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49ADFB-A950-4A40-AC68-C8462BC61032}" type="doc">
      <dgm:prSet loTypeId="urn:microsoft.com/office/officeart/2005/8/layout/vList5" loCatId="list" qsTypeId="urn:microsoft.com/office/officeart/2005/8/quickstyle/simple2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9F103ABC-00D9-40DF-9D2F-92AA42127881}">
      <dgm:prSet phldrT="[Text]"/>
      <dgm:spPr/>
      <dgm:t>
        <a:bodyPr/>
        <a:lstStyle/>
        <a:p>
          <a:r>
            <a:rPr lang="en-US" dirty="0"/>
            <a:t>Estimation</a:t>
          </a:r>
        </a:p>
      </dgm:t>
    </dgm:pt>
    <dgm:pt modelId="{86759115-8B2F-417F-9CE0-57E9547303D4}" type="parTrans" cxnId="{F8C953B5-7663-4D39-AE7A-A3F280689982}">
      <dgm:prSet/>
      <dgm:spPr/>
      <dgm:t>
        <a:bodyPr/>
        <a:lstStyle/>
        <a:p>
          <a:endParaRPr lang="en-US"/>
        </a:p>
      </dgm:t>
    </dgm:pt>
    <dgm:pt modelId="{D7980CCE-9045-475D-9532-7490101B6C37}" type="sibTrans" cxnId="{F8C953B5-7663-4D39-AE7A-A3F280689982}">
      <dgm:prSet/>
      <dgm:spPr/>
      <dgm:t>
        <a:bodyPr/>
        <a:lstStyle/>
        <a:p>
          <a:endParaRPr lang="en-US"/>
        </a:p>
      </dgm:t>
    </dgm:pt>
    <dgm:pt modelId="{6628F457-0CA0-4C07-9E59-10C2FED96F4A}">
      <dgm:prSet phldrT="[Text]"/>
      <dgm:spPr/>
      <dgm:t>
        <a:bodyPr/>
        <a:lstStyle/>
        <a:p>
          <a:r>
            <a:rPr lang="en-US" dirty="0"/>
            <a:t>What is the prevalence of HIV in Uganda?</a:t>
          </a:r>
        </a:p>
      </dgm:t>
    </dgm:pt>
    <dgm:pt modelId="{D53DD6A5-3047-42B4-9E78-587D862B21C9}" type="parTrans" cxnId="{8F709387-C434-4F1A-9468-118D90DED619}">
      <dgm:prSet/>
      <dgm:spPr/>
      <dgm:t>
        <a:bodyPr/>
        <a:lstStyle/>
        <a:p>
          <a:endParaRPr lang="en-US"/>
        </a:p>
      </dgm:t>
    </dgm:pt>
    <dgm:pt modelId="{61C1A309-BE96-47AC-B323-56DDAABF55F4}" type="sibTrans" cxnId="{8F709387-C434-4F1A-9468-118D90DED619}">
      <dgm:prSet/>
      <dgm:spPr/>
      <dgm:t>
        <a:bodyPr/>
        <a:lstStyle/>
        <a:p>
          <a:endParaRPr lang="en-US"/>
        </a:p>
      </dgm:t>
    </dgm:pt>
    <dgm:pt modelId="{0D8DB5C1-F1A1-448A-AA28-CD1E0F7A6365}">
      <dgm:prSet phldrT="[Text]"/>
      <dgm:spPr/>
      <dgm:t>
        <a:bodyPr/>
        <a:lstStyle/>
        <a:p>
          <a:r>
            <a:rPr lang="en-US" dirty="0"/>
            <a:t>Relationship</a:t>
          </a:r>
        </a:p>
      </dgm:t>
    </dgm:pt>
    <dgm:pt modelId="{71FCA85E-3CD8-4176-8274-B4297A61C89C}" type="parTrans" cxnId="{8621AC43-DAB5-46CD-825A-1D5CD83C51D3}">
      <dgm:prSet/>
      <dgm:spPr/>
      <dgm:t>
        <a:bodyPr/>
        <a:lstStyle/>
        <a:p>
          <a:endParaRPr lang="en-US"/>
        </a:p>
      </dgm:t>
    </dgm:pt>
    <dgm:pt modelId="{CFDDF99A-C8E5-4D33-9859-9186936BE37C}" type="sibTrans" cxnId="{8621AC43-DAB5-46CD-825A-1D5CD83C51D3}">
      <dgm:prSet/>
      <dgm:spPr/>
      <dgm:t>
        <a:bodyPr/>
        <a:lstStyle/>
        <a:p>
          <a:endParaRPr lang="en-US"/>
        </a:p>
      </dgm:t>
    </dgm:pt>
    <dgm:pt modelId="{6D2887B5-B313-4E32-A859-E83E23D9372A}">
      <dgm:prSet phldrT="[Text]"/>
      <dgm:spPr/>
      <dgm:t>
        <a:bodyPr/>
        <a:lstStyle/>
        <a:p>
          <a:r>
            <a:rPr lang="en-US" dirty="0"/>
            <a:t>What are the risk factors of Ca stomach?</a:t>
          </a:r>
        </a:p>
      </dgm:t>
    </dgm:pt>
    <dgm:pt modelId="{0C3DC522-2018-4DF3-B92D-86A2D3196B65}" type="parTrans" cxnId="{E1D9FA52-F0F7-4C6D-ACEB-A2951536BD64}">
      <dgm:prSet/>
      <dgm:spPr/>
      <dgm:t>
        <a:bodyPr/>
        <a:lstStyle/>
        <a:p>
          <a:endParaRPr lang="en-US"/>
        </a:p>
      </dgm:t>
    </dgm:pt>
    <dgm:pt modelId="{18D58401-BCAF-4008-B440-FA154B6ACDB6}" type="sibTrans" cxnId="{E1D9FA52-F0F7-4C6D-ACEB-A2951536BD64}">
      <dgm:prSet/>
      <dgm:spPr/>
      <dgm:t>
        <a:bodyPr/>
        <a:lstStyle/>
        <a:p>
          <a:endParaRPr lang="en-US"/>
        </a:p>
      </dgm:t>
    </dgm:pt>
    <dgm:pt modelId="{6C6DE0E7-3E92-4AFD-92B2-CAAE75BBC2E6}">
      <dgm:prSet phldrT="[Text]"/>
      <dgm:spPr/>
      <dgm:t>
        <a:bodyPr/>
        <a:lstStyle/>
        <a:p>
          <a:r>
            <a:rPr lang="en-US" dirty="0"/>
            <a:t>Comparison</a:t>
          </a:r>
        </a:p>
      </dgm:t>
    </dgm:pt>
    <dgm:pt modelId="{FBADBF10-04B8-4DCA-ACCD-1F2DC8A392C7}" type="parTrans" cxnId="{4CBCD713-A9E9-446C-B1E5-9386056D26D6}">
      <dgm:prSet/>
      <dgm:spPr/>
      <dgm:t>
        <a:bodyPr/>
        <a:lstStyle/>
        <a:p>
          <a:endParaRPr lang="en-US"/>
        </a:p>
      </dgm:t>
    </dgm:pt>
    <dgm:pt modelId="{D0326F5C-994E-482D-A783-C8EDBA19B983}" type="sibTrans" cxnId="{4CBCD713-A9E9-446C-B1E5-9386056D26D6}">
      <dgm:prSet/>
      <dgm:spPr/>
      <dgm:t>
        <a:bodyPr/>
        <a:lstStyle/>
        <a:p>
          <a:endParaRPr lang="en-US"/>
        </a:p>
      </dgm:t>
    </dgm:pt>
    <dgm:pt modelId="{B8955A1C-855A-4E40-9C5F-DF563C69055A}">
      <dgm:prSet phldrT="[Text]"/>
      <dgm:spPr/>
      <dgm:t>
        <a:bodyPr/>
        <a:lstStyle/>
        <a:p>
          <a:r>
            <a:rPr lang="en-US" dirty="0"/>
            <a:t>Which of the two drugs lowers BP with minimal Side Effects?</a:t>
          </a:r>
        </a:p>
      </dgm:t>
    </dgm:pt>
    <dgm:pt modelId="{84CA2A86-4626-412B-A881-CE82D3363004}" type="parTrans" cxnId="{D3C1E6A0-FC6E-45F2-A3BA-401A80BE6F75}">
      <dgm:prSet/>
      <dgm:spPr/>
      <dgm:t>
        <a:bodyPr/>
        <a:lstStyle/>
        <a:p>
          <a:endParaRPr lang="en-US"/>
        </a:p>
      </dgm:t>
    </dgm:pt>
    <dgm:pt modelId="{6A466C61-137B-4255-9A4B-C4262510FF72}" type="sibTrans" cxnId="{D3C1E6A0-FC6E-45F2-A3BA-401A80BE6F75}">
      <dgm:prSet/>
      <dgm:spPr/>
      <dgm:t>
        <a:bodyPr/>
        <a:lstStyle/>
        <a:p>
          <a:endParaRPr lang="en-US"/>
        </a:p>
      </dgm:t>
    </dgm:pt>
    <dgm:pt modelId="{E9666580-B7D7-4932-9891-A6DE4F381BEF}" type="pres">
      <dgm:prSet presAssocID="{8649ADFB-A950-4A40-AC68-C8462BC61032}" presName="Name0" presStyleCnt="0">
        <dgm:presLayoutVars>
          <dgm:dir/>
          <dgm:animLvl val="lvl"/>
          <dgm:resizeHandles val="exact"/>
        </dgm:presLayoutVars>
      </dgm:prSet>
      <dgm:spPr/>
    </dgm:pt>
    <dgm:pt modelId="{1E89F521-6911-4348-B73C-0E94D6756EA3}" type="pres">
      <dgm:prSet presAssocID="{9F103ABC-00D9-40DF-9D2F-92AA42127881}" presName="linNode" presStyleCnt="0"/>
      <dgm:spPr/>
    </dgm:pt>
    <dgm:pt modelId="{52EE95A9-2EEF-42BB-B555-B1CF9F7E2146}" type="pres">
      <dgm:prSet presAssocID="{9F103ABC-00D9-40DF-9D2F-92AA42127881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3F0B0F53-4362-4336-9E4B-D205104E7AB6}" type="pres">
      <dgm:prSet presAssocID="{9F103ABC-00D9-40DF-9D2F-92AA42127881}" presName="descendantText" presStyleLbl="alignAccFollowNode1" presStyleIdx="0" presStyleCnt="3">
        <dgm:presLayoutVars>
          <dgm:bulletEnabled val="1"/>
        </dgm:presLayoutVars>
      </dgm:prSet>
      <dgm:spPr/>
    </dgm:pt>
    <dgm:pt modelId="{60A935A1-9F00-4925-881F-B6FDBD799C10}" type="pres">
      <dgm:prSet presAssocID="{D7980CCE-9045-475D-9532-7490101B6C37}" presName="sp" presStyleCnt="0"/>
      <dgm:spPr/>
    </dgm:pt>
    <dgm:pt modelId="{058DCCDF-2C2C-45B8-ACBB-9D1C11AC1213}" type="pres">
      <dgm:prSet presAssocID="{0D8DB5C1-F1A1-448A-AA28-CD1E0F7A6365}" presName="linNode" presStyleCnt="0"/>
      <dgm:spPr/>
    </dgm:pt>
    <dgm:pt modelId="{47619F8A-EE4D-48D3-BA74-A22D102D8786}" type="pres">
      <dgm:prSet presAssocID="{0D8DB5C1-F1A1-448A-AA28-CD1E0F7A6365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C081BF53-459D-4B83-AF3B-6825767830D6}" type="pres">
      <dgm:prSet presAssocID="{0D8DB5C1-F1A1-448A-AA28-CD1E0F7A6365}" presName="descendantText" presStyleLbl="alignAccFollowNode1" presStyleIdx="1" presStyleCnt="3">
        <dgm:presLayoutVars>
          <dgm:bulletEnabled val="1"/>
        </dgm:presLayoutVars>
      </dgm:prSet>
      <dgm:spPr/>
    </dgm:pt>
    <dgm:pt modelId="{252ED18F-2BCB-4046-9C0A-387BBE6C05BE}" type="pres">
      <dgm:prSet presAssocID="{CFDDF99A-C8E5-4D33-9859-9186936BE37C}" presName="sp" presStyleCnt="0"/>
      <dgm:spPr/>
    </dgm:pt>
    <dgm:pt modelId="{8B4E11F7-8A1C-4C64-A496-70C36A0802E7}" type="pres">
      <dgm:prSet presAssocID="{6C6DE0E7-3E92-4AFD-92B2-CAAE75BBC2E6}" presName="linNode" presStyleCnt="0"/>
      <dgm:spPr/>
    </dgm:pt>
    <dgm:pt modelId="{B8AE7BE5-E223-41D5-BE1D-4C59A2CF942B}" type="pres">
      <dgm:prSet presAssocID="{6C6DE0E7-3E92-4AFD-92B2-CAAE75BBC2E6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DBDC344A-8ADD-448C-833A-5DDE18BC825E}" type="pres">
      <dgm:prSet presAssocID="{6C6DE0E7-3E92-4AFD-92B2-CAAE75BBC2E6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D5097E0C-65EE-4A03-B69E-C9F82CCFE0BD}" type="presOf" srcId="{6C6DE0E7-3E92-4AFD-92B2-CAAE75BBC2E6}" destId="{B8AE7BE5-E223-41D5-BE1D-4C59A2CF942B}" srcOrd="0" destOrd="0" presId="urn:microsoft.com/office/officeart/2005/8/layout/vList5"/>
    <dgm:cxn modelId="{4CBCD713-A9E9-446C-B1E5-9386056D26D6}" srcId="{8649ADFB-A950-4A40-AC68-C8462BC61032}" destId="{6C6DE0E7-3E92-4AFD-92B2-CAAE75BBC2E6}" srcOrd="2" destOrd="0" parTransId="{FBADBF10-04B8-4DCA-ACCD-1F2DC8A392C7}" sibTransId="{D0326F5C-994E-482D-A783-C8EDBA19B983}"/>
    <dgm:cxn modelId="{8621AC43-DAB5-46CD-825A-1D5CD83C51D3}" srcId="{8649ADFB-A950-4A40-AC68-C8462BC61032}" destId="{0D8DB5C1-F1A1-448A-AA28-CD1E0F7A6365}" srcOrd="1" destOrd="0" parTransId="{71FCA85E-3CD8-4176-8274-B4297A61C89C}" sibTransId="{CFDDF99A-C8E5-4D33-9859-9186936BE37C}"/>
    <dgm:cxn modelId="{67CA6564-F7D9-4A8C-8011-410864850F16}" type="presOf" srcId="{6628F457-0CA0-4C07-9E59-10C2FED96F4A}" destId="{3F0B0F53-4362-4336-9E4B-D205104E7AB6}" srcOrd="0" destOrd="0" presId="urn:microsoft.com/office/officeart/2005/8/layout/vList5"/>
    <dgm:cxn modelId="{70862565-61C5-4C05-9263-C6C9E9FB4460}" type="presOf" srcId="{B8955A1C-855A-4E40-9C5F-DF563C69055A}" destId="{DBDC344A-8ADD-448C-833A-5DDE18BC825E}" srcOrd="0" destOrd="0" presId="urn:microsoft.com/office/officeart/2005/8/layout/vList5"/>
    <dgm:cxn modelId="{E1D9FA52-F0F7-4C6D-ACEB-A2951536BD64}" srcId="{0D8DB5C1-F1A1-448A-AA28-CD1E0F7A6365}" destId="{6D2887B5-B313-4E32-A859-E83E23D9372A}" srcOrd="0" destOrd="0" parTransId="{0C3DC522-2018-4DF3-B92D-86A2D3196B65}" sibTransId="{18D58401-BCAF-4008-B440-FA154B6ACDB6}"/>
    <dgm:cxn modelId="{13235F56-29F9-4D6C-B218-763DCFA42FD0}" type="presOf" srcId="{9F103ABC-00D9-40DF-9D2F-92AA42127881}" destId="{52EE95A9-2EEF-42BB-B555-B1CF9F7E2146}" srcOrd="0" destOrd="0" presId="urn:microsoft.com/office/officeart/2005/8/layout/vList5"/>
    <dgm:cxn modelId="{8F709387-C434-4F1A-9468-118D90DED619}" srcId="{9F103ABC-00D9-40DF-9D2F-92AA42127881}" destId="{6628F457-0CA0-4C07-9E59-10C2FED96F4A}" srcOrd="0" destOrd="0" parTransId="{D53DD6A5-3047-42B4-9E78-587D862B21C9}" sibTransId="{61C1A309-BE96-47AC-B323-56DDAABF55F4}"/>
    <dgm:cxn modelId="{D3C1E6A0-FC6E-45F2-A3BA-401A80BE6F75}" srcId="{6C6DE0E7-3E92-4AFD-92B2-CAAE75BBC2E6}" destId="{B8955A1C-855A-4E40-9C5F-DF563C69055A}" srcOrd="0" destOrd="0" parTransId="{84CA2A86-4626-412B-A881-CE82D3363004}" sibTransId="{6A466C61-137B-4255-9A4B-C4262510FF72}"/>
    <dgm:cxn modelId="{3557DAA4-A82C-4009-8EA9-8697295B06A5}" type="presOf" srcId="{6D2887B5-B313-4E32-A859-E83E23D9372A}" destId="{C081BF53-459D-4B83-AF3B-6825767830D6}" srcOrd="0" destOrd="0" presId="urn:microsoft.com/office/officeart/2005/8/layout/vList5"/>
    <dgm:cxn modelId="{F8C953B5-7663-4D39-AE7A-A3F280689982}" srcId="{8649ADFB-A950-4A40-AC68-C8462BC61032}" destId="{9F103ABC-00D9-40DF-9D2F-92AA42127881}" srcOrd="0" destOrd="0" parTransId="{86759115-8B2F-417F-9CE0-57E9547303D4}" sibTransId="{D7980CCE-9045-475D-9532-7490101B6C37}"/>
    <dgm:cxn modelId="{CD6435CA-0E4B-4120-8DA3-CB5547AFA069}" type="presOf" srcId="{8649ADFB-A950-4A40-AC68-C8462BC61032}" destId="{E9666580-B7D7-4932-9891-A6DE4F381BEF}" srcOrd="0" destOrd="0" presId="urn:microsoft.com/office/officeart/2005/8/layout/vList5"/>
    <dgm:cxn modelId="{99DCB7CE-F170-4616-8E01-F6EA48FFD126}" type="presOf" srcId="{0D8DB5C1-F1A1-448A-AA28-CD1E0F7A6365}" destId="{47619F8A-EE4D-48D3-BA74-A22D102D8786}" srcOrd="0" destOrd="0" presId="urn:microsoft.com/office/officeart/2005/8/layout/vList5"/>
    <dgm:cxn modelId="{18F8E190-2A5D-44CD-A85C-20956049BE3B}" type="presParOf" srcId="{E9666580-B7D7-4932-9891-A6DE4F381BEF}" destId="{1E89F521-6911-4348-B73C-0E94D6756EA3}" srcOrd="0" destOrd="0" presId="urn:microsoft.com/office/officeart/2005/8/layout/vList5"/>
    <dgm:cxn modelId="{948E5E8B-681A-4457-9F3C-1A15D4B61529}" type="presParOf" srcId="{1E89F521-6911-4348-B73C-0E94D6756EA3}" destId="{52EE95A9-2EEF-42BB-B555-B1CF9F7E2146}" srcOrd="0" destOrd="0" presId="urn:microsoft.com/office/officeart/2005/8/layout/vList5"/>
    <dgm:cxn modelId="{89B6F882-F0ED-4D63-A043-59319954BEAC}" type="presParOf" srcId="{1E89F521-6911-4348-B73C-0E94D6756EA3}" destId="{3F0B0F53-4362-4336-9E4B-D205104E7AB6}" srcOrd="1" destOrd="0" presId="urn:microsoft.com/office/officeart/2005/8/layout/vList5"/>
    <dgm:cxn modelId="{D5C11206-C501-4286-99AE-CA30F4D31253}" type="presParOf" srcId="{E9666580-B7D7-4932-9891-A6DE4F381BEF}" destId="{60A935A1-9F00-4925-881F-B6FDBD799C10}" srcOrd="1" destOrd="0" presId="urn:microsoft.com/office/officeart/2005/8/layout/vList5"/>
    <dgm:cxn modelId="{BE2661D0-361E-4B2A-8975-3779E4A1ED50}" type="presParOf" srcId="{E9666580-B7D7-4932-9891-A6DE4F381BEF}" destId="{058DCCDF-2C2C-45B8-ACBB-9D1C11AC1213}" srcOrd="2" destOrd="0" presId="urn:microsoft.com/office/officeart/2005/8/layout/vList5"/>
    <dgm:cxn modelId="{E66F9006-24F1-4299-B599-C06A5041AB25}" type="presParOf" srcId="{058DCCDF-2C2C-45B8-ACBB-9D1C11AC1213}" destId="{47619F8A-EE4D-48D3-BA74-A22D102D8786}" srcOrd="0" destOrd="0" presId="urn:microsoft.com/office/officeart/2005/8/layout/vList5"/>
    <dgm:cxn modelId="{950EB428-6BA4-431E-832E-3BFA49837F5F}" type="presParOf" srcId="{058DCCDF-2C2C-45B8-ACBB-9D1C11AC1213}" destId="{C081BF53-459D-4B83-AF3B-6825767830D6}" srcOrd="1" destOrd="0" presId="urn:microsoft.com/office/officeart/2005/8/layout/vList5"/>
    <dgm:cxn modelId="{F4A55D6F-F73F-4FE0-9A46-2BBBF5815EC5}" type="presParOf" srcId="{E9666580-B7D7-4932-9891-A6DE4F381BEF}" destId="{252ED18F-2BCB-4046-9C0A-387BBE6C05BE}" srcOrd="3" destOrd="0" presId="urn:microsoft.com/office/officeart/2005/8/layout/vList5"/>
    <dgm:cxn modelId="{8B4AC57A-E5BB-4B0B-BE62-9FF9F223FCD2}" type="presParOf" srcId="{E9666580-B7D7-4932-9891-A6DE4F381BEF}" destId="{8B4E11F7-8A1C-4C64-A496-70C36A0802E7}" srcOrd="4" destOrd="0" presId="urn:microsoft.com/office/officeart/2005/8/layout/vList5"/>
    <dgm:cxn modelId="{633289C0-1B8E-42A5-AB8A-2BE13B84EFC3}" type="presParOf" srcId="{8B4E11F7-8A1C-4C64-A496-70C36A0802E7}" destId="{B8AE7BE5-E223-41D5-BE1D-4C59A2CF942B}" srcOrd="0" destOrd="0" presId="urn:microsoft.com/office/officeart/2005/8/layout/vList5"/>
    <dgm:cxn modelId="{901BF3BD-BA8C-4B11-B8D0-D98722969205}" type="presParOf" srcId="{8B4E11F7-8A1C-4C64-A496-70C36A0802E7}" destId="{DBDC344A-8ADD-448C-833A-5DDE18BC825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0B0F53-4362-4336-9E4B-D205104E7AB6}">
      <dsp:nvSpPr>
        <dsp:cNvPr id="0" name=""/>
        <dsp:cNvSpPr/>
      </dsp:nvSpPr>
      <dsp:spPr>
        <a:xfrm rot="5400000">
          <a:off x="4755056" y="-1819022"/>
          <a:ext cx="1069078" cy="4978442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What is the prevalence of HIV in Uganda?</a:t>
          </a:r>
        </a:p>
      </dsp:txBody>
      <dsp:txXfrm rot="-5400000">
        <a:off x="2800374" y="187848"/>
        <a:ext cx="4926254" cy="964702"/>
      </dsp:txXfrm>
    </dsp:sp>
    <dsp:sp modelId="{52EE95A9-2EEF-42BB-B555-B1CF9F7E2146}">
      <dsp:nvSpPr>
        <dsp:cNvPr id="0" name=""/>
        <dsp:cNvSpPr/>
      </dsp:nvSpPr>
      <dsp:spPr>
        <a:xfrm>
          <a:off x="0" y="2024"/>
          <a:ext cx="2800374" cy="1336347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Estimation</a:t>
          </a:r>
        </a:p>
      </dsp:txBody>
      <dsp:txXfrm>
        <a:off x="65235" y="67259"/>
        <a:ext cx="2669904" cy="1205877"/>
      </dsp:txXfrm>
    </dsp:sp>
    <dsp:sp modelId="{C081BF53-459D-4B83-AF3B-6825767830D6}">
      <dsp:nvSpPr>
        <dsp:cNvPr id="0" name=""/>
        <dsp:cNvSpPr/>
      </dsp:nvSpPr>
      <dsp:spPr>
        <a:xfrm rot="5400000">
          <a:off x="4755056" y="-415857"/>
          <a:ext cx="1069078" cy="4978442"/>
        </a:xfrm>
        <a:prstGeom prst="round2SameRect">
          <a:avLst/>
        </a:prstGeom>
        <a:solidFill>
          <a:schemeClr val="accent4">
            <a:tint val="40000"/>
            <a:alpha val="90000"/>
            <a:hueOff val="5430963"/>
            <a:satOff val="-25622"/>
            <a:lumOff val="-925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5430963"/>
              <a:satOff val="-25622"/>
              <a:lumOff val="-92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What are the risk factors of Ca stomach?</a:t>
          </a:r>
        </a:p>
      </dsp:txBody>
      <dsp:txXfrm rot="-5400000">
        <a:off x="2800374" y="1591013"/>
        <a:ext cx="4926254" cy="964702"/>
      </dsp:txXfrm>
    </dsp:sp>
    <dsp:sp modelId="{47619F8A-EE4D-48D3-BA74-A22D102D8786}">
      <dsp:nvSpPr>
        <dsp:cNvPr id="0" name=""/>
        <dsp:cNvSpPr/>
      </dsp:nvSpPr>
      <dsp:spPr>
        <a:xfrm>
          <a:off x="0" y="1405190"/>
          <a:ext cx="2800374" cy="1336347"/>
        </a:xfrm>
        <a:prstGeom prst="roundRect">
          <a:avLst/>
        </a:prstGeom>
        <a:solidFill>
          <a:schemeClr val="accent4">
            <a:hueOff val="4900445"/>
            <a:satOff val="-20388"/>
            <a:lumOff val="480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Relationship</a:t>
          </a:r>
        </a:p>
      </dsp:txBody>
      <dsp:txXfrm>
        <a:off x="65235" y="1470425"/>
        <a:ext cx="2669904" cy="1205877"/>
      </dsp:txXfrm>
    </dsp:sp>
    <dsp:sp modelId="{DBDC344A-8ADD-448C-833A-5DDE18BC825E}">
      <dsp:nvSpPr>
        <dsp:cNvPr id="0" name=""/>
        <dsp:cNvSpPr/>
      </dsp:nvSpPr>
      <dsp:spPr>
        <a:xfrm rot="5400000">
          <a:off x="4755056" y="987307"/>
          <a:ext cx="1069078" cy="4978442"/>
        </a:xfrm>
        <a:prstGeom prst="round2SameRect">
          <a:avLst/>
        </a:prstGeom>
        <a:solidFill>
          <a:schemeClr val="accent4">
            <a:tint val="40000"/>
            <a:alpha val="90000"/>
            <a:hueOff val="10861925"/>
            <a:satOff val="-51245"/>
            <a:lumOff val="-1851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10861925"/>
              <a:satOff val="-51245"/>
              <a:lumOff val="-185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Which of the two drugs lowers BP with minimal Side Effects?</a:t>
          </a:r>
        </a:p>
      </dsp:txBody>
      <dsp:txXfrm rot="-5400000">
        <a:off x="2800374" y="2994177"/>
        <a:ext cx="4926254" cy="964702"/>
      </dsp:txXfrm>
    </dsp:sp>
    <dsp:sp modelId="{B8AE7BE5-E223-41D5-BE1D-4C59A2CF942B}">
      <dsp:nvSpPr>
        <dsp:cNvPr id="0" name=""/>
        <dsp:cNvSpPr/>
      </dsp:nvSpPr>
      <dsp:spPr>
        <a:xfrm>
          <a:off x="0" y="2808355"/>
          <a:ext cx="2800374" cy="1336347"/>
        </a:xfrm>
        <a:prstGeom prst="roundRect">
          <a:avLst/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Comparison</a:t>
          </a:r>
        </a:p>
      </dsp:txBody>
      <dsp:txXfrm>
        <a:off x="65235" y="2873590"/>
        <a:ext cx="2669904" cy="12058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02326-535E-4285-B84B-2CB5BEC450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5E6DBC-CB9F-4CB8-9597-AFD42E240C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0BDD48-8D69-459C-82DC-9D7A51AC5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0E85D-50B1-4676-9002-0B561B7E4CA6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7BF3F1-3BE4-4B9E-B2D3-9086723C1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27E6BB-5B72-4DCD-9E39-42109D093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0BA6-B9C0-44DB-B83F-B099726BD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517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601E9-5AA4-4B71-94F6-40BD9AA25D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3C9158-A73C-4E23-BDC1-7206C66AC9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8E4E3F-6033-40D8-9189-DC8D66811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0E85D-50B1-4676-9002-0B561B7E4CA6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900482-F822-4B59-8F38-DE8946DAF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84B290-F72D-4D9A-A70A-5557CE09F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0BA6-B9C0-44DB-B83F-B099726BD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489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4247E1-3587-4CCE-B41C-3821D451E3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36884A-6EAF-4CAA-BC90-0B0F61CBF5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3B82E7-05FE-47A7-A9EE-A6E726E06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0E85D-50B1-4676-9002-0B561B7E4CA6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0A8A6-07DE-4208-ACAD-715B10699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CC955-F010-49EE-8A21-8CFA6E532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0BA6-B9C0-44DB-B83F-B099726BD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690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C6FBC-86D3-4811-B5B9-9EE88123A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D1236D-B56B-4BDC-AAC4-EB9F39145A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ABA5B7-D209-4224-81E6-CC83CAE00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0E85D-50B1-4676-9002-0B561B7E4CA6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24E424-2F41-4659-B820-89472EB40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6D510E-9062-4B3D-97A8-8334B67F1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0BA6-B9C0-44DB-B83F-B099726BD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981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2D9B0-4C9B-436F-8D95-6A82FC6F1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E78AEB-4119-43C1-A64C-D4EB709EFC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966536-428C-496C-8539-E5CC11151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0E85D-50B1-4676-9002-0B561B7E4CA6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7BB518-908A-4E99-BE1E-3915C1261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1FB628-7F5F-43FF-8E7C-C19E5B7E1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0BA6-B9C0-44DB-B83F-B099726BD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535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84153-0F33-4AF4-88E7-1CE341882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CBF413-D467-4B21-A5B5-FEB9E212B0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387DF1-A4BB-4D45-AF2A-39BA7BF0F7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06409D-CF29-4AB5-A730-1FC80894F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0E85D-50B1-4676-9002-0B561B7E4CA6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D2F863-2021-4A9C-B7A3-F25168C47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B4A9E4-A993-4CE2-9B5E-0F15FAA8D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0BA6-B9C0-44DB-B83F-B099726BD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839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8A728-A71B-4031-9400-297805AB0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596204-A6D3-42D5-A896-3CB0E49F7E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94D928-87ED-4BCC-9FCA-573510AE65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44B984-B820-442F-81B0-5009AEB867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0AA333-EEAD-4B58-B6BF-7DC6D487A0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2D86F9-56D4-404C-884F-104FCE776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0E85D-50B1-4676-9002-0B561B7E4CA6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F13D454-216B-4605-B3E6-9D2A2C1A6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3C14A42-4547-4892-B1CF-5741269CE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0BA6-B9C0-44DB-B83F-B099726BD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20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36575-6996-42AF-9C2E-A8453FD87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4A35CFD-75F3-465D-9EB4-FDF0ECF65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0E85D-50B1-4676-9002-0B561B7E4CA6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6284B8-07D3-45DD-9C43-59589BEFC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991E77-F58F-4E99-A88F-154761D35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0BA6-B9C0-44DB-B83F-B099726BD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681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01BCA0-59FF-4674-BEC1-345FE3956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0E85D-50B1-4676-9002-0B561B7E4CA6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D270E8-DB34-4F7C-8852-F91461A47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914E16-87E2-4536-BF3E-389CD04BD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0BA6-B9C0-44DB-B83F-B099726BD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11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EB11F-2655-4918-9253-1F73BDEB3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00AA4B-2FDE-4C21-860C-562B81CB7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2A9056-7DF5-4C74-81ED-CC7AFFFB38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A23492-6C43-4969-A9D5-4018DA537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0E85D-50B1-4676-9002-0B561B7E4CA6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CB85B-E90D-4586-9FAA-629C7FDD5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B0C84E-FCED-44EC-B19C-C89B3B22D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0BA6-B9C0-44DB-B83F-B099726BD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620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EF3DF-2541-43D6-94C1-7EF6C5DC4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E34EC2D-91C0-44D7-BFD9-ED1C6F1C5C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4CE3AE-B926-4C5B-ABD2-C4FEE55284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282836-CB06-4666-9CF3-EDBCB041E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0E85D-50B1-4676-9002-0B561B7E4CA6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30D02F-0AAE-467A-80AE-5190597BB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03B0CA-4D8B-498F-9A40-A84C248EE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F0BA6-B9C0-44DB-B83F-B099726BD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488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AA315D-90E5-4F5F-86D9-C00476614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4624D5-6DDB-4AC5-BD18-ADC4FCF0BF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BBEA58-A7B0-414F-BD5F-55AF559AF8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60E85D-50B1-4676-9002-0B561B7E4CA6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73CDEC-6CEA-482F-9A57-48A0F93265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DE1B93-E6DA-4E60-802F-97533A254F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CF0BA6-B9C0-44DB-B83F-B099726BD5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848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AA847B8-42E1-43A3-B65F-D0BF839EBBA1}"/>
              </a:ext>
            </a:extLst>
          </p:cNvPr>
          <p:cNvSpPr/>
          <p:nvPr/>
        </p:nvSpPr>
        <p:spPr>
          <a:xfrm>
            <a:off x="2331805" y="1138535"/>
            <a:ext cx="789414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Introduction to STATISTICS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CDA73C5-7ACF-417F-BAE0-33EDE6123688}"/>
              </a:ext>
            </a:extLst>
          </p:cNvPr>
          <p:cNvSpPr/>
          <p:nvPr/>
        </p:nvSpPr>
        <p:spPr>
          <a:xfrm>
            <a:off x="3234808" y="2644866"/>
            <a:ext cx="6698464" cy="461664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dirty="0">
                <a:ln w="0"/>
                <a:solidFill>
                  <a:schemeClr val="accent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Hypothesis</a:t>
            </a:r>
          </a:p>
          <a:p>
            <a:pPr algn="ctr"/>
            <a:r>
              <a:rPr lang="en-US" sz="4000" dirty="0">
                <a:ln w="0"/>
                <a:solidFill>
                  <a:schemeClr val="accent6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Type I and Type II Errors</a:t>
            </a:r>
          </a:p>
          <a:p>
            <a:pPr algn="ctr"/>
            <a:r>
              <a:rPr lang="en-US" sz="4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Interpreting</a:t>
            </a:r>
            <a:r>
              <a:rPr lang="en-US" sz="40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a P-value</a:t>
            </a:r>
          </a:p>
          <a:p>
            <a:pPr algn="ctr"/>
            <a:r>
              <a:rPr lang="en-US" sz="40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Confidence Interval </a:t>
            </a:r>
          </a:p>
          <a:p>
            <a:pPr algn="ctr"/>
            <a:r>
              <a:rPr lang="en-US" sz="40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Odds Ratio </a:t>
            </a:r>
          </a:p>
          <a:p>
            <a:pPr algn="ctr"/>
            <a:r>
              <a:rPr lang="en-US" sz="40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Risk Ratio</a:t>
            </a:r>
          </a:p>
          <a:p>
            <a:pPr algn="ctr"/>
            <a:endParaRPr lang="en-US" sz="540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D58B3BB-3B6C-44D2-A9D1-6222D0DB20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41597"/>
            <a:ext cx="4382811" cy="3282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010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3B832-6E55-4276-8236-32C5E84A1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6069" y="153369"/>
            <a:ext cx="10515600" cy="1325563"/>
          </a:xfrm>
        </p:spPr>
        <p:txBody>
          <a:bodyPr/>
          <a:lstStyle/>
          <a:p>
            <a:r>
              <a:rPr lang="en-US" b="1" dirty="0"/>
              <a:t>Interpretation of a confidence interval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5EEA3-4917-4A2A-B6B8-6F401F0678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069" y="1478932"/>
            <a:ext cx="11280007" cy="53790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</a:rPr>
              <a:t>Scenarios for a ratio 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</a:rPr>
              <a:t>NULL (Neutral point for a ratio =1)</a:t>
            </a:r>
          </a:p>
          <a:p>
            <a:pPr marL="0" indent="0">
              <a:buNone/>
            </a:pPr>
            <a:endParaRPr lang="en-US" b="1" dirty="0"/>
          </a:p>
          <a:p>
            <a:pPr marL="514350" indent="-514350">
              <a:buAutoNum type="arabicPeriod"/>
            </a:pPr>
            <a:r>
              <a:rPr lang="en-US" b="1" dirty="0">
                <a:solidFill>
                  <a:schemeClr val="accent6"/>
                </a:solidFill>
              </a:rPr>
              <a:t>Observed value touching or passing through the NULL 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6"/>
                </a:solidFill>
              </a:rPr>
              <a:t>e.g. RR = 3.5 [95%CI: 0.5-7.8]   </a:t>
            </a:r>
            <a:r>
              <a:rPr lang="en-US" b="1" dirty="0">
                <a:solidFill>
                  <a:schemeClr val="accent6"/>
                </a:solidFill>
                <a:highlight>
                  <a:srgbClr val="800080"/>
                </a:highlight>
              </a:rPr>
              <a:t>(0.5     1     </a:t>
            </a:r>
            <a:r>
              <a:rPr lang="en-US" b="1" dirty="0">
                <a:solidFill>
                  <a:srgbClr val="FF0000"/>
                </a:solidFill>
                <a:highlight>
                  <a:srgbClr val="800080"/>
                </a:highlight>
              </a:rPr>
              <a:t>3.5  </a:t>
            </a:r>
            <a:r>
              <a:rPr lang="en-US" b="1" dirty="0">
                <a:solidFill>
                  <a:schemeClr val="accent6"/>
                </a:solidFill>
                <a:highlight>
                  <a:srgbClr val="800080"/>
                </a:highlight>
              </a:rPr>
              <a:t>   7.8)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6"/>
                </a:solidFill>
              </a:rPr>
              <a:t>Conclusion:  Not statistically significant 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>
                <a:solidFill>
                  <a:schemeClr val="accent2"/>
                </a:solidFill>
              </a:rPr>
              <a:t>2. Observed value not touching or passing through the NULL 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2"/>
                </a:solidFill>
              </a:rPr>
              <a:t>e.g. RR = 3.5 [95%CI: 2.5-7.8]   </a:t>
            </a:r>
            <a:r>
              <a:rPr lang="en-US" b="1" dirty="0">
                <a:solidFill>
                  <a:schemeClr val="accent2"/>
                </a:solidFill>
                <a:highlight>
                  <a:srgbClr val="800080"/>
                </a:highlight>
              </a:rPr>
              <a:t>(       2.5   3.5   7.8)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2"/>
                </a:solidFill>
              </a:rPr>
              <a:t>Conclusion: Statistically significant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881077B-7DCF-469C-9E97-5DBA3A193F29}"/>
              </a:ext>
            </a:extLst>
          </p:cNvPr>
          <p:cNvSpPr/>
          <p:nvPr/>
        </p:nvSpPr>
        <p:spPr>
          <a:xfrm>
            <a:off x="6096000" y="3599847"/>
            <a:ext cx="333676" cy="35613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FE06D51-B2CE-4FAF-A744-424490C4CCD4}"/>
              </a:ext>
            </a:extLst>
          </p:cNvPr>
          <p:cNvSpPr/>
          <p:nvPr/>
        </p:nvSpPr>
        <p:spPr>
          <a:xfrm>
            <a:off x="5438274" y="5698156"/>
            <a:ext cx="279132" cy="28875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570587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17292-FA41-4772-A822-194550980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ODDS Ratios and Risk Ratios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C0C271-5956-4CF6-A54E-E053A73DC6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9667"/>
            <a:ext cx="10515600" cy="4627296"/>
          </a:xfrm>
        </p:spPr>
        <p:txBody>
          <a:bodyPr>
            <a:normAutofit lnSpcReduction="10000"/>
          </a:bodyPr>
          <a:lstStyle/>
          <a:p>
            <a:r>
              <a:rPr lang="en-US" sz="3200" dirty="0">
                <a:solidFill>
                  <a:schemeClr val="accent2"/>
                </a:solidFill>
              </a:rPr>
              <a:t>These are ratios: </a:t>
            </a:r>
          </a:p>
          <a:p>
            <a:pPr marL="0" indent="0">
              <a:buNone/>
            </a:pPr>
            <a:r>
              <a:rPr lang="en-US" sz="3200" dirty="0">
                <a:solidFill>
                  <a:schemeClr val="accent2"/>
                </a:solidFill>
              </a:rPr>
              <a:t>Neutral point (No association point) =1</a:t>
            </a:r>
          </a:p>
          <a:p>
            <a:endParaRPr lang="en-US" sz="3200" dirty="0"/>
          </a:p>
          <a:p>
            <a:r>
              <a:rPr lang="en-US" sz="3200" dirty="0">
                <a:solidFill>
                  <a:srgbClr val="FF0000"/>
                </a:solidFill>
              </a:rPr>
              <a:t>OR </a:t>
            </a:r>
            <a:r>
              <a:rPr lang="en-US" sz="3200" dirty="0" err="1">
                <a:solidFill>
                  <a:srgbClr val="FF0000"/>
                </a:solidFill>
              </a:rPr>
              <a:t>or</a:t>
            </a:r>
            <a:r>
              <a:rPr lang="en-US" sz="3200" dirty="0">
                <a:solidFill>
                  <a:srgbClr val="FF0000"/>
                </a:solidFill>
              </a:rPr>
              <a:t> RR &gt;1: There is a risk  (e.g. OR = 2, 1.5, 3.8, 4.0, </a:t>
            </a:r>
            <a:r>
              <a:rPr lang="en-US" sz="3200" dirty="0" err="1">
                <a:solidFill>
                  <a:srgbClr val="FF0000"/>
                </a:solidFill>
              </a:rPr>
              <a:t>etc</a:t>
            </a:r>
            <a:r>
              <a:rPr lang="en-US" sz="3200" dirty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endParaRPr lang="en-US" sz="3200" dirty="0">
              <a:solidFill>
                <a:srgbClr val="FF0000"/>
              </a:solidFill>
            </a:endParaRPr>
          </a:p>
          <a:p>
            <a:r>
              <a:rPr lang="en-US" sz="3200" dirty="0">
                <a:solidFill>
                  <a:schemeClr val="accent6"/>
                </a:solidFill>
              </a:rPr>
              <a:t>OR </a:t>
            </a:r>
            <a:r>
              <a:rPr lang="en-US" sz="3200" dirty="0" err="1">
                <a:solidFill>
                  <a:schemeClr val="accent6"/>
                </a:solidFill>
              </a:rPr>
              <a:t>or</a:t>
            </a:r>
            <a:r>
              <a:rPr lang="en-US" sz="3200" dirty="0">
                <a:solidFill>
                  <a:schemeClr val="accent6"/>
                </a:solidFill>
              </a:rPr>
              <a:t> RR = 1: No association</a:t>
            </a:r>
          </a:p>
          <a:p>
            <a:pPr marL="0" indent="0">
              <a:buNone/>
            </a:pPr>
            <a:endParaRPr lang="en-US" sz="3200" dirty="0">
              <a:solidFill>
                <a:schemeClr val="accent6"/>
              </a:solidFill>
            </a:endParaRPr>
          </a:p>
          <a:p>
            <a:r>
              <a:rPr lang="en-US" sz="3200" dirty="0">
                <a:solidFill>
                  <a:srgbClr val="7030A0"/>
                </a:solidFill>
              </a:rPr>
              <a:t>OR </a:t>
            </a:r>
            <a:r>
              <a:rPr lang="en-US" sz="3200" dirty="0" err="1">
                <a:solidFill>
                  <a:srgbClr val="7030A0"/>
                </a:solidFill>
              </a:rPr>
              <a:t>or</a:t>
            </a:r>
            <a:r>
              <a:rPr lang="en-US" sz="3200" dirty="0">
                <a:solidFill>
                  <a:srgbClr val="7030A0"/>
                </a:solidFill>
              </a:rPr>
              <a:t> RR &lt;1: There is a protective effect (e.g. OR= 0.60, 0.70, 0.12)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1600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B76006A-ACE2-477E-9F88-516598977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174750"/>
            <a:ext cx="11087501" cy="5408930"/>
          </a:xfrm>
        </p:spPr>
        <p:txBody>
          <a:bodyPr>
            <a:normAutofit/>
          </a:bodyPr>
          <a:lstStyle/>
          <a:p>
            <a:pPr>
              <a:lnSpc>
                <a:spcPct val="95000"/>
              </a:lnSpc>
              <a:spcBef>
                <a:spcPct val="25000"/>
              </a:spcBef>
              <a:spcAft>
                <a:spcPct val="25000"/>
              </a:spcAft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sz="3200" dirty="0">
                <a:solidFill>
                  <a:schemeClr val="accent6"/>
                </a:solidFill>
                <a:latin typeface="Arial" charset="0"/>
              </a:rPr>
              <a:t>A hypothesis is a claim or statement about a population or an attribute of a population</a:t>
            </a:r>
          </a:p>
          <a:p>
            <a:pPr>
              <a:lnSpc>
                <a:spcPct val="95000"/>
              </a:lnSpc>
              <a:spcBef>
                <a:spcPct val="25000"/>
              </a:spcBef>
              <a:spcAft>
                <a:spcPct val="25000"/>
              </a:spcAft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sz="3200" dirty="0">
                <a:latin typeface="Arial" charset="0"/>
              </a:rPr>
              <a:t>It derives from a Research Question</a:t>
            </a:r>
          </a:p>
          <a:p>
            <a:pPr marL="0" indent="0">
              <a:lnSpc>
                <a:spcPct val="95000"/>
              </a:lnSpc>
              <a:spcBef>
                <a:spcPct val="25000"/>
              </a:spcBef>
              <a:spcAft>
                <a:spcPct val="25000"/>
              </a:spcAft>
              <a:buClr>
                <a:schemeClr val="accent2"/>
              </a:buClr>
              <a:buNone/>
            </a:pPr>
            <a:endParaRPr lang="en-US" sz="1000" dirty="0">
              <a:latin typeface="Arial" charset="0"/>
            </a:endParaRPr>
          </a:p>
          <a:p>
            <a:pPr>
              <a:lnSpc>
                <a:spcPct val="95000"/>
              </a:lnSpc>
              <a:spcBef>
                <a:spcPct val="25000"/>
              </a:spcBef>
              <a:spcAft>
                <a:spcPct val="25000"/>
              </a:spcAft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sz="3200" dirty="0"/>
              <a:t>Theory is based on inductive thinking as opposed to deductive thinking/ reasoning as applies in Mathematics</a:t>
            </a:r>
          </a:p>
          <a:p>
            <a:pPr marL="0" indent="0">
              <a:lnSpc>
                <a:spcPct val="95000"/>
              </a:lnSpc>
              <a:spcBef>
                <a:spcPct val="25000"/>
              </a:spcBef>
              <a:spcAft>
                <a:spcPct val="25000"/>
              </a:spcAft>
              <a:buClr>
                <a:schemeClr val="accent2"/>
              </a:buClr>
              <a:buNone/>
            </a:pPr>
            <a:endParaRPr lang="en-US" sz="1100" dirty="0"/>
          </a:p>
          <a:p>
            <a:pPr>
              <a:lnSpc>
                <a:spcPct val="95000"/>
              </a:lnSpc>
              <a:spcBef>
                <a:spcPct val="25000"/>
              </a:spcBef>
              <a:spcAft>
                <a:spcPct val="25000"/>
              </a:spcAft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sz="3200" dirty="0"/>
              <a:t>Inference does not entail the conclusion as opposed to deductive thinking where the assumptions entail their conclusions</a:t>
            </a:r>
          </a:p>
          <a:p>
            <a:pPr>
              <a:lnSpc>
                <a:spcPct val="95000"/>
              </a:lnSpc>
              <a:spcBef>
                <a:spcPct val="25000"/>
              </a:spcBef>
              <a:spcAft>
                <a:spcPct val="25000"/>
              </a:spcAft>
              <a:buClr>
                <a:schemeClr val="accent2"/>
              </a:buClr>
              <a:buFont typeface="Courier New" pitchFamily="49" charset="0"/>
              <a:buChar char="o"/>
            </a:pPr>
            <a:endParaRPr lang="en-US" sz="3200" dirty="0">
              <a:latin typeface="Arial" charset="0"/>
            </a:endParaRPr>
          </a:p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61E4000-D603-422D-9F52-0F76ED989801}"/>
              </a:ext>
            </a:extLst>
          </p:cNvPr>
          <p:cNvSpPr/>
          <p:nvPr/>
        </p:nvSpPr>
        <p:spPr>
          <a:xfrm>
            <a:off x="838200" y="94243"/>
            <a:ext cx="33246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5400" b="1" cap="none" spc="0" dirty="0">
                <a:ln/>
                <a:solidFill>
                  <a:schemeClr val="accent4"/>
                </a:solidFill>
                <a:effectLst/>
              </a:rPr>
              <a:t>Definitions</a:t>
            </a:r>
          </a:p>
        </p:txBody>
      </p:sp>
    </p:spTree>
    <p:extLst>
      <p:ext uri="{BB962C8B-B14F-4D97-AF65-F5344CB8AC3E}">
        <p14:creationId xmlns:p14="http://schemas.microsoft.com/office/powerpoint/2010/main" val="3826388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5D8E14-AFA7-4975-8828-787D0D8E78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40" y="1058779"/>
            <a:ext cx="10805160" cy="5118184"/>
          </a:xfrm>
        </p:spPr>
        <p:txBody>
          <a:bodyPr/>
          <a:lstStyle/>
          <a:p>
            <a:r>
              <a:rPr lang="en-US" sz="2800" dirty="0"/>
              <a:t>The primary origin of a research hypothesis is a research question, a challenge, information gap, or curiosity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4CCFDEA-D2D2-4D73-89F4-157DE707F141}"/>
              </a:ext>
            </a:extLst>
          </p:cNvPr>
          <p:cNvSpPr/>
          <p:nvPr/>
        </p:nvSpPr>
        <p:spPr>
          <a:xfrm>
            <a:off x="838200" y="0"/>
            <a:ext cx="55006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Research question 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27225C88-7350-487A-AE98-5AA417510E1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8039554"/>
              </p:ext>
            </p:extLst>
          </p:nvPr>
        </p:nvGraphicFramePr>
        <p:xfrm>
          <a:off x="1318661" y="2348565"/>
          <a:ext cx="7778817" cy="41467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7918189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D47D6A-520A-458A-9511-58C9D24E05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141" y="1222408"/>
            <a:ext cx="11415562" cy="5467149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Arial" charset="0"/>
              </a:rPr>
              <a:t>A hypothesis test is a standard procedure used to test the truth of the claim or statement</a:t>
            </a:r>
          </a:p>
          <a:p>
            <a:endParaRPr lang="en-US" sz="2800" dirty="0">
              <a:latin typeface="Arial" charset="0"/>
            </a:endParaRPr>
          </a:p>
          <a:p>
            <a:pPr marL="0" indent="0">
              <a:buNone/>
            </a:pPr>
            <a:r>
              <a:rPr lang="en-US" sz="2800" b="1" dirty="0">
                <a:latin typeface="Arial" charset="0"/>
              </a:rPr>
              <a:t>Components </a:t>
            </a:r>
          </a:p>
          <a:p>
            <a:pPr marL="342900" indent="-342900">
              <a:spcBef>
                <a:spcPct val="50000"/>
              </a:spcBef>
              <a:buFont typeface="Courier New" pitchFamily="49" charset="0"/>
              <a:buChar char="o"/>
            </a:pPr>
            <a:r>
              <a:rPr lang="en-US" sz="2800" b="0" dirty="0">
                <a:latin typeface="+mn-lt"/>
              </a:rPr>
              <a:t>Null hypothesis</a:t>
            </a:r>
          </a:p>
          <a:p>
            <a:pPr marL="342900" indent="-342900">
              <a:spcBef>
                <a:spcPct val="50000"/>
              </a:spcBef>
              <a:buClr>
                <a:srgbClr val="008000"/>
              </a:buClr>
              <a:buFont typeface="Courier New" pitchFamily="49" charset="0"/>
              <a:buChar char="o"/>
            </a:pPr>
            <a:r>
              <a:rPr lang="en-US" sz="2800" b="0" dirty="0">
                <a:latin typeface="+mn-lt"/>
              </a:rPr>
              <a:t> Alternative hypothesis</a:t>
            </a:r>
          </a:p>
          <a:p>
            <a:pPr marL="342900" indent="-342900">
              <a:spcBef>
                <a:spcPct val="50000"/>
              </a:spcBef>
              <a:buClr>
                <a:srgbClr val="008000"/>
              </a:buClr>
              <a:buFont typeface="Courier New" pitchFamily="49" charset="0"/>
              <a:buChar char="o"/>
            </a:pPr>
            <a:r>
              <a:rPr lang="en-US" sz="2800" b="0" dirty="0">
                <a:latin typeface="+mn-lt"/>
              </a:rPr>
              <a:t> Test statistic</a:t>
            </a:r>
          </a:p>
          <a:p>
            <a:pPr marL="342900" indent="-342900">
              <a:spcBef>
                <a:spcPct val="50000"/>
              </a:spcBef>
              <a:buClr>
                <a:srgbClr val="008000"/>
              </a:buClr>
              <a:buFont typeface="Courier New" pitchFamily="49" charset="0"/>
              <a:buChar char="o"/>
            </a:pPr>
            <a:r>
              <a:rPr lang="en-US" sz="2800" b="0" dirty="0">
                <a:latin typeface="+mn-lt"/>
              </a:rPr>
              <a:t>Significance level</a:t>
            </a:r>
          </a:p>
          <a:p>
            <a:pPr marL="342900" indent="-342900">
              <a:spcBef>
                <a:spcPct val="50000"/>
              </a:spcBef>
              <a:buClr>
                <a:srgbClr val="008000"/>
              </a:buClr>
              <a:buFont typeface="Courier New" pitchFamily="49" charset="0"/>
              <a:buChar char="o"/>
            </a:pPr>
            <a:r>
              <a:rPr lang="en-US" sz="2800" b="0" i="1" dirty="0">
                <a:latin typeface="+mn-lt"/>
              </a:rPr>
              <a:t>P</a:t>
            </a:r>
            <a:r>
              <a:rPr lang="en-US" sz="2800" b="0" dirty="0">
                <a:latin typeface="+mn-lt"/>
              </a:rPr>
              <a:t>-value</a:t>
            </a:r>
          </a:p>
          <a:p>
            <a:pPr marL="342900" indent="-342900">
              <a:spcBef>
                <a:spcPct val="50000"/>
              </a:spcBef>
              <a:buClr>
                <a:srgbClr val="008000"/>
              </a:buClr>
              <a:buFont typeface="Courier New" pitchFamily="49" charset="0"/>
              <a:buChar char="o"/>
            </a:pPr>
            <a:r>
              <a:rPr lang="en-US" sz="2800" b="0" dirty="0">
                <a:latin typeface="+mn-lt"/>
              </a:rPr>
              <a:t>Type I and II error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4F7639-2A08-4E9B-9A6F-0D58FB0F510A}"/>
              </a:ext>
            </a:extLst>
          </p:cNvPr>
          <p:cNvSpPr/>
          <p:nvPr/>
        </p:nvSpPr>
        <p:spPr>
          <a:xfrm>
            <a:off x="369593" y="168443"/>
            <a:ext cx="58316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Testing a hypothesis</a:t>
            </a:r>
          </a:p>
        </p:txBody>
      </p:sp>
    </p:spTree>
    <p:extLst>
      <p:ext uri="{BB962C8B-B14F-4D97-AF65-F5344CB8AC3E}">
        <p14:creationId xmlns:p14="http://schemas.microsoft.com/office/powerpoint/2010/main" val="527231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12948D-4C0C-42EA-BE7B-FA8A822240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40" y="269507"/>
            <a:ext cx="10805160" cy="5907456"/>
          </a:xfrm>
        </p:spPr>
        <p:txBody>
          <a:bodyPr/>
          <a:lstStyle/>
          <a:p>
            <a:pPr>
              <a:lnSpc>
                <a:spcPct val="75000"/>
              </a:lnSpc>
              <a:spcBef>
                <a:spcPct val="3000"/>
              </a:spcBef>
              <a:buClr>
                <a:schemeClr val="accent2"/>
              </a:buClr>
              <a:buFont typeface="Courier New" pitchFamily="49" charset="0"/>
              <a:buChar char="o"/>
              <a:tabLst>
                <a:tab pos="457200" algn="l"/>
              </a:tabLst>
            </a:pPr>
            <a:r>
              <a:rPr lang="en-US" sz="3600" dirty="0">
                <a:solidFill>
                  <a:schemeClr val="accent2"/>
                </a:solidFill>
              </a:rPr>
              <a:t>The null hypothesis (denoted by </a:t>
            </a:r>
            <a:r>
              <a:rPr lang="en-US" sz="3600" i="1" dirty="0">
                <a:solidFill>
                  <a:schemeClr val="accent2"/>
                </a:solidFill>
              </a:rPr>
              <a:t>H</a:t>
            </a:r>
            <a:r>
              <a:rPr lang="en-US" sz="3600" baseline="-25000" dirty="0">
                <a:solidFill>
                  <a:schemeClr val="accent2"/>
                </a:solidFill>
              </a:rPr>
              <a:t>0</a:t>
            </a:r>
            <a:r>
              <a:rPr lang="en-US" sz="3600" dirty="0">
                <a:solidFill>
                  <a:schemeClr val="accent2"/>
                </a:solidFill>
              </a:rPr>
              <a:t>) is  a statement that the value of the population parameter </a:t>
            </a:r>
          </a:p>
          <a:p>
            <a:pPr lvl="4">
              <a:lnSpc>
                <a:spcPct val="75000"/>
              </a:lnSpc>
              <a:spcBef>
                <a:spcPct val="3000"/>
              </a:spcBef>
              <a:buClr>
                <a:schemeClr val="accent2"/>
              </a:buClr>
              <a:buFontTx/>
              <a:buChar char="-"/>
              <a:tabLst>
                <a:tab pos="457200" algn="l"/>
              </a:tabLst>
            </a:pPr>
            <a:r>
              <a:rPr lang="en-US" sz="3600" dirty="0">
                <a:solidFill>
                  <a:schemeClr val="accent2"/>
                </a:solidFill>
              </a:rPr>
              <a:t>such as proportion, mean, or standard deviation</a:t>
            </a:r>
          </a:p>
          <a:p>
            <a:pPr marL="0" indent="0">
              <a:lnSpc>
                <a:spcPct val="75000"/>
              </a:lnSpc>
              <a:spcBef>
                <a:spcPct val="3000"/>
              </a:spcBef>
              <a:buClr>
                <a:schemeClr val="accent2"/>
              </a:buClr>
              <a:buNone/>
              <a:tabLst>
                <a:tab pos="457200" algn="l"/>
              </a:tabLst>
            </a:pPr>
            <a:r>
              <a:rPr lang="en-US" sz="3600" dirty="0">
                <a:solidFill>
                  <a:schemeClr val="accent2"/>
                </a:solidFill>
              </a:rPr>
              <a:t> 			is equal to a particular value</a:t>
            </a:r>
          </a:p>
          <a:p>
            <a:pPr>
              <a:lnSpc>
                <a:spcPct val="75000"/>
              </a:lnSpc>
              <a:spcBef>
                <a:spcPct val="3000"/>
              </a:spcBef>
              <a:buClr>
                <a:schemeClr val="accent2"/>
              </a:buClr>
              <a:buFont typeface="Courier New" pitchFamily="49" charset="0"/>
              <a:buChar char="o"/>
              <a:tabLst>
                <a:tab pos="457200" algn="l"/>
              </a:tabLst>
            </a:pPr>
            <a:endParaRPr lang="en-US" sz="3600" dirty="0"/>
          </a:p>
          <a:p>
            <a:pPr marL="0" indent="0">
              <a:lnSpc>
                <a:spcPct val="75000"/>
              </a:lnSpc>
              <a:spcBef>
                <a:spcPct val="3000"/>
              </a:spcBef>
              <a:buClr>
                <a:schemeClr val="accent2"/>
              </a:buClr>
              <a:buNone/>
              <a:tabLst>
                <a:tab pos="457200" algn="l"/>
              </a:tabLst>
            </a:pPr>
            <a:endParaRPr lang="en-US" sz="3600" dirty="0"/>
          </a:p>
          <a:p>
            <a:pPr>
              <a:lnSpc>
                <a:spcPct val="75000"/>
              </a:lnSpc>
              <a:spcBef>
                <a:spcPct val="3000"/>
              </a:spcBef>
              <a:buClr>
                <a:schemeClr val="accent2"/>
              </a:buClr>
              <a:buFont typeface="Courier New" pitchFamily="49" charset="0"/>
              <a:buChar char="o"/>
              <a:tabLst>
                <a:tab pos="457200" algn="l"/>
              </a:tabLst>
            </a:pPr>
            <a:r>
              <a:rPr lang="en-US" sz="3600" dirty="0">
                <a:solidFill>
                  <a:schemeClr val="accent6"/>
                </a:solidFill>
              </a:rPr>
              <a:t>Alternate hypothesis (denoted by </a:t>
            </a:r>
            <a:r>
              <a:rPr lang="en-US" sz="3600" i="1" dirty="0">
                <a:solidFill>
                  <a:schemeClr val="accent6"/>
                </a:solidFill>
              </a:rPr>
              <a:t>H</a:t>
            </a:r>
            <a:r>
              <a:rPr lang="en-US" sz="3600" baseline="-25000" dirty="0">
                <a:solidFill>
                  <a:schemeClr val="accent6"/>
                </a:solidFill>
              </a:rPr>
              <a:t>1</a:t>
            </a:r>
            <a:r>
              <a:rPr lang="en-US" sz="3600" dirty="0">
                <a:solidFill>
                  <a:schemeClr val="accent6"/>
                </a:solidFill>
              </a:rPr>
              <a:t> or </a:t>
            </a:r>
            <a:r>
              <a:rPr lang="en-US" sz="3600" i="1" dirty="0">
                <a:solidFill>
                  <a:schemeClr val="accent6"/>
                </a:solidFill>
              </a:rPr>
              <a:t>H</a:t>
            </a:r>
            <a:r>
              <a:rPr lang="en-US" sz="3600" baseline="-25000" dirty="0">
                <a:solidFill>
                  <a:schemeClr val="accent6"/>
                </a:solidFill>
              </a:rPr>
              <a:t>a </a:t>
            </a:r>
            <a:r>
              <a:rPr lang="en-US" sz="3600" dirty="0">
                <a:solidFill>
                  <a:schemeClr val="accent6"/>
                </a:solidFill>
              </a:rPr>
              <a:t>or </a:t>
            </a:r>
            <a:r>
              <a:rPr lang="en-US" sz="3600" i="1" dirty="0">
                <a:solidFill>
                  <a:schemeClr val="accent6"/>
                </a:solidFill>
              </a:rPr>
              <a:t>H</a:t>
            </a:r>
            <a:r>
              <a:rPr lang="en-US" sz="3600" baseline="-25000" dirty="0">
                <a:solidFill>
                  <a:schemeClr val="accent6"/>
                </a:solidFill>
              </a:rPr>
              <a:t>A</a:t>
            </a:r>
            <a:r>
              <a:rPr lang="en-US" sz="3600" dirty="0">
                <a:solidFill>
                  <a:schemeClr val="accent6"/>
                </a:solidFill>
              </a:rPr>
              <a:t>) is the opposite of a Null hypothesis</a:t>
            </a:r>
          </a:p>
          <a:p>
            <a:pPr>
              <a:lnSpc>
                <a:spcPct val="140000"/>
              </a:lnSpc>
              <a:buClr>
                <a:schemeClr val="accent2"/>
              </a:buClr>
              <a:buFont typeface="Courier New" pitchFamily="49" charset="0"/>
              <a:buChar char="o"/>
              <a:tabLst>
                <a:tab pos="457200" algn="l"/>
              </a:tabLst>
            </a:pPr>
            <a:r>
              <a:rPr lang="en-US" sz="3600" dirty="0"/>
              <a:t>Either reject </a:t>
            </a:r>
            <a:r>
              <a:rPr lang="en-US" sz="3600" i="1" dirty="0"/>
              <a:t>H</a:t>
            </a:r>
            <a:r>
              <a:rPr lang="en-US" sz="3600" baseline="-25000" dirty="0"/>
              <a:t>0</a:t>
            </a:r>
            <a:r>
              <a:rPr lang="en-US" sz="3600" dirty="0"/>
              <a:t> or fail to reject </a:t>
            </a:r>
            <a:r>
              <a:rPr lang="en-US" sz="3600" i="1" dirty="0"/>
              <a:t>H</a:t>
            </a:r>
            <a:r>
              <a:rPr lang="en-US" sz="3600" baseline="-25000" dirty="0"/>
              <a:t>0</a:t>
            </a:r>
            <a:r>
              <a:rPr lang="en-US" sz="3600" dirty="0"/>
              <a:t>.</a:t>
            </a:r>
          </a:p>
          <a:p>
            <a:endParaRPr lang="en-US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29420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AE6D76-074A-4306-9132-29A20E0F1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64" y="365125"/>
            <a:ext cx="10834036" cy="761031"/>
          </a:xfrm>
        </p:spPr>
        <p:txBody>
          <a:bodyPr/>
          <a:lstStyle/>
          <a:p>
            <a:r>
              <a:rPr lang="en-US" b="1" dirty="0"/>
              <a:t>Examples of hypotheses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76E2A4-D468-43A4-96DF-8B968B70D9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764" y="1424539"/>
            <a:ext cx="10834036" cy="475242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b="1" i="1" dirty="0">
                <a:solidFill>
                  <a:srgbClr val="7030A0"/>
                </a:solidFill>
              </a:rPr>
              <a:t>H</a:t>
            </a:r>
            <a:r>
              <a:rPr lang="en-US" sz="2800" b="1" baseline="-25000" dirty="0">
                <a:solidFill>
                  <a:srgbClr val="7030A0"/>
                </a:solidFill>
              </a:rPr>
              <a:t>0:  </a:t>
            </a:r>
            <a:r>
              <a:rPr lang="en-US" sz="2800" b="1" dirty="0">
                <a:solidFill>
                  <a:srgbClr val="7030A0"/>
                </a:solidFill>
              </a:rPr>
              <a:t>There is no difference in the mean age of all first year students at campus</a:t>
            </a:r>
          </a:p>
          <a:p>
            <a:pPr marL="0" indent="0">
              <a:buNone/>
            </a:pPr>
            <a:r>
              <a:rPr lang="en-US" sz="2800" b="1" i="1" dirty="0">
                <a:solidFill>
                  <a:srgbClr val="7030A0"/>
                </a:solidFill>
              </a:rPr>
              <a:t>H</a:t>
            </a:r>
            <a:r>
              <a:rPr lang="en-US" sz="2800" b="1" baseline="-25000" dirty="0">
                <a:solidFill>
                  <a:srgbClr val="7030A0"/>
                </a:solidFill>
              </a:rPr>
              <a:t>A: </a:t>
            </a:r>
            <a:r>
              <a:rPr lang="en-US" sz="2800" b="1" dirty="0">
                <a:solidFill>
                  <a:srgbClr val="7030A0"/>
                </a:solidFill>
              </a:rPr>
              <a:t>There is a difference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800" b="1" i="1" dirty="0">
                <a:solidFill>
                  <a:schemeClr val="accent6"/>
                </a:solidFill>
              </a:rPr>
              <a:t>H</a:t>
            </a:r>
            <a:r>
              <a:rPr lang="en-US" sz="2800" b="1" baseline="-25000" dirty="0">
                <a:solidFill>
                  <a:schemeClr val="accent6"/>
                </a:solidFill>
              </a:rPr>
              <a:t>0:  </a:t>
            </a:r>
            <a:r>
              <a:rPr lang="en-US" sz="2800" b="1" dirty="0">
                <a:solidFill>
                  <a:schemeClr val="accent6"/>
                </a:solidFill>
              </a:rPr>
              <a:t>The mean height of boys is the same for girls (</a:t>
            </a:r>
            <a:r>
              <a:rPr lang="el-GR" sz="2800" b="1" dirty="0">
                <a:solidFill>
                  <a:schemeClr val="accent6"/>
                </a:solidFill>
              </a:rPr>
              <a:t>μ</a:t>
            </a:r>
            <a:r>
              <a:rPr lang="en-US" sz="2800" b="1" dirty="0">
                <a:solidFill>
                  <a:schemeClr val="accent6"/>
                </a:solidFill>
              </a:rPr>
              <a:t>B = </a:t>
            </a:r>
            <a:r>
              <a:rPr lang="el-GR" sz="2800" b="1" dirty="0">
                <a:solidFill>
                  <a:schemeClr val="accent6"/>
                </a:solidFill>
              </a:rPr>
              <a:t>μ</a:t>
            </a:r>
            <a:r>
              <a:rPr lang="en-US" b="1" dirty="0">
                <a:solidFill>
                  <a:schemeClr val="accent6"/>
                </a:solidFill>
              </a:rPr>
              <a:t>G)</a:t>
            </a:r>
            <a:endParaRPr lang="en-US" sz="2800" b="1" dirty="0">
              <a:solidFill>
                <a:schemeClr val="accent6"/>
              </a:solidFill>
            </a:endParaRPr>
          </a:p>
          <a:p>
            <a:pPr marL="0" indent="0">
              <a:buNone/>
            </a:pPr>
            <a:r>
              <a:rPr lang="en-US" sz="2800" b="1" i="1" dirty="0">
                <a:solidFill>
                  <a:schemeClr val="accent6"/>
                </a:solidFill>
              </a:rPr>
              <a:t>H</a:t>
            </a:r>
            <a:r>
              <a:rPr lang="en-US" sz="2800" b="1" baseline="-25000" dirty="0">
                <a:solidFill>
                  <a:schemeClr val="accent6"/>
                </a:solidFill>
              </a:rPr>
              <a:t>A: </a:t>
            </a:r>
            <a:r>
              <a:rPr lang="en-US" sz="2800" b="1" dirty="0">
                <a:solidFill>
                  <a:schemeClr val="accent6"/>
                </a:solidFill>
              </a:rPr>
              <a:t>The means </a:t>
            </a:r>
            <a:r>
              <a:rPr lang="en-US" b="1" dirty="0">
                <a:solidFill>
                  <a:schemeClr val="accent6"/>
                </a:solidFill>
              </a:rPr>
              <a:t>are different</a:t>
            </a:r>
            <a:r>
              <a:rPr lang="en-US" sz="2800" b="1" dirty="0">
                <a:solidFill>
                  <a:schemeClr val="accent6"/>
                </a:solidFill>
              </a:rPr>
              <a:t> (</a:t>
            </a:r>
            <a:r>
              <a:rPr lang="el-GR" sz="2800" b="1" dirty="0">
                <a:solidFill>
                  <a:schemeClr val="accent6"/>
                </a:solidFill>
              </a:rPr>
              <a:t>μ</a:t>
            </a:r>
            <a:r>
              <a:rPr lang="en-US" sz="2800" b="1" dirty="0">
                <a:solidFill>
                  <a:schemeClr val="accent6"/>
                </a:solidFill>
              </a:rPr>
              <a:t>B ≠ </a:t>
            </a:r>
            <a:r>
              <a:rPr lang="el-GR" sz="2800" b="1" dirty="0">
                <a:solidFill>
                  <a:schemeClr val="accent6"/>
                </a:solidFill>
              </a:rPr>
              <a:t>μ</a:t>
            </a:r>
            <a:r>
              <a:rPr lang="en-US" b="1" dirty="0">
                <a:solidFill>
                  <a:schemeClr val="accent6"/>
                </a:solidFill>
              </a:rPr>
              <a:t>G)</a:t>
            </a:r>
            <a:endParaRPr lang="en-US" sz="2800" b="1" dirty="0">
              <a:solidFill>
                <a:schemeClr val="accent6"/>
              </a:solidFill>
            </a:endParaRPr>
          </a:p>
          <a:p>
            <a:pPr marL="0" indent="0">
              <a:buNone/>
            </a:pPr>
            <a:endParaRPr lang="en-US" sz="2800" b="1" dirty="0"/>
          </a:p>
          <a:p>
            <a:pPr marL="0" indent="0">
              <a:buNone/>
            </a:pPr>
            <a:r>
              <a:rPr lang="en-US" sz="2800" b="1" i="1" dirty="0">
                <a:solidFill>
                  <a:srgbClr val="C00000"/>
                </a:solidFill>
              </a:rPr>
              <a:t>H</a:t>
            </a:r>
            <a:r>
              <a:rPr lang="en-US" sz="2800" b="1" baseline="-25000" dirty="0">
                <a:solidFill>
                  <a:srgbClr val="C00000"/>
                </a:solidFill>
              </a:rPr>
              <a:t>0:  </a:t>
            </a:r>
            <a:r>
              <a:rPr lang="en-US" sz="2800" b="1" dirty="0">
                <a:solidFill>
                  <a:srgbClr val="C00000"/>
                </a:solidFill>
              </a:rPr>
              <a:t>There is no difference in reduction of mean BP while using drug X versus using drug Y</a:t>
            </a:r>
          </a:p>
          <a:p>
            <a:pPr marL="0" indent="0">
              <a:buNone/>
            </a:pPr>
            <a:r>
              <a:rPr lang="en-US" sz="2800" b="1" i="1" dirty="0">
                <a:solidFill>
                  <a:srgbClr val="C00000"/>
                </a:solidFill>
              </a:rPr>
              <a:t>H</a:t>
            </a:r>
            <a:r>
              <a:rPr lang="en-US" sz="2800" b="1" baseline="-25000" dirty="0">
                <a:solidFill>
                  <a:srgbClr val="C00000"/>
                </a:solidFill>
              </a:rPr>
              <a:t>A: </a:t>
            </a:r>
            <a:r>
              <a:rPr lang="en-US" sz="2800" b="1" dirty="0">
                <a:solidFill>
                  <a:srgbClr val="C00000"/>
                </a:solidFill>
              </a:rPr>
              <a:t>There is a difference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7348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1E98DF-B2C1-4F20-A296-0F98BC09FD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766" y="481262"/>
            <a:ext cx="11319310" cy="620829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</a:t>
            </a:r>
            <a:r>
              <a:rPr lang="en-US" sz="2800" b="0" dirty="0">
                <a:latin typeface="+mn-lt"/>
              </a:rPr>
              <a:t> test statistic is a value used in making a decision about the null hypothesis. E.g. Z-value (Normal distribution), t-distribution (normally if n&lt;30)</a:t>
            </a:r>
          </a:p>
          <a:p>
            <a:endParaRPr lang="en-US" i="1" dirty="0">
              <a:solidFill>
                <a:srgbClr val="7030A0"/>
              </a:solidFill>
            </a:endParaRPr>
          </a:p>
          <a:p>
            <a:pPr marL="0" indent="0" algn="ctr">
              <a:buNone/>
            </a:pPr>
            <a:r>
              <a:rPr lang="en-US" sz="3200" b="1" i="1" dirty="0">
                <a:solidFill>
                  <a:srgbClr val="7030A0"/>
                </a:solidFill>
              </a:rPr>
              <a:t>Evidence against H</a:t>
            </a:r>
            <a:r>
              <a:rPr lang="en-US" sz="3200" b="1" i="1" baseline="-25000" dirty="0">
                <a:solidFill>
                  <a:srgbClr val="7030A0"/>
                </a:solidFill>
              </a:rPr>
              <a:t>o</a:t>
            </a:r>
            <a:r>
              <a:rPr lang="en-US" sz="3200" b="1" i="1" dirty="0">
                <a:solidFill>
                  <a:srgbClr val="7030A0"/>
                </a:solidFill>
              </a:rPr>
              <a:t>: the P</a:t>
            </a:r>
            <a:r>
              <a:rPr lang="en-US" sz="3200" b="1" dirty="0">
                <a:solidFill>
                  <a:srgbClr val="7030A0"/>
                </a:solidFill>
              </a:rPr>
              <a:t>-Value</a:t>
            </a:r>
          </a:p>
          <a:p>
            <a:pPr marL="0" indent="0" algn="ctr">
              <a:buNone/>
            </a:pPr>
            <a:endParaRPr lang="en-US" sz="1000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sz="3200" dirty="0"/>
              <a:t>The</a:t>
            </a:r>
            <a:r>
              <a:rPr lang="en-US" sz="3200" b="0" dirty="0">
                <a:latin typeface="+mn-lt"/>
              </a:rPr>
              <a:t> </a:t>
            </a:r>
            <a:r>
              <a:rPr lang="en-US" sz="3200" b="1" i="1" dirty="0">
                <a:solidFill>
                  <a:srgbClr val="7030A0"/>
                </a:solidFill>
                <a:latin typeface="+mn-lt"/>
              </a:rPr>
              <a:t>P</a:t>
            </a:r>
            <a:r>
              <a:rPr lang="en-US" sz="3200" b="1" dirty="0">
                <a:solidFill>
                  <a:srgbClr val="7030A0"/>
                </a:solidFill>
                <a:latin typeface="+mn-lt"/>
              </a:rPr>
              <a:t>-value</a:t>
            </a:r>
            <a:r>
              <a:rPr lang="en-US" sz="3200" b="0" dirty="0">
                <a:latin typeface="+mn-lt"/>
                <a:sym typeface="Symbol" pitchFamily="18" charset="2"/>
              </a:rPr>
              <a:t> </a:t>
            </a:r>
            <a:r>
              <a:rPr lang="en-GB" dirty="0"/>
              <a:t>is the probability of obtaining results at least as extreme as the observed results of a statistical hypothesis test, assuming that the null hypothesis is correct.</a:t>
            </a:r>
          </a:p>
          <a:p>
            <a:pPr marL="0" indent="0">
              <a:buNone/>
            </a:pPr>
            <a:endParaRPr lang="en-GB" sz="1600" dirty="0"/>
          </a:p>
          <a:p>
            <a:pPr marL="0" indent="0">
              <a:buNone/>
            </a:pPr>
            <a:endParaRPr lang="en-GB" sz="1000" b="0" i="0" dirty="0">
              <a:solidFill>
                <a:srgbClr val="111111"/>
              </a:solidFill>
              <a:effectLst/>
              <a:latin typeface="SourceSansPro"/>
            </a:endParaRPr>
          </a:p>
          <a:p>
            <a:pPr marL="0" indent="0">
              <a:buNone/>
            </a:pPr>
            <a:r>
              <a:rPr lang="en-GB" b="0" i="0" dirty="0">
                <a:solidFill>
                  <a:srgbClr val="FF0000"/>
                </a:solidFill>
                <a:effectLst/>
                <a:latin typeface="Georgia" panose="02040502050405020303" pitchFamily="18" charset="0"/>
              </a:rPr>
              <a:t>A </a:t>
            </a:r>
            <a:r>
              <a:rPr lang="en-GB" b="0" i="1" dirty="0">
                <a:solidFill>
                  <a:srgbClr val="FF0000"/>
                </a:solidFill>
                <a:effectLst/>
                <a:latin typeface="Georgia" panose="02040502050405020303" pitchFamily="18" charset="0"/>
              </a:rPr>
              <a:t>p</a:t>
            </a:r>
            <a:r>
              <a:rPr lang="en-GB" b="0" i="0" dirty="0">
                <a:solidFill>
                  <a:srgbClr val="FF0000"/>
                </a:solidFill>
                <a:effectLst/>
                <a:latin typeface="Georgia" panose="02040502050405020303" pitchFamily="18" charset="0"/>
              </a:rPr>
              <a:t>-value less than 0.05 (typically ≤ 0.05) is statistically significant. It indicates strong evidence against the null hypothesis, as there is less than a 5% probability the null is correct (and the results are random). Therefore, we reject the null hypothesis, and accept the alternative hypothesis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041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14C2F-1322-4541-8164-6A026F292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642" y="365126"/>
            <a:ext cx="10728158" cy="847658"/>
          </a:xfrm>
        </p:spPr>
        <p:txBody>
          <a:bodyPr/>
          <a:lstStyle/>
          <a:p>
            <a:r>
              <a:rPr lang="en-US" b="1" dirty="0"/>
              <a:t>Type I and II Errors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BF8FD6-A533-4C49-BB51-F1A8E16FFC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4155" y="1592981"/>
            <a:ext cx="11463689" cy="5265019"/>
          </a:xfrm>
        </p:spPr>
        <p:txBody>
          <a:bodyPr>
            <a:normAutofit/>
          </a:bodyPr>
          <a:lstStyle/>
          <a:p>
            <a:pPr>
              <a:spcBef>
                <a:spcPct val="45000"/>
              </a:spcBef>
              <a:spcAft>
                <a:spcPct val="45000"/>
              </a:spcAft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sz="3200" b="1" dirty="0">
                <a:solidFill>
                  <a:schemeClr val="accent2"/>
                </a:solidFill>
              </a:rPr>
              <a:t>A Type I error occurs when a scientist rejects a true/ correct null hypothesis</a:t>
            </a:r>
          </a:p>
          <a:p>
            <a:pPr>
              <a:spcBef>
                <a:spcPct val="45000"/>
              </a:spcBef>
              <a:spcAft>
                <a:spcPct val="45000"/>
              </a:spcAft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sz="3200" dirty="0"/>
              <a:t>The symbol </a:t>
            </a:r>
            <a:r>
              <a:rPr lang="el-GR" sz="3200" dirty="0"/>
              <a:t>α</a:t>
            </a:r>
            <a:r>
              <a:rPr lang="en-US" sz="3600" dirty="0"/>
              <a:t>(alpha) </a:t>
            </a:r>
            <a:r>
              <a:rPr lang="en-US" sz="3200" dirty="0"/>
              <a:t>is used to represent the probability of a type I error (normally set at 0.05)</a:t>
            </a:r>
            <a:endParaRPr lang="en-US" sz="3200" b="1" dirty="0">
              <a:latin typeface="Arial" charset="0"/>
            </a:endParaRPr>
          </a:p>
          <a:p>
            <a:pPr defTabSz="171450">
              <a:spcBef>
                <a:spcPct val="45000"/>
              </a:spcBef>
              <a:spcAft>
                <a:spcPct val="45000"/>
              </a:spcAft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sz="3200" b="1" dirty="0">
                <a:solidFill>
                  <a:schemeClr val="accent6"/>
                </a:solidFill>
              </a:rPr>
              <a:t>A Type II error occurs when a scientist fails to reject a false null hypothesis</a:t>
            </a:r>
            <a:r>
              <a:rPr lang="en-US" sz="3600" b="1" dirty="0">
                <a:solidFill>
                  <a:schemeClr val="accent6"/>
                </a:solidFill>
              </a:rPr>
              <a:t>. </a:t>
            </a:r>
          </a:p>
          <a:p>
            <a:pPr defTabSz="171450">
              <a:spcBef>
                <a:spcPct val="45000"/>
              </a:spcBef>
              <a:spcAft>
                <a:spcPct val="45000"/>
              </a:spcAft>
              <a:buClr>
                <a:schemeClr val="accent2"/>
              </a:buClr>
              <a:buFont typeface="Courier New" pitchFamily="49" charset="0"/>
              <a:buChar char="o"/>
            </a:pPr>
            <a:r>
              <a:rPr lang="en-US" sz="3200" dirty="0"/>
              <a:t>The symbol</a:t>
            </a:r>
            <a:r>
              <a:rPr lang="en-US" sz="3200" i="1" dirty="0"/>
              <a:t> </a:t>
            </a:r>
            <a:r>
              <a:rPr lang="en-US" sz="3200" i="1" dirty="0">
                <a:sym typeface="Symbol" pitchFamily="18" charset="2"/>
              </a:rPr>
              <a:t> </a:t>
            </a:r>
            <a:r>
              <a:rPr lang="en-US" sz="3200" dirty="0"/>
              <a:t>(beta) is used to represent the probability of committing a type II error</a:t>
            </a:r>
            <a:r>
              <a:rPr lang="en-US" sz="3600" dirty="0"/>
              <a:t>. (Normally set at 0.2)</a:t>
            </a:r>
          </a:p>
        </p:txBody>
      </p:sp>
    </p:spTree>
    <p:extLst>
      <p:ext uri="{BB962C8B-B14F-4D97-AF65-F5344CB8AC3E}">
        <p14:creationId xmlns:p14="http://schemas.microsoft.com/office/powerpoint/2010/main" val="3594161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206818-AD31-420C-B162-A174B76941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261" y="1142702"/>
            <a:ext cx="11636943" cy="5495926"/>
          </a:xfrm>
        </p:spPr>
        <p:txBody>
          <a:bodyPr>
            <a:normAutofit/>
          </a:bodyPr>
          <a:lstStyle/>
          <a:p>
            <a:r>
              <a:rPr lang="en-GB" b="1" i="0" dirty="0">
                <a:solidFill>
                  <a:schemeClr val="accent2"/>
                </a:solidFill>
                <a:effectLst/>
                <a:latin typeface="SourceSansPro"/>
              </a:rPr>
              <a:t>A confidence interval refers to the probability that a population parameter will fall between a set of values for a certain proportion of times.</a:t>
            </a:r>
          </a:p>
          <a:p>
            <a:endParaRPr lang="en-GB" sz="1100" dirty="0">
              <a:solidFill>
                <a:srgbClr val="111111"/>
              </a:solidFill>
              <a:latin typeface="SourceSansPro"/>
            </a:endParaRPr>
          </a:p>
          <a:p>
            <a:r>
              <a:rPr lang="en-GB" b="0" i="0" dirty="0">
                <a:solidFill>
                  <a:srgbClr val="111111"/>
                </a:solidFill>
                <a:effectLst/>
                <a:latin typeface="SourceSansPro"/>
              </a:rPr>
              <a:t>Confidence intervals measure the degree of uncertainty or certainty in a </a:t>
            </a:r>
            <a:r>
              <a:rPr lang="en-GB" b="0" i="0" dirty="0">
                <a:effectLst/>
                <a:latin typeface="SourceSansPro"/>
              </a:rPr>
              <a:t>sampling </a:t>
            </a:r>
            <a:r>
              <a:rPr lang="en-GB" b="0" i="0" dirty="0">
                <a:solidFill>
                  <a:srgbClr val="111111"/>
                </a:solidFill>
                <a:effectLst/>
                <a:latin typeface="SourceSansPro"/>
              </a:rPr>
              <a:t>method. </a:t>
            </a:r>
          </a:p>
          <a:p>
            <a:endParaRPr lang="en-GB" sz="1000" dirty="0">
              <a:solidFill>
                <a:srgbClr val="111111"/>
              </a:solidFill>
              <a:latin typeface="SourceSansPro"/>
            </a:endParaRPr>
          </a:p>
          <a:p>
            <a:r>
              <a:rPr lang="en-GB" b="0" i="0" dirty="0">
                <a:solidFill>
                  <a:srgbClr val="111111"/>
                </a:solidFill>
                <a:effectLst/>
                <a:latin typeface="SourceSansPro"/>
              </a:rPr>
              <a:t>They can take any number of probability limits, with the most common being a 95% or 99% confidence level.</a:t>
            </a:r>
          </a:p>
          <a:p>
            <a:pPr marL="0" indent="0">
              <a:buNone/>
            </a:pPr>
            <a:endParaRPr lang="en-GB" dirty="0">
              <a:solidFill>
                <a:srgbClr val="111111"/>
              </a:solidFill>
              <a:latin typeface="SourceSansPro"/>
            </a:endParaRPr>
          </a:p>
          <a:p>
            <a:pPr marL="0" indent="0">
              <a:buNone/>
            </a:pPr>
            <a:r>
              <a:rPr lang="en-GB" dirty="0">
                <a:solidFill>
                  <a:srgbClr val="FF0000"/>
                </a:solidFill>
                <a:latin typeface="SourceSansPro"/>
              </a:rPr>
              <a:t>E.g.  If </a:t>
            </a:r>
          </a:p>
          <a:p>
            <a:pPr marL="0" indent="0">
              <a:buNone/>
            </a:pPr>
            <a:r>
              <a:rPr lang="en-GB" dirty="0">
                <a:solidFill>
                  <a:srgbClr val="FF0000"/>
                </a:solidFill>
                <a:latin typeface="SourceSansPro"/>
              </a:rPr>
              <a:t>Risk Ratio for getting cancer of the oesophagus if you’re a man is 3.5 [95%CI: 2.5-4.6]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C9F663E-7097-4976-ABCC-4E1F2FF5EEE1}"/>
              </a:ext>
            </a:extLst>
          </p:cNvPr>
          <p:cNvSpPr/>
          <p:nvPr/>
        </p:nvSpPr>
        <p:spPr>
          <a:xfrm>
            <a:off x="540325" y="219372"/>
            <a:ext cx="57789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Confidence Interval</a:t>
            </a:r>
          </a:p>
        </p:txBody>
      </p:sp>
    </p:spTree>
    <p:extLst>
      <p:ext uri="{BB962C8B-B14F-4D97-AF65-F5344CB8AC3E}">
        <p14:creationId xmlns:p14="http://schemas.microsoft.com/office/powerpoint/2010/main" val="3856155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779</Words>
  <Application>Microsoft Office PowerPoint</Application>
  <PresentationFormat>Widescreen</PresentationFormat>
  <Paragraphs>92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Courier New</vt:lpstr>
      <vt:lpstr>Georgia</vt:lpstr>
      <vt:lpstr>SourceSansPro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Examples of hypotheses </vt:lpstr>
      <vt:lpstr>PowerPoint Presentation</vt:lpstr>
      <vt:lpstr>Type I and II Errors</vt:lpstr>
      <vt:lpstr>PowerPoint Presentation</vt:lpstr>
      <vt:lpstr>Interpretation of a confidence interval </vt:lpstr>
      <vt:lpstr>ODDS Ratios and Risk Ratios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Dr.Bashir Ssuna</dc:creator>
  <cp:lastModifiedBy>Dr.Bashir Ssuna</cp:lastModifiedBy>
  <cp:revision>1</cp:revision>
  <dcterms:created xsi:type="dcterms:W3CDTF">2021-11-24T18:37:33Z</dcterms:created>
  <dcterms:modified xsi:type="dcterms:W3CDTF">2021-11-24T20:45:14Z</dcterms:modified>
</cp:coreProperties>
</file>