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B2E44-2BD6-40FF-90ED-2F613863A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51248-55FE-4E6B-AA66-03ED1FD17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6812C-EEE0-4E25-8D48-2CDE0A903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5D258-F816-4A94-953F-B6AC45700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01C7C-E4E1-4459-B521-F820B782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0439E-541E-46EC-B3C9-295F18F83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B337C-8CD2-4AA8-84D3-404A5F4AD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7358C-E005-4DD5-806D-51F8FAA4C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9A000-C7AB-498F-AE07-B6F7AF68C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4C0BA-E5F3-45C3-827E-BC3037B13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7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C4362B-9DD5-479F-8B35-E61723B07D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7A7034-3228-4457-BC58-65CA0E35A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2C23A-617A-48F6-A334-8EE598FC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0B0CB-1F08-480D-B4D2-1F8C4F9AB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5951C-4F09-4EE0-8F09-0DD3FA68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1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D08A3-88F9-4ACE-B41E-74F5AF50D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87BF4-2846-4675-90D5-FC6217905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055C8-8003-4BCA-AA59-77958A99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9A230-B5EB-4CE4-8C11-001140F15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488F4-6733-44E4-8ADD-5C3A9E9D4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0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2F61-A6DD-4954-98E7-7CE9F8DC9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925B78-EFE6-4D37-8473-F1F70FE58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23749-47BE-43FF-80BA-8C53362FB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7E9CD-A092-4734-B8AA-82F24D16F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0A618-B445-4278-A999-E71DC5A46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1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B35BF-C809-4325-89D8-4A57571C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97A12-AA29-44AA-A7F8-3AFD84F3C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1B736-D820-403B-888C-BF11B4107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B6F03-C3F9-48A3-9A67-8542D491E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1C9AE-A034-40F6-829E-7AD40B271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3E5776-5FF9-4FD2-9514-76BF83C0E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9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FB6D2-0A49-4CF2-BCF5-F054F010F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F7EE9-9843-4683-81A0-DFEBC6BC9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777C53-7453-4B69-A803-718B04F9F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274D8C-E2C0-46FF-8831-1DCA4A31EF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5E6F64-65B1-454E-B54F-C530B8C2B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BB5C59-591B-4DB3-ACE9-4A989B7C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271691-8633-41F7-97B7-795A1DA77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C54D2-2E3D-45B2-AC0D-84274D870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5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E677A-5ABE-4E3A-BCEF-7F1C11F3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E94BFB-A6CF-4F56-B936-9EE43ACCF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EA37C0-86F7-4ADB-B9B7-FE3107C3B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1FF430-5D8B-40C7-A000-AE35D410C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5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2042D7-5D39-4CF8-9C46-5FD0D66D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8680CF-1F78-46EE-B996-C4965C04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5A88C-D021-484F-AB4D-656D244F1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0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18B1-FECC-451B-B24F-5BB064E69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E2E18-704F-44EC-8B6A-4814F6BE4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B1AB39-5CF8-4064-8AD7-5A1A3858B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6CD1A-7375-4F6B-8901-C2323CF2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9E570-CAA4-422A-A235-50B34898E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39031-0833-481B-8D5B-2FBD5D88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2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CB309-F219-4311-8318-4C1E3C0C7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A8B415-835A-4730-9A07-800599834B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F9DBB4-79A6-4460-ADB5-C52EA5358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CD2C7-5012-4AD5-9F74-F4B62DF0F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34A250-376D-472D-87C1-4D3012C93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75C75-F7D4-4412-BFB8-E2F19FAB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4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D3D642-D273-4DC7-96C4-C93EA627C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D83D9-0E93-4655-A9B1-BE145F68B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9896E-A7F9-441F-8269-B070C981E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6344B-0B59-4808-ACFA-3B2D24D16325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50666-6630-452A-8FD7-F96294216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94814-1069-4366-8635-52EC0D189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1604-FB06-49DE-9068-15502E2A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7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1C01323-E1CF-480C-93CC-9D2498518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0063" y="3272589"/>
            <a:ext cx="8855242" cy="293570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4000" b="1" dirty="0"/>
              <a:t>ONE SAMPLE T-test</a:t>
            </a:r>
          </a:p>
          <a:p>
            <a:pPr marL="457200" indent="-457200">
              <a:buAutoNum type="arabicPeriod"/>
            </a:pPr>
            <a:r>
              <a:rPr lang="en-US" sz="4000" b="1" dirty="0"/>
              <a:t>INDEPENDENT SAMPLES T-test</a:t>
            </a:r>
          </a:p>
          <a:p>
            <a:pPr marL="457200" indent="-457200">
              <a:buAutoNum type="arabicPeriod"/>
            </a:pPr>
            <a:r>
              <a:rPr lang="en-US" sz="4000" b="1" dirty="0"/>
              <a:t>PAIRED SAMPLE T-test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A98BFF-F200-4081-941C-6CB998F7A5D2}"/>
              </a:ext>
            </a:extLst>
          </p:cNvPr>
          <p:cNvSpPr/>
          <p:nvPr/>
        </p:nvSpPr>
        <p:spPr>
          <a:xfrm>
            <a:off x="512989" y="1037729"/>
            <a:ext cx="1099241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Using a T-test (Student’s T-test) in Excel and STATA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E5FCEB-2E8B-44FC-A0E7-A780588FB5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6" y="3086687"/>
            <a:ext cx="3650138" cy="27335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965D7D-3FEA-4382-8939-B94B0C2CBB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87" r="52724" b="10021"/>
          <a:stretch/>
        </p:blipFill>
        <p:spPr>
          <a:xfrm>
            <a:off x="8484058" y="5409398"/>
            <a:ext cx="1907332" cy="11717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D2165A6-8235-497F-A6DB-DB61124B7F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172" y="5496024"/>
            <a:ext cx="2477083" cy="109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075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7488C-5B20-4ACD-ABB7-39539B18E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What is a T-test?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F6E5F-3ED6-452F-B19C-0CAF02963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1" y="1690688"/>
            <a:ext cx="10583779" cy="4486275"/>
          </a:xfrm>
        </p:spPr>
        <p:txBody>
          <a:bodyPr>
            <a:noAutofit/>
          </a:bodyPr>
          <a:lstStyle/>
          <a:p>
            <a:pPr algn="l" fontAlgn="base"/>
            <a:r>
              <a:rPr lang="en-GB" sz="3200" b="0" i="0" dirty="0">
                <a:effectLst/>
                <a:latin typeface="pt sans" panose="020B0503020203020204" pitchFamily="34" charset="0"/>
              </a:rPr>
              <a:t>A T-test is used on means between two groups or one group of data collected in testing a hypothesis</a:t>
            </a:r>
          </a:p>
          <a:p>
            <a:pPr algn="l" fontAlgn="base"/>
            <a:endParaRPr lang="en-GB" sz="3200" dirty="0">
              <a:latin typeface="pt sans" panose="020B0503020203020204" pitchFamily="34" charset="0"/>
            </a:endParaRPr>
          </a:p>
          <a:p>
            <a:pPr algn="l" fontAlgn="base"/>
            <a:r>
              <a:rPr lang="en-GB" sz="3200" b="0" i="0" dirty="0">
                <a:effectLst/>
                <a:latin typeface="pt sans" panose="020B0503020203020204" pitchFamily="34" charset="0"/>
              </a:rPr>
              <a:t>The t test tells you how </a:t>
            </a:r>
            <a:r>
              <a:rPr lang="en-GB" sz="3200" b="0" i="0" u="none" strike="noStrike" dirty="0">
                <a:effectLst/>
                <a:latin typeface="pt sans" panose="020B0503020203020204" pitchFamily="34" charset="0"/>
              </a:rPr>
              <a:t>significant </a:t>
            </a:r>
            <a:r>
              <a:rPr lang="en-GB" sz="3200" b="0" i="0" dirty="0">
                <a:effectLst/>
                <a:latin typeface="pt sans" panose="020B0503020203020204" pitchFamily="34" charset="0"/>
              </a:rPr>
              <a:t>the differences between groups are.</a:t>
            </a:r>
          </a:p>
          <a:p>
            <a:pPr algn="l" fontAlgn="base"/>
            <a:endParaRPr lang="en-GB" sz="3200" dirty="0">
              <a:latin typeface="pt sans" panose="020B0503020203020204" pitchFamily="34" charset="0"/>
            </a:endParaRPr>
          </a:p>
          <a:p>
            <a:pPr algn="l" fontAlgn="base"/>
            <a:r>
              <a:rPr lang="en-GB" sz="3200" b="0" i="0" dirty="0">
                <a:effectLst/>
                <a:latin typeface="pt sans" panose="020B0503020203020204" pitchFamily="34" charset="0"/>
              </a:rPr>
              <a:t>In other words it lets you know if those differences (measured in </a:t>
            </a:r>
            <a:r>
              <a:rPr lang="en-GB" sz="3200" b="0" i="0" u="none" strike="noStrike" dirty="0">
                <a:effectLst/>
                <a:latin typeface="pt sans" panose="020B0503020203020204" pitchFamily="34" charset="0"/>
              </a:rPr>
              <a:t>means</a:t>
            </a:r>
            <a:r>
              <a:rPr lang="en-GB" sz="3200" b="0" i="0" dirty="0">
                <a:effectLst/>
                <a:latin typeface="pt sans" panose="020B0503020203020204" pitchFamily="34" charset="0"/>
              </a:rPr>
              <a:t>) could have happened by chance.</a:t>
            </a:r>
          </a:p>
          <a:p>
            <a:pPr marL="0" indent="0">
              <a:buNone/>
            </a:pPr>
            <a:br>
              <a:rPr lang="en-GB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114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07105-1975-4914-AA3E-4EFDA2F2B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Types of T-tests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1A5CF-77F3-42ED-99EF-1731C65DA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766" y="1501541"/>
            <a:ext cx="11223057" cy="508213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b="1" dirty="0"/>
              <a:t>ONE SAMPLE T-test</a:t>
            </a:r>
          </a:p>
          <a:p>
            <a:pPr marL="0" indent="0">
              <a:buNone/>
            </a:pPr>
            <a:r>
              <a:rPr lang="en-GB" b="0" i="0" dirty="0">
                <a:effectLst/>
                <a:latin typeface="inherit"/>
              </a:rPr>
              <a:t>A</a:t>
            </a:r>
            <a:r>
              <a:rPr lang="en-GB" sz="3200" b="0" i="0" dirty="0">
                <a:effectLst/>
                <a:latin typeface="inherit"/>
              </a:rPr>
              <a:t> </a:t>
            </a:r>
            <a:r>
              <a:rPr lang="en-GB" sz="3200" b="0" i="0" u="none" strike="noStrike" dirty="0">
                <a:effectLst/>
                <a:latin typeface="inherit"/>
              </a:rPr>
              <a:t>One sample t-test</a:t>
            </a:r>
            <a:r>
              <a:rPr lang="en-GB" sz="3200" b="0" i="0" dirty="0">
                <a:effectLst/>
                <a:latin typeface="inherit"/>
              </a:rPr>
              <a:t> tests the </a:t>
            </a:r>
            <a:r>
              <a:rPr lang="en-GB" sz="3200" b="1" i="0" dirty="0">
                <a:solidFill>
                  <a:schemeClr val="accent1"/>
                </a:solidFill>
                <a:effectLst/>
                <a:latin typeface="inherit"/>
              </a:rPr>
              <a:t>mean of a single group </a:t>
            </a:r>
            <a:r>
              <a:rPr lang="en-GB" sz="3200" b="0" i="0" dirty="0">
                <a:effectLst/>
                <a:latin typeface="inherit"/>
              </a:rPr>
              <a:t>against a </a:t>
            </a:r>
            <a:r>
              <a:rPr lang="en-GB" sz="3200" b="1" i="0" dirty="0">
                <a:solidFill>
                  <a:schemeClr val="accent1"/>
                </a:solidFill>
                <a:effectLst/>
                <a:latin typeface="inherit"/>
              </a:rPr>
              <a:t>known mean</a:t>
            </a:r>
            <a:r>
              <a:rPr lang="en-GB" sz="3200" b="0" i="0" dirty="0">
                <a:effectLst/>
                <a:latin typeface="inherit"/>
              </a:rPr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Here data is collected on one group of individuals and compared to hypothesized mean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For e.g. We would like to test a hypothesis that the mean weight of boys at 25 years is equal to 75kgs.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4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5696D-C0B7-44A5-85D4-B13AD86F8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481263"/>
            <a:ext cx="11020927" cy="60927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sz="2800" b="1" dirty="0"/>
              <a:t>INDEPENDENT SAMPLES T-test</a:t>
            </a:r>
          </a:p>
          <a:p>
            <a:pPr marL="0" indent="0">
              <a:buNone/>
            </a:pPr>
            <a:endParaRPr lang="en-GB" sz="1000" b="1" i="0" dirty="0">
              <a:effectLst/>
              <a:latin typeface="pt sans" panose="020B0503020203020204" pitchFamily="34" charset="0"/>
            </a:endParaRPr>
          </a:p>
          <a:p>
            <a:pPr marL="0" indent="0">
              <a:buNone/>
            </a:pPr>
            <a:r>
              <a:rPr lang="en-GB" sz="3200" i="0" dirty="0">
                <a:effectLst/>
                <a:latin typeface="pt sans" panose="020B0503020203020204" pitchFamily="34" charset="0"/>
              </a:rPr>
              <a:t>An </a:t>
            </a:r>
            <a:r>
              <a:rPr lang="en-GB" sz="3200" b="1" i="0" u="none" strike="noStrike" dirty="0">
                <a:solidFill>
                  <a:schemeClr val="accent1"/>
                </a:solidFill>
                <a:effectLst/>
                <a:latin typeface="pt sans" panose="020B0503020203020204" pitchFamily="34" charset="0"/>
              </a:rPr>
              <a:t>Independent </a:t>
            </a:r>
            <a:r>
              <a:rPr lang="en-GB" sz="3200" i="0" u="none" strike="noStrike" dirty="0">
                <a:effectLst/>
                <a:latin typeface="pt sans" panose="020B0503020203020204" pitchFamily="34" charset="0"/>
              </a:rPr>
              <a:t>Samples t-test</a:t>
            </a:r>
            <a:r>
              <a:rPr lang="en-GB" sz="3200" i="0" dirty="0">
                <a:effectLst/>
                <a:latin typeface="pt sans" panose="020B0503020203020204" pitchFamily="34" charset="0"/>
              </a:rPr>
              <a:t> compares the </a:t>
            </a:r>
            <a:r>
              <a:rPr lang="en-GB" sz="3200" b="1" i="0" u="none" strike="noStrike" dirty="0">
                <a:solidFill>
                  <a:schemeClr val="accent1"/>
                </a:solidFill>
                <a:effectLst/>
                <a:latin typeface="pt sans" panose="020B0503020203020204" pitchFamily="34" charset="0"/>
              </a:rPr>
              <a:t>means </a:t>
            </a:r>
            <a:r>
              <a:rPr lang="en-GB" sz="3200" b="1" i="0" dirty="0">
                <a:solidFill>
                  <a:schemeClr val="accent1"/>
                </a:solidFill>
                <a:effectLst/>
                <a:latin typeface="pt sans" panose="020B0503020203020204" pitchFamily="34" charset="0"/>
              </a:rPr>
              <a:t>for two independent</a:t>
            </a:r>
            <a:r>
              <a:rPr lang="en-GB" sz="3200" b="1" i="0" dirty="0">
                <a:effectLst/>
                <a:latin typeface="pt sans" panose="020B0503020203020204" pitchFamily="34" charset="0"/>
              </a:rPr>
              <a:t> </a:t>
            </a:r>
            <a:r>
              <a:rPr lang="en-GB" sz="3200" i="0" dirty="0">
                <a:effectLst/>
                <a:latin typeface="pt sans" panose="020B0503020203020204" pitchFamily="34" charset="0"/>
              </a:rPr>
              <a:t>groups</a:t>
            </a:r>
          </a:p>
          <a:p>
            <a:pPr marL="0" indent="0">
              <a:buNone/>
            </a:pPr>
            <a:endParaRPr lang="en-GB" sz="1000" dirty="0">
              <a:latin typeface="pt sans" panose="020B0503020203020204" pitchFamily="34" charset="0"/>
            </a:endParaRPr>
          </a:p>
          <a:p>
            <a:pPr marL="0" indent="0">
              <a:buNone/>
            </a:pPr>
            <a:r>
              <a:rPr lang="en-GB" sz="3200" dirty="0">
                <a:latin typeface="pt sans" panose="020B0503020203020204" pitchFamily="34" charset="0"/>
              </a:rPr>
              <a:t>Here data is collected from two separate groups of individuals to test a hypothesis</a:t>
            </a:r>
          </a:p>
          <a:p>
            <a:pPr marL="0" indent="0">
              <a:buNone/>
            </a:pPr>
            <a:endParaRPr lang="en-GB" sz="1000" dirty="0">
              <a:latin typeface="pt sans" panose="020B0503020203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pt sans" panose="020B0503020203020204" pitchFamily="34" charset="0"/>
              </a:rPr>
              <a:t>e.g. Weight gain from eating chocolate is the same as eating a plate of rice</a:t>
            </a:r>
            <a:endParaRPr lang="en-US" sz="2800" dirty="0"/>
          </a:p>
          <a:p>
            <a:pPr marL="0" indent="0">
              <a:buNone/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Ho: There is no difference in mean weight gain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Or. The weight of all 25 year old Male and Female students is the same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Ho: There is no difference in mean weight </a:t>
            </a:r>
          </a:p>
        </p:txBody>
      </p:sp>
    </p:spTree>
    <p:extLst>
      <p:ext uri="{BB962C8B-B14F-4D97-AF65-F5344CB8AC3E}">
        <p14:creationId xmlns:p14="http://schemas.microsoft.com/office/powerpoint/2010/main" val="426357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B0CB6-F902-4BFB-B7BF-A2BE5397A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08" y="250257"/>
            <a:ext cx="11045792" cy="5926706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3. PAIRED SAMPLE (Dependent) T-test</a:t>
            </a:r>
          </a:p>
          <a:p>
            <a:r>
              <a:rPr lang="en-GB" sz="3200" b="0" i="0" dirty="0">
                <a:effectLst/>
                <a:latin typeface="inherit"/>
              </a:rPr>
              <a:t>A</a:t>
            </a:r>
            <a:r>
              <a:rPr lang="en-GB" sz="3200" b="0" i="0" u="none" strike="noStrike" dirty="0">
                <a:effectLst/>
                <a:latin typeface="inherit"/>
              </a:rPr>
              <a:t> Paired sample t-test</a:t>
            </a:r>
            <a:r>
              <a:rPr lang="en-GB" sz="3200" b="0" i="0" dirty="0">
                <a:effectLst/>
                <a:latin typeface="inherit"/>
              </a:rPr>
              <a:t> compares </a:t>
            </a:r>
            <a:r>
              <a:rPr lang="en-GB" sz="3200" b="1" i="0" dirty="0">
                <a:solidFill>
                  <a:schemeClr val="accent1"/>
                </a:solidFill>
                <a:effectLst/>
                <a:latin typeface="inherit"/>
              </a:rPr>
              <a:t>means from the same group</a:t>
            </a:r>
            <a:r>
              <a:rPr lang="en-GB" sz="3200" b="0" i="0" dirty="0">
                <a:effectLst/>
                <a:latin typeface="inherit"/>
              </a:rPr>
              <a:t> at </a:t>
            </a:r>
            <a:r>
              <a:rPr lang="en-GB" sz="3200" b="1" i="0" dirty="0">
                <a:solidFill>
                  <a:schemeClr val="accent1"/>
                </a:solidFill>
                <a:effectLst/>
                <a:latin typeface="inherit"/>
              </a:rPr>
              <a:t>different times (say, one year apart).</a:t>
            </a:r>
          </a:p>
          <a:p>
            <a:endParaRPr lang="en-US" sz="3200" dirty="0"/>
          </a:p>
          <a:p>
            <a:r>
              <a:rPr lang="en-US" sz="3200" dirty="0"/>
              <a:t>Here we collect data on the same group of individuals at two time points 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For Example;</a:t>
            </a:r>
          </a:p>
          <a:p>
            <a:pPr marL="0" indent="0">
              <a:buNone/>
            </a:pPr>
            <a:r>
              <a:rPr lang="en-US" sz="3200" dirty="0"/>
              <a:t>Repeating a class does not change the mark score of students</a:t>
            </a:r>
          </a:p>
          <a:p>
            <a:pPr marL="0" indent="0">
              <a:buNone/>
            </a:pPr>
            <a:r>
              <a:rPr lang="en-US" sz="3200" i="1" dirty="0">
                <a:solidFill>
                  <a:schemeClr val="accent2"/>
                </a:solidFill>
              </a:rPr>
              <a:t>Ho: There is no difference in mean mark score of students in repeating a class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66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E1B45-D4A5-4DD5-B874-64AA4AE4D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Formulas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745AF-32A5-41C3-99DE-EA2AE41AA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What do we need?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sz="3600" dirty="0"/>
              <a:t>Means of each sample</a:t>
            </a:r>
          </a:p>
          <a:p>
            <a:pPr marL="514350" indent="-514350">
              <a:buAutoNum type="arabicPeriod"/>
            </a:pPr>
            <a:r>
              <a:rPr lang="en-US" sz="3600" dirty="0"/>
              <a:t>Variance of each sample </a:t>
            </a:r>
          </a:p>
          <a:p>
            <a:pPr marL="514350" indent="-514350">
              <a:buAutoNum type="arabicPeriod"/>
            </a:pPr>
            <a:r>
              <a:rPr lang="en-US" sz="3600" dirty="0"/>
              <a:t>Number of individuals in each sample </a:t>
            </a:r>
          </a:p>
        </p:txBody>
      </p:sp>
    </p:spTree>
    <p:extLst>
      <p:ext uri="{BB962C8B-B14F-4D97-AF65-F5344CB8AC3E}">
        <p14:creationId xmlns:p14="http://schemas.microsoft.com/office/powerpoint/2010/main" val="334409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C13D0-88BE-41B4-876A-9CAF0C555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</a:t>
            </a:r>
            <a:r>
              <a:rPr lang="en-US" dirty="0"/>
              <a:t> </a:t>
            </a:r>
            <a:r>
              <a:rPr lang="en-US" b="1" dirty="0"/>
              <a:t>One sample T-test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723FBD-DED0-4DE8-BF60-8798B46B47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67878"/>
            <a:ext cx="8671560" cy="4969097"/>
          </a:xfrm>
        </p:spPr>
      </p:pic>
    </p:spTree>
    <p:extLst>
      <p:ext uri="{BB962C8B-B14F-4D97-AF65-F5344CB8AC3E}">
        <p14:creationId xmlns:p14="http://schemas.microsoft.com/office/powerpoint/2010/main" val="425379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182DB-F422-48F7-97C5-593FFB39B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Independent T-test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7B4F8D-1C45-4BA0-8F8D-240424C8B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49" y="1876425"/>
            <a:ext cx="10940895" cy="312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790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AA873-5126-47A8-B514-34CC17BC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529" y="-77637"/>
            <a:ext cx="10515600" cy="1325563"/>
          </a:xfrm>
        </p:spPr>
        <p:txBody>
          <a:bodyPr/>
          <a:lstStyle/>
          <a:p>
            <a:r>
              <a:rPr lang="en-US" b="1" dirty="0"/>
              <a:t>3. Paired T-test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F431B0-5D09-4403-89B1-E352907F2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74" y="1040513"/>
            <a:ext cx="9777369" cy="551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161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329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inherit</vt:lpstr>
      <vt:lpstr>pt sans</vt:lpstr>
      <vt:lpstr>Office Theme</vt:lpstr>
      <vt:lpstr>PowerPoint Presentation</vt:lpstr>
      <vt:lpstr>What is a T-test?</vt:lpstr>
      <vt:lpstr>Types of T-tests</vt:lpstr>
      <vt:lpstr>PowerPoint Presentation</vt:lpstr>
      <vt:lpstr>PowerPoint Presentation</vt:lpstr>
      <vt:lpstr>Formulas</vt:lpstr>
      <vt:lpstr>1. One sample T-test </vt:lpstr>
      <vt:lpstr>2. Independent T-test</vt:lpstr>
      <vt:lpstr>3. Paired T-test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Dr.Bashir Ssuna</dc:creator>
  <cp:lastModifiedBy>Dr.Bashir Ssuna</cp:lastModifiedBy>
  <cp:revision>4</cp:revision>
  <dcterms:created xsi:type="dcterms:W3CDTF">2021-12-01T21:06:32Z</dcterms:created>
  <dcterms:modified xsi:type="dcterms:W3CDTF">2021-12-01T22:10:16Z</dcterms:modified>
</cp:coreProperties>
</file>