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7" r:id="rId12"/>
    <p:sldId id="298" r:id="rId13"/>
    <p:sldId id="299" r:id="rId14"/>
    <p:sldId id="300" r:id="rId15"/>
    <p:sldId id="30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1" r:id="rId24"/>
    <p:sldId id="274" r:id="rId25"/>
    <p:sldId id="275" r:id="rId26"/>
    <p:sldId id="276" r:id="rId27"/>
    <p:sldId id="277" r:id="rId28"/>
    <p:sldId id="302" r:id="rId29"/>
    <p:sldId id="278" r:id="rId30"/>
    <p:sldId id="279" r:id="rId31"/>
    <p:sldId id="292" r:id="rId32"/>
    <p:sldId id="280" r:id="rId33"/>
    <p:sldId id="293" r:id="rId34"/>
    <p:sldId id="294" r:id="rId35"/>
    <p:sldId id="288" r:id="rId36"/>
    <p:sldId id="281" r:id="rId37"/>
    <p:sldId id="282" r:id="rId38"/>
    <p:sldId id="295" r:id="rId39"/>
    <p:sldId id="296" r:id="rId40"/>
    <p:sldId id="289" r:id="rId41"/>
    <p:sldId id="283" r:id="rId42"/>
    <p:sldId id="284" r:id="rId43"/>
    <p:sldId id="285" r:id="rId44"/>
    <p:sldId id="286" r:id="rId45"/>
    <p:sldId id="287" r:id="rId46"/>
  </p:sldIdLst>
  <p:sldSz cx="9144000" cy="6858000" type="screen4x3"/>
  <p:notesSz cx="6858000" cy="9144000"/>
  <p:custShowLst>
    <p:custShow name="Custom Show 1" id="0">
      <p:sldLst>
        <p:sld r:id="rId2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3C722-F05A-4AE9-9EDD-8CF9B4F0E1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7862C24-1001-4A39-854D-0DA01812D1BA}">
      <dgm:prSet/>
      <dgm:spPr/>
      <dgm:t>
        <a:bodyPr/>
        <a:lstStyle/>
        <a:p>
          <a:r>
            <a:rPr lang="en-US"/>
            <a:t>search for unrecognized disease or defect by means of rapidly applied tests, examinations  or other procedures in apparently healthy individuals. </a:t>
          </a:r>
        </a:p>
      </dgm:t>
    </dgm:pt>
    <dgm:pt modelId="{75525900-08EB-4F38-940A-AE441FD9A7A3}" type="parTrans" cxnId="{8C4C4C9B-0B5D-41AD-A086-2A8A90DE4EF6}">
      <dgm:prSet/>
      <dgm:spPr/>
      <dgm:t>
        <a:bodyPr/>
        <a:lstStyle/>
        <a:p>
          <a:endParaRPr lang="en-US"/>
        </a:p>
      </dgm:t>
    </dgm:pt>
    <dgm:pt modelId="{750F6C88-9AE1-4A87-899E-34776C227794}" type="sibTrans" cxnId="{8C4C4C9B-0B5D-41AD-A086-2A8A90DE4EF6}">
      <dgm:prSet/>
      <dgm:spPr/>
      <dgm:t>
        <a:bodyPr/>
        <a:lstStyle/>
        <a:p>
          <a:endParaRPr lang="en-US"/>
        </a:p>
      </dgm:t>
    </dgm:pt>
    <dgm:pt modelId="{0893A110-E8A7-4C73-9B50-5F9E7058DE1D}">
      <dgm:prSet/>
      <dgm:spPr/>
      <dgm:t>
        <a:bodyPr/>
        <a:lstStyle/>
        <a:p>
          <a:r>
            <a:rPr lang="en-US"/>
            <a:t>‘The presumptive identification of unrecognized disease by application of </a:t>
          </a:r>
          <a:r>
            <a:rPr lang="en-US" b="1"/>
            <a:t>rapid tests </a:t>
          </a:r>
          <a:r>
            <a:rPr lang="en-US"/>
            <a:t>or </a:t>
          </a:r>
          <a:r>
            <a:rPr lang="en-US" b="1"/>
            <a:t>examinations</a:t>
          </a:r>
          <a:r>
            <a:rPr lang="en-US"/>
            <a:t>, or other </a:t>
          </a:r>
          <a:r>
            <a:rPr lang="en-US" b="1"/>
            <a:t>procedures</a:t>
          </a:r>
          <a:r>
            <a:rPr lang="en-US"/>
            <a:t> that can be applied rapidly, in apparently healthy individuals ’</a:t>
          </a:r>
        </a:p>
      </dgm:t>
    </dgm:pt>
    <dgm:pt modelId="{23862C9F-86FA-4AD2-A669-3EEFFE8F8537}" type="parTrans" cxnId="{F506B888-F6B0-44FB-A50A-3E034345C4C8}">
      <dgm:prSet/>
      <dgm:spPr/>
      <dgm:t>
        <a:bodyPr/>
        <a:lstStyle/>
        <a:p>
          <a:endParaRPr lang="en-US"/>
        </a:p>
      </dgm:t>
    </dgm:pt>
    <dgm:pt modelId="{E8CA5214-F008-4534-9AAC-2DDE5E41A370}" type="sibTrans" cxnId="{F506B888-F6B0-44FB-A50A-3E034345C4C8}">
      <dgm:prSet/>
      <dgm:spPr/>
      <dgm:t>
        <a:bodyPr/>
        <a:lstStyle/>
        <a:p>
          <a:endParaRPr lang="en-US"/>
        </a:p>
      </dgm:t>
    </dgm:pt>
    <dgm:pt modelId="{3C0695F5-FEC6-40F3-A310-16BCD91A7073}" type="pres">
      <dgm:prSet presAssocID="{05F3C722-F05A-4AE9-9EDD-8CF9B4F0E15D}" presName="root" presStyleCnt="0">
        <dgm:presLayoutVars>
          <dgm:dir/>
          <dgm:resizeHandles val="exact"/>
        </dgm:presLayoutVars>
      </dgm:prSet>
      <dgm:spPr/>
    </dgm:pt>
    <dgm:pt modelId="{223D00EC-68C2-4049-8331-A71CD3B3F527}" type="pres">
      <dgm:prSet presAssocID="{E7862C24-1001-4A39-854D-0DA01812D1BA}" presName="compNode" presStyleCnt="0"/>
      <dgm:spPr/>
    </dgm:pt>
    <dgm:pt modelId="{4AD3990D-CF43-455C-8B1E-58DE5595B65F}" type="pres">
      <dgm:prSet presAssocID="{E7862C24-1001-4A39-854D-0DA01812D1BA}" presName="bgRect" presStyleLbl="bgShp" presStyleIdx="0" presStyleCnt="2"/>
      <dgm:spPr/>
    </dgm:pt>
    <dgm:pt modelId="{807C5535-D72F-4066-A63E-1C3BE77945DF}" type="pres">
      <dgm:prSet presAssocID="{E7862C24-1001-4A39-854D-0DA01812D1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318887D-DC20-4501-A815-B37CE4026DDB}" type="pres">
      <dgm:prSet presAssocID="{E7862C24-1001-4A39-854D-0DA01812D1BA}" presName="spaceRect" presStyleCnt="0"/>
      <dgm:spPr/>
    </dgm:pt>
    <dgm:pt modelId="{CC1A182F-3AE8-4F12-813E-15376FB2B288}" type="pres">
      <dgm:prSet presAssocID="{E7862C24-1001-4A39-854D-0DA01812D1BA}" presName="parTx" presStyleLbl="revTx" presStyleIdx="0" presStyleCnt="2">
        <dgm:presLayoutVars>
          <dgm:chMax val="0"/>
          <dgm:chPref val="0"/>
        </dgm:presLayoutVars>
      </dgm:prSet>
      <dgm:spPr/>
    </dgm:pt>
    <dgm:pt modelId="{FEB0C9BA-B94E-432A-957A-1EF159886E41}" type="pres">
      <dgm:prSet presAssocID="{750F6C88-9AE1-4A87-899E-34776C227794}" presName="sibTrans" presStyleCnt="0"/>
      <dgm:spPr/>
    </dgm:pt>
    <dgm:pt modelId="{4C4A6586-9F1F-49D5-8A5A-10D586354CB6}" type="pres">
      <dgm:prSet presAssocID="{0893A110-E8A7-4C73-9B50-5F9E7058DE1D}" presName="compNode" presStyleCnt="0"/>
      <dgm:spPr/>
    </dgm:pt>
    <dgm:pt modelId="{2BA38776-F68D-4282-BB92-7894E352C557}" type="pres">
      <dgm:prSet presAssocID="{0893A110-E8A7-4C73-9B50-5F9E7058DE1D}" presName="bgRect" presStyleLbl="bgShp" presStyleIdx="1" presStyleCnt="2"/>
      <dgm:spPr/>
    </dgm:pt>
    <dgm:pt modelId="{0B013DC3-9A5D-460B-965F-7F59CB1918BD}" type="pres">
      <dgm:prSet presAssocID="{0893A110-E8A7-4C73-9B50-5F9E7058DE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5F9C020-4159-473D-97EF-A00774795D3B}" type="pres">
      <dgm:prSet presAssocID="{0893A110-E8A7-4C73-9B50-5F9E7058DE1D}" presName="spaceRect" presStyleCnt="0"/>
      <dgm:spPr/>
    </dgm:pt>
    <dgm:pt modelId="{D083A03F-2B5C-4B35-A4AD-B6BD2A20B7FD}" type="pres">
      <dgm:prSet presAssocID="{0893A110-E8A7-4C73-9B50-5F9E7058DE1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105A06D-F3FB-476A-A6E8-5206DC84F840}" type="presOf" srcId="{05F3C722-F05A-4AE9-9EDD-8CF9B4F0E15D}" destId="{3C0695F5-FEC6-40F3-A310-16BCD91A7073}" srcOrd="0" destOrd="0" presId="urn:microsoft.com/office/officeart/2018/2/layout/IconVerticalSolidList"/>
    <dgm:cxn modelId="{F506B888-F6B0-44FB-A50A-3E034345C4C8}" srcId="{05F3C722-F05A-4AE9-9EDD-8CF9B4F0E15D}" destId="{0893A110-E8A7-4C73-9B50-5F9E7058DE1D}" srcOrd="1" destOrd="0" parTransId="{23862C9F-86FA-4AD2-A669-3EEFFE8F8537}" sibTransId="{E8CA5214-F008-4534-9AAC-2DDE5E41A370}"/>
    <dgm:cxn modelId="{1D5A538E-72EA-4B80-9472-2FFD3D1B0958}" type="presOf" srcId="{E7862C24-1001-4A39-854D-0DA01812D1BA}" destId="{CC1A182F-3AE8-4F12-813E-15376FB2B288}" srcOrd="0" destOrd="0" presId="urn:microsoft.com/office/officeart/2018/2/layout/IconVerticalSolidList"/>
    <dgm:cxn modelId="{8C4C4C9B-0B5D-41AD-A086-2A8A90DE4EF6}" srcId="{05F3C722-F05A-4AE9-9EDD-8CF9B4F0E15D}" destId="{E7862C24-1001-4A39-854D-0DA01812D1BA}" srcOrd="0" destOrd="0" parTransId="{75525900-08EB-4F38-940A-AE441FD9A7A3}" sibTransId="{750F6C88-9AE1-4A87-899E-34776C227794}"/>
    <dgm:cxn modelId="{A3B078E9-526E-41BA-AF12-F0DDD19C88B0}" type="presOf" srcId="{0893A110-E8A7-4C73-9B50-5F9E7058DE1D}" destId="{D083A03F-2B5C-4B35-A4AD-B6BD2A20B7FD}" srcOrd="0" destOrd="0" presId="urn:microsoft.com/office/officeart/2018/2/layout/IconVerticalSolidList"/>
    <dgm:cxn modelId="{DC70E3C6-FAFA-4CC6-BD3D-836DE7D8F702}" type="presParOf" srcId="{3C0695F5-FEC6-40F3-A310-16BCD91A7073}" destId="{223D00EC-68C2-4049-8331-A71CD3B3F527}" srcOrd="0" destOrd="0" presId="urn:microsoft.com/office/officeart/2018/2/layout/IconVerticalSolidList"/>
    <dgm:cxn modelId="{69675AB4-92E0-465D-9293-71E726B45818}" type="presParOf" srcId="{223D00EC-68C2-4049-8331-A71CD3B3F527}" destId="{4AD3990D-CF43-455C-8B1E-58DE5595B65F}" srcOrd="0" destOrd="0" presId="urn:microsoft.com/office/officeart/2018/2/layout/IconVerticalSolidList"/>
    <dgm:cxn modelId="{5CCC06BD-112C-49B7-B469-CB7115C2F882}" type="presParOf" srcId="{223D00EC-68C2-4049-8331-A71CD3B3F527}" destId="{807C5535-D72F-4066-A63E-1C3BE77945DF}" srcOrd="1" destOrd="0" presId="urn:microsoft.com/office/officeart/2018/2/layout/IconVerticalSolidList"/>
    <dgm:cxn modelId="{71246BEA-DB96-4438-BDFA-15E96C2DFAAD}" type="presParOf" srcId="{223D00EC-68C2-4049-8331-A71CD3B3F527}" destId="{3318887D-DC20-4501-A815-B37CE4026DDB}" srcOrd="2" destOrd="0" presId="urn:microsoft.com/office/officeart/2018/2/layout/IconVerticalSolidList"/>
    <dgm:cxn modelId="{DC9CD845-4FBC-4583-9042-481DC30AE2AB}" type="presParOf" srcId="{223D00EC-68C2-4049-8331-A71CD3B3F527}" destId="{CC1A182F-3AE8-4F12-813E-15376FB2B288}" srcOrd="3" destOrd="0" presId="urn:microsoft.com/office/officeart/2018/2/layout/IconVerticalSolidList"/>
    <dgm:cxn modelId="{965ACA41-AC70-4EEA-BC73-44A01D6D108F}" type="presParOf" srcId="{3C0695F5-FEC6-40F3-A310-16BCD91A7073}" destId="{FEB0C9BA-B94E-432A-957A-1EF159886E41}" srcOrd="1" destOrd="0" presId="urn:microsoft.com/office/officeart/2018/2/layout/IconVerticalSolidList"/>
    <dgm:cxn modelId="{C8232F0E-DE7D-40A5-B0FF-5400AA58047F}" type="presParOf" srcId="{3C0695F5-FEC6-40F3-A310-16BCD91A7073}" destId="{4C4A6586-9F1F-49D5-8A5A-10D586354CB6}" srcOrd="2" destOrd="0" presId="urn:microsoft.com/office/officeart/2018/2/layout/IconVerticalSolidList"/>
    <dgm:cxn modelId="{F19A4010-D9B6-423E-B0B2-75AF2B598295}" type="presParOf" srcId="{4C4A6586-9F1F-49D5-8A5A-10D586354CB6}" destId="{2BA38776-F68D-4282-BB92-7894E352C557}" srcOrd="0" destOrd="0" presId="urn:microsoft.com/office/officeart/2018/2/layout/IconVerticalSolidList"/>
    <dgm:cxn modelId="{AFEFC257-C5A3-4A7B-A90E-3CFA417FE0CF}" type="presParOf" srcId="{4C4A6586-9F1F-49D5-8A5A-10D586354CB6}" destId="{0B013DC3-9A5D-460B-965F-7F59CB1918BD}" srcOrd="1" destOrd="0" presId="urn:microsoft.com/office/officeart/2018/2/layout/IconVerticalSolidList"/>
    <dgm:cxn modelId="{1EEFC92A-0A29-4446-A231-C0DDD63E5449}" type="presParOf" srcId="{4C4A6586-9F1F-49D5-8A5A-10D586354CB6}" destId="{25F9C020-4159-473D-97EF-A00774795D3B}" srcOrd="2" destOrd="0" presId="urn:microsoft.com/office/officeart/2018/2/layout/IconVerticalSolidList"/>
    <dgm:cxn modelId="{9FFA0B66-68E6-4B45-B5AC-5DA9A5ED0742}" type="presParOf" srcId="{4C4A6586-9F1F-49D5-8A5A-10D586354CB6}" destId="{D083A03F-2B5C-4B35-A4AD-B6BD2A20B7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981D63-8CC2-48D9-AFE5-2A034A6535D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CA6C08-9F02-47E4-987C-EEC1C40B90D4}">
      <dgm:prSet/>
      <dgm:spPr/>
      <dgm:t>
        <a:bodyPr/>
        <a:lstStyle/>
        <a:p>
          <a:r>
            <a:rPr lang="en-US"/>
            <a:t>To be appropriate for screening:</a:t>
          </a:r>
        </a:p>
      </dgm:t>
    </dgm:pt>
    <dgm:pt modelId="{98085DA3-C47D-4704-BFAE-D3D1938DACA2}" type="parTrans" cxnId="{EE01C421-2CE9-4FF1-9B3B-F6CA9F5A163E}">
      <dgm:prSet/>
      <dgm:spPr/>
      <dgm:t>
        <a:bodyPr/>
        <a:lstStyle/>
        <a:p>
          <a:endParaRPr lang="en-US"/>
        </a:p>
      </dgm:t>
    </dgm:pt>
    <dgm:pt modelId="{5C6A7CCF-2C25-4393-989F-2C76BC57F2BE}" type="sibTrans" cxnId="{EE01C421-2CE9-4FF1-9B3B-F6CA9F5A163E}">
      <dgm:prSet/>
      <dgm:spPr/>
      <dgm:t>
        <a:bodyPr/>
        <a:lstStyle/>
        <a:p>
          <a:endParaRPr lang="en-US"/>
        </a:p>
      </dgm:t>
    </dgm:pt>
    <dgm:pt modelId="{127DBF73-B26D-4F25-A28F-7B18F61AA284}">
      <dgm:prSet/>
      <dgm:spPr/>
      <dgm:t>
        <a:bodyPr/>
        <a:lstStyle/>
        <a:p>
          <a:r>
            <a:rPr lang="en-US"/>
            <a:t>A disease should be serious</a:t>
          </a:r>
        </a:p>
      </dgm:t>
    </dgm:pt>
    <dgm:pt modelId="{F77031DB-4183-4195-92CF-8A8BB737DEF6}" type="parTrans" cxnId="{30B1CA50-910A-4751-9A88-918ADE1802CC}">
      <dgm:prSet/>
      <dgm:spPr/>
      <dgm:t>
        <a:bodyPr/>
        <a:lstStyle/>
        <a:p>
          <a:endParaRPr lang="en-US"/>
        </a:p>
      </dgm:t>
    </dgm:pt>
    <dgm:pt modelId="{64AA386F-F11B-4FE9-8188-F796E745F589}" type="sibTrans" cxnId="{30B1CA50-910A-4751-9A88-918ADE1802CC}">
      <dgm:prSet/>
      <dgm:spPr/>
      <dgm:t>
        <a:bodyPr/>
        <a:lstStyle/>
        <a:p>
          <a:endParaRPr lang="en-US"/>
        </a:p>
      </dgm:t>
    </dgm:pt>
    <dgm:pt modelId="{BF51D7A7-FCAA-4BE0-BE22-6868D75F8BF4}">
      <dgm:prSet/>
      <dgm:spPr/>
      <dgm:t>
        <a:bodyPr/>
        <a:lstStyle/>
        <a:p>
          <a:r>
            <a:rPr lang="en-US"/>
            <a:t>Treatment given before symptoms develop should be more beneficial in terms of reducing morbidity or mortality than that given after they develop</a:t>
          </a:r>
        </a:p>
      </dgm:t>
    </dgm:pt>
    <dgm:pt modelId="{126A18FD-288C-42C2-BD6F-05CF56D14E4A}" type="parTrans" cxnId="{C7DE6AD2-A2B9-4A99-B90B-F7566FFC9C3E}">
      <dgm:prSet/>
      <dgm:spPr/>
      <dgm:t>
        <a:bodyPr/>
        <a:lstStyle/>
        <a:p>
          <a:endParaRPr lang="en-US"/>
        </a:p>
      </dgm:t>
    </dgm:pt>
    <dgm:pt modelId="{C721C391-3C03-466B-9924-6385B944E1CC}" type="sibTrans" cxnId="{C7DE6AD2-A2B9-4A99-B90B-F7566FFC9C3E}">
      <dgm:prSet/>
      <dgm:spPr/>
      <dgm:t>
        <a:bodyPr/>
        <a:lstStyle/>
        <a:p>
          <a:endParaRPr lang="en-US"/>
        </a:p>
      </dgm:t>
    </dgm:pt>
    <dgm:pt modelId="{C6AA4B8D-EB0D-42E3-AE38-3C1BA744DDDF}">
      <dgm:prSet/>
      <dgm:spPr/>
      <dgm:t>
        <a:bodyPr/>
        <a:lstStyle/>
        <a:p>
          <a:r>
            <a:rPr lang="en-US" dirty="0"/>
            <a:t>The prevalence of preclinical disease should be high among the population screened</a:t>
          </a:r>
        </a:p>
      </dgm:t>
    </dgm:pt>
    <dgm:pt modelId="{7D5AC783-1706-412A-9BE1-5A3E028743EF}" type="parTrans" cxnId="{F1C6818B-E5B3-425C-852F-635D13066BAF}">
      <dgm:prSet/>
      <dgm:spPr/>
      <dgm:t>
        <a:bodyPr/>
        <a:lstStyle/>
        <a:p>
          <a:endParaRPr lang="en-US"/>
        </a:p>
      </dgm:t>
    </dgm:pt>
    <dgm:pt modelId="{22CE03A1-C91D-4E76-8431-ABDAFC3BCE99}" type="sibTrans" cxnId="{F1C6818B-E5B3-425C-852F-635D13066BAF}">
      <dgm:prSet/>
      <dgm:spPr/>
      <dgm:t>
        <a:bodyPr/>
        <a:lstStyle/>
        <a:p>
          <a:endParaRPr lang="en-US"/>
        </a:p>
      </dgm:t>
    </dgm:pt>
    <dgm:pt modelId="{1126E0C5-76EE-463B-91ED-8FE441BBCEF5}" type="pres">
      <dgm:prSet presAssocID="{7C981D63-8CC2-48D9-AFE5-2A034A6535DE}" presName="linear" presStyleCnt="0">
        <dgm:presLayoutVars>
          <dgm:animLvl val="lvl"/>
          <dgm:resizeHandles val="exact"/>
        </dgm:presLayoutVars>
      </dgm:prSet>
      <dgm:spPr/>
    </dgm:pt>
    <dgm:pt modelId="{F3BDF557-EC86-48E6-B3ED-1A77FF9E6952}" type="pres">
      <dgm:prSet presAssocID="{BECA6C08-9F02-47E4-987C-EEC1C40B90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3CF5E4-724E-4B64-AF0D-8B6D821642CE}" type="pres">
      <dgm:prSet presAssocID="{BECA6C08-9F02-47E4-987C-EEC1C40B90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530F008-EF6E-4205-8636-9320A51F9274}" type="presOf" srcId="{BF51D7A7-FCAA-4BE0-BE22-6868D75F8BF4}" destId="{D53CF5E4-724E-4B64-AF0D-8B6D821642CE}" srcOrd="0" destOrd="1" presId="urn:microsoft.com/office/officeart/2005/8/layout/vList2"/>
    <dgm:cxn modelId="{EE01C421-2CE9-4FF1-9B3B-F6CA9F5A163E}" srcId="{7C981D63-8CC2-48D9-AFE5-2A034A6535DE}" destId="{BECA6C08-9F02-47E4-987C-EEC1C40B90D4}" srcOrd="0" destOrd="0" parTransId="{98085DA3-C47D-4704-BFAE-D3D1938DACA2}" sibTransId="{5C6A7CCF-2C25-4393-989F-2C76BC57F2BE}"/>
    <dgm:cxn modelId="{30B1CA50-910A-4751-9A88-918ADE1802CC}" srcId="{BECA6C08-9F02-47E4-987C-EEC1C40B90D4}" destId="{127DBF73-B26D-4F25-A28F-7B18F61AA284}" srcOrd="0" destOrd="0" parTransId="{F77031DB-4183-4195-92CF-8A8BB737DEF6}" sibTransId="{64AA386F-F11B-4FE9-8188-F796E745F589}"/>
    <dgm:cxn modelId="{79154976-0C99-429B-A10D-540713A96961}" type="presOf" srcId="{7C981D63-8CC2-48D9-AFE5-2A034A6535DE}" destId="{1126E0C5-76EE-463B-91ED-8FE441BBCEF5}" srcOrd="0" destOrd="0" presId="urn:microsoft.com/office/officeart/2005/8/layout/vList2"/>
    <dgm:cxn modelId="{2C97CC56-91C2-4215-82BA-13E8C6EDD3E0}" type="presOf" srcId="{C6AA4B8D-EB0D-42E3-AE38-3C1BA744DDDF}" destId="{D53CF5E4-724E-4B64-AF0D-8B6D821642CE}" srcOrd="0" destOrd="2" presId="urn:microsoft.com/office/officeart/2005/8/layout/vList2"/>
    <dgm:cxn modelId="{6C618758-323F-4545-B7E0-4404286DEB3F}" type="presOf" srcId="{BECA6C08-9F02-47E4-987C-EEC1C40B90D4}" destId="{F3BDF557-EC86-48E6-B3ED-1A77FF9E6952}" srcOrd="0" destOrd="0" presId="urn:microsoft.com/office/officeart/2005/8/layout/vList2"/>
    <dgm:cxn modelId="{F1C6818B-E5B3-425C-852F-635D13066BAF}" srcId="{BECA6C08-9F02-47E4-987C-EEC1C40B90D4}" destId="{C6AA4B8D-EB0D-42E3-AE38-3C1BA744DDDF}" srcOrd="2" destOrd="0" parTransId="{7D5AC783-1706-412A-9BE1-5A3E028743EF}" sibTransId="{22CE03A1-C91D-4E76-8431-ABDAFC3BCE99}"/>
    <dgm:cxn modelId="{96D97F99-A08F-4040-B680-F7AE17EE3428}" type="presOf" srcId="{127DBF73-B26D-4F25-A28F-7B18F61AA284}" destId="{D53CF5E4-724E-4B64-AF0D-8B6D821642CE}" srcOrd="0" destOrd="0" presId="urn:microsoft.com/office/officeart/2005/8/layout/vList2"/>
    <dgm:cxn modelId="{C7DE6AD2-A2B9-4A99-B90B-F7566FFC9C3E}" srcId="{BECA6C08-9F02-47E4-987C-EEC1C40B90D4}" destId="{BF51D7A7-FCAA-4BE0-BE22-6868D75F8BF4}" srcOrd="1" destOrd="0" parTransId="{126A18FD-288C-42C2-BD6F-05CF56D14E4A}" sibTransId="{C721C391-3C03-466B-9924-6385B944E1CC}"/>
    <dgm:cxn modelId="{41211692-8483-4D3A-A35C-3D3437E632F7}" type="presParOf" srcId="{1126E0C5-76EE-463B-91ED-8FE441BBCEF5}" destId="{F3BDF557-EC86-48E6-B3ED-1A77FF9E6952}" srcOrd="0" destOrd="0" presId="urn:microsoft.com/office/officeart/2005/8/layout/vList2"/>
    <dgm:cxn modelId="{FC16B80E-4C8E-4588-98BD-71A8A4C4AA00}" type="presParOf" srcId="{1126E0C5-76EE-463B-91ED-8FE441BBCEF5}" destId="{D53CF5E4-724E-4B64-AF0D-8B6D821642C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CE322D-D19E-4DB8-B57A-BABCD8A9A2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9116C4-D4D1-4603-9D40-A11B2C65353A}">
      <dgm:prSet custT="1"/>
      <dgm:spPr/>
      <dgm:t>
        <a:bodyPr/>
        <a:lstStyle/>
        <a:p>
          <a:r>
            <a:rPr lang="en-US" sz="2000" dirty="0"/>
            <a:t>1. The condition sought should be an </a:t>
          </a:r>
          <a:r>
            <a:rPr lang="en-US" sz="2000" b="1" dirty="0"/>
            <a:t>important health</a:t>
          </a:r>
          <a:r>
            <a:rPr lang="en-US" sz="2000" dirty="0"/>
            <a:t> problem. </a:t>
          </a:r>
        </a:p>
      </dgm:t>
    </dgm:pt>
    <dgm:pt modelId="{880D534F-9D24-49F8-B53F-269AEA69D449}" type="parTrans" cxnId="{B8448BF3-60AC-414D-AD7E-C424819AE3F9}">
      <dgm:prSet/>
      <dgm:spPr/>
      <dgm:t>
        <a:bodyPr/>
        <a:lstStyle/>
        <a:p>
          <a:endParaRPr lang="en-US" sz="4400"/>
        </a:p>
      </dgm:t>
    </dgm:pt>
    <dgm:pt modelId="{A59BB294-CD3B-49D3-8627-CCD581C772B5}" type="sibTrans" cxnId="{B8448BF3-60AC-414D-AD7E-C424819AE3F9}">
      <dgm:prSet/>
      <dgm:spPr/>
      <dgm:t>
        <a:bodyPr/>
        <a:lstStyle/>
        <a:p>
          <a:endParaRPr lang="en-US" sz="4400"/>
        </a:p>
      </dgm:t>
    </dgm:pt>
    <dgm:pt modelId="{9A31896E-D8A7-436B-AC3A-5C2C5B37D6C0}">
      <dgm:prSet custT="1"/>
      <dgm:spPr/>
      <dgm:t>
        <a:bodyPr/>
        <a:lstStyle/>
        <a:p>
          <a:r>
            <a:rPr lang="en-US" sz="2000" dirty="0"/>
            <a:t>2. Screening should be undertaken only when it has the potential to lead to a significant </a:t>
          </a:r>
          <a:r>
            <a:rPr lang="en-US" sz="2000" b="1" dirty="0"/>
            <a:t>decrease</a:t>
          </a:r>
          <a:r>
            <a:rPr lang="en-US" sz="2000" dirty="0"/>
            <a:t> in rates of disability, death or both.</a:t>
          </a:r>
        </a:p>
      </dgm:t>
    </dgm:pt>
    <dgm:pt modelId="{40881250-4877-433B-9F51-718509BDC68D}" type="parTrans" cxnId="{BB9570DD-9982-4A2F-8322-0AEDFA25B63A}">
      <dgm:prSet/>
      <dgm:spPr/>
      <dgm:t>
        <a:bodyPr/>
        <a:lstStyle/>
        <a:p>
          <a:endParaRPr lang="en-US" sz="4400"/>
        </a:p>
      </dgm:t>
    </dgm:pt>
    <dgm:pt modelId="{67488836-2278-4CFA-BF18-F1E750E36881}" type="sibTrans" cxnId="{BB9570DD-9982-4A2F-8322-0AEDFA25B63A}">
      <dgm:prSet/>
      <dgm:spPr/>
      <dgm:t>
        <a:bodyPr/>
        <a:lstStyle/>
        <a:p>
          <a:endParaRPr lang="en-US" sz="4400"/>
        </a:p>
      </dgm:t>
    </dgm:pt>
    <dgm:pt modelId="{8EB262CF-59E3-41B8-8E3E-AEE1974E52DA}">
      <dgm:prSet custT="1"/>
      <dgm:spPr/>
      <dgm:t>
        <a:bodyPr/>
        <a:lstStyle/>
        <a:p>
          <a:r>
            <a:rPr lang="en-US" sz="2000" dirty="0"/>
            <a:t>3. There should be an accepted </a:t>
          </a:r>
          <a:r>
            <a:rPr lang="en-US" sz="2000" b="1" dirty="0"/>
            <a:t>treatment</a:t>
          </a:r>
          <a:r>
            <a:rPr lang="en-US" sz="2000" dirty="0"/>
            <a:t> for patients with recognized disease</a:t>
          </a:r>
        </a:p>
      </dgm:t>
    </dgm:pt>
    <dgm:pt modelId="{8E1A29E0-C814-4A5A-A2BB-F754B335BD17}" type="parTrans" cxnId="{BEC27032-01FC-4A26-BE4B-DA81793BD755}">
      <dgm:prSet/>
      <dgm:spPr/>
      <dgm:t>
        <a:bodyPr/>
        <a:lstStyle/>
        <a:p>
          <a:endParaRPr lang="en-US" sz="4400"/>
        </a:p>
      </dgm:t>
    </dgm:pt>
    <dgm:pt modelId="{F77EF9CE-DD17-4925-A94F-6DC8B2DF3314}" type="sibTrans" cxnId="{BEC27032-01FC-4A26-BE4B-DA81793BD755}">
      <dgm:prSet/>
      <dgm:spPr/>
      <dgm:t>
        <a:bodyPr/>
        <a:lstStyle/>
        <a:p>
          <a:endParaRPr lang="en-US" sz="4400"/>
        </a:p>
      </dgm:t>
    </dgm:pt>
    <dgm:pt modelId="{B0F3D5CD-BD61-49B9-A5C5-67383F732EE9}" type="pres">
      <dgm:prSet presAssocID="{E4CE322D-D19E-4DB8-B57A-BABCD8A9A2E3}" presName="linear" presStyleCnt="0">
        <dgm:presLayoutVars>
          <dgm:animLvl val="lvl"/>
          <dgm:resizeHandles val="exact"/>
        </dgm:presLayoutVars>
      </dgm:prSet>
      <dgm:spPr/>
    </dgm:pt>
    <dgm:pt modelId="{B7BCF0C4-F7E2-4E61-92A7-B203E2FAEE9D}" type="pres">
      <dgm:prSet presAssocID="{779116C4-D4D1-4603-9D40-A11B2C6535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5652A3-4ADE-4645-B944-334318C00162}" type="pres">
      <dgm:prSet presAssocID="{A59BB294-CD3B-49D3-8627-CCD581C772B5}" presName="spacer" presStyleCnt="0"/>
      <dgm:spPr/>
    </dgm:pt>
    <dgm:pt modelId="{3462EB40-B88A-45A0-9280-4C43548D81B6}" type="pres">
      <dgm:prSet presAssocID="{9A31896E-D8A7-436B-AC3A-5C2C5B37D6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29BBF6-4246-431F-B8F4-FA9F6D0BA05A}" type="pres">
      <dgm:prSet presAssocID="{67488836-2278-4CFA-BF18-F1E750E36881}" presName="spacer" presStyleCnt="0"/>
      <dgm:spPr/>
    </dgm:pt>
    <dgm:pt modelId="{BFE0D7F2-9C78-42E3-A889-EAB94AC7D629}" type="pres">
      <dgm:prSet presAssocID="{8EB262CF-59E3-41B8-8E3E-AEE1974E52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C27032-01FC-4A26-BE4B-DA81793BD755}" srcId="{E4CE322D-D19E-4DB8-B57A-BABCD8A9A2E3}" destId="{8EB262CF-59E3-41B8-8E3E-AEE1974E52DA}" srcOrd="2" destOrd="0" parTransId="{8E1A29E0-C814-4A5A-A2BB-F754B335BD17}" sibTransId="{F77EF9CE-DD17-4925-A94F-6DC8B2DF3314}"/>
    <dgm:cxn modelId="{81535E64-5873-4758-A969-47BE276E1D77}" type="presOf" srcId="{8EB262CF-59E3-41B8-8E3E-AEE1974E52DA}" destId="{BFE0D7F2-9C78-42E3-A889-EAB94AC7D629}" srcOrd="0" destOrd="0" presId="urn:microsoft.com/office/officeart/2005/8/layout/vList2"/>
    <dgm:cxn modelId="{FBEC5E45-1AA7-4F77-B640-1AB753C52696}" type="presOf" srcId="{9A31896E-D8A7-436B-AC3A-5C2C5B37D6C0}" destId="{3462EB40-B88A-45A0-9280-4C43548D81B6}" srcOrd="0" destOrd="0" presId="urn:microsoft.com/office/officeart/2005/8/layout/vList2"/>
    <dgm:cxn modelId="{C617E394-3E7D-4F9E-9508-A9EAA21CCC79}" type="presOf" srcId="{E4CE322D-D19E-4DB8-B57A-BABCD8A9A2E3}" destId="{B0F3D5CD-BD61-49B9-A5C5-67383F732EE9}" srcOrd="0" destOrd="0" presId="urn:microsoft.com/office/officeart/2005/8/layout/vList2"/>
    <dgm:cxn modelId="{BE1DF1B1-9CD6-40D0-B949-B7E724F15ED0}" type="presOf" srcId="{779116C4-D4D1-4603-9D40-A11B2C65353A}" destId="{B7BCF0C4-F7E2-4E61-92A7-B203E2FAEE9D}" srcOrd="0" destOrd="0" presId="urn:microsoft.com/office/officeart/2005/8/layout/vList2"/>
    <dgm:cxn modelId="{BB9570DD-9982-4A2F-8322-0AEDFA25B63A}" srcId="{E4CE322D-D19E-4DB8-B57A-BABCD8A9A2E3}" destId="{9A31896E-D8A7-436B-AC3A-5C2C5B37D6C0}" srcOrd="1" destOrd="0" parTransId="{40881250-4877-433B-9F51-718509BDC68D}" sibTransId="{67488836-2278-4CFA-BF18-F1E750E36881}"/>
    <dgm:cxn modelId="{B8448BF3-60AC-414D-AD7E-C424819AE3F9}" srcId="{E4CE322D-D19E-4DB8-B57A-BABCD8A9A2E3}" destId="{779116C4-D4D1-4603-9D40-A11B2C65353A}" srcOrd="0" destOrd="0" parTransId="{880D534F-9D24-49F8-B53F-269AEA69D449}" sibTransId="{A59BB294-CD3B-49D3-8627-CCD581C772B5}"/>
    <dgm:cxn modelId="{0C7E47AC-C222-4073-B8DA-2C4B79482D55}" type="presParOf" srcId="{B0F3D5CD-BD61-49B9-A5C5-67383F732EE9}" destId="{B7BCF0C4-F7E2-4E61-92A7-B203E2FAEE9D}" srcOrd="0" destOrd="0" presId="urn:microsoft.com/office/officeart/2005/8/layout/vList2"/>
    <dgm:cxn modelId="{13C74C80-5C41-418F-8437-37AD6EAB3CD8}" type="presParOf" srcId="{B0F3D5CD-BD61-49B9-A5C5-67383F732EE9}" destId="{1A5652A3-4ADE-4645-B944-334318C00162}" srcOrd="1" destOrd="0" presId="urn:microsoft.com/office/officeart/2005/8/layout/vList2"/>
    <dgm:cxn modelId="{D1A22CAC-95F3-4D10-AD9A-C61691057F21}" type="presParOf" srcId="{B0F3D5CD-BD61-49B9-A5C5-67383F732EE9}" destId="{3462EB40-B88A-45A0-9280-4C43548D81B6}" srcOrd="2" destOrd="0" presId="urn:microsoft.com/office/officeart/2005/8/layout/vList2"/>
    <dgm:cxn modelId="{E3C5F626-7454-4A89-9F4C-A9482EAA92BF}" type="presParOf" srcId="{B0F3D5CD-BD61-49B9-A5C5-67383F732EE9}" destId="{9529BBF6-4246-431F-B8F4-FA9F6D0BA05A}" srcOrd="3" destOrd="0" presId="urn:microsoft.com/office/officeart/2005/8/layout/vList2"/>
    <dgm:cxn modelId="{DE4112AC-A7D9-4FE0-86E7-B89017C00E3F}" type="presParOf" srcId="{B0F3D5CD-BD61-49B9-A5C5-67383F732EE9}" destId="{BFE0D7F2-9C78-42E3-A889-EAB94AC7D6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61B4E0-F8B3-4420-91D6-FEDB823BB62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ADED27-2C45-481F-9302-B4969C184403}">
      <dgm:prSet/>
      <dgm:spPr/>
      <dgm:t>
        <a:bodyPr/>
        <a:lstStyle/>
        <a:p>
          <a:r>
            <a:rPr lang="en-US"/>
            <a:t>4) </a:t>
          </a:r>
          <a:r>
            <a:rPr lang="en-US" b="1"/>
            <a:t>Facilities</a:t>
          </a:r>
          <a:r>
            <a:rPr lang="en-US"/>
            <a:t> for diagnosis and treatment should be available</a:t>
          </a:r>
        </a:p>
      </dgm:t>
    </dgm:pt>
    <dgm:pt modelId="{D3264002-3926-4839-A850-B99C097C1A14}" type="parTrans" cxnId="{C63E047E-28D7-4A9E-A1B8-DEAF1102E6FB}">
      <dgm:prSet/>
      <dgm:spPr/>
      <dgm:t>
        <a:bodyPr/>
        <a:lstStyle/>
        <a:p>
          <a:endParaRPr lang="en-US"/>
        </a:p>
      </dgm:t>
    </dgm:pt>
    <dgm:pt modelId="{4903F154-5E5B-4C0A-B6F9-3B82295569EE}" type="sibTrans" cxnId="{C63E047E-28D7-4A9E-A1B8-DEAF1102E6FB}">
      <dgm:prSet/>
      <dgm:spPr/>
      <dgm:t>
        <a:bodyPr/>
        <a:lstStyle/>
        <a:p>
          <a:endParaRPr lang="en-US"/>
        </a:p>
      </dgm:t>
    </dgm:pt>
    <dgm:pt modelId="{6801D4C4-C9C6-4CF8-BADE-E85AE55C758A}">
      <dgm:prSet/>
      <dgm:spPr/>
      <dgm:t>
        <a:bodyPr/>
        <a:lstStyle/>
        <a:p>
          <a:r>
            <a:rPr lang="en-US"/>
            <a:t>5) There should be a recognized latent or early symptomatic stage</a:t>
          </a:r>
        </a:p>
      </dgm:t>
    </dgm:pt>
    <dgm:pt modelId="{5F49D62D-DB2D-4001-9E41-0B0C78B1392A}" type="parTrans" cxnId="{AF826ED0-EE77-4D42-B336-11DF4344D10B}">
      <dgm:prSet/>
      <dgm:spPr/>
      <dgm:t>
        <a:bodyPr/>
        <a:lstStyle/>
        <a:p>
          <a:endParaRPr lang="en-US"/>
        </a:p>
      </dgm:t>
    </dgm:pt>
    <dgm:pt modelId="{4131581C-3D20-4579-8274-AFD87226ADCB}" type="sibTrans" cxnId="{AF826ED0-EE77-4D42-B336-11DF4344D10B}">
      <dgm:prSet/>
      <dgm:spPr/>
      <dgm:t>
        <a:bodyPr/>
        <a:lstStyle/>
        <a:p>
          <a:endParaRPr lang="en-US"/>
        </a:p>
      </dgm:t>
    </dgm:pt>
    <dgm:pt modelId="{4F9D4E9E-8640-4E07-A1AB-99B1081E3FDA}">
      <dgm:prSet/>
      <dgm:spPr/>
      <dgm:t>
        <a:bodyPr/>
        <a:lstStyle/>
        <a:p>
          <a:r>
            <a:rPr lang="en-US"/>
            <a:t>6) There should be a suitable test or examination which has high validity as measured by its sensitivity and specificity</a:t>
          </a:r>
        </a:p>
      </dgm:t>
    </dgm:pt>
    <dgm:pt modelId="{4BAB5B3D-A30B-492E-B790-853734CC4567}" type="parTrans" cxnId="{054175BF-51E7-4B7F-B1C5-7F11A398813A}">
      <dgm:prSet/>
      <dgm:spPr/>
      <dgm:t>
        <a:bodyPr/>
        <a:lstStyle/>
        <a:p>
          <a:endParaRPr lang="en-US"/>
        </a:p>
      </dgm:t>
    </dgm:pt>
    <dgm:pt modelId="{5A81167D-FF13-49F0-B7CE-5A5446300F3E}" type="sibTrans" cxnId="{054175BF-51E7-4B7F-B1C5-7F11A398813A}">
      <dgm:prSet/>
      <dgm:spPr/>
      <dgm:t>
        <a:bodyPr/>
        <a:lstStyle/>
        <a:p>
          <a:endParaRPr lang="en-US"/>
        </a:p>
      </dgm:t>
    </dgm:pt>
    <dgm:pt modelId="{A49BE4F9-3700-497C-A818-B9104F5EAEEE}">
      <dgm:prSet/>
      <dgm:spPr/>
      <dgm:t>
        <a:bodyPr/>
        <a:lstStyle/>
        <a:p>
          <a:r>
            <a:rPr lang="en-US"/>
            <a:t>7) The test should be </a:t>
          </a:r>
          <a:r>
            <a:rPr lang="en-US" b="1"/>
            <a:t>acceptable</a:t>
          </a:r>
          <a:r>
            <a:rPr lang="en-US"/>
            <a:t> to the population</a:t>
          </a:r>
        </a:p>
      </dgm:t>
    </dgm:pt>
    <dgm:pt modelId="{08103B41-663D-428E-B406-F93ABC90C24F}" type="parTrans" cxnId="{6C31A348-3DA4-4D31-8977-AAE9A358C763}">
      <dgm:prSet/>
      <dgm:spPr/>
      <dgm:t>
        <a:bodyPr/>
        <a:lstStyle/>
        <a:p>
          <a:endParaRPr lang="en-US"/>
        </a:p>
      </dgm:t>
    </dgm:pt>
    <dgm:pt modelId="{9D34AAEF-36AC-4AA6-B15E-7BFDC25B8492}" type="sibTrans" cxnId="{6C31A348-3DA4-4D31-8977-AAE9A358C763}">
      <dgm:prSet/>
      <dgm:spPr/>
      <dgm:t>
        <a:bodyPr/>
        <a:lstStyle/>
        <a:p>
          <a:endParaRPr lang="en-US"/>
        </a:p>
      </dgm:t>
    </dgm:pt>
    <dgm:pt modelId="{1AB0C6B8-5A70-498C-881C-8E0342D9792D}" type="pres">
      <dgm:prSet presAssocID="{0961B4E0-F8B3-4420-91D6-FEDB823BB627}" presName="outerComposite" presStyleCnt="0">
        <dgm:presLayoutVars>
          <dgm:chMax val="5"/>
          <dgm:dir/>
          <dgm:resizeHandles val="exact"/>
        </dgm:presLayoutVars>
      </dgm:prSet>
      <dgm:spPr/>
    </dgm:pt>
    <dgm:pt modelId="{6337344E-DF05-4E3C-A109-B793BAE75F78}" type="pres">
      <dgm:prSet presAssocID="{0961B4E0-F8B3-4420-91D6-FEDB823BB627}" presName="dummyMaxCanvas" presStyleCnt="0">
        <dgm:presLayoutVars/>
      </dgm:prSet>
      <dgm:spPr/>
    </dgm:pt>
    <dgm:pt modelId="{A9BF7BD3-69B1-4C87-8339-9788628D9C64}" type="pres">
      <dgm:prSet presAssocID="{0961B4E0-F8B3-4420-91D6-FEDB823BB627}" presName="FourNodes_1" presStyleLbl="node1" presStyleIdx="0" presStyleCnt="4">
        <dgm:presLayoutVars>
          <dgm:bulletEnabled val="1"/>
        </dgm:presLayoutVars>
      </dgm:prSet>
      <dgm:spPr/>
    </dgm:pt>
    <dgm:pt modelId="{4509C15A-2744-45F6-B404-2D3B80510623}" type="pres">
      <dgm:prSet presAssocID="{0961B4E0-F8B3-4420-91D6-FEDB823BB627}" presName="FourNodes_2" presStyleLbl="node1" presStyleIdx="1" presStyleCnt="4">
        <dgm:presLayoutVars>
          <dgm:bulletEnabled val="1"/>
        </dgm:presLayoutVars>
      </dgm:prSet>
      <dgm:spPr/>
    </dgm:pt>
    <dgm:pt modelId="{0BF5D340-7E56-4ADE-BEC5-DC396698A057}" type="pres">
      <dgm:prSet presAssocID="{0961B4E0-F8B3-4420-91D6-FEDB823BB627}" presName="FourNodes_3" presStyleLbl="node1" presStyleIdx="2" presStyleCnt="4">
        <dgm:presLayoutVars>
          <dgm:bulletEnabled val="1"/>
        </dgm:presLayoutVars>
      </dgm:prSet>
      <dgm:spPr/>
    </dgm:pt>
    <dgm:pt modelId="{7F166C25-D0D9-44E4-9C18-40906A60C455}" type="pres">
      <dgm:prSet presAssocID="{0961B4E0-F8B3-4420-91D6-FEDB823BB627}" presName="FourNodes_4" presStyleLbl="node1" presStyleIdx="3" presStyleCnt="4">
        <dgm:presLayoutVars>
          <dgm:bulletEnabled val="1"/>
        </dgm:presLayoutVars>
      </dgm:prSet>
      <dgm:spPr/>
    </dgm:pt>
    <dgm:pt modelId="{212B0239-E357-4769-98B9-E44879F6B16E}" type="pres">
      <dgm:prSet presAssocID="{0961B4E0-F8B3-4420-91D6-FEDB823BB627}" presName="FourConn_1-2" presStyleLbl="fgAccFollowNode1" presStyleIdx="0" presStyleCnt="3">
        <dgm:presLayoutVars>
          <dgm:bulletEnabled val="1"/>
        </dgm:presLayoutVars>
      </dgm:prSet>
      <dgm:spPr/>
    </dgm:pt>
    <dgm:pt modelId="{A4AFEA8E-0C48-475A-9E2E-49818F9DE863}" type="pres">
      <dgm:prSet presAssocID="{0961B4E0-F8B3-4420-91D6-FEDB823BB627}" presName="FourConn_2-3" presStyleLbl="fgAccFollowNode1" presStyleIdx="1" presStyleCnt="3">
        <dgm:presLayoutVars>
          <dgm:bulletEnabled val="1"/>
        </dgm:presLayoutVars>
      </dgm:prSet>
      <dgm:spPr/>
    </dgm:pt>
    <dgm:pt modelId="{8010B315-3F18-4CE6-BA42-78EBEAB9AD44}" type="pres">
      <dgm:prSet presAssocID="{0961B4E0-F8B3-4420-91D6-FEDB823BB627}" presName="FourConn_3-4" presStyleLbl="fgAccFollowNode1" presStyleIdx="2" presStyleCnt="3">
        <dgm:presLayoutVars>
          <dgm:bulletEnabled val="1"/>
        </dgm:presLayoutVars>
      </dgm:prSet>
      <dgm:spPr/>
    </dgm:pt>
    <dgm:pt modelId="{C27AC8D0-0257-45F2-8EC8-C5305D765461}" type="pres">
      <dgm:prSet presAssocID="{0961B4E0-F8B3-4420-91D6-FEDB823BB627}" presName="FourNodes_1_text" presStyleLbl="node1" presStyleIdx="3" presStyleCnt="4">
        <dgm:presLayoutVars>
          <dgm:bulletEnabled val="1"/>
        </dgm:presLayoutVars>
      </dgm:prSet>
      <dgm:spPr/>
    </dgm:pt>
    <dgm:pt modelId="{EF8E94DB-4FC5-43A8-ABE3-2FB9CE51C0CE}" type="pres">
      <dgm:prSet presAssocID="{0961B4E0-F8B3-4420-91D6-FEDB823BB627}" presName="FourNodes_2_text" presStyleLbl="node1" presStyleIdx="3" presStyleCnt="4">
        <dgm:presLayoutVars>
          <dgm:bulletEnabled val="1"/>
        </dgm:presLayoutVars>
      </dgm:prSet>
      <dgm:spPr/>
    </dgm:pt>
    <dgm:pt modelId="{B17F783B-544E-4216-B255-BA01F3815288}" type="pres">
      <dgm:prSet presAssocID="{0961B4E0-F8B3-4420-91D6-FEDB823BB627}" presName="FourNodes_3_text" presStyleLbl="node1" presStyleIdx="3" presStyleCnt="4">
        <dgm:presLayoutVars>
          <dgm:bulletEnabled val="1"/>
        </dgm:presLayoutVars>
      </dgm:prSet>
      <dgm:spPr/>
    </dgm:pt>
    <dgm:pt modelId="{AA492D0D-1573-4015-A6B9-6E8167B76BA8}" type="pres">
      <dgm:prSet presAssocID="{0961B4E0-F8B3-4420-91D6-FEDB823BB62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0E77A03-0FB0-4D47-ABAC-DEF37C1EDBF6}" type="presOf" srcId="{6801D4C4-C9C6-4CF8-BADE-E85AE55C758A}" destId="{4509C15A-2744-45F6-B404-2D3B80510623}" srcOrd="0" destOrd="0" presId="urn:microsoft.com/office/officeart/2005/8/layout/vProcess5"/>
    <dgm:cxn modelId="{DB1EAE39-64D1-4714-97AA-044671F83654}" type="presOf" srcId="{4131581C-3D20-4579-8274-AFD87226ADCB}" destId="{A4AFEA8E-0C48-475A-9E2E-49818F9DE863}" srcOrd="0" destOrd="0" presId="urn:microsoft.com/office/officeart/2005/8/layout/vProcess5"/>
    <dgm:cxn modelId="{D27CD639-3D4C-4702-90DA-083E60B4C095}" type="presOf" srcId="{4F9D4E9E-8640-4E07-A1AB-99B1081E3FDA}" destId="{B17F783B-544E-4216-B255-BA01F3815288}" srcOrd="1" destOrd="0" presId="urn:microsoft.com/office/officeart/2005/8/layout/vProcess5"/>
    <dgm:cxn modelId="{777CC13C-E49A-476E-A00E-5B2012B5B576}" type="presOf" srcId="{5A81167D-FF13-49F0-B7CE-5A5446300F3E}" destId="{8010B315-3F18-4CE6-BA42-78EBEAB9AD44}" srcOrd="0" destOrd="0" presId="urn:microsoft.com/office/officeart/2005/8/layout/vProcess5"/>
    <dgm:cxn modelId="{E08B505D-B5AB-47F4-B3F8-9E73D075B9E1}" type="presOf" srcId="{6801D4C4-C9C6-4CF8-BADE-E85AE55C758A}" destId="{EF8E94DB-4FC5-43A8-ABE3-2FB9CE51C0CE}" srcOrd="1" destOrd="0" presId="urn:microsoft.com/office/officeart/2005/8/layout/vProcess5"/>
    <dgm:cxn modelId="{6C31A348-3DA4-4D31-8977-AAE9A358C763}" srcId="{0961B4E0-F8B3-4420-91D6-FEDB823BB627}" destId="{A49BE4F9-3700-497C-A818-B9104F5EAEEE}" srcOrd="3" destOrd="0" parTransId="{08103B41-663D-428E-B406-F93ABC90C24F}" sibTransId="{9D34AAEF-36AC-4AA6-B15E-7BFDC25B8492}"/>
    <dgm:cxn modelId="{09464F76-3DDB-4B62-A54A-8389AFDA6293}" type="presOf" srcId="{4903F154-5E5B-4C0A-B6F9-3B82295569EE}" destId="{212B0239-E357-4769-98B9-E44879F6B16E}" srcOrd="0" destOrd="0" presId="urn:microsoft.com/office/officeart/2005/8/layout/vProcess5"/>
    <dgm:cxn modelId="{B8A91F77-CB95-4A63-908B-B440E4E14734}" type="presOf" srcId="{C7ADED27-2C45-481F-9302-B4969C184403}" destId="{A9BF7BD3-69B1-4C87-8339-9788628D9C64}" srcOrd="0" destOrd="0" presId="urn:microsoft.com/office/officeart/2005/8/layout/vProcess5"/>
    <dgm:cxn modelId="{C63E047E-28D7-4A9E-A1B8-DEAF1102E6FB}" srcId="{0961B4E0-F8B3-4420-91D6-FEDB823BB627}" destId="{C7ADED27-2C45-481F-9302-B4969C184403}" srcOrd="0" destOrd="0" parTransId="{D3264002-3926-4839-A850-B99C097C1A14}" sibTransId="{4903F154-5E5B-4C0A-B6F9-3B82295569EE}"/>
    <dgm:cxn modelId="{27D6B2A1-3E4A-4AEF-AB1F-49CFFFDCF3FF}" type="presOf" srcId="{0961B4E0-F8B3-4420-91D6-FEDB823BB627}" destId="{1AB0C6B8-5A70-498C-881C-8E0342D9792D}" srcOrd="0" destOrd="0" presId="urn:microsoft.com/office/officeart/2005/8/layout/vProcess5"/>
    <dgm:cxn modelId="{A0FEEAA3-4D7B-41BF-9C71-BD55DA3FBE85}" type="presOf" srcId="{A49BE4F9-3700-497C-A818-B9104F5EAEEE}" destId="{7F166C25-D0D9-44E4-9C18-40906A60C455}" srcOrd="0" destOrd="0" presId="urn:microsoft.com/office/officeart/2005/8/layout/vProcess5"/>
    <dgm:cxn modelId="{189682B4-A360-4283-9667-E7065C0DF78D}" type="presOf" srcId="{4F9D4E9E-8640-4E07-A1AB-99B1081E3FDA}" destId="{0BF5D340-7E56-4ADE-BEC5-DC396698A057}" srcOrd="0" destOrd="0" presId="urn:microsoft.com/office/officeart/2005/8/layout/vProcess5"/>
    <dgm:cxn modelId="{054175BF-51E7-4B7F-B1C5-7F11A398813A}" srcId="{0961B4E0-F8B3-4420-91D6-FEDB823BB627}" destId="{4F9D4E9E-8640-4E07-A1AB-99B1081E3FDA}" srcOrd="2" destOrd="0" parTransId="{4BAB5B3D-A30B-492E-B790-853734CC4567}" sibTransId="{5A81167D-FF13-49F0-B7CE-5A5446300F3E}"/>
    <dgm:cxn modelId="{AF826ED0-EE77-4D42-B336-11DF4344D10B}" srcId="{0961B4E0-F8B3-4420-91D6-FEDB823BB627}" destId="{6801D4C4-C9C6-4CF8-BADE-E85AE55C758A}" srcOrd="1" destOrd="0" parTransId="{5F49D62D-DB2D-4001-9E41-0B0C78B1392A}" sibTransId="{4131581C-3D20-4579-8274-AFD87226ADCB}"/>
    <dgm:cxn modelId="{6C2A04DB-5523-4F51-86D2-D02B41E17D54}" type="presOf" srcId="{A49BE4F9-3700-497C-A818-B9104F5EAEEE}" destId="{AA492D0D-1573-4015-A6B9-6E8167B76BA8}" srcOrd="1" destOrd="0" presId="urn:microsoft.com/office/officeart/2005/8/layout/vProcess5"/>
    <dgm:cxn modelId="{8FFD9CF8-23E7-45E3-B17B-69B584CA6801}" type="presOf" srcId="{C7ADED27-2C45-481F-9302-B4969C184403}" destId="{C27AC8D0-0257-45F2-8EC8-C5305D765461}" srcOrd="1" destOrd="0" presId="urn:microsoft.com/office/officeart/2005/8/layout/vProcess5"/>
    <dgm:cxn modelId="{1F9545F6-107D-4BD6-9168-0CEC5E7ACA66}" type="presParOf" srcId="{1AB0C6B8-5A70-498C-881C-8E0342D9792D}" destId="{6337344E-DF05-4E3C-A109-B793BAE75F78}" srcOrd="0" destOrd="0" presId="urn:microsoft.com/office/officeart/2005/8/layout/vProcess5"/>
    <dgm:cxn modelId="{09D4AB65-5FBA-4FA0-9F2E-8279A7BA2BE9}" type="presParOf" srcId="{1AB0C6B8-5A70-498C-881C-8E0342D9792D}" destId="{A9BF7BD3-69B1-4C87-8339-9788628D9C64}" srcOrd="1" destOrd="0" presId="urn:microsoft.com/office/officeart/2005/8/layout/vProcess5"/>
    <dgm:cxn modelId="{59EC28AB-1B9F-4294-916D-8F7BE5850582}" type="presParOf" srcId="{1AB0C6B8-5A70-498C-881C-8E0342D9792D}" destId="{4509C15A-2744-45F6-B404-2D3B80510623}" srcOrd="2" destOrd="0" presId="urn:microsoft.com/office/officeart/2005/8/layout/vProcess5"/>
    <dgm:cxn modelId="{92691AB6-8C92-4D34-B239-540FC2D82E81}" type="presParOf" srcId="{1AB0C6B8-5A70-498C-881C-8E0342D9792D}" destId="{0BF5D340-7E56-4ADE-BEC5-DC396698A057}" srcOrd="3" destOrd="0" presId="urn:microsoft.com/office/officeart/2005/8/layout/vProcess5"/>
    <dgm:cxn modelId="{44E71615-6CDE-4DC9-879B-F35819834EE4}" type="presParOf" srcId="{1AB0C6B8-5A70-498C-881C-8E0342D9792D}" destId="{7F166C25-D0D9-44E4-9C18-40906A60C455}" srcOrd="4" destOrd="0" presId="urn:microsoft.com/office/officeart/2005/8/layout/vProcess5"/>
    <dgm:cxn modelId="{4EB8D315-9735-4607-BE13-72DB8383928F}" type="presParOf" srcId="{1AB0C6B8-5A70-498C-881C-8E0342D9792D}" destId="{212B0239-E357-4769-98B9-E44879F6B16E}" srcOrd="5" destOrd="0" presId="urn:microsoft.com/office/officeart/2005/8/layout/vProcess5"/>
    <dgm:cxn modelId="{18DFA378-88E4-4C3C-A283-2E0E362CAE16}" type="presParOf" srcId="{1AB0C6B8-5A70-498C-881C-8E0342D9792D}" destId="{A4AFEA8E-0C48-475A-9E2E-49818F9DE863}" srcOrd="6" destOrd="0" presId="urn:microsoft.com/office/officeart/2005/8/layout/vProcess5"/>
    <dgm:cxn modelId="{6CCF19D3-3E3F-41AF-97BE-DCCB6204BEBC}" type="presParOf" srcId="{1AB0C6B8-5A70-498C-881C-8E0342D9792D}" destId="{8010B315-3F18-4CE6-BA42-78EBEAB9AD44}" srcOrd="7" destOrd="0" presId="urn:microsoft.com/office/officeart/2005/8/layout/vProcess5"/>
    <dgm:cxn modelId="{CE082A91-08BD-48D8-9AB7-274A33B0ADD7}" type="presParOf" srcId="{1AB0C6B8-5A70-498C-881C-8E0342D9792D}" destId="{C27AC8D0-0257-45F2-8EC8-C5305D765461}" srcOrd="8" destOrd="0" presId="urn:microsoft.com/office/officeart/2005/8/layout/vProcess5"/>
    <dgm:cxn modelId="{C136FBD5-8DAD-44A4-968C-782993EBBF2C}" type="presParOf" srcId="{1AB0C6B8-5A70-498C-881C-8E0342D9792D}" destId="{EF8E94DB-4FC5-43A8-ABE3-2FB9CE51C0CE}" srcOrd="9" destOrd="0" presId="urn:microsoft.com/office/officeart/2005/8/layout/vProcess5"/>
    <dgm:cxn modelId="{73C1B8EF-F450-47BC-83E3-F786CFE67585}" type="presParOf" srcId="{1AB0C6B8-5A70-498C-881C-8E0342D9792D}" destId="{B17F783B-544E-4216-B255-BA01F3815288}" srcOrd="10" destOrd="0" presId="urn:microsoft.com/office/officeart/2005/8/layout/vProcess5"/>
    <dgm:cxn modelId="{AD3B668B-9386-4A76-BA57-74D4915A32F4}" type="presParOf" srcId="{1AB0C6B8-5A70-498C-881C-8E0342D9792D}" destId="{AA492D0D-1573-4015-A6B9-6E8167B76B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70CBB6-D608-497A-9310-EB5D85C59A1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D462C6-4F05-4F2E-988C-58056E0C28E8}">
      <dgm:prSet/>
      <dgm:spPr/>
      <dgm:t>
        <a:bodyPr/>
        <a:lstStyle/>
        <a:p>
          <a:r>
            <a:rPr lang="en-US"/>
            <a:t>8) The natural history of the condition should be adequately understood</a:t>
          </a:r>
        </a:p>
      </dgm:t>
    </dgm:pt>
    <dgm:pt modelId="{1AFC9149-239F-48C1-B09B-9D38A1AF2503}" type="parTrans" cxnId="{533C639F-D528-44FA-B0AA-3E7C07E0DA98}">
      <dgm:prSet/>
      <dgm:spPr/>
      <dgm:t>
        <a:bodyPr/>
        <a:lstStyle/>
        <a:p>
          <a:endParaRPr lang="en-US"/>
        </a:p>
      </dgm:t>
    </dgm:pt>
    <dgm:pt modelId="{764EFC0D-550E-40EE-8873-BB94C332B49D}" type="sibTrans" cxnId="{533C639F-D528-44FA-B0AA-3E7C07E0DA98}">
      <dgm:prSet/>
      <dgm:spPr/>
      <dgm:t>
        <a:bodyPr/>
        <a:lstStyle/>
        <a:p>
          <a:endParaRPr lang="en-US"/>
        </a:p>
      </dgm:t>
    </dgm:pt>
    <dgm:pt modelId="{22B56035-921D-46F8-98EC-7AF50D56C482}">
      <dgm:prSet/>
      <dgm:spPr/>
      <dgm:t>
        <a:bodyPr/>
        <a:lstStyle/>
        <a:p>
          <a:r>
            <a:rPr lang="en-US"/>
            <a:t>9) The cost of case-finding (including diagnosis and treatment of patients diagnosed) should be economically balanced in relation to possible expenditure on medical care as a whole. </a:t>
          </a:r>
        </a:p>
      </dgm:t>
    </dgm:pt>
    <dgm:pt modelId="{676A55EC-92D7-4B51-BF67-DEF547C68C4A}" type="parTrans" cxnId="{BD73B278-F80F-4B9B-9425-3623EA893319}">
      <dgm:prSet/>
      <dgm:spPr/>
      <dgm:t>
        <a:bodyPr/>
        <a:lstStyle/>
        <a:p>
          <a:endParaRPr lang="en-US"/>
        </a:p>
      </dgm:t>
    </dgm:pt>
    <dgm:pt modelId="{D91A654B-05FE-4704-B9A2-5AE536C1B496}" type="sibTrans" cxnId="{BD73B278-F80F-4B9B-9425-3623EA893319}">
      <dgm:prSet/>
      <dgm:spPr/>
      <dgm:t>
        <a:bodyPr/>
        <a:lstStyle/>
        <a:p>
          <a:endParaRPr lang="en-US"/>
        </a:p>
      </dgm:t>
    </dgm:pt>
    <dgm:pt modelId="{2C5F2CF1-AE91-485E-A49B-CBAB6223BA8A}">
      <dgm:prSet/>
      <dgm:spPr/>
      <dgm:t>
        <a:bodyPr/>
        <a:lstStyle/>
        <a:p>
          <a:r>
            <a:rPr lang="en-US"/>
            <a:t>10) Case finding should be a continuous process and not a “once and for all” project</a:t>
          </a:r>
        </a:p>
      </dgm:t>
    </dgm:pt>
    <dgm:pt modelId="{580909D3-71AA-4A82-A926-85F0E384D7ED}" type="parTrans" cxnId="{A19672DF-49B3-48D3-A520-4AC2DE1B27A0}">
      <dgm:prSet/>
      <dgm:spPr/>
      <dgm:t>
        <a:bodyPr/>
        <a:lstStyle/>
        <a:p>
          <a:endParaRPr lang="en-US"/>
        </a:p>
      </dgm:t>
    </dgm:pt>
    <dgm:pt modelId="{981A1D04-E8F0-41AA-9C16-3CD1F6B19B61}" type="sibTrans" cxnId="{A19672DF-49B3-48D3-A520-4AC2DE1B27A0}">
      <dgm:prSet/>
      <dgm:spPr/>
      <dgm:t>
        <a:bodyPr/>
        <a:lstStyle/>
        <a:p>
          <a:endParaRPr lang="en-US"/>
        </a:p>
      </dgm:t>
    </dgm:pt>
    <dgm:pt modelId="{C05BFD44-1D6D-4EB3-B96B-B4F19EED6535}" type="pres">
      <dgm:prSet presAssocID="{9870CBB6-D608-497A-9310-EB5D85C59A16}" presName="outerComposite" presStyleCnt="0">
        <dgm:presLayoutVars>
          <dgm:chMax val="5"/>
          <dgm:dir/>
          <dgm:resizeHandles val="exact"/>
        </dgm:presLayoutVars>
      </dgm:prSet>
      <dgm:spPr/>
    </dgm:pt>
    <dgm:pt modelId="{F674030A-EF3A-48C8-B6D6-B9EA872F5915}" type="pres">
      <dgm:prSet presAssocID="{9870CBB6-D608-497A-9310-EB5D85C59A16}" presName="dummyMaxCanvas" presStyleCnt="0">
        <dgm:presLayoutVars/>
      </dgm:prSet>
      <dgm:spPr/>
    </dgm:pt>
    <dgm:pt modelId="{25520E0E-FB69-48DA-BC83-F110D81A6CED}" type="pres">
      <dgm:prSet presAssocID="{9870CBB6-D608-497A-9310-EB5D85C59A16}" presName="ThreeNodes_1" presStyleLbl="node1" presStyleIdx="0" presStyleCnt="3">
        <dgm:presLayoutVars>
          <dgm:bulletEnabled val="1"/>
        </dgm:presLayoutVars>
      </dgm:prSet>
      <dgm:spPr/>
    </dgm:pt>
    <dgm:pt modelId="{E4578516-3734-4428-8986-63EE1A2C6515}" type="pres">
      <dgm:prSet presAssocID="{9870CBB6-D608-497A-9310-EB5D85C59A16}" presName="ThreeNodes_2" presStyleLbl="node1" presStyleIdx="1" presStyleCnt="3">
        <dgm:presLayoutVars>
          <dgm:bulletEnabled val="1"/>
        </dgm:presLayoutVars>
      </dgm:prSet>
      <dgm:spPr/>
    </dgm:pt>
    <dgm:pt modelId="{BA3D6FE1-B9A2-44FD-8281-47CFD8231CB5}" type="pres">
      <dgm:prSet presAssocID="{9870CBB6-D608-497A-9310-EB5D85C59A16}" presName="ThreeNodes_3" presStyleLbl="node1" presStyleIdx="2" presStyleCnt="3">
        <dgm:presLayoutVars>
          <dgm:bulletEnabled val="1"/>
        </dgm:presLayoutVars>
      </dgm:prSet>
      <dgm:spPr/>
    </dgm:pt>
    <dgm:pt modelId="{26F05D17-87CD-4CEB-8EDF-B56FE48A24B2}" type="pres">
      <dgm:prSet presAssocID="{9870CBB6-D608-497A-9310-EB5D85C59A16}" presName="ThreeConn_1-2" presStyleLbl="fgAccFollowNode1" presStyleIdx="0" presStyleCnt="2">
        <dgm:presLayoutVars>
          <dgm:bulletEnabled val="1"/>
        </dgm:presLayoutVars>
      </dgm:prSet>
      <dgm:spPr/>
    </dgm:pt>
    <dgm:pt modelId="{D842D6FA-E60A-47FB-9214-2B03596BA43A}" type="pres">
      <dgm:prSet presAssocID="{9870CBB6-D608-497A-9310-EB5D85C59A16}" presName="ThreeConn_2-3" presStyleLbl="fgAccFollowNode1" presStyleIdx="1" presStyleCnt="2">
        <dgm:presLayoutVars>
          <dgm:bulletEnabled val="1"/>
        </dgm:presLayoutVars>
      </dgm:prSet>
      <dgm:spPr/>
    </dgm:pt>
    <dgm:pt modelId="{8BF74BB8-3949-47FB-A131-02726CB62CB9}" type="pres">
      <dgm:prSet presAssocID="{9870CBB6-D608-497A-9310-EB5D85C59A16}" presName="ThreeNodes_1_text" presStyleLbl="node1" presStyleIdx="2" presStyleCnt="3">
        <dgm:presLayoutVars>
          <dgm:bulletEnabled val="1"/>
        </dgm:presLayoutVars>
      </dgm:prSet>
      <dgm:spPr/>
    </dgm:pt>
    <dgm:pt modelId="{A65D45D5-7720-42E1-AA82-C7A0A637C481}" type="pres">
      <dgm:prSet presAssocID="{9870CBB6-D608-497A-9310-EB5D85C59A16}" presName="ThreeNodes_2_text" presStyleLbl="node1" presStyleIdx="2" presStyleCnt="3">
        <dgm:presLayoutVars>
          <dgm:bulletEnabled val="1"/>
        </dgm:presLayoutVars>
      </dgm:prSet>
      <dgm:spPr/>
    </dgm:pt>
    <dgm:pt modelId="{CBC02476-DAAC-4C62-B0E5-F49E1FD6033B}" type="pres">
      <dgm:prSet presAssocID="{9870CBB6-D608-497A-9310-EB5D85C59A1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139CB0A-3D00-4016-8D8E-B4536D66D7E2}" type="presOf" srcId="{764EFC0D-550E-40EE-8873-BB94C332B49D}" destId="{26F05D17-87CD-4CEB-8EDF-B56FE48A24B2}" srcOrd="0" destOrd="0" presId="urn:microsoft.com/office/officeart/2005/8/layout/vProcess5"/>
    <dgm:cxn modelId="{30C6860E-A3BA-48AD-BDED-B64A2E6BE533}" type="presOf" srcId="{46D462C6-4F05-4F2E-988C-58056E0C28E8}" destId="{8BF74BB8-3949-47FB-A131-02726CB62CB9}" srcOrd="1" destOrd="0" presId="urn:microsoft.com/office/officeart/2005/8/layout/vProcess5"/>
    <dgm:cxn modelId="{03B4314E-24EE-433C-9E40-9B9E26B477B4}" type="presOf" srcId="{22B56035-921D-46F8-98EC-7AF50D56C482}" destId="{E4578516-3734-4428-8986-63EE1A2C6515}" srcOrd="0" destOrd="0" presId="urn:microsoft.com/office/officeart/2005/8/layout/vProcess5"/>
    <dgm:cxn modelId="{BD73B278-F80F-4B9B-9425-3623EA893319}" srcId="{9870CBB6-D608-497A-9310-EB5D85C59A16}" destId="{22B56035-921D-46F8-98EC-7AF50D56C482}" srcOrd="1" destOrd="0" parTransId="{676A55EC-92D7-4B51-BF67-DEF547C68C4A}" sibTransId="{D91A654B-05FE-4704-B9A2-5AE536C1B496}"/>
    <dgm:cxn modelId="{533C639F-D528-44FA-B0AA-3E7C07E0DA98}" srcId="{9870CBB6-D608-497A-9310-EB5D85C59A16}" destId="{46D462C6-4F05-4F2E-988C-58056E0C28E8}" srcOrd="0" destOrd="0" parTransId="{1AFC9149-239F-48C1-B09B-9D38A1AF2503}" sibTransId="{764EFC0D-550E-40EE-8873-BB94C332B49D}"/>
    <dgm:cxn modelId="{836DE4A3-92C7-4A9F-B3D6-7342AFEA5713}" type="presOf" srcId="{9870CBB6-D608-497A-9310-EB5D85C59A16}" destId="{C05BFD44-1D6D-4EB3-B96B-B4F19EED6535}" srcOrd="0" destOrd="0" presId="urn:microsoft.com/office/officeart/2005/8/layout/vProcess5"/>
    <dgm:cxn modelId="{690A23AB-AE53-4D31-B7B4-09872E75F77B}" type="presOf" srcId="{2C5F2CF1-AE91-485E-A49B-CBAB6223BA8A}" destId="{BA3D6FE1-B9A2-44FD-8281-47CFD8231CB5}" srcOrd="0" destOrd="0" presId="urn:microsoft.com/office/officeart/2005/8/layout/vProcess5"/>
    <dgm:cxn modelId="{9F8084B3-BA40-4A06-9A4A-44D10483238C}" type="presOf" srcId="{2C5F2CF1-AE91-485E-A49B-CBAB6223BA8A}" destId="{CBC02476-DAAC-4C62-B0E5-F49E1FD6033B}" srcOrd="1" destOrd="0" presId="urn:microsoft.com/office/officeart/2005/8/layout/vProcess5"/>
    <dgm:cxn modelId="{233BB8BF-EED5-4DF2-83B7-AF9511B5C923}" type="presOf" srcId="{22B56035-921D-46F8-98EC-7AF50D56C482}" destId="{A65D45D5-7720-42E1-AA82-C7A0A637C481}" srcOrd="1" destOrd="0" presId="urn:microsoft.com/office/officeart/2005/8/layout/vProcess5"/>
    <dgm:cxn modelId="{A19672DF-49B3-48D3-A520-4AC2DE1B27A0}" srcId="{9870CBB6-D608-497A-9310-EB5D85C59A16}" destId="{2C5F2CF1-AE91-485E-A49B-CBAB6223BA8A}" srcOrd="2" destOrd="0" parTransId="{580909D3-71AA-4A82-A926-85F0E384D7ED}" sibTransId="{981A1D04-E8F0-41AA-9C16-3CD1F6B19B61}"/>
    <dgm:cxn modelId="{DA4CCCE4-F6FD-46FC-AF49-DD69E6D5B7BB}" type="presOf" srcId="{46D462C6-4F05-4F2E-988C-58056E0C28E8}" destId="{25520E0E-FB69-48DA-BC83-F110D81A6CED}" srcOrd="0" destOrd="0" presId="urn:microsoft.com/office/officeart/2005/8/layout/vProcess5"/>
    <dgm:cxn modelId="{4E1B7DF6-056D-4461-9F0C-92697D15500B}" type="presOf" srcId="{D91A654B-05FE-4704-B9A2-5AE536C1B496}" destId="{D842D6FA-E60A-47FB-9214-2B03596BA43A}" srcOrd="0" destOrd="0" presId="urn:microsoft.com/office/officeart/2005/8/layout/vProcess5"/>
    <dgm:cxn modelId="{F8E94E8A-DE66-4590-8E46-3CC70EC66F35}" type="presParOf" srcId="{C05BFD44-1D6D-4EB3-B96B-B4F19EED6535}" destId="{F674030A-EF3A-48C8-B6D6-B9EA872F5915}" srcOrd="0" destOrd="0" presId="urn:microsoft.com/office/officeart/2005/8/layout/vProcess5"/>
    <dgm:cxn modelId="{C3C7377F-55C2-4D21-9564-D020B6386785}" type="presParOf" srcId="{C05BFD44-1D6D-4EB3-B96B-B4F19EED6535}" destId="{25520E0E-FB69-48DA-BC83-F110D81A6CED}" srcOrd="1" destOrd="0" presId="urn:microsoft.com/office/officeart/2005/8/layout/vProcess5"/>
    <dgm:cxn modelId="{B162C0E1-C0D3-4128-8D5D-69CD59F1DC4C}" type="presParOf" srcId="{C05BFD44-1D6D-4EB3-B96B-B4F19EED6535}" destId="{E4578516-3734-4428-8986-63EE1A2C6515}" srcOrd="2" destOrd="0" presId="urn:microsoft.com/office/officeart/2005/8/layout/vProcess5"/>
    <dgm:cxn modelId="{8FDE3775-267A-444B-96D0-5D823BF13626}" type="presParOf" srcId="{C05BFD44-1D6D-4EB3-B96B-B4F19EED6535}" destId="{BA3D6FE1-B9A2-44FD-8281-47CFD8231CB5}" srcOrd="3" destOrd="0" presId="urn:microsoft.com/office/officeart/2005/8/layout/vProcess5"/>
    <dgm:cxn modelId="{9B090056-27EF-4030-9925-838F0879DEA0}" type="presParOf" srcId="{C05BFD44-1D6D-4EB3-B96B-B4F19EED6535}" destId="{26F05D17-87CD-4CEB-8EDF-B56FE48A24B2}" srcOrd="4" destOrd="0" presId="urn:microsoft.com/office/officeart/2005/8/layout/vProcess5"/>
    <dgm:cxn modelId="{C505DD80-196C-4CA6-92BC-04D40890DC3C}" type="presParOf" srcId="{C05BFD44-1D6D-4EB3-B96B-B4F19EED6535}" destId="{D842D6FA-E60A-47FB-9214-2B03596BA43A}" srcOrd="5" destOrd="0" presId="urn:microsoft.com/office/officeart/2005/8/layout/vProcess5"/>
    <dgm:cxn modelId="{D938EB5B-8231-48E8-90D6-13EDB5C83D22}" type="presParOf" srcId="{C05BFD44-1D6D-4EB3-B96B-B4F19EED6535}" destId="{8BF74BB8-3949-47FB-A131-02726CB62CB9}" srcOrd="6" destOrd="0" presId="urn:microsoft.com/office/officeart/2005/8/layout/vProcess5"/>
    <dgm:cxn modelId="{1BE3331C-DECF-4C07-B9D9-50335A969D9F}" type="presParOf" srcId="{C05BFD44-1D6D-4EB3-B96B-B4F19EED6535}" destId="{A65D45D5-7720-42E1-AA82-C7A0A637C481}" srcOrd="7" destOrd="0" presId="urn:microsoft.com/office/officeart/2005/8/layout/vProcess5"/>
    <dgm:cxn modelId="{FFA0A346-EF42-4701-BC40-44FD29BB39A2}" type="presParOf" srcId="{C05BFD44-1D6D-4EB3-B96B-B4F19EED6535}" destId="{CBC02476-DAAC-4C62-B0E5-F49E1FD603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5117D8-9463-48D9-92A0-400DA8DDC7A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C81AD6-25CE-4203-B7D5-34834AC527B8}">
      <dgm:prSet custT="1"/>
      <dgm:spPr/>
      <dgm:t>
        <a:bodyPr/>
        <a:lstStyle/>
        <a:p>
          <a:r>
            <a:rPr lang="en-US" sz="1600" dirty="0"/>
            <a:t>A </a:t>
          </a:r>
          <a:r>
            <a:rPr lang="en-US" sz="2400" dirty="0"/>
            <a:t>screening</a:t>
          </a:r>
          <a:r>
            <a:rPr lang="en-US" sz="1600" dirty="0"/>
            <a:t> </a:t>
          </a:r>
          <a:r>
            <a:rPr lang="en-US" sz="2400" dirty="0"/>
            <a:t>test should ideally be inexpensive, easy to administer, and impose minimal discomfort on the patients. </a:t>
          </a:r>
          <a:endParaRPr lang="en-US" sz="1600" dirty="0"/>
        </a:p>
      </dgm:t>
    </dgm:pt>
    <dgm:pt modelId="{1A1661D1-1872-4DBE-ACED-E0145B32F1A2}" type="parTrans" cxnId="{3669D75B-F9A2-4E4F-9EF2-A94C55D0CFF0}">
      <dgm:prSet/>
      <dgm:spPr/>
      <dgm:t>
        <a:bodyPr/>
        <a:lstStyle/>
        <a:p>
          <a:endParaRPr lang="en-US"/>
        </a:p>
      </dgm:t>
    </dgm:pt>
    <dgm:pt modelId="{E8826D5B-578A-49C7-A1CC-A35676E84E69}" type="sibTrans" cxnId="{3669D75B-F9A2-4E4F-9EF2-A94C55D0CFF0}">
      <dgm:prSet/>
      <dgm:spPr/>
      <dgm:t>
        <a:bodyPr/>
        <a:lstStyle/>
        <a:p>
          <a:endParaRPr lang="en-US"/>
        </a:p>
      </dgm:t>
    </dgm:pt>
    <dgm:pt modelId="{DA3F063B-1D22-4036-961B-A6FB8CFECDF3}">
      <dgm:prSet/>
      <dgm:spPr/>
      <dgm:t>
        <a:bodyPr/>
        <a:lstStyle/>
        <a:p>
          <a:r>
            <a:rPr lang="en-US" dirty="0"/>
            <a:t>results of the screening test must be valid and reliable. </a:t>
          </a:r>
        </a:p>
      </dgm:t>
    </dgm:pt>
    <dgm:pt modelId="{59B4553D-9425-47E9-8A3E-56AF9E7E9E62}" type="parTrans" cxnId="{F79F859D-5754-4599-A575-86C738826306}">
      <dgm:prSet/>
      <dgm:spPr/>
      <dgm:t>
        <a:bodyPr/>
        <a:lstStyle/>
        <a:p>
          <a:endParaRPr lang="en-US"/>
        </a:p>
      </dgm:t>
    </dgm:pt>
    <dgm:pt modelId="{5058B6AF-BC92-47A0-9BF9-2E88FB1D6473}" type="sibTrans" cxnId="{F79F859D-5754-4599-A575-86C738826306}">
      <dgm:prSet/>
      <dgm:spPr/>
      <dgm:t>
        <a:bodyPr/>
        <a:lstStyle/>
        <a:p>
          <a:endParaRPr lang="en-US"/>
        </a:p>
      </dgm:t>
    </dgm:pt>
    <dgm:pt modelId="{92F24C20-69D2-48FE-99E2-B4491F7E0861}" type="pres">
      <dgm:prSet presAssocID="{A55117D8-9463-48D9-92A0-400DA8DDC7A3}" presName="linear" presStyleCnt="0">
        <dgm:presLayoutVars>
          <dgm:animLvl val="lvl"/>
          <dgm:resizeHandles val="exact"/>
        </dgm:presLayoutVars>
      </dgm:prSet>
      <dgm:spPr/>
    </dgm:pt>
    <dgm:pt modelId="{CEDF5156-689C-4AC8-8A27-01A41223F202}" type="pres">
      <dgm:prSet presAssocID="{FAC81AD6-25CE-4203-B7D5-34834AC527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1BBB0B-FB6E-429B-A939-F693E9ADC173}" type="pres">
      <dgm:prSet presAssocID="{E8826D5B-578A-49C7-A1CC-A35676E84E69}" presName="spacer" presStyleCnt="0"/>
      <dgm:spPr/>
    </dgm:pt>
    <dgm:pt modelId="{A8C37735-7DF6-4C75-A9FB-CF0E5007050F}" type="pres">
      <dgm:prSet presAssocID="{DA3F063B-1D22-4036-961B-A6FB8CFECDF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669D75B-F9A2-4E4F-9EF2-A94C55D0CFF0}" srcId="{A55117D8-9463-48D9-92A0-400DA8DDC7A3}" destId="{FAC81AD6-25CE-4203-B7D5-34834AC527B8}" srcOrd="0" destOrd="0" parTransId="{1A1661D1-1872-4DBE-ACED-E0145B32F1A2}" sibTransId="{E8826D5B-578A-49C7-A1CC-A35676E84E69}"/>
    <dgm:cxn modelId="{F79F859D-5754-4599-A575-86C738826306}" srcId="{A55117D8-9463-48D9-92A0-400DA8DDC7A3}" destId="{DA3F063B-1D22-4036-961B-A6FB8CFECDF3}" srcOrd="1" destOrd="0" parTransId="{59B4553D-9425-47E9-8A3E-56AF9E7E9E62}" sibTransId="{5058B6AF-BC92-47A0-9BF9-2E88FB1D6473}"/>
    <dgm:cxn modelId="{7E3EA2D7-2C74-4116-91FF-956F3409D8A2}" type="presOf" srcId="{DA3F063B-1D22-4036-961B-A6FB8CFECDF3}" destId="{A8C37735-7DF6-4C75-A9FB-CF0E5007050F}" srcOrd="0" destOrd="0" presId="urn:microsoft.com/office/officeart/2005/8/layout/vList2"/>
    <dgm:cxn modelId="{D67B95ED-F481-496E-9D4D-F75C2630ECF6}" type="presOf" srcId="{A55117D8-9463-48D9-92A0-400DA8DDC7A3}" destId="{92F24C20-69D2-48FE-99E2-B4491F7E0861}" srcOrd="0" destOrd="0" presId="urn:microsoft.com/office/officeart/2005/8/layout/vList2"/>
    <dgm:cxn modelId="{7FC0DFEE-3376-4BE2-A305-E823F6C2AC60}" type="presOf" srcId="{FAC81AD6-25CE-4203-B7D5-34834AC527B8}" destId="{CEDF5156-689C-4AC8-8A27-01A41223F202}" srcOrd="0" destOrd="0" presId="urn:microsoft.com/office/officeart/2005/8/layout/vList2"/>
    <dgm:cxn modelId="{65B54871-96B5-4027-A501-3AF7551198BE}" type="presParOf" srcId="{92F24C20-69D2-48FE-99E2-B4491F7E0861}" destId="{CEDF5156-689C-4AC8-8A27-01A41223F202}" srcOrd="0" destOrd="0" presId="urn:microsoft.com/office/officeart/2005/8/layout/vList2"/>
    <dgm:cxn modelId="{C4EC3E76-59A9-4653-8FF2-2BAFA2855A6B}" type="presParOf" srcId="{92F24C20-69D2-48FE-99E2-B4491F7E0861}" destId="{191BBB0B-FB6E-429B-A939-F693E9ADC173}" srcOrd="1" destOrd="0" presId="urn:microsoft.com/office/officeart/2005/8/layout/vList2"/>
    <dgm:cxn modelId="{ACF4A0F7-44BB-40E0-973A-B3BC84BEA3D5}" type="presParOf" srcId="{92F24C20-69D2-48FE-99E2-B4491F7E0861}" destId="{A8C37735-7DF6-4C75-A9FB-CF0E500705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88F6FA-A2D4-4562-9549-21D89D1022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13B2EE-8EDF-4EC3-9EEC-B244770C6435}">
      <dgm:prSet/>
      <dgm:spPr/>
      <dgm:t>
        <a:bodyPr/>
        <a:lstStyle/>
        <a:p>
          <a:r>
            <a:rPr lang="en-US"/>
            <a:t>Validity of a test is the ability to differentiate </a:t>
          </a:r>
          <a:r>
            <a:rPr lang="en-US" b="1"/>
            <a:t>accurately</a:t>
          </a:r>
          <a:r>
            <a:rPr lang="en-US"/>
            <a:t> between those who have the disease and those who do not. </a:t>
          </a:r>
        </a:p>
      </dgm:t>
    </dgm:pt>
    <dgm:pt modelId="{B7DFEB2C-88CD-480F-AC1F-4319C70D8CEC}" type="parTrans" cxnId="{3AB0AD66-B1E1-49BB-BECC-BD0460726BAB}">
      <dgm:prSet/>
      <dgm:spPr/>
      <dgm:t>
        <a:bodyPr/>
        <a:lstStyle/>
        <a:p>
          <a:endParaRPr lang="en-US"/>
        </a:p>
      </dgm:t>
    </dgm:pt>
    <dgm:pt modelId="{FFA48F1C-9D41-47E5-A345-E2CF05A48429}" type="sibTrans" cxnId="{3AB0AD66-B1E1-49BB-BECC-BD0460726BAB}">
      <dgm:prSet/>
      <dgm:spPr/>
      <dgm:t>
        <a:bodyPr/>
        <a:lstStyle/>
        <a:p>
          <a:endParaRPr lang="en-US"/>
        </a:p>
      </dgm:t>
    </dgm:pt>
    <dgm:pt modelId="{8C6B963E-18C0-4FFB-A577-C8C31AF23501}">
      <dgm:prSet/>
      <dgm:spPr/>
      <dgm:t>
        <a:bodyPr/>
        <a:lstStyle/>
        <a:p>
          <a:r>
            <a:rPr lang="en-US" b="1"/>
            <a:t>Sensitivity</a:t>
          </a:r>
          <a:r>
            <a:rPr lang="en-US"/>
            <a:t> and </a:t>
          </a:r>
          <a:r>
            <a:rPr lang="en-US" b="1"/>
            <a:t>Specificity</a:t>
          </a:r>
          <a:r>
            <a:rPr lang="en-US"/>
            <a:t> are two measures of the validity of a screening test. </a:t>
          </a:r>
        </a:p>
      </dgm:t>
    </dgm:pt>
    <dgm:pt modelId="{DA44036F-A0AA-49D1-823B-4E4F93E28849}" type="parTrans" cxnId="{F32E1D47-101B-4EB0-924B-8CB06BEE5165}">
      <dgm:prSet/>
      <dgm:spPr/>
      <dgm:t>
        <a:bodyPr/>
        <a:lstStyle/>
        <a:p>
          <a:endParaRPr lang="en-US"/>
        </a:p>
      </dgm:t>
    </dgm:pt>
    <dgm:pt modelId="{86BD0CC7-EA7B-4FE9-BE15-0082979BF261}" type="sibTrans" cxnId="{F32E1D47-101B-4EB0-924B-8CB06BEE5165}">
      <dgm:prSet/>
      <dgm:spPr/>
      <dgm:t>
        <a:bodyPr/>
        <a:lstStyle/>
        <a:p>
          <a:endParaRPr lang="en-US"/>
        </a:p>
      </dgm:t>
    </dgm:pt>
    <dgm:pt modelId="{2E7685A7-BB9A-4B38-8FCE-7AFB01F7F12A}">
      <dgm:prSet/>
      <dgm:spPr/>
      <dgm:t>
        <a:bodyPr/>
        <a:lstStyle/>
        <a:p>
          <a:r>
            <a:rPr lang="en-US"/>
            <a:t>Sensitivity and specificity can also be taken as measures of validity for other tests which are applied for diagnostic purposes.</a:t>
          </a:r>
        </a:p>
      </dgm:t>
    </dgm:pt>
    <dgm:pt modelId="{E6DA44BC-2E3D-4788-9536-CD095280BD05}" type="parTrans" cxnId="{AB2DCFDD-67D0-4AC4-BEF1-D0F8D753F550}">
      <dgm:prSet/>
      <dgm:spPr/>
      <dgm:t>
        <a:bodyPr/>
        <a:lstStyle/>
        <a:p>
          <a:endParaRPr lang="en-US"/>
        </a:p>
      </dgm:t>
    </dgm:pt>
    <dgm:pt modelId="{1F52E871-E5DF-4B10-B8F7-AF1DD6F4146C}" type="sibTrans" cxnId="{AB2DCFDD-67D0-4AC4-BEF1-D0F8D753F550}">
      <dgm:prSet/>
      <dgm:spPr/>
      <dgm:t>
        <a:bodyPr/>
        <a:lstStyle/>
        <a:p>
          <a:endParaRPr lang="en-US"/>
        </a:p>
      </dgm:t>
    </dgm:pt>
    <dgm:pt modelId="{75ED12FE-39E5-4B79-B59C-06BE0CC6B23F}" type="pres">
      <dgm:prSet presAssocID="{8788F6FA-A2D4-4562-9549-21D89D1022D8}" presName="outerComposite" presStyleCnt="0">
        <dgm:presLayoutVars>
          <dgm:chMax val="5"/>
          <dgm:dir/>
          <dgm:resizeHandles val="exact"/>
        </dgm:presLayoutVars>
      </dgm:prSet>
      <dgm:spPr/>
    </dgm:pt>
    <dgm:pt modelId="{B7B04DD1-52F5-475B-BBF8-74284FE9226B}" type="pres">
      <dgm:prSet presAssocID="{8788F6FA-A2D4-4562-9549-21D89D1022D8}" presName="dummyMaxCanvas" presStyleCnt="0">
        <dgm:presLayoutVars/>
      </dgm:prSet>
      <dgm:spPr/>
    </dgm:pt>
    <dgm:pt modelId="{D03DBF81-C869-4755-ADCF-4C57AC241402}" type="pres">
      <dgm:prSet presAssocID="{8788F6FA-A2D4-4562-9549-21D89D1022D8}" presName="ThreeNodes_1" presStyleLbl="node1" presStyleIdx="0" presStyleCnt="3">
        <dgm:presLayoutVars>
          <dgm:bulletEnabled val="1"/>
        </dgm:presLayoutVars>
      </dgm:prSet>
      <dgm:spPr/>
    </dgm:pt>
    <dgm:pt modelId="{26CE90B8-761A-4E83-A602-792A7F00E53A}" type="pres">
      <dgm:prSet presAssocID="{8788F6FA-A2D4-4562-9549-21D89D1022D8}" presName="ThreeNodes_2" presStyleLbl="node1" presStyleIdx="1" presStyleCnt="3">
        <dgm:presLayoutVars>
          <dgm:bulletEnabled val="1"/>
        </dgm:presLayoutVars>
      </dgm:prSet>
      <dgm:spPr/>
    </dgm:pt>
    <dgm:pt modelId="{11406479-449B-4626-8A16-748B123036E9}" type="pres">
      <dgm:prSet presAssocID="{8788F6FA-A2D4-4562-9549-21D89D1022D8}" presName="ThreeNodes_3" presStyleLbl="node1" presStyleIdx="2" presStyleCnt="3">
        <dgm:presLayoutVars>
          <dgm:bulletEnabled val="1"/>
        </dgm:presLayoutVars>
      </dgm:prSet>
      <dgm:spPr/>
    </dgm:pt>
    <dgm:pt modelId="{D2CA05A4-5758-4363-84EA-006545B3EF83}" type="pres">
      <dgm:prSet presAssocID="{8788F6FA-A2D4-4562-9549-21D89D1022D8}" presName="ThreeConn_1-2" presStyleLbl="fgAccFollowNode1" presStyleIdx="0" presStyleCnt="2">
        <dgm:presLayoutVars>
          <dgm:bulletEnabled val="1"/>
        </dgm:presLayoutVars>
      </dgm:prSet>
      <dgm:spPr/>
    </dgm:pt>
    <dgm:pt modelId="{781D3008-13F2-4A8A-A283-F69DE9C6B6F9}" type="pres">
      <dgm:prSet presAssocID="{8788F6FA-A2D4-4562-9549-21D89D1022D8}" presName="ThreeConn_2-3" presStyleLbl="fgAccFollowNode1" presStyleIdx="1" presStyleCnt="2">
        <dgm:presLayoutVars>
          <dgm:bulletEnabled val="1"/>
        </dgm:presLayoutVars>
      </dgm:prSet>
      <dgm:spPr/>
    </dgm:pt>
    <dgm:pt modelId="{E799CAD1-189A-4231-9E54-3C2EC06721C9}" type="pres">
      <dgm:prSet presAssocID="{8788F6FA-A2D4-4562-9549-21D89D1022D8}" presName="ThreeNodes_1_text" presStyleLbl="node1" presStyleIdx="2" presStyleCnt="3">
        <dgm:presLayoutVars>
          <dgm:bulletEnabled val="1"/>
        </dgm:presLayoutVars>
      </dgm:prSet>
      <dgm:spPr/>
    </dgm:pt>
    <dgm:pt modelId="{411B980F-E292-47A2-9E3E-5C3035E23B76}" type="pres">
      <dgm:prSet presAssocID="{8788F6FA-A2D4-4562-9549-21D89D1022D8}" presName="ThreeNodes_2_text" presStyleLbl="node1" presStyleIdx="2" presStyleCnt="3">
        <dgm:presLayoutVars>
          <dgm:bulletEnabled val="1"/>
        </dgm:presLayoutVars>
      </dgm:prSet>
      <dgm:spPr/>
    </dgm:pt>
    <dgm:pt modelId="{A760B301-1768-408F-8585-079FCFE3481F}" type="pres">
      <dgm:prSet presAssocID="{8788F6FA-A2D4-4562-9549-21D89D1022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A18E1C-2325-4901-BAED-706D59812309}" type="presOf" srcId="{8C6B963E-18C0-4FFB-A577-C8C31AF23501}" destId="{411B980F-E292-47A2-9E3E-5C3035E23B76}" srcOrd="1" destOrd="0" presId="urn:microsoft.com/office/officeart/2005/8/layout/vProcess5"/>
    <dgm:cxn modelId="{8199D333-1980-4E8A-867A-D5E61DE49FF0}" type="presOf" srcId="{3813B2EE-8EDF-4EC3-9EEC-B244770C6435}" destId="{D03DBF81-C869-4755-ADCF-4C57AC241402}" srcOrd="0" destOrd="0" presId="urn:microsoft.com/office/officeart/2005/8/layout/vProcess5"/>
    <dgm:cxn modelId="{FBC89B3F-7363-4CB1-9A5D-DCE5658B3C0B}" type="presOf" srcId="{86BD0CC7-EA7B-4FE9-BE15-0082979BF261}" destId="{781D3008-13F2-4A8A-A283-F69DE9C6B6F9}" srcOrd="0" destOrd="0" presId="urn:microsoft.com/office/officeart/2005/8/layout/vProcess5"/>
    <dgm:cxn modelId="{DE1C5C5F-678D-4BCB-8779-486028741198}" type="presOf" srcId="{FFA48F1C-9D41-47E5-A345-E2CF05A48429}" destId="{D2CA05A4-5758-4363-84EA-006545B3EF83}" srcOrd="0" destOrd="0" presId="urn:microsoft.com/office/officeart/2005/8/layout/vProcess5"/>
    <dgm:cxn modelId="{3AB0AD66-B1E1-49BB-BECC-BD0460726BAB}" srcId="{8788F6FA-A2D4-4562-9549-21D89D1022D8}" destId="{3813B2EE-8EDF-4EC3-9EEC-B244770C6435}" srcOrd="0" destOrd="0" parTransId="{B7DFEB2C-88CD-480F-AC1F-4319C70D8CEC}" sibTransId="{FFA48F1C-9D41-47E5-A345-E2CF05A48429}"/>
    <dgm:cxn modelId="{F32E1D47-101B-4EB0-924B-8CB06BEE5165}" srcId="{8788F6FA-A2D4-4562-9549-21D89D1022D8}" destId="{8C6B963E-18C0-4FFB-A577-C8C31AF23501}" srcOrd="1" destOrd="0" parTransId="{DA44036F-A0AA-49D1-823B-4E4F93E28849}" sibTransId="{86BD0CC7-EA7B-4FE9-BE15-0082979BF261}"/>
    <dgm:cxn modelId="{01CDAD73-0570-4EA4-A489-00370BF9ECE7}" type="presOf" srcId="{8788F6FA-A2D4-4562-9549-21D89D1022D8}" destId="{75ED12FE-39E5-4B79-B59C-06BE0CC6B23F}" srcOrd="0" destOrd="0" presId="urn:microsoft.com/office/officeart/2005/8/layout/vProcess5"/>
    <dgm:cxn modelId="{D11D0C54-FCEE-4397-A47D-6B7CC7310266}" type="presOf" srcId="{8C6B963E-18C0-4FFB-A577-C8C31AF23501}" destId="{26CE90B8-761A-4E83-A602-792A7F00E53A}" srcOrd="0" destOrd="0" presId="urn:microsoft.com/office/officeart/2005/8/layout/vProcess5"/>
    <dgm:cxn modelId="{97B87B97-8FC7-452D-9F73-70EB107CF921}" type="presOf" srcId="{3813B2EE-8EDF-4EC3-9EEC-B244770C6435}" destId="{E799CAD1-189A-4231-9E54-3C2EC06721C9}" srcOrd="1" destOrd="0" presId="urn:microsoft.com/office/officeart/2005/8/layout/vProcess5"/>
    <dgm:cxn modelId="{468DC5BB-DCD8-4F25-A3E7-621D204DA27D}" type="presOf" srcId="{2E7685A7-BB9A-4B38-8FCE-7AFB01F7F12A}" destId="{11406479-449B-4626-8A16-748B123036E9}" srcOrd="0" destOrd="0" presId="urn:microsoft.com/office/officeart/2005/8/layout/vProcess5"/>
    <dgm:cxn modelId="{49E433BE-5C42-41B4-977B-8F65273E1144}" type="presOf" srcId="{2E7685A7-BB9A-4B38-8FCE-7AFB01F7F12A}" destId="{A760B301-1768-408F-8585-079FCFE3481F}" srcOrd="1" destOrd="0" presId="urn:microsoft.com/office/officeart/2005/8/layout/vProcess5"/>
    <dgm:cxn modelId="{AB2DCFDD-67D0-4AC4-BEF1-D0F8D753F550}" srcId="{8788F6FA-A2D4-4562-9549-21D89D1022D8}" destId="{2E7685A7-BB9A-4B38-8FCE-7AFB01F7F12A}" srcOrd="2" destOrd="0" parTransId="{E6DA44BC-2E3D-4788-9536-CD095280BD05}" sibTransId="{1F52E871-E5DF-4B10-B8F7-AF1DD6F4146C}"/>
    <dgm:cxn modelId="{7859293B-998D-4AF3-8421-CF211D674C4A}" type="presParOf" srcId="{75ED12FE-39E5-4B79-B59C-06BE0CC6B23F}" destId="{B7B04DD1-52F5-475B-BBF8-74284FE9226B}" srcOrd="0" destOrd="0" presId="urn:microsoft.com/office/officeart/2005/8/layout/vProcess5"/>
    <dgm:cxn modelId="{FF5BE32B-61B0-4E6D-A192-7B546D201BF8}" type="presParOf" srcId="{75ED12FE-39E5-4B79-B59C-06BE0CC6B23F}" destId="{D03DBF81-C869-4755-ADCF-4C57AC241402}" srcOrd="1" destOrd="0" presId="urn:microsoft.com/office/officeart/2005/8/layout/vProcess5"/>
    <dgm:cxn modelId="{021AFD2C-BB2E-40BA-9A8D-0A40400BAA13}" type="presParOf" srcId="{75ED12FE-39E5-4B79-B59C-06BE0CC6B23F}" destId="{26CE90B8-761A-4E83-A602-792A7F00E53A}" srcOrd="2" destOrd="0" presId="urn:microsoft.com/office/officeart/2005/8/layout/vProcess5"/>
    <dgm:cxn modelId="{D6C5FABF-1427-46AD-B7C9-62CC2624EC38}" type="presParOf" srcId="{75ED12FE-39E5-4B79-B59C-06BE0CC6B23F}" destId="{11406479-449B-4626-8A16-748B123036E9}" srcOrd="3" destOrd="0" presId="urn:microsoft.com/office/officeart/2005/8/layout/vProcess5"/>
    <dgm:cxn modelId="{051E8710-A603-4C67-93AA-1755E8C6827E}" type="presParOf" srcId="{75ED12FE-39E5-4B79-B59C-06BE0CC6B23F}" destId="{D2CA05A4-5758-4363-84EA-006545B3EF83}" srcOrd="4" destOrd="0" presId="urn:microsoft.com/office/officeart/2005/8/layout/vProcess5"/>
    <dgm:cxn modelId="{74683C3A-C51D-4AE0-9BB8-D30A4E7BD443}" type="presParOf" srcId="{75ED12FE-39E5-4B79-B59C-06BE0CC6B23F}" destId="{781D3008-13F2-4A8A-A283-F69DE9C6B6F9}" srcOrd="5" destOrd="0" presId="urn:microsoft.com/office/officeart/2005/8/layout/vProcess5"/>
    <dgm:cxn modelId="{F55BF5AA-0CE6-4917-96CD-E82B088FE55F}" type="presParOf" srcId="{75ED12FE-39E5-4B79-B59C-06BE0CC6B23F}" destId="{E799CAD1-189A-4231-9E54-3C2EC06721C9}" srcOrd="6" destOrd="0" presId="urn:microsoft.com/office/officeart/2005/8/layout/vProcess5"/>
    <dgm:cxn modelId="{9EC000AE-A889-443E-8088-2C4A91B1C896}" type="presParOf" srcId="{75ED12FE-39E5-4B79-B59C-06BE0CC6B23F}" destId="{411B980F-E292-47A2-9E3E-5C3035E23B76}" srcOrd="7" destOrd="0" presId="urn:microsoft.com/office/officeart/2005/8/layout/vProcess5"/>
    <dgm:cxn modelId="{38778D7A-4836-4267-B4C5-0B938AA88890}" type="presParOf" srcId="{75ED12FE-39E5-4B79-B59C-06BE0CC6B23F}" destId="{A760B301-1768-408F-8585-079FCFE3481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6225B0-7BDB-4618-96AB-61419EE3F7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6747E93-43B8-4B73-A6BB-D4ED10131A0C}">
      <dgm:prSet/>
      <dgm:spPr/>
      <dgm:t>
        <a:bodyPr/>
        <a:lstStyle/>
        <a:p>
          <a:r>
            <a:rPr lang="en-US"/>
            <a:t>The higher the prevalence, the more likely it is that a positive test is predictive of the diseases i.e PVPT will be high. </a:t>
          </a:r>
        </a:p>
      </dgm:t>
    </dgm:pt>
    <dgm:pt modelId="{BDAE88BF-3489-48FA-B712-1CA750AB6D34}" type="parTrans" cxnId="{3E4A97F3-FE65-4DA5-9DD9-F51B82378BB9}">
      <dgm:prSet/>
      <dgm:spPr/>
      <dgm:t>
        <a:bodyPr/>
        <a:lstStyle/>
        <a:p>
          <a:endParaRPr lang="en-US"/>
        </a:p>
      </dgm:t>
    </dgm:pt>
    <dgm:pt modelId="{C61A1854-7B0B-42BD-A47E-6D8D15A3A51A}" type="sibTrans" cxnId="{3E4A97F3-FE65-4DA5-9DD9-F51B82378BB9}">
      <dgm:prSet/>
      <dgm:spPr/>
      <dgm:t>
        <a:bodyPr/>
        <a:lstStyle/>
        <a:p>
          <a:endParaRPr lang="en-US"/>
        </a:p>
      </dgm:t>
    </dgm:pt>
    <dgm:pt modelId="{131F2722-7B58-4A9A-BEFE-69E860AF2002}">
      <dgm:prSet/>
      <dgm:spPr/>
      <dgm:t>
        <a:bodyPr/>
        <a:lstStyle/>
        <a:p>
          <a:r>
            <a:rPr lang="en-US"/>
            <a:t>The more sensitive a test, the less likely it is that an individual with a negative test will have the disease, and thus the greater the predictive value negative. </a:t>
          </a:r>
        </a:p>
      </dgm:t>
    </dgm:pt>
    <dgm:pt modelId="{9111C58C-B8E3-4F91-8937-17D252A95D91}" type="parTrans" cxnId="{1C006674-2DDE-4885-94A7-A0B3F7411345}">
      <dgm:prSet/>
      <dgm:spPr/>
      <dgm:t>
        <a:bodyPr/>
        <a:lstStyle/>
        <a:p>
          <a:endParaRPr lang="en-US"/>
        </a:p>
      </dgm:t>
    </dgm:pt>
    <dgm:pt modelId="{2D34F198-E22C-4521-8D97-C03E1A7E4C25}" type="sibTrans" cxnId="{1C006674-2DDE-4885-94A7-A0B3F7411345}">
      <dgm:prSet/>
      <dgm:spPr/>
      <dgm:t>
        <a:bodyPr/>
        <a:lstStyle/>
        <a:p>
          <a:endParaRPr lang="en-US"/>
        </a:p>
      </dgm:t>
    </dgm:pt>
    <dgm:pt modelId="{18220D26-D122-4E09-949F-6EDB3D353512}" type="pres">
      <dgm:prSet presAssocID="{D46225B0-7BDB-4618-96AB-61419EE3F774}" presName="root" presStyleCnt="0">
        <dgm:presLayoutVars>
          <dgm:dir/>
          <dgm:resizeHandles val="exact"/>
        </dgm:presLayoutVars>
      </dgm:prSet>
      <dgm:spPr/>
    </dgm:pt>
    <dgm:pt modelId="{968A53D1-07D5-4A32-98F8-E125D74BC249}" type="pres">
      <dgm:prSet presAssocID="{36747E93-43B8-4B73-A6BB-D4ED10131A0C}" presName="compNode" presStyleCnt="0"/>
      <dgm:spPr/>
    </dgm:pt>
    <dgm:pt modelId="{96450277-E963-4A8F-9730-655CEFB71F67}" type="pres">
      <dgm:prSet presAssocID="{36747E93-43B8-4B73-A6BB-D4ED10131A0C}" presName="bgRect" presStyleLbl="bgShp" presStyleIdx="0" presStyleCnt="2"/>
      <dgm:spPr/>
    </dgm:pt>
    <dgm:pt modelId="{9C872001-2C1E-4CA4-BDC9-354C0A039677}" type="pres">
      <dgm:prSet presAssocID="{36747E93-43B8-4B73-A6BB-D4ED10131A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CBADD22-BCB3-4EAE-827F-67288A5E45CD}" type="pres">
      <dgm:prSet presAssocID="{36747E93-43B8-4B73-A6BB-D4ED10131A0C}" presName="spaceRect" presStyleCnt="0"/>
      <dgm:spPr/>
    </dgm:pt>
    <dgm:pt modelId="{2C5C0545-6A62-4C8F-8873-5160AFFCF21F}" type="pres">
      <dgm:prSet presAssocID="{36747E93-43B8-4B73-A6BB-D4ED10131A0C}" presName="parTx" presStyleLbl="revTx" presStyleIdx="0" presStyleCnt="2">
        <dgm:presLayoutVars>
          <dgm:chMax val="0"/>
          <dgm:chPref val="0"/>
        </dgm:presLayoutVars>
      </dgm:prSet>
      <dgm:spPr/>
    </dgm:pt>
    <dgm:pt modelId="{80D90345-B010-4D01-BAC9-B8DBECA71EB3}" type="pres">
      <dgm:prSet presAssocID="{C61A1854-7B0B-42BD-A47E-6D8D15A3A51A}" presName="sibTrans" presStyleCnt="0"/>
      <dgm:spPr/>
    </dgm:pt>
    <dgm:pt modelId="{A2FDB81A-A1D3-442B-8365-36A77C71AF8E}" type="pres">
      <dgm:prSet presAssocID="{131F2722-7B58-4A9A-BEFE-69E860AF2002}" presName="compNode" presStyleCnt="0"/>
      <dgm:spPr/>
    </dgm:pt>
    <dgm:pt modelId="{9E7CF8B6-6DF9-48DE-95B4-2DEF1E14E63F}" type="pres">
      <dgm:prSet presAssocID="{131F2722-7B58-4A9A-BEFE-69E860AF2002}" presName="bgRect" presStyleLbl="bgShp" presStyleIdx="1" presStyleCnt="2"/>
      <dgm:spPr/>
    </dgm:pt>
    <dgm:pt modelId="{9F67AAB0-D5DA-4F24-BD51-D895970FCEEC}" type="pres">
      <dgm:prSet presAssocID="{131F2722-7B58-4A9A-BEFE-69E860AF20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F33BC1D-5BDC-4E52-B398-F34EE05AD3B5}" type="pres">
      <dgm:prSet presAssocID="{131F2722-7B58-4A9A-BEFE-69E860AF2002}" presName="spaceRect" presStyleCnt="0"/>
      <dgm:spPr/>
    </dgm:pt>
    <dgm:pt modelId="{E44FBF4D-0059-49F3-B60F-F7EBD71ED933}" type="pres">
      <dgm:prSet presAssocID="{131F2722-7B58-4A9A-BEFE-69E860AF200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CA08326-3AAF-4C88-A559-6CEE0E70F34A}" type="presOf" srcId="{131F2722-7B58-4A9A-BEFE-69E860AF2002}" destId="{E44FBF4D-0059-49F3-B60F-F7EBD71ED933}" srcOrd="0" destOrd="0" presId="urn:microsoft.com/office/officeart/2018/2/layout/IconVerticalSolidList"/>
    <dgm:cxn modelId="{3C6C5141-31D6-426D-9627-62DA097DAC2C}" type="presOf" srcId="{D46225B0-7BDB-4618-96AB-61419EE3F774}" destId="{18220D26-D122-4E09-949F-6EDB3D353512}" srcOrd="0" destOrd="0" presId="urn:microsoft.com/office/officeart/2018/2/layout/IconVerticalSolidList"/>
    <dgm:cxn modelId="{FEB43C52-690C-4DAD-97D4-039C21C1FBBA}" type="presOf" srcId="{36747E93-43B8-4B73-A6BB-D4ED10131A0C}" destId="{2C5C0545-6A62-4C8F-8873-5160AFFCF21F}" srcOrd="0" destOrd="0" presId="urn:microsoft.com/office/officeart/2018/2/layout/IconVerticalSolidList"/>
    <dgm:cxn modelId="{1C006674-2DDE-4885-94A7-A0B3F7411345}" srcId="{D46225B0-7BDB-4618-96AB-61419EE3F774}" destId="{131F2722-7B58-4A9A-BEFE-69E860AF2002}" srcOrd="1" destOrd="0" parTransId="{9111C58C-B8E3-4F91-8937-17D252A95D91}" sibTransId="{2D34F198-E22C-4521-8D97-C03E1A7E4C25}"/>
    <dgm:cxn modelId="{3E4A97F3-FE65-4DA5-9DD9-F51B82378BB9}" srcId="{D46225B0-7BDB-4618-96AB-61419EE3F774}" destId="{36747E93-43B8-4B73-A6BB-D4ED10131A0C}" srcOrd="0" destOrd="0" parTransId="{BDAE88BF-3489-48FA-B712-1CA750AB6D34}" sibTransId="{C61A1854-7B0B-42BD-A47E-6D8D15A3A51A}"/>
    <dgm:cxn modelId="{A7E5CB0D-647D-4553-9D4C-4627C81991BA}" type="presParOf" srcId="{18220D26-D122-4E09-949F-6EDB3D353512}" destId="{968A53D1-07D5-4A32-98F8-E125D74BC249}" srcOrd="0" destOrd="0" presId="urn:microsoft.com/office/officeart/2018/2/layout/IconVerticalSolidList"/>
    <dgm:cxn modelId="{7DDF1C4D-499E-435C-9E1C-A481F2026DC4}" type="presParOf" srcId="{968A53D1-07D5-4A32-98F8-E125D74BC249}" destId="{96450277-E963-4A8F-9730-655CEFB71F67}" srcOrd="0" destOrd="0" presId="urn:microsoft.com/office/officeart/2018/2/layout/IconVerticalSolidList"/>
    <dgm:cxn modelId="{06C6EEE3-6227-4F01-99FC-CAA3D30F210F}" type="presParOf" srcId="{968A53D1-07D5-4A32-98F8-E125D74BC249}" destId="{9C872001-2C1E-4CA4-BDC9-354C0A039677}" srcOrd="1" destOrd="0" presId="urn:microsoft.com/office/officeart/2018/2/layout/IconVerticalSolidList"/>
    <dgm:cxn modelId="{D9738FF4-5B9C-44E9-A520-3AE0444DE7F6}" type="presParOf" srcId="{968A53D1-07D5-4A32-98F8-E125D74BC249}" destId="{ACBADD22-BCB3-4EAE-827F-67288A5E45CD}" srcOrd="2" destOrd="0" presId="urn:microsoft.com/office/officeart/2018/2/layout/IconVerticalSolidList"/>
    <dgm:cxn modelId="{CA25645E-D83A-4F97-B4E3-21B7ED1EFB44}" type="presParOf" srcId="{968A53D1-07D5-4A32-98F8-E125D74BC249}" destId="{2C5C0545-6A62-4C8F-8873-5160AFFCF21F}" srcOrd="3" destOrd="0" presId="urn:microsoft.com/office/officeart/2018/2/layout/IconVerticalSolidList"/>
    <dgm:cxn modelId="{254B7E6B-1773-4818-BB71-2F07B3B8DB5A}" type="presParOf" srcId="{18220D26-D122-4E09-949F-6EDB3D353512}" destId="{80D90345-B010-4D01-BAC9-B8DBECA71EB3}" srcOrd="1" destOrd="0" presId="urn:microsoft.com/office/officeart/2018/2/layout/IconVerticalSolidList"/>
    <dgm:cxn modelId="{97A8712D-E3C0-428F-96F6-6AA3255EFBD2}" type="presParOf" srcId="{18220D26-D122-4E09-949F-6EDB3D353512}" destId="{A2FDB81A-A1D3-442B-8365-36A77C71AF8E}" srcOrd="2" destOrd="0" presId="urn:microsoft.com/office/officeart/2018/2/layout/IconVerticalSolidList"/>
    <dgm:cxn modelId="{EE440AFE-3263-4FF3-8516-718F0EAA0C9F}" type="presParOf" srcId="{A2FDB81A-A1D3-442B-8365-36A77C71AF8E}" destId="{9E7CF8B6-6DF9-48DE-95B4-2DEF1E14E63F}" srcOrd="0" destOrd="0" presId="urn:microsoft.com/office/officeart/2018/2/layout/IconVerticalSolidList"/>
    <dgm:cxn modelId="{12BD0A67-0854-4051-8E1E-49A9B595ED41}" type="presParOf" srcId="{A2FDB81A-A1D3-442B-8365-36A77C71AF8E}" destId="{9F67AAB0-D5DA-4F24-BD51-D895970FCEEC}" srcOrd="1" destOrd="0" presId="urn:microsoft.com/office/officeart/2018/2/layout/IconVerticalSolidList"/>
    <dgm:cxn modelId="{919677D7-029F-4A36-891E-FF0EB266B696}" type="presParOf" srcId="{A2FDB81A-A1D3-442B-8365-36A77C71AF8E}" destId="{5F33BC1D-5BDC-4E52-B398-F34EE05AD3B5}" srcOrd="2" destOrd="0" presId="urn:microsoft.com/office/officeart/2018/2/layout/IconVerticalSolidList"/>
    <dgm:cxn modelId="{1FF7495C-ECCE-4372-9CE6-EB751E67F6F4}" type="presParOf" srcId="{A2FDB81A-A1D3-442B-8365-36A77C71AF8E}" destId="{E44FBF4D-0059-49F3-B60F-F7EBD71ED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EFEC9B-5FBF-4795-BBE2-870899E70A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8426B6D-D787-40FF-94C7-DC1CE23D0FF6}">
      <dgm:prSet/>
      <dgm:spPr/>
      <dgm:t>
        <a:bodyPr/>
        <a:lstStyle/>
        <a:p>
          <a:r>
            <a:rPr lang="en-US"/>
            <a:t>• The more specific the test, the less likely an</a:t>
          </a:r>
        </a:p>
      </dgm:t>
    </dgm:pt>
    <dgm:pt modelId="{9DCC7CCE-8C83-4624-8437-F2DBAE19F0EE}" type="parTrans" cxnId="{1B74917B-332F-464E-A314-E3404B2BE4F2}">
      <dgm:prSet/>
      <dgm:spPr/>
      <dgm:t>
        <a:bodyPr/>
        <a:lstStyle/>
        <a:p>
          <a:endParaRPr lang="en-US"/>
        </a:p>
      </dgm:t>
    </dgm:pt>
    <dgm:pt modelId="{B4464E77-FFBA-4669-9556-735B08E67D8C}" type="sibTrans" cxnId="{1B74917B-332F-464E-A314-E3404B2BE4F2}">
      <dgm:prSet/>
      <dgm:spPr/>
      <dgm:t>
        <a:bodyPr/>
        <a:lstStyle/>
        <a:p>
          <a:endParaRPr lang="en-US"/>
        </a:p>
      </dgm:t>
    </dgm:pt>
    <dgm:pt modelId="{109F18C7-503C-4B3D-A879-1A9D159FC2F3}">
      <dgm:prSet/>
      <dgm:spPr/>
      <dgm:t>
        <a:bodyPr/>
        <a:lstStyle/>
        <a:p>
          <a:r>
            <a:rPr lang="en-US"/>
            <a:t>individual with a positive test will be free from the disease ( FP) and the greater the predictive value positive.</a:t>
          </a:r>
        </a:p>
      </dgm:t>
    </dgm:pt>
    <dgm:pt modelId="{EC9559E3-ED4E-48C7-BB0D-7AD419AD27DD}" type="parTrans" cxnId="{DF013241-7706-4574-95F2-98BF6A1EDF57}">
      <dgm:prSet/>
      <dgm:spPr/>
      <dgm:t>
        <a:bodyPr/>
        <a:lstStyle/>
        <a:p>
          <a:endParaRPr lang="en-US"/>
        </a:p>
      </dgm:t>
    </dgm:pt>
    <dgm:pt modelId="{3F0FC894-1513-490D-A256-840B959AF593}" type="sibTrans" cxnId="{DF013241-7706-4574-95F2-98BF6A1EDF57}">
      <dgm:prSet/>
      <dgm:spPr/>
      <dgm:t>
        <a:bodyPr/>
        <a:lstStyle/>
        <a:p>
          <a:endParaRPr lang="en-US"/>
        </a:p>
      </dgm:t>
    </dgm:pt>
    <dgm:pt modelId="{2E4AECC8-BE97-42B3-8DC9-57471B3BC3DD}">
      <dgm:prSet/>
      <dgm:spPr/>
      <dgm:t>
        <a:bodyPr/>
        <a:lstStyle/>
        <a:p>
          <a:r>
            <a:rPr lang="en-US"/>
            <a:t>• For rare disease, however, the major determinant of the predictive value positive is the prevalence of the preclinical disease in the screened population.</a:t>
          </a:r>
        </a:p>
      </dgm:t>
    </dgm:pt>
    <dgm:pt modelId="{BA3524B8-773C-4A8C-9447-886CC5FCB447}" type="parTrans" cxnId="{B7026A15-73F0-43AB-83DC-54DBB3A4D33C}">
      <dgm:prSet/>
      <dgm:spPr/>
      <dgm:t>
        <a:bodyPr/>
        <a:lstStyle/>
        <a:p>
          <a:endParaRPr lang="en-US"/>
        </a:p>
      </dgm:t>
    </dgm:pt>
    <dgm:pt modelId="{23B794E0-4A60-4D68-BC81-1ED9A2E05097}" type="sibTrans" cxnId="{B7026A15-73F0-43AB-83DC-54DBB3A4D33C}">
      <dgm:prSet/>
      <dgm:spPr/>
      <dgm:t>
        <a:bodyPr/>
        <a:lstStyle/>
        <a:p>
          <a:endParaRPr lang="en-US"/>
        </a:p>
      </dgm:t>
    </dgm:pt>
    <dgm:pt modelId="{D1D7BA2F-DFF5-4315-94B0-60AC5A99E524}" type="pres">
      <dgm:prSet presAssocID="{31EFEC9B-5FBF-4795-BBE2-870899E70A77}" presName="root" presStyleCnt="0">
        <dgm:presLayoutVars>
          <dgm:dir/>
          <dgm:resizeHandles val="exact"/>
        </dgm:presLayoutVars>
      </dgm:prSet>
      <dgm:spPr/>
    </dgm:pt>
    <dgm:pt modelId="{15C3626C-EAC3-46FD-A240-A83DFDAFF2D5}" type="pres">
      <dgm:prSet presAssocID="{58426B6D-D787-40FF-94C7-DC1CE23D0FF6}" presName="compNode" presStyleCnt="0"/>
      <dgm:spPr/>
    </dgm:pt>
    <dgm:pt modelId="{224174EA-EC66-4E5B-8FA5-B82DC50F4898}" type="pres">
      <dgm:prSet presAssocID="{58426B6D-D787-40FF-94C7-DC1CE23D0FF6}" presName="bgRect" presStyleLbl="bgShp" presStyleIdx="0" presStyleCnt="3"/>
      <dgm:spPr/>
    </dgm:pt>
    <dgm:pt modelId="{7851E4E9-BE4D-44BC-BE79-D5A08FA61B7A}" type="pres">
      <dgm:prSet presAssocID="{58426B6D-D787-40FF-94C7-DC1CE23D0F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7E123B7-5408-4807-A2B6-A3A1C3162611}" type="pres">
      <dgm:prSet presAssocID="{58426B6D-D787-40FF-94C7-DC1CE23D0FF6}" presName="spaceRect" presStyleCnt="0"/>
      <dgm:spPr/>
    </dgm:pt>
    <dgm:pt modelId="{924D6E70-0AE6-458C-A2DE-766363D9D111}" type="pres">
      <dgm:prSet presAssocID="{58426B6D-D787-40FF-94C7-DC1CE23D0FF6}" presName="parTx" presStyleLbl="revTx" presStyleIdx="0" presStyleCnt="3">
        <dgm:presLayoutVars>
          <dgm:chMax val="0"/>
          <dgm:chPref val="0"/>
        </dgm:presLayoutVars>
      </dgm:prSet>
      <dgm:spPr/>
    </dgm:pt>
    <dgm:pt modelId="{2FC13B8A-5F5B-4DDE-8221-81455583CA3B}" type="pres">
      <dgm:prSet presAssocID="{B4464E77-FFBA-4669-9556-735B08E67D8C}" presName="sibTrans" presStyleCnt="0"/>
      <dgm:spPr/>
    </dgm:pt>
    <dgm:pt modelId="{963423B1-1359-417C-9127-7DAE54D79604}" type="pres">
      <dgm:prSet presAssocID="{109F18C7-503C-4B3D-A879-1A9D159FC2F3}" presName="compNode" presStyleCnt="0"/>
      <dgm:spPr/>
    </dgm:pt>
    <dgm:pt modelId="{66843025-17D9-4A28-9355-D3C38DD82DD6}" type="pres">
      <dgm:prSet presAssocID="{109F18C7-503C-4B3D-A879-1A9D159FC2F3}" presName="bgRect" presStyleLbl="bgShp" presStyleIdx="1" presStyleCnt="3"/>
      <dgm:spPr/>
    </dgm:pt>
    <dgm:pt modelId="{5393B8BB-95D4-404E-BD94-AA72B42B524E}" type="pres">
      <dgm:prSet presAssocID="{109F18C7-503C-4B3D-A879-1A9D159FC2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3977D33-D224-46F1-A287-9121C054029F}" type="pres">
      <dgm:prSet presAssocID="{109F18C7-503C-4B3D-A879-1A9D159FC2F3}" presName="spaceRect" presStyleCnt="0"/>
      <dgm:spPr/>
    </dgm:pt>
    <dgm:pt modelId="{F48E0472-8811-4641-A1E5-C8B4D295FD72}" type="pres">
      <dgm:prSet presAssocID="{109F18C7-503C-4B3D-A879-1A9D159FC2F3}" presName="parTx" presStyleLbl="revTx" presStyleIdx="1" presStyleCnt="3">
        <dgm:presLayoutVars>
          <dgm:chMax val="0"/>
          <dgm:chPref val="0"/>
        </dgm:presLayoutVars>
      </dgm:prSet>
      <dgm:spPr/>
    </dgm:pt>
    <dgm:pt modelId="{A662B9D1-245E-45C4-8056-0DDB4ADB9E58}" type="pres">
      <dgm:prSet presAssocID="{3F0FC894-1513-490D-A256-840B959AF593}" presName="sibTrans" presStyleCnt="0"/>
      <dgm:spPr/>
    </dgm:pt>
    <dgm:pt modelId="{5C28729C-4253-4750-9E38-6E1EE9F36628}" type="pres">
      <dgm:prSet presAssocID="{2E4AECC8-BE97-42B3-8DC9-57471B3BC3DD}" presName="compNode" presStyleCnt="0"/>
      <dgm:spPr/>
    </dgm:pt>
    <dgm:pt modelId="{8055096D-45AF-4052-98B8-F69EAA56FBDD}" type="pres">
      <dgm:prSet presAssocID="{2E4AECC8-BE97-42B3-8DC9-57471B3BC3DD}" presName="bgRect" presStyleLbl="bgShp" presStyleIdx="2" presStyleCnt="3"/>
      <dgm:spPr/>
    </dgm:pt>
    <dgm:pt modelId="{78CF6888-E3D2-458D-92E4-BFC35907307B}" type="pres">
      <dgm:prSet presAssocID="{2E4AECC8-BE97-42B3-8DC9-57471B3BC3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5CAACE0-408F-4F39-83EB-B041EE0845C2}" type="pres">
      <dgm:prSet presAssocID="{2E4AECC8-BE97-42B3-8DC9-57471B3BC3DD}" presName="spaceRect" presStyleCnt="0"/>
      <dgm:spPr/>
    </dgm:pt>
    <dgm:pt modelId="{DA85B89D-82DF-4A02-BCEE-3187B1EFD875}" type="pres">
      <dgm:prSet presAssocID="{2E4AECC8-BE97-42B3-8DC9-57471B3BC3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026A15-73F0-43AB-83DC-54DBB3A4D33C}" srcId="{31EFEC9B-5FBF-4795-BBE2-870899E70A77}" destId="{2E4AECC8-BE97-42B3-8DC9-57471B3BC3DD}" srcOrd="2" destOrd="0" parTransId="{BA3524B8-773C-4A8C-9447-886CC5FCB447}" sibTransId="{23B794E0-4A60-4D68-BC81-1ED9A2E05097}"/>
    <dgm:cxn modelId="{161FF540-DF7B-47F8-8E1B-3A88B487EEF2}" type="presOf" srcId="{2E4AECC8-BE97-42B3-8DC9-57471B3BC3DD}" destId="{DA85B89D-82DF-4A02-BCEE-3187B1EFD875}" srcOrd="0" destOrd="0" presId="urn:microsoft.com/office/officeart/2018/2/layout/IconVerticalSolidList"/>
    <dgm:cxn modelId="{DF013241-7706-4574-95F2-98BF6A1EDF57}" srcId="{31EFEC9B-5FBF-4795-BBE2-870899E70A77}" destId="{109F18C7-503C-4B3D-A879-1A9D159FC2F3}" srcOrd="1" destOrd="0" parTransId="{EC9559E3-ED4E-48C7-BB0D-7AD419AD27DD}" sibTransId="{3F0FC894-1513-490D-A256-840B959AF593}"/>
    <dgm:cxn modelId="{1B74917B-332F-464E-A314-E3404B2BE4F2}" srcId="{31EFEC9B-5FBF-4795-BBE2-870899E70A77}" destId="{58426B6D-D787-40FF-94C7-DC1CE23D0FF6}" srcOrd="0" destOrd="0" parTransId="{9DCC7CCE-8C83-4624-8437-F2DBAE19F0EE}" sibTransId="{B4464E77-FFBA-4669-9556-735B08E67D8C}"/>
    <dgm:cxn modelId="{A0845A7F-867D-431E-AC2A-053D0869494A}" type="presOf" srcId="{31EFEC9B-5FBF-4795-BBE2-870899E70A77}" destId="{D1D7BA2F-DFF5-4315-94B0-60AC5A99E524}" srcOrd="0" destOrd="0" presId="urn:microsoft.com/office/officeart/2018/2/layout/IconVerticalSolidList"/>
    <dgm:cxn modelId="{BF6330B8-B191-4FFD-928F-390156C556E2}" type="presOf" srcId="{109F18C7-503C-4B3D-A879-1A9D159FC2F3}" destId="{F48E0472-8811-4641-A1E5-C8B4D295FD72}" srcOrd="0" destOrd="0" presId="urn:microsoft.com/office/officeart/2018/2/layout/IconVerticalSolidList"/>
    <dgm:cxn modelId="{980888DA-7FDE-4567-98DA-594669B39864}" type="presOf" srcId="{58426B6D-D787-40FF-94C7-DC1CE23D0FF6}" destId="{924D6E70-0AE6-458C-A2DE-766363D9D111}" srcOrd="0" destOrd="0" presId="urn:microsoft.com/office/officeart/2018/2/layout/IconVerticalSolidList"/>
    <dgm:cxn modelId="{A28D326A-C61C-412C-A401-FAD8012252EF}" type="presParOf" srcId="{D1D7BA2F-DFF5-4315-94B0-60AC5A99E524}" destId="{15C3626C-EAC3-46FD-A240-A83DFDAFF2D5}" srcOrd="0" destOrd="0" presId="urn:microsoft.com/office/officeart/2018/2/layout/IconVerticalSolidList"/>
    <dgm:cxn modelId="{A30448BB-3759-451D-BBDC-65DD203696E9}" type="presParOf" srcId="{15C3626C-EAC3-46FD-A240-A83DFDAFF2D5}" destId="{224174EA-EC66-4E5B-8FA5-B82DC50F4898}" srcOrd="0" destOrd="0" presId="urn:microsoft.com/office/officeart/2018/2/layout/IconVerticalSolidList"/>
    <dgm:cxn modelId="{D16C3A41-5F79-44C1-9862-6B6FE635D491}" type="presParOf" srcId="{15C3626C-EAC3-46FD-A240-A83DFDAFF2D5}" destId="{7851E4E9-BE4D-44BC-BE79-D5A08FA61B7A}" srcOrd="1" destOrd="0" presId="urn:microsoft.com/office/officeart/2018/2/layout/IconVerticalSolidList"/>
    <dgm:cxn modelId="{811E8AD9-F421-4AEB-8241-C29A9E44E9DE}" type="presParOf" srcId="{15C3626C-EAC3-46FD-A240-A83DFDAFF2D5}" destId="{67E123B7-5408-4807-A2B6-A3A1C3162611}" srcOrd="2" destOrd="0" presId="urn:microsoft.com/office/officeart/2018/2/layout/IconVerticalSolidList"/>
    <dgm:cxn modelId="{A88FE24D-1228-4BC1-9828-A76F474374BC}" type="presParOf" srcId="{15C3626C-EAC3-46FD-A240-A83DFDAFF2D5}" destId="{924D6E70-0AE6-458C-A2DE-766363D9D111}" srcOrd="3" destOrd="0" presId="urn:microsoft.com/office/officeart/2018/2/layout/IconVerticalSolidList"/>
    <dgm:cxn modelId="{AC8D8EE4-8066-4C00-8C7B-B5C459806C50}" type="presParOf" srcId="{D1D7BA2F-DFF5-4315-94B0-60AC5A99E524}" destId="{2FC13B8A-5F5B-4DDE-8221-81455583CA3B}" srcOrd="1" destOrd="0" presId="urn:microsoft.com/office/officeart/2018/2/layout/IconVerticalSolidList"/>
    <dgm:cxn modelId="{D5C46DE7-6BA3-4035-8ED2-3C99CB88F367}" type="presParOf" srcId="{D1D7BA2F-DFF5-4315-94B0-60AC5A99E524}" destId="{963423B1-1359-417C-9127-7DAE54D79604}" srcOrd="2" destOrd="0" presId="urn:microsoft.com/office/officeart/2018/2/layout/IconVerticalSolidList"/>
    <dgm:cxn modelId="{15E2E615-009C-4DCE-A52E-420678B07DD1}" type="presParOf" srcId="{963423B1-1359-417C-9127-7DAE54D79604}" destId="{66843025-17D9-4A28-9355-D3C38DD82DD6}" srcOrd="0" destOrd="0" presId="urn:microsoft.com/office/officeart/2018/2/layout/IconVerticalSolidList"/>
    <dgm:cxn modelId="{C782B3FA-ADA2-4358-9F4B-3A70663D1B36}" type="presParOf" srcId="{963423B1-1359-417C-9127-7DAE54D79604}" destId="{5393B8BB-95D4-404E-BD94-AA72B42B524E}" srcOrd="1" destOrd="0" presId="urn:microsoft.com/office/officeart/2018/2/layout/IconVerticalSolidList"/>
    <dgm:cxn modelId="{558437EB-7787-4A74-822D-FB53CC8DF75D}" type="presParOf" srcId="{963423B1-1359-417C-9127-7DAE54D79604}" destId="{B3977D33-D224-46F1-A287-9121C054029F}" srcOrd="2" destOrd="0" presId="urn:microsoft.com/office/officeart/2018/2/layout/IconVerticalSolidList"/>
    <dgm:cxn modelId="{70004F2C-5C63-4DBF-A10A-C12CDC82B798}" type="presParOf" srcId="{963423B1-1359-417C-9127-7DAE54D79604}" destId="{F48E0472-8811-4641-A1E5-C8B4D295FD72}" srcOrd="3" destOrd="0" presId="urn:microsoft.com/office/officeart/2018/2/layout/IconVerticalSolidList"/>
    <dgm:cxn modelId="{4462895B-5A0E-4AEB-ACD7-3DB0759A02D4}" type="presParOf" srcId="{D1D7BA2F-DFF5-4315-94B0-60AC5A99E524}" destId="{A662B9D1-245E-45C4-8056-0DDB4ADB9E58}" srcOrd="3" destOrd="0" presId="urn:microsoft.com/office/officeart/2018/2/layout/IconVerticalSolidList"/>
    <dgm:cxn modelId="{2C00CC4A-B401-481D-8A50-6A95DDE4BCAE}" type="presParOf" srcId="{D1D7BA2F-DFF5-4315-94B0-60AC5A99E524}" destId="{5C28729C-4253-4750-9E38-6E1EE9F36628}" srcOrd="4" destOrd="0" presId="urn:microsoft.com/office/officeart/2018/2/layout/IconVerticalSolidList"/>
    <dgm:cxn modelId="{10994324-B7E6-4E7C-AEA8-BCC2EAE0A22C}" type="presParOf" srcId="{5C28729C-4253-4750-9E38-6E1EE9F36628}" destId="{8055096D-45AF-4052-98B8-F69EAA56FBDD}" srcOrd="0" destOrd="0" presId="urn:microsoft.com/office/officeart/2018/2/layout/IconVerticalSolidList"/>
    <dgm:cxn modelId="{27DCAF1E-8916-40E3-B027-EB9721450A77}" type="presParOf" srcId="{5C28729C-4253-4750-9E38-6E1EE9F36628}" destId="{78CF6888-E3D2-458D-92E4-BFC35907307B}" srcOrd="1" destOrd="0" presId="urn:microsoft.com/office/officeart/2018/2/layout/IconVerticalSolidList"/>
    <dgm:cxn modelId="{D09B1126-5417-4CAC-8E08-F49FD375EC79}" type="presParOf" srcId="{5C28729C-4253-4750-9E38-6E1EE9F36628}" destId="{35CAACE0-408F-4F39-83EB-B041EE0845C2}" srcOrd="2" destOrd="0" presId="urn:microsoft.com/office/officeart/2018/2/layout/IconVerticalSolidList"/>
    <dgm:cxn modelId="{BFEEA813-134D-466C-BE64-557ED9142413}" type="presParOf" srcId="{5C28729C-4253-4750-9E38-6E1EE9F36628}" destId="{DA85B89D-82DF-4A02-BCEE-3187B1EFD8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1872A6-2529-45E9-B897-85A57CBF1861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56BD8A-060F-4C97-8865-06E8DFAE03D1}">
      <dgm:prSet/>
      <dgm:spPr/>
      <dgm:t>
        <a:bodyPr/>
        <a:lstStyle/>
        <a:p>
          <a:r>
            <a:rPr lang="en-US" b="1"/>
            <a:t>Sensitivity</a:t>
          </a:r>
          <a:r>
            <a:rPr lang="en-US"/>
            <a:t> = probability of testing + when you are HIV+</a:t>
          </a:r>
        </a:p>
      </dgm:t>
    </dgm:pt>
    <dgm:pt modelId="{D2E21BE4-64E4-40EA-AD6B-0920DBAE7134}" type="parTrans" cxnId="{34C2C57D-0A68-4A68-B06A-03176555369B}">
      <dgm:prSet/>
      <dgm:spPr/>
      <dgm:t>
        <a:bodyPr/>
        <a:lstStyle/>
        <a:p>
          <a:endParaRPr lang="en-US"/>
        </a:p>
      </dgm:t>
    </dgm:pt>
    <dgm:pt modelId="{1AAE902F-8D19-4E69-A168-59B112FCE1CA}" type="sibTrans" cxnId="{34C2C57D-0A68-4A68-B06A-03176555369B}">
      <dgm:prSet/>
      <dgm:spPr/>
      <dgm:t>
        <a:bodyPr/>
        <a:lstStyle/>
        <a:p>
          <a:endParaRPr lang="en-US"/>
        </a:p>
      </dgm:t>
    </dgm:pt>
    <dgm:pt modelId="{A99C6D70-35FE-472E-8E2F-A9BDEFA687ED}">
      <dgm:prSet/>
      <dgm:spPr/>
      <dgm:t>
        <a:bodyPr/>
        <a:lstStyle/>
        <a:p>
          <a:r>
            <a:rPr lang="en-US" b="1"/>
            <a:t>Specificity</a:t>
          </a:r>
          <a:r>
            <a:rPr lang="en-US"/>
            <a:t> = probability of testing - when you are HIV-</a:t>
          </a:r>
        </a:p>
      </dgm:t>
    </dgm:pt>
    <dgm:pt modelId="{A2D59129-AEC7-4337-8236-C6553DB4B790}" type="parTrans" cxnId="{C5A0B2EA-D7D9-4F66-8D35-24EF1C50841B}">
      <dgm:prSet/>
      <dgm:spPr/>
      <dgm:t>
        <a:bodyPr/>
        <a:lstStyle/>
        <a:p>
          <a:endParaRPr lang="en-US"/>
        </a:p>
      </dgm:t>
    </dgm:pt>
    <dgm:pt modelId="{13B476E4-F738-4F98-86D0-3D58EC175B8A}" type="sibTrans" cxnId="{C5A0B2EA-D7D9-4F66-8D35-24EF1C50841B}">
      <dgm:prSet/>
      <dgm:spPr/>
      <dgm:t>
        <a:bodyPr/>
        <a:lstStyle/>
        <a:p>
          <a:endParaRPr lang="en-US"/>
        </a:p>
      </dgm:t>
    </dgm:pt>
    <dgm:pt modelId="{0AC4DDB7-4894-4650-873C-7D5A3B1F4245}">
      <dgm:prSet/>
      <dgm:spPr/>
      <dgm:t>
        <a:bodyPr/>
        <a:lstStyle/>
        <a:p>
          <a:r>
            <a:rPr lang="en-US" b="1"/>
            <a:t>Positive predictive value</a:t>
          </a:r>
          <a:r>
            <a:rPr lang="en-US"/>
            <a:t> = probability of being HIV+ when you test +</a:t>
          </a:r>
        </a:p>
      </dgm:t>
    </dgm:pt>
    <dgm:pt modelId="{8DB2B4CC-0E02-469F-9A97-BB846CB285B1}" type="parTrans" cxnId="{1FB3BD11-7B09-4193-AA02-4B8F677B13F4}">
      <dgm:prSet/>
      <dgm:spPr/>
      <dgm:t>
        <a:bodyPr/>
        <a:lstStyle/>
        <a:p>
          <a:endParaRPr lang="en-US"/>
        </a:p>
      </dgm:t>
    </dgm:pt>
    <dgm:pt modelId="{0F547686-654F-4FED-ADEC-4CD9BBFE8AB9}" type="sibTrans" cxnId="{1FB3BD11-7B09-4193-AA02-4B8F677B13F4}">
      <dgm:prSet/>
      <dgm:spPr/>
      <dgm:t>
        <a:bodyPr/>
        <a:lstStyle/>
        <a:p>
          <a:endParaRPr lang="en-US"/>
        </a:p>
      </dgm:t>
    </dgm:pt>
    <dgm:pt modelId="{4C8E3432-7F30-4DEC-BCBB-CFA53B88874E}">
      <dgm:prSet/>
      <dgm:spPr/>
      <dgm:t>
        <a:bodyPr/>
        <a:lstStyle/>
        <a:p>
          <a:r>
            <a:rPr lang="en-US" b="1"/>
            <a:t>Negative predictive value</a:t>
          </a:r>
          <a:r>
            <a:rPr lang="en-US"/>
            <a:t> = probability of being HIV- when you test -</a:t>
          </a:r>
        </a:p>
      </dgm:t>
    </dgm:pt>
    <dgm:pt modelId="{F5AF7AD0-F17A-45F3-B08C-83502461868A}" type="parTrans" cxnId="{6E26C7BF-202D-4923-A206-490B70066B5E}">
      <dgm:prSet/>
      <dgm:spPr/>
      <dgm:t>
        <a:bodyPr/>
        <a:lstStyle/>
        <a:p>
          <a:endParaRPr lang="en-US"/>
        </a:p>
      </dgm:t>
    </dgm:pt>
    <dgm:pt modelId="{E3028EAF-BF9A-44C2-86B6-88BFD9DA16D4}" type="sibTrans" cxnId="{6E26C7BF-202D-4923-A206-490B70066B5E}">
      <dgm:prSet/>
      <dgm:spPr/>
      <dgm:t>
        <a:bodyPr/>
        <a:lstStyle/>
        <a:p>
          <a:endParaRPr lang="en-US"/>
        </a:p>
      </dgm:t>
    </dgm:pt>
    <dgm:pt modelId="{ECDA6193-82B0-4828-B912-071DC866A823}" type="pres">
      <dgm:prSet presAssocID="{9E1872A6-2529-45E9-B897-85A57CBF1861}" presName="Name0" presStyleCnt="0">
        <dgm:presLayoutVars>
          <dgm:dir/>
          <dgm:animLvl val="lvl"/>
          <dgm:resizeHandles val="exact"/>
        </dgm:presLayoutVars>
      </dgm:prSet>
      <dgm:spPr/>
    </dgm:pt>
    <dgm:pt modelId="{6131AC94-250D-42A0-8129-47845EB4BA83}" type="pres">
      <dgm:prSet presAssocID="{1256BD8A-060F-4C97-8865-06E8DFAE03D1}" presName="linNode" presStyleCnt="0"/>
      <dgm:spPr/>
    </dgm:pt>
    <dgm:pt modelId="{C56CCEF1-3BAB-4E78-89CC-C94911450E6A}" type="pres">
      <dgm:prSet presAssocID="{1256BD8A-060F-4C97-8865-06E8DFAE03D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AD48392-028F-4698-A1EE-1785FA6D5223}" type="pres">
      <dgm:prSet presAssocID="{1AAE902F-8D19-4E69-A168-59B112FCE1CA}" presName="sp" presStyleCnt="0"/>
      <dgm:spPr/>
    </dgm:pt>
    <dgm:pt modelId="{F950C3EA-38C4-46C1-8F0A-032E4A718CEF}" type="pres">
      <dgm:prSet presAssocID="{A99C6D70-35FE-472E-8E2F-A9BDEFA687ED}" presName="linNode" presStyleCnt="0"/>
      <dgm:spPr/>
    </dgm:pt>
    <dgm:pt modelId="{FBD916E3-E4A0-4696-BA24-2555B16FE539}" type="pres">
      <dgm:prSet presAssocID="{A99C6D70-35FE-472E-8E2F-A9BDEFA687E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585408B-64D0-41BF-91BE-D71E3FC8E269}" type="pres">
      <dgm:prSet presAssocID="{13B476E4-F738-4F98-86D0-3D58EC175B8A}" presName="sp" presStyleCnt="0"/>
      <dgm:spPr/>
    </dgm:pt>
    <dgm:pt modelId="{37593E46-91A6-47CC-8ACF-8DC66E4C4DA2}" type="pres">
      <dgm:prSet presAssocID="{0AC4DDB7-4894-4650-873C-7D5A3B1F4245}" presName="linNode" presStyleCnt="0"/>
      <dgm:spPr/>
    </dgm:pt>
    <dgm:pt modelId="{D9C87892-C62B-443D-831D-76F43DACA02F}" type="pres">
      <dgm:prSet presAssocID="{0AC4DDB7-4894-4650-873C-7D5A3B1F424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C1FBAEE-6B5D-466B-A0EA-A1427EE4582D}" type="pres">
      <dgm:prSet presAssocID="{0F547686-654F-4FED-ADEC-4CD9BBFE8AB9}" presName="sp" presStyleCnt="0"/>
      <dgm:spPr/>
    </dgm:pt>
    <dgm:pt modelId="{ED2DA8CA-C70F-4052-9502-EBEA3320ED52}" type="pres">
      <dgm:prSet presAssocID="{4C8E3432-7F30-4DEC-BCBB-CFA53B88874E}" presName="linNode" presStyleCnt="0"/>
      <dgm:spPr/>
    </dgm:pt>
    <dgm:pt modelId="{68C75586-21AF-4BEB-B930-F67257C6198B}" type="pres">
      <dgm:prSet presAssocID="{4C8E3432-7F30-4DEC-BCBB-CFA53B88874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FB3BD11-7B09-4193-AA02-4B8F677B13F4}" srcId="{9E1872A6-2529-45E9-B897-85A57CBF1861}" destId="{0AC4DDB7-4894-4650-873C-7D5A3B1F4245}" srcOrd="2" destOrd="0" parTransId="{8DB2B4CC-0E02-469F-9A97-BB846CB285B1}" sibTransId="{0F547686-654F-4FED-ADEC-4CD9BBFE8AB9}"/>
    <dgm:cxn modelId="{C9A9DA12-8FF5-4628-B996-DC5C04E63A21}" type="presOf" srcId="{A99C6D70-35FE-472E-8E2F-A9BDEFA687ED}" destId="{FBD916E3-E4A0-4696-BA24-2555B16FE539}" srcOrd="0" destOrd="0" presId="urn:microsoft.com/office/officeart/2005/8/layout/vList5"/>
    <dgm:cxn modelId="{34C2C57D-0A68-4A68-B06A-03176555369B}" srcId="{9E1872A6-2529-45E9-B897-85A57CBF1861}" destId="{1256BD8A-060F-4C97-8865-06E8DFAE03D1}" srcOrd="0" destOrd="0" parTransId="{D2E21BE4-64E4-40EA-AD6B-0920DBAE7134}" sibTransId="{1AAE902F-8D19-4E69-A168-59B112FCE1CA}"/>
    <dgm:cxn modelId="{80092985-5F08-4EAA-ABAC-71EF76F887B7}" type="presOf" srcId="{0AC4DDB7-4894-4650-873C-7D5A3B1F4245}" destId="{D9C87892-C62B-443D-831D-76F43DACA02F}" srcOrd="0" destOrd="0" presId="urn:microsoft.com/office/officeart/2005/8/layout/vList5"/>
    <dgm:cxn modelId="{6E26C7BF-202D-4923-A206-490B70066B5E}" srcId="{9E1872A6-2529-45E9-B897-85A57CBF1861}" destId="{4C8E3432-7F30-4DEC-BCBB-CFA53B88874E}" srcOrd="3" destOrd="0" parTransId="{F5AF7AD0-F17A-45F3-B08C-83502461868A}" sibTransId="{E3028EAF-BF9A-44C2-86B6-88BFD9DA16D4}"/>
    <dgm:cxn modelId="{98F220C1-5F87-4987-A010-4A9E127DDC36}" type="presOf" srcId="{4C8E3432-7F30-4DEC-BCBB-CFA53B88874E}" destId="{68C75586-21AF-4BEB-B930-F67257C6198B}" srcOrd="0" destOrd="0" presId="urn:microsoft.com/office/officeart/2005/8/layout/vList5"/>
    <dgm:cxn modelId="{AEE2FFD8-60BE-4F70-9039-8986F5E00418}" type="presOf" srcId="{1256BD8A-060F-4C97-8865-06E8DFAE03D1}" destId="{C56CCEF1-3BAB-4E78-89CC-C94911450E6A}" srcOrd="0" destOrd="0" presId="urn:microsoft.com/office/officeart/2005/8/layout/vList5"/>
    <dgm:cxn modelId="{C5A0B2EA-D7D9-4F66-8D35-24EF1C50841B}" srcId="{9E1872A6-2529-45E9-B897-85A57CBF1861}" destId="{A99C6D70-35FE-472E-8E2F-A9BDEFA687ED}" srcOrd="1" destOrd="0" parTransId="{A2D59129-AEC7-4337-8236-C6553DB4B790}" sibTransId="{13B476E4-F738-4F98-86D0-3D58EC175B8A}"/>
    <dgm:cxn modelId="{C0A557FD-1543-4B20-82B3-490F99456F7F}" type="presOf" srcId="{9E1872A6-2529-45E9-B897-85A57CBF1861}" destId="{ECDA6193-82B0-4828-B912-071DC866A823}" srcOrd="0" destOrd="0" presId="urn:microsoft.com/office/officeart/2005/8/layout/vList5"/>
    <dgm:cxn modelId="{577B0317-A880-4A64-A179-BCBD5722C139}" type="presParOf" srcId="{ECDA6193-82B0-4828-B912-071DC866A823}" destId="{6131AC94-250D-42A0-8129-47845EB4BA83}" srcOrd="0" destOrd="0" presId="urn:microsoft.com/office/officeart/2005/8/layout/vList5"/>
    <dgm:cxn modelId="{10D5692C-48E1-4A33-A5D7-B6351B25011B}" type="presParOf" srcId="{6131AC94-250D-42A0-8129-47845EB4BA83}" destId="{C56CCEF1-3BAB-4E78-89CC-C94911450E6A}" srcOrd="0" destOrd="0" presId="urn:microsoft.com/office/officeart/2005/8/layout/vList5"/>
    <dgm:cxn modelId="{82876640-E481-44FC-BFC8-08010022010A}" type="presParOf" srcId="{ECDA6193-82B0-4828-B912-071DC866A823}" destId="{7AD48392-028F-4698-A1EE-1785FA6D5223}" srcOrd="1" destOrd="0" presId="urn:microsoft.com/office/officeart/2005/8/layout/vList5"/>
    <dgm:cxn modelId="{7C5F228D-BE74-4553-B4C6-586037EC02A7}" type="presParOf" srcId="{ECDA6193-82B0-4828-B912-071DC866A823}" destId="{F950C3EA-38C4-46C1-8F0A-032E4A718CEF}" srcOrd="2" destOrd="0" presId="urn:microsoft.com/office/officeart/2005/8/layout/vList5"/>
    <dgm:cxn modelId="{22B91EA6-E33E-4E73-BD6E-12F14788520D}" type="presParOf" srcId="{F950C3EA-38C4-46C1-8F0A-032E4A718CEF}" destId="{FBD916E3-E4A0-4696-BA24-2555B16FE539}" srcOrd="0" destOrd="0" presId="urn:microsoft.com/office/officeart/2005/8/layout/vList5"/>
    <dgm:cxn modelId="{015302B1-492C-4D06-A0DC-34F2FB92EA1F}" type="presParOf" srcId="{ECDA6193-82B0-4828-B912-071DC866A823}" destId="{0585408B-64D0-41BF-91BE-D71E3FC8E269}" srcOrd="3" destOrd="0" presId="urn:microsoft.com/office/officeart/2005/8/layout/vList5"/>
    <dgm:cxn modelId="{D53489B8-A209-47F2-B3E3-0B8BCAFE7295}" type="presParOf" srcId="{ECDA6193-82B0-4828-B912-071DC866A823}" destId="{37593E46-91A6-47CC-8ACF-8DC66E4C4DA2}" srcOrd="4" destOrd="0" presId="urn:microsoft.com/office/officeart/2005/8/layout/vList5"/>
    <dgm:cxn modelId="{2849C97F-42C2-465D-806D-9EB5B2E98799}" type="presParOf" srcId="{37593E46-91A6-47CC-8ACF-8DC66E4C4DA2}" destId="{D9C87892-C62B-443D-831D-76F43DACA02F}" srcOrd="0" destOrd="0" presId="urn:microsoft.com/office/officeart/2005/8/layout/vList5"/>
    <dgm:cxn modelId="{28494AC9-EBA2-4BF8-B29D-9259A1FCE4AE}" type="presParOf" srcId="{ECDA6193-82B0-4828-B912-071DC866A823}" destId="{DC1FBAEE-6B5D-466B-A0EA-A1427EE4582D}" srcOrd="5" destOrd="0" presId="urn:microsoft.com/office/officeart/2005/8/layout/vList5"/>
    <dgm:cxn modelId="{86EB0C99-DFEC-42CF-B030-2DEFC08393DC}" type="presParOf" srcId="{ECDA6193-82B0-4828-B912-071DC866A823}" destId="{ED2DA8CA-C70F-4052-9502-EBEA3320ED52}" srcOrd="6" destOrd="0" presId="urn:microsoft.com/office/officeart/2005/8/layout/vList5"/>
    <dgm:cxn modelId="{DBD72F08-E59E-41FD-BA8C-4F431D3E039E}" type="presParOf" srcId="{ED2DA8CA-C70F-4052-9502-EBEA3320ED52}" destId="{68C75586-21AF-4BEB-B930-F67257C619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70AD05-1B63-4067-87BA-D47094C9A93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06B737-094E-4B49-9770-291195037F4A}">
      <dgm:prSet/>
      <dgm:spPr/>
      <dgm:t>
        <a:bodyPr/>
        <a:lstStyle/>
        <a:p>
          <a:r>
            <a:rPr lang="en-US"/>
            <a:t>Five hundred patients known to have a particular disease were screened with a new test. Five hundred controls without this disease were also screened. Of the 500 patients 473 had a positive test. Of the healthy group without the disease seven had a positive test. Create a 2 by 2 table and reflect on the interpretation of the data.</a:t>
          </a:r>
        </a:p>
      </dgm:t>
    </dgm:pt>
    <dgm:pt modelId="{F8E2FB5B-B43D-4088-AA34-790C0542564B}" type="parTrans" cxnId="{F522E3D4-4882-41FF-9857-C5BEB3D76FB7}">
      <dgm:prSet/>
      <dgm:spPr/>
      <dgm:t>
        <a:bodyPr/>
        <a:lstStyle/>
        <a:p>
          <a:endParaRPr lang="en-US"/>
        </a:p>
      </dgm:t>
    </dgm:pt>
    <dgm:pt modelId="{A5CAACCD-9D71-46B5-ADCA-E9AA6BE8788D}" type="sibTrans" cxnId="{F522E3D4-4882-41FF-9857-C5BEB3D76FB7}">
      <dgm:prSet/>
      <dgm:spPr/>
      <dgm:t>
        <a:bodyPr/>
        <a:lstStyle/>
        <a:p>
          <a:endParaRPr lang="en-US"/>
        </a:p>
      </dgm:t>
    </dgm:pt>
    <dgm:pt modelId="{346F8AE9-BE6E-4389-A79A-4040368837BA}">
      <dgm:prSet/>
      <dgm:spPr/>
      <dgm:t>
        <a:bodyPr/>
        <a:lstStyle/>
        <a:p>
          <a:r>
            <a:rPr lang="en-US"/>
            <a:t>Calculate and interpret sensitivity, specificity, PVP  and PVN of the test.</a:t>
          </a:r>
        </a:p>
      </dgm:t>
    </dgm:pt>
    <dgm:pt modelId="{0A9E8733-2ABD-48E5-A272-EC6B450F3430}" type="parTrans" cxnId="{DA9021C6-7788-4BF4-A5E8-EE7997E81176}">
      <dgm:prSet/>
      <dgm:spPr/>
      <dgm:t>
        <a:bodyPr/>
        <a:lstStyle/>
        <a:p>
          <a:endParaRPr lang="en-US"/>
        </a:p>
      </dgm:t>
    </dgm:pt>
    <dgm:pt modelId="{D0B9DEE6-43A2-4483-A567-D175A3862424}" type="sibTrans" cxnId="{DA9021C6-7788-4BF4-A5E8-EE7997E81176}">
      <dgm:prSet/>
      <dgm:spPr/>
      <dgm:t>
        <a:bodyPr/>
        <a:lstStyle/>
        <a:p>
          <a:endParaRPr lang="en-US"/>
        </a:p>
      </dgm:t>
    </dgm:pt>
    <dgm:pt modelId="{9B5478BA-A845-4B96-A307-C5FCD0C3337E}" type="pres">
      <dgm:prSet presAssocID="{1570AD05-1B63-4067-87BA-D47094C9A938}" presName="linear" presStyleCnt="0">
        <dgm:presLayoutVars>
          <dgm:animLvl val="lvl"/>
          <dgm:resizeHandles val="exact"/>
        </dgm:presLayoutVars>
      </dgm:prSet>
      <dgm:spPr/>
    </dgm:pt>
    <dgm:pt modelId="{E7FCA4C7-9055-4A5E-BD5C-F7AEE6FB70B9}" type="pres">
      <dgm:prSet presAssocID="{0B06B737-094E-4B49-9770-291195037F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361087-0B64-41BA-90AB-03F44AD94E7C}" type="pres">
      <dgm:prSet presAssocID="{A5CAACCD-9D71-46B5-ADCA-E9AA6BE8788D}" presName="spacer" presStyleCnt="0"/>
      <dgm:spPr/>
    </dgm:pt>
    <dgm:pt modelId="{F1C8397E-CA4F-4F3A-A103-55C5960A4B18}" type="pres">
      <dgm:prSet presAssocID="{346F8AE9-BE6E-4389-A79A-4040368837B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BCF615-39CB-4266-88A5-A17CF72BD260}" type="presOf" srcId="{346F8AE9-BE6E-4389-A79A-4040368837BA}" destId="{F1C8397E-CA4F-4F3A-A103-55C5960A4B18}" srcOrd="0" destOrd="0" presId="urn:microsoft.com/office/officeart/2005/8/layout/vList2"/>
    <dgm:cxn modelId="{2A58EF5C-FA79-4D57-B4D5-2D9B5AC9A291}" type="presOf" srcId="{0B06B737-094E-4B49-9770-291195037F4A}" destId="{E7FCA4C7-9055-4A5E-BD5C-F7AEE6FB70B9}" srcOrd="0" destOrd="0" presId="urn:microsoft.com/office/officeart/2005/8/layout/vList2"/>
    <dgm:cxn modelId="{042BBBB2-C065-4FBA-8482-F0FA784578EC}" type="presOf" srcId="{1570AD05-1B63-4067-87BA-D47094C9A938}" destId="{9B5478BA-A845-4B96-A307-C5FCD0C3337E}" srcOrd="0" destOrd="0" presId="urn:microsoft.com/office/officeart/2005/8/layout/vList2"/>
    <dgm:cxn modelId="{DA9021C6-7788-4BF4-A5E8-EE7997E81176}" srcId="{1570AD05-1B63-4067-87BA-D47094C9A938}" destId="{346F8AE9-BE6E-4389-A79A-4040368837BA}" srcOrd="1" destOrd="0" parTransId="{0A9E8733-2ABD-48E5-A272-EC6B450F3430}" sibTransId="{D0B9DEE6-43A2-4483-A567-D175A3862424}"/>
    <dgm:cxn modelId="{F522E3D4-4882-41FF-9857-C5BEB3D76FB7}" srcId="{1570AD05-1B63-4067-87BA-D47094C9A938}" destId="{0B06B737-094E-4B49-9770-291195037F4A}" srcOrd="0" destOrd="0" parTransId="{F8E2FB5B-B43D-4088-AA34-790C0542564B}" sibTransId="{A5CAACCD-9D71-46B5-ADCA-E9AA6BE8788D}"/>
    <dgm:cxn modelId="{CEC76160-3622-4144-B177-39A3E193AACE}" type="presParOf" srcId="{9B5478BA-A845-4B96-A307-C5FCD0C3337E}" destId="{E7FCA4C7-9055-4A5E-BD5C-F7AEE6FB70B9}" srcOrd="0" destOrd="0" presId="urn:microsoft.com/office/officeart/2005/8/layout/vList2"/>
    <dgm:cxn modelId="{46BABCF2-F8AC-4B6C-B6C0-719204755393}" type="presParOf" srcId="{9B5478BA-A845-4B96-A307-C5FCD0C3337E}" destId="{61361087-0B64-41BA-90AB-03F44AD94E7C}" srcOrd="1" destOrd="0" presId="urn:microsoft.com/office/officeart/2005/8/layout/vList2"/>
    <dgm:cxn modelId="{ABB09E49-BD58-408C-A319-0874994D1505}" type="presParOf" srcId="{9B5478BA-A845-4B96-A307-C5FCD0C3337E}" destId="{F1C8397E-CA4F-4F3A-A103-55C5960A4B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B79A1-5874-4700-8C7A-2AEC2559DB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4720A86-5966-454C-8310-0F360E8974A9}">
      <dgm:prSet/>
      <dgm:spPr/>
      <dgm:t>
        <a:bodyPr/>
        <a:lstStyle/>
        <a:p>
          <a:r>
            <a:rPr lang="en-US" dirty="0"/>
            <a:t>A screening test is not intended to be  diagnostic.</a:t>
          </a:r>
        </a:p>
      </dgm:t>
    </dgm:pt>
    <dgm:pt modelId="{FC810E5B-28EB-48BA-BEF2-781FF4E89641}" type="parTrans" cxnId="{09D5BCA8-03D0-4F58-8305-A629E23FDE70}">
      <dgm:prSet/>
      <dgm:spPr/>
      <dgm:t>
        <a:bodyPr/>
        <a:lstStyle/>
        <a:p>
          <a:endParaRPr lang="en-US"/>
        </a:p>
      </dgm:t>
    </dgm:pt>
    <dgm:pt modelId="{7DBB9604-3D69-4F3B-98BC-991FBA747BC3}" type="sibTrans" cxnId="{09D5BCA8-03D0-4F58-8305-A629E23FDE70}">
      <dgm:prSet/>
      <dgm:spPr/>
      <dgm:t>
        <a:bodyPr/>
        <a:lstStyle/>
        <a:p>
          <a:endParaRPr lang="en-US"/>
        </a:p>
      </dgm:t>
    </dgm:pt>
    <dgm:pt modelId="{E1200DFB-568D-4050-9258-7B69C3800372}">
      <dgm:prSet/>
      <dgm:spPr/>
      <dgm:t>
        <a:bodyPr/>
        <a:lstStyle/>
        <a:p>
          <a:r>
            <a:rPr lang="en-US"/>
            <a:t>Screening is an initial examination only, and    positive responders require a second, diagnostic examination</a:t>
          </a:r>
        </a:p>
      </dgm:t>
    </dgm:pt>
    <dgm:pt modelId="{C88ECCB6-567C-4CB8-8A78-647BDF13F7D2}" type="parTrans" cxnId="{E415A05C-EC5B-4226-8A06-CF3493D57FF9}">
      <dgm:prSet/>
      <dgm:spPr/>
      <dgm:t>
        <a:bodyPr/>
        <a:lstStyle/>
        <a:p>
          <a:endParaRPr lang="en-US"/>
        </a:p>
      </dgm:t>
    </dgm:pt>
    <dgm:pt modelId="{1758AEB5-805F-4F3C-A0B2-F54284635DBA}" type="sibTrans" cxnId="{E415A05C-EC5B-4226-8A06-CF3493D57FF9}">
      <dgm:prSet/>
      <dgm:spPr/>
      <dgm:t>
        <a:bodyPr/>
        <a:lstStyle/>
        <a:p>
          <a:endParaRPr lang="en-US"/>
        </a:p>
      </dgm:t>
    </dgm:pt>
    <dgm:pt modelId="{F40DBFDC-34B1-416F-BC59-69C6793198D2}">
      <dgm:prSet/>
      <dgm:spPr/>
      <dgm:t>
        <a:bodyPr/>
        <a:lstStyle/>
        <a:p>
          <a:r>
            <a:rPr lang="en-US"/>
            <a:t>Early detection of disease (earlier than would usually occur in clinical practice) in the hope of modifying prognosis</a:t>
          </a:r>
        </a:p>
      </dgm:t>
    </dgm:pt>
    <dgm:pt modelId="{ED2A9625-06AD-40F0-BA7F-8CD32BFB3ED0}" type="parTrans" cxnId="{DC520C6C-D8C0-45BB-B4B8-68C57D1A50E7}">
      <dgm:prSet/>
      <dgm:spPr/>
      <dgm:t>
        <a:bodyPr/>
        <a:lstStyle/>
        <a:p>
          <a:endParaRPr lang="en-US"/>
        </a:p>
      </dgm:t>
    </dgm:pt>
    <dgm:pt modelId="{F3C9578A-8053-4371-AFE0-5F4D9A75886B}" type="sibTrans" cxnId="{DC520C6C-D8C0-45BB-B4B8-68C57D1A50E7}">
      <dgm:prSet/>
      <dgm:spPr/>
      <dgm:t>
        <a:bodyPr/>
        <a:lstStyle/>
        <a:p>
          <a:endParaRPr lang="en-US"/>
        </a:p>
      </dgm:t>
    </dgm:pt>
    <dgm:pt modelId="{49ED8B86-CD6E-4370-886B-99CD5E2146E6}" type="pres">
      <dgm:prSet presAssocID="{599B79A1-5874-4700-8C7A-2AEC2559DBA6}" presName="root" presStyleCnt="0">
        <dgm:presLayoutVars>
          <dgm:dir/>
          <dgm:resizeHandles val="exact"/>
        </dgm:presLayoutVars>
      </dgm:prSet>
      <dgm:spPr/>
    </dgm:pt>
    <dgm:pt modelId="{DAB14845-6D5B-44AF-8A6A-C660A0F9C8B6}" type="pres">
      <dgm:prSet presAssocID="{04720A86-5966-454C-8310-0F360E8974A9}" presName="compNode" presStyleCnt="0"/>
      <dgm:spPr/>
    </dgm:pt>
    <dgm:pt modelId="{BA3F32D5-5C82-4331-BBC0-2EC0E72627D9}" type="pres">
      <dgm:prSet presAssocID="{04720A86-5966-454C-8310-0F360E8974A9}" presName="bgRect" presStyleLbl="bgShp" presStyleIdx="0" presStyleCnt="3"/>
      <dgm:spPr/>
    </dgm:pt>
    <dgm:pt modelId="{06657FD3-16FA-4222-BD8D-C2236FC7D5D9}" type="pres">
      <dgm:prSet presAssocID="{04720A86-5966-454C-8310-0F360E8974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DED7953-DF15-4ED6-A5DD-B4D83227CB9A}" type="pres">
      <dgm:prSet presAssocID="{04720A86-5966-454C-8310-0F360E8974A9}" presName="spaceRect" presStyleCnt="0"/>
      <dgm:spPr/>
    </dgm:pt>
    <dgm:pt modelId="{2612B39B-E889-4095-9E21-7B9EE64ED996}" type="pres">
      <dgm:prSet presAssocID="{04720A86-5966-454C-8310-0F360E8974A9}" presName="parTx" presStyleLbl="revTx" presStyleIdx="0" presStyleCnt="3">
        <dgm:presLayoutVars>
          <dgm:chMax val="0"/>
          <dgm:chPref val="0"/>
        </dgm:presLayoutVars>
      </dgm:prSet>
      <dgm:spPr/>
    </dgm:pt>
    <dgm:pt modelId="{A3CA6E23-8640-4322-84BD-47685ABD47BF}" type="pres">
      <dgm:prSet presAssocID="{7DBB9604-3D69-4F3B-98BC-991FBA747BC3}" presName="sibTrans" presStyleCnt="0"/>
      <dgm:spPr/>
    </dgm:pt>
    <dgm:pt modelId="{AA3DBDE4-D621-4C84-8438-EB137FEEE51F}" type="pres">
      <dgm:prSet presAssocID="{E1200DFB-568D-4050-9258-7B69C3800372}" presName="compNode" presStyleCnt="0"/>
      <dgm:spPr/>
    </dgm:pt>
    <dgm:pt modelId="{E87F55E2-CEE6-4174-AC2E-2DBEF8250A41}" type="pres">
      <dgm:prSet presAssocID="{E1200DFB-568D-4050-9258-7B69C3800372}" presName="bgRect" presStyleLbl="bgShp" presStyleIdx="1" presStyleCnt="3"/>
      <dgm:spPr/>
    </dgm:pt>
    <dgm:pt modelId="{0BB04120-8043-4BA5-AFEC-C993B98EB319}" type="pres">
      <dgm:prSet presAssocID="{E1200DFB-568D-4050-9258-7B69C38003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8DC9C2E-4719-4383-BB45-F00921239B54}" type="pres">
      <dgm:prSet presAssocID="{E1200DFB-568D-4050-9258-7B69C3800372}" presName="spaceRect" presStyleCnt="0"/>
      <dgm:spPr/>
    </dgm:pt>
    <dgm:pt modelId="{11B96397-94B6-4944-AA85-50A28E5950DC}" type="pres">
      <dgm:prSet presAssocID="{E1200DFB-568D-4050-9258-7B69C3800372}" presName="parTx" presStyleLbl="revTx" presStyleIdx="1" presStyleCnt="3">
        <dgm:presLayoutVars>
          <dgm:chMax val="0"/>
          <dgm:chPref val="0"/>
        </dgm:presLayoutVars>
      </dgm:prSet>
      <dgm:spPr/>
    </dgm:pt>
    <dgm:pt modelId="{95FB0CC4-E911-47B2-AE8A-97D13B2C97B4}" type="pres">
      <dgm:prSet presAssocID="{1758AEB5-805F-4F3C-A0B2-F54284635DBA}" presName="sibTrans" presStyleCnt="0"/>
      <dgm:spPr/>
    </dgm:pt>
    <dgm:pt modelId="{14083212-ADDE-4FC5-95A0-98CF22C58F98}" type="pres">
      <dgm:prSet presAssocID="{F40DBFDC-34B1-416F-BC59-69C6793198D2}" presName="compNode" presStyleCnt="0"/>
      <dgm:spPr/>
    </dgm:pt>
    <dgm:pt modelId="{D390E7A3-26A1-4E2A-8234-109D6FE26ED0}" type="pres">
      <dgm:prSet presAssocID="{F40DBFDC-34B1-416F-BC59-69C6793198D2}" presName="bgRect" presStyleLbl="bgShp" presStyleIdx="2" presStyleCnt="3"/>
      <dgm:spPr/>
    </dgm:pt>
    <dgm:pt modelId="{F8D45656-BB51-403B-9BAB-DB69D1058270}" type="pres">
      <dgm:prSet presAssocID="{F40DBFDC-34B1-416F-BC59-69C6793198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10F5C1B-32EA-4D68-AE9C-4C3F20AA62C0}" type="pres">
      <dgm:prSet presAssocID="{F40DBFDC-34B1-416F-BC59-69C6793198D2}" presName="spaceRect" presStyleCnt="0"/>
      <dgm:spPr/>
    </dgm:pt>
    <dgm:pt modelId="{C97223A7-3F69-4053-9130-D8441D0115B8}" type="pres">
      <dgm:prSet presAssocID="{F40DBFDC-34B1-416F-BC59-69C6793198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A94107-C8DC-4048-B298-B829D122C203}" type="presOf" srcId="{E1200DFB-568D-4050-9258-7B69C3800372}" destId="{11B96397-94B6-4944-AA85-50A28E5950DC}" srcOrd="0" destOrd="0" presId="urn:microsoft.com/office/officeart/2018/2/layout/IconVerticalSolidList"/>
    <dgm:cxn modelId="{E415A05C-EC5B-4226-8A06-CF3493D57FF9}" srcId="{599B79A1-5874-4700-8C7A-2AEC2559DBA6}" destId="{E1200DFB-568D-4050-9258-7B69C3800372}" srcOrd="1" destOrd="0" parTransId="{C88ECCB6-567C-4CB8-8A78-647BDF13F7D2}" sibTransId="{1758AEB5-805F-4F3C-A0B2-F54284635DBA}"/>
    <dgm:cxn modelId="{DC520C6C-D8C0-45BB-B4B8-68C57D1A50E7}" srcId="{599B79A1-5874-4700-8C7A-2AEC2559DBA6}" destId="{F40DBFDC-34B1-416F-BC59-69C6793198D2}" srcOrd="2" destOrd="0" parTransId="{ED2A9625-06AD-40F0-BA7F-8CD32BFB3ED0}" sibTransId="{F3C9578A-8053-4371-AFE0-5F4D9A75886B}"/>
    <dgm:cxn modelId="{96EC1186-245B-4609-97B2-C0DFC3977607}" type="presOf" srcId="{04720A86-5966-454C-8310-0F360E8974A9}" destId="{2612B39B-E889-4095-9E21-7B9EE64ED996}" srcOrd="0" destOrd="0" presId="urn:microsoft.com/office/officeart/2018/2/layout/IconVerticalSolidList"/>
    <dgm:cxn modelId="{FEE1E193-C377-4EAA-9CB3-248F7780ED01}" type="presOf" srcId="{F40DBFDC-34B1-416F-BC59-69C6793198D2}" destId="{C97223A7-3F69-4053-9130-D8441D0115B8}" srcOrd="0" destOrd="0" presId="urn:microsoft.com/office/officeart/2018/2/layout/IconVerticalSolidList"/>
    <dgm:cxn modelId="{09D5BCA8-03D0-4F58-8305-A629E23FDE70}" srcId="{599B79A1-5874-4700-8C7A-2AEC2559DBA6}" destId="{04720A86-5966-454C-8310-0F360E8974A9}" srcOrd="0" destOrd="0" parTransId="{FC810E5B-28EB-48BA-BEF2-781FF4E89641}" sibTransId="{7DBB9604-3D69-4F3B-98BC-991FBA747BC3}"/>
    <dgm:cxn modelId="{B22B73CB-B0FA-49F1-B17A-2737F652EAD3}" type="presOf" srcId="{599B79A1-5874-4700-8C7A-2AEC2559DBA6}" destId="{49ED8B86-CD6E-4370-886B-99CD5E2146E6}" srcOrd="0" destOrd="0" presId="urn:microsoft.com/office/officeart/2018/2/layout/IconVerticalSolidList"/>
    <dgm:cxn modelId="{64B8F93A-8E0D-436F-A984-BC72A8388255}" type="presParOf" srcId="{49ED8B86-CD6E-4370-886B-99CD5E2146E6}" destId="{DAB14845-6D5B-44AF-8A6A-C660A0F9C8B6}" srcOrd="0" destOrd="0" presId="urn:microsoft.com/office/officeart/2018/2/layout/IconVerticalSolidList"/>
    <dgm:cxn modelId="{9EB78088-F8C9-4FE2-B1B9-A7A1268FF037}" type="presParOf" srcId="{DAB14845-6D5B-44AF-8A6A-C660A0F9C8B6}" destId="{BA3F32D5-5C82-4331-BBC0-2EC0E72627D9}" srcOrd="0" destOrd="0" presId="urn:microsoft.com/office/officeart/2018/2/layout/IconVerticalSolidList"/>
    <dgm:cxn modelId="{0134F1D8-B299-47D6-879C-76855D4970BC}" type="presParOf" srcId="{DAB14845-6D5B-44AF-8A6A-C660A0F9C8B6}" destId="{06657FD3-16FA-4222-BD8D-C2236FC7D5D9}" srcOrd="1" destOrd="0" presId="urn:microsoft.com/office/officeart/2018/2/layout/IconVerticalSolidList"/>
    <dgm:cxn modelId="{D09C5B8B-86DD-463C-A95F-869D740C96E5}" type="presParOf" srcId="{DAB14845-6D5B-44AF-8A6A-C660A0F9C8B6}" destId="{ADED7953-DF15-4ED6-A5DD-B4D83227CB9A}" srcOrd="2" destOrd="0" presId="urn:microsoft.com/office/officeart/2018/2/layout/IconVerticalSolidList"/>
    <dgm:cxn modelId="{AC9E7B7D-3AAD-45D3-9316-3393E59E7E26}" type="presParOf" srcId="{DAB14845-6D5B-44AF-8A6A-C660A0F9C8B6}" destId="{2612B39B-E889-4095-9E21-7B9EE64ED996}" srcOrd="3" destOrd="0" presId="urn:microsoft.com/office/officeart/2018/2/layout/IconVerticalSolidList"/>
    <dgm:cxn modelId="{41FEC715-172A-4B67-99EA-71FE80D1A2F7}" type="presParOf" srcId="{49ED8B86-CD6E-4370-886B-99CD5E2146E6}" destId="{A3CA6E23-8640-4322-84BD-47685ABD47BF}" srcOrd="1" destOrd="0" presId="urn:microsoft.com/office/officeart/2018/2/layout/IconVerticalSolidList"/>
    <dgm:cxn modelId="{D073C1D3-FED0-4947-9D21-B913B6E11808}" type="presParOf" srcId="{49ED8B86-CD6E-4370-886B-99CD5E2146E6}" destId="{AA3DBDE4-D621-4C84-8438-EB137FEEE51F}" srcOrd="2" destOrd="0" presId="urn:microsoft.com/office/officeart/2018/2/layout/IconVerticalSolidList"/>
    <dgm:cxn modelId="{B46B377C-E86E-4112-B795-0669DB123200}" type="presParOf" srcId="{AA3DBDE4-D621-4C84-8438-EB137FEEE51F}" destId="{E87F55E2-CEE6-4174-AC2E-2DBEF8250A41}" srcOrd="0" destOrd="0" presId="urn:microsoft.com/office/officeart/2018/2/layout/IconVerticalSolidList"/>
    <dgm:cxn modelId="{22FE45B1-CC0D-4D3F-B600-915FD6CDF84E}" type="presParOf" srcId="{AA3DBDE4-D621-4C84-8438-EB137FEEE51F}" destId="{0BB04120-8043-4BA5-AFEC-C993B98EB319}" srcOrd="1" destOrd="0" presId="urn:microsoft.com/office/officeart/2018/2/layout/IconVerticalSolidList"/>
    <dgm:cxn modelId="{7599A713-B6D3-4283-831B-2DC1C0C132AC}" type="presParOf" srcId="{AA3DBDE4-D621-4C84-8438-EB137FEEE51F}" destId="{E8DC9C2E-4719-4383-BB45-F00921239B54}" srcOrd="2" destOrd="0" presId="urn:microsoft.com/office/officeart/2018/2/layout/IconVerticalSolidList"/>
    <dgm:cxn modelId="{F0D74DEB-AF58-4FC9-8D47-6E9E1EA04909}" type="presParOf" srcId="{AA3DBDE4-D621-4C84-8438-EB137FEEE51F}" destId="{11B96397-94B6-4944-AA85-50A28E5950DC}" srcOrd="3" destOrd="0" presId="urn:microsoft.com/office/officeart/2018/2/layout/IconVerticalSolidList"/>
    <dgm:cxn modelId="{DACC8744-017D-470A-B528-87587968BD91}" type="presParOf" srcId="{49ED8B86-CD6E-4370-886B-99CD5E2146E6}" destId="{95FB0CC4-E911-47B2-AE8A-97D13B2C97B4}" srcOrd="3" destOrd="0" presId="urn:microsoft.com/office/officeart/2018/2/layout/IconVerticalSolidList"/>
    <dgm:cxn modelId="{11173C3D-0C40-43B8-9D50-28F55AF84921}" type="presParOf" srcId="{49ED8B86-CD6E-4370-886B-99CD5E2146E6}" destId="{14083212-ADDE-4FC5-95A0-98CF22C58F98}" srcOrd="4" destOrd="0" presId="urn:microsoft.com/office/officeart/2018/2/layout/IconVerticalSolidList"/>
    <dgm:cxn modelId="{412370C4-13B8-4F11-9309-58CB5DADEF19}" type="presParOf" srcId="{14083212-ADDE-4FC5-95A0-98CF22C58F98}" destId="{D390E7A3-26A1-4E2A-8234-109D6FE26ED0}" srcOrd="0" destOrd="0" presId="urn:microsoft.com/office/officeart/2018/2/layout/IconVerticalSolidList"/>
    <dgm:cxn modelId="{CC320A00-E15F-42AD-A1A3-9ACA6CC6FFA3}" type="presParOf" srcId="{14083212-ADDE-4FC5-95A0-98CF22C58F98}" destId="{F8D45656-BB51-403B-9BAB-DB69D1058270}" srcOrd="1" destOrd="0" presId="urn:microsoft.com/office/officeart/2018/2/layout/IconVerticalSolidList"/>
    <dgm:cxn modelId="{BB4115BF-8411-4A9D-BD02-1A34B8ABB4CB}" type="presParOf" srcId="{14083212-ADDE-4FC5-95A0-98CF22C58F98}" destId="{F10F5C1B-32EA-4D68-AE9C-4C3F20AA62C0}" srcOrd="2" destOrd="0" presId="urn:microsoft.com/office/officeart/2018/2/layout/IconVerticalSolidList"/>
    <dgm:cxn modelId="{E5808B02-3E18-46DF-86C2-E0F890AAAF15}" type="presParOf" srcId="{14083212-ADDE-4FC5-95A0-98CF22C58F98}" destId="{C97223A7-3F69-4053-9130-D8441D0115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3870F-75AD-4771-A7B8-A7D9167BA4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86E759-4802-412E-B5AD-FDAD1BCBA9AA}">
      <dgm:prSet/>
      <dgm:spPr/>
      <dgm:t>
        <a:bodyPr/>
        <a:lstStyle/>
        <a:p>
          <a:r>
            <a:rPr lang="en-US"/>
            <a:t>Screening should be done;</a:t>
          </a:r>
        </a:p>
      </dgm:t>
    </dgm:pt>
    <dgm:pt modelId="{7142C093-4C93-44B9-8D2C-1E488883C85B}" type="parTrans" cxnId="{9581F513-533F-4C4E-A5C8-F7B166B1E0F7}">
      <dgm:prSet/>
      <dgm:spPr/>
      <dgm:t>
        <a:bodyPr/>
        <a:lstStyle/>
        <a:p>
          <a:endParaRPr lang="en-US"/>
        </a:p>
      </dgm:t>
    </dgm:pt>
    <dgm:pt modelId="{267FEA1C-CF9C-45CD-9EFB-5A3709E10C4B}" type="sibTrans" cxnId="{9581F513-533F-4C4E-A5C8-F7B166B1E0F7}">
      <dgm:prSet/>
      <dgm:spPr/>
      <dgm:t>
        <a:bodyPr/>
        <a:lstStyle/>
        <a:p>
          <a:endParaRPr lang="en-US"/>
        </a:p>
      </dgm:t>
    </dgm:pt>
    <dgm:pt modelId="{BFF2425D-43D1-4FD0-9B58-20ACE1FAE296}">
      <dgm:prSet/>
      <dgm:spPr/>
      <dgm:t>
        <a:bodyPr/>
        <a:lstStyle/>
        <a:p>
          <a:r>
            <a:rPr lang="en-US"/>
            <a:t>After sub-clinical disease (changes have occurred), but before symptoms manifest.</a:t>
          </a:r>
        </a:p>
      </dgm:t>
    </dgm:pt>
    <dgm:pt modelId="{394DB9B3-0F0D-48F7-9445-CB6D40B9B7B8}" type="parTrans" cxnId="{F7443E27-4277-479B-9C2E-AEC767E7F34D}">
      <dgm:prSet/>
      <dgm:spPr/>
      <dgm:t>
        <a:bodyPr/>
        <a:lstStyle/>
        <a:p>
          <a:endParaRPr lang="en-US"/>
        </a:p>
      </dgm:t>
    </dgm:pt>
    <dgm:pt modelId="{8721792C-4CCE-4B09-BD20-31DAF86763C8}" type="sibTrans" cxnId="{F7443E27-4277-479B-9C2E-AEC767E7F34D}">
      <dgm:prSet/>
      <dgm:spPr/>
      <dgm:t>
        <a:bodyPr/>
        <a:lstStyle/>
        <a:p>
          <a:endParaRPr lang="en-US"/>
        </a:p>
      </dgm:t>
    </dgm:pt>
    <dgm:pt modelId="{65BC58A2-BA08-473C-986A-10C0E7631309}" type="pres">
      <dgm:prSet presAssocID="{BFE3870F-75AD-4771-A7B8-A7D9167BA434}" presName="linear" presStyleCnt="0">
        <dgm:presLayoutVars>
          <dgm:animLvl val="lvl"/>
          <dgm:resizeHandles val="exact"/>
        </dgm:presLayoutVars>
      </dgm:prSet>
      <dgm:spPr/>
    </dgm:pt>
    <dgm:pt modelId="{68476E5D-8DFD-4189-B60F-684D5F4131DE}" type="pres">
      <dgm:prSet presAssocID="{B686E759-4802-412E-B5AD-FDAD1BCBA9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9713DF-5D8E-481A-B75C-7D98DDAC35D5}" type="pres">
      <dgm:prSet presAssocID="{267FEA1C-CF9C-45CD-9EFB-5A3709E10C4B}" presName="spacer" presStyleCnt="0"/>
      <dgm:spPr/>
    </dgm:pt>
    <dgm:pt modelId="{0BCCF1FC-0438-453D-A806-B2F89EAA14DE}" type="pres">
      <dgm:prSet presAssocID="{BFF2425D-43D1-4FD0-9B58-20ACE1FAE2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581F513-533F-4C4E-A5C8-F7B166B1E0F7}" srcId="{BFE3870F-75AD-4771-A7B8-A7D9167BA434}" destId="{B686E759-4802-412E-B5AD-FDAD1BCBA9AA}" srcOrd="0" destOrd="0" parTransId="{7142C093-4C93-44B9-8D2C-1E488883C85B}" sibTransId="{267FEA1C-CF9C-45CD-9EFB-5A3709E10C4B}"/>
    <dgm:cxn modelId="{F7443E27-4277-479B-9C2E-AEC767E7F34D}" srcId="{BFE3870F-75AD-4771-A7B8-A7D9167BA434}" destId="{BFF2425D-43D1-4FD0-9B58-20ACE1FAE296}" srcOrd="1" destOrd="0" parTransId="{394DB9B3-0F0D-48F7-9445-CB6D40B9B7B8}" sibTransId="{8721792C-4CCE-4B09-BD20-31DAF86763C8}"/>
    <dgm:cxn modelId="{6F9ED751-9060-4534-85E4-AF6D97931744}" type="presOf" srcId="{BFE3870F-75AD-4771-A7B8-A7D9167BA434}" destId="{65BC58A2-BA08-473C-986A-10C0E7631309}" srcOrd="0" destOrd="0" presId="urn:microsoft.com/office/officeart/2005/8/layout/vList2"/>
    <dgm:cxn modelId="{6EA1347A-F786-416C-89CC-F96CD6ACDBE7}" type="presOf" srcId="{BFF2425D-43D1-4FD0-9B58-20ACE1FAE296}" destId="{0BCCF1FC-0438-453D-A806-B2F89EAA14DE}" srcOrd="0" destOrd="0" presId="urn:microsoft.com/office/officeart/2005/8/layout/vList2"/>
    <dgm:cxn modelId="{453EAFFD-E7CC-4C94-8C99-3A7AE501B2F4}" type="presOf" srcId="{B686E759-4802-412E-B5AD-FDAD1BCBA9AA}" destId="{68476E5D-8DFD-4189-B60F-684D5F4131DE}" srcOrd="0" destOrd="0" presId="urn:microsoft.com/office/officeart/2005/8/layout/vList2"/>
    <dgm:cxn modelId="{A0663504-4929-4CE0-9F4C-51DF5A670539}" type="presParOf" srcId="{65BC58A2-BA08-473C-986A-10C0E7631309}" destId="{68476E5D-8DFD-4189-B60F-684D5F4131DE}" srcOrd="0" destOrd="0" presId="urn:microsoft.com/office/officeart/2005/8/layout/vList2"/>
    <dgm:cxn modelId="{51C9C994-9929-4B89-885C-FD401AA62EF0}" type="presParOf" srcId="{65BC58A2-BA08-473C-986A-10C0E7631309}" destId="{AA9713DF-5D8E-481A-B75C-7D98DDAC35D5}" srcOrd="1" destOrd="0" presId="urn:microsoft.com/office/officeart/2005/8/layout/vList2"/>
    <dgm:cxn modelId="{FA927582-1CA6-4C67-BEC4-91CC9EF95FB2}" type="presParOf" srcId="{65BC58A2-BA08-473C-986A-10C0E7631309}" destId="{0BCCF1FC-0438-453D-A806-B2F89EAA14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F579D-1F30-40F0-9539-E00414E463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9041A-61CD-4FC7-84BC-0366C65A470C}">
      <dgm:prSet/>
      <dgm:spPr/>
      <dgm:t>
        <a:bodyPr/>
        <a:lstStyle/>
        <a:p>
          <a:r>
            <a:rPr lang="en-US" dirty="0"/>
            <a:t>To reverse, halt, or slow the progression of disease more effectively than would probably normally happen </a:t>
          </a:r>
        </a:p>
      </dgm:t>
    </dgm:pt>
    <dgm:pt modelId="{FC30884A-A7E7-46F4-9B11-72AE5937CF59}" type="parTrans" cxnId="{ED68F515-E60D-48F4-9D64-DD773E819609}">
      <dgm:prSet/>
      <dgm:spPr/>
      <dgm:t>
        <a:bodyPr/>
        <a:lstStyle/>
        <a:p>
          <a:endParaRPr lang="en-US"/>
        </a:p>
      </dgm:t>
    </dgm:pt>
    <dgm:pt modelId="{9ECB269F-7A35-4F6B-89C6-4DBFFFA071B5}" type="sibTrans" cxnId="{ED68F515-E60D-48F4-9D64-DD773E819609}">
      <dgm:prSet/>
      <dgm:spPr/>
      <dgm:t>
        <a:bodyPr/>
        <a:lstStyle/>
        <a:p>
          <a:endParaRPr lang="en-US"/>
        </a:p>
      </dgm:t>
    </dgm:pt>
    <dgm:pt modelId="{BAD949A3-01C1-4607-BAED-0A6FFD5F71B6}">
      <dgm:prSet/>
      <dgm:spPr/>
      <dgm:t>
        <a:bodyPr/>
        <a:lstStyle/>
        <a:p>
          <a:r>
            <a:rPr lang="en-US"/>
            <a:t>To alter the natural course of disease for a better outcome for individuals affected. </a:t>
          </a:r>
        </a:p>
      </dgm:t>
    </dgm:pt>
    <dgm:pt modelId="{F812DC9C-8B32-4CDA-ADB7-9427C267782F}" type="parTrans" cxnId="{8EA17923-69B5-4787-8B78-8841A9E69F94}">
      <dgm:prSet/>
      <dgm:spPr/>
      <dgm:t>
        <a:bodyPr/>
        <a:lstStyle/>
        <a:p>
          <a:endParaRPr lang="en-US"/>
        </a:p>
      </dgm:t>
    </dgm:pt>
    <dgm:pt modelId="{359ED39A-43ED-42BD-9D90-B7440B166CAD}" type="sibTrans" cxnId="{8EA17923-69B5-4787-8B78-8841A9E69F94}">
      <dgm:prSet/>
      <dgm:spPr/>
      <dgm:t>
        <a:bodyPr/>
        <a:lstStyle/>
        <a:p>
          <a:endParaRPr lang="en-US"/>
        </a:p>
      </dgm:t>
    </dgm:pt>
    <dgm:pt modelId="{6204E9D1-A1B1-4EC0-8D3B-B1D44B54F7F4}">
      <dgm:prSet/>
      <dgm:spPr/>
      <dgm:t>
        <a:bodyPr/>
        <a:lstStyle/>
        <a:p>
          <a:r>
            <a:rPr lang="en-US"/>
            <a:t>To reduce morbidity &amp; mortality through early detection &amp; treatment (prevention)</a:t>
          </a:r>
        </a:p>
      </dgm:t>
    </dgm:pt>
    <dgm:pt modelId="{C8A1F4AC-659B-45E4-95FC-8BE6C293E236}" type="parTrans" cxnId="{FA712EBB-E4A9-4E9E-90CE-02B1B4C83319}">
      <dgm:prSet/>
      <dgm:spPr/>
      <dgm:t>
        <a:bodyPr/>
        <a:lstStyle/>
        <a:p>
          <a:endParaRPr lang="en-US"/>
        </a:p>
      </dgm:t>
    </dgm:pt>
    <dgm:pt modelId="{9563451A-69C2-4185-A841-88D4B0DFDF66}" type="sibTrans" cxnId="{FA712EBB-E4A9-4E9E-90CE-02B1B4C83319}">
      <dgm:prSet/>
      <dgm:spPr/>
      <dgm:t>
        <a:bodyPr/>
        <a:lstStyle/>
        <a:p>
          <a:endParaRPr lang="en-US"/>
        </a:p>
      </dgm:t>
    </dgm:pt>
    <dgm:pt modelId="{ABF87474-D8D0-4601-997D-03576E6CEA8F}" type="pres">
      <dgm:prSet presAssocID="{3A6F579D-1F30-40F0-9539-E00414E463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6CD927-2B9C-4957-B068-71C8D745D3A0}" type="pres">
      <dgm:prSet presAssocID="{0A19041A-61CD-4FC7-84BC-0366C65A470C}" presName="hierRoot1" presStyleCnt="0"/>
      <dgm:spPr/>
    </dgm:pt>
    <dgm:pt modelId="{FBE191EE-8A74-44C3-8444-8188C54FD207}" type="pres">
      <dgm:prSet presAssocID="{0A19041A-61CD-4FC7-84BC-0366C65A470C}" presName="composite" presStyleCnt="0"/>
      <dgm:spPr/>
    </dgm:pt>
    <dgm:pt modelId="{1F893193-4C88-4B0C-BAAA-201ABFCAAEFA}" type="pres">
      <dgm:prSet presAssocID="{0A19041A-61CD-4FC7-84BC-0366C65A470C}" presName="background" presStyleLbl="node0" presStyleIdx="0" presStyleCnt="2"/>
      <dgm:spPr/>
    </dgm:pt>
    <dgm:pt modelId="{2CCBF680-0C12-4364-98BF-30402FEF048C}" type="pres">
      <dgm:prSet presAssocID="{0A19041A-61CD-4FC7-84BC-0366C65A470C}" presName="text" presStyleLbl="fgAcc0" presStyleIdx="0" presStyleCnt="2">
        <dgm:presLayoutVars>
          <dgm:chPref val="3"/>
        </dgm:presLayoutVars>
      </dgm:prSet>
      <dgm:spPr/>
    </dgm:pt>
    <dgm:pt modelId="{A86771BC-AD38-4A8B-A535-347AFCC9CFB7}" type="pres">
      <dgm:prSet presAssocID="{0A19041A-61CD-4FC7-84BC-0366C65A470C}" presName="hierChild2" presStyleCnt="0"/>
      <dgm:spPr/>
    </dgm:pt>
    <dgm:pt modelId="{AAA5C75A-E803-41BF-BFEA-AC60C801F483}" type="pres">
      <dgm:prSet presAssocID="{BAD949A3-01C1-4607-BAED-0A6FFD5F71B6}" presName="hierRoot1" presStyleCnt="0"/>
      <dgm:spPr/>
    </dgm:pt>
    <dgm:pt modelId="{5E4BEAD6-3605-4384-BDDE-671D464EDEB9}" type="pres">
      <dgm:prSet presAssocID="{BAD949A3-01C1-4607-BAED-0A6FFD5F71B6}" presName="composite" presStyleCnt="0"/>
      <dgm:spPr/>
    </dgm:pt>
    <dgm:pt modelId="{01FCAEF4-41CA-4590-9D2B-11FB092056FD}" type="pres">
      <dgm:prSet presAssocID="{BAD949A3-01C1-4607-BAED-0A6FFD5F71B6}" presName="background" presStyleLbl="node0" presStyleIdx="1" presStyleCnt="2"/>
      <dgm:spPr/>
    </dgm:pt>
    <dgm:pt modelId="{4BE86A8C-380F-4D07-95EE-78B87C6810E4}" type="pres">
      <dgm:prSet presAssocID="{BAD949A3-01C1-4607-BAED-0A6FFD5F71B6}" presName="text" presStyleLbl="fgAcc0" presStyleIdx="1" presStyleCnt="2">
        <dgm:presLayoutVars>
          <dgm:chPref val="3"/>
        </dgm:presLayoutVars>
      </dgm:prSet>
      <dgm:spPr/>
    </dgm:pt>
    <dgm:pt modelId="{D9D8AAC5-E665-417F-A0B9-6D01AA6B7679}" type="pres">
      <dgm:prSet presAssocID="{BAD949A3-01C1-4607-BAED-0A6FFD5F71B6}" presName="hierChild2" presStyleCnt="0"/>
      <dgm:spPr/>
    </dgm:pt>
    <dgm:pt modelId="{DDAB1145-C725-4739-88D8-2740423F8D19}" type="pres">
      <dgm:prSet presAssocID="{C8A1F4AC-659B-45E4-95FC-8BE6C293E236}" presName="Name10" presStyleLbl="parChTrans1D2" presStyleIdx="0" presStyleCnt="1"/>
      <dgm:spPr/>
    </dgm:pt>
    <dgm:pt modelId="{30E8A5EF-F351-402F-9EF7-1E6F079E8FC9}" type="pres">
      <dgm:prSet presAssocID="{6204E9D1-A1B1-4EC0-8D3B-B1D44B54F7F4}" presName="hierRoot2" presStyleCnt="0"/>
      <dgm:spPr/>
    </dgm:pt>
    <dgm:pt modelId="{6BC8EE8E-C614-400D-8787-8B4F613A86C2}" type="pres">
      <dgm:prSet presAssocID="{6204E9D1-A1B1-4EC0-8D3B-B1D44B54F7F4}" presName="composite2" presStyleCnt="0"/>
      <dgm:spPr/>
    </dgm:pt>
    <dgm:pt modelId="{6DB28F9A-3ABE-4DB8-A9F0-801DADDA9238}" type="pres">
      <dgm:prSet presAssocID="{6204E9D1-A1B1-4EC0-8D3B-B1D44B54F7F4}" presName="background2" presStyleLbl="node2" presStyleIdx="0" presStyleCnt="1"/>
      <dgm:spPr/>
    </dgm:pt>
    <dgm:pt modelId="{55802060-210E-470F-B405-FC838C868CF7}" type="pres">
      <dgm:prSet presAssocID="{6204E9D1-A1B1-4EC0-8D3B-B1D44B54F7F4}" presName="text2" presStyleLbl="fgAcc2" presStyleIdx="0" presStyleCnt="1">
        <dgm:presLayoutVars>
          <dgm:chPref val="3"/>
        </dgm:presLayoutVars>
      </dgm:prSet>
      <dgm:spPr/>
    </dgm:pt>
    <dgm:pt modelId="{86F5F653-BE2D-4DED-A640-5B1B29407982}" type="pres">
      <dgm:prSet presAssocID="{6204E9D1-A1B1-4EC0-8D3B-B1D44B54F7F4}" presName="hierChild3" presStyleCnt="0"/>
      <dgm:spPr/>
    </dgm:pt>
  </dgm:ptLst>
  <dgm:cxnLst>
    <dgm:cxn modelId="{ED68F515-E60D-48F4-9D64-DD773E819609}" srcId="{3A6F579D-1F30-40F0-9539-E00414E46355}" destId="{0A19041A-61CD-4FC7-84BC-0366C65A470C}" srcOrd="0" destOrd="0" parTransId="{FC30884A-A7E7-46F4-9B11-72AE5937CF59}" sibTransId="{9ECB269F-7A35-4F6B-89C6-4DBFFFA071B5}"/>
    <dgm:cxn modelId="{D25E891C-6135-4D0F-9C91-9DB7733FB2F6}" type="presOf" srcId="{3A6F579D-1F30-40F0-9539-E00414E46355}" destId="{ABF87474-D8D0-4601-997D-03576E6CEA8F}" srcOrd="0" destOrd="0" presId="urn:microsoft.com/office/officeart/2005/8/layout/hierarchy1"/>
    <dgm:cxn modelId="{DAC08C22-862C-4A7B-87AD-81DFBBBEAC6A}" type="presOf" srcId="{0A19041A-61CD-4FC7-84BC-0366C65A470C}" destId="{2CCBF680-0C12-4364-98BF-30402FEF048C}" srcOrd="0" destOrd="0" presId="urn:microsoft.com/office/officeart/2005/8/layout/hierarchy1"/>
    <dgm:cxn modelId="{8EA17923-69B5-4787-8B78-8841A9E69F94}" srcId="{3A6F579D-1F30-40F0-9539-E00414E46355}" destId="{BAD949A3-01C1-4607-BAED-0A6FFD5F71B6}" srcOrd="1" destOrd="0" parTransId="{F812DC9C-8B32-4CDA-ADB7-9427C267782F}" sibTransId="{359ED39A-43ED-42BD-9D90-B7440B166CAD}"/>
    <dgm:cxn modelId="{16ACEB4D-8C4F-49D6-99F4-ABACC75235B0}" type="presOf" srcId="{6204E9D1-A1B1-4EC0-8D3B-B1D44B54F7F4}" destId="{55802060-210E-470F-B405-FC838C868CF7}" srcOrd="0" destOrd="0" presId="urn:microsoft.com/office/officeart/2005/8/layout/hierarchy1"/>
    <dgm:cxn modelId="{BD099B7B-7E14-4CF6-98D3-828CD73A2B5E}" type="presOf" srcId="{C8A1F4AC-659B-45E4-95FC-8BE6C293E236}" destId="{DDAB1145-C725-4739-88D8-2740423F8D19}" srcOrd="0" destOrd="0" presId="urn:microsoft.com/office/officeart/2005/8/layout/hierarchy1"/>
    <dgm:cxn modelId="{FA712EBB-E4A9-4E9E-90CE-02B1B4C83319}" srcId="{BAD949A3-01C1-4607-BAED-0A6FFD5F71B6}" destId="{6204E9D1-A1B1-4EC0-8D3B-B1D44B54F7F4}" srcOrd="0" destOrd="0" parTransId="{C8A1F4AC-659B-45E4-95FC-8BE6C293E236}" sibTransId="{9563451A-69C2-4185-A841-88D4B0DFDF66}"/>
    <dgm:cxn modelId="{748C14EB-C1F3-4A15-8FE8-AF0A6DD85D73}" type="presOf" srcId="{BAD949A3-01C1-4607-BAED-0A6FFD5F71B6}" destId="{4BE86A8C-380F-4D07-95EE-78B87C6810E4}" srcOrd="0" destOrd="0" presId="urn:microsoft.com/office/officeart/2005/8/layout/hierarchy1"/>
    <dgm:cxn modelId="{6698CE78-1C5E-4327-B6CA-A6B40EEB8AE0}" type="presParOf" srcId="{ABF87474-D8D0-4601-997D-03576E6CEA8F}" destId="{F26CD927-2B9C-4957-B068-71C8D745D3A0}" srcOrd="0" destOrd="0" presId="urn:microsoft.com/office/officeart/2005/8/layout/hierarchy1"/>
    <dgm:cxn modelId="{207B8F4D-6900-49F7-840A-4FD579DBB0A8}" type="presParOf" srcId="{F26CD927-2B9C-4957-B068-71C8D745D3A0}" destId="{FBE191EE-8A74-44C3-8444-8188C54FD207}" srcOrd="0" destOrd="0" presId="urn:microsoft.com/office/officeart/2005/8/layout/hierarchy1"/>
    <dgm:cxn modelId="{05CF079A-85A3-418E-B73C-D39F0C01AF64}" type="presParOf" srcId="{FBE191EE-8A74-44C3-8444-8188C54FD207}" destId="{1F893193-4C88-4B0C-BAAA-201ABFCAAEFA}" srcOrd="0" destOrd="0" presId="urn:microsoft.com/office/officeart/2005/8/layout/hierarchy1"/>
    <dgm:cxn modelId="{41E69763-19A5-429E-A7F6-60A7E1015EB6}" type="presParOf" srcId="{FBE191EE-8A74-44C3-8444-8188C54FD207}" destId="{2CCBF680-0C12-4364-98BF-30402FEF048C}" srcOrd="1" destOrd="0" presId="urn:microsoft.com/office/officeart/2005/8/layout/hierarchy1"/>
    <dgm:cxn modelId="{26554ED4-FDD4-403F-B050-C28A73251207}" type="presParOf" srcId="{F26CD927-2B9C-4957-B068-71C8D745D3A0}" destId="{A86771BC-AD38-4A8B-A535-347AFCC9CFB7}" srcOrd="1" destOrd="0" presId="urn:microsoft.com/office/officeart/2005/8/layout/hierarchy1"/>
    <dgm:cxn modelId="{7CC7F117-6131-4551-A10F-0AE34B45B0F2}" type="presParOf" srcId="{ABF87474-D8D0-4601-997D-03576E6CEA8F}" destId="{AAA5C75A-E803-41BF-BFEA-AC60C801F483}" srcOrd="1" destOrd="0" presId="urn:microsoft.com/office/officeart/2005/8/layout/hierarchy1"/>
    <dgm:cxn modelId="{EE106792-1D36-45B8-93FE-7BF11F017CE7}" type="presParOf" srcId="{AAA5C75A-E803-41BF-BFEA-AC60C801F483}" destId="{5E4BEAD6-3605-4384-BDDE-671D464EDEB9}" srcOrd="0" destOrd="0" presId="urn:microsoft.com/office/officeart/2005/8/layout/hierarchy1"/>
    <dgm:cxn modelId="{67701D9D-210C-42A1-AA21-B9F820E18EAF}" type="presParOf" srcId="{5E4BEAD6-3605-4384-BDDE-671D464EDEB9}" destId="{01FCAEF4-41CA-4590-9D2B-11FB092056FD}" srcOrd="0" destOrd="0" presId="urn:microsoft.com/office/officeart/2005/8/layout/hierarchy1"/>
    <dgm:cxn modelId="{D794DB2E-E351-4F9E-9959-A7866EF08CA0}" type="presParOf" srcId="{5E4BEAD6-3605-4384-BDDE-671D464EDEB9}" destId="{4BE86A8C-380F-4D07-95EE-78B87C6810E4}" srcOrd="1" destOrd="0" presId="urn:microsoft.com/office/officeart/2005/8/layout/hierarchy1"/>
    <dgm:cxn modelId="{26742779-8CF6-4152-B4A6-7280892DD961}" type="presParOf" srcId="{AAA5C75A-E803-41BF-BFEA-AC60C801F483}" destId="{D9D8AAC5-E665-417F-A0B9-6D01AA6B7679}" srcOrd="1" destOrd="0" presId="urn:microsoft.com/office/officeart/2005/8/layout/hierarchy1"/>
    <dgm:cxn modelId="{216C4CA8-CAE8-4342-A091-C1E9AA98BB31}" type="presParOf" srcId="{D9D8AAC5-E665-417F-A0B9-6D01AA6B7679}" destId="{DDAB1145-C725-4739-88D8-2740423F8D19}" srcOrd="0" destOrd="0" presId="urn:microsoft.com/office/officeart/2005/8/layout/hierarchy1"/>
    <dgm:cxn modelId="{3DA5697B-9CAC-44C0-8243-BBE18676CACA}" type="presParOf" srcId="{D9D8AAC5-E665-417F-A0B9-6D01AA6B7679}" destId="{30E8A5EF-F351-402F-9EF7-1E6F079E8FC9}" srcOrd="1" destOrd="0" presId="urn:microsoft.com/office/officeart/2005/8/layout/hierarchy1"/>
    <dgm:cxn modelId="{15D0EF21-CF05-41E8-AC06-E393DA9FF821}" type="presParOf" srcId="{30E8A5EF-F351-402F-9EF7-1E6F079E8FC9}" destId="{6BC8EE8E-C614-400D-8787-8B4F613A86C2}" srcOrd="0" destOrd="0" presId="urn:microsoft.com/office/officeart/2005/8/layout/hierarchy1"/>
    <dgm:cxn modelId="{08EDB9B3-7DFC-4116-97DD-DD3FFA3A52E0}" type="presParOf" srcId="{6BC8EE8E-C614-400D-8787-8B4F613A86C2}" destId="{6DB28F9A-3ABE-4DB8-A9F0-801DADDA9238}" srcOrd="0" destOrd="0" presId="urn:microsoft.com/office/officeart/2005/8/layout/hierarchy1"/>
    <dgm:cxn modelId="{B9C033AB-02B2-40F4-AA9E-8DA3A9197232}" type="presParOf" srcId="{6BC8EE8E-C614-400D-8787-8B4F613A86C2}" destId="{55802060-210E-470F-B405-FC838C868CF7}" srcOrd="1" destOrd="0" presId="urn:microsoft.com/office/officeart/2005/8/layout/hierarchy1"/>
    <dgm:cxn modelId="{91B4A5F0-06B5-402D-935D-D35DB986CCA0}" type="presParOf" srcId="{30E8A5EF-F351-402F-9EF7-1E6F079E8FC9}" destId="{86F5F653-BE2D-4DED-A640-5B1B294079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C11440-4A1E-49A4-BB99-2FB6B822508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94F8BE-69D7-4E44-BCE7-1252DF33D92D}">
      <dgm:prSet/>
      <dgm:spPr/>
      <dgm:t>
        <a:bodyPr/>
        <a:lstStyle/>
        <a:p>
          <a:r>
            <a:rPr lang="en-US"/>
            <a:t>Protect society from contagious disease</a:t>
          </a:r>
        </a:p>
      </dgm:t>
    </dgm:pt>
    <dgm:pt modelId="{28A1BE0E-1528-41DF-8DD2-2C3ED9F0BF95}" type="parTrans" cxnId="{90EFC811-5F2A-4D02-81C0-952944028C65}">
      <dgm:prSet/>
      <dgm:spPr/>
      <dgm:t>
        <a:bodyPr/>
        <a:lstStyle/>
        <a:p>
          <a:endParaRPr lang="en-US"/>
        </a:p>
      </dgm:t>
    </dgm:pt>
    <dgm:pt modelId="{7ECB7236-0025-4EB1-AD93-717DBEDF8D83}" type="sibTrans" cxnId="{90EFC811-5F2A-4D02-81C0-952944028C65}">
      <dgm:prSet/>
      <dgm:spPr/>
      <dgm:t>
        <a:bodyPr/>
        <a:lstStyle/>
        <a:p>
          <a:endParaRPr lang="en-US"/>
        </a:p>
      </dgm:t>
    </dgm:pt>
    <dgm:pt modelId="{F3C05AEB-4F69-4B84-807B-27FFA7648CAA}">
      <dgm:prSet/>
      <dgm:spPr/>
      <dgm:t>
        <a:bodyPr/>
        <a:lstStyle/>
        <a:p>
          <a:r>
            <a:rPr lang="en-US"/>
            <a:t>Rational allocation of resources</a:t>
          </a:r>
        </a:p>
      </dgm:t>
    </dgm:pt>
    <dgm:pt modelId="{704CB1A3-E5D3-4DDC-9B95-F768D40AE8F9}" type="parTrans" cxnId="{478A9B50-DFF6-4170-A6D1-2A01284625A6}">
      <dgm:prSet/>
      <dgm:spPr/>
      <dgm:t>
        <a:bodyPr/>
        <a:lstStyle/>
        <a:p>
          <a:endParaRPr lang="en-US"/>
        </a:p>
      </dgm:t>
    </dgm:pt>
    <dgm:pt modelId="{167D3CEA-BEC4-43E8-9198-DF389BEDAB57}" type="sibTrans" cxnId="{478A9B50-DFF6-4170-A6D1-2A01284625A6}">
      <dgm:prSet/>
      <dgm:spPr/>
      <dgm:t>
        <a:bodyPr/>
        <a:lstStyle/>
        <a:p>
          <a:endParaRPr lang="en-US"/>
        </a:p>
      </dgm:t>
    </dgm:pt>
    <dgm:pt modelId="{DE7991D5-1017-4907-A6E1-B6409A25F09F}">
      <dgm:prSet/>
      <dgm:spPr/>
      <dgm:t>
        <a:bodyPr/>
        <a:lstStyle/>
        <a:p>
          <a:r>
            <a:rPr lang="en-US"/>
            <a:t>Selection of healthy individuals:</a:t>
          </a:r>
        </a:p>
      </dgm:t>
    </dgm:pt>
    <dgm:pt modelId="{A46AFA74-BAC2-44DD-AAB0-54AE048840C6}" type="parTrans" cxnId="{F3143484-81BC-4FE0-B61D-E5BFC9CC6759}">
      <dgm:prSet/>
      <dgm:spPr/>
      <dgm:t>
        <a:bodyPr/>
        <a:lstStyle/>
        <a:p>
          <a:endParaRPr lang="en-US"/>
        </a:p>
      </dgm:t>
    </dgm:pt>
    <dgm:pt modelId="{18DA8D0A-43F1-4AA3-9973-8C534E9AA73D}" type="sibTrans" cxnId="{F3143484-81BC-4FE0-B61D-E5BFC9CC6759}">
      <dgm:prSet/>
      <dgm:spPr/>
      <dgm:t>
        <a:bodyPr/>
        <a:lstStyle/>
        <a:p>
          <a:endParaRPr lang="en-US"/>
        </a:p>
      </dgm:t>
    </dgm:pt>
    <dgm:pt modelId="{3FA341AB-1642-481B-9C45-0F4142FD6C47}">
      <dgm:prSet/>
      <dgm:spPr/>
      <dgm:t>
        <a:bodyPr/>
        <a:lstStyle/>
        <a:p>
          <a:r>
            <a:rPr lang="en-US"/>
            <a:t>employment, military…</a:t>
          </a:r>
        </a:p>
      </dgm:t>
    </dgm:pt>
    <dgm:pt modelId="{831F8BE7-C216-42B9-83E7-BFCDD42607AE}" type="parTrans" cxnId="{15C414A2-42DA-43BA-AE76-CE953BD49438}">
      <dgm:prSet/>
      <dgm:spPr/>
      <dgm:t>
        <a:bodyPr/>
        <a:lstStyle/>
        <a:p>
          <a:endParaRPr lang="en-US"/>
        </a:p>
      </dgm:t>
    </dgm:pt>
    <dgm:pt modelId="{C51A7682-A08C-4738-AC3D-DFDA465D3A17}" type="sibTrans" cxnId="{15C414A2-42DA-43BA-AE76-CE953BD49438}">
      <dgm:prSet/>
      <dgm:spPr/>
      <dgm:t>
        <a:bodyPr/>
        <a:lstStyle/>
        <a:p>
          <a:endParaRPr lang="en-US"/>
        </a:p>
      </dgm:t>
    </dgm:pt>
    <dgm:pt modelId="{FA3D9C5A-9F03-48EA-8EFE-0BCA40D7B515}">
      <dgm:prSet/>
      <dgm:spPr/>
      <dgm:t>
        <a:bodyPr/>
        <a:lstStyle/>
        <a:p>
          <a:r>
            <a:rPr lang="en-US"/>
            <a:t>Research; study on natural history of disease…</a:t>
          </a:r>
        </a:p>
      </dgm:t>
    </dgm:pt>
    <dgm:pt modelId="{F17DB800-BBB2-4F72-BBB4-EE8B230FE179}" type="parTrans" cxnId="{7CC7AB96-419A-468E-955D-EC47F9901363}">
      <dgm:prSet/>
      <dgm:spPr/>
      <dgm:t>
        <a:bodyPr/>
        <a:lstStyle/>
        <a:p>
          <a:endParaRPr lang="en-US"/>
        </a:p>
      </dgm:t>
    </dgm:pt>
    <dgm:pt modelId="{E95EF9BD-D400-4681-86BA-32590DE41933}" type="sibTrans" cxnId="{7CC7AB96-419A-468E-955D-EC47F9901363}">
      <dgm:prSet/>
      <dgm:spPr/>
      <dgm:t>
        <a:bodyPr/>
        <a:lstStyle/>
        <a:p>
          <a:endParaRPr lang="en-US"/>
        </a:p>
      </dgm:t>
    </dgm:pt>
    <dgm:pt modelId="{479DC618-63C0-4FCE-BBDA-EDDEF8F50CAE}" type="pres">
      <dgm:prSet presAssocID="{ACC11440-4A1E-49A4-BB99-2FB6B8225082}" presName="diagram" presStyleCnt="0">
        <dgm:presLayoutVars>
          <dgm:dir/>
          <dgm:resizeHandles val="exact"/>
        </dgm:presLayoutVars>
      </dgm:prSet>
      <dgm:spPr/>
    </dgm:pt>
    <dgm:pt modelId="{D2ED57F2-0B89-41B1-81B7-F7799C998C79}" type="pres">
      <dgm:prSet presAssocID="{0394F8BE-69D7-4E44-BCE7-1252DF33D92D}" presName="node" presStyleLbl="node1" presStyleIdx="0" presStyleCnt="4">
        <dgm:presLayoutVars>
          <dgm:bulletEnabled val="1"/>
        </dgm:presLayoutVars>
      </dgm:prSet>
      <dgm:spPr/>
    </dgm:pt>
    <dgm:pt modelId="{82B87A50-D2D9-47B1-AF80-F0C0B28947EB}" type="pres">
      <dgm:prSet presAssocID="{7ECB7236-0025-4EB1-AD93-717DBEDF8D83}" presName="sibTrans" presStyleCnt="0"/>
      <dgm:spPr/>
    </dgm:pt>
    <dgm:pt modelId="{0AF7DDAC-36D2-4A14-AA96-694D46D72842}" type="pres">
      <dgm:prSet presAssocID="{F3C05AEB-4F69-4B84-807B-27FFA7648CAA}" presName="node" presStyleLbl="node1" presStyleIdx="1" presStyleCnt="4">
        <dgm:presLayoutVars>
          <dgm:bulletEnabled val="1"/>
        </dgm:presLayoutVars>
      </dgm:prSet>
      <dgm:spPr/>
    </dgm:pt>
    <dgm:pt modelId="{82E27897-6EC4-4F84-A666-3407133CFB1A}" type="pres">
      <dgm:prSet presAssocID="{167D3CEA-BEC4-43E8-9198-DF389BEDAB57}" presName="sibTrans" presStyleCnt="0"/>
      <dgm:spPr/>
    </dgm:pt>
    <dgm:pt modelId="{1360CB73-DD9C-4C30-95B9-567ED23DD77F}" type="pres">
      <dgm:prSet presAssocID="{DE7991D5-1017-4907-A6E1-B6409A25F09F}" presName="node" presStyleLbl="node1" presStyleIdx="2" presStyleCnt="4">
        <dgm:presLayoutVars>
          <dgm:bulletEnabled val="1"/>
        </dgm:presLayoutVars>
      </dgm:prSet>
      <dgm:spPr/>
    </dgm:pt>
    <dgm:pt modelId="{36C650A0-CDC5-44D7-948F-F185AED6E407}" type="pres">
      <dgm:prSet presAssocID="{18DA8D0A-43F1-4AA3-9973-8C534E9AA73D}" presName="sibTrans" presStyleCnt="0"/>
      <dgm:spPr/>
    </dgm:pt>
    <dgm:pt modelId="{6006AAAF-443F-4EC0-844A-35FD7F0DF59F}" type="pres">
      <dgm:prSet presAssocID="{FA3D9C5A-9F03-48EA-8EFE-0BCA40D7B515}" presName="node" presStyleLbl="node1" presStyleIdx="3" presStyleCnt="4">
        <dgm:presLayoutVars>
          <dgm:bulletEnabled val="1"/>
        </dgm:presLayoutVars>
      </dgm:prSet>
      <dgm:spPr/>
    </dgm:pt>
  </dgm:ptLst>
  <dgm:cxnLst>
    <dgm:cxn modelId="{90EFC811-5F2A-4D02-81C0-952944028C65}" srcId="{ACC11440-4A1E-49A4-BB99-2FB6B8225082}" destId="{0394F8BE-69D7-4E44-BCE7-1252DF33D92D}" srcOrd="0" destOrd="0" parTransId="{28A1BE0E-1528-41DF-8DD2-2C3ED9F0BF95}" sibTransId="{7ECB7236-0025-4EB1-AD93-717DBEDF8D83}"/>
    <dgm:cxn modelId="{D63A0617-F8F5-4200-9F79-9FADA601BEDD}" type="presOf" srcId="{DE7991D5-1017-4907-A6E1-B6409A25F09F}" destId="{1360CB73-DD9C-4C30-95B9-567ED23DD77F}" srcOrd="0" destOrd="0" presId="urn:microsoft.com/office/officeart/2005/8/layout/default"/>
    <dgm:cxn modelId="{98A3AA2A-E9B2-4186-A2A4-A70B2B3717F5}" type="presOf" srcId="{ACC11440-4A1E-49A4-BB99-2FB6B8225082}" destId="{479DC618-63C0-4FCE-BBDA-EDDEF8F50CAE}" srcOrd="0" destOrd="0" presId="urn:microsoft.com/office/officeart/2005/8/layout/default"/>
    <dgm:cxn modelId="{7547E66D-C2AD-4C30-8D0A-3E2F8988FB24}" type="presOf" srcId="{F3C05AEB-4F69-4B84-807B-27FFA7648CAA}" destId="{0AF7DDAC-36D2-4A14-AA96-694D46D72842}" srcOrd="0" destOrd="0" presId="urn:microsoft.com/office/officeart/2005/8/layout/default"/>
    <dgm:cxn modelId="{478A9B50-DFF6-4170-A6D1-2A01284625A6}" srcId="{ACC11440-4A1E-49A4-BB99-2FB6B8225082}" destId="{F3C05AEB-4F69-4B84-807B-27FFA7648CAA}" srcOrd="1" destOrd="0" parTransId="{704CB1A3-E5D3-4DDC-9B95-F768D40AE8F9}" sibTransId="{167D3CEA-BEC4-43E8-9198-DF389BEDAB57}"/>
    <dgm:cxn modelId="{EF9DF056-AD9A-4A87-9AB6-4D697EFCA278}" type="presOf" srcId="{3FA341AB-1642-481B-9C45-0F4142FD6C47}" destId="{1360CB73-DD9C-4C30-95B9-567ED23DD77F}" srcOrd="0" destOrd="1" presId="urn:microsoft.com/office/officeart/2005/8/layout/default"/>
    <dgm:cxn modelId="{F3143484-81BC-4FE0-B61D-E5BFC9CC6759}" srcId="{ACC11440-4A1E-49A4-BB99-2FB6B8225082}" destId="{DE7991D5-1017-4907-A6E1-B6409A25F09F}" srcOrd="2" destOrd="0" parTransId="{A46AFA74-BAC2-44DD-AAB0-54AE048840C6}" sibTransId="{18DA8D0A-43F1-4AA3-9973-8C534E9AA73D}"/>
    <dgm:cxn modelId="{7CC7AB96-419A-468E-955D-EC47F9901363}" srcId="{ACC11440-4A1E-49A4-BB99-2FB6B8225082}" destId="{FA3D9C5A-9F03-48EA-8EFE-0BCA40D7B515}" srcOrd="3" destOrd="0" parTransId="{F17DB800-BBB2-4F72-BBB4-EE8B230FE179}" sibTransId="{E95EF9BD-D400-4681-86BA-32590DE41933}"/>
    <dgm:cxn modelId="{15C414A2-42DA-43BA-AE76-CE953BD49438}" srcId="{DE7991D5-1017-4907-A6E1-B6409A25F09F}" destId="{3FA341AB-1642-481B-9C45-0F4142FD6C47}" srcOrd="0" destOrd="0" parTransId="{831F8BE7-C216-42B9-83E7-BFCDD42607AE}" sibTransId="{C51A7682-A08C-4738-AC3D-DFDA465D3A17}"/>
    <dgm:cxn modelId="{837FF5E2-9444-498B-84FB-994B07845906}" type="presOf" srcId="{0394F8BE-69D7-4E44-BCE7-1252DF33D92D}" destId="{D2ED57F2-0B89-41B1-81B7-F7799C998C79}" srcOrd="0" destOrd="0" presId="urn:microsoft.com/office/officeart/2005/8/layout/default"/>
    <dgm:cxn modelId="{6D3026E5-B1F2-4615-8BD8-6BD1199A938E}" type="presOf" srcId="{FA3D9C5A-9F03-48EA-8EFE-0BCA40D7B515}" destId="{6006AAAF-443F-4EC0-844A-35FD7F0DF59F}" srcOrd="0" destOrd="0" presId="urn:microsoft.com/office/officeart/2005/8/layout/default"/>
    <dgm:cxn modelId="{C1BA3132-97F0-414B-B511-91595203E143}" type="presParOf" srcId="{479DC618-63C0-4FCE-BBDA-EDDEF8F50CAE}" destId="{D2ED57F2-0B89-41B1-81B7-F7799C998C79}" srcOrd="0" destOrd="0" presId="urn:microsoft.com/office/officeart/2005/8/layout/default"/>
    <dgm:cxn modelId="{D45E8604-C18D-4252-87E1-8D82F4429AEC}" type="presParOf" srcId="{479DC618-63C0-4FCE-BBDA-EDDEF8F50CAE}" destId="{82B87A50-D2D9-47B1-AF80-F0C0B28947EB}" srcOrd="1" destOrd="0" presId="urn:microsoft.com/office/officeart/2005/8/layout/default"/>
    <dgm:cxn modelId="{C436F94A-FFCD-46D8-ABAC-7D64C319DED4}" type="presParOf" srcId="{479DC618-63C0-4FCE-BBDA-EDDEF8F50CAE}" destId="{0AF7DDAC-36D2-4A14-AA96-694D46D72842}" srcOrd="2" destOrd="0" presId="urn:microsoft.com/office/officeart/2005/8/layout/default"/>
    <dgm:cxn modelId="{CAECEBD3-DA9E-44B8-8A76-00476A92696D}" type="presParOf" srcId="{479DC618-63C0-4FCE-BBDA-EDDEF8F50CAE}" destId="{82E27897-6EC4-4F84-A666-3407133CFB1A}" srcOrd="3" destOrd="0" presId="urn:microsoft.com/office/officeart/2005/8/layout/default"/>
    <dgm:cxn modelId="{9FE62C5E-CA68-4509-831B-7515E3399899}" type="presParOf" srcId="{479DC618-63C0-4FCE-BBDA-EDDEF8F50CAE}" destId="{1360CB73-DD9C-4C30-95B9-567ED23DD77F}" srcOrd="4" destOrd="0" presId="urn:microsoft.com/office/officeart/2005/8/layout/default"/>
    <dgm:cxn modelId="{D017722B-31AB-4099-AA45-B415B7C4176D}" type="presParOf" srcId="{479DC618-63C0-4FCE-BBDA-EDDEF8F50CAE}" destId="{36C650A0-CDC5-44D7-948F-F185AED6E407}" srcOrd="5" destOrd="0" presId="urn:microsoft.com/office/officeart/2005/8/layout/default"/>
    <dgm:cxn modelId="{4223C05E-72B6-42BC-AED9-A847B7972B40}" type="presParOf" srcId="{479DC618-63C0-4FCE-BBDA-EDDEF8F50CAE}" destId="{6006AAAF-443F-4EC0-844A-35FD7F0DF5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BA9CE7-0766-4A98-9DEB-025F4530EA8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32F550-815C-4DCB-86AA-6AF20DB64DBA}">
      <dgm:prSet custT="1"/>
      <dgm:spPr/>
      <dgm:t>
        <a:bodyPr/>
        <a:lstStyle/>
        <a:p>
          <a:pPr>
            <a:defRPr cap="all"/>
          </a:pPr>
          <a:r>
            <a:rPr lang="en-US" sz="1400" b="1" i="0" baseline="0" dirty="0"/>
            <a:t>Early Detection:</a:t>
          </a:r>
          <a:r>
            <a:rPr lang="en-US" sz="1400" b="0" i="0" baseline="0" dirty="0"/>
            <a:t> </a:t>
          </a:r>
          <a:r>
            <a:rPr lang="en-US" sz="1400" b="0" i="0" cap="none" baseline="0" dirty="0"/>
            <a:t>Identify diseases in asymptomatic individuals to initiate timely intervention and improve health outcomes.</a:t>
          </a:r>
          <a:endParaRPr lang="en-US" sz="1400" dirty="0"/>
        </a:p>
      </dgm:t>
    </dgm:pt>
    <dgm:pt modelId="{14660C38-DEF2-4DED-95AA-3334B458B8A6}" type="parTrans" cxnId="{2A64C5CB-1735-4FFE-A55B-170272FF28A4}">
      <dgm:prSet/>
      <dgm:spPr/>
      <dgm:t>
        <a:bodyPr/>
        <a:lstStyle/>
        <a:p>
          <a:endParaRPr lang="en-US" sz="2400"/>
        </a:p>
      </dgm:t>
    </dgm:pt>
    <dgm:pt modelId="{5AF760AE-9360-4B3F-9DB7-DC20D806C3AD}" type="sibTrans" cxnId="{2A64C5CB-1735-4FFE-A55B-170272FF28A4}">
      <dgm:prSet/>
      <dgm:spPr/>
      <dgm:t>
        <a:bodyPr/>
        <a:lstStyle/>
        <a:p>
          <a:endParaRPr lang="en-US" sz="2400"/>
        </a:p>
      </dgm:t>
    </dgm:pt>
    <dgm:pt modelId="{72A4B482-FAB8-4983-A7FE-6C456466FE96}">
      <dgm:prSet custT="1"/>
      <dgm:spPr/>
      <dgm:t>
        <a:bodyPr/>
        <a:lstStyle/>
        <a:p>
          <a:pPr>
            <a:defRPr cap="all"/>
          </a:pPr>
          <a:r>
            <a:rPr lang="en-US" sz="1400" b="1" i="0" baseline="0" dirty="0"/>
            <a:t>Reduction of Morbidity and Mortality:</a:t>
          </a:r>
          <a:r>
            <a:rPr lang="en-US" sz="1400" b="0" i="0" baseline="0" dirty="0"/>
            <a:t> </a:t>
          </a:r>
          <a:r>
            <a:rPr lang="en-US" sz="1400" b="0" i="0" cap="none" baseline="0" dirty="0"/>
            <a:t>Decrease disease-related complications and deaths through early treatment.</a:t>
          </a:r>
          <a:endParaRPr lang="en-US" sz="1400" dirty="0"/>
        </a:p>
      </dgm:t>
    </dgm:pt>
    <dgm:pt modelId="{F8A4E929-3EB9-49EB-B1B1-962023A76B3A}" type="parTrans" cxnId="{6D5A2B42-C37F-45B4-A233-45BB84830194}">
      <dgm:prSet/>
      <dgm:spPr/>
      <dgm:t>
        <a:bodyPr/>
        <a:lstStyle/>
        <a:p>
          <a:endParaRPr lang="en-US" sz="2400"/>
        </a:p>
      </dgm:t>
    </dgm:pt>
    <dgm:pt modelId="{EACF0F53-C8FA-48F3-8ECB-48631BE2F922}" type="sibTrans" cxnId="{6D5A2B42-C37F-45B4-A233-45BB84830194}">
      <dgm:prSet/>
      <dgm:spPr/>
      <dgm:t>
        <a:bodyPr/>
        <a:lstStyle/>
        <a:p>
          <a:endParaRPr lang="en-US" sz="2400"/>
        </a:p>
      </dgm:t>
    </dgm:pt>
    <dgm:pt modelId="{42690E3A-B654-47DA-9490-5C6B662BD29F}">
      <dgm:prSet custT="1"/>
      <dgm:spPr/>
      <dgm:t>
        <a:bodyPr/>
        <a:lstStyle/>
        <a:p>
          <a:pPr>
            <a:defRPr cap="all"/>
          </a:pPr>
          <a:r>
            <a:rPr lang="en-US" sz="1400" b="1" i="0" baseline="0" dirty="0"/>
            <a:t>Prevention of Disease Spread:</a:t>
          </a:r>
          <a:r>
            <a:rPr lang="en-US" sz="1400" b="0" i="0" baseline="0" dirty="0"/>
            <a:t> </a:t>
          </a:r>
          <a:r>
            <a:rPr lang="en-US" sz="1400" b="0" i="0" cap="none" baseline="0" dirty="0"/>
            <a:t>Control communicable diseases by identifying and managing cases early.</a:t>
          </a:r>
          <a:endParaRPr lang="en-US" sz="1400" dirty="0"/>
        </a:p>
      </dgm:t>
    </dgm:pt>
    <dgm:pt modelId="{1F8F2029-D02A-42D0-9BB5-F818CF213E6F}" type="parTrans" cxnId="{C586ED4F-B13F-4420-A045-B4BFF583D966}">
      <dgm:prSet/>
      <dgm:spPr/>
      <dgm:t>
        <a:bodyPr/>
        <a:lstStyle/>
        <a:p>
          <a:endParaRPr lang="en-US" sz="2400"/>
        </a:p>
      </dgm:t>
    </dgm:pt>
    <dgm:pt modelId="{64670AB3-7849-493F-AA0C-C10E5E30E0E1}" type="sibTrans" cxnId="{C586ED4F-B13F-4420-A045-B4BFF583D966}">
      <dgm:prSet/>
      <dgm:spPr/>
      <dgm:t>
        <a:bodyPr/>
        <a:lstStyle/>
        <a:p>
          <a:endParaRPr lang="en-US" sz="2400"/>
        </a:p>
      </dgm:t>
    </dgm:pt>
    <dgm:pt modelId="{4D81CEA7-C961-469F-AFC5-58341C41F8FF}">
      <dgm:prSet custT="1"/>
      <dgm:spPr/>
      <dgm:t>
        <a:bodyPr/>
        <a:lstStyle/>
        <a:p>
          <a:pPr>
            <a:defRPr cap="all"/>
          </a:pPr>
          <a:r>
            <a:rPr lang="en-US" sz="1400" b="1" i="0" baseline="0" dirty="0"/>
            <a:t>Cost-Effectiveness:</a:t>
          </a:r>
          <a:r>
            <a:rPr lang="en-US" sz="1400" b="0" i="0" baseline="0" dirty="0"/>
            <a:t> </a:t>
          </a:r>
          <a:r>
            <a:rPr lang="en-US" sz="1400" b="0" i="0" cap="none" baseline="0" dirty="0"/>
            <a:t>Implement preventive measures that are more economical than treating advanced diseases</a:t>
          </a:r>
          <a:endParaRPr lang="en-US" sz="1400" dirty="0"/>
        </a:p>
      </dgm:t>
    </dgm:pt>
    <dgm:pt modelId="{67E11826-BA17-452A-B694-4F8ABB688FD9}" type="parTrans" cxnId="{FDCEC459-D686-4325-86A2-D9A279CF7A4C}">
      <dgm:prSet/>
      <dgm:spPr/>
      <dgm:t>
        <a:bodyPr/>
        <a:lstStyle/>
        <a:p>
          <a:endParaRPr lang="en-US" sz="2400"/>
        </a:p>
      </dgm:t>
    </dgm:pt>
    <dgm:pt modelId="{947A58EA-AE80-4559-B80C-769688BF6401}" type="sibTrans" cxnId="{FDCEC459-D686-4325-86A2-D9A279CF7A4C}">
      <dgm:prSet/>
      <dgm:spPr/>
      <dgm:t>
        <a:bodyPr/>
        <a:lstStyle/>
        <a:p>
          <a:endParaRPr lang="en-US" sz="2400"/>
        </a:p>
      </dgm:t>
    </dgm:pt>
    <dgm:pt modelId="{AB62FF1D-963B-4330-A2D4-B654300A9AFF}" type="pres">
      <dgm:prSet presAssocID="{9CBA9CE7-0766-4A98-9DEB-025F4530EA8A}" presName="root" presStyleCnt="0">
        <dgm:presLayoutVars>
          <dgm:dir/>
          <dgm:resizeHandles val="exact"/>
        </dgm:presLayoutVars>
      </dgm:prSet>
      <dgm:spPr/>
    </dgm:pt>
    <dgm:pt modelId="{CFBD1B85-EC4B-428F-87B3-25680D27D132}" type="pres">
      <dgm:prSet presAssocID="{D532F550-815C-4DCB-86AA-6AF20DB64DBA}" presName="compNode" presStyleCnt="0"/>
      <dgm:spPr/>
    </dgm:pt>
    <dgm:pt modelId="{06D01566-BB2B-44C0-A6F7-2DA2EEBFCD58}" type="pres">
      <dgm:prSet presAssocID="{D532F550-815C-4DCB-86AA-6AF20DB64DBA}" presName="iconBgRect" presStyleLbl="bgShp" presStyleIdx="0" presStyleCnt="4"/>
      <dgm:spPr/>
    </dgm:pt>
    <dgm:pt modelId="{045951F8-61D2-4506-9A36-1C31124916C8}" type="pres">
      <dgm:prSet presAssocID="{D532F550-815C-4DCB-86AA-6AF20DB64D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5F702EE-8C7F-4EA6-AC25-8FDA0DB196E2}" type="pres">
      <dgm:prSet presAssocID="{D532F550-815C-4DCB-86AA-6AF20DB64DBA}" presName="spaceRect" presStyleCnt="0"/>
      <dgm:spPr/>
    </dgm:pt>
    <dgm:pt modelId="{DCD2E8CC-962D-432E-96C7-82A7DE402261}" type="pres">
      <dgm:prSet presAssocID="{D532F550-815C-4DCB-86AA-6AF20DB64DBA}" presName="textRect" presStyleLbl="revTx" presStyleIdx="0" presStyleCnt="4">
        <dgm:presLayoutVars>
          <dgm:chMax val="1"/>
          <dgm:chPref val="1"/>
        </dgm:presLayoutVars>
      </dgm:prSet>
      <dgm:spPr/>
    </dgm:pt>
    <dgm:pt modelId="{6B35E9F9-D34F-453A-8B4B-CA9C8377E468}" type="pres">
      <dgm:prSet presAssocID="{5AF760AE-9360-4B3F-9DB7-DC20D806C3AD}" presName="sibTrans" presStyleCnt="0"/>
      <dgm:spPr/>
    </dgm:pt>
    <dgm:pt modelId="{60FCF26B-3563-4DB6-B2F6-ACD200717958}" type="pres">
      <dgm:prSet presAssocID="{72A4B482-FAB8-4983-A7FE-6C456466FE96}" presName="compNode" presStyleCnt="0"/>
      <dgm:spPr/>
    </dgm:pt>
    <dgm:pt modelId="{79937269-0122-4139-BA6A-8D754B5CB689}" type="pres">
      <dgm:prSet presAssocID="{72A4B482-FAB8-4983-A7FE-6C456466FE96}" presName="iconBgRect" presStyleLbl="bgShp" presStyleIdx="1" presStyleCnt="4"/>
      <dgm:spPr/>
    </dgm:pt>
    <dgm:pt modelId="{98D0C2AE-AA96-47E7-8606-C2CACE8E210E}" type="pres">
      <dgm:prSet presAssocID="{72A4B482-FAB8-4983-A7FE-6C456466FE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D827BAF-58C5-4964-93CE-FEE4349B2FC5}" type="pres">
      <dgm:prSet presAssocID="{72A4B482-FAB8-4983-A7FE-6C456466FE96}" presName="spaceRect" presStyleCnt="0"/>
      <dgm:spPr/>
    </dgm:pt>
    <dgm:pt modelId="{3373D05E-AACB-4AA2-B955-58A3F270EDAE}" type="pres">
      <dgm:prSet presAssocID="{72A4B482-FAB8-4983-A7FE-6C456466FE96}" presName="textRect" presStyleLbl="revTx" presStyleIdx="1" presStyleCnt="4">
        <dgm:presLayoutVars>
          <dgm:chMax val="1"/>
          <dgm:chPref val="1"/>
        </dgm:presLayoutVars>
      </dgm:prSet>
      <dgm:spPr/>
    </dgm:pt>
    <dgm:pt modelId="{175F54DE-52D0-4B9D-9E17-D5C4F63062B9}" type="pres">
      <dgm:prSet presAssocID="{EACF0F53-C8FA-48F3-8ECB-48631BE2F922}" presName="sibTrans" presStyleCnt="0"/>
      <dgm:spPr/>
    </dgm:pt>
    <dgm:pt modelId="{41C8E2EC-9A18-45CC-AB74-04DD0D8CA9CD}" type="pres">
      <dgm:prSet presAssocID="{42690E3A-B654-47DA-9490-5C6B662BD29F}" presName="compNode" presStyleCnt="0"/>
      <dgm:spPr/>
    </dgm:pt>
    <dgm:pt modelId="{71DF83E6-C50B-4D8F-B8CF-5A99F1C7E765}" type="pres">
      <dgm:prSet presAssocID="{42690E3A-B654-47DA-9490-5C6B662BD29F}" presName="iconBgRect" presStyleLbl="bgShp" presStyleIdx="2" presStyleCnt="4"/>
      <dgm:spPr/>
    </dgm:pt>
    <dgm:pt modelId="{7EF60DE7-69DD-4D89-ACE6-BA63EA482130}" type="pres">
      <dgm:prSet presAssocID="{42690E3A-B654-47DA-9490-5C6B662BD2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E085914D-D555-4738-9925-C2A55C1DD1A0}" type="pres">
      <dgm:prSet presAssocID="{42690E3A-B654-47DA-9490-5C6B662BD29F}" presName="spaceRect" presStyleCnt="0"/>
      <dgm:spPr/>
    </dgm:pt>
    <dgm:pt modelId="{3998FA3E-BAAC-4E71-9C7E-11E2462C3EDD}" type="pres">
      <dgm:prSet presAssocID="{42690E3A-B654-47DA-9490-5C6B662BD29F}" presName="textRect" presStyleLbl="revTx" presStyleIdx="2" presStyleCnt="4">
        <dgm:presLayoutVars>
          <dgm:chMax val="1"/>
          <dgm:chPref val="1"/>
        </dgm:presLayoutVars>
      </dgm:prSet>
      <dgm:spPr/>
    </dgm:pt>
    <dgm:pt modelId="{B90D45D7-93B0-4C2A-921E-CAD2D105EB05}" type="pres">
      <dgm:prSet presAssocID="{64670AB3-7849-493F-AA0C-C10E5E30E0E1}" presName="sibTrans" presStyleCnt="0"/>
      <dgm:spPr/>
    </dgm:pt>
    <dgm:pt modelId="{6961B48F-B236-473A-B2B5-221772CDF2B1}" type="pres">
      <dgm:prSet presAssocID="{4D81CEA7-C961-469F-AFC5-58341C41F8FF}" presName="compNode" presStyleCnt="0"/>
      <dgm:spPr/>
    </dgm:pt>
    <dgm:pt modelId="{D3F87372-B5EB-417A-A27D-07A6CEFF7B6B}" type="pres">
      <dgm:prSet presAssocID="{4D81CEA7-C961-469F-AFC5-58341C41F8FF}" presName="iconBgRect" presStyleLbl="bgShp" presStyleIdx="3" presStyleCnt="4"/>
      <dgm:spPr/>
    </dgm:pt>
    <dgm:pt modelId="{0AB2B057-D1B0-4AF8-8909-A6973A5ED923}" type="pres">
      <dgm:prSet presAssocID="{4D81CEA7-C961-469F-AFC5-58341C41F8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3CEF653-3DA4-4057-AF9C-9AC3FE2EBDEC}" type="pres">
      <dgm:prSet presAssocID="{4D81CEA7-C961-469F-AFC5-58341C41F8FF}" presName="spaceRect" presStyleCnt="0"/>
      <dgm:spPr/>
    </dgm:pt>
    <dgm:pt modelId="{C80435C2-28AA-47C7-88D3-E499C197A033}" type="pres">
      <dgm:prSet presAssocID="{4D81CEA7-C961-469F-AFC5-58341C41F8F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7EE808-8777-4E02-BC35-DFD4CFDD3F25}" type="presOf" srcId="{D532F550-815C-4DCB-86AA-6AF20DB64DBA}" destId="{DCD2E8CC-962D-432E-96C7-82A7DE402261}" srcOrd="0" destOrd="0" presId="urn:microsoft.com/office/officeart/2018/5/layout/IconCircleLabelList"/>
    <dgm:cxn modelId="{B740420F-B31B-4B4D-9E25-252367684382}" type="presOf" srcId="{9CBA9CE7-0766-4A98-9DEB-025F4530EA8A}" destId="{AB62FF1D-963B-4330-A2D4-B654300A9AFF}" srcOrd="0" destOrd="0" presId="urn:microsoft.com/office/officeart/2018/5/layout/IconCircleLabelList"/>
    <dgm:cxn modelId="{6D5A2B42-C37F-45B4-A233-45BB84830194}" srcId="{9CBA9CE7-0766-4A98-9DEB-025F4530EA8A}" destId="{72A4B482-FAB8-4983-A7FE-6C456466FE96}" srcOrd="1" destOrd="0" parTransId="{F8A4E929-3EB9-49EB-B1B1-962023A76B3A}" sibTransId="{EACF0F53-C8FA-48F3-8ECB-48631BE2F922}"/>
    <dgm:cxn modelId="{C586ED4F-B13F-4420-A045-B4BFF583D966}" srcId="{9CBA9CE7-0766-4A98-9DEB-025F4530EA8A}" destId="{42690E3A-B654-47DA-9490-5C6B662BD29F}" srcOrd="2" destOrd="0" parTransId="{1F8F2029-D02A-42D0-9BB5-F818CF213E6F}" sibTransId="{64670AB3-7849-493F-AA0C-C10E5E30E0E1}"/>
    <dgm:cxn modelId="{FDCEC459-D686-4325-86A2-D9A279CF7A4C}" srcId="{9CBA9CE7-0766-4A98-9DEB-025F4530EA8A}" destId="{4D81CEA7-C961-469F-AFC5-58341C41F8FF}" srcOrd="3" destOrd="0" parTransId="{67E11826-BA17-452A-B694-4F8ABB688FD9}" sibTransId="{947A58EA-AE80-4559-B80C-769688BF6401}"/>
    <dgm:cxn modelId="{F841C097-A257-4CEE-975E-BDBABA12E2E8}" type="presOf" srcId="{4D81CEA7-C961-469F-AFC5-58341C41F8FF}" destId="{C80435C2-28AA-47C7-88D3-E499C197A033}" srcOrd="0" destOrd="0" presId="urn:microsoft.com/office/officeart/2018/5/layout/IconCircleLabelList"/>
    <dgm:cxn modelId="{087F19B5-36D7-428B-B39A-3435DFD9679A}" type="presOf" srcId="{72A4B482-FAB8-4983-A7FE-6C456466FE96}" destId="{3373D05E-AACB-4AA2-B955-58A3F270EDAE}" srcOrd="0" destOrd="0" presId="urn:microsoft.com/office/officeart/2018/5/layout/IconCircleLabelList"/>
    <dgm:cxn modelId="{168FC9C3-81EA-4711-9000-CA84888A82C3}" type="presOf" srcId="{42690E3A-B654-47DA-9490-5C6B662BD29F}" destId="{3998FA3E-BAAC-4E71-9C7E-11E2462C3EDD}" srcOrd="0" destOrd="0" presId="urn:microsoft.com/office/officeart/2018/5/layout/IconCircleLabelList"/>
    <dgm:cxn modelId="{2A64C5CB-1735-4FFE-A55B-170272FF28A4}" srcId="{9CBA9CE7-0766-4A98-9DEB-025F4530EA8A}" destId="{D532F550-815C-4DCB-86AA-6AF20DB64DBA}" srcOrd="0" destOrd="0" parTransId="{14660C38-DEF2-4DED-95AA-3334B458B8A6}" sibTransId="{5AF760AE-9360-4B3F-9DB7-DC20D806C3AD}"/>
    <dgm:cxn modelId="{585DCB31-1692-4AB7-8C4E-12C6BA2BE2EA}" type="presParOf" srcId="{AB62FF1D-963B-4330-A2D4-B654300A9AFF}" destId="{CFBD1B85-EC4B-428F-87B3-25680D27D132}" srcOrd="0" destOrd="0" presId="urn:microsoft.com/office/officeart/2018/5/layout/IconCircleLabelList"/>
    <dgm:cxn modelId="{F678022D-8A3B-4EC3-A1CA-31CEE9DA3761}" type="presParOf" srcId="{CFBD1B85-EC4B-428F-87B3-25680D27D132}" destId="{06D01566-BB2B-44C0-A6F7-2DA2EEBFCD58}" srcOrd="0" destOrd="0" presId="urn:microsoft.com/office/officeart/2018/5/layout/IconCircleLabelList"/>
    <dgm:cxn modelId="{CA20A596-B26C-4F30-AEA6-B77509617554}" type="presParOf" srcId="{CFBD1B85-EC4B-428F-87B3-25680D27D132}" destId="{045951F8-61D2-4506-9A36-1C31124916C8}" srcOrd="1" destOrd="0" presId="urn:microsoft.com/office/officeart/2018/5/layout/IconCircleLabelList"/>
    <dgm:cxn modelId="{10BA02DC-9E73-42DB-B2EF-B0A325C365CA}" type="presParOf" srcId="{CFBD1B85-EC4B-428F-87B3-25680D27D132}" destId="{05F702EE-8C7F-4EA6-AC25-8FDA0DB196E2}" srcOrd="2" destOrd="0" presId="urn:microsoft.com/office/officeart/2018/5/layout/IconCircleLabelList"/>
    <dgm:cxn modelId="{4652793B-7F2E-497C-8646-A47C74C31F1F}" type="presParOf" srcId="{CFBD1B85-EC4B-428F-87B3-25680D27D132}" destId="{DCD2E8CC-962D-432E-96C7-82A7DE402261}" srcOrd="3" destOrd="0" presId="urn:microsoft.com/office/officeart/2018/5/layout/IconCircleLabelList"/>
    <dgm:cxn modelId="{8975A2C5-5A40-40C3-8CAB-FA4E6FE21FAC}" type="presParOf" srcId="{AB62FF1D-963B-4330-A2D4-B654300A9AFF}" destId="{6B35E9F9-D34F-453A-8B4B-CA9C8377E468}" srcOrd="1" destOrd="0" presId="urn:microsoft.com/office/officeart/2018/5/layout/IconCircleLabelList"/>
    <dgm:cxn modelId="{DD95DCF4-C52D-4191-BE4B-527050D673F6}" type="presParOf" srcId="{AB62FF1D-963B-4330-A2D4-B654300A9AFF}" destId="{60FCF26B-3563-4DB6-B2F6-ACD200717958}" srcOrd="2" destOrd="0" presId="urn:microsoft.com/office/officeart/2018/5/layout/IconCircleLabelList"/>
    <dgm:cxn modelId="{15C034B9-790C-44FD-BBEF-5004D53E4C4C}" type="presParOf" srcId="{60FCF26B-3563-4DB6-B2F6-ACD200717958}" destId="{79937269-0122-4139-BA6A-8D754B5CB689}" srcOrd="0" destOrd="0" presId="urn:microsoft.com/office/officeart/2018/5/layout/IconCircleLabelList"/>
    <dgm:cxn modelId="{1E1A6FD5-65EB-404C-968B-AADD6936FC30}" type="presParOf" srcId="{60FCF26B-3563-4DB6-B2F6-ACD200717958}" destId="{98D0C2AE-AA96-47E7-8606-C2CACE8E210E}" srcOrd="1" destOrd="0" presId="urn:microsoft.com/office/officeart/2018/5/layout/IconCircleLabelList"/>
    <dgm:cxn modelId="{D92D9CD6-2FB7-44BD-992F-9723EC12206D}" type="presParOf" srcId="{60FCF26B-3563-4DB6-B2F6-ACD200717958}" destId="{2D827BAF-58C5-4964-93CE-FEE4349B2FC5}" srcOrd="2" destOrd="0" presId="urn:microsoft.com/office/officeart/2018/5/layout/IconCircleLabelList"/>
    <dgm:cxn modelId="{DD3FE0A3-6045-4DDD-B2C1-C136080A6102}" type="presParOf" srcId="{60FCF26B-3563-4DB6-B2F6-ACD200717958}" destId="{3373D05E-AACB-4AA2-B955-58A3F270EDAE}" srcOrd="3" destOrd="0" presId="urn:microsoft.com/office/officeart/2018/5/layout/IconCircleLabelList"/>
    <dgm:cxn modelId="{B9AD9718-282B-49F6-A456-276515C6DC83}" type="presParOf" srcId="{AB62FF1D-963B-4330-A2D4-B654300A9AFF}" destId="{175F54DE-52D0-4B9D-9E17-D5C4F63062B9}" srcOrd="3" destOrd="0" presId="urn:microsoft.com/office/officeart/2018/5/layout/IconCircleLabelList"/>
    <dgm:cxn modelId="{F2B6BAC9-ABEE-4444-85FD-6713FB7605DC}" type="presParOf" srcId="{AB62FF1D-963B-4330-A2D4-B654300A9AFF}" destId="{41C8E2EC-9A18-45CC-AB74-04DD0D8CA9CD}" srcOrd="4" destOrd="0" presId="urn:microsoft.com/office/officeart/2018/5/layout/IconCircleLabelList"/>
    <dgm:cxn modelId="{880721DC-E8A9-4344-8888-E4DFA75A1B38}" type="presParOf" srcId="{41C8E2EC-9A18-45CC-AB74-04DD0D8CA9CD}" destId="{71DF83E6-C50B-4D8F-B8CF-5A99F1C7E765}" srcOrd="0" destOrd="0" presId="urn:microsoft.com/office/officeart/2018/5/layout/IconCircleLabelList"/>
    <dgm:cxn modelId="{5805C0F7-CE53-4A7D-BADA-B1DFE99024B8}" type="presParOf" srcId="{41C8E2EC-9A18-45CC-AB74-04DD0D8CA9CD}" destId="{7EF60DE7-69DD-4D89-ACE6-BA63EA482130}" srcOrd="1" destOrd="0" presId="urn:microsoft.com/office/officeart/2018/5/layout/IconCircleLabelList"/>
    <dgm:cxn modelId="{EC9FDD21-6073-479A-8715-E254E3C0C463}" type="presParOf" srcId="{41C8E2EC-9A18-45CC-AB74-04DD0D8CA9CD}" destId="{E085914D-D555-4738-9925-C2A55C1DD1A0}" srcOrd="2" destOrd="0" presId="urn:microsoft.com/office/officeart/2018/5/layout/IconCircleLabelList"/>
    <dgm:cxn modelId="{44E1D572-5EFA-4E39-AE2E-540532BCD337}" type="presParOf" srcId="{41C8E2EC-9A18-45CC-AB74-04DD0D8CA9CD}" destId="{3998FA3E-BAAC-4E71-9C7E-11E2462C3EDD}" srcOrd="3" destOrd="0" presId="urn:microsoft.com/office/officeart/2018/5/layout/IconCircleLabelList"/>
    <dgm:cxn modelId="{6A8E2C65-F0F8-4E0A-A0C0-D3DFE519D829}" type="presParOf" srcId="{AB62FF1D-963B-4330-A2D4-B654300A9AFF}" destId="{B90D45D7-93B0-4C2A-921E-CAD2D105EB05}" srcOrd="5" destOrd="0" presId="urn:microsoft.com/office/officeart/2018/5/layout/IconCircleLabelList"/>
    <dgm:cxn modelId="{D2429A21-BC6E-4E67-9226-9207576249C2}" type="presParOf" srcId="{AB62FF1D-963B-4330-A2D4-B654300A9AFF}" destId="{6961B48F-B236-473A-B2B5-221772CDF2B1}" srcOrd="6" destOrd="0" presId="urn:microsoft.com/office/officeart/2018/5/layout/IconCircleLabelList"/>
    <dgm:cxn modelId="{6E4236C2-B762-45EE-9228-9711E5B28A33}" type="presParOf" srcId="{6961B48F-B236-473A-B2B5-221772CDF2B1}" destId="{D3F87372-B5EB-417A-A27D-07A6CEFF7B6B}" srcOrd="0" destOrd="0" presId="urn:microsoft.com/office/officeart/2018/5/layout/IconCircleLabelList"/>
    <dgm:cxn modelId="{1DC61E31-2F6D-4407-9E98-8C7D42899FF6}" type="presParOf" srcId="{6961B48F-B236-473A-B2B5-221772CDF2B1}" destId="{0AB2B057-D1B0-4AF8-8909-A6973A5ED923}" srcOrd="1" destOrd="0" presId="urn:microsoft.com/office/officeart/2018/5/layout/IconCircleLabelList"/>
    <dgm:cxn modelId="{FF0F0CF4-4212-4CA3-A12C-DF54B175B2EC}" type="presParOf" srcId="{6961B48F-B236-473A-B2B5-221772CDF2B1}" destId="{D3CEF653-3DA4-4057-AF9C-9AC3FE2EBDEC}" srcOrd="2" destOrd="0" presId="urn:microsoft.com/office/officeart/2018/5/layout/IconCircleLabelList"/>
    <dgm:cxn modelId="{4520AE87-9C95-40B5-A85A-EABE0CC3ED03}" type="presParOf" srcId="{6961B48F-B236-473A-B2B5-221772CDF2B1}" destId="{C80435C2-28AA-47C7-88D3-E499C197A0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BF7BE7-F11B-48AB-8881-A6F8E001504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CC96DA-5D1F-4BE8-BC19-E911E6859D79}">
      <dgm:prSet/>
      <dgm:spPr/>
      <dgm:t>
        <a:bodyPr/>
        <a:lstStyle/>
        <a:p>
          <a:r>
            <a:rPr lang="en-US" b="1"/>
            <a:t>Mass Screening:</a:t>
          </a:r>
          <a:endParaRPr lang="en-US"/>
        </a:p>
      </dgm:t>
    </dgm:pt>
    <dgm:pt modelId="{F88604EF-B033-4A0C-9C90-CB27CF926091}" type="parTrans" cxnId="{050E5CA3-27B6-4BB8-B9B3-150F80217095}">
      <dgm:prSet/>
      <dgm:spPr/>
      <dgm:t>
        <a:bodyPr/>
        <a:lstStyle/>
        <a:p>
          <a:endParaRPr lang="en-US"/>
        </a:p>
      </dgm:t>
    </dgm:pt>
    <dgm:pt modelId="{D1AC8FD3-819C-403C-A73A-2D3EEF0A8698}" type="sibTrans" cxnId="{050E5CA3-27B6-4BB8-B9B3-150F80217095}">
      <dgm:prSet/>
      <dgm:spPr/>
      <dgm:t>
        <a:bodyPr/>
        <a:lstStyle/>
        <a:p>
          <a:endParaRPr lang="en-US"/>
        </a:p>
      </dgm:t>
    </dgm:pt>
    <dgm:pt modelId="{2A071158-A4ED-48F3-9210-9CD077A82F98}">
      <dgm:prSet/>
      <dgm:spPr/>
      <dgm:t>
        <a:bodyPr/>
        <a:lstStyle/>
        <a:p>
          <a:r>
            <a:rPr lang="en-US" i="1"/>
            <a:t>Definition:</a:t>
          </a:r>
          <a:r>
            <a:rPr lang="en-US"/>
            <a:t> Testing entire populations or subgroups, regardless of individual risk factors.</a:t>
          </a:r>
        </a:p>
      </dgm:t>
    </dgm:pt>
    <dgm:pt modelId="{2F605E77-79EC-46AE-AB9A-93906519B89C}" type="parTrans" cxnId="{5BA8BE0F-1392-4935-9BAB-AA17EBA4F1D1}">
      <dgm:prSet/>
      <dgm:spPr/>
      <dgm:t>
        <a:bodyPr/>
        <a:lstStyle/>
        <a:p>
          <a:endParaRPr lang="en-US"/>
        </a:p>
      </dgm:t>
    </dgm:pt>
    <dgm:pt modelId="{1FBF6B70-D099-4B12-AF55-BEB8E08DC0C0}" type="sibTrans" cxnId="{5BA8BE0F-1392-4935-9BAB-AA17EBA4F1D1}">
      <dgm:prSet/>
      <dgm:spPr/>
      <dgm:t>
        <a:bodyPr/>
        <a:lstStyle/>
        <a:p>
          <a:endParaRPr lang="en-US"/>
        </a:p>
      </dgm:t>
    </dgm:pt>
    <dgm:pt modelId="{999D0826-EBDE-421D-B533-F24C1941459C}">
      <dgm:prSet/>
      <dgm:spPr/>
      <dgm:t>
        <a:bodyPr/>
        <a:lstStyle/>
        <a:p>
          <a:r>
            <a:rPr lang="en-US" i="1"/>
            <a:t>Example:</a:t>
          </a:r>
          <a:r>
            <a:rPr lang="en-US"/>
            <a:t> Newborn screening for metabolic disorders.</a:t>
          </a:r>
        </a:p>
      </dgm:t>
    </dgm:pt>
    <dgm:pt modelId="{9E499D56-301B-4017-9C6F-608AD076DBBB}" type="parTrans" cxnId="{FFC48526-3EAA-42CB-BDDE-AC9AD11A2511}">
      <dgm:prSet/>
      <dgm:spPr/>
      <dgm:t>
        <a:bodyPr/>
        <a:lstStyle/>
        <a:p>
          <a:endParaRPr lang="en-US"/>
        </a:p>
      </dgm:t>
    </dgm:pt>
    <dgm:pt modelId="{22B9C9FB-370B-4293-8EF2-DC84B46AB433}" type="sibTrans" cxnId="{FFC48526-3EAA-42CB-BDDE-AC9AD11A2511}">
      <dgm:prSet/>
      <dgm:spPr/>
      <dgm:t>
        <a:bodyPr/>
        <a:lstStyle/>
        <a:p>
          <a:endParaRPr lang="en-US"/>
        </a:p>
      </dgm:t>
    </dgm:pt>
    <dgm:pt modelId="{30EC3162-83A1-4C2F-8231-51517CF65EA2}">
      <dgm:prSet/>
      <dgm:spPr/>
      <dgm:t>
        <a:bodyPr/>
        <a:lstStyle/>
        <a:p>
          <a:r>
            <a:rPr lang="en-US" i="1"/>
            <a:t>Advantages:</a:t>
          </a:r>
          <a:r>
            <a:rPr lang="en-US"/>
            <a:t> Can detect diseases in individuals without known risk factors.</a:t>
          </a:r>
        </a:p>
      </dgm:t>
    </dgm:pt>
    <dgm:pt modelId="{6499B0A3-1625-4CB0-8E1E-EE3D42C9AE81}" type="parTrans" cxnId="{CBC1C203-6E73-4EC6-82BA-FF4C5E9A8CC1}">
      <dgm:prSet/>
      <dgm:spPr/>
      <dgm:t>
        <a:bodyPr/>
        <a:lstStyle/>
        <a:p>
          <a:endParaRPr lang="en-US"/>
        </a:p>
      </dgm:t>
    </dgm:pt>
    <dgm:pt modelId="{E37BD2CD-EC65-4024-A67F-1F881ABD1FFB}" type="sibTrans" cxnId="{CBC1C203-6E73-4EC6-82BA-FF4C5E9A8CC1}">
      <dgm:prSet/>
      <dgm:spPr/>
      <dgm:t>
        <a:bodyPr/>
        <a:lstStyle/>
        <a:p>
          <a:endParaRPr lang="en-US"/>
        </a:p>
      </dgm:t>
    </dgm:pt>
    <dgm:pt modelId="{A42E46D8-07AC-4668-BA75-C7237EDB0D89}">
      <dgm:prSet/>
      <dgm:spPr/>
      <dgm:t>
        <a:bodyPr/>
        <a:lstStyle/>
        <a:p>
          <a:r>
            <a:rPr lang="en-US" i="1"/>
            <a:t>Disadvantages:</a:t>
          </a:r>
          <a:r>
            <a:rPr lang="en-US"/>
            <a:t> Resource-intensive; may yield low positive results in low-prevalence populations.</a:t>
          </a:r>
        </a:p>
      </dgm:t>
    </dgm:pt>
    <dgm:pt modelId="{A79DB9A8-148F-4037-98E0-0C9C3390A382}" type="parTrans" cxnId="{C64DA36E-A819-4CB3-B82C-2FF2FF94EDAF}">
      <dgm:prSet/>
      <dgm:spPr/>
      <dgm:t>
        <a:bodyPr/>
        <a:lstStyle/>
        <a:p>
          <a:endParaRPr lang="en-US"/>
        </a:p>
      </dgm:t>
    </dgm:pt>
    <dgm:pt modelId="{0B899E25-EAE4-4C33-AFA4-5145BCF6745E}" type="sibTrans" cxnId="{C64DA36E-A819-4CB3-B82C-2FF2FF94EDAF}">
      <dgm:prSet/>
      <dgm:spPr/>
      <dgm:t>
        <a:bodyPr/>
        <a:lstStyle/>
        <a:p>
          <a:endParaRPr lang="en-US"/>
        </a:p>
      </dgm:t>
    </dgm:pt>
    <dgm:pt modelId="{C9E5DF65-4906-4F71-A5CB-F74895CBF986}" type="pres">
      <dgm:prSet presAssocID="{D3BF7BE7-F11B-48AB-8881-A6F8E0015045}" presName="Name0" presStyleCnt="0">
        <dgm:presLayoutVars>
          <dgm:dir/>
          <dgm:resizeHandles val="exact"/>
        </dgm:presLayoutVars>
      </dgm:prSet>
      <dgm:spPr/>
    </dgm:pt>
    <dgm:pt modelId="{10024FB4-60F0-4095-9299-CC9BC3A8FEDC}" type="pres">
      <dgm:prSet presAssocID="{83CC96DA-5D1F-4BE8-BC19-E911E6859D79}" presName="node" presStyleLbl="node1" presStyleIdx="0" presStyleCnt="5">
        <dgm:presLayoutVars>
          <dgm:bulletEnabled val="1"/>
        </dgm:presLayoutVars>
      </dgm:prSet>
      <dgm:spPr/>
    </dgm:pt>
    <dgm:pt modelId="{4B39AC08-8D6C-4E46-9844-EB88E17FB262}" type="pres">
      <dgm:prSet presAssocID="{D1AC8FD3-819C-403C-A73A-2D3EEF0A8698}" presName="sibTrans" presStyleLbl="sibTrans1D1" presStyleIdx="0" presStyleCnt="4"/>
      <dgm:spPr/>
    </dgm:pt>
    <dgm:pt modelId="{6D5FB2B6-54B3-40BC-865E-2DF8BB68C681}" type="pres">
      <dgm:prSet presAssocID="{D1AC8FD3-819C-403C-A73A-2D3EEF0A8698}" presName="connectorText" presStyleLbl="sibTrans1D1" presStyleIdx="0" presStyleCnt="4"/>
      <dgm:spPr/>
    </dgm:pt>
    <dgm:pt modelId="{00F59B81-9A14-4394-9226-3B511C977A07}" type="pres">
      <dgm:prSet presAssocID="{2A071158-A4ED-48F3-9210-9CD077A82F98}" presName="node" presStyleLbl="node1" presStyleIdx="1" presStyleCnt="5">
        <dgm:presLayoutVars>
          <dgm:bulletEnabled val="1"/>
        </dgm:presLayoutVars>
      </dgm:prSet>
      <dgm:spPr/>
    </dgm:pt>
    <dgm:pt modelId="{4611510B-EC0C-4976-937F-EF0DE732CDDB}" type="pres">
      <dgm:prSet presAssocID="{1FBF6B70-D099-4B12-AF55-BEB8E08DC0C0}" presName="sibTrans" presStyleLbl="sibTrans1D1" presStyleIdx="1" presStyleCnt="4"/>
      <dgm:spPr/>
    </dgm:pt>
    <dgm:pt modelId="{58F38622-E462-4DBF-9344-0C985B42BFF2}" type="pres">
      <dgm:prSet presAssocID="{1FBF6B70-D099-4B12-AF55-BEB8E08DC0C0}" presName="connectorText" presStyleLbl="sibTrans1D1" presStyleIdx="1" presStyleCnt="4"/>
      <dgm:spPr/>
    </dgm:pt>
    <dgm:pt modelId="{C873D4B2-37A2-439F-82DA-4D16AD45360D}" type="pres">
      <dgm:prSet presAssocID="{999D0826-EBDE-421D-B533-F24C1941459C}" presName="node" presStyleLbl="node1" presStyleIdx="2" presStyleCnt="5">
        <dgm:presLayoutVars>
          <dgm:bulletEnabled val="1"/>
        </dgm:presLayoutVars>
      </dgm:prSet>
      <dgm:spPr/>
    </dgm:pt>
    <dgm:pt modelId="{BB4984D9-C12C-4D11-B20B-A97519F8B776}" type="pres">
      <dgm:prSet presAssocID="{22B9C9FB-370B-4293-8EF2-DC84B46AB433}" presName="sibTrans" presStyleLbl="sibTrans1D1" presStyleIdx="2" presStyleCnt="4"/>
      <dgm:spPr/>
    </dgm:pt>
    <dgm:pt modelId="{CC3BB0BC-3940-4B88-B23B-4749E04748D3}" type="pres">
      <dgm:prSet presAssocID="{22B9C9FB-370B-4293-8EF2-DC84B46AB433}" presName="connectorText" presStyleLbl="sibTrans1D1" presStyleIdx="2" presStyleCnt="4"/>
      <dgm:spPr/>
    </dgm:pt>
    <dgm:pt modelId="{7D7DA9F7-9D81-471C-A8BF-B718FB498DD8}" type="pres">
      <dgm:prSet presAssocID="{30EC3162-83A1-4C2F-8231-51517CF65EA2}" presName="node" presStyleLbl="node1" presStyleIdx="3" presStyleCnt="5">
        <dgm:presLayoutVars>
          <dgm:bulletEnabled val="1"/>
        </dgm:presLayoutVars>
      </dgm:prSet>
      <dgm:spPr/>
    </dgm:pt>
    <dgm:pt modelId="{EF719610-2A94-4730-A470-8681657718CB}" type="pres">
      <dgm:prSet presAssocID="{E37BD2CD-EC65-4024-A67F-1F881ABD1FFB}" presName="sibTrans" presStyleLbl="sibTrans1D1" presStyleIdx="3" presStyleCnt="4"/>
      <dgm:spPr/>
    </dgm:pt>
    <dgm:pt modelId="{E6908776-894A-4D34-843A-4FD4222CBDCD}" type="pres">
      <dgm:prSet presAssocID="{E37BD2CD-EC65-4024-A67F-1F881ABD1FFB}" presName="connectorText" presStyleLbl="sibTrans1D1" presStyleIdx="3" presStyleCnt="4"/>
      <dgm:spPr/>
    </dgm:pt>
    <dgm:pt modelId="{C814306B-9D24-4D4D-B88F-F6BFFE75A269}" type="pres">
      <dgm:prSet presAssocID="{A42E46D8-07AC-4668-BA75-C7237EDB0D89}" presName="node" presStyleLbl="node1" presStyleIdx="4" presStyleCnt="5">
        <dgm:presLayoutVars>
          <dgm:bulletEnabled val="1"/>
        </dgm:presLayoutVars>
      </dgm:prSet>
      <dgm:spPr/>
    </dgm:pt>
  </dgm:ptLst>
  <dgm:cxnLst>
    <dgm:cxn modelId="{4DCE2301-C5E0-40DF-A0CA-3A19DF8FAB5D}" type="presOf" srcId="{D1AC8FD3-819C-403C-A73A-2D3EEF0A8698}" destId="{6D5FB2B6-54B3-40BC-865E-2DF8BB68C681}" srcOrd="1" destOrd="0" presId="urn:microsoft.com/office/officeart/2016/7/layout/RepeatingBendingProcessNew"/>
    <dgm:cxn modelId="{CBC1C203-6E73-4EC6-82BA-FF4C5E9A8CC1}" srcId="{D3BF7BE7-F11B-48AB-8881-A6F8E0015045}" destId="{30EC3162-83A1-4C2F-8231-51517CF65EA2}" srcOrd="3" destOrd="0" parTransId="{6499B0A3-1625-4CB0-8E1E-EE3D42C9AE81}" sibTransId="{E37BD2CD-EC65-4024-A67F-1F881ABD1FFB}"/>
    <dgm:cxn modelId="{1ECCDA06-6AC5-42F7-8D2D-B228764D82E2}" type="presOf" srcId="{2A071158-A4ED-48F3-9210-9CD077A82F98}" destId="{00F59B81-9A14-4394-9226-3B511C977A07}" srcOrd="0" destOrd="0" presId="urn:microsoft.com/office/officeart/2016/7/layout/RepeatingBendingProcessNew"/>
    <dgm:cxn modelId="{5BA8BE0F-1392-4935-9BAB-AA17EBA4F1D1}" srcId="{D3BF7BE7-F11B-48AB-8881-A6F8E0015045}" destId="{2A071158-A4ED-48F3-9210-9CD077A82F98}" srcOrd="1" destOrd="0" parTransId="{2F605E77-79EC-46AE-AB9A-93906519B89C}" sibTransId="{1FBF6B70-D099-4B12-AF55-BEB8E08DC0C0}"/>
    <dgm:cxn modelId="{FFC48526-3EAA-42CB-BDDE-AC9AD11A2511}" srcId="{D3BF7BE7-F11B-48AB-8881-A6F8E0015045}" destId="{999D0826-EBDE-421D-B533-F24C1941459C}" srcOrd="2" destOrd="0" parTransId="{9E499D56-301B-4017-9C6F-608AD076DBBB}" sibTransId="{22B9C9FB-370B-4293-8EF2-DC84B46AB433}"/>
    <dgm:cxn modelId="{828BF23A-3297-4E47-AB74-3CD34405750C}" type="presOf" srcId="{1FBF6B70-D099-4B12-AF55-BEB8E08DC0C0}" destId="{58F38622-E462-4DBF-9344-0C985B42BFF2}" srcOrd="1" destOrd="0" presId="urn:microsoft.com/office/officeart/2016/7/layout/RepeatingBendingProcessNew"/>
    <dgm:cxn modelId="{1B0B243E-6142-4088-946E-864D5A0E6960}" type="presOf" srcId="{22B9C9FB-370B-4293-8EF2-DC84B46AB433}" destId="{CC3BB0BC-3940-4B88-B23B-4749E04748D3}" srcOrd="1" destOrd="0" presId="urn:microsoft.com/office/officeart/2016/7/layout/RepeatingBendingProcessNew"/>
    <dgm:cxn modelId="{FA83AE67-F090-4003-A824-7B908775F4AC}" type="presOf" srcId="{D3BF7BE7-F11B-48AB-8881-A6F8E0015045}" destId="{C9E5DF65-4906-4F71-A5CB-F74895CBF986}" srcOrd="0" destOrd="0" presId="urn:microsoft.com/office/officeart/2016/7/layout/RepeatingBendingProcessNew"/>
    <dgm:cxn modelId="{C64DA36E-A819-4CB3-B82C-2FF2FF94EDAF}" srcId="{D3BF7BE7-F11B-48AB-8881-A6F8E0015045}" destId="{A42E46D8-07AC-4668-BA75-C7237EDB0D89}" srcOrd="4" destOrd="0" parTransId="{A79DB9A8-148F-4037-98E0-0C9C3390A382}" sibTransId="{0B899E25-EAE4-4C33-AFA4-5145BCF6745E}"/>
    <dgm:cxn modelId="{ED105C51-BFC0-4C8A-AB3E-974620FBEA43}" type="presOf" srcId="{E37BD2CD-EC65-4024-A67F-1F881ABD1FFB}" destId="{E6908776-894A-4D34-843A-4FD4222CBDCD}" srcOrd="1" destOrd="0" presId="urn:microsoft.com/office/officeart/2016/7/layout/RepeatingBendingProcessNew"/>
    <dgm:cxn modelId="{292C6076-B395-45A0-AC73-44E3A78CC208}" type="presOf" srcId="{22B9C9FB-370B-4293-8EF2-DC84B46AB433}" destId="{BB4984D9-C12C-4D11-B20B-A97519F8B776}" srcOrd="0" destOrd="0" presId="urn:microsoft.com/office/officeart/2016/7/layout/RepeatingBendingProcessNew"/>
    <dgm:cxn modelId="{377F237D-683B-46F0-835B-C69A4552E08D}" type="presOf" srcId="{D1AC8FD3-819C-403C-A73A-2D3EEF0A8698}" destId="{4B39AC08-8D6C-4E46-9844-EB88E17FB262}" srcOrd="0" destOrd="0" presId="urn:microsoft.com/office/officeart/2016/7/layout/RepeatingBendingProcessNew"/>
    <dgm:cxn modelId="{7A89A386-B15F-4284-9168-9B57CFE9322F}" type="presOf" srcId="{A42E46D8-07AC-4668-BA75-C7237EDB0D89}" destId="{C814306B-9D24-4D4D-B88F-F6BFFE75A269}" srcOrd="0" destOrd="0" presId="urn:microsoft.com/office/officeart/2016/7/layout/RepeatingBendingProcessNew"/>
    <dgm:cxn modelId="{CB0CD08D-A2E2-45A9-A91E-D45069ACED28}" type="presOf" srcId="{1FBF6B70-D099-4B12-AF55-BEB8E08DC0C0}" destId="{4611510B-EC0C-4976-937F-EF0DE732CDDB}" srcOrd="0" destOrd="0" presId="urn:microsoft.com/office/officeart/2016/7/layout/RepeatingBendingProcessNew"/>
    <dgm:cxn modelId="{050E5CA3-27B6-4BB8-B9B3-150F80217095}" srcId="{D3BF7BE7-F11B-48AB-8881-A6F8E0015045}" destId="{83CC96DA-5D1F-4BE8-BC19-E911E6859D79}" srcOrd="0" destOrd="0" parTransId="{F88604EF-B033-4A0C-9C90-CB27CF926091}" sibTransId="{D1AC8FD3-819C-403C-A73A-2D3EEF0A8698}"/>
    <dgm:cxn modelId="{05CA6EB7-0108-49A9-A2F5-8E7D70D15B0B}" type="presOf" srcId="{30EC3162-83A1-4C2F-8231-51517CF65EA2}" destId="{7D7DA9F7-9D81-471C-A8BF-B718FB498DD8}" srcOrd="0" destOrd="0" presId="urn:microsoft.com/office/officeart/2016/7/layout/RepeatingBendingProcessNew"/>
    <dgm:cxn modelId="{DF6559CB-E7E6-4671-8FA1-9209495DB1C2}" type="presOf" srcId="{E37BD2CD-EC65-4024-A67F-1F881ABD1FFB}" destId="{EF719610-2A94-4730-A470-8681657718CB}" srcOrd="0" destOrd="0" presId="urn:microsoft.com/office/officeart/2016/7/layout/RepeatingBendingProcessNew"/>
    <dgm:cxn modelId="{99C050D8-9EB3-46E5-87DB-6B58122E615F}" type="presOf" srcId="{83CC96DA-5D1F-4BE8-BC19-E911E6859D79}" destId="{10024FB4-60F0-4095-9299-CC9BC3A8FEDC}" srcOrd="0" destOrd="0" presId="urn:microsoft.com/office/officeart/2016/7/layout/RepeatingBendingProcessNew"/>
    <dgm:cxn modelId="{4DA257F1-975A-4563-9A7F-5C589FAF5181}" type="presOf" srcId="{999D0826-EBDE-421D-B533-F24C1941459C}" destId="{C873D4B2-37A2-439F-82DA-4D16AD45360D}" srcOrd="0" destOrd="0" presId="urn:microsoft.com/office/officeart/2016/7/layout/RepeatingBendingProcessNew"/>
    <dgm:cxn modelId="{65427891-9E4F-49FD-93E6-991F2EE2A9E1}" type="presParOf" srcId="{C9E5DF65-4906-4F71-A5CB-F74895CBF986}" destId="{10024FB4-60F0-4095-9299-CC9BC3A8FEDC}" srcOrd="0" destOrd="0" presId="urn:microsoft.com/office/officeart/2016/7/layout/RepeatingBendingProcessNew"/>
    <dgm:cxn modelId="{CCAF4119-243B-43F1-9895-578A417F082D}" type="presParOf" srcId="{C9E5DF65-4906-4F71-A5CB-F74895CBF986}" destId="{4B39AC08-8D6C-4E46-9844-EB88E17FB262}" srcOrd="1" destOrd="0" presId="urn:microsoft.com/office/officeart/2016/7/layout/RepeatingBendingProcessNew"/>
    <dgm:cxn modelId="{0407EE71-0921-429D-9C20-874503719543}" type="presParOf" srcId="{4B39AC08-8D6C-4E46-9844-EB88E17FB262}" destId="{6D5FB2B6-54B3-40BC-865E-2DF8BB68C681}" srcOrd="0" destOrd="0" presId="urn:microsoft.com/office/officeart/2016/7/layout/RepeatingBendingProcessNew"/>
    <dgm:cxn modelId="{540ADE44-A4FE-4DB0-AC28-8AA5DCB8940E}" type="presParOf" srcId="{C9E5DF65-4906-4F71-A5CB-F74895CBF986}" destId="{00F59B81-9A14-4394-9226-3B511C977A07}" srcOrd="2" destOrd="0" presId="urn:microsoft.com/office/officeart/2016/7/layout/RepeatingBendingProcessNew"/>
    <dgm:cxn modelId="{D7D4F6B1-8EDF-4FE2-B3F0-B9B1768DCB15}" type="presParOf" srcId="{C9E5DF65-4906-4F71-A5CB-F74895CBF986}" destId="{4611510B-EC0C-4976-937F-EF0DE732CDDB}" srcOrd="3" destOrd="0" presId="urn:microsoft.com/office/officeart/2016/7/layout/RepeatingBendingProcessNew"/>
    <dgm:cxn modelId="{198F788D-CFA4-4B02-AF94-0429AE1F06B9}" type="presParOf" srcId="{4611510B-EC0C-4976-937F-EF0DE732CDDB}" destId="{58F38622-E462-4DBF-9344-0C985B42BFF2}" srcOrd="0" destOrd="0" presId="urn:microsoft.com/office/officeart/2016/7/layout/RepeatingBendingProcessNew"/>
    <dgm:cxn modelId="{37AE473C-88BD-41F7-BB47-782A4B890AA9}" type="presParOf" srcId="{C9E5DF65-4906-4F71-A5CB-F74895CBF986}" destId="{C873D4B2-37A2-439F-82DA-4D16AD45360D}" srcOrd="4" destOrd="0" presId="urn:microsoft.com/office/officeart/2016/7/layout/RepeatingBendingProcessNew"/>
    <dgm:cxn modelId="{2C5DA3B3-DFDC-4E34-8FA5-0BADA766B2FF}" type="presParOf" srcId="{C9E5DF65-4906-4F71-A5CB-F74895CBF986}" destId="{BB4984D9-C12C-4D11-B20B-A97519F8B776}" srcOrd="5" destOrd="0" presId="urn:microsoft.com/office/officeart/2016/7/layout/RepeatingBendingProcessNew"/>
    <dgm:cxn modelId="{CEE16104-499C-47C5-B7DD-6519A806BBB3}" type="presParOf" srcId="{BB4984D9-C12C-4D11-B20B-A97519F8B776}" destId="{CC3BB0BC-3940-4B88-B23B-4749E04748D3}" srcOrd="0" destOrd="0" presId="urn:microsoft.com/office/officeart/2016/7/layout/RepeatingBendingProcessNew"/>
    <dgm:cxn modelId="{500B11C0-0833-475D-AB80-8E2946DAAE75}" type="presParOf" srcId="{C9E5DF65-4906-4F71-A5CB-F74895CBF986}" destId="{7D7DA9F7-9D81-471C-A8BF-B718FB498DD8}" srcOrd="6" destOrd="0" presId="urn:microsoft.com/office/officeart/2016/7/layout/RepeatingBendingProcessNew"/>
    <dgm:cxn modelId="{B777742B-47FF-4D66-8F51-9276F692BD1E}" type="presParOf" srcId="{C9E5DF65-4906-4F71-A5CB-F74895CBF986}" destId="{EF719610-2A94-4730-A470-8681657718CB}" srcOrd="7" destOrd="0" presId="urn:microsoft.com/office/officeart/2016/7/layout/RepeatingBendingProcessNew"/>
    <dgm:cxn modelId="{362B3774-2119-4EA3-B3EF-7E7A1D1C91A9}" type="presParOf" srcId="{EF719610-2A94-4730-A470-8681657718CB}" destId="{E6908776-894A-4D34-843A-4FD4222CBDCD}" srcOrd="0" destOrd="0" presId="urn:microsoft.com/office/officeart/2016/7/layout/RepeatingBendingProcessNew"/>
    <dgm:cxn modelId="{382D3997-CEE5-4279-8985-55418BEE39A0}" type="presParOf" srcId="{C9E5DF65-4906-4F71-A5CB-F74895CBF986}" destId="{C814306B-9D24-4D4D-B88F-F6BFFE75A26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6C682A-3450-462A-9631-DDD476BEAF7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C393B2-33B2-4501-8E67-0F6C01C56F5C}">
      <dgm:prSet/>
      <dgm:spPr/>
      <dgm:t>
        <a:bodyPr/>
        <a:lstStyle/>
        <a:p>
          <a:r>
            <a:rPr lang="en-US" b="1"/>
            <a:t>Selective Screening:</a:t>
          </a:r>
          <a:endParaRPr lang="en-US"/>
        </a:p>
      </dgm:t>
    </dgm:pt>
    <dgm:pt modelId="{313F14DB-D659-4452-B884-BC8D272F13AC}" type="parTrans" cxnId="{F7896826-DB98-4B1A-8E83-3AB8AF335412}">
      <dgm:prSet/>
      <dgm:spPr/>
      <dgm:t>
        <a:bodyPr/>
        <a:lstStyle/>
        <a:p>
          <a:endParaRPr lang="en-US" sz="2800"/>
        </a:p>
      </dgm:t>
    </dgm:pt>
    <dgm:pt modelId="{FFF71CBC-D9CC-42D5-A2CD-B6F0872D47B7}" type="sibTrans" cxnId="{F7896826-DB98-4B1A-8E83-3AB8AF335412}">
      <dgm:prSet/>
      <dgm:spPr/>
      <dgm:t>
        <a:bodyPr/>
        <a:lstStyle/>
        <a:p>
          <a:endParaRPr lang="en-US"/>
        </a:p>
      </dgm:t>
    </dgm:pt>
    <dgm:pt modelId="{F87338BF-9130-48DE-90FD-FF116CAA014C}">
      <dgm:prSet/>
      <dgm:spPr/>
      <dgm:t>
        <a:bodyPr/>
        <a:lstStyle/>
        <a:p>
          <a:r>
            <a:rPr lang="en-US" i="1" dirty="0"/>
            <a:t>Definition:</a:t>
          </a:r>
          <a:r>
            <a:rPr lang="en-US" dirty="0"/>
            <a:t> Targeted testing of individuals at higher risk for specific diseases.</a:t>
          </a:r>
        </a:p>
      </dgm:t>
    </dgm:pt>
    <dgm:pt modelId="{C9810D24-6F62-4B51-81AE-FA543A9DC1AE}" type="parTrans" cxnId="{3A0F0B51-2E80-4206-96B4-3B18AE8CA47F}">
      <dgm:prSet/>
      <dgm:spPr/>
      <dgm:t>
        <a:bodyPr/>
        <a:lstStyle/>
        <a:p>
          <a:endParaRPr lang="en-US" sz="2800"/>
        </a:p>
      </dgm:t>
    </dgm:pt>
    <dgm:pt modelId="{F83E0D4C-BAE7-4D89-8A96-1ED834F16A2F}" type="sibTrans" cxnId="{3A0F0B51-2E80-4206-96B4-3B18AE8CA47F}">
      <dgm:prSet/>
      <dgm:spPr/>
      <dgm:t>
        <a:bodyPr/>
        <a:lstStyle/>
        <a:p>
          <a:endParaRPr lang="en-US"/>
        </a:p>
      </dgm:t>
    </dgm:pt>
    <dgm:pt modelId="{8E415B7C-268B-446D-B9EE-7B901CDB8C0E}">
      <dgm:prSet/>
      <dgm:spPr/>
      <dgm:t>
        <a:bodyPr/>
        <a:lstStyle/>
        <a:p>
          <a:r>
            <a:rPr lang="en-US" i="1"/>
            <a:t>Example:</a:t>
          </a:r>
          <a:r>
            <a:rPr lang="en-US"/>
            <a:t> Screening individuals with a family history of certain cancers.</a:t>
          </a:r>
        </a:p>
      </dgm:t>
    </dgm:pt>
    <dgm:pt modelId="{371BE54F-58E1-4F3B-8347-406A62B280EA}" type="parTrans" cxnId="{6BA0BDC4-584A-463A-AA56-C9EE83B75215}">
      <dgm:prSet/>
      <dgm:spPr/>
      <dgm:t>
        <a:bodyPr/>
        <a:lstStyle/>
        <a:p>
          <a:endParaRPr lang="en-US" sz="2800"/>
        </a:p>
      </dgm:t>
    </dgm:pt>
    <dgm:pt modelId="{3D1B9CE7-68E8-4CD1-8035-46DC0905D1E0}" type="sibTrans" cxnId="{6BA0BDC4-584A-463A-AA56-C9EE83B75215}">
      <dgm:prSet/>
      <dgm:spPr/>
      <dgm:t>
        <a:bodyPr/>
        <a:lstStyle/>
        <a:p>
          <a:endParaRPr lang="en-US"/>
        </a:p>
      </dgm:t>
    </dgm:pt>
    <dgm:pt modelId="{63C87850-BF04-4AA3-91D6-CA2ADDFDC9AD}">
      <dgm:prSet/>
      <dgm:spPr/>
      <dgm:t>
        <a:bodyPr/>
        <a:lstStyle/>
        <a:p>
          <a:r>
            <a:rPr lang="en-US" i="1"/>
            <a:t>Advantages:</a:t>
          </a:r>
          <a:r>
            <a:rPr lang="en-US"/>
            <a:t> More efficient use of resources; higher yield of true positive cases.</a:t>
          </a:r>
        </a:p>
      </dgm:t>
    </dgm:pt>
    <dgm:pt modelId="{11E9D0E2-C9CB-4ACB-80D3-DDB8B6B88492}" type="parTrans" cxnId="{07654A0D-FF83-45B7-9729-2DADAFF5A757}">
      <dgm:prSet/>
      <dgm:spPr/>
      <dgm:t>
        <a:bodyPr/>
        <a:lstStyle/>
        <a:p>
          <a:endParaRPr lang="en-US" sz="2800"/>
        </a:p>
      </dgm:t>
    </dgm:pt>
    <dgm:pt modelId="{66ED3E26-F46C-4BCF-B85C-D5D20DA46452}" type="sibTrans" cxnId="{07654A0D-FF83-45B7-9729-2DADAFF5A757}">
      <dgm:prSet/>
      <dgm:spPr/>
      <dgm:t>
        <a:bodyPr/>
        <a:lstStyle/>
        <a:p>
          <a:endParaRPr lang="en-US"/>
        </a:p>
      </dgm:t>
    </dgm:pt>
    <dgm:pt modelId="{5DB798A4-20C5-4661-B1B3-00E0BDEE2560}">
      <dgm:prSet/>
      <dgm:spPr/>
      <dgm:t>
        <a:bodyPr/>
        <a:lstStyle/>
        <a:p>
          <a:r>
            <a:rPr lang="en-US" i="1"/>
            <a:t>Disadvantages:</a:t>
          </a:r>
          <a:r>
            <a:rPr lang="en-US"/>
            <a:t> May miss cases in individuals without identified risk factors.</a:t>
          </a:r>
        </a:p>
      </dgm:t>
    </dgm:pt>
    <dgm:pt modelId="{8BFFD5EF-6E15-4FFF-9005-7F4119996B5A}" type="parTrans" cxnId="{D03A3035-EA5A-486C-8722-70260EA782ED}">
      <dgm:prSet/>
      <dgm:spPr/>
      <dgm:t>
        <a:bodyPr/>
        <a:lstStyle/>
        <a:p>
          <a:endParaRPr lang="en-US" sz="2800"/>
        </a:p>
      </dgm:t>
    </dgm:pt>
    <dgm:pt modelId="{53C4147A-ECD6-4C39-B125-D2F7D688611D}" type="sibTrans" cxnId="{D03A3035-EA5A-486C-8722-70260EA782ED}">
      <dgm:prSet/>
      <dgm:spPr/>
      <dgm:t>
        <a:bodyPr/>
        <a:lstStyle/>
        <a:p>
          <a:endParaRPr lang="en-US"/>
        </a:p>
      </dgm:t>
    </dgm:pt>
    <dgm:pt modelId="{801B15FE-D88E-4783-B67C-979A74D548C2}" type="pres">
      <dgm:prSet presAssocID="{E26C682A-3450-462A-9631-DDD476BEAF78}" presName="Name0" presStyleCnt="0">
        <dgm:presLayoutVars>
          <dgm:dir/>
          <dgm:resizeHandles val="exact"/>
        </dgm:presLayoutVars>
      </dgm:prSet>
      <dgm:spPr/>
    </dgm:pt>
    <dgm:pt modelId="{33185DB7-AA6B-4528-97C3-343A9C7A88CF}" type="pres">
      <dgm:prSet presAssocID="{AEC393B2-33B2-4501-8E67-0F6C01C56F5C}" presName="node" presStyleLbl="node1" presStyleIdx="0" presStyleCnt="5">
        <dgm:presLayoutVars>
          <dgm:bulletEnabled val="1"/>
        </dgm:presLayoutVars>
      </dgm:prSet>
      <dgm:spPr/>
    </dgm:pt>
    <dgm:pt modelId="{E0F2E8F5-9B01-4EF8-A4AB-BF35D88F11DE}" type="pres">
      <dgm:prSet presAssocID="{FFF71CBC-D9CC-42D5-A2CD-B6F0872D47B7}" presName="sibTrans" presStyleLbl="sibTrans1D1" presStyleIdx="0" presStyleCnt="4"/>
      <dgm:spPr/>
    </dgm:pt>
    <dgm:pt modelId="{1C4B2B5B-F9A7-47A8-86D2-BDDE250F55D5}" type="pres">
      <dgm:prSet presAssocID="{FFF71CBC-D9CC-42D5-A2CD-B6F0872D47B7}" presName="connectorText" presStyleLbl="sibTrans1D1" presStyleIdx="0" presStyleCnt="4"/>
      <dgm:spPr/>
    </dgm:pt>
    <dgm:pt modelId="{2C479A01-0BB9-412A-81A6-9F267AB16937}" type="pres">
      <dgm:prSet presAssocID="{F87338BF-9130-48DE-90FD-FF116CAA014C}" presName="node" presStyleLbl="node1" presStyleIdx="1" presStyleCnt="5">
        <dgm:presLayoutVars>
          <dgm:bulletEnabled val="1"/>
        </dgm:presLayoutVars>
      </dgm:prSet>
      <dgm:spPr/>
    </dgm:pt>
    <dgm:pt modelId="{97F64A21-F3BF-4C03-96CC-81BB6ED7C865}" type="pres">
      <dgm:prSet presAssocID="{F83E0D4C-BAE7-4D89-8A96-1ED834F16A2F}" presName="sibTrans" presStyleLbl="sibTrans1D1" presStyleIdx="1" presStyleCnt="4"/>
      <dgm:spPr/>
    </dgm:pt>
    <dgm:pt modelId="{D205C61F-554F-4AB5-B523-C72BA88CDB7C}" type="pres">
      <dgm:prSet presAssocID="{F83E0D4C-BAE7-4D89-8A96-1ED834F16A2F}" presName="connectorText" presStyleLbl="sibTrans1D1" presStyleIdx="1" presStyleCnt="4"/>
      <dgm:spPr/>
    </dgm:pt>
    <dgm:pt modelId="{D6E97B77-DBBA-45D5-89BB-67D7B43D2803}" type="pres">
      <dgm:prSet presAssocID="{8E415B7C-268B-446D-B9EE-7B901CDB8C0E}" presName="node" presStyleLbl="node1" presStyleIdx="2" presStyleCnt="5">
        <dgm:presLayoutVars>
          <dgm:bulletEnabled val="1"/>
        </dgm:presLayoutVars>
      </dgm:prSet>
      <dgm:spPr/>
    </dgm:pt>
    <dgm:pt modelId="{7F9E3B07-CE75-45BF-B0F1-F691753FE5EA}" type="pres">
      <dgm:prSet presAssocID="{3D1B9CE7-68E8-4CD1-8035-46DC0905D1E0}" presName="sibTrans" presStyleLbl="sibTrans1D1" presStyleIdx="2" presStyleCnt="4"/>
      <dgm:spPr/>
    </dgm:pt>
    <dgm:pt modelId="{B2A15470-5AFC-4DC9-967C-8AA4871BC2E1}" type="pres">
      <dgm:prSet presAssocID="{3D1B9CE7-68E8-4CD1-8035-46DC0905D1E0}" presName="connectorText" presStyleLbl="sibTrans1D1" presStyleIdx="2" presStyleCnt="4"/>
      <dgm:spPr/>
    </dgm:pt>
    <dgm:pt modelId="{127AC7D3-4D11-45E3-AC8A-0D9FD85B707B}" type="pres">
      <dgm:prSet presAssocID="{63C87850-BF04-4AA3-91D6-CA2ADDFDC9AD}" presName="node" presStyleLbl="node1" presStyleIdx="3" presStyleCnt="5">
        <dgm:presLayoutVars>
          <dgm:bulletEnabled val="1"/>
        </dgm:presLayoutVars>
      </dgm:prSet>
      <dgm:spPr/>
    </dgm:pt>
    <dgm:pt modelId="{ECD863CF-605C-4E71-B162-BA9F2083C02C}" type="pres">
      <dgm:prSet presAssocID="{66ED3E26-F46C-4BCF-B85C-D5D20DA46452}" presName="sibTrans" presStyleLbl="sibTrans1D1" presStyleIdx="3" presStyleCnt="4"/>
      <dgm:spPr/>
    </dgm:pt>
    <dgm:pt modelId="{7E775DA4-1404-4F38-B699-3077A0FA6FAF}" type="pres">
      <dgm:prSet presAssocID="{66ED3E26-F46C-4BCF-B85C-D5D20DA46452}" presName="connectorText" presStyleLbl="sibTrans1D1" presStyleIdx="3" presStyleCnt="4"/>
      <dgm:spPr/>
    </dgm:pt>
    <dgm:pt modelId="{714C5595-5459-4950-B2B7-63B841F8D31B}" type="pres">
      <dgm:prSet presAssocID="{5DB798A4-20C5-4661-B1B3-00E0BDEE2560}" presName="node" presStyleLbl="node1" presStyleIdx="4" presStyleCnt="5">
        <dgm:presLayoutVars>
          <dgm:bulletEnabled val="1"/>
        </dgm:presLayoutVars>
      </dgm:prSet>
      <dgm:spPr/>
    </dgm:pt>
  </dgm:ptLst>
  <dgm:cxnLst>
    <dgm:cxn modelId="{CA87A900-6B28-4287-99B2-64725CE8933F}" type="presOf" srcId="{F83E0D4C-BAE7-4D89-8A96-1ED834F16A2F}" destId="{D205C61F-554F-4AB5-B523-C72BA88CDB7C}" srcOrd="1" destOrd="0" presId="urn:microsoft.com/office/officeart/2016/7/layout/RepeatingBendingProcessNew"/>
    <dgm:cxn modelId="{07654A0D-FF83-45B7-9729-2DADAFF5A757}" srcId="{E26C682A-3450-462A-9631-DDD476BEAF78}" destId="{63C87850-BF04-4AA3-91D6-CA2ADDFDC9AD}" srcOrd="3" destOrd="0" parTransId="{11E9D0E2-C9CB-4ACB-80D3-DDB8B6B88492}" sibTransId="{66ED3E26-F46C-4BCF-B85C-D5D20DA46452}"/>
    <dgm:cxn modelId="{F6CE8B16-EE1B-4733-9922-FC2C1A8ECAEE}" type="presOf" srcId="{5DB798A4-20C5-4661-B1B3-00E0BDEE2560}" destId="{714C5595-5459-4950-B2B7-63B841F8D31B}" srcOrd="0" destOrd="0" presId="urn:microsoft.com/office/officeart/2016/7/layout/RepeatingBendingProcessNew"/>
    <dgm:cxn modelId="{63129A17-01D9-4B83-B8C3-F6048999CF7D}" type="presOf" srcId="{66ED3E26-F46C-4BCF-B85C-D5D20DA46452}" destId="{ECD863CF-605C-4E71-B162-BA9F2083C02C}" srcOrd="0" destOrd="0" presId="urn:microsoft.com/office/officeart/2016/7/layout/RepeatingBendingProcessNew"/>
    <dgm:cxn modelId="{994AE71B-E87F-4C66-860B-B81A6181B36B}" type="presOf" srcId="{66ED3E26-F46C-4BCF-B85C-D5D20DA46452}" destId="{7E775DA4-1404-4F38-B699-3077A0FA6FAF}" srcOrd="1" destOrd="0" presId="urn:microsoft.com/office/officeart/2016/7/layout/RepeatingBendingProcessNew"/>
    <dgm:cxn modelId="{F3C97620-8231-45F7-94A9-571373392D2C}" type="presOf" srcId="{F87338BF-9130-48DE-90FD-FF116CAA014C}" destId="{2C479A01-0BB9-412A-81A6-9F267AB16937}" srcOrd="0" destOrd="0" presId="urn:microsoft.com/office/officeart/2016/7/layout/RepeatingBendingProcessNew"/>
    <dgm:cxn modelId="{F7896826-DB98-4B1A-8E83-3AB8AF335412}" srcId="{E26C682A-3450-462A-9631-DDD476BEAF78}" destId="{AEC393B2-33B2-4501-8E67-0F6C01C56F5C}" srcOrd="0" destOrd="0" parTransId="{313F14DB-D659-4452-B884-BC8D272F13AC}" sibTransId="{FFF71CBC-D9CC-42D5-A2CD-B6F0872D47B7}"/>
    <dgm:cxn modelId="{D03A3035-EA5A-486C-8722-70260EA782ED}" srcId="{E26C682A-3450-462A-9631-DDD476BEAF78}" destId="{5DB798A4-20C5-4661-B1B3-00E0BDEE2560}" srcOrd="4" destOrd="0" parTransId="{8BFFD5EF-6E15-4FFF-9005-7F4119996B5A}" sibTransId="{53C4147A-ECD6-4C39-B125-D2F7D688611D}"/>
    <dgm:cxn modelId="{F6D3EA36-0295-471A-AABA-1E48F9258A77}" type="presOf" srcId="{8E415B7C-268B-446D-B9EE-7B901CDB8C0E}" destId="{D6E97B77-DBBA-45D5-89BB-67D7B43D2803}" srcOrd="0" destOrd="0" presId="urn:microsoft.com/office/officeart/2016/7/layout/RepeatingBendingProcessNew"/>
    <dgm:cxn modelId="{68C06B39-DF6A-486C-A29A-648E9DBC7791}" type="presOf" srcId="{63C87850-BF04-4AA3-91D6-CA2ADDFDC9AD}" destId="{127AC7D3-4D11-45E3-AC8A-0D9FD85B707B}" srcOrd="0" destOrd="0" presId="urn:microsoft.com/office/officeart/2016/7/layout/RepeatingBendingProcessNew"/>
    <dgm:cxn modelId="{7E1D253D-D3FF-4E33-BB76-46E6A1BC5447}" type="presOf" srcId="{F83E0D4C-BAE7-4D89-8A96-1ED834F16A2F}" destId="{97F64A21-F3BF-4C03-96CC-81BB6ED7C865}" srcOrd="0" destOrd="0" presId="urn:microsoft.com/office/officeart/2016/7/layout/RepeatingBendingProcessNew"/>
    <dgm:cxn modelId="{E27D055F-838F-4B53-A478-5B7A7C6699B2}" type="presOf" srcId="{E26C682A-3450-462A-9631-DDD476BEAF78}" destId="{801B15FE-D88E-4783-B67C-979A74D548C2}" srcOrd="0" destOrd="0" presId="urn:microsoft.com/office/officeart/2016/7/layout/RepeatingBendingProcessNew"/>
    <dgm:cxn modelId="{3A0F0B51-2E80-4206-96B4-3B18AE8CA47F}" srcId="{E26C682A-3450-462A-9631-DDD476BEAF78}" destId="{F87338BF-9130-48DE-90FD-FF116CAA014C}" srcOrd="1" destOrd="0" parTransId="{C9810D24-6F62-4B51-81AE-FA543A9DC1AE}" sibTransId="{F83E0D4C-BAE7-4D89-8A96-1ED834F16A2F}"/>
    <dgm:cxn modelId="{7BF42D8A-A44D-4A98-ACD0-5D6DF834DE1F}" type="presOf" srcId="{AEC393B2-33B2-4501-8E67-0F6C01C56F5C}" destId="{33185DB7-AA6B-4528-97C3-343A9C7A88CF}" srcOrd="0" destOrd="0" presId="urn:microsoft.com/office/officeart/2016/7/layout/RepeatingBendingProcessNew"/>
    <dgm:cxn modelId="{F24E0392-4940-452E-8F93-1DAA8A4AD323}" type="presOf" srcId="{3D1B9CE7-68E8-4CD1-8035-46DC0905D1E0}" destId="{7F9E3B07-CE75-45BF-B0F1-F691753FE5EA}" srcOrd="0" destOrd="0" presId="urn:microsoft.com/office/officeart/2016/7/layout/RepeatingBendingProcessNew"/>
    <dgm:cxn modelId="{70B85AA5-3F94-43F6-A457-8B992B86C8EE}" type="presOf" srcId="{FFF71CBC-D9CC-42D5-A2CD-B6F0872D47B7}" destId="{1C4B2B5B-F9A7-47A8-86D2-BDDE250F55D5}" srcOrd="1" destOrd="0" presId="urn:microsoft.com/office/officeart/2016/7/layout/RepeatingBendingProcessNew"/>
    <dgm:cxn modelId="{6BA0BDC4-584A-463A-AA56-C9EE83B75215}" srcId="{E26C682A-3450-462A-9631-DDD476BEAF78}" destId="{8E415B7C-268B-446D-B9EE-7B901CDB8C0E}" srcOrd="2" destOrd="0" parTransId="{371BE54F-58E1-4F3B-8347-406A62B280EA}" sibTransId="{3D1B9CE7-68E8-4CD1-8035-46DC0905D1E0}"/>
    <dgm:cxn modelId="{31EF39EB-036E-489C-95F6-8960C6E28C3B}" type="presOf" srcId="{3D1B9CE7-68E8-4CD1-8035-46DC0905D1E0}" destId="{B2A15470-5AFC-4DC9-967C-8AA4871BC2E1}" srcOrd="1" destOrd="0" presId="urn:microsoft.com/office/officeart/2016/7/layout/RepeatingBendingProcessNew"/>
    <dgm:cxn modelId="{430823EE-B246-478D-974F-D3D0AABC708D}" type="presOf" srcId="{FFF71CBC-D9CC-42D5-A2CD-B6F0872D47B7}" destId="{E0F2E8F5-9B01-4EF8-A4AB-BF35D88F11DE}" srcOrd="0" destOrd="0" presId="urn:microsoft.com/office/officeart/2016/7/layout/RepeatingBendingProcessNew"/>
    <dgm:cxn modelId="{BCD89AE9-F6A5-4554-B5A9-41B244509CB9}" type="presParOf" srcId="{801B15FE-D88E-4783-B67C-979A74D548C2}" destId="{33185DB7-AA6B-4528-97C3-343A9C7A88CF}" srcOrd="0" destOrd="0" presId="urn:microsoft.com/office/officeart/2016/7/layout/RepeatingBendingProcessNew"/>
    <dgm:cxn modelId="{EC936334-4523-4374-8070-DEFF118FACFA}" type="presParOf" srcId="{801B15FE-D88E-4783-B67C-979A74D548C2}" destId="{E0F2E8F5-9B01-4EF8-A4AB-BF35D88F11DE}" srcOrd="1" destOrd="0" presId="urn:microsoft.com/office/officeart/2016/7/layout/RepeatingBendingProcessNew"/>
    <dgm:cxn modelId="{13B72724-370F-4BB7-9222-861F686AEDB6}" type="presParOf" srcId="{E0F2E8F5-9B01-4EF8-A4AB-BF35D88F11DE}" destId="{1C4B2B5B-F9A7-47A8-86D2-BDDE250F55D5}" srcOrd="0" destOrd="0" presId="urn:microsoft.com/office/officeart/2016/7/layout/RepeatingBendingProcessNew"/>
    <dgm:cxn modelId="{EEBCC6FA-4710-4792-9460-1FD4C0A43F25}" type="presParOf" srcId="{801B15FE-D88E-4783-B67C-979A74D548C2}" destId="{2C479A01-0BB9-412A-81A6-9F267AB16937}" srcOrd="2" destOrd="0" presId="urn:microsoft.com/office/officeart/2016/7/layout/RepeatingBendingProcessNew"/>
    <dgm:cxn modelId="{C983D455-90C4-4EFC-AE8B-CA611613B7C8}" type="presParOf" srcId="{801B15FE-D88E-4783-B67C-979A74D548C2}" destId="{97F64A21-F3BF-4C03-96CC-81BB6ED7C865}" srcOrd="3" destOrd="0" presId="urn:microsoft.com/office/officeart/2016/7/layout/RepeatingBendingProcessNew"/>
    <dgm:cxn modelId="{D34C572C-8225-4905-B978-2A637F6E4ABE}" type="presParOf" srcId="{97F64A21-F3BF-4C03-96CC-81BB6ED7C865}" destId="{D205C61F-554F-4AB5-B523-C72BA88CDB7C}" srcOrd="0" destOrd="0" presId="urn:microsoft.com/office/officeart/2016/7/layout/RepeatingBendingProcessNew"/>
    <dgm:cxn modelId="{853BDAF5-57F7-4B1C-BBE3-BCD4BD7E4C84}" type="presParOf" srcId="{801B15FE-D88E-4783-B67C-979A74D548C2}" destId="{D6E97B77-DBBA-45D5-89BB-67D7B43D2803}" srcOrd="4" destOrd="0" presId="urn:microsoft.com/office/officeart/2016/7/layout/RepeatingBendingProcessNew"/>
    <dgm:cxn modelId="{6958862C-F819-41F1-A4CA-35BD31B65BE0}" type="presParOf" srcId="{801B15FE-D88E-4783-B67C-979A74D548C2}" destId="{7F9E3B07-CE75-45BF-B0F1-F691753FE5EA}" srcOrd="5" destOrd="0" presId="urn:microsoft.com/office/officeart/2016/7/layout/RepeatingBendingProcessNew"/>
    <dgm:cxn modelId="{6CC0BC9C-D02B-4C79-859D-A22EBBB595F7}" type="presParOf" srcId="{7F9E3B07-CE75-45BF-B0F1-F691753FE5EA}" destId="{B2A15470-5AFC-4DC9-967C-8AA4871BC2E1}" srcOrd="0" destOrd="0" presId="urn:microsoft.com/office/officeart/2016/7/layout/RepeatingBendingProcessNew"/>
    <dgm:cxn modelId="{08E5F6D6-1270-4945-8059-8C807B212132}" type="presParOf" srcId="{801B15FE-D88E-4783-B67C-979A74D548C2}" destId="{127AC7D3-4D11-45E3-AC8A-0D9FD85B707B}" srcOrd="6" destOrd="0" presId="urn:microsoft.com/office/officeart/2016/7/layout/RepeatingBendingProcessNew"/>
    <dgm:cxn modelId="{7DF946DA-8603-4243-A066-849260460DE6}" type="presParOf" srcId="{801B15FE-D88E-4783-B67C-979A74D548C2}" destId="{ECD863CF-605C-4E71-B162-BA9F2083C02C}" srcOrd="7" destOrd="0" presId="urn:microsoft.com/office/officeart/2016/7/layout/RepeatingBendingProcessNew"/>
    <dgm:cxn modelId="{0F28513B-C782-4405-979C-618E6C243D78}" type="presParOf" srcId="{ECD863CF-605C-4E71-B162-BA9F2083C02C}" destId="{7E775DA4-1404-4F38-B699-3077A0FA6FAF}" srcOrd="0" destOrd="0" presId="urn:microsoft.com/office/officeart/2016/7/layout/RepeatingBendingProcessNew"/>
    <dgm:cxn modelId="{2A92FE63-A59F-40EA-81AD-FD0AC7D48FCD}" type="presParOf" srcId="{801B15FE-D88E-4783-B67C-979A74D548C2}" destId="{714C5595-5459-4950-B2B7-63B841F8D31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A069E-2B54-4AC5-A26E-48608A98196D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E76C32-963B-44EB-948E-B3D6671CB676}">
      <dgm:prSet/>
      <dgm:spPr/>
      <dgm:t>
        <a:bodyPr/>
        <a:lstStyle/>
        <a:p>
          <a:r>
            <a:rPr lang="en-US" b="1"/>
            <a:t>Multiphasic Screening:</a:t>
          </a:r>
          <a:endParaRPr lang="en-US"/>
        </a:p>
      </dgm:t>
    </dgm:pt>
    <dgm:pt modelId="{D850140F-72F1-4CC9-B41B-366A134EB259}" type="parTrans" cxnId="{71D6C519-F8A8-4745-9C64-F015D7B297A2}">
      <dgm:prSet/>
      <dgm:spPr/>
      <dgm:t>
        <a:bodyPr/>
        <a:lstStyle/>
        <a:p>
          <a:endParaRPr lang="en-US"/>
        </a:p>
      </dgm:t>
    </dgm:pt>
    <dgm:pt modelId="{857C3AF4-B6F6-41F2-B02C-527FF6EE1B8D}" type="sibTrans" cxnId="{71D6C519-F8A8-4745-9C64-F015D7B297A2}">
      <dgm:prSet/>
      <dgm:spPr/>
      <dgm:t>
        <a:bodyPr/>
        <a:lstStyle/>
        <a:p>
          <a:endParaRPr lang="en-US"/>
        </a:p>
      </dgm:t>
    </dgm:pt>
    <dgm:pt modelId="{95C27DCC-B665-407B-B642-F94095551ECD}">
      <dgm:prSet/>
      <dgm:spPr/>
      <dgm:t>
        <a:bodyPr/>
        <a:lstStyle/>
        <a:p>
          <a:r>
            <a:rPr lang="en-US" i="1"/>
            <a:t>Definition:</a:t>
          </a:r>
          <a:r>
            <a:rPr lang="en-US"/>
            <a:t> Conducting multiple tests during a single screening session to detect various diseases.</a:t>
          </a:r>
        </a:p>
      </dgm:t>
    </dgm:pt>
    <dgm:pt modelId="{4D2D032A-C0A5-488F-8C21-803823CB9CE3}" type="parTrans" cxnId="{35C1D714-1A43-4832-AC8A-60379F1F5D45}">
      <dgm:prSet/>
      <dgm:spPr/>
      <dgm:t>
        <a:bodyPr/>
        <a:lstStyle/>
        <a:p>
          <a:endParaRPr lang="en-US"/>
        </a:p>
      </dgm:t>
    </dgm:pt>
    <dgm:pt modelId="{9917EFE3-0969-471E-A084-547C78654F1F}" type="sibTrans" cxnId="{35C1D714-1A43-4832-AC8A-60379F1F5D45}">
      <dgm:prSet/>
      <dgm:spPr/>
      <dgm:t>
        <a:bodyPr/>
        <a:lstStyle/>
        <a:p>
          <a:endParaRPr lang="en-US"/>
        </a:p>
      </dgm:t>
    </dgm:pt>
    <dgm:pt modelId="{2BAB6144-C77F-4CDB-AD81-92431D51DAD4}">
      <dgm:prSet/>
      <dgm:spPr/>
      <dgm:t>
        <a:bodyPr/>
        <a:lstStyle/>
        <a:p>
          <a:r>
            <a:rPr lang="en-US" i="1"/>
            <a:t>Example:</a:t>
          </a:r>
          <a:r>
            <a:rPr lang="en-US"/>
            <a:t> Health fairs offering blood pressure checks, cholesterol tests, and glucose measurements.</a:t>
          </a:r>
        </a:p>
      </dgm:t>
    </dgm:pt>
    <dgm:pt modelId="{DF1733C6-BC53-42C1-AD99-6CDEB0AA665C}" type="parTrans" cxnId="{FA283AA4-A2E2-43D1-A0FD-3FD6C95B6677}">
      <dgm:prSet/>
      <dgm:spPr/>
      <dgm:t>
        <a:bodyPr/>
        <a:lstStyle/>
        <a:p>
          <a:endParaRPr lang="en-US"/>
        </a:p>
      </dgm:t>
    </dgm:pt>
    <dgm:pt modelId="{06027F3A-7EE7-43C7-A59F-E133D108A413}" type="sibTrans" cxnId="{FA283AA4-A2E2-43D1-A0FD-3FD6C95B6677}">
      <dgm:prSet/>
      <dgm:spPr/>
      <dgm:t>
        <a:bodyPr/>
        <a:lstStyle/>
        <a:p>
          <a:endParaRPr lang="en-US"/>
        </a:p>
      </dgm:t>
    </dgm:pt>
    <dgm:pt modelId="{7188778B-8B77-43A3-B4CC-D0E0611FE3A7}">
      <dgm:prSet/>
      <dgm:spPr/>
      <dgm:t>
        <a:bodyPr/>
        <a:lstStyle/>
        <a:p>
          <a:r>
            <a:rPr lang="en-US" i="1"/>
            <a:t>Advantages:</a:t>
          </a:r>
          <a:r>
            <a:rPr lang="en-US"/>
            <a:t> Comprehensive health assessment; convenient for participants.</a:t>
          </a:r>
        </a:p>
      </dgm:t>
    </dgm:pt>
    <dgm:pt modelId="{F0B8639E-C5F9-4C54-949B-B5FC45C09666}" type="parTrans" cxnId="{72FCC2AB-E361-490A-BFCA-DA1B989986C1}">
      <dgm:prSet/>
      <dgm:spPr/>
      <dgm:t>
        <a:bodyPr/>
        <a:lstStyle/>
        <a:p>
          <a:endParaRPr lang="en-US"/>
        </a:p>
      </dgm:t>
    </dgm:pt>
    <dgm:pt modelId="{7C99F19D-2930-415E-A5DA-8B118E51B83D}" type="sibTrans" cxnId="{72FCC2AB-E361-490A-BFCA-DA1B989986C1}">
      <dgm:prSet/>
      <dgm:spPr/>
      <dgm:t>
        <a:bodyPr/>
        <a:lstStyle/>
        <a:p>
          <a:endParaRPr lang="en-US"/>
        </a:p>
      </dgm:t>
    </dgm:pt>
    <dgm:pt modelId="{6343E65D-014D-4375-B913-4C396B9A2E38}">
      <dgm:prSet/>
      <dgm:spPr/>
      <dgm:t>
        <a:bodyPr/>
        <a:lstStyle/>
        <a:p>
          <a:r>
            <a:rPr lang="en-US" i="1"/>
            <a:t>Disadvantages:</a:t>
          </a:r>
          <a:r>
            <a:rPr lang="en-US"/>
            <a:t> Increased chance of false positives; may require more follow-up testing.</a:t>
          </a:r>
        </a:p>
      </dgm:t>
    </dgm:pt>
    <dgm:pt modelId="{F96E5492-E2BF-4BF2-92E2-F9C39764CC89}" type="parTrans" cxnId="{05103386-8C26-4AFE-BA62-B3DD248F0D23}">
      <dgm:prSet/>
      <dgm:spPr/>
      <dgm:t>
        <a:bodyPr/>
        <a:lstStyle/>
        <a:p>
          <a:endParaRPr lang="en-US"/>
        </a:p>
      </dgm:t>
    </dgm:pt>
    <dgm:pt modelId="{0A43A3F8-6C62-4E01-B99F-C04DCEAA9B13}" type="sibTrans" cxnId="{05103386-8C26-4AFE-BA62-B3DD248F0D23}">
      <dgm:prSet/>
      <dgm:spPr/>
      <dgm:t>
        <a:bodyPr/>
        <a:lstStyle/>
        <a:p>
          <a:endParaRPr lang="en-US"/>
        </a:p>
      </dgm:t>
    </dgm:pt>
    <dgm:pt modelId="{1F7D2EBB-A36C-486E-A3BC-08B98232F531}" type="pres">
      <dgm:prSet presAssocID="{345A069E-2B54-4AC5-A26E-48608A98196D}" presName="Name0" presStyleCnt="0">
        <dgm:presLayoutVars>
          <dgm:dir/>
          <dgm:animLvl val="lvl"/>
          <dgm:resizeHandles val="exact"/>
        </dgm:presLayoutVars>
      </dgm:prSet>
      <dgm:spPr/>
    </dgm:pt>
    <dgm:pt modelId="{8943C2F3-BBA9-46EA-B723-A73934751BCA}" type="pres">
      <dgm:prSet presAssocID="{6343E65D-014D-4375-B913-4C396B9A2E38}" presName="boxAndChildren" presStyleCnt="0"/>
      <dgm:spPr/>
    </dgm:pt>
    <dgm:pt modelId="{AFEEE78D-10F0-419F-A5E2-AEC0D6BCC94B}" type="pres">
      <dgm:prSet presAssocID="{6343E65D-014D-4375-B913-4C396B9A2E38}" presName="parentTextBox" presStyleLbl="node1" presStyleIdx="0" presStyleCnt="5"/>
      <dgm:spPr/>
    </dgm:pt>
    <dgm:pt modelId="{AE989D70-7CD4-4EA6-9AB5-EEB49403C912}" type="pres">
      <dgm:prSet presAssocID="{7C99F19D-2930-415E-A5DA-8B118E51B83D}" presName="sp" presStyleCnt="0"/>
      <dgm:spPr/>
    </dgm:pt>
    <dgm:pt modelId="{CE9083DC-B6A5-4539-867E-569F4F89C9ED}" type="pres">
      <dgm:prSet presAssocID="{7188778B-8B77-43A3-B4CC-D0E0611FE3A7}" presName="arrowAndChildren" presStyleCnt="0"/>
      <dgm:spPr/>
    </dgm:pt>
    <dgm:pt modelId="{709F9733-BC40-492A-8736-1249ED067DBF}" type="pres">
      <dgm:prSet presAssocID="{7188778B-8B77-43A3-B4CC-D0E0611FE3A7}" presName="parentTextArrow" presStyleLbl="node1" presStyleIdx="1" presStyleCnt="5"/>
      <dgm:spPr/>
    </dgm:pt>
    <dgm:pt modelId="{4B89115A-642E-4809-814A-8F27944AF271}" type="pres">
      <dgm:prSet presAssocID="{06027F3A-7EE7-43C7-A59F-E133D108A413}" presName="sp" presStyleCnt="0"/>
      <dgm:spPr/>
    </dgm:pt>
    <dgm:pt modelId="{988D73AA-9E89-421F-BDF0-06EC7A3EC5D1}" type="pres">
      <dgm:prSet presAssocID="{2BAB6144-C77F-4CDB-AD81-92431D51DAD4}" presName="arrowAndChildren" presStyleCnt="0"/>
      <dgm:spPr/>
    </dgm:pt>
    <dgm:pt modelId="{8C81E7CB-D190-4812-8B57-E7EAE6AF1124}" type="pres">
      <dgm:prSet presAssocID="{2BAB6144-C77F-4CDB-AD81-92431D51DAD4}" presName="parentTextArrow" presStyleLbl="node1" presStyleIdx="2" presStyleCnt="5"/>
      <dgm:spPr/>
    </dgm:pt>
    <dgm:pt modelId="{B29D4BE0-4A98-4FF4-8388-9E12062FC362}" type="pres">
      <dgm:prSet presAssocID="{9917EFE3-0969-471E-A084-547C78654F1F}" presName="sp" presStyleCnt="0"/>
      <dgm:spPr/>
    </dgm:pt>
    <dgm:pt modelId="{917E585D-4D6F-4F6D-85FE-A822696B4617}" type="pres">
      <dgm:prSet presAssocID="{95C27DCC-B665-407B-B642-F94095551ECD}" presName="arrowAndChildren" presStyleCnt="0"/>
      <dgm:spPr/>
    </dgm:pt>
    <dgm:pt modelId="{FBABCAEE-31EC-4941-8A8D-AA30BA1DA100}" type="pres">
      <dgm:prSet presAssocID="{95C27DCC-B665-407B-B642-F94095551ECD}" presName="parentTextArrow" presStyleLbl="node1" presStyleIdx="3" presStyleCnt="5"/>
      <dgm:spPr/>
    </dgm:pt>
    <dgm:pt modelId="{2BF6D7DB-C3B6-48D2-AB10-E0AB92C8D817}" type="pres">
      <dgm:prSet presAssocID="{857C3AF4-B6F6-41F2-B02C-527FF6EE1B8D}" presName="sp" presStyleCnt="0"/>
      <dgm:spPr/>
    </dgm:pt>
    <dgm:pt modelId="{0D6AA422-B7D0-4E2C-99BE-C7387E863353}" type="pres">
      <dgm:prSet presAssocID="{E8E76C32-963B-44EB-948E-B3D6671CB676}" presName="arrowAndChildren" presStyleCnt="0"/>
      <dgm:spPr/>
    </dgm:pt>
    <dgm:pt modelId="{7CE11EC2-6B49-4BC8-9026-292CC2D13779}" type="pres">
      <dgm:prSet presAssocID="{E8E76C32-963B-44EB-948E-B3D6671CB676}" presName="parentTextArrow" presStyleLbl="node1" presStyleIdx="4" presStyleCnt="5"/>
      <dgm:spPr/>
    </dgm:pt>
  </dgm:ptLst>
  <dgm:cxnLst>
    <dgm:cxn modelId="{35C1D714-1A43-4832-AC8A-60379F1F5D45}" srcId="{345A069E-2B54-4AC5-A26E-48608A98196D}" destId="{95C27DCC-B665-407B-B642-F94095551ECD}" srcOrd="1" destOrd="0" parTransId="{4D2D032A-C0A5-488F-8C21-803823CB9CE3}" sibTransId="{9917EFE3-0969-471E-A084-547C78654F1F}"/>
    <dgm:cxn modelId="{71D6C519-F8A8-4745-9C64-F015D7B297A2}" srcId="{345A069E-2B54-4AC5-A26E-48608A98196D}" destId="{E8E76C32-963B-44EB-948E-B3D6671CB676}" srcOrd="0" destOrd="0" parTransId="{D850140F-72F1-4CC9-B41B-366A134EB259}" sibTransId="{857C3AF4-B6F6-41F2-B02C-527FF6EE1B8D}"/>
    <dgm:cxn modelId="{BF505925-8F3F-4786-97BB-461FC3F8E52B}" type="presOf" srcId="{95C27DCC-B665-407B-B642-F94095551ECD}" destId="{FBABCAEE-31EC-4941-8A8D-AA30BA1DA100}" srcOrd="0" destOrd="0" presId="urn:microsoft.com/office/officeart/2005/8/layout/process4"/>
    <dgm:cxn modelId="{51372535-D0D4-455C-9854-AC051569569E}" type="presOf" srcId="{6343E65D-014D-4375-B913-4C396B9A2E38}" destId="{AFEEE78D-10F0-419F-A5E2-AEC0D6BCC94B}" srcOrd="0" destOrd="0" presId="urn:microsoft.com/office/officeart/2005/8/layout/process4"/>
    <dgm:cxn modelId="{05103386-8C26-4AFE-BA62-B3DD248F0D23}" srcId="{345A069E-2B54-4AC5-A26E-48608A98196D}" destId="{6343E65D-014D-4375-B913-4C396B9A2E38}" srcOrd="4" destOrd="0" parTransId="{F96E5492-E2BF-4BF2-92E2-F9C39764CC89}" sibTransId="{0A43A3F8-6C62-4E01-B99F-C04DCEAA9B13}"/>
    <dgm:cxn modelId="{FA283AA4-A2E2-43D1-A0FD-3FD6C95B6677}" srcId="{345A069E-2B54-4AC5-A26E-48608A98196D}" destId="{2BAB6144-C77F-4CDB-AD81-92431D51DAD4}" srcOrd="2" destOrd="0" parTransId="{DF1733C6-BC53-42C1-AD99-6CDEB0AA665C}" sibTransId="{06027F3A-7EE7-43C7-A59F-E133D108A413}"/>
    <dgm:cxn modelId="{72FCC2AB-E361-490A-BFCA-DA1B989986C1}" srcId="{345A069E-2B54-4AC5-A26E-48608A98196D}" destId="{7188778B-8B77-43A3-B4CC-D0E0611FE3A7}" srcOrd="3" destOrd="0" parTransId="{F0B8639E-C5F9-4C54-949B-B5FC45C09666}" sibTransId="{7C99F19D-2930-415E-A5DA-8B118E51B83D}"/>
    <dgm:cxn modelId="{A689B7BE-B320-437C-B2A9-B4473521CBCB}" type="presOf" srcId="{7188778B-8B77-43A3-B4CC-D0E0611FE3A7}" destId="{709F9733-BC40-492A-8736-1249ED067DBF}" srcOrd="0" destOrd="0" presId="urn:microsoft.com/office/officeart/2005/8/layout/process4"/>
    <dgm:cxn modelId="{2B8109C6-94D1-4A0A-8330-80B9FF21F75D}" type="presOf" srcId="{345A069E-2B54-4AC5-A26E-48608A98196D}" destId="{1F7D2EBB-A36C-486E-A3BC-08B98232F531}" srcOrd="0" destOrd="0" presId="urn:microsoft.com/office/officeart/2005/8/layout/process4"/>
    <dgm:cxn modelId="{7A6AF8C7-76E7-45D0-8D4C-942A1601F322}" type="presOf" srcId="{2BAB6144-C77F-4CDB-AD81-92431D51DAD4}" destId="{8C81E7CB-D190-4812-8B57-E7EAE6AF1124}" srcOrd="0" destOrd="0" presId="urn:microsoft.com/office/officeart/2005/8/layout/process4"/>
    <dgm:cxn modelId="{44E591DC-BBE9-4C13-B7C4-08D2FCF7F27E}" type="presOf" srcId="{E8E76C32-963B-44EB-948E-B3D6671CB676}" destId="{7CE11EC2-6B49-4BC8-9026-292CC2D13779}" srcOrd="0" destOrd="0" presId="urn:microsoft.com/office/officeart/2005/8/layout/process4"/>
    <dgm:cxn modelId="{AC33570B-FA75-4400-8188-67B1E47F3C52}" type="presParOf" srcId="{1F7D2EBB-A36C-486E-A3BC-08B98232F531}" destId="{8943C2F3-BBA9-46EA-B723-A73934751BCA}" srcOrd="0" destOrd="0" presId="urn:microsoft.com/office/officeart/2005/8/layout/process4"/>
    <dgm:cxn modelId="{1D684F11-1624-498B-BF48-D778B35A9B7C}" type="presParOf" srcId="{8943C2F3-BBA9-46EA-B723-A73934751BCA}" destId="{AFEEE78D-10F0-419F-A5E2-AEC0D6BCC94B}" srcOrd="0" destOrd="0" presId="urn:microsoft.com/office/officeart/2005/8/layout/process4"/>
    <dgm:cxn modelId="{0C89E012-5F17-4369-8D01-2F97977FD6AE}" type="presParOf" srcId="{1F7D2EBB-A36C-486E-A3BC-08B98232F531}" destId="{AE989D70-7CD4-4EA6-9AB5-EEB49403C912}" srcOrd="1" destOrd="0" presId="urn:microsoft.com/office/officeart/2005/8/layout/process4"/>
    <dgm:cxn modelId="{23C8C6D6-5052-46F9-B5A2-8192585CB5BF}" type="presParOf" srcId="{1F7D2EBB-A36C-486E-A3BC-08B98232F531}" destId="{CE9083DC-B6A5-4539-867E-569F4F89C9ED}" srcOrd="2" destOrd="0" presId="urn:microsoft.com/office/officeart/2005/8/layout/process4"/>
    <dgm:cxn modelId="{AF5A82B8-B732-45CB-B2EF-91A1FDF2C3CB}" type="presParOf" srcId="{CE9083DC-B6A5-4539-867E-569F4F89C9ED}" destId="{709F9733-BC40-492A-8736-1249ED067DBF}" srcOrd="0" destOrd="0" presId="urn:microsoft.com/office/officeart/2005/8/layout/process4"/>
    <dgm:cxn modelId="{1CE79630-75BE-4192-AE17-565228F66704}" type="presParOf" srcId="{1F7D2EBB-A36C-486E-A3BC-08B98232F531}" destId="{4B89115A-642E-4809-814A-8F27944AF271}" srcOrd="3" destOrd="0" presId="urn:microsoft.com/office/officeart/2005/8/layout/process4"/>
    <dgm:cxn modelId="{0C898296-1ABF-42FC-A9C7-2885C89061DF}" type="presParOf" srcId="{1F7D2EBB-A36C-486E-A3BC-08B98232F531}" destId="{988D73AA-9E89-421F-BDF0-06EC7A3EC5D1}" srcOrd="4" destOrd="0" presId="urn:microsoft.com/office/officeart/2005/8/layout/process4"/>
    <dgm:cxn modelId="{BD65B10C-BF85-4FDA-82BC-0E7FC030B36B}" type="presParOf" srcId="{988D73AA-9E89-421F-BDF0-06EC7A3EC5D1}" destId="{8C81E7CB-D190-4812-8B57-E7EAE6AF1124}" srcOrd="0" destOrd="0" presId="urn:microsoft.com/office/officeart/2005/8/layout/process4"/>
    <dgm:cxn modelId="{2B8A9A6E-08D7-441F-906C-2191B59DFC52}" type="presParOf" srcId="{1F7D2EBB-A36C-486E-A3BC-08B98232F531}" destId="{B29D4BE0-4A98-4FF4-8388-9E12062FC362}" srcOrd="5" destOrd="0" presId="urn:microsoft.com/office/officeart/2005/8/layout/process4"/>
    <dgm:cxn modelId="{5283F5FF-AA0D-41FC-B15B-EA6B43FF13C0}" type="presParOf" srcId="{1F7D2EBB-A36C-486E-A3BC-08B98232F531}" destId="{917E585D-4D6F-4F6D-85FE-A822696B4617}" srcOrd="6" destOrd="0" presId="urn:microsoft.com/office/officeart/2005/8/layout/process4"/>
    <dgm:cxn modelId="{16E9F0F9-B46E-40CD-9CBD-BE2B97CE2026}" type="presParOf" srcId="{917E585D-4D6F-4F6D-85FE-A822696B4617}" destId="{FBABCAEE-31EC-4941-8A8D-AA30BA1DA100}" srcOrd="0" destOrd="0" presId="urn:microsoft.com/office/officeart/2005/8/layout/process4"/>
    <dgm:cxn modelId="{A2F9F8DC-C5C4-46C2-B3C4-EA770EB68A75}" type="presParOf" srcId="{1F7D2EBB-A36C-486E-A3BC-08B98232F531}" destId="{2BF6D7DB-C3B6-48D2-AB10-E0AB92C8D817}" srcOrd="7" destOrd="0" presId="urn:microsoft.com/office/officeart/2005/8/layout/process4"/>
    <dgm:cxn modelId="{02E7C3DF-5A03-4C48-B36F-77794A5BDEC7}" type="presParOf" srcId="{1F7D2EBB-A36C-486E-A3BC-08B98232F531}" destId="{0D6AA422-B7D0-4E2C-99BE-C7387E863353}" srcOrd="8" destOrd="0" presId="urn:microsoft.com/office/officeart/2005/8/layout/process4"/>
    <dgm:cxn modelId="{E2F1B9F4-1E95-4C10-A264-79C57BAF186B}" type="presParOf" srcId="{0D6AA422-B7D0-4E2C-99BE-C7387E863353}" destId="{7CE11EC2-6B49-4BC8-9026-292CC2D137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3990D-CF43-455C-8B1E-58DE5595B65F}">
      <dsp:nvSpPr>
        <dsp:cNvPr id="0" name=""/>
        <dsp:cNvSpPr/>
      </dsp:nvSpPr>
      <dsp:spPr>
        <a:xfrm>
          <a:off x="0" y="742666"/>
          <a:ext cx="8686800" cy="1406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C5535-D72F-4066-A63E-1C3BE77945DF}">
      <dsp:nvSpPr>
        <dsp:cNvPr id="0" name=""/>
        <dsp:cNvSpPr/>
      </dsp:nvSpPr>
      <dsp:spPr>
        <a:xfrm>
          <a:off x="425448" y="1059115"/>
          <a:ext cx="773542" cy="773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A182F-3AE8-4F12-813E-15376FB2B288}">
      <dsp:nvSpPr>
        <dsp:cNvPr id="0" name=""/>
        <dsp:cNvSpPr/>
      </dsp:nvSpPr>
      <dsp:spPr>
        <a:xfrm>
          <a:off x="1624438" y="742666"/>
          <a:ext cx="7012455" cy="149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97" tIns="158297" rIns="158297" bIns="15829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search for unrecognized disease or defect by means of rapidly applied tests, examinations  or other procedures in apparently healthy individuals. </a:t>
          </a:r>
        </a:p>
      </dsp:txBody>
      <dsp:txXfrm>
        <a:off x="1624438" y="742666"/>
        <a:ext cx="7012455" cy="1495716"/>
      </dsp:txXfrm>
    </dsp:sp>
    <dsp:sp modelId="{2BA38776-F68D-4282-BB92-7894E352C557}">
      <dsp:nvSpPr>
        <dsp:cNvPr id="0" name=""/>
        <dsp:cNvSpPr/>
      </dsp:nvSpPr>
      <dsp:spPr>
        <a:xfrm>
          <a:off x="0" y="2600980"/>
          <a:ext cx="8686800" cy="1406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13DC3-9A5D-460B-965F-7F59CB1918BD}">
      <dsp:nvSpPr>
        <dsp:cNvPr id="0" name=""/>
        <dsp:cNvSpPr/>
      </dsp:nvSpPr>
      <dsp:spPr>
        <a:xfrm>
          <a:off x="425448" y="2917429"/>
          <a:ext cx="773542" cy="773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A03F-2B5C-4B35-A4AD-B6BD2A20B7FD}">
      <dsp:nvSpPr>
        <dsp:cNvPr id="0" name=""/>
        <dsp:cNvSpPr/>
      </dsp:nvSpPr>
      <dsp:spPr>
        <a:xfrm>
          <a:off x="1624438" y="2600980"/>
          <a:ext cx="7012455" cy="149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97" tIns="158297" rIns="158297" bIns="15829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‘The presumptive identification of unrecognized disease by application of </a:t>
          </a:r>
          <a:r>
            <a:rPr lang="en-US" sz="1400" b="1" kern="1200"/>
            <a:t>rapid tests </a:t>
          </a:r>
          <a:r>
            <a:rPr lang="en-US" sz="1400" kern="1200"/>
            <a:t>or </a:t>
          </a:r>
          <a:r>
            <a:rPr lang="en-US" sz="1400" b="1" kern="1200"/>
            <a:t>examinations</a:t>
          </a:r>
          <a:r>
            <a:rPr lang="en-US" sz="1400" kern="1200"/>
            <a:t>, or other </a:t>
          </a:r>
          <a:r>
            <a:rPr lang="en-US" sz="1400" b="1" kern="1200"/>
            <a:t>procedures</a:t>
          </a:r>
          <a:r>
            <a:rPr lang="en-US" sz="1400" kern="1200"/>
            <a:t> that can be applied rapidly, in apparently healthy individuals ’</a:t>
          </a:r>
        </a:p>
      </dsp:txBody>
      <dsp:txXfrm>
        <a:off x="1624438" y="2600980"/>
        <a:ext cx="7012455" cy="1495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F557-EC86-48E6-B3ED-1A77FF9E6952}">
      <dsp:nvSpPr>
        <dsp:cNvPr id="0" name=""/>
        <dsp:cNvSpPr/>
      </dsp:nvSpPr>
      <dsp:spPr>
        <a:xfrm>
          <a:off x="0" y="123754"/>
          <a:ext cx="5000124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be appropriate for screening:</a:t>
          </a:r>
        </a:p>
      </dsp:txBody>
      <dsp:txXfrm>
        <a:off x="64083" y="187837"/>
        <a:ext cx="4871958" cy="1184574"/>
      </dsp:txXfrm>
    </dsp:sp>
    <dsp:sp modelId="{D53CF5E4-724E-4B64-AF0D-8B6D821642CE}">
      <dsp:nvSpPr>
        <dsp:cNvPr id="0" name=""/>
        <dsp:cNvSpPr/>
      </dsp:nvSpPr>
      <dsp:spPr>
        <a:xfrm>
          <a:off x="0" y="1436494"/>
          <a:ext cx="5000124" cy="389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 disease should be serious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Treatment given before symptoms develop should be more beneficial in terms of reducing morbidity or mortality than that given after they develop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prevalence of preclinical disease should be high among the population screened</a:t>
          </a:r>
        </a:p>
      </dsp:txBody>
      <dsp:txXfrm>
        <a:off x="0" y="1436494"/>
        <a:ext cx="5000124" cy="3893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CF0C4-F7E2-4E61-92A7-B203E2FAEE9D}">
      <dsp:nvSpPr>
        <dsp:cNvPr id="0" name=""/>
        <dsp:cNvSpPr/>
      </dsp:nvSpPr>
      <dsp:spPr>
        <a:xfrm>
          <a:off x="0" y="304559"/>
          <a:ext cx="6091140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The condition sought should be an </a:t>
          </a:r>
          <a:r>
            <a:rPr lang="en-US" sz="2000" b="1" kern="1200" dirty="0"/>
            <a:t>important health</a:t>
          </a:r>
          <a:r>
            <a:rPr lang="en-US" sz="2000" kern="1200" dirty="0"/>
            <a:t> problem. </a:t>
          </a:r>
        </a:p>
      </dsp:txBody>
      <dsp:txXfrm>
        <a:off x="58485" y="363044"/>
        <a:ext cx="5974170" cy="1081110"/>
      </dsp:txXfrm>
    </dsp:sp>
    <dsp:sp modelId="{3462EB40-B88A-45A0-9280-4C43548D81B6}">
      <dsp:nvSpPr>
        <dsp:cNvPr id="0" name=""/>
        <dsp:cNvSpPr/>
      </dsp:nvSpPr>
      <dsp:spPr>
        <a:xfrm>
          <a:off x="0" y="1686960"/>
          <a:ext cx="6091140" cy="11980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Screening should be undertaken only when it has the potential to lead to a significant </a:t>
          </a:r>
          <a:r>
            <a:rPr lang="en-US" sz="2000" b="1" kern="1200" dirty="0"/>
            <a:t>decrease</a:t>
          </a:r>
          <a:r>
            <a:rPr lang="en-US" sz="2000" kern="1200" dirty="0"/>
            <a:t> in rates of disability, death or both.</a:t>
          </a:r>
        </a:p>
      </dsp:txBody>
      <dsp:txXfrm>
        <a:off x="58485" y="1745445"/>
        <a:ext cx="5974170" cy="1081110"/>
      </dsp:txXfrm>
    </dsp:sp>
    <dsp:sp modelId="{BFE0D7F2-9C78-42E3-A889-EAB94AC7D629}">
      <dsp:nvSpPr>
        <dsp:cNvPr id="0" name=""/>
        <dsp:cNvSpPr/>
      </dsp:nvSpPr>
      <dsp:spPr>
        <a:xfrm>
          <a:off x="0" y="3069360"/>
          <a:ext cx="6091140" cy="11980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There should be an accepted </a:t>
          </a:r>
          <a:r>
            <a:rPr lang="en-US" sz="2000" b="1" kern="1200" dirty="0"/>
            <a:t>treatment</a:t>
          </a:r>
          <a:r>
            <a:rPr lang="en-US" sz="2000" kern="1200" dirty="0"/>
            <a:t> for patients with recognized disease</a:t>
          </a:r>
        </a:p>
      </dsp:txBody>
      <dsp:txXfrm>
        <a:off x="58485" y="3127845"/>
        <a:ext cx="5974170" cy="10811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F7BD3-69B1-4C87-8339-9788628D9C64}">
      <dsp:nvSpPr>
        <dsp:cNvPr id="0" name=""/>
        <dsp:cNvSpPr/>
      </dsp:nvSpPr>
      <dsp:spPr>
        <a:xfrm>
          <a:off x="0" y="0"/>
          <a:ext cx="6556696" cy="922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4) </a:t>
          </a:r>
          <a:r>
            <a:rPr lang="en-US" sz="1700" b="1" kern="1200"/>
            <a:t>Facilities</a:t>
          </a:r>
          <a:r>
            <a:rPr lang="en-US" sz="1700" kern="1200"/>
            <a:t> for diagnosis and treatment should be available</a:t>
          </a:r>
        </a:p>
      </dsp:txBody>
      <dsp:txXfrm>
        <a:off x="27017" y="27017"/>
        <a:ext cx="5483391" cy="868383"/>
      </dsp:txXfrm>
    </dsp:sp>
    <dsp:sp modelId="{4509C15A-2744-45F6-B404-2D3B80510623}">
      <dsp:nvSpPr>
        <dsp:cNvPr id="0" name=""/>
        <dsp:cNvSpPr/>
      </dsp:nvSpPr>
      <dsp:spPr>
        <a:xfrm>
          <a:off x="549123" y="1090129"/>
          <a:ext cx="6556696" cy="922417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5) There should be a recognized latent or early symptomatic stage</a:t>
          </a:r>
        </a:p>
      </dsp:txBody>
      <dsp:txXfrm>
        <a:off x="576140" y="1117146"/>
        <a:ext cx="5353968" cy="868383"/>
      </dsp:txXfrm>
    </dsp:sp>
    <dsp:sp modelId="{0BF5D340-7E56-4ADE-BEC5-DC396698A057}">
      <dsp:nvSpPr>
        <dsp:cNvPr id="0" name=""/>
        <dsp:cNvSpPr/>
      </dsp:nvSpPr>
      <dsp:spPr>
        <a:xfrm>
          <a:off x="1090050" y="2180258"/>
          <a:ext cx="6556696" cy="922417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6) There should be a suitable test or examination which has high validity as measured by its sensitivity and specificity</a:t>
          </a:r>
        </a:p>
      </dsp:txBody>
      <dsp:txXfrm>
        <a:off x="1117067" y="2207275"/>
        <a:ext cx="5362164" cy="868383"/>
      </dsp:txXfrm>
    </dsp:sp>
    <dsp:sp modelId="{7F166C25-D0D9-44E4-9C18-40906A60C455}">
      <dsp:nvSpPr>
        <dsp:cNvPr id="0" name=""/>
        <dsp:cNvSpPr/>
      </dsp:nvSpPr>
      <dsp:spPr>
        <a:xfrm>
          <a:off x="1639174" y="3270387"/>
          <a:ext cx="6556696" cy="922417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7) The test should be </a:t>
          </a:r>
          <a:r>
            <a:rPr lang="en-US" sz="1700" b="1" kern="1200"/>
            <a:t>acceptable</a:t>
          </a:r>
          <a:r>
            <a:rPr lang="en-US" sz="1700" kern="1200"/>
            <a:t> to the population</a:t>
          </a:r>
        </a:p>
      </dsp:txBody>
      <dsp:txXfrm>
        <a:off x="1666191" y="3297404"/>
        <a:ext cx="5353968" cy="868383"/>
      </dsp:txXfrm>
    </dsp:sp>
    <dsp:sp modelId="{212B0239-E357-4769-98B9-E44879F6B16E}">
      <dsp:nvSpPr>
        <dsp:cNvPr id="0" name=""/>
        <dsp:cNvSpPr/>
      </dsp:nvSpPr>
      <dsp:spPr>
        <a:xfrm>
          <a:off x="5957125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092028" y="706487"/>
        <a:ext cx="329765" cy="451177"/>
      </dsp:txXfrm>
    </dsp:sp>
    <dsp:sp modelId="{A4AFEA8E-0C48-475A-9E2E-49818F9DE863}">
      <dsp:nvSpPr>
        <dsp:cNvPr id="0" name=""/>
        <dsp:cNvSpPr/>
      </dsp:nvSpPr>
      <dsp:spPr>
        <a:xfrm>
          <a:off x="6506249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641152" y="1796616"/>
        <a:ext cx="329765" cy="451177"/>
      </dsp:txXfrm>
    </dsp:sp>
    <dsp:sp modelId="{8010B315-3F18-4CE6-BA42-78EBEAB9AD44}">
      <dsp:nvSpPr>
        <dsp:cNvPr id="0" name=""/>
        <dsp:cNvSpPr/>
      </dsp:nvSpPr>
      <dsp:spPr>
        <a:xfrm>
          <a:off x="7047176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182079" y="2886746"/>
        <a:ext cx="329765" cy="4511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0E0E-FB69-48DA-BC83-F110D81A6CED}">
      <dsp:nvSpPr>
        <dsp:cNvPr id="0" name=""/>
        <dsp:cNvSpPr/>
      </dsp:nvSpPr>
      <dsp:spPr>
        <a:xfrm>
          <a:off x="0" y="0"/>
          <a:ext cx="6966490" cy="1257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8) The natural history of the condition should be adequately understood</a:t>
          </a:r>
        </a:p>
      </dsp:txBody>
      <dsp:txXfrm>
        <a:off x="36841" y="36841"/>
        <a:ext cx="5609181" cy="1184159"/>
      </dsp:txXfrm>
    </dsp:sp>
    <dsp:sp modelId="{E4578516-3734-4428-8986-63EE1A2C6515}">
      <dsp:nvSpPr>
        <dsp:cNvPr id="0" name=""/>
        <dsp:cNvSpPr/>
      </dsp:nvSpPr>
      <dsp:spPr>
        <a:xfrm>
          <a:off x="614690" y="1467481"/>
          <a:ext cx="6966490" cy="1257841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9) The cost of case-finding (including diagnosis and treatment of patients diagnosed) should be economically balanced in relation to possible expenditure on medical care as a whole. </a:t>
          </a:r>
        </a:p>
      </dsp:txBody>
      <dsp:txXfrm>
        <a:off x="651531" y="1504322"/>
        <a:ext cx="5460521" cy="1184159"/>
      </dsp:txXfrm>
    </dsp:sp>
    <dsp:sp modelId="{BA3D6FE1-B9A2-44FD-8281-47CFD8231CB5}">
      <dsp:nvSpPr>
        <dsp:cNvPr id="0" name=""/>
        <dsp:cNvSpPr/>
      </dsp:nvSpPr>
      <dsp:spPr>
        <a:xfrm>
          <a:off x="1229380" y="2934963"/>
          <a:ext cx="6966490" cy="1257841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10) Case finding should be a continuous process and not a “once and for all” project</a:t>
          </a:r>
        </a:p>
      </dsp:txBody>
      <dsp:txXfrm>
        <a:off x="1266221" y="2971804"/>
        <a:ext cx="5460521" cy="1184159"/>
      </dsp:txXfrm>
    </dsp:sp>
    <dsp:sp modelId="{26F05D17-87CD-4CEB-8EDF-B56FE48A24B2}">
      <dsp:nvSpPr>
        <dsp:cNvPr id="0" name=""/>
        <dsp:cNvSpPr/>
      </dsp:nvSpPr>
      <dsp:spPr>
        <a:xfrm>
          <a:off x="6148893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32852" y="953863"/>
        <a:ext cx="449678" cy="615241"/>
      </dsp:txXfrm>
    </dsp:sp>
    <dsp:sp modelId="{D842D6FA-E60A-47FB-9214-2B03596BA43A}">
      <dsp:nvSpPr>
        <dsp:cNvPr id="0" name=""/>
        <dsp:cNvSpPr/>
      </dsp:nvSpPr>
      <dsp:spPr>
        <a:xfrm>
          <a:off x="6763583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47542" y="2412959"/>
        <a:ext cx="449678" cy="6152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F5156-689C-4AC8-8A27-01A41223F202}">
      <dsp:nvSpPr>
        <dsp:cNvPr id="0" name=""/>
        <dsp:cNvSpPr/>
      </dsp:nvSpPr>
      <dsp:spPr>
        <a:xfrm>
          <a:off x="0" y="1317030"/>
          <a:ext cx="8686800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 </a:t>
          </a:r>
          <a:r>
            <a:rPr lang="en-US" sz="2400" kern="1200" dirty="0"/>
            <a:t>screening</a:t>
          </a:r>
          <a:r>
            <a:rPr lang="en-US" sz="1600" kern="1200" dirty="0"/>
            <a:t> </a:t>
          </a:r>
          <a:r>
            <a:rPr lang="en-US" sz="2400" kern="1200" dirty="0"/>
            <a:t>test should ideally be inexpensive, easy to administer, and impose minimal discomfort on the patients. </a:t>
          </a:r>
          <a:endParaRPr lang="en-US" sz="1600" kern="1200" dirty="0"/>
        </a:p>
      </dsp:txBody>
      <dsp:txXfrm>
        <a:off x="32384" y="1349414"/>
        <a:ext cx="8622032" cy="598621"/>
      </dsp:txXfrm>
    </dsp:sp>
    <dsp:sp modelId="{A8C37735-7DF6-4C75-A9FB-CF0E5007050F}">
      <dsp:nvSpPr>
        <dsp:cNvPr id="0" name=""/>
        <dsp:cNvSpPr/>
      </dsp:nvSpPr>
      <dsp:spPr>
        <a:xfrm>
          <a:off x="0" y="2058180"/>
          <a:ext cx="8686800" cy="66338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results of the screening test must be valid and reliable. </a:t>
          </a:r>
        </a:p>
      </dsp:txBody>
      <dsp:txXfrm>
        <a:off x="32384" y="2090564"/>
        <a:ext cx="8622032" cy="5986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DBF81-C869-4755-ADCF-4C57AC241402}">
      <dsp:nvSpPr>
        <dsp:cNvPr id="0" name=""/>
        <dsp:cNvSpPr/>
      </dsp:nvSpPr>
      <dsp:spPr>
        <a:xfrm>
          <a:off x="0" y="0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Validity of a test is the ability to differentiate </a:t>
          </a:r>
          <a:r>
            <a:rPr lang="en-US" sz="2200" b="1" kern="1200"/>
            <a:t>accurately</a:t>
          </a:r>
          <a:r>
            <a:rPr lang="en-US" sz="2200" kern="1200"/>
            <a:t> between those who have the disease and those who do not. </a:t>
          </a:r>
        </a:p>
      </dsp:txBody>
      <dsp:txXfrm>
        <a:off x="36841" y="36841"/>
        <a:ext cx="5609181" cy="1184159"/>
      </dsp:txXfrm>
    </dsp:sp>
    <dsp:sp modelId="{26CE90B8-761A-4E83-A602-792A7F00E53A}">
      <dsp:nvSpPr>
        <dsp:cNvPr id="0" name=""/>
        <dsp:cNvSpPr/>
      </dsp:nvSpPr>
      <dsp:spPr>
        <a:xfrm>
          <a:off x="614690" y="1467481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Sensitivity</a:t>
          </a:r>
          <a:r>
            <a:rPr lang="en-US" sz="2200" kern="1200"/>
            <a:t> and </a:t>
          </a:r>
          <a:r>
            <a:rPr lang="en-US" sz="2200" b="1" kern="1200"/>
            <a:t>Specificity</a:t>
          </a:r>
          <a:r>
            <a:rPr lang="en-US" sz="2200" kern="1200"/>
            <a:t> are two measures of the validity of a screening test. </a:t>
          </a:r>
        </a:p>
      </dsp:txBody>
      <dsp:txXfrm>
        <a:off x="651531" y="1504322"/>
        <a:ext cx="5460521" cy="1184159"/>
      </dsp:txXfrm>
    </dsp:sp>
    <dsp:sp modelId="{11406479-449B-4626-8A16-748B123036E9}">
      <dsp:nvSpPr>
        <dsp:cNvPr id="0" name=""/>
        <dsp:cNvSpPr/>
      </dsp:nvSpPr>
      <dsp:spPr>
        <a:xfrm>
          <a:off x="1229380" y="2934963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Sensitivity and specificity can also be taken as measures of validity for other tests which are applied for diagnostic purposes.</a:t>
          </a:r>
        </a:p>
      </dsp:txBody>
      <dsp:txXfrm>
        <a:off x="1266221" y="2971804"/>
        <a:ext cx="5460521" cy="1184159"/>
      </dsp:txXfrm>
    </dsp:sp>
    <dsp:sp modelId="{D2CA05A4-5758-4363-84EA-006545B3EF83}">
      <dsp:nvSpPr>
        <dsp:cNvPr id="0" name=""/>
        <dsp:cNvSpPr/>
      </dsp:nvSpPr>
      <dsp:spPr>
        <a:xfrm>
          <a:off x="6148893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32852" y="953863"/>
        <a:ext cx="449678" cy="615241"/>
      </dsp:txXfrm>
    </dsp:sp>
    <dsp:sp modelId="{781D3008-13F2-4A8A-A283-F69DE9C6B6F9}">
      <dsp:nvSpPr>
        <dsp:cNvPr id="0" name=""/>
        <dsp:cNvSpPr/>
      </dsp:nvSpPr>
      <dsp:spPr>
        <a:xfrm>
          <a:off x="6763583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47542" y="2412959"/>
        <a:ext cx="449678" cy="6152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0277-E963-4A8F-9730-655CEFB71F67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72001-2C1E-4CA4-BDC9-354C0A039677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0545-6A62-4C8F-8873-5160AFFCF21F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higher the prevalence, the more likely it is that a positive test is predictive of the diseases i.e PVPT will be high. </a:t>
          </a:r>
        </a:p>
      </dsp:txBody>
      <dsp:txXfrm>
        <a:off x="1509882" y="708097"/>
        <a:ext cx="6376817" cy="1307257"/>
      </dsp:txXfrm>
    </dsp:sp>
    <dsp:sp modelId="{9E7CF8B6-6DF9-48DE-95B4-2DEF1E14E63F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7AAB0-D5DA-4F24-BD51-D895970FCEEC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FBF4D-0059-49F3-B60F-F7EBD71ED933}">
      <dsp:nvSpPr>
        <dsp:cNvPr id="0" name=""/>
        <dsp:cNvSpPr/>
      </dsp:nvSpPr>
      <dsp:spPr>
        <a:xfrm>
          <a:off x="1509882" y="2342169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more sensitive a test, the less likely it is that an individual with a negative test will have the disease, and thus the greater the predictive value negative. </a:t>
          </a:r>
        </a:p>
      </dsp:txBody>
      <dsp:txXfrm>
        <a:off x="1509882" y="2342169"/>
        <a:ext cx="6376817" cy="13072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74EA-EC66-4E5B-8FA5-B82DC50F4898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E4E9-BE4D-44BC-BE79-D5A08FA61B7A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D6E70-0AE6-458C-A2DE-766363D9D111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The more specific the test, the less likely an</a:t>
          </a:r>
        </a:p>
      </dsp:txBody>
      <dsp:txXfrm>
        <a:off x="1437631" y="531"/>
        <a:ext cx="6449068" cy="1244702"/>
      </dsp:txXfrm>
    </dsp:sp>
    <dsp:sp modelId="{66843025-17D9-4A28-9355-D3C38DD82DD6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B8BB-95D4-404E-BD94-AA72B42B524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E0472-8811-4641-A1E5-C8B4D295FD72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individual with a positive test will be free from the disease ( FP) and the greater the predictive value positive.</a:t>
          </a:r>
        </a:p>
      </dsp:txBody>
      <dsp:txXfrm>
        <a:off x="1437631" y="1556410"/>
        <a:ext cx="6449068" cy="1244702"/>
      </dsp:txXfrm>
    </dsp:sp>
    <dsp:sp modelId="{8055096D-45AF-4052-98B8-F69EAA56FBDD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F6888-E3D2-458D-92E4-BFC35907307B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B89D-82DF-4A02-BCEE-3187B1EFD875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For rare disease, however, the major determinant of the predictive value positive is the prevalence of the preclinical disease in the screened population.</a:t>
          </a:r>
        </a:p>
      </dsp:txBody>
      <dsp:txXfrm>
        <a:off x="1437631" y="3112289"/>
        <a:ext cx="6449068" cy="12447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CEF1-3BAB-4E78-89CC-C94911450E6A}">
      <dsp:nvSpPr>
        <dsp:cNvPr id="0" name=""/>
        <dsp:cNvSpPr/>
      </dsp:nvSpPr>
      <dsp:spPr>
        <a:xfrm>
          <a:off x="2877305" y="2715"/>
          <a:ext cx="3236968" cy="1306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Sensitivity</a:t>
          </a:r>
          <a:r>
            <a:rPr lang="en-US" sz="2000" kern="1200"/>
            <a:t> = probability of testing + when you are HIV+</a:t>
          </a:r>
        </a:p>
      </dsp:txBody>
      <dsp:txXfrm>
        <a:off x="2941067" y="66477"/>
        <a:ext cx="3109444" cy="1178655"/>
      </dsp:txXfrm>
    </dsp:sp>
    <dsp:sp modelId="{FBD916E3-E4A0-4696-BA24-2555B16FE539}">
      <dsp:nvSpPr>
        <dsp:cNvPr id="0" name=""/>
        <dsp:cNvSpPr/>
      </dsp:nvSpPr>
      <dsp:spPr>
        <a:xfrm>
          <a:off x="2877305" y="1374203"/>
          <a:ext cx="3236968" cy="1306179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Specificity</a:t>
          </a:r>
          <a:r>
            <a:rPr lang="en-US" sz="2000" kern="1200"/>
            <a:t> = probability of testing - when you are HIV-</a:t>
          </a:r>
        </a:p>
      </dsp:txBody>
      <dsp:txXfrm>
        <a:off x="2941067" y="1437965"/>
        <a:ext cx="3109444" cy="1178655"/>
      </dsp:txXfrm>
    </dsp:sp>
    <dsp:sp modelId="{D9C87892-C62B-443D-831D-76F43DACA02F}">
      <dsp:nvSpPr>
        <dsp:cNvPr id="0" name=""/>
        <dsp:cNvSpPr/>
      </dsp:nvSpPr>
      <dsp:spPr>
        <a:xfrm>
          <a:off x="2877305" y="2745691"/>
          <a:ext cx="3236968" cy="1306179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Positive predictive value</a:t>
          </a:r>
          <a:r>
            <a:rPr lang="en-US" sz="2000" kern="1200"/>
            <a:t> = probability of being HIV+ when you test +</a:t>
          </a:r>
        </a:p>
      </dsp:txBody>
      <dsp:txXfrm>
        <a:off x="2941067" y="2809453"/>
        <a:ext cx="3109444" cy="1178655"/>
      </dsp:txXfrm>
    </dsp:sp>
    <dsp:sp modelId="{68C75586-21AF-4BEB-B930-F67257C6198B}">
      <dsp:nvSpPr>
        <dsp:cNvPr id="0" name=""/>
        <dsp:cNvSpPr/>
      </dsp:nvSpPr>
      <dsp:spPr>
        <a:xfrm>
          <a:off x="2877305" y="4117180"/>
          <a:ext cx="3236968" cy="130617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Negative predictive value</a:t>
          </a:r>
          <a:r>
            <a:rPr lang="en-US" sz="2000" kern="1200"/>
            <a:t> = probability of being HIV- when you test -</a:t>
          </a:r>
        </a:p>
      </dsp:txBody>
      <dsp:txXfrm>
        <a:off x="2941067" y="4180942"/>
        <a:ext cx="3109444" cy="11786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A4C7-9055-4A5E-BD5C-F7AEE6FB70B9}">
      <dsp:nvSpPr>
        <dsp:cNvPr id="0" name=""/>
        <dsp:cNvSpPr/>
      </dsp:nvSpPr>
      <dsp:spPr>
        <a:xfrm>
          <a:off x="0" y="62975"/>
          <a:ext cx="8305800" cy="2471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Five hundred patients known to have a particular disease were screened with a new test. Five hundred controls without this disease were also screened. Of the 500 patients 473 had a positive test. Of the healthy group without the disease seven had a positive test. Create a 2 by 2 table and reflect on the interpretation of the data.</a:t>
          </a:r>
        </a:p>
      </dsp:txBody>
      <dsp:txXfrm>
        <a:off x="120626" y="183601"/>
        <a:ext cx="8064548" cy="2229787"/>
      </dsp:txXfrm>
    </dsp:sp>
    <dsp:sp modelId="{F1C8397E-CA4F-4F3A-A103-55C5960A4B18}">
      <dsp:nvSpPr>
        <dsp:cNvPr id="0" name=""/>
        <dsp:cNvSpPr/>
      </dsp:nvSpPr>
      <dsp:spPr>
        <a:xfrm>
          <a:off x="0" y="2603135"/>
          <a:ext cx="8305800" cy="2471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Calculate and interpret sensitivity, specificity, PVP  and PVN of the test.</a:t>
          </a:r>
        </a:p>
      </dsp:txBody>
      <dsp:txXfrm>
        <a:off x="120626" y="2723761"/>
        <a:ext cx="8064548" cy="2229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F32D5-5C82-4331-BBC0-2EC0E72627D9}">
      <dsp:nvSpPr>
        <dsp:cNvPr id="0" name=""/>
        <dsp:cNvSpPr/>
      </dsp:nvSpPr>
      <dsp:spPr>
        <a:xfrm>
          <a:off x="0" y="3954"/>
          <a:ext cx="7886700" cy="1173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57FD3-16FA-4222-BD8D-C2236FC7D5D9}">
      <dsp:nvSpPr>
        <dsp:cNvPr id="0" name=""/>
        <dsp:cNvSpPr/>
      </dsp:nvSpPr>
      <dsp:spPr>
        <a:xfrm>
          <a:off x="355029" y="268025"/>
          <a:ext cx="646139" cy="6455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2B39B-E889-4095-9E21-7B9EE64ED996}">
      <dsp:nvSpPr>
        <dsp:cNvPr id="0" name=""/>
        <dsp:cNvSpPr/>
      </dsp:nvSpPr>
      <dsp:spPr>
        <a:xfrm>
          <a:off x="1356198" y="3954"/>
          <a:ext cx="6434487" cy="124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96" tIns="132096" rIns="132096" bIns="1320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 screening test is not intended to be  diagnostic.</a:t>
          </a:r>
        </a:p>
      </dsp:txBody>
      <dsp:txXfrm>
        <a:off x="1356198" y="3954"/>
        <a:ext cx="6434487" cy="1248150"/>
      </dsp:txXfrm>
    </dsp:sp>
    <dsp:sp modelId="{E87F55E2-CEE6-4174-AC2E-2DBEF8250A41}">
      <dsp:nvSpPr>
        <dsp:cNvPr id="0" name=""/>
        <dsp:cNvSpPr/>
      </dsp:nvSpPr>
      <dsp:spPr>
        <a:xfrm>
          <a:off x="0" y="1554686"/>
          <a:ext cx="7886700" cy="1173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04120-8043-4BA5-AFEC-C993B98EB319}">
      <dsp:nvSpPr>
        <dsp:cNvPr id="0" name=""/>
        <dsp:cNvSpPr/>
      </dsp:nvSpPr>
      <dsp:spPr>
        <a:xfrm>
          <a:off x="355029" y="1818758"/>
          <a:ext cx="646139" cy="645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96397-94B6-4944-AA85-50A28E5950DC}">
      <dsp:nvSpPr>
        <dsp:cNvPr id="0" name=""/>
        <dsp:cNvSpPr/>
      </dsp:nvSpPr>
      <dsp:spPr>
        <a:xfrm>
          <a:off x="1356198" y="1554686"/>
          <a:ext cx="6434487" cy="124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96" tIns="132096" rIns="132096" bIns="1320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Screening is an initial examination only, and    positive responders require a second, diagnostic examination</a:t>
          </a:r>
        </a:p>
      </dsp:txBody>
      <dsp:txXfrm>
        <a:off x="1356198" y="1554686"/>
        <a:ext cx="6434487" cy="1248150"/>
      </dsp:txXfrm>
    </dsp:sp>
    <dsp:sp modelId="{D390E7A3-26A1-4E2A-8234-109D6FE26ED0}">
      <dsp:nvSpPr>
        <dsp:cNvPr id="0" name=""/>
        <dsp:cNvSpPr/>
      </dsp:nvSpPr>
      <dsp:spPr>
        <a:xfrm>
          <a:off x="0" y="3105419"/>
          <a:ext cx="7886700" cy="1173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5656-BB51-403B-9BAB-DB69D1058270}">
      <dsp:nvSpPr>
        <dsp:cNvPr id="0" name=""/>
        <dsp:cNvSpPr/>
      </dsp:nvSpPr>
      <dsp:spPr>
        <a:xfrm>
          <a:off x="355029" y="3369490"/>
          <a:ext cx="646139" cy="6455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23A7-3F69-4053-9130-D8441D0115B8}">
      <dsp:nvSpPr>
        <dsp:cNvPr id="0" name=""/>
        <dsp:cNvSpPr/>
      </dsp:nvSpPr>
      <dsp:spPr>
        <a:xfrm>
          <a:off x="1356198" y="3105419"/>
          <a:ext cx="6434487" cy="124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96" tIns="132096" rIns="132096" bIns="1320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detection of disease (earlier than would usually occur in clinical practice) in the hope of modifying prognosis</a:t>
          </a:r>
        </a:p>
      </dsp:txBody>
      <dsp:txXfrm>
        <a:off x="1356198" y="3105419"/>
        <a:ext cx="6434487" cy="1248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76E5D-8DFD-4189-B60F-684D5F4131DE}">
      <dsp:nvSpPr>
        <dsp:cNvPr id="0" name=""/>
        <dsp:cNvSpPr/>
      </dsp:nvSpPr>
      <dsp:spPr>
        <a:xfrm>
          <a:off x="0" y="248420"/>
          <a:ext cx="4438638" cy="2196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Screening should be done;</a:t>
          </a:r>
        </a:p>
      </dsp:txBody>
      <dsp:txXfrm>
        <a:off x="107229" y="355649"/>
        <a:ext cx="4224180" cy="1982143"/>
      </dsp:txXfrm>
    </dsp:sp>
    <dsp:sp modelId="{0BCCF1FC-0438-453D-A806-B2F89EAA14DE}">
      <dsp:nvSpPr>
        <dsp:cNvPr id="0" name=""/>
        <dsp:cNvSpPr/>
      </dsp:nvSpPr>
      <dsp:spPr>
        <a:xfrm>
          <a:off x="0" y="2534302"/>
          <a:ext cx="4438638" cy="219660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After sub-clinical disease (changes have occurred), but before symptoms manifest.</a:t>
          </a:r>
        </a:p>
      </dsp:txBody>
      <dsp:txXfrm>
        <a:off x="107229" y="2641531"/>
        <a:ext cx="4224180" cy="1982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B1145-C725-4739-88D8-2740423F8D19}">
      <dsp:nvSpPr>
        <dsp:cNvPr id="0" name=""/>
        <dsp:cNvSpPr/>
      </dsp:nvSpPr>
      <dsp:spPr>
        <a:xfrm>
          <a:off x="5529646" y="1653439"/>
          <a:ext cx="91440" cy="756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60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93193-4C88-4B0C-BAAA-201ABFCAAEFA}">
      <dsp:nvSpPr>
        <dsp:cNvPr id="0" name=""/>
        <dsp:cNvSpPr/>
      </dsp:nvSpPr>
      <dsp:spPr>
        <a:xfrm>
          <a:off x="1098129" y="2638"/>
          <a:ext cx="2599686" cy="165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BF680-0C12-4364-98BF-30402FEF048C}">
      <dsp:nvSpPr>
        <dsp:cNvPr id="0" name=""/>
        <dsp:cNvSpPr/>
      </dsp:nvSpPr>
      <dsp:spPr>
        <a:xfrm>
          <a:off x="1386983" y="277049"/>
          <a:ext cx="2599686" cy="165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reverse, halt, or slow the progression of disease more effectively than would probably normally happen </a:t>
          </a:r>
        </a:p>
      </dsp:txBody>
      <dsp:txXfrm>
        <a:off x="1435333" y="325399"/>
        <a:ext cx="2502986" cy="1554100"/>
      </dsp:txXfrm>
    </dsp:sp>
    <dsp:sp modelId="{01FCAEF4-41CA-4590-9D2B-11FB092056FD}">
      <dsp:nvSpPr>
        <dsp:cNvPr id="0" name=""/>
        <dsp:cNvSpPr/>
      </dsp:nvSpPr>
      <dsp:spPr>
        <a:xfrm>
          <a:off x="4275523" y="2638"/>
          <a:ext cx="2599686" cy="165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86A8C-380F-4D07-95EE-78B87C6810E4}">
      <dsp:nvSpPr>
        <dsp:cNvPr id="0" name=""/>
        <dsp:cNvSpPr/>
      </dsp:nvSpPr>
      <dsp:spPr>
        <a:xfrm>
          <a:off x="4564377" y="277049"/>
          <a:ext cx="2599686" cy="165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alter the natural course of disease for a better outcome for individuals affected. </a:t>
          </a:r>
        </a:p>
      </dsp:txBody>
      <dsp:txXfrm>
        <a:off x="4612727" y="325399"/>
        <a:ext cx="2502986" cy="1554100"/>
      </dsp:txXfrm>
    </dsp:sp>
    <dsp:sp modelId="{6DB28F9A-3ABE-4DB8-A9F0-801DADDA9238}">
      <dsp:nvSpPr>
        <dsp:cNvPr id="0" name=""/>
        <dsp:cNvSpPr/>
      </dsp:nvSpPr>
      <dsp:spPr>
        <a:xfrm>
          <a:off x="4275523" y="2409514"/>
          <a:ext cx="2599686" cy="165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02060-210E-470F-B405-FC838C868CF7}">
      <dsp:nvSpPr>
        <dsp:cNvPr id="0" name=""/>
        <dsp:cNvSpPr/>
      </dsp:nvSpPr>
      <dsp:spPr>
        <a:xfrm>
          <a:off x="4564377" y="2683925"/>
          <a:ext cx="2599686" cy="165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reduce morbidity &amp; mortality through early detection &amp; treatment (prevention)</a:t>
          </a:r>
        </a:p>
      </dsp:txBody>
      <dsp:txXfrm>
        <a:off x="4612727" y="2732275"/>
        <a:ext cx="2502986" cy="1554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D57F2-0B89-41B1-81B7-F7799C998C79}">
      <dsp:nvSpPr>
        <dsp:cNvPr id="0" name=""/>
        <dsp:cNvSpPr/>
      </dsp:nvSpPr>
      <dsp:spPr>
        <a:xfrm>
          <a:off x="587410" y="131"/>
          <a:ext cx="3072035" cy="18432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Protect society from contagious disease</a:t>
          </a:r>
        </a:p>
      </dsp:txBody>
      <dsp:txXfrm>
        <a:off x="587410" y="131"/>
        <a:ext cx="3072035" cy="1843221"/>
      </dsp:txXfrm>
    </dsp:sp>
    <dsp:sp modelId="{0AF7DDAC-36D2-4A14-AA96-694D46D72842}">
      <dsp:nvSpPr>
        <dsp:cNvPr id="0" name=""/>
        <dsp:cNvSpPr/>
      </dsp:nvSpPr>
      <dsp:spPr>
        <a:xfrm>
          <a:off x="3966649" y="131"/>
          <a:ext cx="3072035" cy="1843221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Rational allocation of resources</a:t>
          </a:r>
        </a:p>
      </dsp:txBody>
      <dsp:txXfrm>
        <a:off x="3966649" y="131"/>
        <a:ext cx="3072035" cy="1843221"/>
      </dsp:txXfrm>
    </dsp:sp>
    <dsp:sp modelId="{1360CB73-DD9C-4C30-95B9-567ED23DD77F}">
      <dsp:nvSpPr>
        <dsp:cNvPr id="0" name=""/>
        <dsp:cNvSpPr/>
      </dsp:nvSpPr>
      <dsp:spPr>
        <a:xfrm>
          <a:off x="587410" y="2150556"/>
          <a:ext cx="3072035" cy="1843221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Selection of healthy individuals: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employment, military…</a:t>
          </a:r>
        </a:p>
      </dsp:txBody>
      <dsp:txXfrm>
        <a:off x="587410" y="2150556"/>
        <a:ext cx="3072035" cy="1843221"/>
      </dsp:txXfrm>
    </dsp:sp>
    <dsp:sp modelId="{6006AAAF-443F-4EC0-844A-35FD7F0DF59F}">
      <dsp:nvSpPr>
        <dsp:cNvPr id="0" name=""/>
        <dsp:cNvSpPr/>
      </dsp:nvSpPr>
      <dsp:spPr>
        <a:xfrm>
          <a:off x="3966649" y="2150556"/>
          <a:ext cx="3072035" cy="1843221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Research; study on natural history of disease…</a:t>
          </a:r>
        </a:p>
      </dsp:txBody>
      <dsp:txXfrm>
        <a:off x="3966649" y="2150556"/>
        <a:ext cx="3072035" cy="1843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1566-BB2B-44C0-A6F7-2DA2EEBFCD58}">
      <dsp:nvSpPr>
        <dsp:cNvPr id="0" name=""/>
        <dsp:cNvSpPr/>
      </dsp:nvSpPr>
      <dsp:spPr>
        <a:xfrm>
          <a:off x="599420" y="86451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951F8-61D2-4506-9A36-1C31124916C8}">
      <dsp:nvSpPr>
        <dsp:cNvPr id="0" name=""/>
        <dsp:cNvSpPr/>
      </dsp:nvSpPr>
      <dsp:spPr>
        <a:xfrm>
          <a:off x="833420" y="109851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2E8CC-962D-432E-96C7-82A7DE402261}">
      <dsp:nvSpPr>
        <dsp:cNvPr id="0" name=""/>
        <dsp:cNvSpPr/>
      </dsp:nvSpPr>
      <dsp:spPr>
        <a:xfrm>
          <a:off x="248420" y="2304510"/>
          <a:ext cx="18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Early Detection:</a:t>
          </a:r>
          <a:r>
            <a:rPr lang="en-US" sz="1400" b="0" i="0" kern="1200" baseline="0" dirty="0"/>
            <a:t> </a:t>
          </a:r>
          <a:r>
            <a:rPr lang="en-US" sz="1400" b="0" i="0" kern="1200" cap="none" baseline="0" dirty="0"/>
            <a:t>Identify diseases in asymptomatic individuals to initiate timely intervention and improve health outcomes.</a:t>
          </a:r>
          <a:endParaRPr lang="en-US" sz="1400" kern="1200" dirty="0"/>
        </a:p>
      </dsp:txBody>
      <dsp:txXfrm>
        <a:off x="248420" y="2304510"/>
        <a:ext cx="1800000" cy="1372500"/>
      </dsp:txXfrm>
    </dsp:sp>
    <dsp:sp modelId="{79937269-0122-4139-BA6A-8D754B5CB689}">
      <dsp:nvSpPr>
        <dsp:cNvPr id="0" name=""/>
        <dsp:cNvSpPr/>
      </dsp:nvSpPr>
      <dsp:spPr>
        <a:xfrm>
          <a:off x="2714421" y="86451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0C2AE-AA96-47E7-8606-C2CACE8E210E}">
      <dsp:nvSpPr>
        <dsp:cNvPr id="0" name=""/>
        <dsp:cNvSpPr/>
      </dsp:nvSpPr>
      <dsp:spPr>
        <a:xfrm>
          <a:off x="2948421" y="109851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3D05E-AACB-4AA2-B955-58A3F270EDAE}">
      <dsp:nvSpPr>
        <dsp:cNvPr id="0" name=""/>
        <dsp:cNvSpPr/>
      </dsp:nvSpPr>
      <dsp:spPr>
        <a:xfrm>
          <a:off x="2363421" y="2304510"/>
          <a:ext cx="18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Reduction of Morbidity and Mortality:</a:t>
          </a:r>
          <a:r>
            <a:rPr lang="en-US" sz="1400" b="0" i="0" kern="1200" baseline="0" dirty="0"/>
            <a:t> </a:t>
          </a:r>
          <a:r>
            <a:rPr lang="en-US" sz="1400" b="0" i="0" kern="1200" cap="none" baseline="0" dirty="0"/>
            <a:t>Decrease disease-related complications and deaths through early treatment.</a:t>
          </a:r>
          <a:endParaRPr lang="en-US" sz="1400" kern="1200" dirty="0"/>
        </a:p>
      </dsp:txBody>
      <dsp:txXfrm>
        <a:off x="2363421" y="2304510"/>
        <a:ext cx="1800000" cy="1372500"/>
      </dsp:txXfrm>
    </dsp:sp>
    <dsp:sp modelId="{71DF83E6-C50B-4D8F-B8CF-5A99F1C7E765}">
      <dsp:nvSpPr>
        <dsp:cNvPr id="0" name=""/>
        <dsp:cNvSpPr/>
      </dsp:nvSpPr>
      <dsp:spPr>
        <a:xfrm>
          <a:off x="4829420" y="86451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60DE7-69DD-4D89-ACE6-BA63EA482130}">
      <dsp:nvSpPr>
        <dsp:cNvPr id="0" name=""/>
        <dsp:cNvSpPr/>
      </dsp:nvSpPr>
      <dsp:spPr>
        <a:xfrm>
          <a:off x="5063420" y="109851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8FA3E-BAAC-4E71-9C7E-11E2462C3EDD}">
      <dsp:nvSpPr>
        <dsp:cNvPr id="0" name=""/>
        <dsp:cNvSpPr/>
      </dsp:nvSpPr>
      <dsp:spPr>
        <a:xfrm>
          <a:off x="4478421" y="2304510"/>
          <a:ext cx="18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Prevention of Disease Spread:</a:t>
          </a:r>
          <a:r>
            <a:rPr lang="en-US" sz="1400" b="0" i="0" kern="1200" baseline="0" dirty="0"/>
            <a:t> </a:t>
          </a:r>
          <a:r>
            <a:rPr lang="en-US" sz="1400" b="0" i="0" kern="1200" cap="none" baseline="0" dirty="0"/>
            <a:t>Control communicable diseases by identifying and managing cases early.</a:t>
          </a:r>
          <a:endParaRPr lang="en-US" sz="1400" kern="1200" dirty="0"/>
        </a:p>
      </dsp:txBody>
      <dsp:txXfrm>
        <a:off x="4478421" y="2304510"/>
        <a:ext cx="1800000" cy="1372500"/>
      </dsp:txXfrm>
    </dsp:sp>
    <dsp:sp modelId="{D3F87372-B5EB-417A-A27D-07A6CEFF7B6B}">
      <dsp:nvSpPr>
        <dsp:cNvPr id="0" name=""/>
        <dsp:cNvSpPr/>
      </dsp:nvSpPr>
      <dsp:spPr>
        <a:xfrm>
          <a:off x="6944421" y="86451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2B057-D1B0-4AF8-8909-A6973A5ED923}">
      <dsp:nvSpPr>
        <dsp:cNvPr id="0" name=""/>
        <dsp:cNvSpPr/>
      </dsp:nvSpPr>
      <dsp:spPr>
        <a:xfrm>
          <a:off x="7178421" y="109851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435C2-28AA-47C7-88D3-E499C197A033}">
      <dsp:nvSpPr>
        <dsp:cNvPr id="0" name=""/>
        <dsp:cNvSpPr/>
      </dsp:nvSpPr>
      <dsp:spPr>
        <a:xfrm>
          <a:off x="6593420" y="2304510"/>
          <a:ext cx="1800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Cost-Effectiveness:</a:t>
          </a:r>
          <a:r>
            <a:rPr lang="en-US" sz="1400" b="0" i="0" kern="1200" baseline="0" dirty="0"/>
            <a:t> </a:t>
          </a:r>
          <a:r>
            <a:rPr lang="en-US" sz="1400" b="0" i="0" kern="1200" cap="none" baseline="0" dirty="0"/>
            <a:t>Implement preventive measures that are more economical than treating advanced diseases</a:t>
          </a:r>
          <a:endParaRPr lang="en-US" sz="1400" kern="1200" dirty="0"/>
        </a:p>
      </dsp:txBody>
      <dsp:txXfrm>
        <a:off x="6593420" y="2304510"/>
        <a:ext cx="1800000" cy="13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9AC08-8D6C-4E46-9844-EB88E17FB262}">
      <dsp:nvSpPr>
        <dsp:cNvPr id="0" name=""/>
        <dsp:cNvSpPr/>
      </dsp:nvSpPr>
      <dsp:spPr>
        <a:xfrm>
          <a:off x="2365689" y="1234445"/>
          <a:ext cx="512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47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8352" y="1277450"/>
        <a:ext cx="27153" cy="5430"/>
      </dsp:txXfrm>
    </dsp:sp>
    <dsp:sp modelId="{10024FB4-60F0-4095-9299-CC9BC3A8FEDC}">
      <dsp:nvSpPr>
        <dsp:cNvPr id="0" name=""/>
        <dsp:cNvSpPr/>
      </dsp:nvSpPr>
      <dsp:spPr>
        <a:xfrm>
          <a:off x="6272" y="571800"/>
          <a:ext cx="2361216" cy="1416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02" tIns="121449" rIns="115702" bIns="1214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Mass Screening:</a:t>
          </a:r>
          <a:endParaRPr lang="en-US" sz="1600" kern="1200"/>
        </a:p>
      </dsp:txBody>
      <dsp:txXfrm>
        <a:off x="6272" y="571800"/>
        <a:ext cx="2361216" cy="1416730"/>
      </dsp:txXfrm>
    </dsp:sp>
    <dsp:sp modelId="{4611510B-EC0C-4976-937F-EF0DE732CDDB}">
      <dsp:nvSpPr>
        <dsp:cNvPr id="0" name=""/>
        <dsp:cNvSpPr/>
      </dsp:nvSpPr>
      <dsp:spPr>
        <a:xfrm>
          <a:off x="5269986" y="1234445"/>
          <a:ext cx="512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47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2649" y="1277450"/>
        <a:ext cx="27153" cy="5430"/>
      </dsp:txXfrm>
    </dsp:sp>
    <dsp:sp modelId="{00F59B81-9A14-4394-9226-3B511C977A07}">
      <dsp:nvSpPr>
        <dsp:cNvPr id="0" name=""/>
        <dsp:cNvSpPr/>
      </dsp:nvSpPr>
      <dsp:spPr>
        <a:xfrm>
          <a:off x="2910569" y="571800"/>
          <a:ext cx="2361216" cy="14167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02" tIns="121449" rIns="115702" bIns="1214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Definition:</a:t>
          </a:r>
          <a:r>
            <a:rPr lang="en-US" sz="1600" kern="1200"/>
            <a:t> Testing entire populations or subgroups, regardless of individual risk factors.</a:t>
          </a:r>
        </a:p>
      </dsp:txBody>
      <dsp:txXfrm>
        <a:off x="2910569" y="571800"/>
        <a:ext cx="2361216" cy="1416730"/>
      </dsp:txXfrm>
    </dsp:sp>
    <dsp:sp modelId="{BB4984D9-C12C-4D11-B20B-A97519F8B776}">
      <dsp:nvSpPr>
        <dsp:cNvPr id="0" name=""/>
        <dsp:cNvSpPr/>
      </dsp:nvSpPr>
      <dsp:spPr>
        <a:xfrm>
          <a:off x="1186881" y="1986731"/>
          <a:ext cx="5808593" cy="512479"/>
        </a:xfrm>
        <a:custGeom>
          <a:avLst/>
          <a:gdLst/>
          <a:ahLst/>
          <a:cxnLst/>
          <a:rect l="0" t="0" r="0" b="0"/>
          <a:pathLst>
            <a:path>
              <a:moveTo>
                <a:pt x="5808593" y="0"/>
              </a:moveTo>
              <a:lnTo>
                <a:pt x="5808593" y="273339"/>
              </a:lnTo>
              <a:lnTo>
                <a:pt x="0" y="273339"/>
              </a:lnTo>
              <a:lnTo>
                <a:pt x="0" y="5124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5329" y="2240255"/>
        <a:ext cx="291696" cy="5430"/>
      </dsp:txXfrm>
    </dsp:sp>
    <dsp:sp modelId="{C873D4B2-37A2-439F-82DA-4D16AD45360D}">
      <dsp:nvSpPr>
        <dsp:cNvPr id="0" name=""/>
        <dsp:cNvSpPr/>
      </dsp:nvSpPr>
      <dsp:spPr>
        <a:xfrm>
          <a:off x="5814866" y="571800"/>
          <a:ext cx="2361216" cy="14167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02" tIns="121449" rIns="115702" bIns="1214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Example:</a:t>
          </a:r>
          <a:r>
            <a:rPr lang="en-US" sz="1600" kern="1200"/>
            <a:t> Newborn screening for metabolic disorders.</a:t>
          </a:r>
        </a:p>
      </dsp:txBody>
      <dsp:txXfrm>
        <a:off x="5814866" y="571800"/>
        <a:ext cx="2361216" cy="1416730"/>
      </dsp:txXfrm>
    </dsp:sp>
    <dsp:sp modelId="{EF719610-2A94-4730-A470-8681657718CB}">
      <dsp:nvSpPr>
        <dsp:cNvPr id="0" name=""/>
        <dsp:cNvSpPr/>
      </dsp:nvSpPr>
      <dsp:spPr>
        <a:xfrm>
          <a:off x="2365689" y="3194256"/>
          <a:ext cx="512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47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8352" y="3237260"/>
        <a:ext cx="27153" cy="5430"/>
      </dsp:txXfrm>
    </dsp:sp>
    <dsp:sp modelId="{7D7DA9F7-9D81-471C-A8BF-B718FB498DD8}">
      <dsp:nvSpPr>
        <dsp:cNvPr id="0" name=""/>
        <dsp:cNvSpPr/>
      </dsp:nvSpPr>
      <dsp:spPr>
        <a:xfrm>
          <a:off x="6272" y="2531610"/>
          <a:ext cx="2361216" cy="1416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02" tIns="121449" rIns="115702" bIns="1214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Advantages:</a:t>
          </a:r>
          <a:r>
            <a:rPr lang="en-US" sz="1600" kern="1200"/>
            <a:t> Can detect diseases in individuals without known risk factors.</a:t>
          </a:r>
        </a:p>
      </dsp:txBody>
      <dsp:txXfrm>
        <a:off x="6272" y="2531610"/>
        <a:ext cx="2361216" cy="1416730"/>
      </dsp:txXfrm>
    </dsp:sp>
    <dsp:sp modelId="{C814306B-9D24-4D4D-B88F-F6BFFE75A269}">
      <dsp:nvSpPr>
        <dsp:cNvPr id="0" name=""/>
        <dsp:cNvSpPr/>
      </dsp:nvSpPr>
      <dsp:spPr>
        <a:xfrm>
          <a:off x="2910569" y="2531610"/>
          <a:ext cx="2361216" cy="14167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02" tIns="121449" rIns="115702" bIns="1214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Disadvantages:</a:t>
          </a:r>
          <a:r>
            <a:rPr lang="en-US" sz="1600" kern="1200"/>
            <a:t> Resource-intensive; may yield low positive results in low-prevalence populations.</a:t>
          </a:r>
        </a:p>
      </dsp:txBody>
      <dsp:txXfrm>
        <a:off x="2910569" y="2531610"/>
        <a:ext cx="2361216" cy="14167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2E8F5-9B01-4EF8-A4AB-BF35D88F11DE}">
      <dsp:nvSpPr>
        <dsp:cNvPr id="0" name=""/>
        <dsp:cNvSpPr/>
      </dsp:nvSpPr>
      <dsp:spPr>
        <a:xfrm>
          <a:off x="2498637" y="1259322"/>
          <a:ext cx="542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7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5786" y="1302174"/>
        <a:ext cx="28678" cy="5735"/>
      </dsp:txXfrm>
    </dsp:sp>
    <dsp:sp modelId="{33185DB7-AA6B-4528-97C3-343A9C7A88CF}">
      <dsp:nvSpPr>
        <dsp:cNvPr id="0" name=""/>
        <dsp:cNvSpPr/>
      </dsp:nvSpPr>
      <dsp:spPr>
        <a:xfrm>
          <a:off x="6624" y="556898"/>
          <a:ext cx="2493812" cy="1496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199" tIns="128269" rIns="122199" bIns="128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Selective Screening:</a:t>
          </a:r>
          <a:endParaRPr lang="en-US" sz="1800" kern="1200"/>
        </a:p>
      </dsp:txBody>
      <dsp:txXfrm>
        <a:off x="6624" y="556898"/>
        <a:ext cx="2493812" cy="1496287"/>
      </dsp:txXfrm>
    </dsp:sp>
    <dsp:sp modelId="{97F64A21-F3BF-4C03-96CC-81BB6ED7C865}">
      <dsp:nvSpPr>
        <dsp:cNvPr id="0" name=""/>
        <dsp:cNvSpPr/>
      </dsp:nvSpPr>
      <dsp:spPr>
        <a:xfrm>
          <a:off x="5566027" y="1259322"/>
          <a:ext cx="542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76" y="45720"/>
              </a:lnTo>
            </a:path>
          </a:pathLst>
        </a:custGeom>
        <a:noFill/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3176" y="1302174"/>
        <a:ext cx="28678" cy="5735"/>
      </dsp:txXfrm>
    </dsp:sp>
    <dsp:sp modelId="{2C479A01-0BB9-412A-81A6-9F267AB16937}">
      <dsp:nvSpPr>
        <dsp:cNvPr id="0" name=""/>
        <dsp:cNvSpPr/>
      </dsp:nvSpPr>
      <dsp:spPr>
        <a:xfrm>
          <a:off x="3074014" y="556898"/>
          <a:ext cx="2493812" cy="1496287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199" tIns="128269" rIns="122199" bIns="128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Definition:</a:t>
          </a:r>
          <a:r>
            <a:rPr lang="en-US" sz="1800" kern="1200" dirty="0"/>
            <a:t> Targeted testing of individuals at higher risk for specific diseases.</a:t>
          </a:r>
        </a:p>
      </dsp:txBody>
      <dsp:txXfrm>
        <a:off x="3074014" y="556898"/>
        <a:ext cx="2493812" cy="1496287"/>
      </dsp:txXfrm>
    </dsp:sp>
    <dsp:sp modelId="{7F9E3B07-CE75-45BF-B0F1-F691753FE5EA}">
      <dsp:nvSpPr>
        <dsp:cNvPr id="0" name=""/>
        <dsp:cNvSpPr/>
      </dsp:nvSpPr>
      <dsp:spPr>
        <a:xfrm>
          <a:off x="1253531" y="2051386"/>
          <a:ext cx="6134779" cy="542976"/>
        </a:xfrm>
        <a:custGeom>
          <a:avLst/>
          <a:gdLst/>
          <a:ahLst/>
          <a:cxnLst/>
          <a:rect l="0" t="0" r="0" b="0"/>
          <a:pathLst>
            <a:path>
              <a:moveTo>
                <a:pt x="6134779" y="0"/>
              </a:moveTo>
              <a:lnTo>
                <a:pt x="6134779" y="288588"/>
              </a:lnTo>
              <a:lnTo>
                <a:pt x="0" y="288588"/>
              </a:lnTo>
              <a:lnTo>
                <a:pt x="0" y="542976"/>
              </a:lnTo>
            </a:path>
          </a:pathLst>
        </a:custGeom>
        <a:noFill/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6882" y="2320007"/>
        <a:ext cx="308076" cy="5735"/>
      </dsp:txXfrm>
    </dsp:sp>
    <dsp:sp modelId="{D6E97B77-DBBA-45D5-89BB-67D7B43D2803}">
      <dsp:nvSpPr>
        <dsp:cNvPr id="0" name=""/>
        <dsp:cNvSpPr/>
      </dsp:nvSpPr>
      <dsp:spPr>
        <a:xfrm>
          <a:off x="6141404" y="556898"/>
          <a:ext cx="2493812" cy="1496287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199" tIns="128269" rIns="122199" bIns="128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Example:</a:t>
          </a:r>
          <a:r>
            <a:rPr lang="en-US" sz="1800" kern="1200"/>
            <a:t> Screening individuals with a family history of certain cancers.</a:t>
          </a:r>
        </a:p>
      </dsp:txBody>
      <dsp:txXfrm>
        <a:off x="6141404" y="556898"/>
        <a:ext cx="2493812" cy="1496287"/>
      </dsp:txXfrm>
    </dsp:sp>
    <dsp:sp modelId="{ECD863CF-605C-4E71-B162-BA9F2083C02C}">
      <dsp:nvSpPr>
        <dsp:cNvPr id="0" name=""/>
        <dsp:cNvSpPr/>
      </dsp:nvSpPr>
      <dsp:spPr>
        <a:xfrm>
          <a:off x="2498637" y="3329187"/>
          <a:ext cx="542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76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5786" y="3372039"/>
        <a:ext cx="28678" cy="5735"/>
      </dsp:txXfrm>
    </dsp:sp>
    <dsp:sp modelId="{127AC7D3-4D11-45E3-AC8A-0D9FD85B707B}">
      <dsp:nvSpPr>
        <dsp:cNvPr id="0" name=""/>
        <dsp:cNvSpPr/>
      </dsp:nvSpPr>
      <dsp:spPr>
        <a:xfrm>
          <a:off x="6624" y="2626763"/>
          <a:ext cx="2493812" cy="1496287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199" tIns="128269" rIns="122199" bIns="128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Advantages:</a:t>
          </a:r>
          <a:r>
            <a:rPr lang="en-US" sz="1800" kern="1200"/>
            <a:t> More efficient use of resources; higher yield of true positive cases.</a:t>
          </a:r>
        </a:p>
      </dsp:txBody>
      <dsp:txXfrm>
        <a:off x="6624" y="2626763"/>
        <a:ext cx="2493812" cy="1496287"/>
      </dsp:txXfrm>
    </dsp:sp>
    <dsp:sp modelId="{714C5595-5459-4950-B2B7-63B841F8D31B}">
      <dsp:nvSpPr>
        <dsp:cNvPr id="0" name=""/>
        <dsp:cNvSpPr/>
      </dsp:nvSpPr>
      <dsp:spPr>
        <a:xfrm>
          <a:off x="3074014" y="2626763"/>
          <a:ext cx="2493812" cy="149628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199" tIns="128269" rIns="122199" bIns="128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Disadvantages:</a:t>
          </a:r>
          <a:r>
            <a:rPr lang="en-US" sz="1800" kern="1200"/>
            <a:t> May miss cases in individuals without identified risk factors.</a:t>
          </a:r>
        </a:p>
      </dsp:txBody>
      <dsp:txXfrm>
        <a:off x="3074014" y="2626763"/>
        <a:ext cx="2493812" cy="14962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E78D-10F0-419F-A5E2-AEC0D6BCC94B}">
      <dsp:nvSpPr>
        <dsp:cNvPr id="0" name=""/>
        <dsp:cNvSpPr/>
      </dsp:nvSpPr>
      <dsp:spPr>
        <a:xfrm>
          <a:off x="0" y="5561494"/>
          <a:ext cx="5997416" cy="9124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Disadvantages:</a:t>
          </a:r>
          <a:r>
            <a:rPr lang="en-US" sz="1900" kern="1200"/>
            <a:t> Increased chance of false positives; may require more follow-up testing.</a:t>
          </a:r>
        </a:p>
      </dsp:txBody>
      <dsp:txXfrm>
        <a:off x="0" y="5561494"/>
        <a:ext cx="5997416" cy="912409"/>
      </dsp:txXfrm>
    </dsp:sp>
    <dsp:sp modelId="{709F9733-BC40-492A-8736-1249ED067DBF}">
      <dsp:nvSpPr>
        <dsp:cNvPr id="0" name=""/>
        <dsp:cNvSpPr/>
      </dsp:nvSpPr>
      <dsp:spPr>
        <a:xfrm rot="10800000">
          <a:off x="0" y="4171894"/>
          <a:ext cx="5997416" cy="1403285"/>
        </a:xfrm>
        <a:prstGeom prst="upArrowCallou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Advantages:</a:t>
          </a:r>
          <a:r>
            <a:rPr lang="en-US" sz="1900" kern="1200"/>
            <a:t> Comprehensive health assessment; convenient for participants.</a:t>
          </a:r>
        </a:p>
      </dsp:txBody>
      <dsp:txXfrm rot="10800000">
        <a:off x="0" y="4171894"/>
        <a:ext cx="5997416" cy="911812"/>
      </dsp:txXfrm>
    </dsp:sp>
    <dsp:sp modelId="{8C81E7CB-D190-4812-8B57-E7EAE6AF1124}">
      <dsp:nvSpPr>
        <dsp:cNvPr id="0" name=""/>
        <dsp:cNvSpPr/>
      </dsp:nvSpPr>
      <dsp:spPr>
        <a:xfrm rot="10800000">
          <a:off x="0" y="2782295"/>
          <a:ext cx="5997416" cy="1403285"/>
        </a:xfrm>
        <a:prstGeom prst="upArrowCallou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Example:</a:t>
          </a:r>
          <a:r>
            <a:rPr lang="en-US" sz="1900" kern="1200"/>
            <a:t> Health fairs offering blood pressure checks, cholesterol tests, and glucose measurements.</a:t>
          </a:r>
        </a:p>
      </dsp:txBody>
      <dsp:txXfrm rot="10800000">
        <a:off x="0" y="2782295"/>
        <a:ext cx="5997416" cy="911812"/>
      </dsp:txXfrm>
    </dsp:sp>
    <dsp:sp modelId="{FBABCAEE-31EC-4941-8A8D-AA30BA1DA100}">
      <dsp:nvSpPr>
        <dsp:cNvPr id="0" name=""/>
        <dsp:cNvSpPr/>
      </dsp:nvSpPr>
      <dsp:spPr>
        <a:xfrm rot="10800000">
          <a:off x="0" y="1392695"/>
          <a:ext cx="5997416" cy="1403285"/>
        </a:xfrm>
        <a:prstGeom prst="upArrowCallou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Definition:</a:t>
          </a:r>
          <a:r>
            <a:rPr lang="en-US" sz="1900" kern="1200"/>
            <a:t> Conducting multiple tests during a single screening session to detect various diseases.</a:t>
          </a:r>
        </a:p>
      </dsp:txBody>
      <dsp:txXfrm rot="10800000">
        <a:off x="0" y="1392695"/>
        <a:ext cx="5997416" cy="911812"/>
      </dsp:txXfrm>
    </dsp:sp>
    <dsp:sp modelId="{7CE11EC2-6B49-4BC8-9026-292CC2D13779}">
      <dsp:nvSpPr>
        <dsp:cNvPr id="0" name=""/>
        <dsp:cNvSpPr/>
      </dsp:nvSpPr>
      <dsp:spPr>
        <a:xfrm rot="10800000">
          <a:off x="0" y="3096"/>
          <a:ext cx="5997416" cy="1403285"/>
        </a:xfrm>
        <a:prstGeom prst="upArrowCallou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Multiphasic Screening:</a:t>
          </a:r>
          <a:endParaRPr lang="en-US" sz="1900" kern="1200"/>
        </a:p>
      </dsp:txBody>
      <dsp:txXfrm rot="10800000">
        <a:off x="0" y="3096"/>
        <a:ext cx="5997416" cy="91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BC2F-F0F7-4F2E-B24C-8C56CBA3573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16882-FD36-4534-90F0-BDFC2AC27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F269-8E49-43B8-B881-C574F9A7D3C1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0C57-A8B5-4401-B1A5-860FD7917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6C0F-9294-41B2-88F5-223014E8802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A2F8CA0-2B15-4529-8036-F40F3EE425D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188A3CF-592C-42F5-9AA6-320B8BB88EEA}" type="slidenum">
              <a:rPr lang="en-US" smtClean="0"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0C57-A8B5-4401-B1A5-860FD7917B05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8B2D-5959-637D-85D1-DB160CBBB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E3CBF-385F-F08B-A05C-EE99BBF5D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B0F4-0791-0444-148C-6E59B985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E9A8-B842-40B1-83CD-36871EB6A7A4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297-2234-E85B-BB5E-F9DA076A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DD61-0F92-9ACE-2119-E53C0326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93BE-841D-1EDF-E5F4-540BB202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04344-CFF4-4F26-23A9-59BE8C891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1E28-EDF7-E859-C946-67969018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54CA-459B-4F86-8BEE-445CA6F89AEF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02B3-5664-656D-C976-D2327042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25AD-AFF5-3D96-3C2F-926B0D4F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06AD1-6FE2-C12B-8773-D97CCF7C7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E50A-6054-7E58-97BE-C51DAD5F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EDE86-C447-FED9-944A-C17B827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40-E5D3-487A-B770-39428973712B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DE3A-2893-6673-1935-75F3D243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54FE-778A-E645-350C-E12DF926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E959D-BF05-418B-A58C-990F967610FD}" type="datetime1">
              <a:rPr lang="en-US" altLang="zh-CN" smtClean="0"/>
              <a:t>11/10/2024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Epidemiology  G/kiros G.  AMU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91AA005-6C64-4301-BD15-14C95D55BE3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6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61E0-4099-74DA-7C79-0324BAF6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032A-03B2-12CA-A608-C13E2C07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FB2C-C34B-E543-B40E-A8E23C72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D5B-8A0B-448D-808A-68764BCCD91E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8BC3-4B1E-66CF-CA39-8F9D6D0F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3BB4-13D7-1641-FE00-3BFADE81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FFDC-B53E-37D0-0F4B-B0A14D5A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DC3AD-2485-99EB-4B4A-67D3A623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0B1F8-5D07-B72F-ED3E-C26036FA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0D65-A927-4BB9-B2DD-5E583CDC4BF9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94305-11CB-1A7D-6E2E-CD372D91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88172-64F4-3D4E-A6EE-02DAB2B3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2403-DEB8-710A-4B05-42A83E1A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69D46-6F75-D852-45B1-916D100D0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AB4A-D087-9706-1137-547FE2E2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E70A3-1DF6-44A7-8B13-5F35AE11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B3BE-A5F2-47E6-93B6-F616839A9234}" type="datetime1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01757-A36B-CE34-EE2F-B4C859C8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E6985-C02F-1EE3-CC13-E8C8C8ED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2EEC-C025-B782-9A66-065EBC96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558D8-592C-8F8C-862B-22D1BDFD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D672C-0922-7068-3ED9-AA17F59E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C7B64-9DD3-6E6B-9ABB-1A2ACCE66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02FCE-AF0C-82CE-87C8-91926E9F0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BE546-7A30-13D2-9742-94F5C7D4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8CC5-0F7F-45D3-ABB6-B0FF6378EC19}" type="datetime1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42411-32B5-6B78-7348-AB68947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E4E50-0FA2-0587-DDF3-829D58EE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CF82-CA3C-26EB-2314-5A19CB0C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FEA54-D403-E287-1EF4-68F6E2C7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4A9-CA47-4B5A-9D8B-1D542A0822F3}" type="datetime1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6E674-FAC0-2254-EC8A-D6643D63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44CE1-063D-C020-4F29-234681B2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6E900-AC3B-390A-E448-CCCBEE2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717C-4E98-47D8-989B-F5431F4A97DF}" type="datetime1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3D5A2-6468-4B85-C619-51DDF0C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009D-7480-7E95-73E5-DF6AD65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FFD8-4F26-8073-9FD8-016B4B3B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1B66-077E-B443-213B-1B7C7D15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AFCA6-316A-D7D8-EE2E-A0FD1207B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F29D7-B5CC-0314-4BAC-9FDCE03F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31F-8A59-4B42-9DFD-8F17914FB5A4}" type="datetime1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563BC-55A6-E3EB-7E8D-BAECB2DD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A35A-4B8B-30E8-8012-477AA015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F0C9-B765-7893-D275-4F3036B1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1BFEF-D6FB-2E2E-6213-6AAEBAF22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5A173-4880-08AC-0363-310378EF8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D1160-5DDC-D9EF-C33B-99807804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3E32-18E6-4BCF-B699-A832FB80CAC2}" type="datetime1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E7CF8-4E76-FA74-C3D9-137121F6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Epidemiology  G/kiros G.  AMU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F02AB-A881-0393-0A52-3FC66D14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7C29B-A8E7-C489-BB06-56367E69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2501-A115-9F02-99DB-ABF9F0D0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4E87-F57A-EA3E-C0AB-C6450D797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8B2E3-13CD-40BE-9C6D-D001A8169177}" type="datetime1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B27C-7228-73FB-AF75-E857DB7BA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Epidemiology  G/kiros G.  AMU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2AC0-A30D-0BF4-D980-842983889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txBody>
          <a:bodyPr>
            <a:normAutofit/>
          </a:bodyPr>
          <a:lstStyle/>
          <a:p>
            <a:pPr algn="r"/>
            <a:r>
              <a:rPr lang="en-US" sz="4200">
                <a:solidFill>
                  <a:srgbClr val="FFFFFF"/>
                </a:solidFill>
              </a:rPr>
              <a:t>  Principles and Practice of Screening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905" y="4797188"/>
            <a:ext cx="4538427" cy="1241828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Bashir Ssuna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MPH -IUIU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sz="5400" b="1" dirty="0"/>
              <a:t>How do we select diseases for screening program?</a:t>
            </a:r>
            <a:endParaRPr lang="en-GB" sz="5400" b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3821-5479-406D-0B87-69DB4012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Objectives of screening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9848-55C2-10EC-4BB1-EC24B470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" name="Rectangle 1">
            <a:extLst>
              <a:ext uri="{FF2B5EF4-FFF2-40B4-BE49-F238E27FC236}">
                <a16:creationId xmlns:a16="http://schemas.microsoft.com/office/drawing/2014/main" id="{4B538254-59B9-5B2A-078E-3ADF4CBB3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241855"/>
              </p:ext>
            </p:extLst>
          </p:nvPr>
        </p:nvGraphicFramePr>
        <p:xfrm>
          <a:off x="349758" y="2011680"/>
          <a:ext cx="8641842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83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D3232-29DF-2567-5CB2-12AAD1E6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Types of screening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4302-1E2F-33E4-E16D-62BA42EF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5E52293-FF3E-94B3-E851-98C5A4CDF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08524"/>
              </p:ext>
            </p:extLst>
          </p:nvPr>
        </p:nvGraphicFramePr>
        <p:xfrm>
          <a:off x="609600" y="2033058"/>
          <a:ext cx="8182356" cy="452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91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F62E-CBA0-3209-B039-23F1A267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DFB2B6A-DCBA-AE8F-6422-0504078FF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79077"/>
              </p:ext>
            </p:extLst>
          </p:nvPr>
        </p:nvGraphicFramePr>
        <p:xfrm>
          <a:off x="349758" y="1676400"/>
          <a:ext cx="8641842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00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25F18-E8F8-C287-1163-3AFD741A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91F7238-2589-772D-8D73-1AA84EAFA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597452"/>
              </p:ext>
            </p:extLst>
          </p:nvPr>
        </p:nvGraphicFramePr>
        <p:xfrm>
          <a:off x="3070384" y="152400"/>
          <a:ext cx="5997416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95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20D864-E270-2F1A-D5D0-13978866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563785"/>
            <a:ext cx="8458200" cy="5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321B-78D1-EF8C-5094-ED614D63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5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Diseases Appropriate for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B3003F1-C074-2AE7-04B2-F2A8DE0A2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8005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1828800"/>
            <a:ext cx="2438592" cy="268572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Criteria for 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establishing 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screening 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5638" y="6356350"/>
            <a:ext cx="3857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BF980AD-F762-ACEF-9923-844314FF3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13783"/>
              </p:ext>
            </p:extLst>
          </p:nvPr>
        </p:nvGraphicFramePr>
        <p:xfrm>
          <a:off x="2976659" y="990600"/>
          <a:ext cx="609114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Criteria…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36E18F-1430-C10C-BD30-DEE341057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0540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Criteria…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121654-7388-ECFC-4DF1-9AED25170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570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At the end of this session, you will be able to:</a:t>
            </a:r>
          </a:p>
          <a:p>
            <a:r>
              <a:rPr lang="en-US"/>
              <a:t>Define screening</a:t>
            </a:r>
          </a:p>
          <a:p>
            <a:r>
              <a:rPr lang="en-US"/>
              <a:t>Describe the purposes of screening.</a:t>
            </a:r>
          </a:p>
          <a:p>
            <a:r>
              <a:rPr lang="en-US"/>
              <a:t>List criteria for establishing screening program.</a:t>
            </a:r>
          </a:p>
          <a:p>
            <a:r>
              <a:rPr lang="en-US"/>
              <a:t>Explain the validity of a Screening Test.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96494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</a:rPr>
              <a:t>Criteria for instituting a screening program (Summary)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01000" cy="4787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Disease</a:t>
            </a:r>
            <a:r>
              <a:rPr lang="en-US" sz="2800" dirty="0"/>
              <a:t>		-Serious</a:t>
            </a:r>
          </a:p>
          <a:p>
            <a:r>
              <a:rPr lang="en-US" sz="2800" dirty="0"/>
              <a:t>			-</a:t>
            </a:r>
            <a:r>
              <a:rPr lang="en-US" sz="2400" dirty="0"/>
              <a:t>High prevalence of preclinical stage</a:t>
            </a:r>
            <a:endParaRPr lang="en-US" sz="2800" dirty="0"/>
          </a:p>
          <a:p>
            <a:r>
              <a:rPr lang="en-US" sz="2800" dirty="0"/>
              <a:t>			-Natural history understood</a:t>
            </a:r>
          </a:p>
          <a:p>
            <a:r>
              <a:rPr lang="en-US" sz="2800" dirty="0"/>
              <a:t>			-Long incubation period</a:t>
            </a:r>
          </a:p>
          <a:p>
            <a:r>
              <a:rPr lang="en-US" sz="2800" b="1" dirty="0"/>
              <a:t>Screening test</a:t>
            </a:r>
            <a:r>
              <a:rPr lang="en-US" sz="2800" dirty="0"/>
              <a:t>	-sensitive and specific</a:t>
            </a:r>
          </a:p>
          <a:p>
            <a:r>
              <a:rPr lang="en-US" sz="2800" dirty="0"/>
              <a:t>			-Simple and cheap</a:t>
            </a:r>
          </a:p>
          <a:p>
            <a:r>
              <a:rPr lang="en-US" sz="2800" dirty="0"/>
              <a:t>			-safe and acceptable</a:t>
            </a:r>
          </a:p>
          <a:p>
            <a:r>
              <a:rPr lang="en-US" sz="2800" dirty="0"/>
              <a:t>			-Reliable                                                           </a:t>
            </a:r>
          </a:p>
          <a:p>
            <a:r>
              <a:rPr lang="en-US" sz="2800" b="1" dirty="0"/>
              <a:t>Diagnostic and</a:t>
            </a:r>
            <a:r>
              <a:rPr lang="en-US" sz="2800" dirty="0"/>
              <a:t>	-Facilities are adequate</a:t>
            </a:r>
          </a:p>
          <a:p>
            <a:pPr marL="2863850" indent="-2863850"/>
            <a:r>
              <a:rPr lang="en-US" sz="2800" dirty="0"/>
              <a:t> </a:t>
            </a:r>
            <a:r>
              <a:rPr lang="en-US" sz="2800" b="1" dirty="0"/>
              <a:t>treatment</a:t>
            </a:r>
            <a:r>
              <a:rPr lang="en-US" sz="2800" dirty="0"/>
              <a:t>        -Effective, acceptable, and safe     treatment  available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048000"/>
            <a:ext cx="762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4724400"/>
            <a:ext cx="762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Screening 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E69704-3638-50BC-0CB8-9584FE1C5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152999"/>
              </p:ext>
            </p:extLst>
          </p:nvPr>
        </p:nvGraphicFramePr>
        <p:xfrm>
          <a:off x="228600" y="2209800"/>
          <a:ext cx="8686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Validity of a Screening Test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5685AE8-76F8-6FD5-DCED-13545AA84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68471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98" name="Rectangle 1249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0" name="Rectangle 1249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2" name="Rectangle 1250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4" name="Rectangle 1250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85" name="Rectangle 197"/>
          <p:cNvSpPr>
            <a:spLocks noChangeArrowheads="1"/>
          </p:cNvSpPr>
          <p:nvPr/>
        </p:nvSpPr>
        <p:spPr bwMode="auto"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Outcomes of a Screening 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91AA005-6C64-4301-BD15-14C95D55BE38}" type="slidenum"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49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52906499"/>
              </p:ext>
            </p:extLst>
          </p:nvPr>
        </p:nvGraphicFramePr>
        <p:xfrm>
          <a:off x="787126" y="2112579"/>
          <a:ext cx="7587706" cy="4192808"/>
        </p:xfrm>
        <a:graphic>
          <a:graphicData uri="http://schemas.openxmlformats.org/drawingml/2006/table">
            <a:tbl>
              <a:tblPr/>
              <a:tblGrid>
                <a:gridCol w="175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87716" marR="87716" marT="43858" marB="4385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     True Disease Status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Screening Test</a:t>
                      </a:r>
                    </a:p>
                  </a:txBody>
                  <a:tcPr marL="87716" marR="87716" marT="43858" marB="4385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Positive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Negative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Total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Positive</a:t>
                      </a:r>
                    </a:p>
                  </a:txBody>
                  <a:tcPr marL="87716" marR="87716" marT="43858" marB="43858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True Positives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(TP)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False Positives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(FP)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TP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FP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Negative</a:t>
                      </a:r>
                    </a:p>
                  </a:txBody>
                  <a:tcPr marL="87716" marR="87716" marT="43858" marB="43858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False Negatives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(FN)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True Negatives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(TN)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FN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TN</a:t>
                      </a:r>
                    </a:p>
                  </a:txBody>
                  <a:tcPr marL="87716" marR="87716" marT="43858" marB="43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Total</a:t>
                      </a:r>
                    </a:p>
                  </a:txBody>
                  <a:tcPr marL="87716" marR="87716" marT="43858" marB="4385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TP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FN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FP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TN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TP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FP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FN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+</a:t>
                      </a: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TN</a:t>
                      </a:r>
                    </a:p>
                  </a:txBody>
                  <a:tcPr marL="87716" marR="87716" marT="43858" marB="4385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1295400"/>
            <a:ext cx="7772400" cy="4114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ability of a test to </a:t>
            </a:r>
            <a:r>
              <a:rPr lang="en-US" sz="2800" dirty="0">
                <a:solidFill>
                  <a:srgbClr val="FF0000"/>
                </a:solidFill>
              </a:rPr>
              <a:t>correctly identify </a:t>
            </a:r>
            <a:r>
              <a:rPr lang="en-US" sz="2800" dirty="0"/>
              <a:t>those who </a:t>
            </a:r>
            <a:r>
              <a:rPr lang="en-US" sz="2800" b="1" dirty="0"/>
              <a:t>have the disease</a:t>
            </a:r>
          </a:p>
          <a:p>
            <a:pPr algn="just"/>
            <a:r>
              <a:rPr lang="en-US" sz="2800" dirty="0"/>
              <a:t> the percentage of those who have the disease and are proven to have the disease as demonstrated by a test</a:t>
            </a:r>
          </a:p>
          <a:p>
            <a:pPr algn="just"/>
            <a:r>
              <a:rPr lang="en-US" sz="2800" dirty="0"/>
              <a:t>is the probability of a positive test in people with the disease</a:t>
            </a:r>
          </a:p>
          <a:p>
            <a:pPr algn="just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24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62500"/>
            <a:ext cx="510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Specificity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4684713"/>
          </a:xfrm>
        </p:spPr>
        <p:txBody>
          <a:bodyPr>
            <a:normAutofit/>
          </a:bodyPr>
          <a:lstStyle/>
          <a:p>
            <a:r>
              <a:rPr lang="en-US" sz="3600" dirty="0"/>
              <a:t>the ability of a test to </a:t>
            </a:r>
            <a:r>
              <a:rPr lang="en-US" sz="3600" dirty="0">
                <a:solidFill>
                  <a:srgbClr val="FF0000"/>
                </a:solidFill>
              </a:rPr>
              <a:t>correctly</a:t>
            </a:r>
            <a:r>
              <a:rPr lang="en-US" sz="3600" dirty="0"/>
              <a:t> identify</a:t>
            </a:r>
            <a:r>
              <a:rPr lang="en-US" sz="3600" b="1" dirty="0"/>
              <a:t> </a:t>
            </a:r>
            <a:r>
              <a:rPr lang="en-US" sz="3600" dirty="0"/>
              <a:t>those who </a:t>
            </a:r>
            <a:r>
              <a:rPr lang="en-US" sz="3600" dirty="0">
                <a:solidFill>
                  <a:srgbClr val="FF0000"/>
                </a:solidFill>
              </a:rPr>
              <a:t>do not   </a:t>
            </a:r>
            <a:r>
              <a:rPr lang="en-US" sz="3600" dirty="0"/>
              <a:t>have the disease </a:t>
            </a:r>
          </a:p>
          <a:p>
            <a:r>
              <a:rPr lang="en-US" sz="3600" dirty="0"/>
              <a:t>the probability of a negative test in people without the disease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84713"/>
            <a:ext cx="5638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762000" y="1828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28600" y="2743200"/>
            <a:ext cx="16764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Screening test results</a:t>
            </a:r>
            <a:endParaRPr lang="en-US" sz="2800" b="1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590800" y="1066800"/>
            <a:ext cx="495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Disease status (Gold standard)</a:t>
            </a:r>
            <a:endParaRPr lang="en-US" sz="2400" b="1" dirty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895600" y="1447800"/>
            <a:ext cx="14303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/>
              <a:t>Diseased 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4876800" y="1447800"/>
            <a:ext cx="19685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/>
              <a:t>Not Diseased 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7467600" y="1371600"/>
            <a:ext cx="9953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/>
              <a:t>Total  </a:t>
            </a:r>
          </a:p>
        </p:txBody>
      </p:sp>
      <p:sp>
        <p:nvSpPr>
          <p:cNvPr id="36873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>
                <a:solidFill>
                  <a:schemeClr val="tx1"/>
                </a:solidFill>
              </a:rPr>
              <a:t>Example </a:t>
            </a:r>
          </a:p>
        </p:txBody>
      </p:sp>
      <p:sp>
        <p:nvSpPr>
          <p:cNvPr id="36872" name="Rectangle 11"/>
          <p:cNvSpPr>
            <a:spLocks noGrp="1" noChangeArrowheads="1"/>
          </p:cNvSpPr>
          <p:nvPr>
            <p:ph idx="1"/>
          </p:nvPr>
        </p:nvSpPr>
        <p:spPr>
          <a:xfrm>
            <a:off x="1905000" y="1905000"/>
            <a:ext cx="6934200" cy="1828800"/>
          </a:xfrm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u="sng" dirty="0"/>
              <a:t>Positive 	18		49		  67</a:t>
            </a:r>
          </a:p>
          <a:p>
            <a:pPr eaLnBrk="1" hangingPunct="1">
              <a:buFontTx/>
              <a:buNone/>
            </a:pPr>
            <a:r>
              <a:rPr lang="en-US" u="sng" dirty="0"/>
              <a:t>Negative	  2		931		 933</a:t>
            </a:r>
          </a:p>
          <a:p>
            <a:pPr eaLnBrk="1" hangingPunct="1">
              <a:buFontTx/>
              <a:buNone/>
            </a:pPr>
            <a:r>
              <a:rPr lang="en-US" u="sng" dirty="0"/>
              <a:t>Total		 20		980		 1000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Sensitivity = ____Specificity = _____</a:t>
            </a:r>
          </a:p>
        </p:txBody>
      </p:sp>
      <p:sp>
        <p:nvSpPr>
          <p:cNvPr id="4506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66B3BB6D-450F-414E-9F78-C37F925FD312}" type="slidenum">
              <a:rPr lang="en-GB"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Predictive Value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454" y="136526"/>
            <a:ext cx="5942346" cy="6219824"/>
          </a:xfrm>
        </p:spPr>
        <p:txBody>
          <a:bodyPr anchor="ctr">
            <a:normAutofit/>
          </a:bodyPr>
          <a:lstStyle/>
          <a:p>
            <a:r>
              <a:rPr lang="en-US" dirty="0"/>
              <a:t>The probability that a person tested positive or negative will or will not have a disease.</a:t>
            </a:r>
          </a:p>
          <a:p>
            <a:r>
              <a:rPr lang="en-US" dirty="0"/>
              <a:t>Depends on…</a:t>
            </a:r>
          </a:p>
          <a:p>
            <a:pPr>
              <a:buNone/>
            </a:pPr>
            <a:r>
              <a:rPr lang="en-US" dirty="0"/>
              <a:t>      – Sensitivity</a:t>
            </a:r>
          </a:p>
          <a:p>
            <a:pPr>
              <a:buNone/>
            </a:pPr>
            <a:r>
              <a:rPr lang="en-US" dirty="0"/>
              <a:t>      – Specificity</a:t>
            </a:r>
          </a:p>
          <a:p>
            <a:pPr>
              <a:buNone/>
            </a:pPr>
            <a:r>
              <a:rPr lang="en-US" dirty="0"/>
              <a:t>      – Prevalence of the underlying condition in the population to whom the test is applied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Positive predictive value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Negative predictive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8803F41-C369-1A9A-5B0A-253D6576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568323"/>
            <a:ext cx="8178799" cy="37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580A0-6AE5-2FAB-A888-09110B05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6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Positive Predictive Value of a Screening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676400"/>
            <a:ext cx="7772400" cy="4456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is the probability of the </a:t>
            </a:r>
            <a:r>
              <a:rPr lang="en-US" sz="2800" dirty="0">
                <a:solidFill>
                  <a:srgbClr val="FF0000"/>
                </a:solidFill>
              </a:rPr>
              <a:t>presence</a:t>
            </a:r>
            <a:r>
              <a:rPr lang="en-US" sz="2800" dirty="0"/>
              <a:t> of the disease in a person with a </a:t>
            </a:r>
            <a:r>
              <a:rPr lang="en-US" sz="2800" dirty="0">
                <a:solidFill>
                  <a:srgbClr val="FF0000"/>
                </a:solidFill>
              </a:rPr>
              <a:t>positive</a:t>
            </a:r>
            <a:r>
              <a:rPr lang="en-US" sz="2800" dirty="0"/>
              <a:t>(abnormal) test result.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proportion of screening </a:t>
            </a:r>
            <a:r>
              <a:rPr lang="en-US" sz="2800" b="1" dirty="0"/>
              <a:t>test positives </a:t>
            </a:r>
            <a:r>
              <a:rPr lang="en-US" sz="2800" dirty="0"/>
              <a:t>who are </a:t>
            </a:r>
            <a:r>
              <a:rPr lang="en-US" sz="2800" b="1" dirty="0"/>
              <a:t>truly positive.</a:t>
            </a:r>
          </a:p>
          <a:p>
            <a:pPr marL="793750" indent="241300">
              <a:lnSpc>
                <a:spcPct val="150000"/>
              </a:lnSpc>
              <a:buClr>
                <a:srgbClr val="FF0000"/>
              </a:buClr>
              <a:buSzPct val="120000"/>
              <a:buFont typeface="Symbol" panose="05050102010706020507" pitchFamily="18" charset="2"/>
              <a:buChar char="Þ"/>
            </a:pPr>
            <a:r>
              <a:rPr lang="en-US" sz="2800" dirty="0"/>
              <a:t> +PV = a/(</a:t>
            </a:r>
            <a:r>
              <a:rPr lang="en-US" sz="2800" dirty="0" err="1"/>
              <a:t>a+b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983163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b="1"/>
              <a:t>Definition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18F7669-2129-2D43-8761-55336BA56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92514"/>
              </p:ext>
            </p:extLst>
          </p:nvPr>
        </p:nvGraphicFramePr>
        <p:xfrm>
          <a:off x="228600" y="1744316"/>
          <a:ext cx="8686800" cy="4839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Negative Predictive Value of a Screening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Negative predictive value is the probability of </a:t>
            </a:r>
            <a:r>
              <a:rPr lang="en-US" b="1" dirty="0"/>
              <a:t>not having the disease </a:t>
            </a:r>
            <a:r>
              <a:rPr lang="en-US" dirty="0"/>
              <a:t>when the test result is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(normal).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Shows the degree of confidence the disease can be </a:t>
            </a:r>
            <a:r>
              <a:rPr lang="en-US" dirty="0">
                <a:solidFill>
                  <a:srgbClr val="7030A0"/>
                </a:solidFill>
              </a:rPr>
              <a:t>ruled out </a:t>
            </a:r>
            <a:r>
              <a:rPr lang="en-US" dirty="0"/>
              <a:t>by using this specific test.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proportion of screening </a:t>
            </a:r>
            <a:r>
              <a:rPr lang="en-US" dirty="0">
                <a:solidFill>
                  <a:srgbClr val="7030A0"/>
                </a:solidFill>
              </a:rPr>
              <a:t>test negatives </a:t>
            </a:r>
            <a:r>
              <a:rPr lang="en-US" dirty="0"/>
              <a:t>who are </a:t>
            </a:r>
            <a:r>
              <a:rPr lang="en-US" dirty="0">
                <a:solidFill>
                  <a:srgbClr val="FF0000"/>
                </a:solidFill>
              </a:rPr>
              <a:t>truly negative</a:t>
            </a:r>
          </a:p>
          <a:p>
            <a:pPr indent="346075" algn="just">
              <a:lnSpc>
                <a:spcPct val="150000"/>
              </a:lnSpc>
              <a:buClr>
                <a:srgbClr val="0070C0"/>
              </a:buClr>
              <a:buFont typeface="Symbol" panose="05050102010706020507" pitchFamily="18" charset="2"/>
              <a:buChar char="Þ"/>
            </a:pP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30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267326"/>
            <a:ext cx="54102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The ability to predict the presence or absence of diseases from test results  </a:t>
            </a:r>
            <a:r>
              <a:rPr lang="en-US" sz="4800" dirty="0">
                <a:solidFill>
                  <a:srgbClr val="7030A0"/>
                </a:solidFill>
              </a:rPr>
              <a:t>depends</a:t>
            </a:r>
            <a:r>
              <a:rPr lang="en-US" sz="4800" dirty="0"/>
              <a:t> on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B050"/>
                </a:solidFill>
              </a:rPr>
              <a:t>prevalence</a:t>
            </a:r>
            <a:r>
              <a:rPr lang="en-US" sz="4000" dirty="0"/>
              <a:t> of the preclinical disease in the population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B0F0"/>
                </a:solidFill>
              </a:rPr>
              <a:t>sensitivity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0070C0"/>
                </a:solidFill>
              </a:rPr>
              <a:t>specificity</a:t>
            </a:r>
            <a:r>
              <a:rPr lang="en-US" sz="4000" dirty="0"/>
              <a:t> of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035C06-5D77-433C-4CCB-83788FD47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80699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A7D579-6CD6-49BF-2B40-30EBAF949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69047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9224" y="643467"/>
            <a:ext cx="7605550" cy="557106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2B786C-3E29-991E-DD7F-1F7EBB83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30" r="417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In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7977101-E274-88C2-3F1E-54357A05E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68283"/>
              </p:ext>
            </p:extLst>
          </p:nvPr>
        </p:nvGraphicFramePr>
        <p:xfrm>
          <a:off x="152400" y="1295400"/>
          <a:ext cx="8991580" cy="542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test to choose?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Sensitivity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/>
              <a:t>Disease is serious and definitive treatment exists</a:t>
            </a:r>
          </a:p>
          <a:p>
            <a:r>
              <a:rPr lang="en-US" sz="2800" dirty="0"/>
              <a:t>Disease is highly communicable</a:t>
            </a:r>
          </a:p>
          <a:p>
            <a:r>
              <a:rPr lang="en-US" sz="2800" dirty="0"/>
              <a:t>Subsequent evaluation of positives is not costly and has minimal risk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Specificity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/>
              <a:t>High risk with further diagnostic techniques</a:t>
            </a:r>
          </a:p>
          <a:p>
            <a:r>
              <a:rPr lang="en-US" sz="2800" dirty="0"/>
              <a:t>High cost with further diagnostic techniques</a:t>
            </a:r>
          </a:p>
          <a:p>
            <a:r>
              <a:rPr lang="en-US" sz="2800" dirty="0"/>
              <a:t>No definitive treatment exists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The proportion of disease identified by the screening test.</a:t>
            </a:r>
          </a:p>
          <a:p>
            <a:r>
              <a:rPr lang="en-US" dirty="0"/>
              <a:t>The yield of a test result is affected by:</a:t>
            </a:r>
          </a:p>
          <a:p>
            <a:pPr lvl="1"/>
            <a:r>
              <a:rPr lang="en-US" dirty="0"/>
              <a:t>Specificity of the test</a:t>
            </a:r>
          </a:p>
          <a:p>
            <a:pPr lvl="1"/>
            <a:r>
              <a:rPr lang="en-US" dirty="0"/>
              <a:t>Prevalence of the disease</a:t>
            </a:r>
          </a:p>
          <a:p>
            <a:pPr>
              <a:buNone/>
            </a:pPr>
            <a:r>
              <a:rPr lang="en-US" sz="2800" dirty="0"/>
              <a:t>                   </a:t>
            </a:r>
            <a:r>
              <a:rPr lang="en-US" sz="2800" dirty="0">
                <a:solidFill>
                  <a:srgbClr val="0070C0"/>
                </a:solidFill>
              </a:rPr>
              <a:t>Persons with the disease 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Yield =        detected by the test   X 100 =   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                    Total screened   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                                                        TP 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                                              </a:t>
            </a:r>
            <a:r>
              <a:rPr lang="en-US" sz="2800" dirty="0"/>
              <a:t>TP + FN + TN + FP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37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4495800"/>
            <a:ext cx="2895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7800" y="5334000"/>
            <a:ext cx="2895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91487E-00EC-FEC5-207D-1CF4EA2D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D7F8BE-0197-9168-43A2-83EB829C3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49047"/>
              </p:ext>
            </p:extLst>
          </p:nvPr>
        </p:nvGraphicFramePr>
        <p:xfrm>
          <a:off x="381000" y="1219200"/>
          <a:ext cx="83058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The test will correctly identify most people who have the disease , and also correctly identify most people who are disease free .</a:t>
            </a:r>
          </a:p>
          <a:p>
            <a:r>
              <a:rPr lang="en-US" sz="2800" dirty="0"/>
              <a:t>PVP test is 473/480=98.5%; the probability that a person who tested </a:t>
            </a:r>
            <a:r>
              <a:rPr lang="en-US" sz="2800" dirty="0">
                <a:solidFill>
                  <a:srgbClr val="7030A0"/>
                </a:solidFill>
              </a:rPr>
              <a:t>positive</a:t>
            </a:r>
            <a:r>
              <a:rPr lang="en-US" sz="2800" dirty="0"/>
              <a:t> on the screen </a:t>
            </a:r>
            <a:r>
              <a:rPr lang="en-US" sz="2800" dirty="0">
                <a:solidFill>
                  <a:srgbClr val="7030A0"/>
                </a:solidFill>
              </a:rPr>
              <a:t>actually had </a:t>
            </a:r>
            <a:r>
              <a:rPr lang="en-US" sz="2800" dirty="0"/>
              <a:t>the case is </a:t>
            </a:r>
            <a:r>
              <a:rPr lang="en-US" sz="2800" dirty="0">
                <a:solidFill>
                  <a:srgbClr val="00B0F0"/>
                </a:solidFill>
              </a:rPr>
              <a:t>98.5%.</a:t>
            </a:r>
          </a:p>
          <a:p>
            <a:r>
              <a:rPr lang="en-US" sz="2800" dirty="0"/>
              <a:t>PVN test is 493/520=94.8%, the probability that a person who tested </a:t>
            </a:r>
            <a:r>
              <a:rPr lang="en-US" sz="2800" dirty="0">
                <a:solidFill>
                  <a:srgbClr val="7030A0"/>
                </a:solidFill>
              </a:rPr>
              <a:t>negative</a:t>
            </a:r>
            <a:r>
              <a:rPr lang="en-US" sz="2800" dirty="0"/>
              <a:t> truly </a:t>
            </a:r>
            <a:r>
              <a:rPr lang="en-US" sz="2800" dirty="0">
                <a:solidFill>
                  <a:srgbClr val="7030A0"/>
                </a:solidFill>
              </a:rPr>
              <a:t>did not </a:t>
            </a:r>
            <a:r>
              <a:rPr lang="en-US" sz="2800" dirty="0"/>
              <a:t>have the case is </a:t>
            </a:r>
            <a:r>
              <a:rPr lang="en-US" sz="2800" dirty="0">
                <a:solidFill>
                  <a:srgbClr val="00B0F0"/>
                </a:solidFill>
              </a:rPr>
              <a:t>94.8%.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b="1"/>
              <a:t>Definition…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31FC04F-1F61-6D8E-DC91-3DF62C6D0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83354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3340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 new serological test has been developed for diagnosis of bovine tuberculosis. This test was used on 1000 dairy cattle known to be infected with bovine tuberculosis , and 850 dairy cattle which were free of disease. Among the 1000 dairy cattle known to be infected with bovine tuberculosis, 280 had a positive test. Among the 850 dairy cattle designated free of disease, 300 had a negative test.</a:t>
            </a:r>
          </a:p>
          <a:p>
            <a:r>
              <a:rPr lang="en-US" sz="2800" dirty="0"/>
              <a:t>Construct 2 by 2 table</a:t>
            </a:r>
          </a:p>
          <a:p>
            <a:r>
              <a:rPr lang="en-US" sz="2800" dirty="0"/>
              <a:t>Calculate and interpret the sensitivity, specificity, </a:t>
            </a:r>
            <a:r>
              <a:rPr lang="en-US" sz="2800" dirty="0" err="1"/>
              <a:t>PPV</a:t>
            </a:r>
            <a:r>
              <a:rPr lang="en-US" sz="2800" dirty="0"/>
              <a:t>, </a:t>
            </a:r>
            <a:r>
              <a:rPr lang="en-US" sz="2800" dirty="0" err="1"/>
              <a:t>NPV</a:t>
            </a:r>
            <a:r>
              <a:rPr lang="en-US" sz="2800" dirty="0"/>
              <a:t>, yield of the screening test, and Prevalence of the disease.</a:t>
            </a:r>
          </a:p>
          <a:p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8105775" cy="1462087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Effect of sensitivity, specificity and </a:t>
            </a:r>
            <a:br>
              <a:rPr lang="en-US" sz="3200" b="1" dirty="0"/>
            </a:br>
            <a:r>
              <a:rPr lang="en-US" sz="3200" b="1" dirty="0"/>
              <a:t>prevalence on yield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79247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42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9906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40" y="228600"/>
            <a:ext cx="8678360" cy="558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74C864AE-39E8-AB74-A2C6-E55FE69B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Berlin Sans FB Demi" pitchFamily="34" charset="0"/>
              </a:rPr>
              <a:t>Thank you!!!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600" b="1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b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should we do screening?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914400" y="3440113"/>
            <a:ext cx="16113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/>
              <a:t>Exposure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 rot="-2334813">
            <a:off x="2590800" y="2630488"/>
            <a:ext cx="187166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/>
              <a:t>Pathologic </a:t>
            </a:r>
          </a:p>
          <a:p>
            <a:r>
              <a:rPr lang="en-US" sz="2400"/>
              <a:t>change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 rot="-2143228">
            <a:off x="4005263" y="2597150"/>
            <a:ext cx="21209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/>
              <a:t>Onset of </a:t>
            </a:r>
          </a:p>
          <a:p>
            <a:r>
              <a:rPr lang="en-US" sz="2400"/>
              <a:t>symptoms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" y="5029200"/>
            <a:ext cx="21939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/>
              <a:t>Stage of</a:t>
            </a:r>
          </a:p>
          <a:p>
            <a:r>
              <a:rPr lang="en-US" sz="2400" dirty="0"/>
              <a:t>susceptibility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368550" y="4953000"/>
            <a:ext cx="182245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/>
              <a:t>Stage of</a:t>
            </a:r>
          </a:p>
          <a:p>
            <a:r>
              <a:rPr lang="en-US" sz="2400"/>
              <a:t>Subclinical</a:t>
            </a:r>
          </a:p>
          <a:p>
            <a:r>
              <a:rPr lang="en-US" sz="2400"/>
              <a:t>disease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4419600" y="4895850"/>
            <a:ext cx="1524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dirty="0"/>
              <a:t>Stage of clinical</a:t>
            </a:r>
          </a:p>
          <a:p>
            <a:r>
              <a:rPr lang="en-US" sz="2400" dirty="0"/>
              <a:t>disease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513513" y="4648200"/>
            <a:ext cx="2097087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/>
              <a:t>Stage of recovery,</a:t>
            </a:r>
          </a:p>
          <a:p>
            <a:r>
              <a:rPr lang="en-US" sz="2400"/>
              <a:t>disability or</a:t>
            </a:r>
          </a:p>
          <a:p>
            <a:r>
              <a:rPr lang="en-US" sz="2400"/>
              <a:t>death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4572000"/>
            <a:ext cx="815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107" y="5449094"/>
            <a:ext cx="1600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91694" y="5371306"/>
            <a:ext cx="160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72894" y="5371306"/>
            <a:ext cx="16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005807" y="4215606"/>
            <a:ext cx="544512" cy="1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996407" y="4215606"/>
            <a:ext cx="544512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733800" y="4114800"/>
            <a:ext cx="914400" cy="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32" name="Rectangle 25"/>
          <p:cNvSpPr>
            <a:spLocks noChangeArrowheads="1"/>
          </p:cNvSpPr>
          <p:nvPr/>
        </p:nvSpPr>
        <p:spPr bwMode="auto">
          <a:xfrm rot="-1733476">
            <a:off x="6164263" y="2060575"/>
            <a:ext cx="2509837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/>
              <a:t>usual time</a:t>
            </a:r>
          </a:p>
          <a:p>
            <a:r>
              <a:rPr lang="en-US" sz="2400"/>
              <a:t>of diagnosis</a:t>
            </a:r>
          </a:p>
        </p:txBody>
      </p:sp>
      <p:cxnSp>
        <p:nvCxnSpPr>
          <p:cNvPr id="28" name="Elbow Connector 27"/>
          <p:cNvCxnSpPr/>
          <p:nvPr/>
        </p:nvCxnSpPr>
        <p:spPr>
          <a:xfrm rot="5400000">
            <a:off x="4914900" y="3238500"/>
            <a:ext cx="1371600" cy="1295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Natural course: stages of progression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622B6A-6353-A511-2226-7CE5A726F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698116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7" name="Rectangle 1230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09" name="Group 1230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310" name="Rectangle 1230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1" name="Rectangle 1231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2" name="Rectangle 1231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14" name="Rectangle 1231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698" y="809898"/>
            <a:ext cx="7383782" cy="790302"/>
          </a:xfrm>
        </p:spPr>
        <p:txBody>
          <a:bodyPr anchor="ctr">
            <a:normAutofit/>
          </a:bodyPr>
          <a:lstStyle/>
          <a:p>
            <a:r>
              <a:rPr lang="en-US" sz="4200" dirty="0"/>
              <a:t>Aims of screening</a:t>
            </a:r>
          </a:p>
        </p:txBody>
      </p:sp>
      <p:cxnSp>
        <p:nvCxnSpPr>
          <p:cNvPr id="12316" name="Straight Connector 1231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2292" name="Rectangle 3">
            <a:extLst>
              <a:ext uri="{FF2B5EF4-FFF2-40B4-BE49-F238E27FC236}">
                <a16:creationId xmlns:a16="http://schemas.microsoft.com/office/drawing/2014/main" id="{6C842CD3-CAE9-88FF-ADEF-387B9E56E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12574"/>
              </p:ext>
            </p:extLst>
          </p:nvPr>
        </p:nvGraphicFramePr>
        <p:xfrm>
          <a:off x="480058" y="1890057"/>
          <a:ext cx="8262193" cy="433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2" name="Rectangle 13321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24" name="Rectangle 13323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 dirty="0"/>
              <a:t>Aims </a:t>
            </a:r>
            <a:r>
              <a:rPr lang="en-US" sz="3500" dirty="0" err="1"/>
              <a:t>cont</a:t>
            </a:r>
            <a:r>
              <a:rPr lang="en-US" sz="3500" dirty="0"/>
              <a:t>…     </a:t>
            </a:r>
          </a:p>
        </p:txBody>
      </p: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316" name="Rectangle 3">
            <a:extLst>
              <a:ext uri="{FF2B5EF4-FFF2-40B4-BE49-F238E27FC236}">
                <a16:creationId xmlns:a16="http://schemas.microsoft.com/office/drawing/2014/main" id="{ECC0EA9A-7C90-F4CA-340C-201D7318B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92562"/>
              </p:ext>
            </p:extLst>
          </p:nvPr>
        </p:nvGraphicFramePr>
        <p:xfrm>
          <a:off x="836676" y="2269730"/>
          <a:ext cx="7626096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1876</Words>
  <Application>Microsoft Office PowerPoint</Application>
  <PresentationFormat>On-screen Show (4:3)</PresentationFormat>
  <Paragraphs>258</Paragraphs>
  <Slides>45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57" baseType="lpstr">
      <vt:lpstr>Aptos</vt:lpstr>
      <vt:lpstr>Aptos Display</vt:lpstr>
      <vt:lpstr>Arial</vt:lpstr>
      <vt:lpstr>Berlin Sans FB Demi</vt:lpstr>
      <vt:lpstr>Calibri</vt:lpstr>
      <vt:lpstr>Courier New</vt:lpstr>
      <vt:lpstr>MV Boli</vt:lpstr>
      <vt:lpstr>Symbol</vt:lpstr>
      <vt:lpstr>Times New Roman</vt:lpstr>
      <vt:lpstr>Wingdings</vt:lpstr>
      <vt:lpstr>Office Theme</vt:lpstr>
      <vt:lpstr>  Principles and Practice of Screening</vt:lpstr>
      <vt:lpstr>Learning objectives</vt:lpstr>
      <vt:lpstr>Definition</vt:lpstr>
      <vt:lpstr>Definition…</vt:lpstr>
      <vt:lpstr>PowerPoint Presentation</vt:lpstr>
      <vt:lpstr>Natural course: stages of progression</vt:lpstr>
      <vt:lpstr>PowerPoint Presentation</vt:lpstr>
      <vt:lpstr>Aims of screening</vt:lpstr>
      <vt:lpstr>Aims cont…     </vt:lpstr>
      <vt:lpstr>PowerPoint Presentation</vt:lpstr>
      <vt:lpstr>Objectives of screening</vt:lpstr>
      <vt:lpstr>Types of screening</vt:lpstr>
      <vt:lpstr>PowerPoint Presentation</vt:lpstr>
      <vt:lpstr>PowerPoint Presentation</vt:lpstr>
      <vt:lpstr>PowerPoint Presentation</vt:lpstr>
      <vt:lpstr>Diseases Appropriate for Screening</vt:lpstr>
      <vt:lpstr>Criteria for  establishing  screening  program</vt:lpstr>
      <vt:lpstr>Criteria…</vt:lpstr>
      <vt:lpstr>Criteria…</vt:lpstr>
      <vt:lpstr>Criteria for instituting a screening program (Summary)</vt:lpstr>
      <vt:lpstr>Screening Tests</vt:lpstr>
      <vt:lpstr>Validity of a Screening Test</vt:lpstr>
      <vt:lpstr>PowerPoint Presentation</vt:lpstr>
      <vt:lpstr>Sensitivity</vt:lpstr>
      <vt:lpstr>Specificity</vt:lpstr>
      <vt:lpstr>Example </vt:lpstr>
      <vt:lpstr>Predictive Value</vt:lpstr>
      <vt:lpstr>PowerPoint Presentation</vt:lpstr>
      <vt:lpstr>Positive Predictive Value of a Screening Test</vt:lpstr>
      <vt:lpstr>Negative Predictive Value of a Screening Test</vt:lpstr>
      <vt:lpstr>PowerPoint Presentation</vt:lpstr>
      <vt:lpstr>PowerPoint Presentation</vt:lpstr>
      <vt:lpstr>PowerPoint Presentation</vt:lpstr>
      <vt:lpstr>PowerPoint Presentation</vt:lpstr>
      <vt:lpstr>In summary</vt:lpstr>
      <vt:lpstr>Which test to choose?</vt:lpstr>
      <vt:lpstr>Yield</vt:lpstr>
      <vt:lpstr>Example</vt:lpstr>
      <vt:lpstr>PowerPoint Presentation</vt:lpstr>
      <vt:lpstr>Exercise</vt:lpstr>
      <vt:lpstr>Effect of sensitivity, specificity and  prevalence on yield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</dc:title>
  <dc:creator>Gebrekiros Gebremichael</dc:creator>
  <cp:lastModifiedBy>Dr.Bashir Ssuna</cp:lastModifiedBy>
  <cp:revision>56</cp:revision>
  <dcterms:created xsi:type="dcterms:W3CDTF">2006-08-16T00:00:00Z</dcterms:created>
  <dcterms:modified xsi:type="dcterms:W3CDTF">2024-11-10T04:49:51Z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2057-10.2.0.5811</vt:lpwstr>
  </property>
</Properties>
</file>