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60"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1" d="100"/>
          <a:sy n="61" d="100"/>
        </p:scale>
        <p:origin x="71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6EB8B34-5CF0-BA46-9388-3D73832B36B8}" type="datetimeFigureOut">
              <a:rPr lang="en-US" smtClean="0"/>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36ABCF-FFAC-E44B-A140-9C7DEE19FA16}" type="slidenum">
              <a:rPr lang="en-US" smtClean="0"/>
              <a:t>‹#›</a:t>
            </a:fld>
            <a:endParaRPr lang="en-US"/>
          </a:p>
        </p:txBody>
      </p:sp>
    </p:spTree>
    <p:extLst>
      <p:ext uri="{BB962C8B-B14F-4D97-AF65-F5344CB8AC3E}">
        <p14:creationId xmlns:p14="http://schemas.microsoft.com/office/powerpoint/2010/main" val="1349651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EB8B34-5CF0-BA46-9388-3D73832B36B8}" type="datetimeFigureOut">
              <a:rPr lang="en-US" smtClean="0"/>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36ABCF-FFAC-E44B-A140-9C7DEE19FA16}" type="slidenum">
              <a:rPr lang="en-US" smtClean="0"/>
              <a:t>‹#›</a:t>
            </a:fld>
            <a:endParaRPr lang="en-US"/>
          </a:p>
        </p:txBody>
      </p:sp>
    </p:spTree>
    <p:extLst>
      <p:ext uri="{BB962C8B-B14F-4D97-AF65-F5344CB8AC3E}">
        <p14:creationId xmlns:p14="http://schemas.microsoft.com/office/powerpoint/2010/main" val="2840629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EB8B34-5CF0-BA46-9388-3D73832B36B8}" type="datetimeFigureOut">
              <a:rPr lang="en-US" smtClean="0"/>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36ABCF-FFAC-E44B-A140-9C7DEE19FA16}" type="slidenum">
              <a:rPr lang="en-US" smtClean="0"/>
              <a:t>‹#›</a:t>
            </a:fld>
            <a:endParaRPr lang="en-US"/>
          </a:p>
        </p:txBody>
      </p:sp>
    </p:spTree>
    <p:extLst>
      <p:ext uri="{BB962C8B-B14F-4D97-AF65-F5344CB8AC3E}">
        <p14:creationId xmlns:p14="http://schemas.microsoft.com/office/powerpoint/2010/main" val="415718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EB8B34-5CF0-BA46-9388-3D73832B36B8}" type="datetimeFigureOut">
              <a:rPr lang="en-US" smtClean="0"/>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36ABCF-FFAC-E44B-A140-9C7DEE19FA16}" type="slidenum">
              <a:rPr lang="en-US" smtClean="0"/>
              <a:t>‹#›</a:t>
            </a:fld>
            <a:endParaRPr lang="en-US"/>
          </a:p>
        </p:txBody>
      </p:sp>
    </p:spTree>
    <p:extLst>
      <p:ext uri="{BB962C8B-B14F-4D97-AF65-F5344CB8AC3E}">
        <p14:creationId xmlns:p14="http://schemas.microsoft.com/office/powerpoint/2010/main" val="37262748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EB8B34-5CF0-BA46-9388-3D73832B36B8}" type="datetimeFigureOut">
              <a:rPr lang="en-US" smtClean="0"/>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36ABCF-FFAC-E44B-A140-9C7DEE19FA16}" type="slidenum">
              <a:rPr lang="en-US" smtClean="0"/>
              <a:t>‹#›</a:t>
            </a:fld>
            <a:endParaRPr lang="en-US"/>
          </a:p>
        </p:txBody>
      </p:sp>
    </p:spTree>
    <p:extLst>
      <p:ext uri="{BB962C8B-B14F-4D97-AF65-F5344CB8AC3E}">
        <p14:creationId xmlns:p14="http://schemas.microsoft.com/office/powerpoint/2010/main" val="110684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6EB8B34-5CF0-BA46-9388-3D73832B36B8}" type="datetimeFigureOut">
              <a:rPr lang="en-US" smtClean="0"/>
              <a:t>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36ABCF-FFAC-E44B-A140-9C7DEE19FA16}" type="slidenum">
              <a:rPr lang="en-US" smtClean="0"/>
              <a:t>‹#›</a:t>
            </a:fld>
            <a:endParaRPr lang="en-US"/>
          </a:p>
        </p:txBody>
      </p:sp>
    </p:spTree>
    <p:extLst>
      <p:ext uri="{BB962C8B-B14F-4D97-AF65-F5344CB8AC3E}">
        <p14:creationId xmlns:p14="http://schemas.microsoft.com/office/powerpoint/2010/main" val="2576902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6EB8B34-5CF0-BA46-9388-3D73832B36B8}" type="datetimeFigureOut">
              <a:rPr lang="en-US" smtClean="0"/>
              <a:t>12/2/2021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36ABCF-FFAC-E44B-A140-9C7DEE19FA16}" type="slidenum">
              <a:rPr lang="en-US" smtClean="0"/>
              <a:t>‹#›</a:t>
            </a:fld>
            <a:endParaRPr lang="en-US"/>
          </a:p>
        </p:txBody>
      </p:sp>
    </p:spTree>
    <p:extLst>
      <p:ext uri="{BB962C8B-B14F-4D97-AF65-F5344CB8AC3E}">
        <p14:creationId xmlns:p14="http://schemas.microsoft.com/office/powerpoint/2010/main" val="1916817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6EB8B34-5CF0-BA46-9388-3D73832B36B8}" type="datetimeFigureOut">
              <a:rPr lang="en-US" smtClean="0"/>
              <a:t>12/2/2021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36ABCF-FFAC-E44B-A140-9C7DEE19FA16}" type="slidenum">
              <a:rPr lang="en-US" smtClean="0"/>
              <a:t>‹#›</a:t>
            </a:fld>
            <a:endParaRPr lang="en-US"/>
          </a:p>
        </p:txBody>
      </p:sp>
    </p:spTree>
    <p:extLst>
      <p:ext uri="{BB962C8B-B14F-4D97-AF65-F5344CB8AC3E}">
        <p14:creationId xmlns:p14="http://schemas.microsoft.com/office/powerpoint/2010/main" val="1650660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EB8B34-5CF0-BA46-9388-3D73832B36B8}" type="datetimeFigureOut">
              <a:rPr lang="en-US" smtClean="0"/>
              <a:t>12/2/2021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36ABCF-FFAC-E44B-A140-9C7DEE19FA16}" type="slidenum">
              <a:rPr lang="en-US" smtClean="0"/>
              <a:t>‹#›</a:t>
            </a:fld>
            <a:endParaRPr lang="en-US"/>
          </a:p>
        </p:txBody>
      </p:sp>
    </p:spTree>
    <p:extLst>
      <p:ext uri="{BB962C8B-B14F-4D97-AF65-F5344CB8AC3E}">
        <p14:creationId xmlns:p14="http://schemas.microsoft.com/office/powerpoint/2010/main" val="2166380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EB8B34-5CF0-BA46-9388-3D73832B36B8}" type="datetimeFigureOut">
              <a:rPr lang="en-US" smtClean="0"/>
              <a:t>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36ABCF-FFAC-E44B-A140-9C7DEE19FA16}" type="slidenum">
              <a:rPr lang="en-US" smtClean="0"/>
              <a:t>‹#›</a:t>
            </a:fld>
            <a:endParaRPr lang="en-US"/>
          </a:p>
        </p:txBody>
      </p:sp>
    </p:spTree>
    <p:extLst>
      <p:ext uri="{BB962C8B-B14F-4D97-AF65-F5344CB8AC3E}">
        <p14:creationId xmlns:p14="http://schemas.microsoft.com/office/powerpoint/2010/main" val="4184518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EB8B34-5CF0-BA46-9388-3D73832B36B8}" type="datetimeFigureOut">
              <a:rPr lang="en-US" smtClean="0"/>
              <a:t>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36ABCF-FFAC-E44B-A140-9C7DEE19FA16}" type="slidenum">
              <a:rPr lang="en-US" smtClean="0"/>
              <a:t>‹#›</a:t>
            </a:fld>
            <a:endParaRPr lang="en-US"/>
          </a:p>
        </p:txBody>
      </p:sp>
    </p:spTree>
    <p:extLst>
      <p:ext uri="{BB962C8B-B14F-4D97-AF65-F5344CB8AC3E}">
        <p14:creationId xmlns:p14="http://schemas.microsoft.com/office/powerpoint/2010/main" val="3492559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EB8B34-5CF0-BA46-9388-3D73832B36B8}" type="datetimeFigureOut">
              <a:rPr lang="en-US" smtClean="0"/>
              <a:t>12/2/2021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36ABCF-FFAC-E44B-A140-9C7DEE19FA16}" type="slidenum">
              <a:rPr lang="en-US" smtClean="0"/>
              <a:t>‹#›</a:t>
            </a:fld>
            <a:endParaRPr lang="en-US"/>
          </a:p>
        </p:txBody>
      </p:sp>
    </p:spTree>
    <p:extLst>
      <p:ext uri="{BB962C8B-B14F-4D97-AF65-F5344CB8AC3E}">
        <p14:creationId xmlns:p14="http://schemas.microsoft.com/office/powerpoint/2010/main" val="2001223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00807" y="688756"/>
            <a:ext cx="7772400" cy="1470025"/>
          </a:xfrm>
        </p:spPr>
        <p:txBody>
          <a:bodyPr/>
          <a:lstStyle/>
          <a:p>
            <a:r>
              <a:rPr lang="en-US" b="1" dirty="0"/>
              <a:t>Sampling in qualitative research</a:t>
            </a:r>
          </a:p>
        </p:txBody>
      </p:sp>
      <p:pic>
        <p:nvPicPr>
          <p:cNvPr id="4" name="Picture 3">
            <a:extLst>
              <a:ext uri="{FF2B5EF4-FFF2-40B4-BE49-F238E27FC236}">
                <a16:creationId xmlns:a16="http://schemas.microsoft.com/office/drawing/2014/main" id="{8839F74C-4806-4F02-B6E4-E1540E2948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806" y="3086687"/>
            <a:ext cx="3650138" cy="2733584"/>
          </a:xfrm>
          <a:prstGeom prst="rect">
            <a:avLst/>
          </a:prstGeom>
        </p:spPr>
      </p:pic>
    </p:spTree>
    <p:extLst>
      <p:ext uri="{BB962C8B-B14F-4D97-AF65-F5344CB8AC3E}">
        <p14:creationId xmlns:p14="http://schemas.microsoft.com/office/powerpoint/2010/main" val="34351076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Sampling in qualitative research</a:t>
            </a:r>
          </a:p>
        </p:txBody>
      </p:sp>
      <p:sp>
        <p:nvSpPr>
          <p:cNvPr id="3" name="Content Placeholder 2"/>
          <p:cNvSpPr>
            <a:spLocks noGrp="1"/>
          </p:cNvSpPr>
          <p:nvPr>
            <p:ph idx="1"/>
          </p:nvPr>
        </p:nvSpPr>
        <p:spPr/>
        <p:txBody>
          <a:bodyPr>
            <a:normAutofit lnSpcReduction="10000"/>
          </a:bodyPr>
          <a:lstStyle/>
          <a:p>
            <a:r>
              <a:rPr lang="en-US" dirty="0"/>
              <a:t>Participants should be likely to generate rich, dense, focused information on the research question to allow the researcher to provide a convincing account of the phenomenon </a:t>
            </a:r>
          </a:p>
          <a:p>
            <a:r>
              <a:rPr lang="en-US" dirty="0"/>
              <a:t>It is important that </a:t>
            </a:r>
            <a:r>
              <a:rPr lang="en-US" b="1" dirty="0"/>
              <a:t>qualitative researchers justify their sample size on the grounds of quality data – </a:t>
            </a:r>
            <a:r>
              <a:rPr lang="en-US" dirty="0"/>
              <a:t>something that should be clearly reflected in the presentation of the study’s findings. </a:t>
            </a:r>
          </a:p>
        </p:txBody>
      </p:sp>
    </p:spTree>
    <p:extLst>
      <p:ext uri="{BB962C8B-B14F-4D97-AF65-F5344CB8AC3E}">
        <p14:creationId xmlns:p14="http://schemas.microsoft.com/office/powerpoint/2010/main" val="12778973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Sampling in qualitative research</a:t>
            </a:r>
          </a:p>
        </p:txBody>
      </p:sp>
      <p:sp>
        <p:nvSpPr>
          <p:cNvPr id="3" name="Content Placeholder 2"/>
          <p:cNvSpPr>
            <a:spLocks noGrp="1"/>
          </p:cNvSpPr>
          <p:nvPr>
            <p:ph idx="1"/>
          </p:nvPr>
        </p:nvSpPr>
        <p:spPr/>
        <p:txBody>
          <a:bodyPr/>
          <a:lstStyle/>
          <a:p>
            <a:r>
              <a:rPr lang="en-US" dirty="0"/>
              <a:t>There are </a:t>
            </a:r>
            <a:r>
              <a:rPr lang="en-US" b="1" dirty="0"/>
              <a:t>variations</a:t>
            </a:r>
            <a:r>
              <a:rPr lang="en-US" dirty="0"/>
              <a:t> in the concept of sampling </a:t>
            </a:r>
            <a:r>
              <a:rPr lang="en-US" b="1" dirty="0"/>
              <a:t>across different qualitative research traditions</a:t>
            </a:r>
          </a:p>
          <a:p>
            <a:r>
              <a:rPr lang="en-US" dirty="0"/>
              <a:t> Grounded theory: Sampling is </a:t>
            </a:r>
            <a:r>
              <a:rPr lang="en-US" b="1" dirty="0"/>
              <a:t>“where to go to obtain the data”</a:t>
            </a:r>
            <a:r>
              <a:rPr lang="en-US" dirty="0"/>
              <a:t> (Strauss &amp; Corbin, 1998, p. 201)</a:t>
            </a:r>
          </a:p>
          <a:p>
            <a:r>
              <a:rPr lang="en-US" dirty="0"/>
              <a:t>This definition does not specify </a:t>
            </a:r>
            <a:r>
              <a:rPr lang="en-US" b="1" dirty="0"/>
              <a:t>what is sampled. </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197220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Sampling in qualitative research</a:t>
            </a:r>
          </a:p>
        </p:txBody>
      </p:sp>
      <p:sp>
        <p:nvSpPr>
          <p:cNvPr id="3" name="Content Placeholder 2"/>
          <p:cNvSpPr>
            <a:spLocks noGrp="1"/>
          </p:cNvSpPr>
          <p:nvPr>
            <p:ph idx="1"/>
          </p:nvPr>
        </p:nvSpPr>
        <p:spPr/>
        <p:txBody>
          <a:bodyPr>
            <a:normAutofit fontScale="92500"/>
          </a:bodyPr>
          <a:lstStyle/>
          <a:p>
            <a:r>
              <a:rPr lang="en-US" dirty="0"/>
              <a:t>Phenomenology: Sampling is </a:t>
            </a:r>
            <a:r>
              <a:rPr lang="en-US" b="1" dirty="0"/>
              <a:t>“choosing informants” </a:t>
            </a:r>
            <a:r>
              <a:rPr lang="en-US" dirty="0"/>
              <a:t>(Cohen et al., 2000, p. 45)—it is people that are sampled in this case  </a:t>
            </a:r>
            <a:endParaRPr lang="en-US" dirty="0">
              <a:effectLst/>
            </a:endParaRPr>
          </a:p>
          <a:p>
            <a:r>
              <a:rPr lang="en-US" dirty="0"/>
              <a:t>Case study: Sampling applies </a:t>
            </a:r>
            <a:r>
              <a:rPr lang="en-US" b="1" dirty="0"/>
              <a:t>to selecting cases and selecting of data sources “ </a:t>
            </a:r>
            <a:r>
              <a:rPr lang="en-US" dirty="0"/>
              <a:t>that best help us understand the case” (Stake, 1995, p. 56)</a:t>
            </a:r>
          </a:p>
          <a:p>
            <a:r>
              <a:rPr lang="en-US" dirty="0"/>
              <a:t>Thus, </a:t>
            </a:r>
            <a:r>
              <a:rPr lang="en-US" b="1" dirty="0"/>
              <a:t>what is sampled occurs at two levels</a:t>
            </a:r>
            <a:r>
              <a:rPr lang="en-US" dirty="0"/>
              <a:t>, </a:t>
            </a:r>
            <a:r>
              <a:rPr lang="en-US" b="1" dirty="0"/>
              <a:t>the case</a:t>
            </a:r>
            <a:r>
              <a:rPr lang="en-US" dirty="0"/>
              <a:t> and </a:t>
            </a:r>
            <a:r>
              <a:rPr lang="en-US" b="1" dirty="0"/>
              <a:t>unspecified data sources </a:t>
            </a:r>
            <a:r>
              <a:rPr lang="en-US" dirty="0"/>
              <a:t>within the case. </a:t>
            </a:r>
            <a:endParaRPr lang="en-US" dirty="0">
              <a:effectLst/>
            </a:endParaRPr>
          </a:p>
          <a:p>
            <a:endParaRPr lang="en-US" dirty="0"/>
          </a:p>
        </p:txBody>
      </p:sp>
    </p:spTree>
    <p:extLst>
      <p:ext uri="{BB962C8B-B14F-4D97-AF65-F5344CB8AC3E}">
        <p14:creationId xmlns:p14="http://schemas.microsoft.com/office/powerpoint/2010/main" val="15500456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Purposive Sampling</a:t>
            </a:r>
          </a:p>
        </p:txBody>
      </p:sp>
      <p:sp>
        <p:nvSpPr>
          <p:cNvPr id="3" name="Content Placeholder 2"/>
          <p:cNvSpPr>
            <a:spLocks noGrp="1"/>
          </p:cNvSpPr>
          <p:nvPr>
            <p:ph idx="1"/>
          </p:nvPr>
        </p:nvSpPr>
        <p:spPr/>
        <p:txBody>
          <a:bodyPr>
            <a:normAutofit fontScale="92500"/>
          </a:bodyPr>
          <a:lstStyle/>
          <a:p>
            <a:r>
              <a:rPr lang="en-US" dirty="0"/>
              <a:t>Patton (2015) provides the following description of purposeful sampling: </a:t>
            </a:r>
          </a:p>
          <a:p>
            <a:r>
              <a:rPr lang="en-US" i="1" dirty="0"/>
              <a:t>“The logic and power of purposeful sampling lie in </a:t>
            </a:r>
            <a:r>
              <a:rPr lang="en-US" i="1" u="sng" dirty="0"/>
              <a:t>selecting information-rich cases for in-depth study</a:t>
            </a:r>
            <a:r>
              <a:rPr lang="en-US" i="1" dirty="0"/>
              <a:t>. Information-rich cases are </a:t>
            </a:r>
            <a:r>
              <a:rPr lang="en-US" i="1" u="sng" dirty="0"/>
              <a:t>those from which one can learn a great deal about issues of central importance to the purpose of the inquiry</a:t>
            </a:r>
            <a:r>
              <a:rPr lang="en-US" i="1" dirty="0"/>
              <a:t>...Studying information-rich cases </a:t>
            </a:r>
            <a:r>
              <a:rPr lang="en-US" i="1" u="sng" dirty="0"/>
              <a:t>yields insights and in-depth understanding”</a:t>
            </a:r>
            <a:r>
              <a:rPr lang="en-US" u="sng" dirty="0"/>
              <a:t> (</a:t>
            </a:r>
            <a:r>
              <a:rPr lang="en-US" dirty="0"/>
              <a:t>p. 264) </a:t>
            </a:r>
          </a:p>
          <a:p>
            <a:endParaRPr lang="en-US" dirty="0"/>
          </a:p>
        </p:txBody>
      </p:sp>
    </p:spTree>
    <p:extLst>
      <p:ext uri="{BB962C8B-B14F-4D97-AF65-F5344CB8AC3E}">
        <p14:creationId xmlns:p14="http://schemas.microsoft.com/office/powerpoint/2010/main" val="4890971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Purposive Sampling</a:t>
            </a:r>
          </a:p>
        </p:txBody>
      </p:sp>
      <p:sp>
        <p:nvSpPr>
          <p:cNvPr id="3" name="Content Placeholder 2"/>
          <p:cNvSpPr>
            <a:spLocks noGrp="1"/>
          </p:cNvSpPr>
          <p:nvPr>
            <p:ph idx="1"/>
          </p:nvPr>
        </p:nvSpPr>
        <p:spPr/>
        <p:txBody>
          <a:bodyPr/>
          <a:lstStyle/>
          <a:p>
            <a:r>
              <a:rPr lang="en-US" dirty="0"/>
              <a:t>Patton (2015) further specifies that, according to his use of the term, purposeful sampling applies specifically to qualitative research,</a:t>
            </a:r>
          </a:p>
          <a:p>
            <a:r>
              <a:rPr lang="en-US" i="1" dirty="0"/>
              <a:t> “I introduced purposeful sampling as a specifically qualitative approach to case selection” </a:t>
            </a:r>
            <a:r>
              <a:rPr lang="en-US" dirty="0"/>
              <a:t>(p. 265). </a:t>
            </a:r>
          </a:p>
          <a:p>
            <a:endParaRPr lang="en-US" dirty="0"/>
          </a:p>
        </p:txBody>
      </p:sp>
    </p:spTree>
    <p:extLst>
      <p:ext uri="{BB962C8B-B14F-4D97-AF65-F5344CB8AC3E}">
        <p14:creationId xmlns:p14="http://schemas.microsoft.com/office/powerpoint/2010/main" val="3447596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Purposive Sampling</a:t>
            </a:r>
          </a:p>
        </p:txBody>
      </p:sp>
      <p:sp>
        <p:nvSpPr>
          <p:cNvPr id="3" name="Content Placeholder 2"/>
          <p:cNvSpPr>
            <a:spLocks noGrp="1"/>
          </p:cNvSpPr>
          <p:nvPr>
            <p:ph idx="1"/>
          </p:nvPr>
        </p:nvSpPr>
        <p:spPr/>
        <p:txBody>
          <a:bodyPr>
            <a:normAutofit fontScale="92500" lnSpcReduction="10000"/>
          </a:bodyPr>
          <a:lstStyle/>
          <a:p>
            <a:r>
              <a:rPr lang="en-US" dirty="0"/>
              <a:t>“The </a:t>
            </a:r>
            <a:r>
              <a:rPr lang="en-US" b="1" dirty="0"/>
              <a:t>notion of purposive sampling </a:t>
            </a:r>
            <a:r>
              <a:rPr lang="en-US" dirty="0"/>
              <a:t>is sometimes used to indicate that </a:t>
            </a:r>
            <a:r>
              <a:rPr lang="en-US" b="1" dirty="0"/>
              <a:t>interviewees or participants are selected on the basis of their knowledge </a:t>
            </a:r>
            <a:r>
              <a:rPr lang="en-US" dirty="0"/>
              <a:t>and verbal eloquence to describe a group or (sub)culture to which they belong. This is helpful for ethnographic-type studies” (p. 353). </a:t>
            </a:r>
          </a:p>
          <a:p>
            <a:r>
              <a:rPr lang="en-US" dirty="0"/>
              <a:t>The </a:t>
            </a:r>
            <a:r>
              <a:rPr lang="en-US" b="1" dirty="0"/>
              <a:t>availability and willingness to participate</a:t>
            </a:r>
            <a:r>
              <a:rPr lang="en-US" dirty="0"/>
              <a:t>, and </a:t>
            </a:r>
            <a:r>
              <a:rPr lang="en-US" b="1" dirty="0"/>
              <a:t>the ability to communicate experiences and opinions in an articulate, expressive, and reflective manner a</a:t>
            </a:r>
            <a:r>
              <a:rPr lang="en-US" dirty="0"/>
              <a:t>re also important. </a:t>
            </a:r>
          </a:p>
          <a:p>
            <a:endParaRPr lang="en-US" dirty="0"/>
          </a:p>
          <a:p>
            <a:endParaRPr lang="en-US" dirty="0"/>
          </a:p>
        </p:txBody>
      </p:sp>
    </p:spTree>
    <p:extLst>
      <p:ext uri="{BB962C8B-B14F-4D97-AF65-F5344CB8AC3E}">
        <p14:creationId xmlns:p14="http://schemas.microsoft.com/office/powerpoint/2010/main" val="31785679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Purposive Sampling</a:t>
            </a:r>
          </a:p>
        </p:txBody>
      </p:sp>
      <p:sp>
        <p:nvSpPr>
          <p:cNvPr id="3" name="Content Placeholder 2"/>
          <p:cNvSpPr>
            <a:spLocks noGrp="1"/>
          </p:cNvSpPr>
          <p:nvPr>
            <p:ph idx="1"/>
          </p:nvPr>
        </p:nvSpPr>
        <p:spPr/>
        <p:txBody>
          <a:bodyPr/>
          <a:lstStyle/>
          <a:p>
            <a:r>
              <a:rPr lang="en-US" dirty="0"/>
              <a:t>Yin (2011), defines purposeful sampling as </a:t>
            </a:r>
            <a:r>
              <a:rPr lang="en-US" b="1" i="1" dirty="0"/>
              <a:t>“The selection of participants or sources of data to be used in a study, based on their anticipated richness and relevance of information in relation to the study’s research questions</a:t>
            </a:r>
            <a:r>
              <a:rPr lang="en-US" b="1" dirty="0"/>
              <a:t>” </a:t>
            </a:r>
            <a:r>
              <a:rPr lang="en-US" dirty="0"/>
              <a:t>(p. 311). </a:t>
            </a:r>
          </a:p>
          <a:p>
            <a:endParaRPr lang="en-US" dirty="0"/>
          </a:p>
          <a:p>
            <a:endParaRPr lang="en-US" dirty="0"/>
          </a:p>
        </p:txBody>
      </p:sp>
    </p:spTree>
    <p:extLst>
      <p:ext uri="{BB962C8B-B14F-4D97-AF65-F5344CB8AC3E}">
        <p14:creationId xmlns:p14="http://schemas.microsoft.com/office/powerpoint/2010/main" val="8831325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Purposive Sampling</a:t>
            </a:r>
          </a:p>
        </p:txBody>
      </p:sp>
      <p:sp>
        <p:nvSpPr>
          <p:cNvPr id="3" name="Content Placeholder 2"/>
          <p:cNvSpPr>
            <a:spLocks noGrp="1"/>
          </p:cNvSpPr>
          <p:nvPr>
            <p:ph idx="1"/>
          </p:nvPr>
        </p:nvSpPr>
        <p:spPr/>
        <p:txBody>
          <a:bodyPr>
            <a:normAutofit/>
          </a:bodyPr>
          <a:lstStyle/>
          <a:p>
            <a:r>
              <a:rPr lang="en-US" dirty="0"/>
              <a:t>whenever researchers describe a sampling process as purposeful they should </a:t>
            </a:r>
            <a:r>
              <a:rPr lang="en-US" b="1" dirty="0"/>
              <a:t>describe what this means in their specific context, </a:t>
            </a:r>
            <a:r>
              <a:rPr lang="en-US" dirty="0"/>
              <a:t>rather than simply state that purposeful sampling was employed. </a:t>
            </a:r>
          </a:p>
          <a:p>
            <a:r>
              <a:rPr lang="en-US" dirty="0"/>
              <a:t>They </a:t>
            </a:r>
            <a:r>
              <a:rPr lang="en-US" b="1" dirty="0"/>
              <a:t>need to provide detailed information </a:t>
            </a:r>
            <a:r>
              <a:rPr lang="en-US" dirty="0"/>
              <a:t>that is </a:t>
            </a:r>
            <a:r>
              <a:rPr lang="en-US" b="1" dirty="0"/>
              <a:t>precise enough for judging the rigor of their study. </a:t>
            </a:r>
          </a:p>
        </p:txBody>
      </p:sp>
    </p:spTree>
    <p:extLst>
      <p:ext uri="{BB962C8B-B14F-4D97-AF65-F5344CB8AC3E}">
        <p14:creationId xmlns:p14="http://schemas.microsoft.com/office/powerpoint/2010/main" val="14627412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Purposive sampling strategies</a:t>
            </a:r>
          </a:p>
        </p:txBody>
      </p:sp>
      <p:sp>
        <p:nvSpPr>
          <p:cNvPr id="3" name="Content Placeholder 2"/>
          <p:cNvSpPr>
            <a:spLocks noGrp="1"/>
          </p:cNvSpPr>
          <p:nvPr>
            <p:ph idx="1"/>
          </p:nvPr>
        </p:nvSpPr>
        <p:spPr/>
        <p:txBody>
          <a:bodyPr>
            <a:normAutofit fontScale="92500" lnSpcReduction="20000"/>
          </a:bodyPr>
          <a:lstStyle/>
          <a:p>
            <a:r>
              <a:rPr lang="en-US" dirty="0"/>
              <a:t>Maximal Variation Sampling</a:t>
            </a:r>
          </a:p>
          <a:p>
            <a:r>
              <a:rPr lang="en-US" dirty="0"/>
              <a:t>Extreme Case Sampling</a:t>
            </a:r>
          </a:p>
          <a:p>
            <a:r>
              <a:rPr lang="en-US" dirty="0"/>
              <a:t>Typical Sampling</a:t>
            </a:r>
          </a:p>
          <a:p>
            <a:r>
              <a:rPr lang="en-US" dirty="0"/>
              <a:t>Theory or Concept Sampling</a:t>
            </a:r>
          </a:p>
          <a:p>
            <a:r>
              <a:rPr lang="en-US" dirty="0"/>
              <a:t>Homogeneous Sampling</a:t>
            </a:r>
          </a:p>
          <a:p>
            <a:r>
              <a:rPr lang="en-US" dirty="0"/>
              <a:t>Critical Sampling</a:t>
            </a:r>
          </a:p>
          <a:p>
            <a:r>
              <a:rPr lang="en-US" dirty="0"/>
              <a:t>Opportunistic Sampling</a:t>
            </a:r>
          </a:p>
          <a:p>
            <a:r>
              <a:rPr lang="en-US" dirty="0"/>
              <a:t>Snowball Sampling</a:t>
            </a:r>
          </a:p>
          <a:p>
            <a:r>
              <a:rPr lang="en-US" dirty="0"/>
              <a:t>Confirming and Disconfirming Sampling</a:t>
            </a:r>
          </a:p>
        </p:txBody>
      </p:sp>
    </p:spTree>
    <p:extLst>
      <p:ext uri="{BB962C8B-B14F-4D97-AF65-F5344CB8AC3E}">
        <p14:creationId xmlns:p14="http://schemas.microsoft.com/office/powerpoint/2010/main" val="1419800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Maximum variation sampling</a:t>
            </a:r>
          </a:p>
        </p:txBody>
      </p:sp>
      <p:sp>
        <p:nvSpPr>
          <p:cNvPr id="3" name="Content Placeholder 2"/>
          <p:cNvSpPr>
            <a:spLocks noGrp="1"/>
          </p:cNvSpPr>
          <p:nvPr>
            <p:ph idx="1"/>
          </p:nvPr>
        </p:nvSpPr>
        <p:spPr/>
        <p:txBody>
          <a:bodyPr>
            <a:normAutofit lnSpcReduction="10000"/>
          </a:bodyPr>
          <a:lstStyle/>
          <a:p>
            <a:r>
              <a:rPr lang="en-US" dirty="0"/>
              <a:t>The aim is to </a:t>
            </a:r>
            <a:r>
              <a:rPr lang="en-US" b="1" dirty="0"/>
              <a:t>sample for heterogeneity</a:t>
            </a:r>
            <a:r>
              <a:rPr lang="en-US" dirty="0"/>
              <a:t>.</a:t>
            </a:r>
          </a:p>
          <a:p>
            <a:r>
              <a:rPr lang="en-US" dirty="0"/>
              <a:t>Researchers use MVS </a:t>
            </a:r>
            <a:r>
              <a:rPr lang="en-US" b="1" dirty="0"/>
              <a:t>when they want to understand how a phenomenon is seen and understood among different people, in different settings and at different times</a:t>
            </a:r>
            <a:r>
              <a:rPr lang="en-US" dirty="0"/>
              <a:t>. </a:t>
            </a:r>
          </a:p>
          <a:p>
            <a:r>
              <a:rPr lang="en-US" dirty="0"/>
              <a:t>When using a maximum variation sampling strategy </a:t>
            </a:r>
            <a:r>
              <a:rPr lang="en-US" b="1" dirty="0"/>
              <a:t>the researcher selects a small number of units or cases that maximize the diversity relevant to the research question</a:t>
            </a:r>
            <a:r>
              <a:rPr lang="en-US" dirty="0"/>
              <a:t>.</a:t>
            </a:r>
          </a:p>
          <a:p>
            <a:endParaRPr lang="en-US" dirty="0"/>
          </a:p>
        </p:txBody>
      </p:sp>
    </p:spTree>
    <p:extLst>
      <p:ext uri="{BB962C8B-B14F-4D97-AF65-F5344CB8AC3E}">
        <p14:creationId xmlns:p14="http://schemas.microsoft.com/office/powerpoint/2010/main" val="331507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 does sampling mean in qualitative research?</a:t>
            </a:r>
          </a:p>
        </p:txBody>
      </p:sp>
      <p:sp>
        <p:nvSpPr>
          <p:cNvPr id="3" name="Content Placeholder 2"/>
          <p:cNvSpPr>
            <a:spLocks noGrp="1"/>
          </p:cNvSpPr>
          <p:nvPr>
            <p:ph idx="1"/>
          </p:nvPr>
        </p:nvSpPr>
        <p:spPr/>
        <p:txBody>
          <a:bodyPr/>
          <a:lstStyle/>
          <a:p>
            <a:r>
              <a:rPr lang="en-US" dirty="0"/>
              <a:t>Merriam-Webster Dictionary defines sampling as </a:t>
            </a:r>
            <a:r>
              <a:rPr lang="en-US" i="1" dirty="0"/>
              <a:t>“the act, process, or technique of selecting </a:t>
            </a:r>
            <a:r>
              <a:rPr lang="en-US" i="1" u="sng" dirty="0"/>
              <a:t>a representative part of a population </a:t>
            </a:r>
            <a:r>
              <a:rPr lang="en-US" i="1" dirty="0"/>
              <a:t>for the purpose of determining parameters or characteristics of the whole population.”</a:t>
            </a:r>
          </a:p>
          <a:p>
            <a:r>
              <a:rPr lang="en-US" dirty="0"/>
              <a:t>This suggests that the sample characteristics can be generalized to the whole population </a:t>
            </a:r>
          </a:p>
        </p:txBody>
      </p:sp>
    </p:spTree>
    <p:extLst>
      <p:ext uri="{BB962C8B-B14F-4D97-AF65-F5344CB8AC3E}">
        <p14:creationId xmlns:p14="http://schemas.microsoft.com/office/powerpoint/2010/main" val="34436816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1747"/>
          </a:xfrm>
        </p:spPr>
        <p:txBody>
          <a:bodyPr>
            <a:normAutofit fontScale="90000"/>
          </a:bodyPr>
          <a:lstStyle/>
          <a:p>
            <a:r>
              <a:rPr lang="en-US" b="1" dirty="0"/>
              <a:t>Extreme Case Sampling</a:t>
            </a:r>
            <a:br>
              <a:rPr lang="en-US" b="1" dirty="0"/>
            </a:br>
            <a:endParaRPr lang="en-US" b="1" dirty="0"/>
          </a:p>
        </p:txBody>
      </p:sp>
      <p:sp>
        <p:nvSpPr>
          <p:cNvPr id="3" name="Content Placeholder 2"/>
          <p:cNvSpPr>
            <a:spLocks noGrp="1"/>
          </p:cNvSpPr>
          <p:nvPr>
            <p:ph idx="1"/>
          </p:nvPr>
        </p:nvSpPr>
        <p:spPr/>
        <p:txBody>
          <a:bodyPr/>
          <a:lstStyle/>
          <a:p>
            <a:r>
              <a:rPr lang="en-US" b="1" dirty="0"/>
              <a:t>To illuminate both the unusual and the typical </a:t>
            </a:r>
          </a:p>
          <a:p>
            <a:r>
              <a:rPr lang="en-US" dirty="0"/>
              <a:t>Select </a:t>
            </a:r>
            <a:r>
              <a:rPr lang="en-US" b="1" dirty="0"/>
              <a:t>the highly unusual cases of the phenomenon of interest </a:t>
            </a:r>
            <a:r>
              <a:rPr lang="en-US" dirty="0"/>
              <a:t>or </a:t>
            </a:r>
            <a:r>
              <a:rPr lang="en-US" b="1" dirty="0"/>
              <a:t>cases that are considered outliers, or those cases that, on the surface, appear to be the 'exception to the rule' that is emerging from the analysis</a:t>
            </a:r>
            <a:r>
              <a:rPr lang="en-US" dirty="0"/>
              <a:t>.</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4093396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Extreme case sampling</a:t>
            </a:r>
          </a:p>
        </p:txBody>
      </p:sp>
      <p:sp>
        <p:nvSpPr>
          <p:cNvPr id="3" name="Content Placeholder 2"/>
          <p:cNvSpPr>
            <a:spLocks noGrp="1"/>
          </p:cNvSpPr>
          <p:nvPr>
            <p:ph idx="1"/>
          </p:nvPr>
        </p:nvSpPr>
        <p:spPr/>
        <p:txBody>
          <a:bodyPr>
            <a:normAutofit fontScale="92500" lnSpcReduction="10000"/>
          </a:bodyPr>
          <a:lstStyle/>
          <a:p>
            <a:r>
              <a:rPr lang="en-US" dirty="0"/>
              <a:t>ECS is </a:t>
            </a:r>
            <a:r>
              <a:rPr lang="en-US" b="1" dirty="0"/>
              <a:t>also used in Identifying extreme or deviant cases </a:t>
            </a:r>
            <a:r>
              <a:rPr lang="en-US" dirty="0"/>
              <a:t>within the context of and in conjunction with other sampling strategies. </a:t>
            </a:r>
          </a:p>
          <a:p>
            <a:r>
              <a:rPr lang="en-US" dirty="0"/>
              <a:t>The process of identifying extreme or deviant cases </a:t>
            </a:r>
            <a:r>
              <a:rPr lang="en-US" b="1" dirty="0"/>
              <a:t>occurs after some portion of data collection and analysis has been completed.</a:t>
            </a:r>
          </a:p>
          <a:p>
            <a:r>
              <a:rPr lang="en-US" dirty="0"/>
              <a:t>Researchers seek out extreme or deviant cases </a:t>
            </a:r>
            <a:r>
              <a:rPr lang="en-US" b="1" dirty="0"/>
              <a:t>in order to develop a richer, more in-depth understanding of a phenomenon and to lend credibility to one's research account</a:t>
            </a:r>
            <a:r>
              <a:rPr lang="en-US" dirty="0"/>
              <a:t>.</a:t>
            </a:r>
          </a:p>
          <a:p>
            <a:endParaRPr lang="en-US" dirty="0"/>
          </a:p>
          <a:p>
            <a:endParaRPr lang="en-US" dirty="0"/>
          </a:p>
        </p:txBody>
      </p:sp>
    </p:spTree>
    <p:extLst>
      <p:ext uri="{BB962C8B-B14F-4D97-AF65-F5344CB8AC3E}">
        <p14:creationId xmlns:p14="http://schemas.microsoft.com/office/powerpoint/2010/main" val="33675987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Typical sampling</a:t>
            </a:r>
          </a:p>
        </p:txBody>
      </p:sp>
      <p:sp>
        <p:nvSpPr>
          <p:cNvPr id="3" name="Content Placeholder 2"/>
          <p:cNvSpPr>
            <a:spLocks noGrp="1"/>
          </p:cNvSpPr>
          <p:nvPr>
            <p:ph idx="1"/>
          </p:nvPr>
        </p:nvSpPr>
        <p:spPr/>
        <p:txBody>
          <a:bodyPr>
            <a:normAutofit lnSpcReduction="10000"/>
          </a:bodyPr>
          <a:lstStyle/>
          <a:p>
            <a:r>
              <a:rPr lang="en-US" dirty="0"/>
              <a:t>To illustrate or highlight what is typical, normal or average </a:t>
            </a:r>
          </a:p>
          <a:p>
            <a:r>
              <a:rPr lang="en-US" b="1" dirty="0"/>
              <a:t>Identifying typical cases can help a researcher identify and understand key aspects of a phenomenon </a:t>
            </a:r>
            <a:r>
              <a:rPr lang="en-US" dirty="0"/>
              <a:t>as they are manifest under ordinary circumstances. </a:t>
            </a:r>
          </a:p>
          <a:p>
            <a:r>
              <a:rPr lang="en-US" dirty="0"/>
              <a:t>Providing a case summary of a typical case can be helpful to those not familiar with a culture or social setting.</a:t>
            </a:r>
          </a:p>
          <a:p>
            <a:endParaRPr lang="en-US" dirty="0"/>
          </a:p>
          <a:p>
            <a:endParaRPr lang="en-US" dirty="0"/>
          </a:p>
        </p:txBody>
      </p:sp>
    </p:spTree>
    <p:extLst>
      <p:ext uri="{BB962C8B-B14F-4D97-AF65-F5344CB8AC3E}">
        <p14:creationId xmlns:p14="http://schemas.microsoft.com/office/powerpoint/2010/main" val="15600057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Typical sampling</a:t>
            </a:r>
            <a:endParaRPr lang="en-US" dirty="0"/>
          </a:p>
        </p:txBody>
      </p:sp>
      <p:sp>
        <p:nvSpPr>
          <p:cNvPr id="3" name="Content Placeholder 2"/>
          <p:cNvSpPr>
            <a:spLocks noGrp="1"/>
          </p:cNvSpPr>
          <p:nvPr>
            <p:ph idx="1"/>
          </p:nvPr>
        </p:nvSpPr>
        <p:spPr/>
        <p:txBody>
          <a:bodyPr/>
          <a:lstStyle/>
          <a:p>
            <a:r>
              <a:rPr lang="en-US" dirty="0"/>
              <a:t>E.g. A child undergoing treatment for trauma </a:t>
            </a:r>
          </a:p>
          <a:p>
            <a:endParaRPr lang="en-US" b="1" dirty="0"/>
          </a:p>
          <a:p>
            <a:r>
              <a:rPr lang="en-US" b="1" dirty="0"/>
              <a:t>The purpose is to describe and illustrate what is typical </a:t>
            </a:r>
            <a:r>
              <a:rPr lang="en-US" dirty="0"/>
              <a:t>to those unfamiliar with the setting, </a:t>
            </a:r>
            <a:r>
              <a:rPr lang="en-US" b="1" dirty="0"/>
              <a:t>not to make generalized statements </a:t>
            </a:r>
            <a:r>
              <a:rPr lang="en-US" dirty="0"/>
              <a:t>about the experiences of all participants (Patton, 2002). </a:t>
            </a:r>
          </a:p>
          <a:p>
            <a:endParaRPr lang="en-US" dirty="0"/>
          </a:p>
          <a:p>
            <a:endParaRPr lang="en-US" dirty="0"/>
          </a:p>
        </p:txBody>
      </p:sp>
    </p:spTree>
    <p:extLst>
      <p:ext uri="{BB962C8B-B14F-4D97-AF65-F5344CB8AC3E}">
        <p14:creationId xmlns:p14="http://schemas.microsoft.com/office/powerpoint/2010/main" val="20256158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Theory or Concept Sampling</a:t>
            </a:r>
            <a:br>
              <a:rPr lang="en-US" b="1" dirty="0"/>
            </a:br>
            <a:endParaRPr lang="en-US" b="1" dirty="0"/>
          </a:p>
        </p:txBody>
      </p:sp>
      <p:sp>
        <p:nvSpPr>
          <p:cNvPr id="3" name="Content Placeholder 2"/>
          <p:cNvSpPr>
            <a:spLocks noGrp="1"/>
          </p:cNvSpPr>
          <p:nvPr>
            <p:ph idx="1"/>
          </p:nvPr>
        </p:nvSpPr>
        <p:spPr/>
        <p:txBody>
          <a:bodyPr>
            <a:normAutofit/>
          </a:bodyPr>
          <a:lstStyle/>
          <a:p>
            <a:r>
              <a:rPr lang="en-US" dirty="0"/>
              <a:t>Select  "incidents, phases in life, time periods, or people on the basis of their potential manifestation or representation of important theoretical constructs" (Patton, 2001, p. 238).</a:t>
            </a:r>
          </a:p>
          <a:p>
            <a:r>
              <a:rPr lang="en-US" dirty="0"/>
              <a:t>Theoretical sampling is an important component in the development of grounded theories. </a:t>
            </a:r>
          </a:p>
          <a:p>
            <a:endParaRPr lang="en-US" dirty="0"/>
          </a:p>
        </p:txBody>
      </p:sp>
    </p:spTree>
    <p:extLst>
      <p:ext uri="{BB962C8B-B14F-4D97-AF65-F5344CB8AC3E}">
        <p14:creationId xmlns:p14="http://schemas.microsoft.com/office/powerpoint/2010/main" val="36113368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Theory or Concept Sampling</a:t>
            </a:r>
          </a:p>
        </p:txBody>
      </p:sp>
      <p:sp>
        <p:nvSpPr>
          <p:cNvPr id="3" name="Content Placeholder 2"/>
          <p:cNvSpPr>
            <a:spLocks noGrp="1"/>
          </p:cNvSpPr>
          <p:nvPr>
            <p:ph idx="1"/>
          </p:nvPr>
        </p:nvSpPr>
        <p:spPr/>
        <p:txBody>
          <a:bodyPr/>
          <a:lstStyle/>
          <a:p>
            <a:r>
              <a:rPr lang="en-US" dirty="0"/>
              <a:t>This method is best used when the research focuses on theory and concept development </a:t>
            </a:r>
          </a:p>
          <a:p>
            <a:pPr marL="0" indent="0">
              <a:buNone/>
            </a:pPr>
            <a:endParaRPr lang="en-US" dirty="0"/>
          </a:p>
          <a:p>
            <a:r>
              <a:rPr lang="en-US" dirty="0"/>
              <a:t>The research team's goal is to develop theory and concepts that are connect to, grounded in or emergent from real life events and circumstances.</a:t>
            </a:r>
          </a:p>
          <a:p>
            <a:endParaRPr lang="en-US" dirty="0"/>
          </a:p>
        </p:txBody>
      </p:sp>
    </p:spTree>
    <p:extLst>
      <p:ext uri="{BB962C8B-B14F-4D97-AF65-F5344CB8AC3E}">
        <p14:creationId xmlns:p14="http://schemas.microsoft.com/office/powerpoint/2010/main" val="8905302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Theory or Concept Sampling</a:t>
            </a:r>
            <a:br>
              <a:rPr lang="en-US" b="1" dirty="0"/>
            </a:br>
            <a:endParaRPr lang="en-US" b="1" dirty="0"/>
          </a:p>
        </p:txBody>
      </p:sp>
      <p:sp>
        <p:nvSpPr>
          <p:cNvPr id="3" name="Content Placeholder 2"/>
          <p:cNvSpPr>
            <a:spLocks noGrp="1"/>
          </p:cNvSpPr>
          <p:nvPr>
            <p:ph idx="1"/>
          </p:nvPr>
        </p:nvSpPr>
        <p:spPr/>
        <p:txBody>
          <a:bodyPr>
            <a:normAutofit/>
          </a:bodyPr>
          <a:lstStyle/>
          <a:p>
            <a:r>
              <a:rPr lang="en-US" dirty="0"/>
              <a:t>An iterative sampling process based on emerging theoretical concepts is adopted. </a:t>
            </a:r>
          </a:p>
          <a:p>
            <a:r>
              <a:rPr lang="en-US" dirty="0"/>
              <a:t>This sampling approach has the goal of developing a rich understanding of the dimensions of a concept across a range of settings and conditions</a:t>
            </a:r>
          </a:p>
          <a:p>
            <a:endParaRPr lang="en-US" dirty="0"/>
          </a:p>
        </p:txBody>
      </p:sp>
    </p:spTree>
    <p:extLst>
      <p:ext uri="{BB962C8B-B14F-4D97-AF65-F5344CB8AC3E}">
        <p14:creationId xmlns:p14="http://schemas.microsoft.com/office/powerpoint/2010/main" val="40107571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Theory or Concept Sampling</a:t>
            </a:r>
          </a:p>
        </p:txBody>
      </p:sp>
      <p:sp>
        <p:nvSpPr>
          <p:cNvPr id="3" name="Content Placeholder 2"/>
          <p:cNvSpPr>
            <a:spLocks noGrp="1"/>
          </p:cNvSpPr>
          <p:nvPr>
            <p:ph idx="1"/>
          </p:nvPr>
        </p:nvSpPr>
        <p:spPr/>
        <p:txBody>
          <a:bodyPr/>
          <a:lstStyle/>
          <a:p>
            <a:r>
              <a:rPr lang="en-US" dirty="0"/>
              <a:t>This method is </a:t>
            </a:r>
            <a:r>
              <a:rPr lang="en-US" b="1" dirty="0"/>
              <a:t>best used when the research focuses on theory and concept development </a:t>
            </a:r>
          </a:p>
          <a:p>
            <a:endParaRPr lang="en-US" dirty="0"/>
          </a:p>
          <a:p>
            <a:r>
              <a:rPr lang="en-US" dirty="0"/>
              <a:t>The research team's goal is </a:t>
            </a:r>
            <a:r>
              <a:rPr lang="en-US" b="1" dirty="0"/>
              <a:t>to develop theory and concepts that are connect to, grounded in or emergent from real life events and circumstances.</a:t>
            </a:r>
          </a:p>
          <a:p>
            <a:endParaRPr lang="en-US" dirty="0"/>
          </a:p>
        </p:txBody>
      </p:sp>
    </p:spTree>
    <p:extLst>
      <p:ext uri="{BB962C8B-B14F-4D97-AF65-F5344CB8AC3E}">
        <p14:creationId xmlns:p14="http://schemas.microsoft.com/office/powerpoint/2010/main" val="22490456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Homogeneous Sampling</a:t>
            </a:r>
            <a:br>
              <a:rPr lang="en-US" b="1" dirty="0"/>
            </a:br>
            <a:endParaRPr lang="en-US" b="1" dirty="0"/>
          </a:p>
        </p:txBody>
      </p:sp>
      <p:sp>
        <p:nvSpPr>
          <p:cNvPr id="3" name="Content Placeholder 2"/>
          <p:cNvSpPr>
            <a:spLocks noGrp="1"/>
          </p:cNvSpPr>
          <p:nvPr>
            <p:ph idx="1"/>
          </p:nvPr>
        </p:nvSpPr>
        <p:spPr/>
        <p:txBody>
          <a:bodyPr>
            <a:normAutofit/>
          </a:bodyPr>
          <a:lstStyle/>
          <a:p>
            <a:r>
              <a:rPr lang="en-US" dirty="0"/>
              <a:t>To describe a particular subgroup in depth, to reduce variation, simplify analysis and facilitate group interviewing </a:t>
            </a:r>
          </a:p>
          <a:p>
            <a:r>
              <a:rPr lang="en-US" dirty="0"/>
              <a:t>The process of selecting a small homogeneous group of subjects or units for examination and analysis.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4456251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Homogeneous Sampling</a:t>
            </a:r>
            <a:br>
              <a:rPr lang="en-US" b="1" dirty="0"/>
            </a:br>
            <a:endParaRPr lang="en-US" dirty="0"/>
          </a:p>
        </p:txBody>
      </p:sp>
      <p:sp>
        <p:nvSpPr>
          <p:cNvPr id="3" name="Content Placeholder 2"/>
          <p:cNvSpPr>
            <a:spLocks noGrp="1"/>
          </p:cNvSpPr>
          <p:nvPr>
            <p:ph idx="1"/>
          </p:nvPr>
        </p:nvSpPr>
        <p:spPr/>
        <p:txBody>
          <a:bodyPr/>
          <a:lstStyle/>
          <a:p>
            <a:r>
              <a:rPr lang="en-US" dirty="0"/>
              <a:t>Homogeneous sampling is used when the goal of the research is to understand and describe a particular group in depth.</a:t>
            </a:r>
          </a:p>
          <a:p>
            <a:r>
              <a:rPr lang="en-US" dirty="0"/>
              <a:t>Often used for selecting focus group participants </a:t>
            </a:r>
          </a:p>
          <a:p>
            <a:endParaRPr lang="en-US" dirty="0"/>
          </a:p>
        </p:txBody>
      </p:sp>
    </p:spTree>
    <p:extLst>
      <p:ext uri="{BB962C8B-B14F-4D97-AF65-F5344CB8AC3E}">
        <p14:creationId xmlns:p14="http://schemas.microsoft.com/office/powerpoint/2010/main" val="3830123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 does sampling mean in qualitative research?</a:t>
            </a:r>
            <a:endParaRPr lang="en-US" dirty="0"/>
          </a:p>
        </p:txBody>
      </p:sp>
      <p:sp>
        <p:nvSpPr>
          <p:cNvPr id="3" name="Content Placeholder 2"/>
          <p:cNvSpPr>
            <a:spLocks noGrp="1"/>
          </p:cNvSpPr>
          <p:nvPr>
            <p:ph idx="1"/>
          </p:nvPr>
        </p:nvSpPr>
        <p:spPr/>
        <p:txBody>
          <a:bodyPr/>
          <a:lstStyle/>
          <a:p>
            <a:r>
              <a:rPr lang="en-US" dirty="0"/>
              <a:t>This differs from some of the understandings held by researchers and scholars in the qualitative research domain</a:t>
            </a:r>
          </a:p>
          <a:p>
            <a:r>
              <a:rPr lang="en-US" dirty="0"/>
              <a:t> Sampling in qualitative research in its broadest sense can be defined </a:t>
            </a:r>
            <a:r>
              <a:rPr lang="en-US" i="1" dirty="0"/>
              <a:t>as the selection of specific data sources from which data are collected to address the research objectives and or questions </a:t>
            </a:r>
            <a:r>
              <a:rPr lang="en-US" dirty="0"/>
              <a:t>(Gentles et al 2015) </a:t>
            </a:r>
          </a:p>
          <a:p>
            <a:endParaRPr lang="en-US" dirty="0"/>
          </a:p>
          <a:p>
            <a:endParaRPr lang="en-US" dirty="0"/>
          </a:p>
        </p:txBody>
      </p:sp>
    </p:spTree>
    <p:extLst>
      <p:ext uri="{BB962C8B-B14F-4D97-AF65-F5344CB8AC3E}">
        <p14:creationId xmlns:p14="http://schemas.microsoft.com/office/powerpoint/2010/main" val="29576306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Critical Sampling</a:t>
            </a:r>
            <a:br>
              <a:rPr lang="en-US" b="1" dirty="0"/>
            </a:br>
            <a:endParaRPr lang="en-US" b="1" dirty="0"/>
          </a:p>
        </p:txBody>
      </p:sp>
      <p:sp>
        <p:nvSpPr>
          <p:cNvPr id="3" name="Content Placeholder 2"/>
          <p:cNvSpPr>
            <a:spLocks noGrp="1"/>
          </p:cNvSpPr>
          <p:nvPr>
            <p:ph idx="1"/>
          </p:nvPr>
        </p:nvSpPr>
        <p:spPr/>
        <p:txBody>
          <a:bodyPr>
            <a:normAutofit fontScale="92500" lnSpcReduction="20000"/>
          </a:bodyPr>
          <a:lstStyle/>
          <a:p>
            <a:r>
              <a:rPr lang="en-US" dirty="0"/>
              <a:t>Select a small number of important cases - cases that are likely to "yield the most information and have the greatest impact on the development of knowledge" (Patton, 2001, p. 236).</a:t>
            </a:r>
          </a:p>
          <a:p>
            <a:r>
              <a:rPr lang="en-US" dirty="0"/>
              <a:t>This is a good method to use when funds are limited.  Although sampling for one or more critical cases may not yield findings that are broadly generalizable they may allow researchers to develop logical generalizations from the rich evidence produced when studying a few cases in depth.</a:t>
            </a:r>
          </a:p>
          <a:p>
            <a:endParaRPr lang="en-US" i="1" dirty="0"/>
          </a:p>
          <a:p>
            <a:endParaRPr lang="en-US" dirty="0"/>
          </a:p>
        </p:txBody>
      </p:sp>
    </p:spTree>
    <p:extLst>
      <p:ext uri="{BB962C8B-B14F-4D97-AF65-F5344CB8AC3E}">
        <p14:creationId xmlns:p14="http://schemas.microsoft.com/office/powerpoint/2010/main" val="23204413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Critical Sampling</a:t>
            </a:r>
            <a:br>
              <a:rPr lang="en-US" b="1" dirty="0"/>
            </a:br>
            <a:endParaRPr lang="en-US" b="1" dirty="0"/>
          </a:p>
        </p:txBody>
      </p:sp>
      <p:sp>
        <p:nvSpPr>
          <p:cNvPr id="3" name="Content Placeholder 2"/>
          <p:cNvSpPr>
            <a:spLocks noGrp="1"/>
          </p:cNvSpPr>
          <p:nvPr>
            <p:ph idx="1"/>
          </p:nvPr>
        </p:nvSpPr>
        <p:spPr/>
        <p:txBody>
          <a:bodyPr/>
          <a:lstStyle/>
          <a:p>
            <a:r>
              <a:rPr lang="en-US" dirty="0"/>
              <a:t>To identify critical cases, the research team needs to able to identify the dimensions that make a case critical.</a:t>
            </a:r>
          </a:p>
          <a:p>
            <a:endParaRPr lang="en-US" dirty="0"/>
          </a:p>
        </p:txBody>
      </p:sp>
    </p:spTree>
    <p:extLst>
      <p:ext uri="{BB962C8B-B14F-4D97-AF65-F5344CB8AC3E}">
        <p14:creationId xmlns:p14="http://schemas.microsoft.com/office/powerpoint/2010/main" val="6565613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Opportunistic Sampling</a:t>
            </a:r>
            <a:br>
              <a:rPr lang="en-US" b="1" dirty="0"/>
            </a:br>
            <a:endParaRPr lang="en-US" b="1" dirty="0"/>
          </a:p>
        </p:txBody>
      </p:sp>
      <p:sp>
        <p:nvSpPr>
          <p:cNvPr id="3" name="Content Placeholder 2"/>
          <p:cNvSpPr>
            <a:spLocks noGrp="1"/>
          </p:cNvSpPr>
          <p:nvPr>
            <p:ph idx="1"/>
          </p:nvPr>
        </p:nvSpPr>
        <p:spPr/>
        <p:txBody>
          <a:bodyPr/>
          <a:lstStyle/>
          <a:p>
            <a:r>
              <a:rPr lang="en-US" dirty="0"/>
              <a:t>Opportunistic or emergent sampling occurs when the researcher makes sampling decisions during the process of collecting data.  </a:t>
            </a:r>
          </a:p>
          <a:p>
            <a:r>
              <a:rPr lang="en-US" dirty="0"/>
              <a:t>This commonly occurs in field research.  As the observer gains more knowledge of a setting, he or she can make sampling decisions that take advantage of events, as they unfold.</a:t>
            </a:r>
          </a:p>
          <a:p>
            <a:endParaRPr lang="en-US" dirty="0"/>
          </a:p>
          <a:p>
            <a:endParaRPr lang="en-US" dirty="0"/>
          </a:p>
        </p:txBody>
      </p:sp>
    </p:spTree>
    <p:extLst>
      <p:ext uri="{BB962C8B-B14F-4D97-AF65-F5344CB8AC3E}">
        <p14:creationId xmlns:p14="http://schemas.microsoft.com/office/powerpoint/2010/main" val="18004086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Opportunistic Sampling</a:t>
            </a:r>
            <a:br>
              <a:rPr lang="en-US" b="1" dirty="0"/>
            </a:br>
            <a:endParaRPr lang="en-US" b="1" dirty="0"/>
          </a:p>
        </p:txBody>
      </p:sp>
      <p:sp>
        <p:nvSpPr>
          <p:cNvPr id="3" name="Content Placeholder 2"/>
          <p:cNvSpPr>
            <a:spLocks noGrp="1"/>
          </p:cNvSpPr>
          <p:nvPr>
            <p:ph idx="1"/>
          </p:nvPr>
        </p:nvSpPr>
        <p:spPr/>
        <p:txBody>
          <a:bodyPr>
            <a:normAutofit lnSpcReduction="10000"/>
          </a:bodyPr>
          <a:lstStyle/>
          <a:p>
            <a:r>
              <a:rPr lang="en-US" dirty="0"/>
              <a:t>Often used when the research being conducted is exploratory in nature and when little is known about a phenomenon or setting and a priori sampling decisions are difficult. </a:t>
            </a:r>
          </a:p>
          <a:p>
            <a:r>
              <a:rPr lang="en-US" dirty="0"/>
              <a:t>In such circumstances, creating a research design that is flexible enough to foster reflection, preliminary analysis, and opportunistic or emergent sampling may be a good idea.</a:t>
            </a:r>
          </a:p>
        </p:txBody>
      </p:sp>
    </p:spTree>
    <p:extLst>
      <p:ext uri="{BB962C8B-B14F-4D97-AF65-F5344CB8AC3E}">
        <p14:creationId xmlns:p14="http://schemas.microsoft.com/office/powerpoint/2010/main" val="35501115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Snowball Sampling</a:t>
            </a:r>
            <a:br>
              <a:rPr lang="en-US" b="1" dirty="0"/>
            </a:br>
            <a:endParaRPr lang="en-US" b="1" dirty="0"/>
          </a:p>
        </p:txBody>
      </p:sp>
      <p:sp>
        <p:nvSpPr>
          <p:cNvPr id="3" name="Content Placeholder 2"/>
          <p:cNvSpPr>
            <a:spLocks noGrp="1"/>
          </p:cNvSpPr>
          <p:nvPr>
            <p:ph idx="1"/>
          </p:nvPr>
        </p:nvSpPr>
        <p:spPr/>
        <p:txBody>
          <a:bodyPr>
            <a:normAutofit lnSpcReduction="10000"/>
          </a:bodyPr>
          <a:lstStyle/>
          <a:p>
            <a:r>
              <a:rPr lang="en-US" dirty="0"/>
              <a:t>Snowball or chain sampling involves utilizing well informed people to identify critical cases or informants who have a great deal of information about a phenomenon. </a:t>
            </a:r>
          </a:p>
          <a:p>
            <a:r>
              <a:rPr lang="en-US" dirty="0"/>
              <a:t>The researcher follows this chain of contacts in order to identify and accumulate critical cases.  Often a few key informants or cases will be mentioned multiple times and take on additional importance. </a:t>
            </a:r>
          </a:p>
        </p:txBody>
      </p:sp>
    </p:spTree>
    <p:extLst>
      <p:ext uri="{BB962C8B-B14F-4D97-AF65-F5344CB8AC3E}">
        <p14:creationId xmlns:p14="http://schemas.microsoft.com/office/powerpoint/2010/main" val="7280166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Snowball Sampling</a:t>
            </a:r>
          </a:p>
        </p:txBody>
      </p:sp>
      <p:sp>
        <p:nvSpPr>
          <p:cNvPr id="3" name="Content Placeholder 2"/>
          <p:cNvSpPr>
            <a:spLocks noGrp="1"/>
          </p:cNvSpPr>
          <p:nvPr>
            <p:ph idx="1"/>
          </p:nvPr>
        </p:nvSpPr>
        <p:spPr/>
        <p:txBody>
          <a:bodyPr/>
          <a:lstStyle/>
          <a:p>
            <a:r>
              <a:rPr lang="en-US" dirty="0"/>
              <a:t>This method can be useful for identifying a small number of key cases that are identified by a number of key or expert informants as important cases or exemplars.</a:t>
            </a:r>
          </a:p>
          <a:p>
            <a:r>
              <a:rPr lang="en-US" dirty="0"/>
              <a:t>To identify cases of interest from sampling people who know people that generally have similar characteristics who, in turn know people, also with similar characteristics. </a:t>
            </a:r>
          </a:p>
          <a:p>
            <a:endParaRPr lang="en-US" dirty="0"/>
          </a:p>
          <a:p>
            <a:endParaRPr lang="en-US" dirty="0"/>
          </a:p>
          <a:p>
            <a:endParaRPr lang="en-US" dirty="0"/>
          </a:p>
        </p:txBody>
      </p:sp>
    </p:spTree>
    <p:extLst>
      <p:ext uri="{BB962C8B-B14F-4D97-AF65-F5344CB8AC3E}">
        <p14:creationId xmlns:p14="http://schemas.microsoft.com/office/powerpoint/2010/main" val="15830669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Snowball Sampling</a:t>
            </a:r>
            <a:endParaRPr lang="en-US" dirty="0"/>
          </a:p>
        </p:txBody>
      </p:sp>
      <p:sp>
        <p:nvSpPr>
          <p:cNvPr id="3" name="Content Placeholder 2"/>
          <p:cNvSpPr>
            <a:spLocks noGrp="1"/>
          </p:cNvSpPr>
          <p:nvPr>
            <p:ph idx="1"/>
          </p:nvPr>
        </p:nvSpPr>
        <p:spPr/>
        <p:txBody>
          <a:bodyPr/>
          <a:lstStyle/>
          <a:p>
            <a:r>
              <a:rPr lang="en-US" dirty="0"/>
              <a:t>Begins by asking key informants or well- situated people “Who knows a lot about...” (Patton, 2001) </a:t>
            </a:r>
          </a:p>
          <a:p>
            <a:endParaRPr lang="en-US" dirty="0"/>
          </a:p>
        </p:txBody>
      </p:sp>
    </p:spTree>
    <p:extLst>
      <p:ext uri="{BB962C8B-B14F-4D97-AF65-F5344CB8AC3E}">
        <p14:creationId xmlns:p14="http://schemas.microsoft.com/office/powerpoint/2010/main" val="32344891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Confirming and disconfirming</a:t>
            </a:r>
            <a:endParaRPr lang="en-US" dirty="0"/>
          </a:p>
        </p:txBody>
      </p:sp>
      <p:sp>
        <p:nvSpPr>
          <p:cNvPr id="3" name="Content Placeholder 2"/>
          <p:cNvSpPr>
            <a:spLocks noGrp="1"/>
          </p:cNvSpPr>
          <p:nvPr>
            <p:ph idx="1"/>
          </p:nvPr>
        </p:nvSpPr>
        <p:spPr/>
        <p:txBody>
          <a:bodyPr>
            <a:normAutofit/>
          </a:bodyPr>
          <a:lstStyle/>
          <a:p>
            <a:r>
              <a:rPr lang="en-US" dirty="0"/>
              <a:t>Identification of confirming and disconfirming case occurs after some portion of data collection and analysis has already been completed. </a:t>
            </a:r>
          </a:p>
          <a:p>
            <a:r>
              <a:rPr lang="en-US" dirty="0"/>
              <a:t>This is the process of selecting cases that either:</a:t>
            </a:r>
          </a:p>
          <a:p>
            <a:endParaRPr lang="en-US" dirty="0"/>
          </a:p>
          <a:p>
            <a:endParaRPr lang="en-US" dirty="0"/>
          </a:p>
          <a:p>
            <a:endParaRPr lang="en-US" dirty="0"/>
          </a:p>
        </p:txBody>
      </p:sp>
    </p:spTree>
    <p:extLst>
      <p:ext uri="{BB962C8B-B14F-4D97-AF65-F5344CB8AC3E}">
        <p14:creationId xmlns:p14="http://schemas.microsoft.com/office/powerpoint/2010/main" val="4734387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Confirming and disconfirming</a:t>
            </a:r>
            <a:endParaRPr lang="en-US" dirty="0"/>
          </a:p>
        </p:txBody>
      </p:sp>
      <p:sp>
        <p:nvSpPr>
          <p:cNvPr id="3" name="Content Placeholder 2"/>
          <p:cNvSpPr>
            <a:spLocks noGrp="1"/>
          </p:cNvSpPr>
          <p:nvPr>
            <p:ph idx="1"/>
          </p:nvPr>
        </p:nvSpPr>
        <p:spPr/>
        <p:txBody>
          <a:bodyPr>
            <a:normAutofit/>
          </a:bodyPr>
          <a:lstStyle/>
          <a:p>
            <a:r>
              <a:rPr lang="en-US" dirty="0"/>
              <a:t>serve as additional examples that lend further support, richness and depth to patterns emerging from data analysis (confirming cases)</a:t>
            </a:r>
          </a:p>
          <a:p>
            <a:r>
              <a:rPr lang="en-US" dirty="0"/>
              <a:t>serve as examples that do not fit emergent patterns and allow the research team to evaluate rival explanations (disconfirming cases)</a:t>
            </a:r>
            <a:endParaRPr lang="en-US" u="sng" dirty="0"/>
          </a:p>
        </p:txBody>
      </p:sp>
    </p:spTree>
    <p:extLst>
      <p:ext uri="{BB962C8B-B14F-4D97-AF65-F5344CB8AC3E}">
        <p14:creationId xmlns:p14="http://schemas.microsoft.com/office/powerpoint/2010/main" val="12694659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Confirming and disconfirming</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This can help the research team understand and define the limitations of research findings</a:t>
            </a:r>
          </a:p>
          <a:p>
            <a:r>
              <a:rPr lang="en-US" dirty="0"/>
              <a:t>Identifying confirming and disconfirming cases is a sampling strategy that occurs within the context of and in conjunction with other sampling strategies. </a:t>
            </a:r>
          </a:p>
          <a:p>
            <a:r>
              <a:rPr lang="en-US" dirty="0"/>
              <a:t> Researchers seek out confirming and disconfirming cases in order to develop a richer, more in depth understanding of a phenomenon and to lend credibility to one's research account. </a:t>
            </a:r>
          </a:p>
        </p:txBody>
      </p:sp>
    </p:spTree>
    <p:extLst>
      <p:ext uri="{BB962C8B-B14F-4D97-AF65-F5344CB8AC3E}">
        <p14:creationId xmlns:p14="http://schemas.microsoft.com/office/powerpoint/2010/main" val="450074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Sampling in qualitative research</a:t>
            </a:r>
          </a:p>
        </p:txBody>
      </p:sp>
      <p:sp>
        <p:nvSpPr>
          <p:cNvPr id="3" name="Content Placeholder 2"/>
          <p:cNvSpPr>
            <a:spLocks noGrp="1"/>
          </p:cNvSpPr>
          <p:nvPr>
            <p:ph idx="1"/>
          </p:nvPr>
        </p:nvSpPr>
        <p:spPr/>
        <p:txBody>
          <a:bodyPr>
            <a:normAutofit fontScale="92500"/>
          </a:bodyPr>
          <a:lstStyle/>
          <a:p>
            <a:r>
              <a:rPr lang="en-US" b="1" dirty="0"/>
              <a:t>The data sources</a:t>
            </a:r>
            <a:r>
              <a:rPr lang="en-US" dirty="0"/>
              <a:t> selected are </a:t>
            </a:r>
            <a:r>
              <a:rPr lang="en-US" b="1" dirty="0"/>
              <a:t>not meant to be a representative part of a whole population</a:t>
            </a:r>
          </a:p>
          <a:p>
            <a:pPr marL="0" indent="0">
              <a:buNone/>
            </a:pPr>
            <a:endParaRPr lang="en-US" b="1" dirty="0"/>
          </a:p>
          <a:p>
            <a:r>
              <a:rPr lang="en-US" dirty="0"/>
              <a:t>The different qualitative research traditions characterized by their unique approaches to data collection and analysis, underlie important variation in researchers’ approaches and attention to sampling. </a:t>
            </a:r>
          </a:p>
          <a:p>
            <a:pPr marL="0" indent="0">
              <a:buNone/>
            </a:pPr>
            <a:r>
              <a:rPr lang="en-US" dirty="0"/>
              <a:t>  </a:t>
            </a:r>
          </a:p>
        </p:txBody>
      </p:sp>
    </p:spTree>
    <p:extLst>
      <p:ext uri="{BB962C8B-B14F-4D97-AF65-F5344CB8AC3E}">
        <p14:creationId xmlns:p14="http://schemas.microsoft.com/office/powerpoint/2010/main" val="31682110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References</a:t>
            </a:r>
          </a:p>
        </p:txBody>
      </p:sp>
      <p:sp>
        <p:nvSpPr>
          <p:cNvPr id="3" name="Content Placeholder 2"/>
          <p:cNvSpPr>
            <a:spLocks noGrp="1"/>
          </p:cNvSpPr>
          <p:nvPr>
            <p:ph idx="1"/>
          </p:nvPr>
        </p:nvSpPr>
        <p:spPr/>
        <p:txBody>
          <a:bodyPr>
            <a:normAutofit fontScale="92500" lnSpcReduction="20000"/>
          </a:bodyPr>
          <a:lstStyle/>
          <a:p>
            <a:r>
              <a:rPr lang="en-US" dirty="0"/>
              <a:t>Patton, M. Q. (2015). Qualitative research &amp; evaluation methods: Integrating theory and practice (4th ed.). Thousand Oaks, CA: Sage.</a:t>
            </a:r>
          </a:p>
          <a:p>
            <a:r>
              <a:rPr lang="en-US" dirty="0"/>
              <a:t>Yin, R. K. (2014). Case study research: Design and methods (5th ed.). Thousand Oaks: Sage.</a:t>
            </a:r>
          </a:p>
          <a:p>
            <a:r>
              <a:rPr lang="en-US" dirty="0"/>
              <a:t>Yin, R. K. (2011). Qualitative research from start to finish. New York, NY: Guilford Press</a:t>
            </a:r>
          </a:p>
          <a:p>
            <a:r>
              <a:rPr lang="en-US" dirty="0"/>
              <a:t>Patton, M. Q. (2002). Designing qualitative studies [excerpt: Purposeful sampling]. In Qualitative research and evaluation methods (3rd ed., pp. 230-247). Thousand Oaks, CA: Sage.</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8616877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References</a:t>
            </a:r>
            <a:r>
              <a:rPr lang="en-US" dirty="0"/>
              <a:t> </a:t>
            </a:r>
          </a:p>
        </p:txBody>
      </p:sp>
      <p:sp>
        <p:nvSpPr>
          <p:cNvPr id="3" name="Content Placeholder 2"/>
          <p:cNvSpPr>
            <a:spLocks noGrp="1"/>
          </p:cNvSpPr>
          <p:nvPr>
            <p:ph idx="1"/>
          </p:nvPr>
        </p:nvSpPr>
        <p:spPr/>
        <p:txBody>
          <a:bodyPr>
            <a:normAutofit fontScale="85000" lnSpcReduction="20000"/>
          </a:bodyPr>
          <a:lstStyle/>
          <a:p>
            <a:r>
              <a:rPr lang="en-US" dirty="0"/>
              <a:t>Cohen, M. Z., Kahn, D. L., &amp; </a:t>
            </a:r>
            <a:r>
              <a:rPr lang="en-US" dirty="0" err="1"/>
              <a:t>Steeves</a:t>
            </a:r>
            <a:r>
              <a:rPr lang="en-US" dirty="0"/>
              <a:t>, D. L. (2000). Hermeneutic phenomenological research: A practical guide for nurse researchers. Thousand Oaks, CA: Sage.</a:t>
            </a:r>
          </a:p>
          <a:p>
            <a:r>
              <a:rPr lang="en-US" dirty="0"/>
              <a:t>Strauss, A., &amp; Corbin, J. (1998). Basics of qualitative research: Techniques and procedures for developing grounded theory. Thousand Oaks, CA: Sage.</a:t>
            </a:r>
          </a:p>
          <a:p>
            <a:r>
              <a:rPr lang="en-US" dirty="0"/>
              <a:t>Stake, R. E. (1995). The art of case study research. Thousand Oaks, CA: Sage</a:t>
            </a:r>
          </a:p>
          <a:p>
            <a:r>
              <a:rPr lang="en-US" dirty="0"/>
              <a:t>Patton, M. Q. (1990). Designing qualitative studies [excerpt: Purposeful sampling]. In Qualitative research and evaluation methods (2nd ed., pp. 169-186). Beverly Hills, </a:t>
            </a:r>
            <a:r>
              <a:rPr lang="en-US" dirty="0" err="1"/>
              <a:t>CA:Sage</a:t>
            </a:r>
            <a:endParaRPr lang="en-US" dirty="0"/>
          </a:p>
        </p:txBody>
      </p:sp>
    </p:spTree>
    <p:extLst>
      <p:ext uri="{BB962C8B-B14F-4D97-AF65-F5344CB8AC3E}">
        <p14:creationId xmlns:p14="http://schemas.microsoft.com/office/powerpoint/2010/main" val="5589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Sampling in qualitative research</a:t>
            </a:r>
          </a:p>
        </p:txBody>
      </p:sp>
      <p:sp>
        <p:nvSpPr>
          <p:cNvPr id="3" name="Content Placeholder 2"/>
          <p:cNvSpPr>
            <a:spLocks noGrp="1"/>
          </p:cNvSpPr>
          <p:nvPr>
            <p:ph idx="1"/>
          </p:nvPr>
        </p:nvSpPr>
        <p:spPr/>
        <p:txBody>
          <a:bodyPr/>
          <a:lstStyle/>
          <a:p>
            <a:r>
              <a:rPr lang="en-US" b="1" dirty="0"/>
              <a:t>The language of sampling </a:t>
            </a:r>
            <a:r>
              <a:rPr lang="en-US" dirty="0"/>
              <a:t>implies </a:t>
            </a:r>
            <a:r>
              <a:rPr lang="en-US" b="1" dirty="0"/>
              <a:t>a desire to achieve statistical generalizability,  </a:t>
            </a:r>
            <a:r>
              <a:rPr lang="en-US" dirty="0"/>
              <a:t>which is </a:t>
            </a:r>
            <a:r>
              <a:rPr lang="en-US" b="1" dirty="0"/>
              <a:t>not what qualitative research seeks to do</a:t>
            </a:r>
          </a:p>
          <a:p>
            <a:r>
              <a:rPr lang="en-US" dirty="0"/>
              <a:t>Yin (2014) uses </a:t>
            </a:r>
            <a:r>
              <a:rPr lang="en-US" b="1" dirty="0"/>
              <a:t>the term selection</a:t>
            </a:r>
            <a:r>
              <a:rPr lang="en-US" dirty="0"/>
              <a:t>, and mindfully avoids descriptors that imply knowledge of an overall population, such as unique or typical (2014, p. xxiv). </a:t>
            </a:r>
          </a:p>
        </p:txBody>
      </p:sp>
    </p:spTree>
    <p:extLst>
      <p:ext uri="{BB962C8B-B14F-4D97-AF65-F5344CB8AC3E}">
        <p14:creationId xmlns:p14="http://schemas.microsoft.com/office/powerpoint/2010/main" val="1214854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Sampling in qualitative research </a:t>
            </a:r>
          </a:p>
        </p:txBody>
      </p:sp>
      <p:sp>
        <p:nvSpPr>
          <p:cNvPr id="3" name="Content Placeholder 2"/>
          <p:cNvSpPr>
            <a:spLocks noGrp="1"/>
          </p:cNvSpPr>
          <p:nvPr>
            <p:ph idx="1"/>
          </p:nvPr>
        </p:nvSpPr>
        <p:spPr/>
        <p:txBody>
          <a:bodyPr/>
          <a:lstStyle/>
          <a:p>
            <a:r>
              <a:rPr lang="en-US" dirty="0"/>
              <a:t>The primary strength of qualitative research is its potential to explore a topic in depth</a:t>
            </a:r>
          </a:p>
          <a:p>
            <a:r>
              <a:rPr lang="en-US" b="1" dirty="0"/>
              <a:t>Participant selection </a:t>
            </a:r>
            <a:r>
              <a:rPr lang="en-US" dirty="0"/>
              <a:t>should have </a:t>
            </a:r>
            <a:r>
              <a:rPr lang="en-US" b="1" dirty="0"/>
              <a:t>a clear rationale and fulfill a specific purpose related to the research question</a:t>
            </a:r>
            <a:r>
              <a:rPr lang="en-US" dirty="0"/>
              <a:t>, which is why qualitative methods are commonly described </a:t>
            </a:r>
            <a:r>
              <a:rPr lang="en-US" b="1" dirty="0"/>
              <a:t>as ‘purposive’</a:t>
            </a:r>
          </a:p>
          <a:p>
            <a:endParaRPr lang="en-US" dirty="0"/>
          </a:p>
        </p:txBody>
      </p:sp>
    </p:spTree>
    <p:extLst>
      <p:ext uri="{BB962C8B-B14F-4D97-AF65-F5344CB8AC3E}">
        <p14:creationId xmlns:p14="http://schemas.microsoft.com/office/powerpoint/2010/main" val="3309662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Sampling in qualitative research</a:t>
            </a:r>
          </a:p>
        </p:txBody>
      </p:sp>
      <p:sp>
        <p:nvSpPr>
          <p:cNvPr id="3" name="Content Placeholder 2"/>
          <p:cNvSpPr>
            <a:spLocks noGrp="1"/>
          </p:cNvSpPr>
          <p:nvPr>
            <p:ph idx="1"/>
          </p:nvPr>
        </p:nvSpPr>
        <p:spPr/>
        <p:txBody>
          <a:bodyPr>
            <a:normAutofit fontScale="92500"/>
          </a:bodyPr>
          <a:lstStyle/>
          <a:p>
            <a:r>
              <a:rPr lang="en-US" b="1" dirty="0"/>
              <a:t>Who and how many participants </a:t>
            </a:r>
            <a:r>
              <a:rPr lang="en-US" dirty="0"/>
              <a:t>will depend on </a:t>
            </a:r>
            <a:r>
              <a:rPr lang="en-US" b="1" dirty="0"/>
              <a:t>‘what you want to know</a:t>
            </a:r>
            <a:r>
              <a:rPr lang="en-US" dirty="0"/>
              <a:t>,  the </a:t>
            </a:r>
            <a:r>
              <a:rPr lang="en-US" b="1" dirty="0"/>
              <a:t>purpose of the inquiry</a:t>
            </a:r>
            <a:r>
              <a:rPr lang="en-US" dirty="0"/>
              <a:t>, </a:t>
            </a:r>
            <a:r>
              <a:rPr lang="en-US" b="1" dirty="0"/>
              <a:t>what’s at stake</a:t>
            </a:r>
            <a:r>
              <a:rPr lang="en-US" dirty="0"/>
              <a:t>, </a:t>
            </a:r>
            <a:r>
              <a:rPr lang="en-US" b="1" dirty="0"/>
              <a:t>what will be useful</a:t>
            </a:r>
            <a:r>
              <a:rPr lang="en-US" dirty="0"/>
              <a:t>, </a:t>
            </a:r>
            <a:r>
              <a:rPr lang="en-US" b="1" dirty="0"/>
              <a:t>what will have credibility</a:t>
            </a:r>
            <a:r>
              <a:rPr lang="en-US" dirty="0"/>
              <a:t>’ (Patton 1990, p. 184) </a:t>
            </a:r>
          </a:p>
          <a:p>
            <a:r>
              <a:rPr lang="en-US" dirty="0"/>
              <a:t>Qualitative methods are, for the most part, </a:t>
            </a:r>
            <a:r>
              <a:rPr lang="en-US" b="1" dirty="0"/>
              <a:t>intended to achieve depth of understanding </a:t>
            </a:r>
            <a:r>
              <a:rPr lang="en-US" dirty="0"/>
              <a:t>while quantitative methods are intended to </a:t>
            </a:r>
            <a:r>
              <a:rPr lang="en-US" b="1" dirty="0"/>
              <a:t>achieve breadth of understanding </a:t>
            </a:r>
            <a:r>
              <a:rPr lang="en-US" dirty="0"/>
              <a:t>(Patton, 2002</a:t>
            </a:r>
            <a:r>
              <a:rPr lang="en-US" u="sng" dirty="0"/>
              <a:t>)</a:t>
            </a:r>
            <a:endParaRPr lang="en-US" dirty="0"/>
          </a:p>
          <a:p>
            <a:endParaRPr lang="en-US" dirty="0"/>
          </a:p>
        </p:txBody>
      </p:sp>
    </p:spTree>
    <p:extLst>
      <p:ext uri="{BB962C8B-B14F-4D97-AF65-F5344CB8AC3E}">
        <p14:creationId xmlns:p14="http://schemas.microsoft.com/office/powerpoint/2010/main" val="3893437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Sampling in qualitative research</a:t>
            </a:r>
          </a:p>
        </p:txBody>
      </p:sp>
      <p:sp>
        <p:nvSpPr>
          <p:cNvPr id="3" name="Content Placeholder 2"/>
          <p:cNvSpPr>
            <a:spLocks noGrp="1"/>
          </p:cNvSpPr>
          <p:nvPr>
            <p:ph idx="1"/>
          </p:nvPr>
        </p:nvSpPr>
        <p:spPr/>
        <p:txBody>
          <a:bodyPr>
            <a:normAutofit/>
          </a:bodyPr>
          <a:lstStyle/>
          <a:p>
            <a:r>
              <a:rPr lang="en-US" dirty="0"/>
              <a:t>informants are selected </a:t>
            </a:r>
            <a:r>
              <a:rPr lang="en-US" b="1" dirty="0"/>
              <a:t>because of their personal experience or knowledge of the topic under study. </a:t>
            </a:r>
          </a:p>
          <a:p>
            <a:r>
              <a:rPr lang="en-US" dirty="0"/>
              <a:t>Key participant selection principles are that: </a:t>
            </a:r>
          </a:p>
          <a:p>
            <a:pPr fontAlgn="auto"/>
            <a:r>
              <a:rPr lang="en-US" b="1" dirty="0"/>
              <a:t>Small numbers are studied intensively. </a:t>
            </a:r>
          </a:p>
          <a:p>
            <a:pPr fontAlgn="auto"/>
            <a:r>
              <a:rPr lang="en-US" b="1" dirty="0"/>
              <a:t>Participants are chosen purposefully. </a:t>
            </a:r>
          </a:p>
          <a:p>
            <a:endParaRPr lang="en-US" b="1" dirty="0"/>
          </a:p>
        </p:txBody>
      </p:sp>
    </p:spTree>
    <p:extLst>
      <p:ext uri="{BB962C8B-B14F-4D97-AF65-F5344CB8AC3E}">
        <p14:creationId xmlns:p14="http://schemas.microsoft.com/office/powerpoint/2010/main" val="3188835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Sampling in qualitative research</a:t>
            </a:r>
          </a:p>
        </p:txBody>
      </p:sp>
      <p:sp>
        <p:nvSpPr>
          <p:cNvPr id="3" name="Content Placeholder 2"/>
          <p:cNvSpPr>
            <a:spLocks noGrp="1"/>
          </p:cNvSpPr>
          <p:nvPr>
            <p:ph idx="1"/>
          </p:nvPr>
        </p:nvSpPr>
        <p:spPr/>
        <p:txBody>
          <a:bodyPr>
            <a:normAutofit/>
          </a:bodyPr>
          <a:lstStyle/>
          <a:p>
            <a:pPr fontAlgn="auto"/>
            <a:r>
              <a:rPr lang="en-US" dirty="0"/>
              <a:t>Selection is </a:t>
            </a:r>
            <a:r>
              <a:rPr lang="en-US" b="1" dirty="0"/>
              <a:t>conceptually driven or </a:t>
            </a:r>
            <a:r>
              <a:rPr lang="en-US" dirty="0"/>
              <a:t>by the </a:t>
            </a:r>
            <a:r>
              <a:rPr lang="en-US" b="1" dirty="0"/>
              <a:t>theoretical framework </a:t>
            </a:r>
            <a:r>
              <a:rPr lang="en-US" dirty="0"/>
              <a:t>(or in the case of grounded theory – evolving concepts that arise from interview material). </a:t>
            </a:r>
          </a:p>
          <a:p>
            <a:pPr fontAlgn="auto"/>
            <a:r>
              <a:rPr lang="en-US" dirty="0"/>
              <a:t>It is </a:t>
            </a:r>
            <a:r>
              <a:rPr lang="en-US" b="1" dirty="0"/>
              <a:t>commonly sequential </a:t>
            </a:r>
            <a:r>
              <a:rPr lang="en-US" dirty="0"/>
              <a:t>rather than </a:t>
            </a:r>
            <a:r>
              <a:rPr lang="en-US" b="1" dirty="0"/>
              <a:t>pre-determined. </a:t>
            </a:r>
          </a:p>
          <a:p>
            <a:pPr fontAlgn="auto"/>
            <a:r>
              <a:rPr lang="en-US" b="1" dirty="0"/>
              <a:t>A rationale for selection is necessary</a:t>
            </a:r>
          </a:p>
        </p:txBody>
      </p:sp>
    </p:spTree>
    <p:extLst>
      <p:ext uri="{BB962C8B-B14F-4D97-AF65-F5344CB8AC3E}">
        <p14:creationId xmlns:p14="http://schemas.microsoft.com/office/powerpoint/2010/main" val="3245471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205</TotalTime>
  <Words>2284</Words>
  <Application>Microsoft Office PowerPoint</Application>
  <PresentationFormat>On-screen Show (4:3)</PresentationFormat>
  <Paragraphs>157</Paragraphs>
  <Slides>41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41</vt:i4>
      </vt:variant>
    </vt:vector>
  </HeadingPairs>
  <TitlesOfParts>
    <vt:vector size="44" baseType="lpstr">
      <vt:lpstr>Arial</vt:lpstr>
      <vt:lpstr>Calibri</vt:lpstr>
      <vt:lpstr>Office Theme</vt:lpstr>
      <vt:lpstr>Sampling in qualitative research</vt:lpstr>
      <vt:lpstr>What does sampling mean in qualitative research?</vt:lpstr>
      <vt:lpstr>What does sampling mean in qualitative research?</vt:lpstr>
      <vt:lpstr>Sampling in qualitative research</vt:lpstr>
      <vt:lpstr>Sampling in qualitative research</vt:lpstr>
      <vt:lpstr>Sampling in qualitative research </vt:lpstr>
      <vt:lpstr>Sampling in qualitative research</vt:lpstr>
      <vt:lpstr>Sampling in qualitative research</vt:lpstr>
      <vt:lpstr>Sampling in qualitative research</vt:lpstr>
      <vt:lpstr>Sampling in qualitative research</vt:lpstr>
      <vt:lpstr>Sampling in qualitative research</vt:lpstr>
      <vt:lpstr>Sampling in qualitative research</vt:lpstr>
      <vt:lpstr>Purposive Sampling</vt:lpstr>
      <vt:lpstr>Purposive Sampling</vt:lpstr>
      <vt:lpstr>Purposive Sampling</vt:lpstr>
      <vt:lpstr>Purposive Sampling</vt:lpstr>
      <vt:lpstr>Purposive Sampling</vt:lpstr>
      <vt:lpstr>Purposive sampling strategies</vt:lpstr>
      <vt:lpstr>Maximum variation sampling</vt:lpstr>
      <vt:lpstr>Extreme Case Sampling </vt:lpstr>
      <vt:lpstr>Extreme case sampling</vt:lpstr>
      <vt:lpstr>Typical sampling</vt:lpstr>
      <vt:lpstr>Typical sampling</vt:lpstr>
      <vt:lpstr>Theory or Concept Sampling </vt:lpstr>
      <vt:lpstr>Theory or Concept Sampling</vt:lpstr>
      <vt:lpstr>Theory or Concept Sampling </vt:lpstr>
      <vt:lpstr>Theory or Concept Sampling</vt:lpstr>
      <vt:lpstr>Homogeneous Sampling </vt:lpstr>
      <vt:lpstr>Homogeneous Sampling </vt:lpstr>
      <vt:lpstr>Critical Sampling </vt:lpstr>
      <vt:lpstr>Critical Sampling </vt:lpstr>
      <vt:lpstr>Opportunistic Sampling </vt:lpstr>
      <vt:lpstr>Opportunistic Sampling </vt:lpstr>
      <vt:lpstr>Snowball Sampling </vt:lpstr>
      <vt:lpstr>Snowball Sampling</vt:lpstr>
      <vt:lpstr>Snowball Sampling</vt:lpstr>
      <vt:lpstr>Confirming and disconfirming</vt:lpstr>
      <vt:lpstr>Confirming and disconfirming</vt:lpstr>
      <vt:lpstr>Confirming and disconfirming</vt:lpstr>
      <vt:lpstr>References</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Sampling in qualitative research</dc:title>
  <dc:creator>Anne Ruhweza Katahoire</dc:creator>
  <cp:lastModifiedBy>Dr.Bashir Ssuna</cp:lastModifiedBy>
  <cp:revision>4</cp:revision>
  <dcterms:created xsi:type="dcterms:W3CDTF">2018-10-17T11:01:38Z</dcterms:created>
  <dcterms:modified xsi:type="dcterms:W3CDTF">2021-12-02T21:26:05Z</dcterms:modified>
</cp:coreProperties>
</file>