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7" r:id="rId9"/>
    <p:sldId id="268" r:id="rId10"/>
    <p:sldId id="270" r:id="rId11"/>
    <p:sldId id="271" r:id="rId12"/>
    <p:sldId id="261" r:id="rId13"/>
    <p:sldId id="262" r:id="rId14"/>
    <p:sldId id="263" r:id="rId15"/>
    <p:sldId id="264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323" r:id="rId24"/>
    <p:sldId id="324" r:id="rId25"/>
    <p:sldId id="325" r:id="rId26"/>
    <p:sldId id="326" r:id="rId27"/>
    <p:sldId id="327" r:id="rId28"/>
    <p:sldId id="320" r:id="rId29"/>
    <p:sldId id="311" r:id="rId30"/>
    <p:sldId id="321" r:id="rId31"/>
    <p:sldId id="312" r:id="rId32"/>
    <p:sldId id="315" r:id="rId33"/>
    <p:sldId id="316" r:id="rId34"/>
    <p:sldId id="317" r:id="rId35"/>
    <p:sldId id="318" r:id="rId36"/>
    <p:sldId id="329" r:id="rId37"/>
    <p:sldId id="331" r:id="rId38"/>
    <p:sldId id="272" r:id="rId39"/>
    <p:sldId id="332" r:id="rId40"/>
    <p:sldId id="333" r:id="rId41"/>
    <p:sldId id="337" r:id="rId42"/>
    <p:sldId id="287" r:id="rId43"/>
    <p:sldId id="283" r:id="rId44"/>
    <p:sldId id="290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C12F3E-48F1-4E1E-B709-9272900288BF}" type="doc">
      <dgm:prSet loTypeId="urn:microsoft.com/office/officeart/2005/8/layout/rings+Icon" loCatId="officeonline" qsTypeId="urn:microsoft.com/office/officeart/2005/8/quickstyle/simple1" qsCatId="simple" csTypeId="urn:microsoft.com/office/officeart/2005/8/colors/colorful1" csCatId="colorful" phldr="1"/>
      <dgm:spPr/>
    </dgm:pt>
    <dgm:pt modelId="{9C11B756-2013-4322-9EC7-BEAED64AB433}">
      <dgm:prSet phldrT="[Text]" custT="1"/>
      <dgm:spPr/>
      <dgm:t>
        <a:bodyPr/>
        <a:lstStyle/>
        <a:p>
          <a:r>
            <a:rPr lang="en-US" sz="2400" dirty="0"/>
            <a:t>Qualitative</a:t>
          </a:r>
        </a:p>
      </dgm:t>
    </dgm:pt>
    <dgm:pt modelId="{95FACB6E-DC9F-46FC-A28A-B7A4B9CD5E38}" type="parTrans" cxnId="{DCBA924D-E6FD-4328-B002-F6FCC4FFA9F9}">
      <dgm:prSet/>
      <dgm:spPr/>
      <dgm:t>
        <a:bodyPr/>
        <a:lstStyle/>
        <a:p>
          <a:endParaRPr lang="en-US"/>
        </a:p>
      </dgm:t>
    </dgm:pt>
    <dgm:pt modelId="{6E03D89A-8072-473C-90A2-76E02721F22D}" type="sibTrans" cxnId="{DCBA924D-E6FD-4328-B002-F6FCC4FFA9F9}">
      <dgm:prSet/>
      <dgm:spPr/>
      <dgm:t>
        <a:bodyPr/>
        <a:lstStyle/>
        <a:p>
          <a:endParaRPr lang="en-US"/>
        </a:p>
      </dgm:t>
    </dgm:pt>
    <dgm:pt modelId="{859D79C3-B15F-4B70-9E70-90D74B4F177C}">
      <dgm:prSet phldrT="[Text]" custT="1"/>
      <dgm:spPr/>
      <dgm:t>
        <a:bodyPr/>
        <a:lstStyle/>
        <a:p>
          <a:r>
            <a:rPr lang="en-US" sz="3100" dirty="0"/>
            <a:t>     </a:t>
          </a:r>
          <a:r>
            <a:rPr lang="en-US" sz="2400" dirty="0"/>
            <a:t>Quantitative</a:t>
          </a:r>
          <a:endParaRPr lang="en-US" sz="3100" dirty="0"/>
        </a:p>
      </dgm:t>
    </dgm:pt>
    <dgm:pt modelId="{825E73B0-335F-4319-8D4C-FCF89081A028}" type="parTrans" cxnId="{115902BE-1CF4-4C4D-89D6-DB7790EFCEE9}">
      <dgm:prSet/>
      <dgm:spPr/>
      <dgm:t>
        <a:bodyPr/>
        <a:lstStyle/>
        <a:p>
          <a:endParaRPr lang="en-US"/>
        </a:p>
      </dgm:t>
    </dgm:pt>
    <dgm:pt modelId="{7194519C-5CF6-4932-8DEE-3E8DFCB03147}" type="sibTrans" cxnId="{115902BE-1CF4-4C4D-89D6-DB7790EFCEE9}">
      <dgm:prSet/>
      <dgm:spPr/>
      <dgm:t>
        <a:bodyPr/>
        <a:lstStyle/>
        <a:p>
          <a:endParaRPr lang="en-US"/>
        </a:p>
      </dgm:t>
    </dgm:pt>
    <dgm:pt modelId="{715162A0-E71A-47CC-815F-0DFEB881923B}" type="pres">
      <dgm:prSet presAssocID="{F9C12F3E-48F1-4E1E-B709-9272900288BF}" presName="Name0" presStyleCnt="0">
        <dgm:presLayoutVars>
          <dgm:chMax val="7"/>
          <dgm:dir/>
          <dgm:resizeHandles val="exact"/>
        </dgm:presLayoutVars>
      </dgm:prSet>
      <dgm:spPr/>
    </dgm:pt>
    <dgm:pt modelId="{3B772B64-8599-45F4-BE69-62FEB047FB1E}" type="pres">
      <dgm:prSet presAssocID="{F9C12F3E-48F1-4E1E-B709-9272900288BF}" presName="ellipse1" presStyleLbl="vennNode1" presStyleIdx="0" presStyleCnt="2" custScaleX="116728" custScaleY="110410" custLinFactNeighborX="-8588" custLinFactNeighborY="19484">
        <dgm:presLayoutVars>
          <dgm:bulletEnabled val="1"/>
        </dgm:presLayoutVars>
      </dgm:prSet>
      <dgm:spPr/>
    </dgm:pt>
    <dgm:pt modelId="{6F0B4864-0F45-4C70-AC51-CE32B7C9EA29}" type="pres">
      <dgm:prSet presAssocID="{F9C12F3E-48F1-4E1E-B709-9272900288BF}" presName="ellipse2" presStyleLbl="vennNode1" presStyleIdx="1" presStyleCnt="2" custScaleX="116728" custScaleY="110410" custLinFactNeighborX="24777" custLinFactNeighborY="-50633">
        <dgm:presLayoutVars>
          <dgm:bulletEnabled val="1"/>
        </dgm:presLayoutVars>
      </dgm:prSet>
      <dgm:spPr/>
    </dgm:pt>
  </dgm:ptLst>
  <dgm:cxnLst>
    <dgm:cxn modelId="{EAA1841A-22A1-41F1-8F20-E6F5B01053DE}" type="presOf" srcId="{9C11B756-2013-4322-9EC7-BEAED64AB433}" destId="{3B772B64-8599-45F4-BE69-62FEB047FB1E}" srcOrd="0" destOrd="0" presId="urn:microsoft.com/office/officeart/2005/8/layout/rings+Icon"/>
    <dgm:cxn modelId="{39851249-3923-478D-87C8-53A2BA6D7AF8}" type="presOf" srcId="{859D79C3-B15F-4B70-9E70-90D74B4F177C}" destId="{6F0B4864-0F45-4C70-AC51-CE32B7C9EA29}" srcOrd="0" destOrd="0" presId="urn:microsoft.com/office/officeart/2005/8/layout/rings+Icon"/>
    <dgm:cxn modelId="{DCBA924D-E6FD-4328-B002-F6FCC4FFA9F9}" srcId="{F9C12F3E-48F1-4E1E-B709-9272900288BF}" destId="{9C11B756-2013-4322-9EC7-BEAED64AB433}" srcOrd="0" destOrd="0" parTransId="{95FACB6E-DC9F-46FC-A28A-B7A4B9CD5E38}" sibTransId="{6E03D89A-8072-473C-90A2-76E02721F22D}"/>
    <dgm:cxn modelId="{0482DDBC-CEC6-4430-9ABC-82ECA2689A96}" type="presOf" srcId="{F9C12F3E-48F1-4E1E-B709-9272900288BF}" destId="{715162A0-E71A-47CC-815F-0DFEB881923B}" srcOrd="0" destOrd="0" presId="urn:microsoft.com/office/officeart/2005/8/layout/rings+Icon"/>
    <dgm:cxn modelId="{115902BE-1CF4-4C4D-89D6-DB7790EFCEE9}" srcId="{F9C12F3E-48F1-4E1E-B709-9272900288BF}" destId="{859D79C3-B15F-4B70-9E70-90D74B4F177C}" srcOrd="1" destOrd="0" parTransId="{825E73B0-335F-4319-8D4C-FCF89081A028}" sibTransId="{7194519C-5CF6-4932-8DEE-3E8DFCB03147}"/>
    <dgm:cxn modelId="{0F84E7EF-26E7-40AD-AA53-3CAC0E6C75A6}" type="presParOf" srcId="{715162A0-E71A-47CC-815F-0DFEB881923B}" destId="{3B772B64-8599-45F4-BE69-62FEB047FB1E}" srcOrd="0" destOrd="0" presId="urn:microsoft.com/office/officeart/2005/8/layout/rings+Icon"/>
    <dgm:cxn modelId="{D8C22C0F-E15C-49EF-AF1B-81F7F3F98A2D}" type="presParOf" srcId="{715162A0-E71A-47CC-815F-0DFEB881923B}" destId="{6F0B4864-0F45-4C70-AC51-CE32B7C9EA29}" srcOrd="1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772B64-8599-45F4-BE69-62FEB047FB1E}">
      <dsp:nvSpPr>
        <dsp:cNvPr id="0" name=""/>
        <dsp:cNvSpPr/>
      </dsp:nvSpPr>
      <dsp:spPr>
        <a:xfrm>
          <a:off x="1904782" y="413897"/>
          <a:ext cx="3383293" cy="320039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Qualitative</a:t>
          </a:r>
        </a:p>
      </dsp:txBody>
      <dsp:txXfrm>
        <a:off x="2400254" y="882584"/>
        <a:ext cx="2392349" cy="2263021"/>
      </dsp:txXfrm>
    </dsp:sp>
    <dsp:sp modelId="{6F0B4864-0F45-4C70-AC51-CE32B7C9EA29}">
      <dsp:nvSpPr>
        <dsp:cNvPr id="0" name=""/>
        <dsp:cNvSpPr/>
      </dsp:nvSpPr>
      <dsp:spPr>
        <a:xfrm>
          <a:off x="4363653" y="314690"/>
          <a:ext cx="3383293" cy="320039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     </a:t>
          </a:r>
          <a:r>
            <a:rPr lang="en-US" sz="2400" kern="1200" dirty="0"/>
            <a:t>Quantitative</a:t>
          </a:r>
          <a:endParaRPr lang="en-US" sz="3100" kern="1200" dirty="0"/>
        </a:p>
      </dsp:txBody>
      <dsp:txXfrm>
        <a:off x="4859125" y="783377"/>
        <a:ext cx="2392349" cy="22630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60BE9-19FC-45E4-8FA6-3095F200F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55AA7E-1437-4184-A246-F2A69AB5A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2A71F-6049-4A00-8F5A-744A44EFD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9DE67-C1C7-4B78-B0FF-D88674207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4D223-E6D3-46A7-B46B-782001EF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3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D7926-871C-44EE-8C41-96829B06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89967-03B6-4AD0-815E-FBFC7B641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1672B-EEDB-40AD-B0E8-0DDD0559A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3705C-843D-48FA-AF5B-2711C820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58A93-F87A-436B-BBDD-2221C4BA4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3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CA1B63-709A-4C60-AF43-CB2948568D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5CC8D2-133F-4663-94A2-5ABC8C4B7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5E9FB-296A-48DC-BF8D-7B511D1E9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92F37-5B52-4ABA-9144-02C8BCAC5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C4F39-A07F-44B7-AB63-6CFE476E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796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F211-3290-4B5B-BD37-17FEBBA2A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551DE-ACCC-4607-819E-AAEBD5FA7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6529E-1BAC-44DE-AFA1-99A4E275C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FC0FC-6452-45F6-BF75-72811303F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2570C-E4FA-465C-B691-5A00D81B7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1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CAA48-3CEE-47FE-AE66-D67F5B929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E7994-A1CB-4984-9050-68DD61F0B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C2F7F-285D-449E-B265-502E290D6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C2909-CA6C-4077-AFBF-F7E90CE98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051C8-8E81-43A2-9E79-F913E4531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1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ECA72-0618-41E0-BEED-782FA9770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70316-0787-4CE5-A071-28B02B8FB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56EF62-0C13-4F80-B71C-A4CABD892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A1D1A-2573-4400-8530-114CA8A88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F0E48-571D-481D-93CB-743D8397A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93B877-76A4-4D55-9ABB-1BB6EDB22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11724-12E8-4FCB-B0C9-49E1D508F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9EA49-C58D-43C1-B5F1-8C691652C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BE0011-CE28-4A66-8A20-98B5B83A1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91679F-DF25-4C13-BE2F-89C3AE6A7F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EE1F49-4BAD-44E4-B2C9-811A8CECBA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193D90-05E9-4987-9FDD-0F57CA808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9533DA-6919-45C5-B384-206BEED2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33F82B-9395-4D05-942A-64E4484C3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3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DB466-1110-417F-9589-3A0779EC2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393704-8457-4B87-8B76-72722FB2A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E808-FD4E-4D18-BE39-D779F0938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CD44EC-50AF-46FF-8B4A-3817FE354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0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9D1654-9F31-4550-B281-10A45E78A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882881-F492-4EE5-A4F8-A038F9CD0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BC5623-92F5-4720-88B4-34A7F58A4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9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A4B72-53C6-47BA-BB7E-88B766ED4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FBEB9-5254-4691-AE33-D1A93B01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5CF18-499F-4B6A-9085-953AA08FF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DBF09-F896-4E78-9942-30A03E648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EF38A-8A21-43AB-8EFB-932E8754C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3EB6E9-1ACF-41A2-B9DA-4C1A8046E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35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AACAA-F37F-4B1D-A717-7518D340C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B692D7-E729-412B-BB6B-8F0AF6CD0B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92C51B-9DD7-47AE-95D3-4A60A3037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6D1EF5-2F6D-4A2D-B778-F4E63051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33CAAA-461C-40F3-9566-8475B7827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BFAB8-B8A9-4121-977E-786F57785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26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8102C-6D87-47E3-9FBB-6A247364C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FCC9C-13BB-49EC-AEA6-F81CA6A48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5357E-589F-4F17-BA45-69D9C16D1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8C7AC-31AD-446F-BC09-38A5C13B1213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8AD7A-2F8F-4B16-8743-A603B7DB0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B6C67-4104-4461-BEE9-2F4AF089C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300CE-80D0-4541-86BF-77483185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8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D3660D8-7640-411B-9B11-7807FBE197CB}"/>
              </a:ext>
            </a:extLst>
          </p:cNvPr>
          <p:cNvSpPr/>
          <p:nvPr/>
        </p:nvSpPr>
        <p:spPr>
          <a:xfrm>
            <a:off x="2204186" y="635267"/>
            <a:ext cx="702453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Qualitative Research</a:t>
            </a:r>
          </a:p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 DEPTH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A9107B-6DCD-4BDB-B909-A15F6934A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44" y="3764255"/>
            <a:ext cx="3650138" cy="2733584"/>
          </a:xfrm>
          <a:prstGeom prst="rect">
            <a:avLst/>
          </a:prstGeom>
        </p:spPr>
      </p:pic>
      <p:pic>
        <p:nvPicPr>
          <p:cNvPr id="3074" name="Picture 2" descr="The Interview Guide: 7 Key Elements - AIHR">
            <a:extLst>
              <a:ext uri="{FF2B5EF4-FFF2-40B4-BE49-F238E27FC236}">
                <a16:creationId xmlns:a16="http://schemas.microsoft.com/office/drawing/2014/main" id="{5613E021-EA9A-458B-B439-344A43DD65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890" y="3279650"/>
            <a:ext cx="6159213" cy="3218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D3C7998-C43D-4A84-A4BF-49D9725C2B05}"/>
              </a:ext>
            </a:extLst>
          </p:cNvPr>
          <p:cNvSpPr txBox="1">
            <a:spLocks/>
          </p:cNvSpPr>
          <p:nvPr/>
        </p:nvSpPr>
        <p:spPr>
          <a:xfrm>
            <a:off x="2521819" y="2084769"/>
            <a:ext cx="6955055" cy="10394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7030A0"/>
                </a:solidFill>
              </a:rPr>
              <a:t>Bashir Ssuna, MD, MCEB, </a:t>
            </a:r>
            <a:r>
              <a:rPr lang="en-US" b="1" dirty="0" err="1">
                <a:solidFill>
                  <a:srgbClr val="7030A0"/>
                </a:solidFill>
              </a:rPr>
              <a:t>ImS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006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175BF2C-D0C4-401A-899C-C24A3E403C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Qualitative Techniques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5C1A9F6-4676-4121-9F7D-F091B4610B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Focus Group Discussions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- Group Composition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- Moderator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- Sitting arrangement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- Venue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- Recording the Discussion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- Motivating Participants</a:t>
            </a:r>
          </a:p>
        </p:txBody>
      </p:sp>
      <p:pic>
        <p:nvPicPr>
          <p:cNvPr id="9218" name="Picture 2" descr="Interview: Definition, Types of Interview">
            <a:extLst>
              <a:ext uri="{FF2B5EF4-FFF2-40B4-BE49-F238E27FC236}">
                <a16:creationId xmlns:a16="http://schemas.microsoft.com/office/drawing/2014/main" id="{3F3F8FC8-A52B-47C6-A09E-0C7C33432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482" y="1825626"/>
            <a:ext cx="6121451" cy="3680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BF9E20F4-D6AE-4C7A-804A-32DE1C8BA1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1263" y="471638"/>
            <a:ext cx="11550316" cy="59387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dirty="0"/>
              <a:t>In-depth Interviews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- in-depth interviews explore the what people think, feel, and 	experience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</a:t>
            </a:r>
            <a:r>
              <a:rPr lang="en-US" altLang="en-US" b="1" dirty="0"/>
              <a:t>Types of In-depth Interviews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altLang="en-US" i="1" dirty="0"/>
              <a:t>Ethnography -</a:t>
            </a:r>
            <a:r>
              <a:rPr lang="en-US" altLang="en-US" dirty="0"/>
              <a:t>In ethnographic interviews, respondents are encouraged to provide detailed explanations of their experiences, feeling, and beliefs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altLang="en-US" i="1" dirty="0"/>
              <a:t>Cognitive Testing</a:t>
            </a:r>
            <a:r>
              <a:rPr lang="en-US" altLang="en-US" dirty="0"/>
              <a:t> -Cognitive testing is a structured interview that probes for people’s understanding of certain concepts and terms. 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endParaRPr lang="en-US" altLang="en-US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altLang="en-US" i="1" dirty="0"/>
              <a:t>Executive Interviewing</a:t>
            </a:r>
            <a:r>
              <a:rPr lang="en-US" altLang="en-US" dirty="0"/>
              <a:t> -Executive interviewing is a specialized form of in-depth interviewing. It focuses on busy, hard-to-reach professionals and officials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E3DC955-91C2-4764-8DBE-EF1EF8242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865187"/>
          </a:xfrm>
        </p:spPr>
        <p:txBody>
          <a:bodyPr/>
          <a:lstStyle/>
          <a:p>
            <a:pPr eaLnBrk="1" hangingPunct="1"/>
            <a:r>
              <a:rPr lang="en-US" altLang="en-US" b="1" dirty="0"/>
              <a:t>Participant Observation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EC0B03E-4E14-44B6-AF78-990B29FA9D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Aim to gain a close and intimate familiarity with a given group of individuals (such as a religious, occupational, or sub-cultural group, or a particular community)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Their practices through an intensive involvement with people in their natural environment, often though not always over an extended period of time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E670063E-95BD-4326-8E16-ADD0A504AD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9133" y="664143"/>
            <a:ext cx="11665819" cy="5919537"/>
          </a:xfrm>
        </p:spPr>
        <p:txBody>
          <a:bodyPr/>
          <a:lstStyle/>
          <a:p>
            <a:pPr eaLnBrk="1" hangingPunct="1"/>
            <a:r>
              <a:rPr lang="en-US" altLang="en-US" dirty="0"/>
              <a:t>Observes phenomenon in its natural context</a:t>
            </a:r>
          </a:p>
          <a:p>
            <a:pPr eaLnBrk="1" hangingPunct="1"/>
            <a:r>
              <a:rPr lang="en-US" altLang="en-US" dirty="0"/>
              <a:t>Five Dimensions of Part. Observer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	- Role of Observer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	- Portrayal of Role of Others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	- Portrayal of Study Purpose</a:t>
            </a:r>
          </a:p>
          <a:p>
            <a:pPr lvl="2" eaLnBrk="1" hangingPunct="1">
              <a:buFontTx/>
              <a:buNone/>
            </a:pPr>
            <a:r>
              <a:rPr lang="en-US" altLang="en-US" sz="3200" dirty="0"/>
              <a:t>- Duration of Observation</a:t>
            </a:r>
          </a:p>
          <a:p>
            <a:pPr lvl="2" eaLnBrk="1" hangingPunct="1">
              <a:buFontTx/>
              <a:buNone/>
            </a:pPr>
            <a:r>
              <a:rPr lang="en-US" altLang="en-US" sz="3200" dirty="0"/>
              <a:t>- Focus of Observations</a:t>
            </a:r>
          </a:p>
          <a:p>
            <a:pPr lvl="2" eaLnBrk="1" hangingPunct="1">
              <a:buFontTx/>
              <a:buNone/>
            </a:pPr>
            <a:endParaRPr lang="en-US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E1D67FF-27FF-47F6-B2D8-B282CA173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6905" y="277814"/>
            <a:ext cx="9103895" cy="80984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/>
              <a:t>Recording Observation Data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7C73623-7BB1-4443-A03E-FCEBC9F744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1263" y="1453415"/>
            <a:ext cx="9729537" cy="46775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Mental Notes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Jotted Notes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/>
              <a:t>Expanded Field Notes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Qualities of a Participant Observer</a:t>
            </a:r>
          </a:p>
          <a:p>
            <a:pPr eaLnBrk="1" hangingPunct="1">
              <a:buFontTx/>
              <a:buChar char="•"/>
            </a:pPr>
            <a:r>
              <a:rPr lang="en-US" altLang="en-US" dirty="0"/>
              <a:t>Self Criticism</a:t>
            </a:r>
          </a:p>
          <a:p>
            <a:pPr eaLnBrk="1" hangingPunct="1">
              <a:buFontTx/>
              <a:buChar char="•"/>
            </a:pPr>
            <a:r>
              <a:rPr lang="en-US" altLang="en-US" dirty="0"/>
              <a:t>Good Listener </a:t>
            </a:r>
          </a:p>
          <a:p>
            <a:pPr eaLnBrk="1" hangingPunct="1">
              <a:buFontTx/>
              <a:buChar char="•"/>
            </a:pPr>
            <a:r>
              <a:rPr lang="en-US" altLang="en-US" dirty="0"/>
              <a:t>Objectivity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Tx/>
              <a:buChar char="-"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740B789-0ABB-4B74-B77E-516A4891D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Narrative Inquiry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85364D7-6DF0-48BE-81CC-5771B03BD2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9389" y="1058778"/>
            <a:ext cx="11328935" cy="566928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Is the process of gathering information for the purpose of research through story telling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researcher then writes a narrative of the experience – humans are story telling organisms , Connelly and </a:t>
            </a:r>
            <a:r>
              <a:rPr lang="en-US" altLang="en-US" dirty="0" err="1"/>
              <a:t>Clandinin</a:t>
            </a:r>
            <a:r>
              <a:rPr lang="en-US" altLang="en-US" dirty="0"/>
              <a:t> (1990)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study of narratives is the study of ways humans experience the world – Lived and Non – Lived experiences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Relevant in many social sciences /used in many other fields </a:t>
            </a:r>
            <a:r>
              <a:rPr lang="en-US" altLang="en-US" dirty="0" err="1"/>
              <a:t>i.e</a:t>
            </a:r>
            <a:r>
              <a:rPr lang="en-US" altLang="en-US" dirty="0"/>
              <a:t> medicine, biological sciences, </a:t>
            </a:r>
            <a:r>
              <a:rPr lang="en-US" altLang="en-US" dirty="0" err="1"/>
              <a:t>e.t.c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does sampling mean in qualitative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This differs from some of the understandings held by researchers and scholars in the qualitative research domain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 Sampling in qualitative research in its broadest sense can be defined </a:t>
            </a:r>
            <a:r>
              <a:rPr lang="en-US" sz="3600" i="1" dirty="0"/>
              <a:t>as the selection of specific data sources from which data are collected to address the research objectives and or questions </a:t>
            </a:r>
            <a:r>
              <a:rPr lang="en-US" sz="3600" dirty="0"/>
              <a:t>(Gentles et al 2015) </a:t>
            </a:r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63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DCDB4-5590-4200-8353-9CAF9F0F0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Sampling techniques </a:t>
            </a:r>
          </a:p>
        </p:txBody>
      </p:sp>
      <p:pic>
        <p:nvPicPr>
          <p:cNvPr id="4" name="Picture 2" descr="A complete guide to sampling techniques – HotCubator | Learn| Grow| Catalyse">
            <a:extLst>
              <a:ext uri="{FF2B5EF4-FFF2-40B4-BE49-F238E27FC236}">
                <a16:creationId xmlns:a16="http://schemas.microsoft.com/office/drawing/2014/main" id="{F0A106E9-1B22-48EC-A245-A1647451FD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67"/>
          <a:stretch/>
        </p:blipFill>
        <p:spPr bwMode="auto">
          <a:xfrm>
            <a:off x="1097280" y="1602438"/>
            <a:ext cx="7901960" cy="4625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30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Sampling in qualitative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512" y="1568919"/>
            <a:ext cx="11328934" cy="5207266"/>
          </a:xfrm>
        </p:spPr>
        <p:txBody>
          <a:bodyPr>
            <a:normAutofit/>
          </a:bodyPr>
          <a:lstStyle/>
          <a:p>
            <a:r>
              <a:rPr lang="en-US" dirty="0"/>
              <a:t>Phenomenology: Sampling is </a:t>
            </a:r>
            <a:r>
              <a:rPr lang="en-US" b="1" dirty="0"/>
              <a:t>“choosing informants” </a:t>
            </a:r>
            <a:r>
              <a:rPr lang="en-US" dirty="0"/>
              <a:t>(Cohen et al., 2000, p. 45)—it is people that are sampled in this case  </a:t>
            </a:r>
          </a:p>
          <a:p>
            <a:pPr marL="0" indent="0">
              <a:buNone/>
            </a:pPr>
            <a:endParaRPr lang="en-US" dirty="0">
              <a:effectLst/>
            </a:endParaRPr>
          </a:p>
          <a:p>
            <a:r>
              <a:rPr lang="en-US" dirty="0"/>
              <a:t>Case study: Sampling applies </a:t>
            </a:r>
            <a:r>
              <a:rPr lang="en-US" b="1" dirty="0"/>
              <a:t>to selecting cases and selecting of data sources “ </a:t>
            </a:r>
            <a:r>
              <a:rPr lang="en-US" dirty="0"/>
              <a:t>that best help us understand the case” (Stake, 1995, p. 56)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Thus, </a:t>
            </a:r>
            <a:r>
              <a:rPr lang="en-US" b="1" dirty="0"/>
              <a:t>what is sampled occurs at two levels</a:t>
            </a:r>
            <a:r>
              <a:rPr lang="en-US" dirty="0"/>
              <a:t>, </a:t>
            </a:r>
            <a:r>
              <a:rPr lang="en-US" b="1" dirty="0"/>
              <a:t>the case</a:t>
            </a:r>
            <a:r>
              <a:rPr lang="en-US" dirty="0"/>
              <a:t> and </a:t>
            </a:r>
            <a:r>
              <a:rPr lang="en-US" b="1" dirty="0"/>
              <a:t>unspecified data sources </a:t>
            </a:r>
            <a:r>
              <a:rPr lang="en-US" dirty="0"/>
              <a:t>within the case. 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04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Purposive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81" y="1453415"/>
            <a:ext cx="11511815" cy="5404585"/>
          </a:xfrm>
        </p:spPr>
        <p:txBody>
          <a:bodyPr>
            <a:normAutofit/>
          </a:bodyPr>
          <a:lstStyle/>
          <a:p>
            <a:r>
              <a:rPr lang="en-US" dirty="0"/>
              <a:t>Patton (2015) provides the following description of purposeful sampling: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“The logic and power of purposeful sampling lie in </a:t>
            </a:r>
            <a:r>
              <a:rPr lang="en-US" i="1" u="sng" dirty="0"/>
              <a:t>selecting information-rich cases for in-depth study</a:t>
            </a:r>
            <a:r>
              <a:rPr lang="en-US" i="1" dirty="0"/>
              <a:t>. Information-rich cases are </a:t>
            </a:r>
            <a:r>
              <a:rPr lang="en-US" i="1" u="sng" dirty="0"/>
              <a:t>those from which one can learn a great deal about issues of central importance to the purpose of the inquiry</a:t>
            </a:r>
            <a:r>
              <a:rPr lang="en-US" i="1" dirty="0"/>
              <a:t>...Studying information-rich cases </a:t>
            </a:r>
            <a:r>
              <a:rPr lang="en-US" i="1" u="sng" dirty="0"/>
              <a:t>yields insights and in-depth understanding”</a:t>
            </a:r>
            <a:r>
              <a:rPr lang="en-US" u="sng" dirty="0"/>
              <a:t> (</a:t>
            </a:r>
            <a:r>
              <a:rPr lang="en-US" dirty="0"/>
              <a:t>p. 264)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09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E33F0-DC8D-4639-8B75-2BCA1829A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49001-D785-4880-A903-E3F364AFD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923872" cy="503237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Goal:</a:t>
            </a:r>
            <a:r>
              <a:rPr lang="en-US" sz="3600" dirty="0"/>
              <a:t> To enhance the capacity to conceptualize, design and conduct qualitative research</a:t>
            </a:r>
          </a:p>
          <a:p>
            <a:pPr marL="0" indent="0">
              <a:buNone/>
            </a:pPr>
            <a:endParaRPr lang="en-US" sz="3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</a:rPr>
              <a:t>Overview </a:t>
            </a:r>
            <a:r>
              <a:rPr lang="en-US" sz="3600" dirty="0"/>
              <a:t> </a:t>
            </a:r>
          </a:p>
          <a:p>
            <a:r>
              <a:rPr lang="en-US" sz="3600" dirty="0"/>
              <a:t>What is qualitative research?</a:t>
            </a:r>
          </a:p>
          <a:p>
            <a:r>
              <a:rPr lang="en-US" sz="3600" dirty="0"/>
              <a:t>Types of qualitative research?</a:t>
            </a:r>
          </a:p>
          <a:p>
            <a:r>
              <a:rPr lang="en-US" sz="3600" dirty="0"/>
              <a:t>Developing a qualitative research question</a:t>
            </a:r>
          </a:p>
          <a:p>
            <a:r>
              <a:rPr lang="en-US" sz="3600" dirty="0"/>
              <a:t>Qualitative methods and Analysis plan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022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Purposive sampling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Maximal Variation Sampling</a:t>
            </a:r>
          </a:p>
          <a:p>
            <a:r>
              <a:rPr lang="en-US" dirty="0"/>
              <a:t>Extreme Case Sampling</a:t>
            </a:r>
          </a:p>
          <a:p>
            <a:r>
              <a:rPr lang="en-US" dirty="0"/>
              <a:t>Typical Sampling</a:t>
            </a:r>
          </a:p>
          <a:p>
            <a:r>
              <a:rPr lang="en-US" dirty="0"/>
              <a:t>Theory or Concept Sampling</a:t>
            </a:r>
          </a:p>
          <a:p>
            <a:r>
              <a:rPr lang="en-US" dirty="0"/>
              <a:t>Homogeneous Sampling</a:t>
            </a:r>
          </a:p>
          <a:p>
            <a:r>
              <a:rPr lang="en-US" dirty="0"/>
              <a:t>Critical Sampling</a:t>
            </a:r>
          </a:p>
          <a:p>
            <a:r>
              <a:rPr lang="en-US" dirty="0"/>
              <a:t>Opportunistic Sampling</a:t>
            </a:r>
          </a:p>
          <a:p>
            <a:r>
              <a:rPr lang="en-US" dirty="0"/>
              <a:t>Snowball Sampling</a:t>
            </a:r>
          </a:p>
          <a:p>
            <a:r>
              <a:rPr lang="en-US" dirty="0"/>
              <a:t>Confirming and Disconfirming Sampling</a:t>
            </a:r>
          </a:p>
        </p:txBody>
      </p:sp>
    </p:spTree>
    <p:extLst>
      <p:ext uri="{BB962C8B-B14F-4D97-AF65-F5344CB8AC3E}">
        <p14:creationId xmlns:p14="http://schemas.microsoft.com/office/powerpoint/2010/main" val="141980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2871C08-84C3-46F6-BEBD-6491B65D6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318" y="70099"/>
            <a:ext cx="10515600" cy="1325563"/>
          </a:xfrm>
        </p:spPr>
        <p:txBody>
          <a:bodyPr/>
          <a:lstStyle/>
          <a:p>
            <a:r>
              <a:rPr lang="en-US" b="1" dirty="0"/>
              <a:t>What are the products of qualitative research?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D10A7D1-EE9E-4498-B164-602E2ADC4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139" y="1395662"/>
            <a:ext cx="11681861" cy="546233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Recurrent themes or hypothesis</a:t>
            </a:r>
          </a:p>
          <a:p>
            <a:pPr marL="0" indent="0">
              <a:buNone/>
            </a:pPr>
            <a:r>
              <a:rPr lang="en-US" dirty="0"/>
              <a:t>Themes are unifying concepts or statements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Identify and characterize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Patterns of behavior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Group interactions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Individual perceptions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Help to develop a testable hypothesis (identify silent factors, informing predictions about relationships)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Survey instrument measure </a:t>
            </a:r>
          </a:p>
          <a:p>
            <a:r>
              <a:rPr lang="en-US" dirty="0"/>
              <a:t>Taxonomies</a:t>
            </a:r>
          </a:p>
          <a:p>
            <a:r>
              <a:rPr lang="en-US" dirty="0"/>
              <a:t>Conceptual models </a:t>
            </a:r>
          </a:p>
        </p:txBody>
      </p:sp>
    </p:spTree>
    <p:extLst>
      <p:ext uri="{BB962C8B-B14F-4D97-AF65-F5344CB8AC3E}">
        <p14:creationId xmlns:p14="http://schemas.microsoft.com/office/powerpoint/2010/main" val="323760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qualitative data analysis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QDA is the range of </a:t>
            </a:r>
            <a:r>
              <a:rPr lang="en-US" sz="3600" b="1" dirty="0"/>
              <a:t>processes</a:t>
            </a:r>
            <a:r>
              <a:rPr lang="en-US" sz="3600" dirty="0"/>
              <a:t> and </a:t>
            </a:r>
            <a:r>
              <a:rPr lang="en-US" sz="3600" b="1" dirty="0"/>
              <a:t>procedures</a:t>
            </a:r>
            <a:r>
              <a:rPr lang="en-US" sz="3600" dirty="0"/>
              <a:t> of moving </a:t>
            </a:r>
            <a:r>
              <a:rPr lang="en-US" sz="3600" b="1" dirty="0"/>
              <a:t>from qualitative data </a:t>
            </a:r>
            <a:r>
              <a:rPr lang="en-US" sz="3600" dirty="0"/>
              <a:t>that has been collected into some form of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 </a:t>
            </a:r>
            <a:r>
              <a:rPr lang="en-US" sz="3600" b="1" dirty="0"/>
              <a:t>explanation, understanding</a:t>
            </a:r>
            <a:r>
              <a:rPr lang="en-US" sz="3600" dirty="0"/>
              <a:t> or </a:t>
            </a:r>
            <a:r>
              <a:rPr lang="en-US" sz="3600" b="1" dirty="0"/>
              <a:t>interpretation</a:t>
            </a:r>
            <a:r>
              <a:rPr lang="en-US" sz="3600" dirty="0"/>
              <a:t> of the people and </a:t>
            </a:r>
            <a:r>
              <a:rPr lang="en-US" sz="3600" b="1" dirty="0"/>
              <a:t>situations</a:t>
            </a:r>
            <a:r>
              <a:rPr lang="en-US" sz="3600" dirty="0"/>
              <a:t> we are investigating.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5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Steps in QDA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All qualitative data analysis involves four essential steps:</a:t>
            </a:r>
          </a:p>
          <a:p>
            <a:pPr marL="0" indent="0">
              <a:buNone/>
            </a:pPr>
            <a:r>
              <a:rPr lang="en-US" sz="3600" dirty="0"/>
              <a:t>1.	Raw data management- ‘data cleaning’</a:t>
            </a:r>
          </a:p>
          <a:p>
            <a:pPr marL="0" indent="0">
              <a:buNone/>
            </a:pPr>
            <a:r>
              <a:rPr lang="en-US" sz="3600" dirty="0"/>
              <a:t>2.	Data reduction, I, II – ‘chunking’, ‘coding’</a:t>
            </a:r>
          </a:p>
          <a:p>
            <a:pPr marL="0" indent="0">
              <a:buNone/>
            </a:pPr>
            <a:r>
              <a:rPr lang="en-US" sz="3600" dirty="0"/>
              <a:t>3.	Data interpretation – ‘coding’, ‘clustering’</a:t>
            </a:r>
          </a:p>
          <a:p>
            <a:pPr marL="0" indent="0">
              <a:buNone/>
            </a:pPr>
            <a:r>
              <a:rPr lang="en-US" sz="3600" dirty="0"/>
              <a:t>4.	Data representation – ‘telling the story’, </a:t>
            </a:r>
          </a:p>
          <a:p>
            <a:pPr marL="109728" indent="0">
              <a:buNone/>
            </a:pPr>
            <a:r>
              <a:rPr lang="en-US" sz="3600" dirty="0"/>
              <a:t>	‘making sense of the data for others’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20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Approaches in qualitative data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Two main approaches to qualitative data analysis </a:t>
            </a:r>
          </a:p>
          <a:p>
            <a:r>
              <a:rPr lang="en-US" sz="3600" b="1" dirty="0"/>
              <a:t>Deductive approach </a:t>
            </a:r>
            <a:r>
              <a:rPr lang="en-US" sz="3600" dirty="0"/>
              <a:t>– using your research questions to group the data and then look for similarities and differences. e.g. Implementation Science</a:t>
            </a:r>
          </a:p>
          <a:p>
            <a:r>
              <a:rPr lang="en-US" sz="3600" b="1" dirty="0"/>
              <a:t>Inductive approach </a:t>
            </a:r>
            <a:r>
              <a:rPr lang="en-US" sz="3600" dirty="0"/>
              <a:t>– using emergent framework to group the data and then look for relationships e.g. Grounded theory </a:t>
            </a:r>
          </a:p>
        </p:txBody>
      </p:sp>
    </p:spTree>
    <p:extLst>
      <p:ext uri="{BB962C8B-B14F-4D97-AF65-F5344CB8AC3E}">
        <p14:creationId xmlns:p14="http://schemas.microsoft.com/office/powerpoint/2010/main" val="354093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926139"/>
          </a:xfrm>
        </p:spPr>
        <p:txBody>
          <a:bodyPr/>
          <a:lstStyle/>
          <a:p>
            <a:r>
              <a:rPr lang="en-US" b="1" dirty="0"/>
              <a:t>Data Analysis Spiral-1</a:t>
            </a:r>
          </a:p>
        </p:txBody>
      </p:sp>
      <p:pic>
        <p:nvPicPr>
          <p:cNvPr id="4" name="Picture 2" descr="C:\Users\fbillups\Documents\conferences &amp; publishing\NERA workshop on qual data analysis 2013\creswell spir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200778"/>
            <a:ext cx="8229600" cy="4925385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8100000" algn="tr" rotWithShape="0">
              <a:srgbClr val="808080">
                <a:alpha val="39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477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fbillups\Documents\conferences &amp; publishing\NERA workshop on qual data analysis 2013\data analysis spir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936" y="1161718"/>
            <a:ext cx="7093715" cy="480176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071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 1: Raw Data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raw data management?</a:t>
            </a:r>
          </a:p>
          <a:p>
            <a:pPr lvl="1"/>
            <a:r>
              <a:rPr lang="en-US" dirty="0"/>
              <a:t>The process of preparing and organizing raw data into meaningful units of analysis:</a:t>
            </a:r>
          </a:p>
          <a:p>
            <a:pPr lvl="2"/>
            <a:r>
              <a:rPr lang="en-US" sz="2800" dirty="0"/>
              <a:t>Text or audio data transformed into transcripts</a:t>
            </a:r>
          </a:p>
          <a:p>
            <a:pPr lvl="2"/>
            <a:r>
              <a:rPr lang="en-US" sz="2800" dirty="0"/>
              <a:t>Image data transformed into videos, photos, charts</a:t>
            </a:r>
          </a:p>
          <a:p>
            <a:pPr lvl="2"/>
            <a:r>
              <a:rPr lang="en-US" sz="2800" dirty="0"/>
              <a:t>As you review your data, you find that some of it is </a:t>
            </a:r>
            <a:r>
              <a:rPr lang="en-US" sz="2800" b="1" dirty="0"/>
              <a:t>not usable or relevant to your study</a:t>
            </a:r>
          </a:p>
        </p:txBody>
      </p:sp>
    </p:spTree>
    <p:extLst>
      <p:ext uri="{BB962C8B-B14F-4D97-AF65-F5344CB8AC3E}">
        <p14:creationId xmlns:p14="http://schemas.microsoft.com/office/powerpoint/2010/main" val="21578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 II: Data Reduction </a:t>
            </a:r>
          </a:p>
        </p:txBody>
      </p:sp>
      <p:sp>
        <p:nvSpPr>
          <p:cNvPr id="4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Get a sense of the data holistically, read several times (</a:t>
            </a:r>
            <a:r>
              <a:rPr lang="en-US" sz="3200" b="1" dirty="0"/>
              <a:t>immersion</a:t>
            </a:r>
            <a:r>
              <a:rPr lang="en-US" sz="3200" dirty="0"/>
              <a:t>)</a:t>
            </a:r>
          </a:p>
          <a:p>
            <a:r>
              <a:rPr lang="en-US" sz="3200" b="1" dirty="0"/>
              <a:t>Classify</a:t>
            </a:r>
            <a:r>
              <a:rPr lang="en-US" sz="3200" dirty="0"/>
              <a:t> and </a:t>
            </a:r>
            <a:r>
              <a:rPr lang="en-US" sz="3200" b="1" dirty="0"/>
              <a:t>categorize </a:t>
            </a:r>
            <a:r>
              <a:rPr lang="en-US" sz="3200" dirty="0"/>
              <a:t>repeatedly, allowing for deeper immersion</a:t>
            </a:r>
          </a:p>
          <a:p>
            <a:r>
              <a:rPr lang="en-US" sz="3200" dirty="0"/>
              <a:t>Write notes in the margins (</a:t>
            </a:r>
            <a:r>
              <a:rPr lang="en-US" sz="3200" b="1" dirty="0"/>
              <a:t>memoing</a:t>
            </a:r>
            <a:r>
              <a:rPr lang="en-US" sz="3200" dirty="0"/>
              <a:t>)</a:t>
            </a:r>
          </a:p>
          <a:p>
            <a:r>
              <a:rPr lang="en-US" sz="3200" dirty="0"/>
              <a:t>Preliminary classification schemes emerge, </a:t>
            </a:r>
            <a:r>
              <a:rPr lang="en-US" sz="3200" b="1" dirty="0"/>
              <a:t>categorize raw data into groupings (chunking</a:t>
            </a:r>
            <a:r>
              <a:rPr lang="en-US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2621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Annotating Data: the purpose of memos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Memos serve as a written record to document the process of reading and analyzing your data. </a:t>
            </a:r>
          </a:p>
          <a:p>
            <a:pPr marL="0" indent="0">
              <a:buNone/>
            </a:pPr>
            <a:r>
              <a:rPr lang="en-US" sz="3600" dirty="0"/>
              <a:t>• Draw linkages and patterns in your data </a:t>
            </a:r>
          </a:p>
          <a:p>
            <a:pPr marL="0" indent="0">
              <a:buNone/>
            </a:pPr>
            <a:r>
              <a:rPr lang="en-US" sz="3600" dirty="0"/>
              <a:t>		across an interview  </a:t>
            </a:r>
          </a:p>
          <a:p>
            <a:pPr marL="0" indent="0">
              <a:buNone/>
            </a:pPr>
            <a:r>
              <a:rPr lang="en-US" sz="3600" dirty="0"/>
              <a:t>		across participants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09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FD4E2-38FD-444A-862A-D163F070E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64" y="1230672"/>
            <a:ext cx="11444437" cy="291645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Not everything that can be counted counts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F0"/>
                </a:solidFill>
              </a:rPr>
              <a:t> and not everything that counts can be counted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F0"/>
                </a:solidFill>
              </a:rPr>
              <a:t>								~Albert. Einstein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4179AB2-E23F-489B-AC25-0D7D4E7C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71" y="0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Overview</a:t>
            </a:r>
          </a:p>
        </p:txBody>
      </p:sp>
      <p:pic>
        <p:nvPicPr>
          <p:cNvPr id="2050" name="Picture 2" descr="Albert Einstein Discussed Relationship Between Physics and Biology Decades  Before It Was Established">
            <a:extLst>
              <a:ext uri="{FF2B5EF4-FFF2-40B4-BE49-F238E27FC236}">
                <a16:creationId xmlns:a16="http://schemas.microsoft.com/office/drawing/2014/main" id="{1A38855C-4529-47D3-8C44-ADF7205DD7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658" y="4052236"/>
            <a:ext cx="3290235" cy="246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Albert Einstein Discussed Relationship Between Physics and Biology Decades  Before It Was Established">
            <a:extLst>
              <a:ext uri="{FF2B5EF4-FFF2-40B4-BE49-F238E27FC236}">
                <a16:creationId xmlns:a16="http://schemas.microsoft.com/office/drawing/2014/main" id="{45E55E8B-3101-4F96-9F5C-2EAC9CC92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75" y="3957345"/>
            <a:ext cx="3290235" cy="246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970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Purpose of Memos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/>
              <a:t>• Highlight key and novel findings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• Collect ideas and insights you have into the data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• Note quality of the data available to analyze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• Refine the purpose of the research and analysis in relation to the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33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to capture in memos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391" y="1251285"/>
            <a:ext cx="11271183" cy="5241590"/>
          </a:xfrm>
        </p:spPr>
        <p:txBody>
          <a:bodyPr>
            <a:normAutofit/>
          </a:bodyPr>
          <a:lstStyle/>
          <a:p>
            <a:r>
              <a:rPr lang="en-US" sz="3600" dirty="0"/>
              <a:t>Individual quotes- it maybe something interesting in a specific quote that reminds you of something you read in another interview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Memos of individual interviews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Write a summary memo of the interview to capture details of that informant and what they contribute to your understanding of the topic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2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to capture in memos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011" y="991403"/>
            <a:ext cx="11377061" cy="5501472"/>
          </a:xfrm>
        </p:spPr>
        <p:txBody>
          <a:bodyPr>
            <a:normAutofit/>
          </a:bodyPr>
          <a:lstStyle/>
          <a:p>
            <a:r>
              <a:rPr lang="en-US" sz="3200" dirty="0"/>
              <a:t>Memos on </a:t>
            </a:r>
            <a:r>
              <a:rPr lang="en-US" sz="3200" b="1" dirty="0"/>
              <a:t>themes/patterns that emerge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dirty="0"/>
              <a:t>As you start to see patterns in the data, keep track of that through memos to yourself.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Memos on project as a whole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 </a:t>
            </a:r>
            <a:r>
              <a:rPr lang="en-US" sz="3200" b="1" dirty="0"/>
              <a:t>Keep track on your thoughts </a:t>
            </a:r>
            <a:r>
              <a:rPr lang="en-US" sz="3200" dirty="0"/>
              <a:t>of the project as a whole. As you read through each of the interviews what are </a:t>
            </a:r>
            <a:r>
              <a:rPr lang="en-US" sz="3200" b="1" dirty="0"/>
              <a:t>some big picture things </a:t>
            </a:r>
            <a:r>
              <a:rPr lang="en-US" sz="3200" dirty="0"/>
              <a:t>you notice across the interviews. </a:t>
            </a:r>
          </a:p>
          <a:p>
            <a:pPr marL="0" indent="0">
              <a:buNone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11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Memos Do Not Have to Be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Written with perfect grammar 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Formatted or structured in any certain way 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Understandable to anyone but you and your team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32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Do You Do with Memos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884" y="1597794"/>
            <a:ext cx="11855116" cy="5053263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If the memo is written before data collection ends, memos </a:t>
            </a:r>
            <a:r>
              <a:rPr lang="en-US" sz="3200" b="1" dirty="0"/>
              <a:t>can help guide interview questions. 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dirty="0"/>
              <a:t>You </a:t>
            </a:r>
            <a:r>
              <a:rPr lang="en-US" sz="3200" b="1" dirty="0"/>
              <a:t>can develop codes </a:t>
            </a:r>
            <a:r>
              <a:rPr lang="en-US" sz="3200" dirty="0"/>
              <a:t>based on themes and content identified in a memo. 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You </a:t>
            </a:r>
            <a:r>
              <a:rPr lang="en-US" sz="3200" b="1" dirty="0"/>
              <a:t>can share memos </a:t>
            </a:r>
            <a:r>
              <a:rPr lang="en-US" sz="3200" dirty="0"/>
              <a:t>with your research team to talk through findings and guide direction of the analysis. 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Memos can become </a:t>
            </a:r>
            <a:r>
              <a:rPr lang="en-US" sz="3200" b="1" dirty="0"/>
              <a:t>the structure of the presentation of your findings</a:t>
            </a:r>
            <a:r>
              <a:rPr lang="en-US" sz="3200" b="1" dirty="0">
                <a:effectLst/>
              </a:rPr>
              <a:t>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6906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Memos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Memos help to </a:t>
            </a:r>
            <a:r>
              <a:rPr lang="en-US" sz="3200" b="1" dirty="0"/>
              <a:t>keep track of ideas that emerged within each topic.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dirty="0"/>
              <a:t>Memos eventually became </a:t>
            </a:r>
            <a:r>
              <a:rPr lang="en-US" sz="3200" b="1" dirty="0"/>
              <a:t>the basis</a:t>
            </a:r>
          </a:p>
          <a:p>
            <a:pPr marL="0" indent="0">
              <a:buNone/>
            </a:pPr>
            <a:r>
              <a:rPr lang="en-US" sz="3200" b="1" dirty="0"/>
              <a:t>for interpretive codes that are used</a:t>
            </a:r>
            <a:r>
              <a:rPr lang="en-US" sz="3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33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Reduction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Develop </a:t>
            </a:r>
            <a:r>
              <a:rPr lang="en-US" sz="3200" b="1" dirty="0"/>
              <a:t>an initial sense of usable data </a:t>
            </a:r>
            <a:r>
              <a:rPr lang="en-US" sz="3200" dirty="0"/>
              <a:t>and the general categories you will create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Develop a preliminary set of codes, </a:t>
            </a:r>
            <a:r>
              <a:rPr lang="en-US" sz="3200" b="1" dirty="0"/>
              <a:t>cluster raw data into units that share similar meanings or qualities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dirty="0"/>
              <a:t>Create initial code list or master code book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4225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 II: Data Reduction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20124" cy="4854308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sz="3200" dirty="0"/>
              <a:t>The process of reducing data from chunks into clusters and codes to make meaning of that data: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r>
              <a:rPr lang="en-US" sz="3200" dirty="0"/>
              <a:t>Chunks of data that are similar begin to lead to initial clusters and coding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r>
              <a:rPr lang="en-US" sz="3200" dirty="0"/>
              <a:t>Clusters – assigning chunks of similarly labeled data into clusters and assigning preliminary codes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r>
              <a:rPr lang="en-US" sz="3200" dirty="0"/>
              <a:t>Codes – refining, developing code books, labeling codes, creating codes through 2-3 cycles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16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Coding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Initial coding may include as many as 30 categories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Reduce codes once, probably twice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Reduce again to refine to codes that are mutually exclusive and include all raw data that was identified as usable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15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 Priori or In Vivo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 Priori</a:t>
            </a:r>
          </a:p>
          <a:p>
            <a:pPr lvl="1"/>
            <a:r>
              <a:rPr lang="en-US" sz="3200" dirty="0"/>
              <a:t>Codes derived from literature, theoretical frames</a:t>
            </a:r>
          </a:p>
          <a:p>
            <a:pPr marL="457200" lvl="1" indent="0">
              <a:buNone/>
            </a:pPr>
            <a:endParaRPr lang="en-US" sz="3200" dirty="0"/>
          </a:p>
          <a:p>
            <a:r>
              <a:rPr lang="en-US" sz="3600" dirty="0"/>
              <a:t>In Vivo (inductive or grounded)</a:t>
            </a:r>
          </a:p>
          <a:p>
            <a:pPr lvl="1"/>
            <a:r>
              <a:rPr lang="en-US" sz="3200" dirty="0"/>
              <a:t>Codes derived from the data by using code names drawn from participant quotes or interpretation of the data</a:t>
            </a:r>
          </a:p>
          <a:p>
            <a:pPr lvl="2"/>
            <a:r>
              <a:rPr lang="en-US" sz="2800" dirty="0"/>
              <a:t>“Its like magic” is a phrase that could form the basis for a code category</a:t>
            </a:r>
          </a:p>
          <a:p>
            <a:pPr marL="393192" lvl="1" indent="0">
              <a:buNone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2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Needle with solid fill">
            <a:extLst>
              <a:ext uri="{FF2B5EF4-FFF2-40B4-BE49-F238E27FC236}">
                <a16:creationId xmlns:a16="http://schemas.microsoft.com/office/drawing/2014/main" id="{56D78CBC-CACB-4FC8-885A-584FC290C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7444" y="365760"/>
            <a:ext cx="914400" cy="914400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9537D04-B151-4363-9C96-AC465E5AD38A}"/>
              </a:ext>
            </a:extLst>
          </p:cNvPr>
          <p:cNvSpPr txBox="1"/>
          <p:nvPr/>
        </p:nvSpPr>
        <p:spPr>
          <a:xfrm>
            <a:off x="2211543" y="365760"/>
            <a:ext cx="965640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Qn1. What proportion of patients stop taking their diabetes medicine for 3 consecutive days three months after diagnosis?</a:t>
            </a:r>
          </a:p>
          <a:p>
            <a:endParaRPr lang="en-US" dirty="0"/>
          </a:p>
        </p:txBody>
      </p:sp>
      <p:pic>
        <p:nvPicPr>
          <p:cNvPr id="12" name="Graphic 11" descr="Medicine with solid fill">
            <a:extLst>
              <a:ext uri="{FF2B5EF4-FFF2-40B4-BE49-F238E27FC236}">
                <a16:creationId xmlns:a16="http://schemas.microsoft.com/office/drawing/2014/main" id="{3605E141-C79C-44B4-8D46-21B1C41662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5395" y="711816"/>
            <a:ext cx="914400" cy="9144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2A1C19E-951C-4F91-AA8D-6089305A7738}"/>
              </a:ext>
            </a:extLst>
          </p:cNvPr>
          <p:cNvSpPr txBox="1"/>
          <p:nvPr/>
        </p:nvSpPr>
        <p:spPr>
          <a:xfrm>
            <a:off x="3522847" y="4430433"/>
            <a:ext cx="7969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Qn2. How does medication shape the lives of people with Diabetes?</a:t>
            </a:r>
          </a:p>
        </p:txBody>
      </p:sp>
      <p:pic>
        <p:nvPicPr>
          <p:cNvPr id="1026" name="Picture 2" descr="Patient Avatar Images, Stock Photos &amp;amp; Vectors | Shutterstock">
            <a:extLst>
              <a:ext uri="{FF2B5EF4-FFF2-40B4-BE49-F238E27FC236}">
                <a16:creationId xmlns:a16="http://schemas.microsoft.com/office/drawing/2014/main" id="{BE00E97F-3D3D-4853-B99F-993AA12B3F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09"/>
          <a:stretch/>
        </p:blipFill>
        <p:spPr bwMode="auto">
          <a:xfrm>
            <a:off x="88281" y="4073492"/>
            <a:ext cx="2752725" cy="2418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1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Coding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Descriptive to Interpretative to Pattern Coding</a:t>
            </a:r>
          </a:p>
          <a:p>
            <a:pPr lvl="1"/>
            <a:r>
              <a:rPr lang="en-US" dirty="0"/>
              <a:t>Moves from summary to meaning to explanation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OR</a:t>
            </a:r>
          </a:p>
          <a:p>
            <a:r>
              <a:rPr lang="en-US" dirty="0"/>
              <a:t>Open  to Axial to Selective Coding</a:t>
            </a:r>
          </a:p>
          <a:p>
            <a:pPr lvl="1"/>
            <a:r>
              <a:rPr lang="en-US" dirty="0"/>
              <a:t>Moves from initial theory to developing relationships between codes for emerging theory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OR</a:t>
            </a:r>
          </a:p>
          <a:p>
            <a:r>
              <a:rPr lang="en-US" dirty="0"/>
              <a:t>First cycle to second cycle coding</a:t>
            </a:r>
          </a:p>
          <a:p>
            <a:pPr lvl="1"/>
            <a:r>
              <a:rPr lang="en-US" dirty="0"/>
              <a:t>Moving from describing the data units to inferring meaning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35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Step III: </a:t>
            </a:r>
            <a:br>
              <a:rPr lang="en-US" b="1" dirty="0"/>
            </a:br>
            <a:r>
              <a:rPr lang="en-US" b="1" dirty="0"/>
              <a:t>Data Interpretation &amp; Themes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‘</a:t>
            </a:r>
            <a:r>
              <a:rPr lang="en-US" sz="3200" b="1" dirty="0"/>
              <a:t>Chunks’ of related data </a:t>
            </a:r>
            <a:r>
              <a:rPr lang="en-US" sz="3200" dirty="0"/>
              <a:t>that have </a:t>
            </a:r>
            <a:r>
              <a:rPr lang="en-US" sz="3200" b="1" dirty="0"/>
              <a:t>similar meaning </a:t>
            </a:r>
            <a:r>
              <a:rPr lang="en-US" sz="3200" dirty="0"/>
              <a:t>are </a:t>
            </a:r>
            <a:r>
              <a:rPr lang="en-US" sz="3200" b="1" dirty="0"/>
              <a:t>coded</a:t>
            </a:r>
            <a:r>
              <a:rPr lang="en-US" sz="3200" dirty="0"/>
              <a:t> in several cycles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Once coded, those </a:t>
            </a:r>
            <a:r>
              <a:rPr lang="en-US" sz="3200" b="1" dirty="0"/>
              <a:t>‘chunks’ become clustered in similar theme categories 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Create meaning</a:t>
            </a:r>
            <a:r>
              <a:rPr lang="en-US" sz="3200" dirty="0"/>
              <a:t> for those clusters with labels</a:t>
            </a:r>
          </a:p>
          <a:p>
            <a:r>
              <a:rPr lang="en-US" sz="3200" b="1" dirty="0"/>
              <a:t>Themes</a:t>
            </a:r>
            <a:r>
              <a:rPr lang="en-US" sz="3200" dirty="0"/>
              <a:t> emerge from </a:t>
            </a:r>
            <a:r>
              <a:rPr lang="en-US" sz="3200" b="1" dirty="0"/>
              <a:t>those clusters</a:t>
            </a:r>
          </a:p>
          <a:p>
            <a:r>
              <a:rPr lang="en-US" sz="3200" b="1" dirty="0"/>
              <a:t>Interpret themes </a:t>
            </a:r>
            <a:r>
              <a:rPr lang="en-US" sz="3200" dirty="0"/>
              <a:t>to </a:t>
            </a:r>
            <a:r>
              <a:rPr lang="en-US" sz="3200" b="1" dirty="0"/>
              <a:t>answer research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1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 IV: Data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Interpretation or analysis </a:t>
            </a:r>
            <a:r>
              <a:rPr lang="en-US" sz="3200" dirty="0"/>
              <a:t>of qualitative data occur simultaneously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Researchers interpret the data </a:t>
            </a:r>
            <a:r>
              <a:rPr lang="en-US" sz="3200" b="1" dirty="0"/>
              <a:t>as they read and re-read the data</a:t>
            </a:r>
            <a:r>
              <a:rPr lang="en-US" sz="3200" dirty="0"/>
              <a:t>, </a:t>
            </a:r>
            <a:r>
              <a:rPr lang="en-US" sz="3200" b="1" dirty="0"/>
              <a:t>categorize and code the data</a:t>
            </a:r>
            <a:r>
              <a:rPr lang="en-US" sz="3200" dirty="0"/>
              <a:t> and </a:t>
            </a:r>
            <a:r>
              <a:rPr lang="en-US" sz="3200" b="1" dirty="0"/>
              <a:t>inductively develop a thematic analysis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Themes become the story </a:t>
            </a:r>
            <a:r>
              <a:rPr lang="en-US" sz="3200" dirty="0"/>
              <a:t>or </a:t>
            </a:r>
            <a:r>
              <a:rPr lang="en-US" sz="3200" b="1" dirty="0"/>
              <a:t>the narrative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46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Representation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Telling the story with the data</a:t>
            </a:r>
          </a:p>
          <a:p>
            <a:pPr lvl="1"/>
            <a:r>
              <a:rPr lang="en-US" sz="3200" dirty="0"/>
              <a:t>Storytelling, Narrative</a:t>
            </a:r>
          </a:p>
          <a:p>
            <a:pPr lvl="1"/>
            <a:r>
              <a:rPr lang="en-US" sz="3200" dirty="0"/>
              <a:t>Chronological</a:t>
            </a:r>
          </a:p>
          <a:p>
            <a:pPr lvl="1"/>
            <a:r>
              <a:rPr lang="en-US" sz="3200" dirty="0"/>
              <a:t>Flashback</a:t>
            </a:r>
          </a:p>
          <a:p>
            <a:pPr lvl="1"/>
            <a:r>
              <a:rPr lang="en-US" sz="3200" dirty="0"/>
              <a:t>Critical Incidents</a:t>
            </a:r>
          </a:p>
          <a:p>
            <a:pPr lvl="1"/>
            <a:r>
              <a:rPr lang="en-US" sz="3200" dirty="0"/>
              <a:t>Thematic</a:t>
            </a:r>
          </a:p>
          <a:p>
            <a:pPr lvl="1"/>
            <a:r>
              <a:rPr lang="en-US" sz="3200" dirty="0"/>
              <a:t>Visual representation</a:t>
            </a:r>
          </a:p>
          <a:p>
            <a:pPr lvl="1"/>
            <a:r>
              <a:rPr lang="en-US" sz="3200" dirty="0"/>
              <a:t>Figures, tables, charts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314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Qualitative Data Analysis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Most common types of analytic approaches:</a:t>
            </a:r>
          </a:p>
          <a:p>
            <a:pPr lvl="1"/>
            <a:r>
              <a:rPr lang="en-US" sz="3200" dirty="0"/>
              <a:t>Domain/Content</a:t>
            </a:r>
          </a:p>
          <a:p>
            <a:pPr lvl="1"/>
            <a:r>
              <a:rPr lang="en-US" sz="3200" dirty="0"/>
              <a:t>Thematic</a:t>
            </a:r>
          </a:p>
          <a:p>
            <a:pPr lvl="1"/>
            <a:r>
              <a:rPr lang="en-US" sz="3200" dirty="0"/>
              <a:t>Grounded theory/Constant comparative</a:t>
            </a:r>
          </a:p>
          <a:p>
            <a:pPr lvl="1"/>
            <a:r>
              <a:rPr lang="en-US" sz="3200" dirty="0"/>
              <a:t>Ethnographic/cultural</a:t>
            </a:r>
          </a:p>
          <a:p>
            <a:pPr lvl="1"/>
            <a:r>
              <a:rPr lang="en-US" sz="3200" dirty="0"/>
              <a:t>Metaphorical/ hermeneutical</a:t>
            </a:r>
          </a:p>
          <a:p>
            <a:pPr lvl="1"/>
            <a:r>
              <a:rPr lang="en-US" sz="3200" dirty="0"/>
              <a:t>Phenomenological </a:t>
            </a:r>
          </a:p>
          <a:p>
            <a:pPr lvl="1"/>
            <a:r>
              <a:rPr lang="en-US" sz="3200" dirty="0"/>
              <a:t>Biographical/narrative analysis</a:t>
            </a:r>
          </a:p>
          <a:p>
            <a:pPr lvl="1"/>
            <a:r>
              <a:rPr lang="en-US" sz="3200" dirty="0"/>
              <a:t>Case Study, Mixed Methods, Focus Groups</a:t>
            </a:r>
          </a:p>
          <a:p>
            <a:pPr lvl="1"/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8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D523F-D611-42A3-A0B7-99CBC196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572" y="0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What is qualitative research?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655F7-24C7-4176-89BF-6C6F9F310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267" y="1501540"/>
            <a:ext cx="11338560" cy="5188017"/>
          </a:xfrm>
        </p:spPr>
        <p:txBody>
          <a:bodyPr>
            <a:normAutofit/>
          </a:bodyPr>
          <a:lstStyle/>
          <a:p>
            <a:r>
              <a:rPr lang="en-US" sz="3500" dirty="0"/>
              <a:t>A strategy for systematic collection, organization and interpretation of textual information</a:t>
            </a:r>
          </a:p>
          <a:p>
            <a:pPr marL="0" indent="0">
              <a:buNone/>
            </a:pPr>
            <a:endParaRPr lang="en-US" sz="3500" dirty="0"/>
          </a:p>
          <a:p>
            <a:r>
              <a:rPr lang="en-US" sz="3500" dirty="0"/>
              <a:t>Uses inductive approaches to generate novel insights into phenomena that are difficult to measure quantitatively </a:t>
            </a:r>
          </a:p>
          <a:p>
            <a:endParaRPr lang="en-US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sz="3600" dirty="0"/>
              <a:t>understand how people feel and why they feel the way they do. i.e. emotions, feelings, perceptions, experiences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8263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Qualitative Research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038255"/>
              </p:ext>
            </p:extLst>
          </p:nvPr>
        </p:nvGraphicFramePr>
        <p:xfrm>
          <a:off x="731520" y="1690687"/>
          <a:ext cx="11232682" cy="5040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6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6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5288">
                <a:tc>
                  <a:txBody>
                    <a:bodyPr/>
                    <a:lstStyle/>
                    <a:p>
                      <a:r>
                        <a:rPr lang="en-US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288">
                <a:tc>
                  <a:txBody>
                    <a:bodyPr/>
                    <a:lstStyle/>
                    <a:p>
                      <a:r>
                        <a:rPr lang="en-US" sz="2800" dirty="0"/>
                        <a:t>Detailed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Less</a:t>
                      </a:r>
                      <a:r>
                        <a:rPr lang="en-US" sz="2800" baseline="0" dirty="0"/>
                        <a:t> generalizable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5288">
                <a:tc>
                  <a:txBody>
                    <a:bodyPr/>
                    <a:lstStyle/>
                    <a:p>
                      <a:r>
                        <a:rPr lang="en-US" sz="2800" dirty="0"/>
                        <a:t>Captures</a:t>
                      </a:r>
                      <a:r>
                        <a:rPr lang="en-US" sz="2800" baseline="0" dirty="0"/>
                        <a:t> narratives and perspectives of participants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’Subjective’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5288">
                <a:tc>
                  <a:txBody>
                    <a:bodyPr/>
                    <a:lstStyle/>
                    <a:p>
                      <a:r>
                        <a:rPr lang="en-US" sz="2800" dirty="0"/>
                        <a:t>Contextualizes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(Usually) studies a smaller number of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5288">
                <a:tc>
                  <a:txBody>
                    <a:bodyPr/>
                    <a:lstStyle/>
                    <a:p>
                      <a:r>
                        <a:rPr lang="en-US" sz="2800" b="1" dirty="0"/>
                        <a:t>Not based on pre-existing ideas of the researcher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5288">
                <a:tc>
                  <a:txBody>
                    <a:bodyPr/>
                    <a:lstStyle/>
                    <a:p>
                      <a:r>
                        <a:rPr lang="en-US" sz="2800" b="1" dirty="0"/>
                        <a:t>Compelling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83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D8D0AD3-32D4-46A6-B31A-8FC22E7C9B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3512" y="96253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7030A0"/>
                </a:solidFill>
              </a:rPr>
              <a:t>Types of qualitative research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907A34A-1E03-4BFA-861D-E92185A433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3512" y="1126157"/>
            <a:ext cx="11569566" cy="563559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b="1" dirty="0">
                <a:solidFill>
                  <a:srgbClr val="002060"/>
                </a:solidFill>
              </a:rPr>
              <a:t>Ethnography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- </a:t>
            </a:r>
            <a:r>
              <a:rPr lang="en-US" altLang="en-US" i="1" dirty="0"/>
              <a:t>is a long term investigation of a group that is based on  optimally participation in that group.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i="1" dirty="0"/>
              <a:t>Ethnography provides a detailed exploration of group activity and may include literature about and/or by the group.</a:t>
            </a:r>
            <a:r>
              <a:rPr lang="en-US" altLang="en-US" dirty="0"/>
              <a:t>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solidFill>
                  <a:srgbClr val="002060"/>
                </a:solidFill>
              </a:rPr>
              <a:t>Ethnomethodology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i="1" dirty="0"/>
              <a:t>is the empirical study of methods that individuals use to give sense to and...to accomplish their daily actions: communicating, making decisions, and reasoning"</a:t>
            </a:r>
            <a:r>
              <a:rPr lang="en-US" altLang="en-US" dirty="0"/>
              <a:t>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solidFill>
                  <a:srgbClr val="002060"/>
                </a:solidFill>
              </a:rPr>
              <a:t>Grounded theory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- </a:t>
            </a:r>
            <a:r>
              <a:rPr lang="en-US" altLang="en-US" i="1" dirty="0"/>
              <a:t>researchers are responsible for developing other theories that emerge from observing a group. The theories are "grounded" in the group's observable experiences, but researchers add their own insight into why those experiences exist</a:t>
            </a:r>
            <a:endParaRPr lang="en-US" altLang="en-US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570CE9EB-8BCF-49A3-8ED3-F8FB9E4632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35267" y="741145"/>
            <a:ext cx="11357811" cy="5881036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b="1" dirty="0">
                <a:solidFill>
                  <a:srgbClr val="002060"/>
                </a:solidFill>
              </a:rPr>
              <a:t>Phenomenology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dirty="0"/>
              <a:t>seeks to explain the "structure and essence of the experiences" of a group of people. Used mainly by psychologists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dirty="0"/>
              <a:t>A phenomenologist is concerned with understanding certain group behaviors from that group's point of view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dirty="0"/>
          </a:p>
          <a:p>
            <a:pPr>
              <a:lnSpc>
                <a:spcPct val="80000"/>
              </a:lnSpc>
            </a:pPr>
            <a:r>
              <a:rPr lang="en-US" b="1" dirty="0">
                <a:solidFill>
                  <a:srgbClr val="002060"/>
                </a:solidFill>
              </a:rPr>
              <a:t>Kinesics </a:t>
            </a:r>
            <a:r>
              <a:rPr lang="en-US" dirty="0"/>
              <a:t>–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dirty="0"/>
              <a:t>-analysis examines what is communicated through body movement. assumes that all human beings, although they may be unaware of it, act and react to situations nonverbally as well as verbally.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D791-7A57-4E9D-BA41-8A5E449E7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46" y="587141"/>
            <a:ext cx="10805160" cy="5589822"/>
          </a:xfrm>
        </p:spPr>
        <p:txBody>
          <a:bodyPr>
            <a:normAutofit/>
          </a:bodyPr>
          <a:lstStyle/>
          <a:p>
            <a:r>
              <a:rPr lang="en-US" sz="3200" dirty="0"/>
              <a:t>All these methods can characterize participant perspectives and experiences in great depth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F44E13A-C1E8-4A22-87F6-CD762E8A64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7841655"/>
              </p:ext>
            </p:extLst>
          </p:nvPr>
        </p:nvGraphicFramePr>
        <p:xfrm>
          <a:off x="1145405" y="1780672"/>
          <a:ext cx="9182501" cy="4831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CAC0D1B-EA17-4E79-AB48-BF6618326B5B}"/>
              </a:ext>
            </a:extLst>
          </p:cNvPr>
          <p:cNvSpPr txBox="1"/>
          <p:nvPr/>
        </p:nvSpPr>
        <p:spPr>
          <a:xfrm>
            <a:off x="5915526" y="2820202"/>
            <a:ext cx="2667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MIXED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D35B475-7B6D-487A-B221-81BE62075146}"/>
              </a:ext>
            </a:extLst>
          </p:cNvPr>
          <p:cNvSpPr/>
          <p:nvPr/>
        </p:nvSpPr>
        <p:spPr>
          <a:xfrm>
            <a:off x="2618072" y="2194560"/>
            <a:ext cx="3041583" cy="712269"/>
          </a:xfrm>
          <a:prstGeom prst="rightArrow">
            <a:avLst/>
          </a:prstGeom>
          <a:ln>
            <a:prstDash val="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A8BF4758-37AE-47CA-82E0-6D57C4683640}"/>
              </a:ext>
            </a:extLst>
          </p:cNvPr>
          <p:cNvSpPr/>
          <p:nvPr/>
        </p:nvSpPr>
        <p:spPr>
          <a:xfrm>
            <a:off x="6294921" y="2387065"/>
            <a:ext cx="3041583" cy="596767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1207B5-629D-4D7F-A105-FDFB6FF1A576}"/>
              </a:ext>
            </a:extLst>
          </p:cNvPr>
          <p:cNvSpPr/>
          <p:nvPr/>
        </p:nvSpPr>
        <p:spPr>
          <a:xfrm>
            <a:off x="155205" y="3107733"/>
            <a:ext cx="2752825" cy="32870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Approach</a:t>
            </a:r>
            <a:r>
              <a:rPr lang="en-US" dirty="0"/>
              <a:t>: Inductive</a:t>
            </a:r>
          </a:p>
          <a:p>
            <a:pPr algn="ctr"/>
            <a:r>
              <a:rPr lang="en-US" b="1" dirty="0"/>
              <a:t>Goal: </a:t>
            </a:r>
            <a:r>
              <a:rPr lang="en-US" dirty="0"/>
              <a:t>Depth of understanding, generate a hypothesis</a:t>
            </a:r>
          </a:p>
          <a:p>
            <a:pPr algn="ctr"/>
            <a:r>
              <a:rPr lang="en-US" b="1" dirty="0"/>
              <a:t>Setting: </a:t>
            </a:r>
            <a:r>
              <a:rPr lang="en-US" dirty="0"/>
              <a:t>Natural</a:t>
            </a:r>
          </a:p>
          <a:p>
            <a:pPr algn="ctr"/>
            <a:r>
              <a:rPr lang="en-US" b="1" dirty="0"/>
              <a:t>Sampling: </a:t>
            </a:r>
            <a:r>
              <a:rPr lang="en-US" dirty="0"/>
              <a:t>Purposeful</a:t>
            </a:r>
          </a:p>
          <a:p>
            <a:pPr algn="ctr"/>
            <a:r>
              <a:rPr lang="en-US" b="1" dirty="0"/>
              <a:t>Data collection: </a:t>
            </a:r>
            <a:r>
              <a:rPr lang="en-US" dirty="0"/>
              <a:t>Interviews, observation tools</a:t>
            </a:r>
          </a:p>
          <a:p>
            <a:pPr algn="ctr"/>
            <a:r>
              <a:rPr lang="en-US" b="1" dirty="0"/>
              <a:t>Analysis: </a:t>
            </a:r>
            <a:r>
              <a:rPr lang="en-US" dirty="0"/>
              <a:t>Iterative interpretation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92283D-F31E-47CF-9F32-3B78A4D2E16F}"/>
              </a:ext>
            </a:extLst>
          </p:cNvPr>
          <p:cNvSpPr/>
          <p:nvPr/>
        </p:nvSpPr>
        <p:spPr>
          <a:xfrm>
            <a:off x="9252081" y="3107733"/>
            <a:ext cx="2752825" cy="32870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Approach</a:t>
            </a:r>
            <a:r>
              <a:rPr lang="en-US" dirty="0"/>
              <a:t>: Deductive</a:t>
            </a:r>
          </a:p>
          <a:p>
            <a:pPr algn="ctr"/>
            <a:r>
              <a:rPr lang="en-US" b="1" dirty="0"/>
              <a:t>Goal: </a:t>
            </a:r>
            <a:r>
              <a:rPr lang="en-US" dirty="0"/>
              <a:t>Breadth of understanding, tests a hypothesis</a:t>
            </a:r>
          </a:p>
          <a:p>
            <a:pPr algn="ctr"/>
            <a:r>
              <a:rPr lang="en-US" b="1" dirty="0"/>
              <a:t>Setting: </a:t>
            </a:r>
            <a:r>
              <a:rPr lang="en-US" dirty="0"/>
              <a:t>Experimental, Quasi</a:t>
            </a:r>
          </a:p>
          <a:p>
            <a:pPr algn="ctr"/>
            <a:r>
              <a:rPr lang="en-US" b="1" dirty="0"/>
              <a:t>Sampling: </a:t>
            </a:r>
            <a:r>
              <a:rPr lang="en-US" dirty="0"/>
              <a:t>Random</a:t>
            </a:r>
          </a:p>
          <a:p>
            <a:pPr algn="ctr"/>
            <a:r>
              <a:rPr lang="en-US" b="1" dirty="0"/>
              <a:t>Data collection: </a:t>
            </a:r>
            <a:r>
              <a:rPr lang="en-US" dirty="0"/>
              <a:t>Surveys, clinical data</a:t>
            </a:r>
          </a:p>
          <a:p>
            <a:pPr algn="ctr"/>
            <a:r>
              <a:rPr lang="en-US" b="1" dirty="0"/>
              <a:t>Analysis: </a:t>
            </a:r>
            <a:r>
              <a:rPr lang="en-US" dirty="0"/>
              <a:t>Statistical tests, Modeling</a:t>
            </a:r>
          </a:p>
        </p:txBody>
      </p:sp>
    </p:spTree>
    <p:extLst>
      <p:ext uri="{BB962C8B-B14F-4D97-AF65-F5344CB8AC3E}">
        <p14:creationId xmlns:p14="http://schemas.microsoft.com/office/powerpoint/2010/main" val="231004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2101</Words>
  <Application>Microsoft Office PowerPoint</Application>
  <PresentationFormat>Widescreen</PresentationFormat>
  <Paragraphs>294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Wingdings</vt:lpstr>
      <vt:lpstr>Office Theme</vt:lpstr>
      <vt:lpstr>PowerPoint Presentation</vt:lpstr>
      <vt:lpstr>Introduction</vt:lpstr>
      <vt:lpstr>Overview</vt:lpstr>
      <vt:lpstr>PowerPoint Presentation</vt:lpstr>
      <vt:lpstr>What is qualitative research?</vt:lpstr>
      <vt:lpstr>Qualitative Research</vt:lpstr>
      <vt:lpstr>Types of qualitative research</vt:lpstr>
      <vt:lpstr>PowerPoint Presentation</vt:lpstr>
      <vt:lpstr>PowerPoint Presentation</vt:lpstr>
      <vt:lpstr>Qualitative Techniques</vt:lpstr>
      <vt:lpstr>PowerPoint Presentation</vt:lpstr>
      <vt:lpstr>Participant Observation</vt:lpstr>
      <vt:lpstr>PowerPoint Presentation</vt:lpstr>
      <vt:lpstr>Recording Observation Data</vt:lpstr>
      <vt:lpstr>Narrative Inquiry</vt:lpstr>
      <vt:lpstr>What does sampling mean in qualitative research?</vt:lpstr>
      <vt:lpstr>Sampling techniques </vt:lpstr>
      <vt:lpstr>Sampling in qualitative research</vt:lpstr>
      <vt:lpstr>Purposive Sampling</vt:lpstr>
      <vt:lpstr>Purposive sampling strategies</vt:lpstr>
      <vt:lpstr>What are the products of qualitative research?</vt:lpstr>
      <vt:lpstr>What is qualitative data analysis ?</vt:lpstr>
      <vt:lpstr>Steps in QDA</vt:lpstr>
      <vt:lpstr>Approaches in qualitative data analysis</vt:lpstr>
      <vt:lpstr>Data Analysis Spiral-1</vt:lpstr>
      <vt:lpstr>PowerPoint Presentation</vt:lpstr>
      <vt:lpstr>Step 1: Raw Data Management</vt:lpstr>
      <vt:lpstr>Step II: Data Reduction </vt:lpstr>
      <vt:lpstr>Annotating Data: the purpose of memos </vt:lpstr>
      <vt:lpstr>Purpose of Memos</vt:lpstr>
      <vt:lpstr>What to capture in memos </vt:lpstr>
      <vt:lpstr>What to capture in memos </vt:lpstr>
      <vt:lpstr>What Memos Do Not Have to Be </vt:lpstr>
      <vt:lpstr>What Do You Do with Memos </vt:lpstr>
      <vt:lpstr>Memos</vt:lpstr>
      <vt:lpstr>Data Reduction</vt:lpstr>
      <vt:lpstr>Step II: Data Reduction II</vt:lpstr>
      <vt:lpstr>Coding Process</vt:lpstr>
      <vt:lpstr>A Priori or In Vivo Codes</vt:lpstr>
      <vt:lpstr>Coding Levels</vt:lpstr>
      <vt:lpstr>Step III:  Data Interpretation &amp; Themes</vt:lpstr>
      <vt:lpstr>Step IV: Data Representation</vt:lpstr>
      <vt:lpstr>Data Representation Types</vt:lpstr>
      <vt:lpstr>Qualitative Data Analysis Types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Bashir Ssuna, MD, MCEB, ImS</dc:title>
  <dc:creator>Dr.Bashir Ssuna</dc:creator>
  <cp:lastModifiedBy>Dr.Bashir Ssuna</cp:lastModifiedBy>
  <cp:revision>4</cp:revision>
  <dcterms:created xsi:type="dcterms:W3CDTF">2021-12-02T19:18:01Z</dcterms:created>
  <dcterms:modified xsi:type="dcterms:W3CDTF">2021-12-07T17:50:04Z</dcterms:modified>
</cp:coreProperties>
</file>