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62" r:id="rId3"/>
    <p:sldId id="263" r:id="rId4"/>
    <p:sldId id="278" r:id="rId5"/>
    <p:sldId id="279" r:id="rId6"/>
    <p:sldId id="272" r:id="rId7"/>
    <p:sldId id="271" r:id="rId8"/>
    <p:sldId id="273" r:id="rId9"/>
    <p:sldId id="274" r:id="rId10"/>
    <p:sldId id="275" r:id="rId11"/>
    <p:sldId id="281"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 id="318" r:id="rId25"/>
    <p:sldId id="319" r:id="rId26"/>
    <p:sldId id="321" r:id="rId27"/>
    <p:sldId id="322" r:id="rId28"/>
    <p:sldId id="323" r:id="rId29"/>
    <p:sldId id="324" r:id="rId30"/>
    <p:sldId id="325" r:id="rId31"/>
    <p:sldId id="303" r:id="rId32"/>
    <p:sldId id="32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6"/>
    <p:restoredTop sz="94651"/>
  </p:normalViewPr>
  <p:slideViewPr>
    <p:cSldViewPr snapToGrid="0">
      <p:cViewPr varScale="1">
        <p:scale>
          <a:sx n="93" d="100"/>
          <a:sy n="93" d="100"/>
        </p:scale>
        <p:origin x="1236"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290E25-61C7-4FED-85D0-B1C0D7EC1CDA}"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6F322369-5DF4-497C-8861-E211A0FD75D7}">
      <dgm:prSet/>
      <dgm:spPr/>
      <dgm:t>
        <a:bodyPr/>
        <a:lstStyle/>
        <a:p>
          <a:r>
            <a:rPr lang="en-US" dirty="0"/>
            <a:t>A disease outbreak is the occurrence of cases of disease in excess of what would normally be expected in a defined community, geographical area or season. </a:t>
          </a:r>
        </a:p>
      </dgm:t>
    </dgm:pt>
    <dgm:pt modelId="{357E1416-D8C5-4806-832E-726ECF46128F}" type="parTrans" cxnId="{F7C44A72-484D-4C68-BE40-E57AA0CB0D6C}">
      <dgm:prSet/>
      <dgm:spPr/>
      <dgm:t>
        <a:bodyPr/>
        <a:lstStyle/>
        <a:p>
          <a:endParaRPr lang="en-US"/>
        </a:p>
      </dgm:t>
    </dgm:pt>
    <dgm:pt modelId="{ED055771-9483-48DB-86ED-501CA0289144}" type="sibTrans" cxnId="{F7C44A72-484D-4C68-BE40-E57AA0CB0D6C}">
      <dgm:prSet/>
      <dgm:spPr/>
      <dgm:t>
        <a:bodyPr/>
        <a:lstStyle/>
        <a:p>
          <a:endParaRPr lang="en-US"/>
        </a:p>
      </dgm:t>
    </dgm:pt>
    <dgm:pt modelId="{825F8112-C9BB-4505-B60C-FAA1B48EF1AF}">
      <dgm:prSet/>
      <dgm:spPr/>
      <dgm:t>
        <a:bodyPr/>
        <a:lstStyle/>
        <a:p>
          <a:r>
            <a:rPr lang="en-US"/>
            <a:t>An outbreak may occur in a restricted geographical area, or may extend over several countries. It may last for a few days or weeks, or for several years.</a:t>
          </a:r>
        </a:p>
      </dgm:t>
    </dgm:pt>
    <dgm:pt modelId="{685CF821-738A-4346-AD28-60B4D5D6599B}" type="parTrans" cxnId="{79F6D48A-359F-4904-AAD3-FE1D358CFE1E}">
      <dgm:prSet/>
      <dgm:spPr/>
      <dgm:t>
        <a:bodyPr/>
        <a:lstStyle/>
        <a:p>
          <a:endParaRPr lang="en-US"/>
        </a:p>
      </dgm:t>
    </dgm:pt>
    <dgm:pt modelId="{72244B62-533D-41A0-881A-0D8EDBDB3144}" type="sibTrans" cxnId="{79F6D48A-359F-4904-AAD3-FE1D358CFE1E}">
      <dgm:prSet/>
      <dgm:spPr/>
      <dgm:t>
        <a:bodyPr/>
        <a:lstStyle/>
        <a:p>
          <a:endParaRPr lang="en-US"/>
        </a:p>
      </dgm:t>
    </dgm:pt>
    <dgm:pt modelId="{E5B963E0-D413-4EE3-A90F-F5757FF3B65B}" type="pres">
      <dgm:prSet presAssocID="{F9290E25-61C7-4FED-85D0-B1C0D7EC1CDA}" presName="vert0" presStyleCnt="0">
        <dgm:presLayoutVars>
          <dgm:dir/>
          <dgm:animOne val="branch"/>
          <dgm:animLvl val="lvl"/>
        </dgm:presLayoutVars>
      </dgm:prSet>
      <dgm:spPr/>
    </dgm:pt>
    <dgm:pt modelId="{BF8789CD-C3AA-46AC-B7E0-6ED57AA9F455}" type="pres">
      <dgm:prSet presAssocID="{6F322369-5DF4-497C-8861-E211A0FD75D7}" presName="thickLine" presStyleLbl="alignNode1" presStyleIdx="0" presStyleCnt="2"/>
      <dgm:spPr/>
    </dgm:pt>
    <dgm:pt modelId="{B00CE5BA-00BD-45C0-A7D9-E957BF586742}" type="pres">
      <dgm:prSet presAssocID="{6F322369-5DF4-497C-8861-E211A0FD75D7}" presName="horz1" presStyleCnt="0"/>
      <dgm:spPr/>
    </dgm:pt>
    <dgm:pt modelId="{6FA8119D-A5D1-4296-8303-5FD71B683A8A}" type="pres">
      <dgm:prSet presAssocID="{6F322369-5DF4-497C-8861-E211A0FD75D7}" presName="tx1" presStyleLbl="revTx" presStyleIdx="0" presStyleCnt="2"/>
      <dgm:spPr/>
    </dgm:pt>
    <dgm:pt modelId="{F21F7A8F-28BC-4925-B2DC-4DA92C6BED65}" type="pres">
      <dgm:prSet presAssocID="{6F322369-5DF4-497C-8861-E211A0FD75D7}" presName="vert1" presStyleCnt="0"/>
      <dgm:spPr/>
    </dgm:pt>
    <dgm:pt modelId="{CF61FF90-3BAC-4577-95B5-3E08039E88F8}" type="pres">
      <dgm:prSet presAssocID="{825F8112-C9BB-4505-B60C-FAA1B48EF1AF}" presName="thickLine" presStyleLbl="alignNode1" presStyleIdx="1" presStyleCnt="2"/>
      <dgm:spPr/>
    </dgm:pt>
    <dgm:pt modelId="{CDC874F4-4B90-4253-8748-057221ADF27E}" type="pres">
      <dgm:prSet presAssocID="{825F8112-C9BB-4505-B60C-FAA1B48EF1AF}" presName="horz1" presStyleCnt="0"/>
      <dgm:spPr/>
    </dgm:pt>
    <dgm:pt modelId="{BB6F34C9-7774-43A8-AA20-2482AC8F903C}" type="pres">
      <dgm:prSet presAssocID="{825F8112-C9BB-4505-B60C-FAA1B48EF1AF}" presName="tx1" presStyleLbl="revTx" presStyleIdx="1" presStyleCnt="2"/>
      <dgm:spPr/>
    </dgm:pt>
    <dgm:pt modelId="{477BEA33-4A73-429E-9423-B5EFFDA1CBF0}" type="pres">
      <dgm:prSet presAssocID="{825F8112-C9BB-4505-B60C-FAA1B48EF1AF}" presName="vert1" presStyleCnt="0"/>
      <dgm:spPr/>
    </dgm:pt>
  </dgm:ptLst>
  <dgm:cxnLst>
    <dgm:cxn modelId="{6CCCAF28-EF79-481B-9339-64E89BB79758}" type="presOf" srcId="{6F322369-5DF4-497C-8861-E211A0FD75D7}" destId="{6FA8119D-A5D1-4296-8303-5FD71B683A8A}" srcOrd="0" destOrd="0" presId="urn:microsoft.com/office/officeart/2008/layout/LinedList"/>
    <dgm:cxn modelId="{2E6CF333-A705-492C-BA5B-9DC05EB8277D}" type="presOf" srcId="{F9290E25-61C7-4FED-85D0-B1C0D7EC1CDA}" destId="{E5B963E0-D413-4EE3-A90F-F5757FF3B65B}" srcOrd="0" destOrd="0" presId="urn:microsoft.com/office/officeart/2008/layout/LinedList"/>
    <dgm:cxn modelId="{F7C44A72-484D-4C68-BE40-E57AA0CB0D6C}" srcId="{F9290E25-61C7-4FED-85D0-B1C0D7EC1CDA}" destId="{6F322369-5DF4-497C-8861-E211A0FD75D7}" srcOrd="0" destOrd="0" parTransId="{357E1416-D8C5-4806-832E-726ECF46128F}" sibTransId="{ED055771-9483-48DB-86ED-501CA0289144}"/>
    <dgm:cxn modelId="{581BAC54-8CAD-47C0-929D-05370C403DDE}" type="presOf" srcId="{825F8112-C9BB-4505-B60C-FAA1B48EF1AF}" destId="{BB6F34C9-7774-43A8-AA20-2482AC8F903C}" srcOrd="0" destOrd="0" presId="urn:microsoft.com/office/officeart/2008/layout/LinedList"/>
    <dgm:cxn modelId="{79F6D48A-359F-4904-AAD3-FE1D358CFE1E}" srcId="{F9290E25-61C7-4FED-85D0-B1C0D7EC1CDA}" destId="{825F8112-C9BB-4505-B60C-FAA1B48EF1AF}" srcOrd="1" destOrd="0" parTransId="{685CF821-738A-4346-AD28-60B4D5D6599B}" sibTransId="{72244B62-533D-41A0-881A-0D8EDBDB3144}"/>
    <dgm:cxn modelId="{7B1D62E3-9019-4D22-8443-C06896C91A35}" type="presParOf" srcId="{E5B963E0-D413-4EE3-A90F-F5757FF3B65B}" destId="{BF8789CD-C3AA-46AC-B7E0-6ED57AA9F455}" srcOrd="0" destOrd="0" presId="urn:microsoft.com/office/officeart/2008/layout/LinedList"/>
    <dgm:cxn modelId="{DD2204E0-4573-4CEA-8E04-FECF364A0380}" type="presParOf" srcId="{E5B963E0-D413-4EE3-A90F-F5757FF3B65B}" destId="{B00CE5BA-00BD-45C0-A7D9-E957BF586742}" srcOrd="1" destOrd="0" presId="urn:microsoft.com/office/officeart/2008/layout/LinedList"/>
    <dgm:cxn modelId="{FEDAF449-DC30-46FD-BA03-A6FFBC09FDA5}" type="presParOf" srcId="{B00CE5BA-00BD-45C0-A7D9-E957BF586742}" destId="{6FA8119D-A5D1-4296-8303-5FD71B683A8A}" srcOrd="0" destOrd="0" presId="urn:microsoft.com/office/officeart/2008/layout/LinedList"/>
    <dgm:cxn modelId="{C4B25D72-4FAF-4FE5-85DB-F022D5144ACA}" type="presParOf" srcId="{B00CE5BA-00BD-45C0-A7D9-E957BF586742}" destId="{F21F7A8F-28BC-4925-B2DC-4DA92C6BED65}" srcOrd="1" destOrd="0" presId="urn:microsoft.com/office/officeart/2008/layout/LinedList"/>
    <dgm:cxn modelId="{215DE441-393A-4E53-A925-A5C20966769E}" type="presParOf" srcId="{E5B963E0-D413-4EE3-A90F-F5757FF3B65B}" destId="{CF61FF90-3BAC-4577-95B5-3E08039E88F8}" srcOrd="2" destOrd="0" presId="urn:microsoft.com/office/officeart/2008/layout/LinedList"/>
    <dgm:cxn modelId="{2DBC20BB-7769-48F8-9801-CA8AA0CB72E4}" type="presParOf" srcId="{E5B963E0-D413-4EE3-A90F-F5757FF3B65B}" destId="{CDC874F4-4B90-4253-8748-057221ADF27E}" srcOrd="3" destOrd="0" presId="urn:microsoft.com/office/officeart/2008/layout/LinedList"/>
    <dgm:cxn modelId="{13269DD8-20C5-4CB1-9A72-BAB7D46A22E0}" type="presParOf" srcId="{CDC874F4-4B90-4253-8748-057221ADF27E}" destId="{BB6F34C9-7774-43A8-AA20-2482AC8F903C}" srcOrd="0" destOrd="0" presId="urn:microsoft.com/office/officeart/2008/layout/LinedList"/>
    <dgm:cxn modelId="{2EA032E3-7CAF-43EB-962B-0E8402C08A4D}" type="presParOf" srcId="{CDC874F4-4B90-4253-8748-057221ADF27E}" destId="{477BEA33-4A73-429E-9423-B5EFFDA1CBF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789CD-C3AA-46AC-B7E0-6ED57AA9F455}">
      <dsp:nvSpPr>
        <dsp:cNvPr id="0" name=""/>
        <dsp:cNvSpPr/>
      </dsp:nvSpPr>
      <dsp:spPr>
        <a:xfrm>
          <a:off x="0" y="0"/>
          <a:ext cx="637776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A8119D-A5D1-4296-8303-5FD71B683A8A}">
      <dsp:nvSpPr>
        <dsp:cNvPr id="0" name=""/>
        <dsp:cNvSpPr/>
      </dsp:nvSpPr>
      <dsp:spPr>
        <a:xfrm>
          <a:off x="0" y="0"/>
          <a:ext cx="6377769" cy="2465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A disease outbreak is the occurrence of cases of disease in excess of what would normally be expected in a defined community, geographical area or season. </a:t>
          </a:r>
        </a:p>
      </dsp:txBody>
      <dsp:txXfrm>
        <a:off x="0" y="0"/>
        <a:ext cx="6377769" cy="2465122"/>
      </dsp:txXfrm>
    </dsp:sp>
    <dsp:sp modelId="{CF61FF90-3BAC-4577-95B5-3E08039E88F8}">
      <dsp:nvSpPr>
        <dsp:cNvPr id="0" name=""/>
        <dsp:cNvSpPr/>
      </dsp:nvSpPr>
      <dsp:spPr>
        <a:xfrm>
          <a:off x="0" y="2465122"/>
          <a:ext cx="637776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6F34C9-7774-43A8-AA20-2482AC8F903C}">
      <dsp:nvSpPr>
        <dsp:cNvPr id="0" name=""/>
        <dsp:cNvSpPr/>
      </dsp:nvSpPr>
      <dsp:spPr>
        <a:xfrm>
          <a:off x="0" y="2465122"/>
          <a:ext cx="6377769" cy="2465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An outbreak may occur in a restricted geographical area, or may extend over several countries. It may last for a few days or weeks, or for several years.</a:t>
          </a:r>
        </a:p>
      </dsp:txBody>
      <dsp:txXfrm>
        <a:off x="0" y="2465122"/>
        <a:ext cx="6377769" cy="246512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67D3C2-34FD-4FBC-91B8-34B6262066EA}" type="datetimeFigureOut">
              <a:rPr lang="en-IN" smtClean="0"/>
              <a:t>27-03-2026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FD62AB-0759-44A6-A060-791C67BAC8D2}" type="slidenum">
              <a:rPr lang="en-IN" smtClean="0"/>
              <a:t>‹#›</a:t>
            </a:fld>
            <a:endParaRPr lang="en-IN"/>
          </a:p>
        </p:txBody>
      </p:sp>
    </p:spTree>
    <p:extLst>
      <p:ext uri="{BB962C8B-B14F-4D97-AF65-F5344CB8AC3E}">
        <p14:creationId xmlns:p14="http://schemas.microsoft.com/office/powerpoint/2010/main" val="2505393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D62AB-0759-44A6-A060-791C67BAC8D2}" type="slidenum">
              <a:rPr lang="en-IN" smtClean="0"/>
              <a:t>10</a:t>
            </a:fld>
            <a:endParaRPr lang="en-IN"/>
          </a:p>
        </p:txBody>
      </p:sp>
    </p:spTree>
    <p:extLst>
      <p:ext uri="{BB962C8B-B14F-4D97-AF65-F5344CB8AC3E}">
        <p14:creationId xmlns:p14="http://schemas.microsoft.com/office/powerpoint/2010/main" val="657981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D62AB-0759-44A6-A060-791C67BAC8D2}" type="slidenum">
              <a:rPr lang="en-IN" smtClean="0"/>
              <a:t>30</a:t>
            </a:fld>
            <a:endParaRPr lang="en-IN"/>
          </a:p>
        </p:txBody>
      </p:sp>
    </p:spTree>
    <p:extLst>
      <p:ext uri="{BB962C8B-B14F-4D97-AF65-F5344CB8AC3E}">
        <p14:creationId xmlns:p14="http://schemas.microsoft.com/office/powerpoint/2010/main" val="251883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D62AB-0759-44A6-A060-791C67BAC8D2}" type="slidenum">
              <a:rPr lang="en-IN" smtClean="0"/>
              <a:t>15</a:t>
            </a:fld>
            <a:endParaRPr lang="en-IN"/>
          </a:p>
        </p:txBody>
      </p:sp>
    </p:spTree>
    <p:extLst>
      <p:ext uri="{BB962C8B-B14F-4D97-AF65-F5344CB8AC3E}">
        <p14:creationId xmlns:p14="http://schemas.microsoft.com/office/powerpoint/2010/main" val="1088121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D62AB-0759-44A6-A060-791C67BAC8D2}" type="slidenum">
              <a:rPr lang="en-IN" smtClean="0"/>
              <a:t>16</a:t>
            </a:fld>
            <a:endParaRPr lang="en-IN"/>
          </a:p>
        </p:txBody>
      </p:sp>
    </p:spTree>
    <p:extLst>
      <p:ext uri="{BB962C8B-B14F-4D97-AF65-F5344CB8AC3E}">
        <p14:creationId xmlns:p14="http://schemas.microsoft.com/office/powerpoint/2010/main" val="793029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D62AB-0759-44A6-A060-791C67BAC8D2}" type="slidenum">
              <a:rPr lang="en-IN" smtClean="0"/>
              <a:t>17</a:t>
            </a:fld>
            <a:endParaRPr lang="en-IN"/>
          </a:p>
        </p:txBody>
      </p:sp>
    </p:spTree>
    <p:extLst>
      <p:ext uri="{BB962C8B-B14F-4D97-AF65-F5344CB8AC3E}">
        <p14:creationId xmlns:p14="http://schemas.microsoft.com/office/powerpoint/2010/main" val="80929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D62AB-0759-44A6-A060-791C67BAC8D2}" type="slidenum">
              <a:rPr lang="en-IN" smtClean="0"/>
              <a:t>19</a:t>
            </a:fld>
            <a:endParaRPr lang="en-IN"/>
          </a:p>
        </p:txBody>
      </p:sp>
    </p:spTree>
    <p:extLst>
      <p:ext uri="{BB962C8B-B14F-4D97-AF65-F5344CB8AC3E}">
        <p14:creationId xmlns:p14="http://schemas.microsoft.com/office/powerpoint/2010/main" val="167445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D62AB-0759-44A6-A060-791C67BAC8D2}" type="slidenum">
              <a:rPr lang="en-IN" smtClean="0"/>
              <a:t>20</a:t>
            </a:fld>
            <a:endParaRPr lang="en-IN"/>
          </a:p>
        </p:txBody>
      </p:sp>
    </p:spTree>
    <p:extLst>
      <p:ext uri="{BB962C8B-B14F-4D97-AF65-F5344CB8AC3E}">
        <p14:creationId xmlns:p14="http://schemas.microsoft.com/office/powerpoint/2010/main" val="1622838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D62AB-0759-44A6-A060-791C67BAC8D2}" type="slidenum">
              <a:rPr lang="en-IN" smtClean="0"/>
              <a:t>21</a:t>
            </a:fld>
            <a:endParaRPr lang="en-IN"/>
          </a:p>
        </p:txBody>
      </p:sp>
    </p:spTree>
    <p:extLst>
      <p:ext uri="{BB962C8B-B14F-4D97-AF65-F5344CB8AC3E}">
        <p14:creationId xmlns:p14="http://schemas.microsoft.com/office/powerpoint/2010/main" val="657015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D62AB-0759-44A6-A060-791C67BAC8D2}" type="slidenum">
              <a:rPr lang="en-IN" smtClean="0"/>
              <a:t>22</a:t>
            </a:fld>
            <a:endParaRPr lang="en-IN"/>
          </a:p>
        </p:txBody>
      </p:sp>
    </p:spTree>
    <p:extLst>
      <p:ext uri="{BB962C8B-B14F-4D97-AF65-F5344CB8AC3E}">
        <p14:creationId xmlns:p14="http://schemas.microsoft.com/office/powerpoint/2010/main" val="831110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D62AB-0759-44A6-A060-791C67BAC8D2}" type="slidenum">
              <a:rPr lang="en-IN" smtClean="0"/>
              <a:t>24</a:t>
            </a:fld>
            <a:endParaRPr lang="en-IN"/>
          </a:p>
        </p:txBody>
      </p:sp>
    </p:spTree>
    <p:extLst>
      <p:ext uri="{BB962C8B-B14F-4D97-AF65-F5344CB8AC3E}">
        <p14:creationId xmlns:p14="http://schemas.microsoft.com/office/powerpoint/2010/main" val="1081523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B7C13769-5484-4269-A4F1-2EEC37164CA1}" type="datetimeFigureOut">
              <a:rPr lang="en-IN" smtClean="0"/>
              <a:t>27-03-2026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5FECF8F-C898-4645-AA44-D604DCCE5758}" type="slidenum">
              <a:rPr lang="en-IN" smtClean="0"/>
              <a:t>‹#›</a:t>
            </a:fld>
            <a:endParaRPr lang="en-IN"/>
          </a:p>
        </p:txBody>
      </p:sp>
    </p:spTree>
    <p:extLst>
      <p:ext uri="{BB962C8B-B14F-4D97-AF65-F5344CB8AC3E}">
        <p14:creationId xmlns:p14="http://schemas.microsoft.com/office/powerpoint/2010/main" val="2262168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B7C13769-5484-4269-A4F1-2EEC37164CA1}" type="datetimeFigureOut">
              <a:rPr lang="en-IN" smtClean="0"/>
              <a:t>27-03-2026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5FECF8F-C898-4645-AA44-D604DCCE5758}" type="slidenum">
              <a:rPr lang="en-IN" smtClean="0"/>
              <a:t>‹#›</a:t>
            </a:fld>
            <a:endParaRPr lang="en-IN"/>
          </a:p>
        </p:txBody>
      </p:sp>
    </p:spTree>
    <p:extLst>
      <p:ext uri="{BB962C8B-B14F-4D97-AF65-F5344CB8AC3E}">
        <p14:creationId xmlns:p14="http://schemas.microsoft.com/office/powerpoint/2010/main" val="434218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B7C13769-5484-4269-A4F1-2EEC37164CA1}" type="datetimeFigureOut">
              <a:rPr lang="en-IN" smtClean="0"/>
              <a:t>27-03-2026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5FECF8F-C898-4645-AA44-D604DCCE5758}" type="slidenum">
              <a:rPr lang="en-IN" smtClean="0"/>
              <a:t>‹#›</a:t>
            </a:fld>
            <a:endParaRPr lang="en-IN"/>
          </a:p>
        </p:txBody>
      </p:sp>
    </p:spTree>
    <p:extLst>
      <p:ext uri="{BB962C8B-B14F-4D97-AF65-F5344CB8AC3E}">
        <p14:creationId xmlns:p14="http://schemas.microsoft.com/office/powerpoint/2010/main" val="1173707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B7C13769-5484-4269-A4F1-2EEC37164CA1}" type="datetimeFigureOut">
              <a:rPr lang="en-IN" smtClean="0"/>
              <a:t>27-03-2026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5FECF8F-C898-4645-AA44-D604DCCE5758}" type="slidenum">
              <a:rPr lang="en-IN" smtClean="0"/>
              <a:t>‹#›</a:t>
            </a:fld>
            <a:endParaRPr lang="en-IN"/>
          </a:p>
        </p:txBody>
      </p:sp>
    </p:spTree>
    <p:extLst>
      <p:ext uri="{BB962C8B-B14F-4D97-AF65-F5344CB8AC3E}">
        <p14:creationId xmlns:p14="http://schemas.microsoft.com/office/powerpoint/2010/main" val="3459257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C13769-5484-4269-A4F1-2EEC37164CA1}" type="datetimeFigureOut">
              <a:rPr lang="en-IN" smtClean="0"/>
              <a:t>27-03-2026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5FECF8F-C898-4645-AA44-D604DCCE5758}" type="slidenum">
              <a:rPr lang="en-IN" smtClean="0"/>
              <a:t>‹#›</a:t>
            </a:fld>
            <a:endParaRPr lang="en-IN"/>
          </a:p>
        </p:txBody>
      </p:sp>
    </p:spTree>
    <p:extLst>
      <p:ext uri="{BB962C8B-B14F-4D97-AF65-F5344CB8AC3E}">
        <p14:creationId xmlns:p14="http://schemas.microsoft.com/office/powerpoint/2010/main" val="2564376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B7C13769-5484-4269-A4F1-2EEC37164CA1}" type="datetimeFigureOut">
              <a:rPr lang="en-IN" smtClean="0"/>
              <a:t>27-03-2026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5FECF8F-C898-4645-AA44-D604DCCE5758}" type="slidenum">
              <a:rPr lang="en-IN" smtClean="0"/>
              <a:t>‹#›</a:t>
            </a:fld>
            <a:endParaRPr lang="en-IN"/>
          </a:p>
        </p:txBody>
      </p:sp>
    </p:spTree>
    <p:extLst>
      <p:ext uri="{BB962C8B-B14F-4D97-AF65-F5344CB8AC3E}">
        <p14:creationId xmlns:p14="http://schemas.microsoft.com/office/powerpoint/2010/main" val="941502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B7C13769-5484-4269-A4F1-2EEC37164CA1}" type="datetimeFigureOut">
              <a:rPr lang="en-IN" smtClean="0"/>
              <a:t>27-03-2026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5FECF8F-C898-4645-AA44-D604DCCE5758}" type="slidenum">
              <a:rPr lang="en-IN" smtClean="0"/>
              <a:t>‹#›</a:t>
            </a:fld>
            <a:endParaRPr lang="en-IN"/>
          </a:p>
        </p:txBody>
      </p:sp>
    </p:spTree>
    <p:extLst>
      <p:ext uri="{BB962C8B-B14F-4D97-AF65-F5344CB8AC3E}">
        <p14:creationId xmlns:p14="http://schemas.microsoft.com/office/powerpoint/2010/main" val="1432232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B7C13769-5484-4269-A4F1-2EEC37164CA1}" type="datetimeFigureOut">
              <a:rPr lang="en-IN" smtClean="0"/>
              <a:t>27-03-2026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5FECF8F-C898-4645-AA44-D604DCCE5758}" type="slidenum">
              <a:rPr lang="en-IN" smtClean="0"/>
              <a:t>‹#›</a:t>
            </a:fld>
            <a:endParaRPr lang="en-IN"/>
          </a:p>
        </p:txBody>
      </p:sp>
    </p:spTree>
    <p:extLst>
      <p:ext uri="{BB962C8B-B14F-4D97-AF65-F5344CB8AC3E}">
        <p14:creationId xmlns:p14="http://schemas.microsoft.com/office/powerpoint/2010/main" val="1325004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13769-5484-4269-A4F1-2EEC37164CA1}" type="datetimeFigureOut">
              <a:rPr lang="en-IN" smtClean="0"/>
              <a:t>27-03-2026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5FECF8F-C898-4645-AA44-D604DCCE5758}" type="slidenum">
              <a:rPr lang="en-IN" smtClean="0"/>
              <a:t>‹#›</a:t>
            </a:fld>
            <a:endParaRPr lang="en-IN"/>
          </a:p>
        </p:txBody>
      </p:sp>
    </p:spTree>
    <p:extLst>
      <p:ext uri="{BB962C8B-B14F-4D97-AF65-F5344CB8AC3E}">
        <p14:creationId xmlns:p14="http://schemas.microsoft.com/office/powerpoint/2010/main" val="2480871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C13769-5484-4269-A4F1-2EEC37164CA1}" type="datetimeFigureOut">
              <a:rPr lang="en-IN" smtClean="0"/>
              <a:t>27-03-2026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5FECF8F-C898-4645-AA44-D604DCCE5758}" type="slidenum">
              <a:rPr lang="en-IN" smtClean="0"/>
              <a:t>‹#›</a:t>
            </a:fld>
            <a:endParaRPr lang="en-IN"/>
          </a:p>
        </p:txBody>
      </p:sp>
    </p:spTree>
    <p:extLst>
      <p:ext uri="{BB962C8B-B14F-4D97-AF65-F5344CB8AC3E}">
        <p14:creationId xmlns:p14="http://schemas.microsoft.com/office/powerpoint/2010/main" val="208807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C13769-5484-4269-A4F1-2EEC37164CA1}" type="datetimeFigureOut">
              <a:rPr lang="en-IN" smtClean="0"/>
              <a:t>27-03-2026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5FECF8F-C898-4645-AA44-D604DCCE5758}" type="slidenum">
              <a:rPr lang="en-IN" smtClean="0"/>
              <a:t>‹#›</a:t>
            </a:fld>
            <a:endParaRPr lang="en-IN"/>
          </a:p>
        </p:txBody>
      </p:sp>
    </p:spTree>
    <p:extLst>
      <p:ext uri="{BB962C8B-B14F-4D97-AF65-F5344CB8AC3E}">
        <p14:creationId xmlns:p14="http://schemas.microsoft.com/office/powerpoint/2010/main" val="1213739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C13769-5484-4269-A4F1-2EEC37164CA1}" type="datetimeFigureOut">
              <a:rPr lang="en-IN" smtClean="0"/>
              <a:t>27-03-2026</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FECF8F-C898-4645-AA44-D604DCCE5758}" type="slidenum">
              <a:rPr lang="en-IN" smtClean="0"/>
              <a:t>‹#›</a:t>
            </a:fld>
            <a:endParaRPr lang="en-IN"/>
          </a:p>
        </p:txBody>
      </p:sp>
    </p:spTree>
    <p:extLst>
      <p:ext uri="{BB962C8B-B14F-4D97-AF65-F5344CB8AC3E}">
        <p14:creationId xmlns:p14="http://schemas.microsoft.com/office/powerpoint/2010/main" val="2960375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nvSpPr>
        <p:spPr>
          <a:xfrm>
            <a:off x="0" y="-3324"/>
            <a:ext cx="12192000" cy="68613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26"/>
          <p:cNvSpPr>
            <a:spLocks noGrp="1" noRot="1" noChangeAspect="1" noMove="1" noResize="1" noEditPoints="1" noAdjustHandles="1" noChangeArrowheads="1" noChangeShapeType="1" noTextEdit="1"/>
          </p:cNvSpPr>
          <p:nvPr/>
        </p:nvSpPr>
        <p:spPr>
          <a:xfrm>
            <a:off x="646745" y="640080"/>
            <a:ext cx="10920415" cy="5577818"/>
          </a:xfrm>
          <a:prstGeom prst="roundRect">
            <a:avLst>
              <a:gd name="adj" fmla="val 0"/>
            </a:avLst>
          </a:prstGeom>
          <a:solidFill>
            <a:srgbClr val="FFFFFF"/>
          </a:solidFill>
          <a:ln w="9525">
            <a:solidFill>
              <a:schemeClr val="tx2"/>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Grp="1" noRot="1" noChangeAspect="1" noMove="1" noResize="1" noEditPoints="1" noAdjustHandles="1" noChangeArrowheads="1" noChangeShapeType="1" noTextEdit="1"/>
          </p:cNvSpPr>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ctrTitle"/>
          </p:nvPr>
        </p:nvSpPr>
        <p:spPr>
          <a:xfrm>
            <a:off x="1524000" y="1376362"/>
            <a:ext cx="9144000" cy="2603274"/>
          </a:xfrm>
        </p:spPr>
        <p:txBody>
          <a:bodyPr vert="horz" lIns="91440" tIns="45720" rIns="91440" bIns="45720" rtlCol="0">
            <a:normAutofit/>
          </a:bodyPr>
          <a:lstStyle/>
          <a:p>
            <a:r>
              <a:rPr lang="en-US" sz="5400" dirty="0"/>
              <a:t>Principles of Outbreak Investigation</a:t>
            </a:r>
            <a:endParaRPr lang="en-US" sz="5400" kern="1200" dirty="0">
              <a:latin typeface="+mj-lt"/>
              <a:ea typeface="+mj-ea"/>
              <a:cs typeface="+mj-cs"/>
            </a:endParaRPr>
          </a:p>
        </p:txBody>
      </p:sp>
      <p:sp>
        <p:nvSpPr>
          <p:cNvPr id="2" name="Subtitle 1"/>
          <p:cNvSpPr>
            <a:spLocks noGrp="1"/>
          </p:cNvSpPr>
          <p:nvPr>
            <p:ph type="subTitle" idx="1"/>
          </p:nvPr>
        </p:nvSpPr>
        <p:spPr>
          <a:xfrm>
            <a:off x="1524000" y="4118088"/>
            <a:ext cx="9144000" cy="1393711"/>
          </a:xfrm>
        </p:spPr>
        <p:txBody>
          <a:bodyPr>
            <a:normAutofit/>
          </a:bodyPr>
          <a:lstStyle/>
          <a:p>
            <a:r>
              <a:rPr lang="en-US"/>
              <a:t>Dr. Bashir </a:t>
            </a:r>
            <a:r>
              <a:rPr lang="en-US" dirty="0"/>
              <a:t>Ssuna</a:t>
            </a:r>
          </a:p>
        </p:txBody>
      </p:sp>
    </p:spTree>
    <p:extLst>
      <p:ext uri="{BB962C8B-B14F-4D97-AF65-F5344CB8AC3E}">
        <p14:creationId xmlns:p14="http://schemas.microsoft.com/office/powerpoint/2010/main" val="244723672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nvSpPr>
        <p:spPr bwMode="ltGray">
          <a:xfrm>
            <a:off x="321564" y="320040"/>
            <a:ext cx="11548872" cy="6217920"/>
          </a:xfrm>
          <a:prstGeom prst="rect">
            <a:avLst/>
          </a:prstGeom>
          <a:solidFill>
            <a:schemeClr val="tx1">
              <a:alpha val="10000"/>
            </a:schemeClr>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321564" y="1596047"/>
            <a:ext cx="11548872" cy="3980888"/>
          </a:xfrm>
        </p:spPr>
        <p:txBody>
          <a:bodyPr>
            <a:noAutofit/>
          </a:bodyPr>
          <a:lstStyle/>
          <a:p>
            <a:pPr marL="0" indent="0">
              <a:lnSpc>
                <a:spcPct val="100000"/>
              </a:lnSpc>
              <a:buNone/>
            </a:pPr>
            <a:r>
              <a:rPr lang="en-IN" dirty="0"/>
              <a:t>1.Field epidemiologist </a:t>
            </a:r>
          </a:p>
          <a:p>
            <a:pPr marL="0" indent="0">
              <a:lnSpc>
                <a:spcPct val="100000"/>
              </a:lnSpc>
              <a:buNone/>
            </a:pPr>
            <a:r>
              <a:rPr lang="en-IN" dirty="0"/>
              <a:t>2. Disease control specialists.</a:t>
            </a:r>
          </a:p>
          <a:p>
            <a:pPr marL="0" indent="0">
              <a:lnSpc>
                <a:spcPct val="100000"/>
              </a:lnSpc>
              <a:buNone/>
            </a:pPr>
            <a:r>
              <a:rPr lang="en-IN" dirty="0"/>
              <a:t>3. Laboratory technicians.</a:t>
            </a:r>
          </a:p>
          <a:p>
            <a:pPr marL="0" indent="0">
              <a:lnSpc>
                <a:spcPct val="100000"/>
              </a:lnSpc>
              <a:buNone/>
            </a:pPr>
            <a:r>
              <a:rPr lang="en-IN" dirty="0"/>
              <a:t>4. Specialists in particular areas (e.g. veterinary medicine).</a:t>
            </a:r>
          </a:p>
          <a:p>
            <a:pPr marL="0" indent="0">
              <a:lnSpc>
                <a:spcPct val="100000"/>
              </a:lnSpc>
              <a:buNone/>
            </a:pPr>
            <a:r>
              <a:rPr lang="en-IN" dirty="0"/>
              <a:t>5. Public health administrators.</a:t>
            </a:r>
          </a:p>
          <a:p>
            <a:pPr marL="0" indent="0">
              <a:lnSpc>
                <a:spcPct val="100000"/>
              </a:lnSpc>
              <a:buNone/>
            </a:pPr>
            <a:r>
              <a:rPr lang="en-IN" dirty="0"/>
              <a:t>6. In charge of public relations and press releases.</a:t>
            </a:r>
          </a:p>
          <a:p>
            <a:pPr marL="0" indent="0">
              <a:lnSpc>
                <a:spcPct val="100000"/>
              </a:lnSpc>
              <a:buNone/>
            </a:pPr>
            <a:r>
              <a:rPr lang="en-IN" dirty="0"/>
              <a:t>7. </a:t>
            </a:r>
            <a:r>
              <a:rPr lang="en-US" dirty="0"/>
              <a:t>Local health professionals at the district or provincial level</a:t>
            </a:r>
            <a:endParaRPr lang="en-IN" dirty="0"/>
          </a:p>
        </p:txBody>
      </p:sp>
    </p:spTree>
    <p:extLst>
      <p:ext uri="{BB962C8B-B14F-4D97-AF65-F5344CB8AC3E}">
        <p14:creationId xmlns:p14="http://schemas.microsoft.com/office/powerpoint/2010/main" val="425922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nvSpPr>
        <p:spPr bwMode="white">
          <a:xfrm>
            <a:off x="0" y="0"/>
            <a:ext cx="12192000" cy="6858000"/>
          </a:xfrm>
          <a:prstGeom prst="rect">
            <a:avLst/>
          </a:prstGeom>
          <a:solidFill>
            <a:schemeClr val="bg1"/>
          </a:solidFill>
          <a:ln>
            <a:noFill/>
          </a:ln>
          <a:effectLst/>
        </p:spPr>
        <p:txBody>
          <a:bodyPr/>
          <a:lstStyle/>
          <a:p>
            <a:endParaRPr lang="en-US"/>
          </a:p>
        </p:txBody>
      </p:sp>
      <p:sp>
        <p:nvSpPr>
          <p:cNvPr id="12" name="Rectangle 11"/>
          <p:cNvSpPr>
            <a:spLocks noGrp="1" noRot="1" noChangeAspect="1" noMove="1" noResize="1" noEditPoints="1" noAdjustHandles="1" noChangeArrowheads="1" noChangeShapeType="1" noTextEdit="1"/>
          </p:cNvSpPr>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cxnSpLocks noGrp="1" noRot="1" noChangeAspect="1" noMove="1" noResize="1" noEditPoints="1" noAdjustHandles="1" noChangeArrowheads="1" noChangeShapeType="1"/>
          </p:cNvCxnSpPr>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4380588" y="965199"/>
            <a:ext cx="6766078" cy="4927601"/>
          </a:xfrm>
        </p:spPr>
        <p:txBody>
          <a:bodyPr vert="horz" lIns="91440" tIns="45720" rIns="91440" bIns="45720" rtlCol="0" anchor="ctr">
            <a:normAutofit/>
          </a:bodyPr>
          <a:lstStyle/>
          <a:p>
            <a:r>
              <a:rPr lang="en-US" sz="3200" dirty="0"/>
              <a:t>Steps of outbreak investigation</a:t>
            </a:r>
            <a:endParaRPr lang="en-US" sz="3200" kern="1200" dirty="0">
              <a:solidFill>
                <a:schemeClr val="tx1">
                  <a:lumMod val="85000"/>
                  <a:lumOff val="15000"/>
                </a:schemeClr>
              </a:solidFill>
            </a:endParaRPr>
          </a:p>
        </p:txBody>
      </p:sp>
    </p:spTree>
    <p:extLst>
      <p:ext uri="{BB962C8B-B14F-4D97-AF65-F5344CB8AC3E}">
        <p14:creationId xmlns:p14="http://schemas.microsoft.com/office/powerpoint/2010/main" val="1687979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nvSpPr>
        <p:spPr bwMode="white">
          <a:xfrm>
            <a:off x="0" y="0"/>
            <a:ext cx="12192000" cy="6858000"/>
          </a:xfrm>
          <a:prstGeom prst="rect">
            <a:avLst/>
          </a:prstGeom>
          <a:solidFill>
            <a:schemeClr val="bg1"/>
          </a:solidFill>
          <a:ln>
            <a:noFill/>
          </a:ln>
          <a:effectLst/>
        </p:spPr>
        <p:txBody>
          <a:bodyPr/>
          <a:lstStyle/>
          <a:p>
            <a:endParaRPr lang="en-US"/>
          </a:p>
        </p:txBody>
      </p:sp>
      <p:sp>
        <p:nvSpPr>
          <p:cNvPr id="12" name="Rectangle 11"/>
          <p:cNvSpPr>
            <a:spLocks noGrp="1" noRot="1" noChangeAspect="1" noMove="1" noResize="1" noEditPoints="1" noAdjustHandles="1" noChangeArrowheads="1" noChangeShapeType="1" noTextEdit="1"/>
          </p:cNvSpPr>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cxnSpLocks noGrp="1" noRot="1" noChangeAspect="1" noMove="1" noResize="1" noEditPoints="1" noAdjustHandles="1" noChangeArrowheads="1" noChangeShapeType="1"/>
          </p:cNvCxnSpPr>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4380588" y="965199"/>
            <a:ext cx="6766078" cy="4927601"/>
          </a:xfrm>
        </p:spPr>
        <p:txBody>
          <a:bodyPr vert="horz" lIns="91440" tIns="45720" rIns="91440" bIns="45720" rtlCol="0" anchor="ctr">
            <a:normAutofit/>
          </a:bodyPr>
          <a:lstStyle/>
          <a:p>
            <a:r>
              <a:rPr lang="en-IN" sz="2800" dirty="0"/>
              <a:t>‘Is this a true outbreak?’</a:t>
            </a:r>
            <a:br>
              <a:rPr lang="en-IN" sz="2800" dirty="0"/>
            </a:br>
            <a:br>
              <a:rPr lang="en-IN" sz="2800" dirty="0"/>
            </a:br>
            <a:r>
              <a:rPr lang="en-US" sz="2800" dirty="0"/>
              <a:t>Investigators should review the number of cases with the local health officers or hospital staff and compare it with the number found during the same period recorded in past years.</a:t>
            </a:r>
            <a:endParaRPr lang="en-IN" sz="2800" dirty="0"/>
          </a:p>
        </p:txBody>
      </p:sp>
      <p:sp>
        <p:nvSpPr>
          <p:cNvPr id="6" name="Text Placeholder 5"/>
          <p:cNvSpPr>
            <a:spLocks noGrp="1"/>
          </p:cNvSpPr>
          <p:nvPr>
            <p:ph type="body" idx="1"/>
          </p:nvPr>
        </p:nvSpPr>
        <p:spPr>
          <a:xfrm>
            <a:off x="1023257" y="965198"/>
            <a:ext cx="2707937" cy="4927602"/>
          </a:xfrm>
        </p:spPr>
        <p:txBody>
          <a:bodyPr vert="horz" lIns="91440" tIns="45720" rIns="91440" bIns="45720" rtlCol="0" anchor="ctr">
            <a:normAutofit/>
          </a:bodyPr>
          <a:lstStyle/>
          <a:p>
            <a:pPr algn="r"/>
            <a:r>
              <a:rPr lang="en-US" sz="2000" dirty="0">
                <a:solidFill>
                  <a:schemeClr val="accent1"/>
                </a:solidFill>
              </a:rPr>
              <a:t>Step 1:</a:t>
            </a:r>
          </a:p>
          <a:p>
            <a:pPr algn="r"/>
            <a:r>
              <a:rPr lang="en-US" sz="2000" dirty="0">
                <a:solidFill>
                  <a:schemeClr val="accent1"/>
                </a:solidFill>
              </a:rPr>
              <a:t>Confirm the existence of an outbreak</a:t>
            </a:r>
          </a:p>
        </p:txBody>
      </p:sp>
    </p:spTree>
    <p:extLst>
      <p:ext uri="{BB962C8B-B14F-4D97-AF65-F5344CB8AC3E}">
        <p14:creationId xmlns:p14="http://schemas.microsoft.com/office/powerpoint/2010/main" val="1499465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nvSpPr>
        <p:spPr bwMode="white">
          <a:xfrm>
            <a:off x="0" y="0"/>
            <a:ext cx="12192000" cy="6858000"/>
          </a:xfrm>
          <a:prstGeom prst="rect">
            <a:avLst/>
          </a:prstGeom>
          <a:solidFill>
            <a:schemeClr val="bg1"/>
          </a:solidFill>
          <a:ln>
            <a:noFill/>
          </a:ln>
          <a:effectLst/>
        </p:spPr>
        <p:txBody>
          <a:bodyPr/>
          <a:lstStyle/>
          <a:p>
            <a:endParaRPr lang="en-US"/>
          </a:p>
        </p:txBody>
      </p:sp>
      <p:sp>
        <p:nvSpPr>
          <p:cNvPr id="12" name="Rectangle 11"/>
          <p:cNvSpPr>
            <a:spLocks noGrp="1" noRot="1" noChangeAspect="1" noMove="1" noResize="1" noEditPoints="1" noAdjustHandles="1" noChangeArrowheads="1" noChangeShapeType="1" noTextEdit="1"/>
          </p:cNvSpPr>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cxnSpLocks noGrp="1" noRot="1" noChangeAspect="1" noMove="1" noResize="1" noEditPoints="1" noAdjustHandles="1" noChangeArrowheads="1" noChangeShapeType="1"/>
          </p:cNvCxnSpPr>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4380588" y="965199"/>
            <a:ext cx="6766078" cy="4927601"/>
          </a:xfrm>
        </p:spPr>
        <p:txBody>
          <a:bodyPr vert="horz" lIns="91440" tIns="45720" rIns="91440" bIns="45720" rtlCol="0" anchor="ctr">
            <a:normAutofit/>
          </a:bodyPr>
          <a:lstStyle/>
          <a:p>
            <a:r>
              <a:rPr lang="en-US" sz="2800" dirty="0"/>
              <a:t>If it is confirmed as outbreak then next related question are -</a:t>
            </a:r>
            <a:br>
              <a:rPr lang="en-US" sz="2800" dirty="0"/>
            </a:br>
            <a:r>
              <a:rPr lang="en-US" sz="2800" dirty="0"/>
              <a:t>A. </a:t>
            </a:r>
            <a:r>
              <a:rPr lang="en-IN" sz="2800" dirty="0"/>
              <a:t>What is the correct diagnosis and aetiology of the disease?</a:t>
            </a:r>
            <a:br>
              <a:rPr lang="en-IN" sz="2800" dirty="0"/>
            </a:br>
            <a:r>
              <a:rPr lang="en-IN" sz="2800" dirty="0"/>
              <a:t>B. What can be done immediately to prevent new cases from occurring?</a:t>
            </a:r>
          </a:p>
        </p:txBody>
      </p:sp>
      <p:sp>
        <p:nvSpPr>
          <p:cNvPr id="6" name="Text Placeholder 5"/>
          <p:cNvSpPr>
            <a:spLocks noGrp="1"/>
          </p:cNvSpPr>
          <p:nvPr>
            <p:ph type="body" idx="1"/>
          </p:nvPr>
        </p:nvSpPr>
        <p:spPr>
          <a:xfrm>
            <a:off x="1023257" y="965198"/>
            <a:ext cx="2707937" cy="4927602"/>
          </a:xfrm>
        </p:spPr>
        <p:txBody>
          <a:bodyPr vert="horz" lIns="91440" tIns="45720" rIns="91440" bIns="45720" rtlCol="0" anchor="ctr">
            <a:normAutofit/>
          </a:bodyPr>
          <a:lstStyle/>
          <a:p>
            <a:pPr algn="r"/>
            <a:r>
              <a:rPr lang="en-US" sz="2000" dirty="0">
                <a:solidFill>
                  <a:schemeClr val="accent1"/>
                </a:solidFill>
              </a:rPr>
              <a:t>Step 2:</a:t>
            </a:r>
          </a:p>
          <a:p>
            <a:pPr algn="r"/>
            <a:r>
              <a:rPr lang="en-US" sz="2000" dirty="0">
                <a:solidFill>
                  <a:schemeClr val="accent1"/>
                </a:solidFill>
              </a:rPr>
              <a:t>Verify the diagnosis and etiology</a:t>
            </a:r>
            <a:br>
              <a:rPr lang="en-US" sz="2000" dirty="0">
                <a:solidFill>
                  <a:schemeClr val="accent1"/>
                </a:solidFill>
              </a:rPr>
            </a:br>
            <a:r>
              <a:rPr lang="en-US" sz="2000" dirty="0">
                <a:solidFill>
                  <a:schemeClr val="accent1"/>
                </a:solidFill>
              </a:rPr>
              <a:t>of the disease</a:t>
            </a:r>
          </a:p>
        </p:txBody>
      </p:sp>
    </p:spTree>
    <p:extLst>
      <p:ext uri="{BB962C8B-B14F-4D97-AF65-F5344CB8AC3E}">
        <p14:creationId xmlns:p14="http://schemas.microsoft.com/office/powerpoint/2010/main" val="1940902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nvSpPr>
        <p:spPr bwMode="white">
          <a:xfrm>
            <a:off x="0" y="0"/>
            <a:ext cx="12192000" cy="6858000"/>
          </a:xfrm>
          <a:prstGeom prst="rect">
            <a:avLst/>
          </a:prstGeom>
          <a:solidFill>
            <a:schemeClr val="bg1"/>
          </a:solidFill>
          <a:ln>
            <a:noFill/>
          </a:ln>
          <a:effectLst/>
        </p:spPr>
        <p:txBody>
          <a:bodyPr/>
          <a:lstStyle/>
          <a:p>
            <a:endParaRPr lang="en-US"/>
          </a:p>
        </p:txBody>
      </p:sp>
      <p:sp>
        <p:nvSpPr>
          <p:cNvPr id="12" name="Rectangle 11"/>
          <p:cNvSpPr>
            <a:spLocks noGrp="1" noRot="1" noChangeAspect="1" noMove="1" noResize="1" noEditPoints="1" noAdjustHandles="1" noChangeArrowheads="1" noChangeShapeType="1" noTextEdit="1"/>
          </p:cNvSpPr>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cxnSpLocks noGrp="1" noRot="1" noChangeAspect="1" noMove="1" noResize="1" noEditPoints="1" noAdjustHandles="1" noChangeArrowheads="1" noChangeShapeType="1"/>
          </p:cNvCxnSpPr>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4380588" y="965199"/>
            <a:ext cx="6766078" cy="4927601"/>
          </a:xfrm>
        </p:spPr>
        <p:txBody>
          <a:bodyPr vert="horz" lIns="91440" tIns="45720" rIns="91440" bIns="45720" rtlCol="0" anchor="ctr">
            <a:normAutofit/>
          </a:bodyPr>
          <a:lstStyle/>
          <a:p>
            <a:r>
              <a:rPr lang="en-IN" sz="2800" dirty="0"/>
              <a:t>At this stage, the investigator needs to answer at least three questions:</a:t>
            </a:r>
            <a:br>
              <a:rPr lang="en-IN" sz="2800" dirty="0"/>
            </a:br>
            <a:r>
              <a:rPr lang="en-IN" sz="2800" dirty="0"/>
              <a:t>1. Who should be counted as a case?</a:t>
            </a:r>
            <a:br>
              <a:rPr lang="en-IN" sz="2800" dirty="0"/>
            </a:br>
            <a:r>
              <a:rPr lang="en-IN" sz="2800" dirty="0"/>
              <a:t>2. Are there more undetected cases in the hospitals and in the community?</a:t>
            </a:r>
            <a:br>
              <a:rPr lang="en-IN" sz="2800" dirty="0"/>
            </a:br>
            <a:r>
              <a:rPr lang="en-IN" sz="2800" dirty="0"/>
              <a:t>3. What are the characteristics of cases?</a:t>
            </a:r>
          </a:p>
        </p:txBody>
      </p:sp>
      <p:sp>
        <p:nvSpPr>
          <p:cNvPr id="6" name="Text Placeholder 5"/>
          <p:cNvSpPr>
            <a:spLocks noGrp="1"/>
          </p:cNvSpPr>
          <p:nvPr>
            <p:ph type="body" idx="1"/>
          </p:nvPr>
        </p:nvSpPr>
        <p:spPr>
          <a:xfrm>
            <a:off x="1023257" y="965198"/>
            <a:ext cx="2707937" cy="4927602"/>
          </a:xfrm>
        </p:spPr>
        <p:txBody>
          <a:bodyPr vert="horz" lIns="91440" tIns="45720" rIns="91440" bIns="45720" rtlCol="0" anchor="ctr">
            <a:normAutofit/>
          </a:bodyPr>
          <a:lstStyle/>
          <a:p>
            <a:pPr algn="r"/>
            <a:r>
              <a:rPr lang="en-US" sz="2000" dirty="0">
                <a:solidFill>
                  <a:schemeClr val="accent1"/>
                </a:solidFill>
              </a:rPr>
              <a:t>Step 3:</a:t>
            </a:r>
          </a:p>
          <a:p>
            <a:pPr algn="r"/>
            <a:r>
              <a:rPr lang="en-US" sz="2000" dirty="0">
                <a:solidFill>
                  <a:schemeClr val="accent1"/>
                </a:solidFill>
              </a:rPr>
              <a:t>Develop an appropriate case definition, start case finding, and collect</a:t>
            </a:r>
            <a:br>
              <a:rPr lang="en-US" sz="2000" dirty="0">
                <a:solidFill>
                  <a:schemeClr val="accent1"/>
                </a:solidFill>
              </a:rPr>
            </a:br>
            <a:r>
              <a:rPr lang="en-US" sz="2000" dirty="0">
                <a:solidFill>
                  <a:schemeClr val="accent1"/>
                </a:solidFill>
              </a:rPr>
              <a:t>information on cases</a:t>
            </a:r>
          </a:p>
        </p:txBody>
      </p:sp>
    </p:spTree>
    <p:extLst>
      <p:ext uri="{BB962C8B-B14F-4D97-AF65-F5344CB8AC3E}">
        <p14:creationId xmlns:p14="http://schemas.microsoft.com/office/powerpoint/2010/main" val="1631289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nvSpPr>
        <p:spPr bwMode="ltGray">
          <a:xfrm>
            <a:off x="321564" y="320040"/>
            <a:ext cx="11548872" cy="6217920"/>
          </a:xfrm>
          <a:prstGeom prst="rect">
            <a:avLst/>
          </a:prstGeom>
          <a:solidFill>
            <a:schemeClr val="tx1">
              <a:alpha val="10000"/>
            </a:schemeClr>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321564" y="320040"/>
            <a:ext cx="11548872" cy="6217920"/>
          </a:xfrm>
        </p:spPr>
        <p:txBody>
          <a:bodyPr>
            <a:noAutofit/>
          </a:bodyPr>
          <a:lstStyle/>
          <a:p>
            <a:pPr marL="0" indent="0">
              <a:lnSpc>
                <a:spcPct val="100000"/>
              </a:lnSpc>
              <a:buNone/>
            </a:pPr>
            <a:r>
              <a:rPr lang="en-US" u="sng" dirty="0"/>
              <a:t> Develop an appropriate case definition</a:t>
            </a:r>
          </a:p>
          <a:p>
            <a:endParaRPr lang="en-US" dirty="0"/>
          </a:p>
          <a:p>
            <a:r>
              <a:rPr lang="en-US" dirty="0"/>
              <a:t>It is important that the investigator develop a case definition, which will be applied consistently during the investigation.</a:t>
            </a:r>
          </a:p>
          <a:p>
            <a:endParaRPr lang="en-US" dirty="0"/>
          </a:p>
          <a:p>
            <a:r>
              <a:rPr lang="en-US" dirty="0"/>
              <a:t>The definition should be sensitive or adequate at the beginning, in order to capture actual cases.</a:t>
            </a:r>
          </a:p>
          <a:p>
            <a:endParaRPr lang="en-US" dirty="0"/>
          </a:p>
          <a:p>
            <a:r>
              <a:rPr lang="en-US" dirty="0"/>
              <a:t>A good case definition for investigative purposes should be specific to time and location.</a:t>
            </a:r>
            <a:endParaRPr lang="en-IN" dirty="0"/>
          </a:p>
        </p:txBody>
      </p:sp>
    </p:spTree>
    <p:extLst>
      <p:ext uri="{BB962C8B-B14F-4D97-AF65-F5344CB8AC3E}">
        <p14:creationId xmlns:p14="http://schemas.microsoft.com/office/powerpoint/2010/main" val="1016116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nvSpPr>
        <p:spPr bwMode="ltGray">
          <a:xfrm>
            <a:off x="321564" y="320040"/>
            <a:ext cx="11548872" cy="6217920"/>
          </a:xfrm>
          <a:prstGeom prst="rect">
            <a:avLst/>
          </a:prstGeom>
          <a:solidFill>
            <a:schemeClr val="tx1">
              <a:alpha val="10000"/>
            </a:schemeClr>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321564" y="320040"/>
            <a:ext cx="11548872" cy="6217920"/>
          </a:xfrm>
        </p:spPr>
        <p:txBody>
          <a:bodyPr>
            <a:noAutofit/>
          </a:bodyPr>
          <a:lstStyle/>
          <a:p>
            <a:pPr marL="0" indent="0">
              <a:lnSpc>
                <a:spcPct val="100000"/>
              </a:lnSpc>
              <a:buNone/>
            </a:pPr>
            <a:r>
              <a:rPr lang="en-US" u="sng" dirty="0"/>
              <a:t>Active case finding</a:t>
            </a:r>
            <a:endParaRPr lang="en-US" dirty="0"/>
          </a:p>
          <a:p>
            <a:r>
              <a:rPr lang="en-US" dirty="0"/>
              <a:t>The investigator must start a process called active case finding.</a:t>
            </a:r>
          </a:p>
          <a:p>
            <a:r>
              <a:rPr lang="en-US" dirty="0"/>
              <a:t>The objective of active case finding is to have enough cases to </a:t>
            </a:r>
            <a:r>
              <a:rPr lang="en-US" dirty="0" err="1"/>
              <a:t>analyse</a:t>
            </a:r>
            <a:r>
              <a:rPr lang="en-US" dirty="0"/>
              <a:t>. At the same time, this case finding will give a better picture of the magnitude of the outbreak.</a:t>
            </a:r>
          </a:p>
          <a:p>
            <a:r>
              <a:rPr lang="en-US" dirty="0"/>
              <a:t>This active case finding in the community also provides two more benefits:</a:t>
            </a:r>
          </a:p>
          <a:p>
            <a:pPr lvl="1"/>
            <a:r>
              <a:rPr lang="en-US" dirty="0"/>
              <a:t>Control measures can be implemented if the </a:t>
            </a:r>
            <a:r>
              <a:rPr lang="en-US" dirty="0" err="1"/>
              <a:t>aetiology</a:t>
            </a:r>
            <a:r>
              <a:rPr lang="en-US" dirty="0"/>
              <a:t> of the disease is known and treatable.</a:t>
            </a:r>
          </a:p>
          <a:p>
            <a:pPr lvl="1"/>
            <a:r>
              <a:rPr lang="en-US" dirty="0"/>
              <a:t>Rapid environmental assessment can be started during the visit to the affected families or villages. From the direct interview with the cases, the investigators can develop hypotheses and implement necessary interventions immediately.</a:t>
            </a:r>
            <a:endParaRPr lang="en-IN" dirty="0"/>
          </a:p>
        </p:txBody>
      </p:sp>
    </p:spTree>
    <p:extLst>
      <p:ext uri="{BB962C8B-B14F-4D97-AF65-F5344CB8AC3E}">
        <p14:creationId xmlns:p14="http://schemas.microsoft.com/office/powerpoint/2010/main" val="2138842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nvSpPr>
        <p:spPr bwMode="ltGray">
          <a:xfrm>
            <a:off x="321564" y="320040"/>
            <a:ext cx="11548872" cy="6217920"/>
          </a:xfrm>
          <a:prstGeom prst="rect">
            <a:avLst/>
          </a:prstGeom>
          <a:solidFill>
            <a:schemeClr val="tx1">
              <a:alpha val="10000"/>
            </a:schemeClr>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321564" y="320040"/>
            <a:ext cx="11548872" cy="6217920"/>
          </a:xfrm>
        </p:spPr>
        <p:txBody>
          <a:bodyPr>
            <a:noAutofit/>
          </a:bodyPr>
          <a:lstStyle/>
          <a:p>
            <a:pPr marL="0" indent="0">
              <a:lnSpc>
                <a:spcPct val="100000"/>
              </a:lnSpc>
              <a:buNone/>
            </a:pPr>
            <a:r>
              <a:rPr lang="en-US" u="sng" dirty="0"/>
              <a:t> Collecting information on cases</a:t>
            </a:r>
            <a:endParaRPr lang="en-US" dirty="0"/>
          </a:p>
          <a:p>
            <a:pPr marL="0" indent="0">
              <a:buNone/>
            </a:pPr>
            <a:r>
              <a:rPr lang="en-US" dirty="0"/>
              <a:t>1. Identifying information: name, hospital number, contact person,</a:t>
            </a:r>
          </a:p>
          <a:p>
            <a:pPr marL="0" indent="0">
              <a:buNone/>
            </a:pPr>
            <a:r>
              <a:rPr lang="en-US" dirty="0"/>
              <a:t>and address of contact.</a:t>
            </a:r>
          </a:p>
          <a:p>
            <a:pPr marL="0" indent="0">
              <a:buNone/>
            </a:pPr>
            <a:endParaRPr lang="en-US" dirty="0"/>
          </a:p>
          <a:p>
            <a:pPr marL="0" indent="0">
              <a:buNone/>
            </a:pPr>
            <a:r>
              <a:rPr lang="en-US" dirty="0"/>
              <a:t>2. Demographic information: age, gender, occupation, religion,</a:t>
            </a:r>
          </a:p>
          <a:p>
            <a:pPr marL="0" indent="0">
              <a:buNone/>
            </a:pPr>
            <a:r>
              <a:rPr lang="en-US" dirty="0"/>
              <a:t>ethnicity, area of residence, place of employment, etc.</a:t>
            </a:r>
          </a:p>
          <a:p>
            <a:pPr marL="0" indent="0">
              <a:buNone/>
            </a:pPr>
            <a:endParaRPr lang="en-US" dirty="0"/>
          </a:p>
          <a:p>
            <a:pPr marL="0" indent="0">
              <a:buNone/>
            </a:pPr>
            <a:r>
              <a:rPr lang="en-US" dirty="0"/>
              <a:t>3. Clinical information: symptoms and signs, date of onset, duration</a:t>
            </a:r>
          </a:p>
          <a:p>
            <a:pPr marL="0" indent="0">
              <a:buNone/>
            </a:pPr>
            <a:r>
              <a:rPr lang="en-US" dirty="0"/>
              <a:t>of illness, and results of diagnostic procedures.</a:t>
            </a:r>
          </a:p>
          <a:p>
            <a:pPr marL="0" indent="0">
              <a:buNone/>
            </a:pPr>
            <a:endParaRPr lang="en-US" dirty="0"/>
          </a:p>
          <a:p>
            <a:pPr marL="0" indent="0">
              <a:buNone/>
            </a:pPr>
            <a:r>
              <a:rPr lang="en-US" dirty="0"/>
              <a:t>4. Suspected risk factors: investigators can ask for a history of</a:t>
            </a:r>
          </a:p>
          <a:p>
            <a:pPr marL="0" indent="0">
              <a:buNone/>
            </a:pPr>
            <a:r>
              <a:rPr lang="en-US" dirty="0"/>
              <a:t>exposure to factors before the disease developed.</a:t>
            </a:r>
            <a:endParaRPr lang="en-IN" dirty="0"/>
          </a:p>
        </p:txBody>
      </p:sp>
    </p:spTree>
    <p:extLst>
      <p:ext uri="{BB962C8B-B14F-4D97-AF65-F5344CB8AC3E}">
        <p14:creationId xmlns:p14="http://schemas.microsoft.com/office/powerpoint/2010/main" val="1084160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nvSpPr>
        <p:spPr bwMode="white">
          <a:xfrm>
            <a:off x="0" y="0"/>
            <a:ext cx="12192000" cy="6858000"/>
          </a:xfrm>
          <a:prstGeom prst="rect">
            <a:avLst/>
          </a:prstGeom>
          <a:solidFill>
            <a:schemeClr val="bg1"/>
          </a:solidFill>
          <a:ln>
            <a:noFill/>
          </a:ln>
          <a:effectLst/>
        </p:spPr>
        <p:txBody>
          <a:bodyPr/>
          <a:lstStyle/>
          <a:p>
            <a:endParaRPr lang="en-US"/>
          </a:p>
        </p:txBody>
      </p:sp>
      <p:sp>
        <p:nvSpPr>
          <p:cNvPr id="12" name="Rectangle 11"/>
          <p:cNvSpPr>
            <a:spLocks noGrp="1" noRot="1" noChangeAspect="1" noMove="1" noResize="1" noEditPoints="1" noAdjustHandles="1" noChangeArrowheads="1" noChangeShapeType="1" noTextEdit="1"/>
          </p:cNvSpPr>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cxnSpLocks noGrp="1" noRot="1" noChangeAspect="1" noMove="1" noResize="1" noEditPoints="1" noAdjustHandles="1" noChangeArrowheads="1" noChangeShapeType="1"/>
          </p:cNvCxnSpPr>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4380588" y="965199"/>
            <a:ext cx="6766078" cy="4927601"/>
          </a:xfrm>
        </p:spPr>
        <p:txBody>
          <a:bodyPr vert="horz" lIns="91440" tIns="45720" rIns="91440" bIns="45720" rtlCol="0" anchor="ctr">
            <a:normAutofit/>
          </a:bodyPr>
          <a:lstStyle/>
          <a:p>
            <a:r>
              <a:rPr lang="en-US" sz="2800" dirty="0"/>
              <a:t>In this step, investigators need to answer the following questions:</a:t>
            </a:r>
            <a:br>
              <a:rPr lang="en-US" sz="2800" dirty="0"/>
            </a:br>
            <a:br>
              <a:rPr lang="en-US" sz="2800" dirty="0"/>
            </a:br>
            <a:r>
              <a:rPr lang="en-US" sz="2800" dirty="0"/>
              <a:t>1. What are the main clinical features?</a:t>
            </a:r>
            <a:br>
              <a:rPr lang="en-US" sz="2800" dirty="0"/>
            </a:br>
            <a:br>
              <a:rPr lang="en-US" sz="2800" dirty="0"/>
            </a:br>
            <a:r>
              <a:rPr lang="en-US" sz="2800" dirty="0"/>
              <a:t>2. What population(s) is at risk?</a:t>
            </a:r>
            <a:br>
              <a:rPr lang="en-US" sz="2800" dirty="0"/>
            </a:br>
            <a:br>
              <a:rPr lang="en-US" sz="2800" dirty="0"/>
            </a:br>
            <a:r>
              <a:rPr lang="en-US" sz="2800" dirty="0"/>
              <a:t>3. What are the risk factors?</a:t>
            </a:r>
            <a:br>
              <a:rPr lang="en-US" sz="2800" dirty="0"/>
            </a:br>
            <a:br>
              <a:rPr lang="en-US" sz="2800" dirty="0"/>
            </a:br>
            <a:r>
              <a:rPr lang="en-US" sz="2800" dirty="0"/>
              <a:t>4. What are the most likely explanations of how the outbreak began?</a:t>
            </a:r>
            <a:endParaRPr lang="en-IN" sz="2800" dirty="0"/>
          </a:p>
        </p:txBody>
      </p:sp>
      <p:sp>
        <p:nvSpPr>
          <p:cNvPr id="6" name="Text Placeholder 5"/>
          <p:cNvSpPr>
            <a:spLocks noGrp="1"/>
          </p:cNvSpPr>
          <p:nvPr>
            <p:ph type="body" idx="1"/>
          </p:nvPr>
        </p:nvSpPr>
        <p:spPr>
          <a:xfrm>
            <a:off x="1023257" y="965198"/>
            <a:ext cx="2707937" cy="4927602"/>
          </a:xfrm>
        </p:spPr>
        <p:txBody>
          <a:bodyPr vert="horz" lIns="91440" tIns="45720" rIns="91440" bIns="45720" rtlCol="0" anchor="ctr">
            <a:normAutofit/>
          </a:bodyPr>
          <a:lstStyle/>
          <a:p>
            <a:pPr algn="r"/>
            <a:r>
              <a:rPr lang="en-US" sz="2000" dirty="0">
                <a:solidFill>
                  <a:schemeClr val="accent1"/>
                </a:solidFill>
              </a:rPr>
              <a:t>Step 4:</a:t>
            </a:r>
          </a:p>
          <a:p>
            <a:pPr algn="r"/>
            <a:r>
              <a:rPr lang="en-US" sz="2000" dirty="0">
                <a:solidFill>
                  <a:schemeClr val="accent1"/>
                </a:solidFill>
              </a:rPr>
              <a:t>Describe the outbreak in person, place, and time, and hypotheses formation</a:t>
            </a:r>
          </a:p>
        </p:txBody>
      </p:sp>
    </p:spTree>
    <p:extLst>
      <p:ext uri="{BB962C8B-B14F-4D97-AF65-F5344CB8AC3E}">
        <p14:creationId xmlns:p14="http://schemas.microsoft.com/office/powerpoint/2010/main" val="1038514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nvSpPr>
        <p:spPr bwMode="ltGray">
          <a:xfrm>
            <a:off x="321564" y="320040"/>
            <a:ext cx="11548872" cy="6217920"/>
          </a:xfrm>
          <a:prstGeom prst="rect">
            <a:avLst/>
          </a:prstGeom>
          <a:solidFill>
            <a:schemeClr val="tx1">
              <a:alpha val="10000"/>
            </a:schemeClr>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321564" y="320040"/>
            <a:ext cx="11548872" cy="6217920"/>
          </a:xfrm>
        </p:spPr>
        <p:txBody>
          <a:bodyPr>
            <a:noAutofit/>
          </a:bodyPr>
          <a:lstStyle/>
          <a:p>
            <a:pPr marL="0" indent="0">
              <a:lnSpc>
                <a:spcPct val="100000"/>
              </a:lnSpc>
              <a:buNone/>
            </a:pPr>
            <a:r>
              <a:rPr lang="en-US" u="sng" dirty="0"/>
              <a:t>1. Clinical manifestations of cases</a:t>
            </a:r>
            <a:endParaRPr lang="en-US" dirty="0"/>
          </a:p>
          <a:p>
            <a:r>
              <a:rPr lang="en-US" dirty="0"/>
              <a:t>Signs and symptoms of cases can be </a:t>
            </a:r>
            <a:r>
              <a:rPr lang="en-US" dirty="0" err="1"/>
              <a:t>analysed</a:t>
            </a:r>
            <a:r>
              <a:rPr lang="en-US" dirty="0"/>
              <a:t> in percentages and presented in a summary table.</a:t>
            </a:r>
          </a:p>
          <a:p>
            <a:r>
              <a:rPr lang="en-US" dirty="0"/>
              <a:t>In an outbreak of unknown </a:t>
            </a:r>
            <a:r>
              <a:rPr lang="en-US" dirty="0" err="1"/>
              <a:t>aetiology</a:t>
            </a:r>
            <a:r>
              <a:rPr lang="en-US" dirty="0"/>
              <a:t>, clinical information will help to establish the diagnosis.</a:t>
            </a:r>
          </a:p>
          <a:p>
            <a:r>
              <a:rPr lang="en-US" dirty="0"/>
              <a:t>For an outbreak in which the </a:t>
            </a:r>
            <a:r>
              <a:rPr lang="en-US" dirty="0" err="1"/>
              <a:t>aetiology</a:t>
            </a:r>
            <a:r>
              <a:rPr lang="en-US" dirty="0"/>
              <a:t> is already known, the investigators still need to compare the clinical information found in the investigation with previous knowledge. Any discrepancy between the investigation and previous knowledge such as the attack rate, mortality rate, severity, and so on should be carefully examined, because this might indicate that a new strain or different specific host response is occurring.</a:t>
            </a:r>
            <a:endParaRPr lang="en-IN" dirty="0"/>
          </a:p>
        </p:txBody>
      </p:sp>
    </p:spTree>
    <p:extLst>
      <p:ext uri="{BB962C8B-B14F-4D97-AF65-F5344CB8AC3E}">
        <p14:creationId xmlns:p14="http://schemas.microsoft.com/office/powerpoint/2010/main" val="1056438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nvSpPr>
        <p:spPr bwMode="white">
          <a:xfrm>
            <a:off x="0" y="0"/>
            <a:ext cx="12192000" cy="6858000"/>
          </a:xfrm>
          <a:prstGeom prst="rect">
            <a:avLst/>
          </a:prstGeom>
          <a:solidFill>
            <a:schemeClr val="bg1"/>
          </a:solidFill>
          <a:ln>
            <a:noFill/>
          </a:ln>
          <a:effectLst/>
        </p:spPr>
        <p:txBody>
          <a:bodyPr/>
          <a:lstStyle/>
          <a:p>
            <a:endParaRPr lang="en-US"/>
          </a:p>
        </p:txBody>
      </p:sp>
      <p:sp>
        <p:nvSpPr>
          <p:cNvPr id="12" name="Rectangle 11"/>
          <p:cNvSpPr>
            <a:spLocks noGrp="1" noRot="1" noChangeAspect="1" noMove="1" noResize="1" noEditPoints="1" noAdjustHandles="1" noChangeArrowheads="1" noChangeShapeType="1" noTextEdit="1"/>
          </p:cNvSpPr>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cxnSpLocks noGrp="1" noRot="1" noChangeAspect="1" noMove="1" noResize="1" noEditPoints="1" noAdjustHandles="1" noChangeArrowheads="1" noChangeShapeType="1"/>
          </p:cNvCxnSpPr>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4380588" y="965199"/>
            <a:ext cx="6766078" cy="4927601"/>
          </a:xfrm>
        </p:spPr>
        <p:txBody>
          <a:bodyPr vert="horz" lIns="91440" tIns="45720" rIns="91440" bIns="45720" rtlCol="0" anchor="ctr">
            <a:normAutofit/>
          </a:bodyPr>
          <a:lstStyle/>
          <a:p>
            <a:r>
              <a:rPr lang="en-US" sz="3600" kern="1200" dirty="0">
                <a:solidFill>
                  <a:schemeClr val="tx1">
                    <a:lumMod val="85000"/>
                    <a:lumOff val="15000"/>
                  </a:schemeClr>
                </a:solidFill>
                <a:latin typeface="+mj-lt"/>
                <a:ea typeface="+mj-ea"/>
                <a:cs typeface="+mj-cs"/>
              </a:rPr>
              <a:t>Definitions</a:t>
            </a:r>
          </a:p>
        </p:txBody>
      </p:sp>
    </p:spTree>
    <p:extLst>
      <p:ext uri="{BB962C8B-B14F-4D97-AF65-F5344CB8AC3E}">
        <p14:creationId xmlns:p14="http://schemas.microsoft.com/office/powerpoint/2010/main" val="1635266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nvSpPr>
        <p:spPr bwMode="ltGray">
          <a:xfrm>
            <a:off x="321564" y="320040"/>
            <a:ext cx="11548872" cy="6217920"/>
          </a:xfrm>
          <a:prstGeom prst="rect">
            <a:avLst/>
          </a:prstGeom>
          <a:solidFill>
            <a:schemeClr val="tx1">
              <a:alpha val="10000"/>
            </a:schemeClr>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321564" y="320040"/>
            <a:ext cx="11548872" cy="6217920"/>
          </a:xfrm>
        </p:spPr>
        <p:txBody>
          <a:bodyPr>
            <a:noAutofit/>
          </a:bodyPr>
          <a:lstStyle/>
          <a:p>
            <a:pPr marL="0" indent="0">
              <a:lnSpc>
                <a:spcPct val="100000"/>
              </a:lnSpc>
              <a:buNone/>
            </a:pPr>
            <a:endParaRPr lang="en-US" u="sng" dirty="0"/>
          </a:p>
          <a:p>
            <a:pPr marL="0" indent="0">
              <a:lnSpc>
                <a:spcPct val="100000"/>
              </a:lnSpc>
              <a:buNone/>
            </a:pPr>
            <a:endParaRPr lang="en-US" u="sng" dirty="0"/>
          </a:p>
          <a:p>
            <a:pPr marL="0" indent="0">
              <a:lnSpc>
                <a:spcPct val="100000"/>
              </a:lnSpc>
              <a:buNone/>
            </a:pPr>
            <a:r>
              <a:rPr lang="en-US" u="sng" dirty="0"/>
              <a:t>2. Populations at risk</a:t>
            </a:r>
            <a:endParaRPr lang="en-US" dirty="0"/>
          </a:p>
          <a:p>
            <a:r>
              <a:rPr lang="en-US" dirty="0"/>
              <a:t>Investigators should analyze the characteristics of cases by gender, age, occupation, ethnicity, and so on. Initially this can be carried out by examining the proportion of all cases, but the specific attack rate by age and gender will be more useful for comparisons and hypothesis formation.</a:t>
            </a:r>
          </a:p>
          <a:p>
            <a:r>
              <a:rPr lang="en-US" dirty="0"/>
              <a:t>The outbreak of </a:t>
            </a:r>
            <a:r>
              <a:rPr lang="en-US" dirty="0" err="1"/>
              <a:t>Nipah</a:t>
            </a:r>
            <a:r>
              <a:rPr lang="en-US" dirty="0"/>
              <a:t> encephalitis in Malaysia in early 1999</a:t>
            </a:r>
            <a:endParaRPr lang="en-IN" dirty="0"/>
          </a:p>
        </p:txBody>
      </p:sp>
    </p:spTree>
    <p:extLst>
      <p:ext uri="{BB962C8B-B14F-4D97-AF65-F5344CB8AC3E}">
        <p14:creationId xmlns:p14="http://schemas.microsoft.com/office/powerpoint/2010/main" val="607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nvSpPr>
        <p:spPr bwMode="ltGray">
          <a:xfrm>
            <a:off x="321564" y="320040"/>
            <a:ext cx="11548872" cy="6217920"/>
          </a:xfrm>
          <a:prstGeom prst="rect">
            <a:avLst/>
          </a:prstGeom>
          <a:solidFill>
            <a:schemeClr val="tx1">
              <a:alpha val="10000"/>
            </a:schemeClr>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321564" y="320040"/>
            <a:ext cx="4748377" cy="6217920"/>
          </a:xfrm>
        </p:spPr>
        <p:txBody>
          <a:bodyPr>
            <a:noAutofit/>
          </a:bodyPr>
          <a:lstStyle/>
          <a:p>
            <a:pPr marL="0" indent="0">
              <a:lnSpc>
                <a:spcPct val="100000"/>
              </a:lnSpc>
              <a:buNone/>
            </a:pPr>
            <a:r>
              <a:rPr lang="en-US" sz="2400" u="sng" dirty="0"/>
              <a:t>3. Location</a:t>
            </a:r>
          </a:p>
          <a:p>
            <a:r>
              <a:rPr lang="en-US" sz="2400" dirty="0"/>
              <a:t>Investigators can calculate attack rates of cases in different locations.</a:t>
            </a:r>
          </a:p>
          <a:p>
            <a:r>
              <a:rPr lang="en-US" sz="2400" dirty="0"/>
              <a:t>These can be places of residence, places of employment, sites of exposure, etc.</a:t>
            </a:r>
          </a:p>
          <a:p>
            <a:r>
              <a:rPr lang="en-US" sz="2400" dirty="0"/>
              <a:t>Locations with high attack rates often indicate the sources of infection or contamination.</a:t>
            </a:r>
          </a:p>
          <a:p>
            <a:r>
              <a:rPr lang="en-US" sz="2400" dirty="0"/>
              <a:t>A spot map showing the locations of cases can give a very good idea of the source.</a:t>
            </a:r>
            <a:endParaRPr lang="en-IN"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5251" y="320040"/>
            <a:ext cx="6705185" cy="6217920"/>
          </a:xfrm>
          <a:prstGeom prst="rect">
            <a:avLst/>
          </a:prstGeom>
        </p:spPr>
      </p:pic>
    </p:spTree>
    <p:extLst>
      <p:ext uri="{BB962C8B-B14F-4D97-AF65-F5344CB8AC3E}">
        <p14:creationId xmlns:p14="http://schemas.microsoft.com/office/powerpoint/2010/main" val="1966723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nvSpPr>
        <p:spPr bwMode="ltGray">
          <a:xfrm>
            <a:off x="321564" y="320040"/>
            <a:ext cx="11548872" cy="6217920"/>
          </a:xfrm>
          <a:prstGeom prst="rect">
            <a:avLst/>
          </a:prstGeom>
          <a:solidFill>
            <a:schemeClr val="tx1">
              <a:alpha val="10000"/>
            </a:schemeClr>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321564" y="320040"/>
            <a:ext cx="4748377" cy="6217920"/>
          </a:xfrm>
        </p:spPr>
        <p:txBody>
          <a:bodyPr>
            <a:noAutofit/>
          </a:bodyPr>
          <a:lstStyle/>
          <a:p>
            <a:pPr marL="0" indent="0">
              <a:lnSpc>
                <a:spcPct val="100000"/>
              </a:lnSpc>
              <a:buNone/>
            </a:pPr>
            <a:r>
              <a:rPr lang="en-US" sz="2400" u="sng" dirty="0"/>
              <a:t>4. Time</a:t>
            </a:r>
          </a:p>
          <a:p>
            <a:r>
              <a:rPr lang="en-US" sz="2400" dirty="0"/>
              <a:t>The objective is to show the occurrence of cases over time and look for a pattern of occurrence.</a:t>
            </a:r>
          </a:p>
          <a:p>
            <a:r>
              <a:rPr lang="en-US" sz="2400" dirty="0"/>
              <a:t>In general, there are two major types of outbreaks:</a:t>
            </a:r>
          </a:p>
          <a:p>
            <a:pPr lvl="1"/>
            <a:r>
              <a:rPr lang="en-US" sz="2000" dirty="0"/>
              <a:t>A common source</a:t>
            </a:r>
          </a:p>
          <a:p>
            <a:pPr lvl="1"/>
            <a:r>
              <a:rPr lang="en-US" sz="2000" dirty="0"/>
              <a:t>A propagated source.</a:t>
            </a:r>
            <a:endParaRPr lang="en-IN" sz="2000"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3552" t="15842" r="19832" b="42250"/>
          <a:stretch/>
        </p:blipFill>
        <p:spPr>
          <a:xfrm>
            <a:off x="5957180" y="443619"/>
            <a:ext cx="5694630" cy="263456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22832" t="16561" r="21452" b="41098"/>
          <a:stretch/>
        </p:blipFill>
        <p:spPr>
          <a:xfrm>
            <a:off x="5957181" y="3201758"/>
            <a:ext cx="5694630" cy="2704719"/>
          </a:xfrm>
          <a:prstGeom prst="rect">
            <a:avLst/>
          </a:prstGeom>
        </p:spPr>
      </p:pic>
    </p:spTree>
    <p:extLst>
      <p:ext uri="{BB962C8B-B14F-4D97-AF65-F5344CB8AC3E}">
        <p14:creationId xmlns:p14="http://schemas.microsoft.com/office/powerpoint/2010/main" val="1308318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nvSpPr>
        <p:spPr bwMode="white">
          <a:xfrm>
            <a:off x="0" y="0"/>
            <a:ext cx="12192000" cy="6858000"/>
          </a:xfrm>
          <a:prstGeom prst="rect">
            <a:avLst/>
          </a:prstGeom>
          <a:solidFill>
            <a:schemeClr val="bg1"/>
          </a:solidFill>
          <a:ln>
            <a:noFill/>
          </a:ln>
          <a:effectLst/>
        </p:spPr>
        <p:txBody>
          <a:bodyPr/>
          <a:lstStyle/>
          <a:p>
            <a:endParaRPr lang="en-US"/>
          </a:p>
        </p:txBody>
      </p:sp>
      <p:sp>
        <p:nvSpPr>
          <p:cNvPr id="12" name="Rectangle 11"/>
          <p:cNvSpPr>
            <a:spLocks noGrp="1" noRot="1" noChangeAspect="1" noMove="1" noResize="1" noEditPoints="1" noAdjustHandles="1" noChangeArrowheads="1" noChangeShapeType="1" noTextEdit="1"/>
          </p:cNvSpPr>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cxnSpLocks noGrp="1" noRot="1" noChangeAspect="1" noMove="1" noResize="1" noEditPoints="1" noAdjustHandles="1" noChangeArrowheads="1" noChangeShapeType="1"/>
          </p:cNvCxnSpPr>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4380588" y="965199"/>
            <a:ext cx="6766078" cy="4927601"/>
          </a:xfrm>
        </p:spPr>
        <p:txBody>
          <a:bodyPr vert="horz" lIns="91440" tIns="45720" rIns="91440" bIns="45720" rtlCol="0" anchor="ctr">
            <a:normAutofit fontScale="90000"/>
          </a:bodyPr>
          <a:lstStyle/>
          <a:p>
            <a:r>
              <a:rPr lang="en-US" sz="2800" dirty="0"/>
              <a:t>In an outbreak of infectious disease, the investigator needs to</a:t>
            </a:r>
            <a:br>
              <a:rPr lang="en-US" sz="2800" dirty="0"/>
            </a:br>
            <a:r>
              <a:rPr lang="en-US" sz="2800" dirty="0"/>
              <a:t>answer the following questions:</a:t>
            </a:r>
            <a:br>
              <a:rPr lang="en-US" sz="2800" dirty="0"/>
            </a:br>
            <a:r>
              <a:rPr lang="en-US" sz="2800" dirty="0"/>
              <a:t>1. What is the </a:t>
            </a:r>
            <a:r>
              <a:rPr lang="en-US" sz="2800" dirty="0" err="1"/>
              <a:t>aetiology</a:t>
            </a:r>
            <a:r>
              <a:rPr lang="en-US" sz="2800" dirty="0"/>
              <a:t> of the disease?</a:t>
            </a:r>
            <a:br>
              <a:rPr lang="en-US" sz="2800" dirty="0"/>
            </a:br>
            <a:r>
              <a:rPr lang="en-US" sz="2800" dirty="0"/>
              <a:t>2. What is the source of infection?</a:t>
            </a:r>
            <a:br>
              <a:rPr lang="en-US" sz="2800" dirty="0"/>
            </a:br>
            <a:r>
              <a:rPr lang="en-US" sz="2800" dirty="0"/>
              <a:t>3. What is the pattern of spread?</a:t>
            </a:r>
            <a:br>
              <a:rPr lang="en-US" sz="2800" dirty="0"/>
            </a:br>
            <a:r>
              <a:rPr lang="en-US" sz="2800" dirty="0"/>
              <a:t>4. What are the risk factors for an individual to get the disease?</a:t>
            </a:r>
            <a:br>
              <a:rPr lang="en-US" sz="2800" dirty="0"/>
            </a:br>
            <a:r>
              <a:rPr lang="en-US" sz="2800" dirty="0"/>
              <a:t>5. What are the determinants of the outbreak or the factors which, when combined together, result in the outbreak?</a:t>
            </a:r>
            <a:br>
              <a:rPr lang="en-US" sz="2800" dirty="0"/>
            </a:br>
            <a:r>
              <a:rPr lang="en-US" sz="2800" dirty="0"/>
              <a:t>A hypothesis needs to be tested by an analytical study </a:t>
            </a:r>
            <a:r>
              <a:rPr lang="en-US" sz="2800" dirty="0" err="1"/>
              <a:t>design.The</a:t>
            </a:r>
            <a:r>
              <a:rPr lang="en-US" sz="2800" dirty="0"/>
              <a:t> most common is a case–control study.</a:t>
            </a:r>
            <a:endParaRPr lang="en-IN" sz="2800" dirty="0"/>
          </a:p>
        </p:txBody>
      </p:sp>
      <p:sp>
        <p:nvSpPr>
          <p:cNvPr id="6" name="Text Placeholder 5"/>
          <p:cNvSpPr>
            <a:spLocks noGrp="1"/>
          </p:cNvSpPr>
          <p:nvPr>
            <p:ph type="body" idx="1"/>
          </p:nvPr>
        </p:nvSpPr>
        <p:spPr>
          <a:xfrm>
            <a:off x="1023257" y="965198"/>
            <a:ext cx="2707937" cy="4927602"/>
          </a:xfrm>
        </p:spPr>
        <p:txBody>
          <a:bodyPr vert="horz" lIns="91440" tIns="45720" rIns="91440" bIns="45720" rtlCol="0" anchor="ctr">
            <a:normAutofit/>
          </a:bodyPr>
          <a:lstStyle/>
          <a:p>
            <a:pPr algn="r"/>
            <a:r>
              <a:rPr lang="en-US" sz="2000" dirty="0">
                <a:solidFill>
                  <a:schemeClr val="accent1"/>
                </a:solidFill>
              </a:rPr>
              <a:t>Step 5:</a:t>
            </a:r>
          </a:p>
          <a:p>
            <a:pPr algn="r"/>
            <a:r>
              <a:rPr lang="en-US" sz="2000" dirty="0">
                <a:solidFill>
                  <a:schemeClr val="accent1"/>
                </a:solidFill>
              </a:rPr>
              <a:t>Testing the hypotheses by an analytic study</a:t>
            </a:r>
          </a:p>
        </p:txBody>
      </p:sp>
    </p:spTree>
    <p:extLst>
      <p:ext uri="{BB962C8B-B14F-4D97-AF65-F5344CB8AC3E}">
        <p14:creationId xmlns:p14="http://schemas.microsoft.com/office/powerpoint/2010/main" val="915239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nvSpPr>
        <p:spPr bwMode="ltGray">
          <a:xfrm>
            <a:off x="321564" y="320040"/>
            <a:ext cx="11548872" cy="6217920"/>
          </a:xfrm>
          <a:prstGeom prst="rect">
            <a:avLst/>
          </a:prstGeom>
          <a:solidFill>
            <a:schemeClr val="tx1">
              <a:alpha val="10000"/>
            </a:schemeClr>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dirty="0"/>
          </a:p>
        </p:txBody>
      </p:sp>
      <p:sp>
        <p:nvSpPr>
          <p:cNvPr id="2" name="Content Placeholder 1"/>
          <p:cNvSpPr>
            <a:spLocks noGrp="1"/>
          </p:cNvSpPr>
          <p:nvPr>
            <p:ph idx="1"/>
          </p:nvPr>
        </p:nvSpPr>
        <p:spPr>
          <a:xfrm>
            <a:off x="321564" y="320040"/>
            <a:ext cx="4748377" cy="6217920"/>
          </a:xfrm>
        </p:spPr>
        <p:txBody>
          <a:bodyPr>
            <a:noAutofit/>
          </a:bodyPr>
          <a:lstStyle/>
          <a:p>
            <a:pPr marL="0" indent="0">
              <a:lnSpc>
                <a:spcPct val="100000"/>
              </a:lnSpc>
              <a:buNone/>
            </a:pPr>
            <a:r>
              <a:rPr lang="en-US" sz="2400" u="sng" dirty="0"/>
              <a:t>Example</a:t>
            </a:r>
          </a:p>
          <a:p>
            <a:r>
              <a:rPr lang="en-US" sz="2400" dirty="0"/>
              <a:t>In May 2011, there is out break of Hemolytic Uremic Syndrome in Germany</a:t>
            </a:r>
          </a:p>
          <a:p>
            <a:r>
              <a:rPr lang="en-US" sz="2400" dirty="0"/>
              <a:t>After doing first 4 steps of they came to know cases are by </a:t>
            </a:r>
            <a:r>
              <a:rPr lang="en-IN" sz="2400" dirty="0"/>
              <a:t>Shiga toxin-producing </a:t>
            </a:r>
            <a:r>
              <a:rPr lang="en-IN" sz="2400" i="1" dirty="0"/>
              <a:t>Escherichia coli </a:t>
            </a:r>
            <a:r>
              <a:rPr lang="en-IN" sz="2400" dirty="0"/>
              <a:t>O104:H4 after taking meal in a buffet.</a:t>
            </a:r>
          </a:p>
          <a:p>
            <a:r>
              <a:rPr lang="en-US" sz="2400" dirty="0"/>
              <a:t>Similar outbreak also occurred after 1 month again after the buffet </a:t>
            </a:r>
          </a:p>
          <a:p>
            <a:r>
              <a:rPr lang="en-US" sz="2400" dirty="0"/>
              <a:t>Then there arise a confusion how to pin point which food in buffet caused this outbreak??</a:t>
            </a:r>
            <a:endParaRPr lang="en-IN" sz="2400" dirty="0"/>
          </a:p>
        </p:txBody>
      </p:sp>
      <p:graphicFrame>
        <p:nvGraphicFramePr>
          <p:cNvPr id="6" name="Table 5"/>
          <p:cNvGraphicFramePr>
            <a:graphicFrameLocks noGrp="1"/>
          </p:cNvGraphicFramePr>
          <p:nvPr>
            <p:extLst>
              <p:ext uri="{D42A27DB-BD31-4B8C-83A1-F6EECF244321}">
                <p14:modId xmlns:p14="http://schemas.microsoft.com/office/powerpoint/2010/main" val="288858045"/>
              </p:ext>
            </p:extLst>
          </p:nvPr>
        </p:nvGraphicFramePr>
        <p:xfrm>
          <a:off x="5301362" y="320040"/>
          <a:ext cx="6569074" cy="3235960"/>
        </p:xfrm>
        <a:graphic>
          <a:graphicData uri="http://schemas.openxmlformats.org/drawingml/2006/table">
            <a:tbl>
              <a:tblPr firstRow="1" bandRow="1">
                <a:tableStyleId>{5C22544A-7EE6-4342-B048-85BDC9FD1C3A}</a:tableStyleId>
              </a:tblPr>
              <a:tblGrid>
                <a:gridCol w="3482974">
                  <a:extLst>
                    <a:ext uri="{9D8B030D-6E8A-4147-A177-3AD203B41FA5}">
                      <a16:colId xmlns:a16="http://schemas.microsoft.com/office/drawing/2014/main" val="857771765"/>
                    </a:ext>
                  </a:extLst>
                </a:gridCol>
                <a:gridCol w="1614488">
                  <a:extLst>
                    <a:ext uri="{9D8B030D-6E8A-4147-A177-3AD203B41FA5}">
                      <a16:colId xmlns:a16="http://schemas.microsoft.com/office/drawing/2014/main" val="4167425077"/>
                    </a:ext>
                  </a:extLst>
                </a:gridCol>
                <a:gridCol w="1471612">
                  <a:extLst>
                    <a:ext uri="{9D8B030D-6E8A-4147-A177-3AD203B41FA5}">
                      <a16:colId xmlns:a16="http://schemas.microsoft.com/office/drawing/2014/main" val="1290017882"/>
                    </a:ext>
                  </a:extLst>
                </a:gridCol>
              </a:tblGrid>
              <a:tr h="370840">
                <a:tc>
                  <a:txBody>
                    <a:bodyPr/>
                    <a:lstStyle/>
                    <a:p>
                      <a:r>
                        <a:rPr lang="en-US" dirty="0"/>
                        <a:t>Food Item</a:t>
                      </a:r>
                      <a:endParaRPr lang="en-IN" dirty="0"/>
                    </a:p>
                  </a:txBody>
                  <a:tcPr/>
                </a:tc>
                <a:tc>
                  <a:txBody>
                    <a:bodyPr/>
                    <a:lstStyle/>
                    <a:p>
                      <a:r>
                        <a:rPr lang="en-US" dirty="0"/>
                        <a:t>RR</a:t>
                      </a:r>
                      <a:endParaRPr lang="en-IN" dirty="0"/>
                    </a:p>
                  </a:txBody>
                  <a:tcPr/>
                </a:tc>
                <a:tc>
                  <a:txBody>
                    <a:bodyPr/>
                    <a:lstStyle/>
                    <a:p>
                      <a:r>
                        <a:rPr lang="en-US" dirty="0"/>
                        <a:t>P Value</a:t>
                      </a:r>
                      <a:endParaRPr lang="en-IN" dirty="0"/>
                    </a:p>
                  </a:txBody>
                  <a:tcPr/>
                </a:tc>
                <a:extLst>
                  <a:ext uri="{0D108BD9-81ED-4DB2-BD59-A6C34878D82A}">
                    <a16:rowId xmlns:a16="http://schemas.microsoft.com/office/drawing/2014/main" val="3064793144"/>
                  </a:ext>
                </a:extLst>
              </a:tr>
              <a:tr h="370840">
                <a:tc>
                  <a:txBody>
                    <a:bodyPr/>
                    <a:lstStyle/>
                    <a:p>
                      <a:r>
                        <a:rPr lang="en-US" b="1" dirty="0"/>
                        <a:t>Sprout</a:t>
                      </a:r>
                      <a:endParaRPr lang="en-IN" b="1" dirty="0"/>
                    </a:p>
                  </a:txBody>
                  <a:tcPr/>
                </a:tc>
                <a:tc>
                  <a:txBody>
                    <a:bodyPr/>
                    <a:lstStyle/>
                    <a:p>
                      <a:r>
                        <a:rPr lang="en-US" b="1" dirty="0"/>
                        <a:t>4.2</a:t>
                      </a:r>
                      <a:endParaRPr lang="en-IN" b="1" dirty="0"/>
                    </a:p>
                  </a:txBody>
                  <a:tcPr/>
                </a:tc>
                <a:tc>
                  <a:txBody>
                    <a:bodyPr/>
                    <a:lstStyle/>
                    <a:p>
                      <a:r>
                        <a:rPr lang="en-US" b="1" dirty="0"/>
                        <a:t>0.001</a:t>
                      </a:r>
                      <a:endParaRPr lang="en-IN" b="1" dirty="0"/>
                    </a:p>
                  </a:txBody>
                  <a:tcPr/>
                </a:tc>
                <a:extLst>
                  <a:ext uri="{0D108BD9-81ED-4DB2-BD59-A6C34878D82A}">
                    <a16:rowId xmlns:a16="http://schemas.microsoft.com/office/drawing/2014/main" val="1527492188"/>
                  </a:ext>
                </a:extLst>
              </a:tr>
              <a:tr h="370840">
                <a:tc>
                  <a:txBody>
                    <a:bodyPr/>
                    <a:lstStyle/>
                    <a:p>
                      <a:r>
                        <a:rPr lang="en-IN" sz="1800" b="0" i="0" u="none" strike="noStrike" kern="1200" baseline="0" dirty="0">
                          <a:solidFill>
                            <a:schemeClr val="dk1"/>
                          </a:solidFill>
                          <a:latin typeface="+mn-lt"/>
                          <a:ea typeface="+mn-ea"/>
                          <a:cs typeface="+mn-cs"/>
                        </a:rPr>
                        <a:t>Gazpacho (tomato-based cold soup)</a:t>
                      </a:r>
                      <a:endParaRPr lang="en-IN" dirty="0"/>
                    </a:p>
                  </a:txBody>
                  <a:tcPr/>
                </a:tc>
                <a:tc>
                  <a:txBody>
                    <a:bodyPr/>
                    <a:lstStyle/>
                    <a:p>
                      <a:r>
                        <a:rPr lang="en-US" dirty="0"/>
                        <a:t>2.4</a:t>
                      </a:r>
                      <a:endParaRPr lang="en-IN" dirty="0"/>
                    </a:p>
                  </a:txBody>
                  <a:tcPr/>
                </a:tc>
                <a:tc>
                  <a:txBody>
                    <a:bodyPr/>
                    <a:lstStyle/>
                    <a:p>
                      <a:r>
                        <a:rPr lang="en-US" dirty="0"/>
                        <a:t>&gt;0.05</a:t>
                      </a:r>
                      <a:endParaRPr lang="en-IN" dirty="0"/>
                    </a:p>
                  </a:txBody>
                  <a:tcPr/>
                </a:tc>
                <a:extLst>
                  <a:ext uri="{0D108BD9-81ED-4DB2-BD59-A6C34878D82A}">
                    <a16:rowId xmlns:a16="http://schemas.microsoft.com/office/drawing/2014/main" val="438078419"/>
                  </a:ext>
                </a:extLst>
              </a:tr>
              <a:tr h="370840">
                <a:tc>
                  <a:txBody>
                    <a:bodyPr/>
                    <a:lstStyle/>
                    <a:p>
                      <a:r>
                        <a:rPr lang="en-IN" sz="1800" b="0" i="0" u="none" strike="noStrike" kern="1200" baseline="0" dirty="0">
                          <a:solidFill>
                            <a:schemeClr val="dk1"/>
                          </a:solidFill>
                          <a:latin typeface="+mn-lt"/>
                          <a:ea typeface="+mn-ea"/>
                          <a:cs typeface="+mn-cs"/>
                        </a:rPr>
                        <a:t>Carrots</a:t>
                      </a:r>
                      <a:endParaRPr lang="en-IN" dirty="0"/>
                    </a:p>
                  </a:txBody>
                  <a:tcPr/>
                </a:tc>
                <a:tc>
                  <a:txBody>
                    <a:bodyPr/>
                    <a:lstStyle/>
                    <a:p>
                      <a:r>
                        <a:rPr lang="en-US" dirty="0"/>
                        <a:t>2.3</a:t>
                      </a:r>
                      <a:endParaRPr lang="en-IN"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Garamond" panose="02020404030301010803"/>
                          <a:ea typeface="+mn-ea"/>
                          <a:cs typeface="+mn-cs"/>
                        </a:rPr>
                        <a:t>&gt;0.05</a:t>
                      </a:r>
                      <a:endParaRPr kumimoji="0" lang="en-IN" sz="1800" b="0" i="0" u="none" strike="noStrike" kern="1200" cap="none" spc="0" normalizeH="0" baseline="0" noProof="0" dirty="0">
                        <a:ln>
                          <a:noFill/>
                        </a:ln>
                        <a:solidFill>
                          <a:prstClr val="black"/>
                        </a:solidFill>
                        <a:effectLst/>
                        <a:uLnTx/>
                        <a:uFillTx/>
                        <a:latin typeface="Garamond" panose="02020404030301010803"/>
                        <a:ea typeface="+mn-ea"/>
                        <a:cs typeface="+mn-cs"/>
                      </a:endParaRPr>
                    </a:p>
                  </a:txBody>
                  <a:tcPr/>
                </a:tc>
                <a:extLst>
                  <a:ext uri="{0D108BD9-81ED-4DB2-BD59-A6C34878D82A}">
                    <a16:rowId xmlns:a16="http://schemas.microsoft.com/office/drawing/2014/main" val="663154073"/>
                  </a:ext>
                </a:extLst>
              </a:tr>
              <a:tr h="370840">
                <a:tc>
                  <a:txBody>
                    <a:bodyPr/>
                    <a:lstStyle/>
                    <a:p>
                      <a:r>
                        <a:rPr lang="en-IN" sz="1800" b="0" i="0" u="none" strike="noStrike" kern="1200" baseline="0" dirty="0">
                          <a:solidFill>
                            <a:schemeClr val="dk1"/>
                          </a:solidFill>
                          <a:latin typeface="+mn-lt"/>
                          <a:ea typeface="+mn-ea"/>
                          <a:cs typeface="+mn-cs"/>
                        </a:rPr>
                        <a:t>Water (bottled)</a:t>
                      </a:r>
                      <a:endParaRPr lang="en-IN" dirty="0"/>
                    </a:p>
                  </a:txBody>
                  <a:tcPr/>
                </a:tc>
                <a:tc>
                  <a:txBody>
                    <a:bodyPr/>
                    <a:lstStyle/>
                    <a:p>
                      <a:r>
                        <a:rPr lang="en-US" dirty="0"/>
                        <a:t>2.0</a:t>
                      </a:r>
                      <a:endParaRPr lang="en-IN"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Garamond" panose="02020404030301010803"/>
                          <a:ea typeface="+mn-ea"/>
                          <a:cs typeface="+mn-cs"/>
                        </a:rPr>
                        <a:t>&gt;0.05</a:t>
                      </a:r>
                      <a:endParaRPr kumimoji="0" lang="en-IN" sz="1800" b="0" i="0" u="none" strike="noStrike" kern="1200" cap="none" spc="0" normalizeH="0" baseline="0" noProof="0" dirty="0">
                        <a:ln>
                          <a:noFill/>
                        </a:ln>
                        <a:solidFill>
                          <a:prstClr val="black"/>
                        </a:solidFill>
                        <a:effectLst/>
                        <a:uLnTx/>
                        <a:uFillTx/>
                        <a:latin typeface="Garamond" panose="02020404030301010803"/>
                        <a:ea typeface="+mn-ea"/>
                        <a:cs typeface="+mn-cs"/>
                      </a:endParaRPr>
                    </a:p>
                  </a:txBody>
                  <a:tcPr/>
                </a:tc>
                <a:extLst>
                  <a:ext uri="{0D108BD9-81ED-4DB2-BD59-A6C34878D82A}">
                    <a16:rowId xmlns:a16="http://schemas.microsoft.com/office/drawing/2014/main" val="2161882628"/>
                  </a:ext>
                </a:extLst>
              </a:tr>
              <a:tr h="370840">
                <a:tc>
                  <a:txBody>
                    <a:bodyPr/>
                    <a:lstStyle/>
                    <a:p>
                      <a:r>
                        <a:rPr lang="en-IN" sz="1800" b="0" i="0" u="none" strike="noStrike" kern="1200" baseline="0" dirty="0">
                          <a:solidFill>
                            <a:schemeClr val="dk1"/>
                          </a:solidFill>
                          <a:latin typeface="+mn-lt"/>
                          <a:ea typeface="+mn-ea"/>
                          <a:cs typeface="+mn-cs"/>
                        </a:rPr>
                        <a:t>Dip sauce (mayonnaise)</a:t>
                      </a:r>
                      <a:endParaRPr lang="en-IN" dirty="0"/>
                    </a:p>
                  </a:txBody>
                  <a:tcPr/>
                </a:tc>
                <a:tc>
                  <a:txBody>
                    <a:bodyPr/>
                    <a:lstStyle/>
                    <a:p>
                      <a:r>
                        <a:rPr lang="en-US" dirty="0"/>
                        <a:t>1.7</a:t>
                      </a:r>
                      <a:endParaRPr lang="en-IN"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Garamond" panose="02020404030301010803"/>
                          <a:ea typeface="+mn-ea"/>
                          <a:cs typeface="+mn-cs"/>
                        </a:rPr>
                        <a:t>&gt;0.05</a:t>
                      </a:r>
                      <a:endParaRPr kumimoji="0" lang="en-IN" sz="1800" b="0" i="0" u="none" strike="noStrike" kern="1200" cap="none" spc="0" normalizeH="0" baseline="0" noProof="0" dirty="0">
                        <a:ln>
                          <a:noFill/>
                        </a:ln>
                        <a:solidFill>
                          <a:prstClr val="black"/>
                        </a:solidFill>
                        <a:effectLst/>
                        <a:uLnTx/>
                        <a:uFillTx/>
                        <a:latin typeface="Garamond" panose="02020404030301010803"/>
                        <a:ea typeface="+mn-ea"/>
                        <a:cs typeface="+mn-cs"/>
                      </a:endParaRPr>
                    </a:p>
                  </a:txBody>
                  <a:tcPr/>
                </a:tc>
                <a:extLst>
                  <a:ext uri="{0D108BD9-81ED-4DB2-BD59-A6C34878D82A}">
                    <a16:rowId xmlns:a16="http://schemas.microsoft.com/office/drawing/2014/main" val="2734327632"/>
                  </a:ext>
                </a:extLst>
              </a:tr>
              <a:tr h="370840">
                <a:tc>
                  <a:txBody>
                    <a:bodyPr/>
                    <a:lstStyle/>
                    <a:p>
                      <a:r>
                        <a:rPr lang="en-IN" sz="1800" b="0" i="0" u="none" strike="noStrike" kern="1200" baseline="0" dirty="0">
                          <a:solidFill>
                            <a:schemeClr val="dk1"/>
                          </a:solidFill>
                          <a:latin typeface="+mn-lt"/>
                          <a:ea typeface="+mn-ea"/>
                          <a:cs typeface="+mn-cs"/>
                        </a:rPr>
                        <a:t>Lettuce</a:t>
                      </a:r>
                      <a:endParaRPr lang="en-IN" dirty="0"/>
                    </a:p>
                  </a:txBody>
                  <a:tcPr/>
                </a:tc>
                <a:tc>
                  <a:txBody>
                    <a:bodyPr/>
                    <a:lstStyle/>
                    <a:p>
                      <a:r>
                        <a:rPr lang="en-US" dirty="0"/>
                        <a:t>1.0</a:t>
                      </a:r>
                      <a:endParaRPr lang="en-IN"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Garamond" panose="02020404030301010803"/>
                          <a:ea typeface="+mn-ea"/>
                          <a:cs typeface="+mn-cs"/>
                        </a:rPr>
                        <a:t>&gt;0.05</a:t>
                      </a:r>
                      <a:endParaRPr kumimoji="0" lang="en-IN" sz="1800" b="0" i="0" u="none" strike="noStrike" kern="1200" cap="none" spc="0" normalizeH="0" baseline="0" noProof="0" dirty="0">
                        <a:ln>
                          <a:noFill/>
                        </a:ln>
                        <a:solidFill>
                          <a:prstClr val="black"/>
                        </a:solidFill>
                        <a:effectLst/>
                        <a:uLnTx/>
                        <a:uFillTx/>
                        <a:latin typeface="Garamond" panose="02020404030301010803"/>
                        <a:ea typeface="+mn-ea"/>
                        <a:cs typeface="+mn-cs"/>
                      </a:endParaRPr>
                    </a:p>
                  </a:txBody>
                  <a:tcPr/>
                </a:tc>
                <a:extLst>
                  <a:ext uri="{0D108BD9-81ED-4DB2-BD59-A6C34878D82A}">
                    <a16:rowId xmlns:a16="http://schemas.microsoft.com/office/drawing/2014/main" val="3455542670"/>
                  </a:ext>
                </a:extLst>
              </a:tr>
              <a:tr h="370840">
                <a:tc>
                  <a:txBody>
                    <a:bodyPr/>
                    <a:lstStyle/>
                    <a:p>
                      <a:r>
                        <a:rPr lang="en-IN" sz="1800" b="0" i="0" u="none" strike="noStrike" kern="1200" baseline="0" dirty="0">
                          <a:solidFill>
                            <a:schemeClr val="dk1"/>
                          </a:solidFill>
                          <a:latin typeface="+mn-lt"/>
                          <a:ea typeface="+mn-ea"/>
                          <a:cs typeface="+mn-cs"/>
                        </a:rPr>
                        <a:t>Green peppers</a:t>
                      </a:r>
                      <a:endParaRPr lang="en-IN" dirty="0"/>
                    </a:p>
                  </a:txBody>
                  <a:tcPr/>
                </a:tc>
                <a:tc>
                  <a:txBody>
                    <a:bodyPr/>
                    <a:lstStyle/>
                    <a:p>
                      <a:r>
                        <a:rPr lang="en-US" dirty="0"/>
                        <a:t>0.4</a:t>
                      </a:r>
                      <a:endParaRPr lang="en-IN"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rPr>
                        <a:t>&gt;0.05</a:t>
                      </a:r>
                      <a:endParaRPr kumimoji="0" lang="en-IN" sz="1800" b="0" i="0" u="none" strike="noStrike" kern="1200" cap="none" spc="0" normalizeH="0" baseline="0" noProof="0" dirty="0">
                        <a:ln>
                          <a:noFill/>
                        </a:ln>
                        <a:solidFill>
                          <a:prstClr val="black"/>
                        </a:solidFill>
                        <a:effectLst/>
                        <a:uLnTx/>
                        <a:uFillTx/>
                        <a:latin typeface="Garamond" panose="02020404030301010803"/>
                        <a:ea typeface="+mn-ea"/>
                        <a:cs typeface="+mn-cs"/>
                      </a:endParaRPr>
                    </a:p>
                  </a:txBody>
                  <a:tcPr/>
                </a:tc>
                <a:extLst>
                  <a:ext uri="{0D108BD9-81ED-4DB2-BD59-A6C34878D82A}">
                    <a16:rowId xmlns:a16="http://schemas.microsoft.com/office/drawing/2014/main" val="4192163342"/>
                  </a:ext>
                </a:extLst>
              </a:tr>
            </a:tbl>
          </a:graphicData>
        </a:graphic>
      </p:graphicFrame>
    </p:spTree>
    <p:extLst>
      <p:ext uri="{BB962C8B-B14F-4D97-AF65-F5344CB8AC3E}">
        <p14:creationId xmlns:p14="http://schemas.microsoft.com/office/powerpoint/2010/main" val="211656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nvSpPr>
        <p:spPr bwMode="white">
          <a:xfrm>
            <a:off x="0" y="0"/>
            <a:ext cx="12192000" cy="6858000"/>
          </a:xfrm>
          <a:prstGeom prst="rect">
            <a:avLst/>
          </a:prstGeom>
          <a:solidFill>
            <a:schemeClr val="bg1"/>
          </a:solidFill>
          <a:ln>
            <a:noFill/>
          </a:ln>
          <a:effectLst/>
        </p:spPr>
        <p:txBody>
          <a:bodyPr/>
          <a:lstStyle/>
          <a:p>
            <a:endParaRPr lang="en-US"/>
          </a:p>
        </p:txBody>
      </p:sp>
      <p:sp>
        <p:nvSpPr>
          <p:cNvPr id="12" name="Rectangle 11"/>
          <p:cNvSpPr>
            <a:spLocks noGrp="1" noRot="1" noChangeAspect="1" noMove="1" noResize="1" noEditPoints="1" noAdjustHandles="1" noChangeArrowheads="1" noChangeShapeType="1" noTextEdit="1"/>
          </p:cNvSpPr>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cxnSpLocks noGrp="1" noRot="1" noChangeAspect="1" noMove="1" noResize="1" noEditPoints="1" noAdjustHandles="1" noChangeArrowheads="1" noChangeShapeType="1"/>
          </p:cNvCxnSpPr>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4380588" y="965199"/>
            <a:ext cx="6766078" cy="4927601"/>
          </a:xfrm>
        </p:spPr>
        <p:txBody>
          <a:bodyPr vert="horz" lIns="91440" tIns="45720" rIns="91440" bIns="45720" rtlCol="0" anchor="ctr">
            <a:normAutofit/>
          </a:bodyPr>
          <a:lstStyle/>
          <a:p>
            <a:r>
              <a:rPr lang="en-IN" sz="2400" dirty="0"/>
              <a:t>Although an analytical study might be able to confirm a hypothesis, the investigator still needs to find environmental or other evidence to support and explain the epidemiological evidence.</a:t>
            </a:r>
          </a:p>
        </p:txBody>
      </p:sp>
      <p:sp>
        <p:nvSpPr>
          <p:cNvPr id="6" name="Text Placeholder 5"/>
          <p:cNvSpPr>
            <a:spLocks noGrp="1"/>
          </p:cNvSpPr>
          <p:nvPr>
            <p:ph type="body" idx="1"/>
          </p:nvPr>
        </p:nvSpPr>
        <p:spPr>
          <a:xfrm>
            <a:off x="1023257" y="965198"/>
            <a:ext cx="2707937" cy="4927602"/>
          </a:xfrm>
        </p:spPr>
        <p:txBody>
          <a:bodyPr vert="horz" lIns="91440" tIns="45720" rIns="91440" bIns="45720" rtlCol="0" anchor="ctr">
            <a:normAutofit/>
          </a:bodyPr>
          <a:lstStyle/>
          <a:p>
            <a:pPr algn="r"/>
            <a:r>
              <a:rPr lang="en-US" sz="2000" dirty="0">
                <a:solidFill>
                  <a:schemeClr val="accent1"/>
                </a:solidFill>
              </a:rPr>
              <a:t>Step 6: </a:t>
            </a:r>
          </a:p>
          <a:p>
            <a:pPr algn="r"/>
            <a:r>
              <a:rPr lang="en-US" sz="2000" dirty="0">
                <a:solidFill>
                  <a:schemeClr val="accent1"/>
                </a:solidFill>
              </a:rPr>
              <a:t>Environmental or other studies to supplement epidemiological findings</a:t>
            </a:r>
          </a:p>
        </p:txBody>
      </p:sp>
    </p:spTree>
    <p:extLst>
      <p:ext uri="{BB962C8B-B14F-4D97-AF65-F5344CB8AC3E}">
        <p14:creationId xmlns:p14="http://schemas.microsoft.com/office/powerpoint/2010/main" val="1478114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nvSpPr>
        <p:spPr bwMode="white">
          <a:xfrm>
            <a:off x="0" y="0"/>
            <a:ext cx="12192000" cy="6858000"/>
          </a:xfrm>
          <a:prstGeom prst="rect">
            <a:avLst/>
          </a:prstGeom>
          <a:solidFill>
            <a:schemeClr val="bg1"/>
          </a:solidFill>
          <a:ln>
            <a:noFill/>
          </a:ln>
          <a:effectLst/>
        </p:spPr>
        <p:txBody>
          <a:bodyPr/>
          <a:lstStyle/>
          <a:p>
            <a:endParaRPr lang="en-US"/>
          </a:p>
        </p:txBody>
      </p:sp>
      <p:sp>
        <p:nvSpPr>
          <p:cNvPr id="12" name="Rectangle 11"/>
          <p:cNvSpPr>
            <a:spLocks noGrp="1" noRot="1" noChangeAspect="1" noMove="1" noResize="1" noEditPoints="1" noAdjustHandles="1" noChangeArrowheads="1" noChangeShapeType="1" noTextEdit="1"/>
          </p:cNvSpPr>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cxnSpLocks noGrp="1" noRot="1" noChangeAspect="1" noMove="1" noResize="1" noEditPoints="1" noAdjustHandles="1" noChangeArrowheads="1" noChangeShapeType="1"/>
          </p:cNvCxnSpPr>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4380588" y="965199"/>
            <a:ext cx="6766078" cy="4927601"/>
          </a:xfrm>
        </p:spPr>
        <p:txBody>
          <a:bodyPr vert="horz" lIns="91440" tIns="45720" rIns="91440" bIns="45720" rtlCol="0" anchor="ctr">
            <a:normAutofit/>
          </a:bodyPr>
          <a:lstStyle/>
          <a:p>
            <a:r>
              <a:rPr lang="en-US" sz="2400" dirty="0"/>
              <a:t>In this steps we have to compile all the evidence to give the complete picture of the outbreaks</a:t>
            </a:r>
            <a:br>
              <a:rPr lang="en-US" sz="2400" dirty="0"/>
            </a:br>
            <a:r>
              <a:rPr lang="en-US" sz="2400" dirty="0"/>
              <a:t>What evidence we have</a:t>
            </a:r>
            <a:br>
              <a:rPr lang="en-US" sz="2400" dirty="0"/>
            </a:br>
            <a:r>
              <a:rPr lang="en-IN" sz="2400" b="1" dirty="0"/>
              <a:t>Laboratory evidence:</a:t>
            </a:r>
            <a:br>
              <a:rPr lang="en-IN" sz="2400" b="1" dirty="0"/>
            </a:br>
            <a:r>
              <a:rPr lang="en-IN" sz="2400" b="1" dirty="0"/>
              <a:t>Clinical evidence:</a:t>
            </a:r>
            <a:br>
              <a:rPr lang="en-IN" sz="2400" b="1" dirty="0"/>
            </a:br>
            <a:r>
              <a:rPr lang="en-IN" sz="2400" b="1" dirty="0"/>
              <a:t>Environmental evidence</a:t>
            </a:r>
            <a:br>
              <a:rPr lang="en-IN" sz="2400" b="1" dirty="0"/>
            </a:br>
            <a:r>
              <a:rPr lang="en-US" sz="2400" b="1" dirty="0"/>
              <a:t>Epidemiological evidence</a:t>
            </a:r>
            <a:endParaRPr lang="en-IN" sz="2400" b="1" dirty="0"/>
          </a:p>
        </p:txBody>
      </p:sp>
      <p:sp>
        <p:nvSpPr>
          <p:cNvPr id="6" name="Text Placeholder 5"/>
          <p:cNvSpPr>
            <a:spLocks noGrp="1"/>
          </p:cNvSpPr>
          <p:nvPr>
            <p:ph type="body" idx="1"/>
          </p:nvPr>
        </p:nvSpPr>
        <p:spPr>
          <a:xfrm>
            <a:off x="1023257" y="965198"/>
            <a:ext cx="2707937" cy="4927602"/>
          </a:xfrm>
        </p:spPr>
        <p:txBody>
          <a:bodyPr vert="horz" lIns="91440" tIns="45720" rIns="91440" bIns="45720" rtlCol="0" anchor="ctr">
            <a:normAutofit/>
          </a:bodyPr>
          <a:lstStyle/>
          <a:p>
            <a:pPr algn="r"/>
            <a:r>
              <a:rPr lang="en-US" sz="2000" dirty="0">
                <a:solidFill>
                  <a:schemeClr val="accent1"/>
                </a:solidFill>
              </a:rPr>
              <a:t>Step 7:</a:t>
            </a:r>
          </a:p>
          <a:p>
            <a:pPr algn="r"/>
            <a:r>
              <a:rPr lang="en-US" sz="2000" dirty="0">
                <a:solidFill>
                  <a:schemeClr val="accent1"/>
                </a:solidFill>
              </a:rPr>
              <a:t>Establishing the causes of the outbreak</a:t>
            </a:r>
          </a:p>
        </p:txBody>
      </p:sp>
    </p:spTree>
    <p:extLst>
      <p:ext uri="{BB962C8B-B14F-4D97-AF65-F5344CB8AC3E}">
        <p14:creationId xmlns:p14="http://schemas.microsoft.com/office/powerpoint/2010/main" val="1396676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nvSpPr>
        <p:spPr bwMode="white">
          <a:xfrm>
            <a:off x="0" y="0"/>
            <a:ext cx="12192000" cy="6858000"/>
          </a:xfrm>
          <a:prstGeom prst="rect">
            <a:avLst/>
          </a:prstGeom>
          <a:solidFill>
            <a:schemeClr val="bg1"/>
          </a:solidFill>
          <a:ln>
            <a:noFill/>
          </a:ln>
          <a:effectLst/>
        </p:spPr>
        <p:txBody>
          <a:bodyPr/>
          <a:lstStyle/>
          <a:p>
            <a:endParaRPr lang="en-US"/>
          </a:p>
        </p:txBody>
      </p:sp>
      <p:sp>
        <p:nvSpPr>
          <p:cNvPr id="12" name="Rectangle 11"/>
          <p:cNvSpPr>
            <a:spLocks noGrp="1" noRot="1" noChangeAspect="1" noMove="1" noResize="1" noEditPoints="1" noAdjustHandles="1" noChangeArrowheads="1" noChangeShapeType="1" noTextEdit="1"/>
          </p:cNvSpPr>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cxnSpLocks noGrp="1" noRot="1" noChangeAspect="1" noMove="1" noResize="1" noEditPoints="1" noAdjustHandles="1" noChangeArrowheads="1" noChangeShapeType="1"/>
          </p:cNvCxnSpPr>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4380588" y="965199"/>
            <a:ext cx="6766078" cy="4927601"/>
          </a:xfrm>
        </p:spPr>
        <p:txBody>
          <a:bodyPr vert="horz" lIns="91440" tIns="45720" rIns="91440" bIns="45720" rtlCol="0" anchor="ctr">
            <a:normAutofit/>
          </a:bodyPr>
          <a:lstStyle/>
          <a:p>
            <a:r>
              <a:rPr lang="en-IN" sz="2400" dirty="0"/>
              <a:t>Complete analysis and data interpretation:</a:t>
            </a:r>
            <a:br>
              <a:rPr lang="en-IN" sz="2400" dirty="0"/>
            </a:br>
            <a:r>
              <a:rPr lang="en-IN" sz="2400" dirty="0"/>
              <a:t>Present the main findings with recommendations:</a:t>
            </a:r>
            <a:br>
              <a:rPr lang="en-IN" sz="2400" dirty="0"/>
            </a:br>
            <a:r>
              <a:rPr lang="en-IN" sz="2400" dirty="0"/>
              <a:t>What can be done to control the outbreak?</a:t>
            </a:r>
            <a:br>
              <a:rPr lang="en-IN" sz="2400" dirty="0"/>
            </a:br>
            <a:r>
              <a:rPr lang="en-IN" sz="2400" dirty="0"/>
              <a:t>How to prevent future outbreaks ?</a:t>
            </a:r>
            <a:br>
              <a:rPr lang="en-IN" sz="2400" dirty="0"/>
            </a:br>
            <a:r>
              <a:rPr lang="en-IN" sz="2400" dirty="0"/>
              <a:t>How to improve the investigation ?</a:t>
            </a:r>
            <a:br>
              <a:rPr lang="en-IN" sz="2400" dirty="0"/>
            </a:br>
            <a:r>
              <a:rPr lang="en-IN" sz="2400" dirty="0"/>
              <a:t>How to improve surveillance ?</a:t>
            </a:r>
          </a:p>
        </p:txBody>
      </p:sp>
      <p:sp>
        <p:nvSpPr>
          <p:cNvPr id="6" name="Text Placeholder 5"/>
          <p:cNvSpPr>
            <a:spLocks noGrp="1"/>
          </p:cNvSpPr>
          <p:nvPr>
            <p:ph type="body" idx="1"/>
          </p:nvPr>
        </p:nvSpPr>
        <p:spPr>
          <a:xfrm>
            <a:off x="1023257" y="965198"/>
            <a:ext cx="2707937" cy="4927602"/>
          </a:xfrm>
        </p:spPr>
        <p:txBody>
          <a:bodyPr vert="horz" lIns="91440" tIns="45720" rIns="91440" bIns="45720" rtlCol="0" anchor="ctr">
            <a:normAutofit/>
          </a:bodyPr>
          <a:lstStyle/>
          <a:p>
            <a:pPr algn="r"/>
            <a:r>
              <a:rPr lang="en-US" sz="2000" dirty="0">
                <a:solidFill>
                  <a:schemeClr val="accent1"/>
                </a:solidFill>
              </a:rPr>
              <a:t>Step 8:</a:t>
            </a:r>
          </a:p>
          <a:p>
            <a:pPr algn="r"/>
            <a:r>
              <a:rPr lang="en-US" sz="2000" dirty="0">
                <a:solidFill>
                  <a:schemeClr val="accent1"/>
                </a:solidFill>
              </a:rPr>
              <a:t>On-site reporting to and</a:t>
            </a:r>
            <a:br>
              <a:rPr lang="en-US" sz="2000" dirty="0">
                <a:solidFill>
                  <a:schemeClr val="accent1"/>
                </a:solidFill>
              </a:rPr>
            </a:br>
            <a:r>
              <a:rPr lang="en-US" sz="2000" dirty="0">
                <a:solidFill>
                  <a:schemeClr val="accent1"/>
                </a:solidFill>
              </a:rPr>
              <a:t>recommendations for concerned authorities</a:t>
            </a:r>
          </a:p>
        </p:txBody>
      </p:sp>
    </p:spTree>
    <p:extLst>
      <p:ext uri="{BB962C8B-B14F-4D97-AF65-F5344CB8AC3E}">
        <p14:creationId xmlns:p14="http://schemas.microsoft.com/office/powerpoint/2010/main" val="1035675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nvSpPr>
        <p:spPr bwMode="white">
          <a:xfrm>
            <a:off x="0" y="0"/>
            <a:ext cx="12192000" cy="6858000"/>
          </a:xfrm>
          <a:prstGeom prst="rect">
            <a:avLst/>
          </a:prstGeom>
          <a:solidFill>
            <a:schemeClr val="bg1"/>
          </a:solidFill>
          <a:ln>
            <a:noFill/>
          </a:ln>
          <a:effectLst/>
        </p:spPr>
        <p:txBody>
          <a:bodyPr/>
          <a:lstStyle/>
          <a:p>
            <a:endParaRPr lang="en-US"/>
          </a:p>
        </p:txBody>
      </p:sp>
      <p:sp>
        <p:nvSpPr>
          <p:cNvPr id="12" name="Rectangle 11"/>
          <p:cNvSpPr>
            <a:spLocks noGrp="1" noRot="1" noChangeAspect="1" noMove="1" noResize="1" noEditPoints="1" noAdjustHandles="1" noChangeArrowheads="1" noChangeShapeType="1" noTextEdit="1"/>
          </p:cNvSpPr>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cxnSpLocks noGrp="1" noRot="1" noChangeAspect="1" noMove="1" noResize="1" noEditPoints="1" noAdjustHandles="1" noChangeArrowheads="1" noChangeShapeType="1"/>
          </p:cNvCxnSpPr>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4380588" y="965199"/>
            <a:ext cx="6766078" cy="4927601"/>
          </a:xfrm>
        </p:spPr>
        <p:txBody>
          <a:bodyPr vert="horz" lIns="91440" tIns="45720" rIns="91440" bIns="45720" rtlCol="0" anchor="ctr">
            <a:normAutofit/>
          </a:bodyPr>
          <a:lstStyle/>
          <a:p>
            <a:r>
              <a:rPr lang="en-IN" sz="2400" dirty="0"/>
              <a:t>In addition to on-site reporting, the investigator should disseminate information to educate the public health </a:t>
            </a:r>
            <a:r>
              <a:rPr lang="en-IN" sz="2400" b="1" dirty="0"/>
              <a:t>community and the general public</a:t>
            </a:r>
            <a:r>
              <a:rPr lang="en-IN" sz="2400" dirty="0"/>
              <a:t>.</a:t>
            </a:r>
            <a:br>
              <a:rPr lang="en-IN" sz="2400" dirty="0"/>
            </a:br>
            <a:br>
              <a:rPr lang="en-IN" sz="2400" dirty="0"/>
            </a:br>
            <a:r>
              <a:rPr lang="en-IN" sz="2400" dirty="0"/>
              <a:t>The information will raise the </a:t>
            </a:r>
            <a:r>
              <a:rPr lang="en-IN" sz="2400" b="1" dirty="0"/>
              <a:t>awareness of health and government authorities </a:t>
            </a:r>
            <a:r>
              <a:rPr lang="en-IN" sz="2400" dirty="0"/>
              <a:t>to assess their own situation and implement measures to prevent possible outbreaks.</a:t>
            </a:r>
            <a:br>
              <a:rPr lang="en-IN" sz="2400" dirty="0"/>
            </a:br>
            <a:br>
              <a:rPr lang="en-IN" sz="2400" dirty="0"/>
            </a:br>
            <a:r>
              <a:rPr lang="en-IN" sz="2400" dirty="0"/>
              <a:t>Dissemination of information should occur in </a:t>
            </a:r>
            <a:r>
              <a:rPr lang="en-IN" sz="2400" b="1" dirty="0"/>
              <a:t>a timely manner </a:t>
            </a:r>
            <a:r>
              <a:rPr lang="en-IN" sz="2400" dirty="0"/>
              <a:t>through weekly or monthly reports.</a:t>
            </a:r>
            <a:br>
              <a:rPr lang="en-IN" sz="2400" dirty="0"/>
            </a:br>
            <a:r>
              <a:rPr lang="en-IN" sz="2400" dirty="0"/>
              <a:t>Release of important findings through </a:t>
            </a:r>
            <a:r>
              <a:rPr lang="en-IN" sz="2400" b="1" dirty="0"/>
              <a:t>the mass media </a:t>
            </a:r>
            <a:r>
              <a:rPr lang="en-IN" sz="2400" dirty="0"/>
              <a:t>is also very useful for educating the public</a:t>
            </a:r>
          </a:p>
        </p:txBody>
      </p:sp>
      <p:sp>
        <p:nvSpPr>
          <p:cNvPr id="6" name="Text Placeholder 5"/>
          <p:cNvSpPr>
            <a:spLocks noGrp="1"/>
          </p:cNvSpPr>
          <p:nvPr>
            <p:ph type="body" idx="1"/>
          </p:nvPr>
        </p:nvSpPr>
        <p:spPr>
          <a:xfrm>
            <a:off x="1023257" y="965198"/>
            <a:ext cx="2707937" cy="4927602"/>
          </a:xfrm>
        </p:spPr>
        <p:txBody>
          <a:bodyPr vert="horz" lIns="91440" tIns="45720" rIns="91440" bIns="45720" rtlCol="0" anchor="ctr">
            <a:normAutofit/>
          </a:bodyPr>
          <a:lstStyle/>
          <a:p>
            <a:pPr algn="r"/>
            <a:r>
              <a:rPr lang="en-US" sz="2000" dirty="0">
                <a:solidFill>
                  <a:schemeClr val="accent1"/>
                </a:solidFill>
              </a:rPr>
              <a:t>Step 9: </a:t>
            </a:r>
          </a:p>
          <a:p>
            <a:pPr algn="r"/>
            <a:r>
              <a:rPr lang="en-US" sz="2000" dirty="0">
                <a:solidFill>
                  <a:schemeClr val="accent1"/>
                </a:solidFill>
              </a:rPr>
              <a:t>Dissemination of information</a:t>
            </a:r>
          </a:p>
        </p:txBody>
      </p:sp>
    </p:spTree>
    <p:extLst>
      <p:ext uri="{BB962C8B-B14F-4D97-AF65-F5344CB8AC3E}">
        <p14:creationId xmlns:p14="http://schemas.microsoft.com/office/powerpoint/2010/main" val="6679969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nvSpPr>
        <p:spPr bwMode="white">
          <a:xfrm>
            <a:off x="0" y="0"/>
            <a:ext cx="12192000" cy="6858000"/>
          </a:xfrm>
          <a:prstGeom prst="rect">
            <a:avLst/>
          </a:prstGeom>
          <a:solidFill>
            <a:schemeClr val="bg1"/>
          </a:solidFill>
          <a:ln>
            <a:noFill/>
          </a:ln>
          <a:effectLst/>
        </p:spPr>
        <p:txBody>
          <a:bodyPr/>
          <a:lstStyle/>
          <a:p>
            <a:endParaRPr lang="en-US"/>
          </a:p>
        </p:txBody>
      </p:sp>
      <p:sp>
        <p:nvSpPr>
          <p:cNvPr id="12" name="Rectangle 11"/>
          <p:cNvSpPr>
            <a:spLocks noGrp="1" noRot="1" noChangeAspect="1" noMove="1" noResize="1" noEditPoints="1" noAdjustHandles="1" noChangeArrowheads="1" noChangeShapeType="1" noTextEdit="1"/>
          </p:cNvSpPr>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cxnSpLocks noGrp="1" noRot="1" noChangeAspect="1" noMove="1" noResize="1" noEditPoints="1" noAdjustHandles="1" noChangeArrowheads="1" noChangeShapeType="1"/>
          </p:cNvCxnSpPr>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4380588" y="965199"/>
            <a:ext cx="6766078" cy="4927601"/>
          </a:xfrm>
        </p:spPr>
        <p:txBody>
          <a:bodyPr vert="horz" lIns="91440" tIns="45720" rIns="91440" bIns="45720" rtlCol="0" anchor="ctr">
            <a:normAutofit/>
          </a:bodyPr>
          <a:lstStyle/>
          <a:p>
            <a:r>
              <a:rPr lang="en-IN" sz="2400" dirty="0"/>
              <a:t>Finally, the investigator should follow up the investigation by maintaining close communication with local health authorities.</a:t>
            </a:r>
            <a:br>
              <a:rPr lang="en-IN" sz="2400" dirty="0"/>
            </a:br>
            <a:br>
              <a:rPr lang="en-IN" sz="2400" dirty="0"/>
            </a:br>
            <a:r>
              <a:rPr lang="en-IN" sz="2400" dirty="0"/>
              <a:t>An absence of new cases for at least two incubation periods of the infectious disease under investigation could suggest that the outbreak is subsiding.</a:t>
            </a:r>
            <a:br>
              <a:rPr lang="en-IN" sz="2400" dirty="0"/>
            </a:br>
            <a:br>
              <a:rPr lang="en-IN" sz="2400" dirty="0"/>
            </a:br>
            <a:r>
              <a:rPr lang="en-IN" sz="2400" dirty="0"/>
              <a:t>A good investigator should follow up on the recommendations.</a:t>
            </a:r>
          </a:p>
        </p:txBody>
      </p:sp>
      <p:sp>
        <p:nvSpPr>
          <p:cNvPr id="6" name="Text Placeholder 5"/>
          <p:cNvSpPr>
            <a:spLocks noGrp="1"/>
          </p:cNvSpPr>
          <p:nvPr>
            <p:ph type="body" idx="1"/>
          </p:nvPr>
        </p:nvSpPr>
        <p:spPr>
          <a:xfrm>
            <a:off x="1023257" y="965198"/>
            <a:ext cx="2707937" cy="4927602"/>
          </a:xfrm>
        </p:spPr>
        <p:txBody>
          <a:bodyPr vert="horz" lIns="91440" tIns="45720" rIns="91440" bIns="45720" rtlCol="0" anchor="ctr">
            <a:normAutofit/>
          </a:bodyPr>
          <a:lstStyle/>
          <a:p>
            <a:pPr algn="r"/>
            <a:r>
              <a:rPr lang="en-US" sz="2000" dirty="0">
                <a:solidFill>
                  <a:schemeClr val="accent1"/>
                </a:solidFill>
              </a:rPr>
              <a:t>Step 10:</a:t>
            </a:r>
          </a:p>
          <a:p>
            <a:pPr algn="r"/>
            <a:r>
              <a:rPr lang="en-US" sz="2000" dirty="0">
                <a:solidFill>
                  <a:schemeClr val="accent1"/>
                </a:solidFill>
              </a:rPr>
              <a:t>Follow-up to ensure implementation</a:t>
            </a:r>
            <a:br>
              <a:rPr lang="en-US" sz="2000" dirty="0">
                <a:solidFill>
                  <a:schemeClr val="accent1"/>
                </a:solidFill>
              </a:rPr>
            </a:br>
            <a:r>
              <a:rPr lang="en-US" sz="2000" dirty="0">
                <a:solidFill>
                  <a:schemeClr val="accent1"/>
                </a:solidFill>
              </a:rPr>
              <a:t>of control measures</a:t>
            </a:r>
          </a:p>
        </p:txBody>
      </p:sp>
    </p:spTree>
    <p:extLst>
      <p:ext uri="{BB962C8B-B14F-4D97-AF65-F5344CB8AC3E}">
        <p14:creationId xmlns:p14="http://schemas.microsoft.com/office/powerpoint/2010/main" val="446781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a:cxnSpLocks noGrp="1" noRot="1" noChangeAspect="1" noMove="1" noResize="1" noEditPoints="1" noAdjustHandles="1" noChangeArrowheads="1" noChangeShapeType="1"/>
          </p:cNvCxnSpPr>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963877"/>
            <a:ext cx="3494362" cy="1093523"/>
          </a:xfrm>
        </p:spPr>
        <p:txBody>
          <a:bodyPr>
            <a:normAutofit/>
          </a:bodyPr>
          <a:lstStyle/>
          <a:p>
            <a:pPr algn="r"/>
            <a:r>
              <a:rPr lang="en-IN" dirty="0">
                <a:solidFill>
                  <a:schemeClr val="accent1"/>
                </a:solidFill>
              </a:rPr>
              <a:t>Outbreak: </a:t>
            </a:r>
          </a:p>
        </p:txBody>
      </p:sp>
      <p:graphicFrame>
        <p:nvGraphicFramePr>
          <p:cNvPr id="11" name="Content Placeholder 2">
            <a:extLst>
              <a:ext uri="{FF2B5EF4-FFF2-40B4-BE49-F238E27FC236}">
                <a16:creationId xmlns:a16="http://schemas.microsoft.com/office/drawing/2014/main" id="{C4158A54-1C0A-ECB2-D316-F5E6919CE901}"/>
              </a:ext>
            </a:extLst>
          </p:cNvPr>
          <p:cNvGraphicFramePr>
            <a:graphicFrameLocks noGrp="1"/>
          </p:cNvGraphicFramePr>
          <p:nvPr>
            <p:ph idx="1"/>
          </p:nvPr>
        </p:nvGraphicFramePr>
        <p:xfrm>
          <a:off x="4976031" y="963877"/>
          <a:ext cx="6377769" cy="4930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5562" y="2159000"/>
            <a:ext cx="3937000" cy="2540000"/>
          </a:xfrm>
          <a:prstGeom prst="rect">
            <a:avLst/>
          </a:prstGeom>
        </p:spPr>
      </p:pic>
      <p:sp>
        <p:nvSpPr>
          <p:cNvPr id="5" name="TextBox 4"/>
          <p:cNvSpPr txBox="1"/>
          <p:nvPr/>
        </p:nvSpPr>
        <p:spPr>
          <a:xfrm>
            <a:off x="321564" y="6168628"/>
            <a:ext cx="5640390" cy="369332"/>
          </a:xfrm>
          <a:prstGeom prst="rect">
            <a:avLst/>
          </a:prstGeom>
          <a:noFill/>
        </p:spPr>
        <p:txBody>
          <a:bodyPr wrap="none" rtlCol="0">
            <a:spAutoFit/>
          </a:bodyPr>
          <a:lstStyle/>
          <a:p>
            <a:r>
              <a:rPr lang="en-US"/>
              <a:t>Source - http</a:t>
            </a:r>
            <a:r>
              <a:rPr lang="en-US" dirty="0"/>
              <a:t>://</a:t>
            </a:r>
            <a:r>
              <a:rPr lang="en-US" dirty="0" err="1"/>
              <a:t>www.who.int</a:t>
            </a:r>
            <a:r>
              <a:rPr lang="en-US" dirty="0"/>
              <a:t>/topics/</a:t>
            </a:r>
            <a:r>
              <a:rPr lang="en-US" dirty="0" err="1"/>
              <a:t>disease_outbreaks</a:t>
            </a:r>
            <a:r>
              <a:rPr lang="en-US" dirty="0"/>
              <a:t>/</a:t>
            </a:r>
            <a:r>
              <a:rPr lang="en-US" dirty="0" err="1"/>
              <a:t>en</a:t>
            </a:r>
            <a:endParaRPr lang="en-US" dirty="0"/>
          </a:p>
        </p:txBody>
      </p:sp>
    </p:spTree>
    <p:extLst>
      <p:ext uri="{BB962C8B-B14F-4D97-AF65-F5344CB8AC3E}">
        <p14:creationId xmlns:p14="http://schemas.microsoft.com/office/powerpoint/2010/main" val="42524192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nvSpPr>
        <p:spPr bwMode="ltGray">
          <a:xfrm>
            <a:off x="321564" y="320040"/>
            <a:ext cx="11548872" cy="6217920"/>
          </a:xfrm>
          <a:prstGeom prst="rect">
            <a:avLst/>
          </a:prstGeom>
          <a:solidFill>
            <a:schemeClr val="tx1">
              <a:alpha val="10000"/>
            </a:schemeClr>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321564" y="320040"/>
            <a:ext cx="11548872" cy="6217920"/>
          </a:xfrm>
        </p:spPr>
        <p:txBody>
          <a:bodyPr>
            <a:noAutofit/>
          </a:bodyPr>
          <a:lstStyle/>
          <a:p>
            <a:r>
              <a:rPr lang="en-US" u="sng" dirty="0"/>
              <a:t>To Sum Up</a:t>
            </a:r>
          </a:p>
          <a:p>
            <a:pPr marL="457200" indent="-457200">
              <a:buFont typeface="+mj-lt"/>
              <a:buAutoNum type="arabicPeriod"/>
            </a:pPr>
            <a:r>
              <a:rPr lang="en-US" dirty="0"/>
              <a:t>Confirm the existence of Outbreak</a:t>
            </a:r>
          </a:p>
          <a:p>
            <a:pPr marL="457200" indent="-457200">
              <a:buFont typeface="+mj-lt"/>
              <a:buAutoNum type="arabicPeriod"/>
            </a:pPr>
            <a:r>
              <a:rPr lang="en-US" dirty="0"/>
              <a:t>Verify diagnosis and determine the etiology</a:t>
            </a:r>
          </a:p>
          <a:p>
            <a:pPr marL="457200" indent="-457200">
              <a:buFont typeface="+mj-lt"/>
              <a:buAutoNum type="arabicPeriod"/>
            </a:pPr>
            <a:r>
              <a:rPr lang="en-US" dirty="0"/>
              <a:t>Develop case definition &amp; start case fining</a:t>
            </a:r>
          </a:p>
          <a:p>
            <a:pPr marL="457200" indent="-457200">
              <a:buFont typeface="+mj-lt"/>
              <a:buAutoNum type="arabicPeriod"/>
            </a:pPr>
            <a:r>
              <a:rPr lang="en-US" dirty="0"/>
              <a:t>Describe epidemic in time, place and person</a:t>
            </a:r>
          </a:p>
          <a:p>
            <a:pPr marL="457200" indent="-457200">
              <a:buFont typeface="+mj-lt"/>
              <a:buAutoNum type="arabicPeriod"/>
            </a:pPr>
            <a:r>
              <a:rPr lang="en-US" dirty="0"/>
              <a:t>Test hypothesis</a:t>
            </a:r>
          </a:p>
          <a:p>
            <a:pPr marL="457200" indent="-457200">
              <a:buFont typeface="+mj-lt"/>
              <a:buAutoNum type="arabicPeriod"/>
            </a:pPr>
            <a:r>
              <a:rPr lang="en-US" dirty="0"/>
              <a:t>Carry out necessary environmental epidemiological study</a:t>
            </a:r>
          </a:p>
          <a:p>
            <a:pPr marL="457200" indent="-457200">
              <a:buFont typeface="+mj-lt"/>
              <a:buAutoNum type="arabicPeriod"/>
            </a:pPr>
            <a:r>
              <a:rPr lang="en-US" dirty="0"/>
              <a:t>Draw conclusions</a:t>
            </a:r>
          </a:p>
          <a:p>
            <a:pPr marL="457200" indent="-457200">
              <a:buFont typeface="+mj-lt"/>
              <a:buAutoNum type="arabicPeriod"/>
            </a:pPr>
            <a:r>
              <a:rPr lang="en-US" dirty="0"/>
              <a:t>Report and recommend appropriate control measures</a:t>
            </a:r>
          </a:p>
          <a:p>
            <a:pPr marL="457200" indent="-457200">
              <a:buFont typeface="+mj-lt"/>
              <a:buAutoNum type="arabicPeriod"/>
            </a:pPr>
            <a:r>
              <a:rPr lang="en-US" dirty="0"/>
              <a:t>Communicate the Findings</a:t>
            </a:r>
          </a:p>
          <a:p>
            <a:pPr marL="457200" indent="-457200">
              <a:buFont typeface="+mj-lt"/>
              <a:buAutoNum type="arabicPeriod"/>
            </a:pPr>
            <a:r>
              <a:rPr lang="en-US" dirty="0"/>
              <a:t>Follow up the recommendation</a:t>
            </a:r>
            <a:endParaRPr lang="en-IN" dirty="0"/>
          </a:p>
        </p:txBody>
      </p:sp>
    </p:spTree>
    <p:extLst>
      <p:ext uri="{BB962C8B-B14F-4D97-AF65-F5344CB8AC3E}">
        <p14:creationId xmlns:p14="http://schemas.microsoft.com/office/powerpoint/2010/main" val="1047371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2208213" y="565152"/>
            <a:ext cx="7772400" cy="693736"/>
          </a:xfrm>
          <a:ln/>
          <a:extLst>
            <a:ext uri="{91240B29-F687-4F45-9708-019B960494DF}">
              <a14:hiddenLine xmlns:a14="http://schemas.microsoft.com/office/drawing/2010/main" w="9525">
                <a:solidFill>
                  <a:srgbClr val="003399"/>
                </a:solidFill>
                <a:miter lim="800000"/>
                <a:headEnd/>
                <a:tailEnd/>
              </a14:hiddenLine>
            </a:ext>
          </a:extLst>
        </p:spPr>
        <p:txBody>
          <a:bodyPr/>
          <a:lstStyle/>
          <a:p>
            <a:r>
              <a:rPr lang="de-DE" altLang="en-US" sz="3400" b="1"/>
              <a:t>The reality….</a:t>
            </a:r>
          </a:p>
        </p:txBody>
      </p:sp>
      <p:sp>
        <p:nvSpPr>
          <p:cNvPr id="303107" name="Text Box 3"/>
          <p:cNvSpPr txBox="1">
            <a:spLocks noChangeArrowheads="1"/>
          </p:cNvSpPr>
          <p:nvPr/>
        </p:nvSpPr>
        <p:spPr bwMode="auto">
          <a:xfrm>
            <a:off x="1635125" y="4100514"/>
            <a:ext cx="13144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b="1">
                <a:solidFill>
                  <a:srgbClr val="000066"/>
                </a:solidFill>
                <a:latin typeface="Arial" panose="020B0604020202020204" pitchFamily="34" charset="0"/>
              </a:rPr>
              <a:t>Info:</a:t>
            </a:r>
          </a:p>
          <a:p>
            <a:r>
              <a:rPr lang="de-DE" altLang="en-US" b="1">
                <a:solidFill>
                  <a:srgbClr val="000066"/>
                </a:solidFill>
                <a:latin typeface="Arial" panose="020B0604020202020204" pitchFamily="34" charset="0"/>
              </a:rPr>
              <a:t>Outbreak </a:t>
            </a:r>
          </a:p>
          <a:p>
            <a:r>
              <a:rPr lang="de-DE" altLang="en-US" b="1">
                <a:solidFill>
                  <a:srgbClr val="000066"/>
                </a:solidFill>
                <a:latin typeface="Arial" panose="020B0604020202020204" pitchFamily="34" charset="0"/>
              </a:rPr>
              <a:t>suspected</a:t>
            </a:r>
          </a:p>
        </p:txBody>
      </p:sp>
      <p:sp>
        <p:nvSpPr>
          <p:cNvPr id="303108" name="Line 4"/>
          <p:cNvSpPr>
            <a:spLocks noChangeShapeType="1"/>
          </p:cNvSpPr>
          <p:nvPr/>
        </p:nvSpPr>
        <p:spPr bwMode="auto">
          <a:xfrm>
            <a:off x="1774825" y="1557338"/>
            <a:ext cx="8547100" cy="0"/>
          </a:xfrm>
          <a:prstGeom prst="line">
            <a:avLst/>
          </a:prstGeom>
          <a:noFill/>
          <a:ln w="38100">
            <a:solidFill>
              <a:srgbClr val="66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303109" name="Text Box 5"/>
          <p:cNvSpPr txBox="1">
            <a:spLocks noChangeArrowheads="1"/>
          </p:cNvSpPr>
          <p:nvPr/>
        </p:nvSpPr>
        <p:spPr bwMode="auto">
          <a:xfrm>
            <a:off x="9336088" y="1052513"/>
            <a:ext cx="811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2400" b="1">
                <a:solidFill>
                  <a:srgbClr val="000066"/>
                </a:solidFill>
                <a:latin typeface="Arial" panose="020B0604020202020204" pitchFamily="34" charset="0"/>
              </a:rPr>
              <a:t>time</a:t>
            </a:r>
          </a:p>
        </p:txBody>
      </p:sp>
      <p:sp>
        <p:nvSpPr>
          <p:cNvPr id="303110" name="Rectangle 6"/>
          <p:cNvSpPr>
            <a:spLocks noChangeArrowheads="1"/>
          </p:cNvSpPr>
          <p:nvPr/>
        </p:nvSpPr>
        <p:spPr bwMode="auto">
          <a:xfrm>
            <a:off x="2628900" y="2044700"/>
            <a:ext cx="1892300" cy="2260600"/>
          </a:xfrm>
          <a:prstGeom prst="rect">
            <a:avLst/>
          </a:prstGeom>
          <a:noFill/>
          <a:ln w="9525">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03111" name="Text Box 7"/>
          <p:cNvSpPr txBox="1">
            <a:spLocks noChangeArrowheads="1"/>
          </p:cNvSpPr>
          <p:nvPr/>
        </p:nvSpPr>
        <p:spPr bwMode="auto">
          <a:xfrm>
            <a:off x="2613025" y="2068513"/>
            <a:ext cx="160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b="1">
                <a:solidFill>
                  <a:srgbClr val="000066"/>
                </a:solidFill>
                <a:latin typeface="Arial" panose="020B0604020202020204" pitchFamily="34" charset="0"/>
              </a:rPr>
              <a:t>Confirmation</a:t>
            </a:r>
          </a:p>
        </p:txBody>
      </p:sp>
      <p:sp>
        <p:nvSpPr>
          <p:cNvPr id="303112" name="Rectangle 8"/>
          <p:cNvSpPr>
            <a:spLocks noChangeArrowheads="1"/>
          </p:cNvSpPr>
          <p:nvPr/>
        </p:nvSpPr>
        <p:spPr bwMode="auto">
          <a:xfrm>
            <a:off x="2927350" y="2781300"/>
            <a:ext cx="2108200" cy="2882900"/>
          </a:xfrm>
          <a:prstGeom prst="rect">
            <a:avLst/>
          </a:prstGeom>
          <a:noFill/>
          <a:ln w="9525">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03113" name="Text Box 9"/>
          <p:cNvSpPr txBox="1">
            <a:spLocks noChangeArrowheads="1"/>
          </p:cNvSpPr>
          <p:nvPr/>
        </p:nvSpPr>
        <p:spPr bwMode="auto">
          <a:xfrm>
            <a:off x="2943225" y="4659313"/>
            <a:ext cx="2152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en-US" b="1">
                <a:solidFill>
                  <a:srgbClr val="000066"/>
                </a:solidFill>
                <a:latin typeface="Arial" panose="020B0604020202020204" pitchFamily="34" charset="0"/>
              </a:rPr>
              <a:t>Form Outbreak Control Team</a:t>
            </a:r>
          </a:p>
        </p:txBody>
      </p:sp>
      <p:sp>
        <p:nvSpPr>
          <p:cNvPr id="303114" name="Text Box 10"/>
          <p:cNvSpPr txBox="1">
            <a:spLocks noChangeArrowheads="1"/>
          </p:cNvSpPr>
          <p:nvPr/>
        </p:nvSpPr>
        <p:spPr bwMode="auto">
          <a:xfrm>
            <a:off x="3184525" y="3656013"/>
            <a:ext cx="2216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b="1">
                <a:solidFill>
                  <a:srgbClr val="000066"/>
                </a:solidFill>
                <a:latin typeface="Arial" panose="020B0604020202020204" pitchFamily="34" charset="0"/>
              </a:rPr>
              <a:t>Confirm Diagnosis</a:t>
            </a:r>
          </a:p>
        </p:txBody>
      </p:sp>
      <p:sp>
        <p:nvSpPr>
          <p:cNvPr id="303115" name="Rectangle 11"/>
          <p:cNvSpPr>
            <a:spLocks noChangeArrowheads="1"/>
          </p:cNvSpPr>
          <p:nvPr/>
        </p:nvSpPr>
        <p:spPr bwMode="auto">
          <a:xfrm>
            <a:off x="3200400" y="3670300"/>
            <a:ext cx="7137400" cy="787400"/>
          </a:xfrm>
          <a:prstGeom prst="rect">
            <a:avLst/>
          </a:prstGeom>
          <a:noFill/>
          <a:ln w="9525">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03116" name="Rectangle 12"/>
          <p:cNvSpPr>
            <a:spLocks noChangeArrowheads="1"/>
          </p:cNvSpPr>
          <p:nvPr/>
        </p:nvSpPr>
        <p:spPr bwMode="auto">
          <a:xfrm>
            <a:off x="4864100" y="1844676"/>
            <a:ext cx="2057400" cy="3070225"/>
          </a:xfrm>
          <a:prstGeom prst="rect">
            <a:avLst/>
          </a:prstGeom>
          <a:noFill/>
          <a:ln w="9525">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03117" name="Text Box 13"/>
          <p:cNvSpPr txBox="1">
            <a:spLocks noChangeArrowheads="1"/>
          </p:cNvSpPr>
          <p:nvPr/>
        </p:nvSpPr>
        <p:spPr bwMode="auto">
          <a:xfrm>
            <a:off x="5016500" y="1916114"/>
            <a:ext cx="18224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en-US" b="1">
                <a:solidFill>
                  <a:srgbClr val="000066"/>
                </a:solidFill>
                <a:latin typeface="Arial" panose="020B0604020202020204" pitchFamily="34" charset="0"/>
              </a:rPr>
              <a:t>Site visit</a:t>
            </a:r>
          </a:p>
          <a:p>
            <a:endParaRPr lang="de-DE" altLang="en-US" b="1">
              <a:solidFill>
                <a:srgbClr val="000066"/>
              </a:solidFill>
              <a:latin typeface="Arial" panose="020B0604020202020204" pitchFamily="34" charset="0"/>
            </a:endParaRPr>
          </a:p>
          <a:p>
            <a:r>
              <a:rPr lang="de-DE" altLang="en-US" b="1">
                <a:solidFill>
                  <a:srgbClr val="000066"/>
                </a:solidFill>
                <a:latin typeface="Arial" panose="020B0604020202020204" pitchFamily="34" charset="0"/>
              </a:rPr>
              <a:t>Case definition</a:t>
            </a:r>
          </a:p>
        </p:txBody>
      </p:sp>
      <p:sp>
        <p:nvSpPr>
          <p:cNvPr id="303118" name="Rectangle 14"/>
          <p:cNvSpPr>
            <a:spLocks noChangeArrowheads="1"/>
          </p:cNvSpPr>
          <p:nvPr/>
        </p:nvSpPr>
        <p:spPr bwMode="auto">
          <a:xfrm>
            <a:off x="5308600" y="3848100"/>
            <a:ext cx="4838700" cy="1651000"/>
          </a:xfrm>
          <a:prstGeom prst="rect">
            <a:avLst/>
          </a:prstGeom>
          <a:noFill/>
          <a:ln w="9525">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03119" name="Text Box 15"/>
          <p:cNvSpPr txBox="1">
            <a:spLocks noChangeArrowheads="1"/>
          </p:cNvSpPr>
          <p:nvPr/>
        </p:nvSpPr>
        <p:spPr bwMode="auto">
          <a:xfrm>
            <a:off x="5419725" y="4570413"/>
            <a:ext cx="1047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b="1">
                <a:solidFill>
                  <a:srgbClr val="000066"/>
                </a:solidFill>
                <a:latin typeface="Arial" panose="020B0604020202020204" pitchFamily="34" charset="0"/>
              </a:rPr>
              <a:t>Line list</a:t>
            </a:r>
          </a:p>
        </p:txBody>
      </p:sp>
      <p:sp>
        <p:nvSpPr>
          <p:cNvPr id="303120" name="Rectangle 16"/>
          <p:cNvSpPr>
            <a:spLocks noChangeArrowheads="1"/>
          </p:cNvSpPr>
          <p:nvPr/>
        </p:nvSpPr>
        <p:spPr bwMode="auto">
          <a:xfrm>
            <a:off x="5880100" y="2925763"/>
            <a:ext cx="2108200" cy="1439862"/>
          </a:xfrm>
          <a:prstGeom prst="rect">
            <a:avLst/>
          </a:prstGeom>
          <a:noFill/>
          <a:ln w="9525">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03121" name="Text Box 17"/>
          <p:cNvSpPr txBox="1">
            <a:spLocks noChangeArrowheads="1"/>
          </p:cNvSpPr>
          <p:nvPr/>
        </p:nvSpPr>
        <p:spPr bwMode="auto">
          <a:xfrm>
            <a:off x="6024563" y="2997201"/>
            <a:ext cx="17208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b="1" dirty="0">
                <a:solidFill>
                  <a:srgbClr val="000066"/>
                </a:solidFill>
                <a:latin typeface="Arial" panose="020B0604020202020204" pitchFamily="34" charset="0"/>
              </a:rPr>
              <a:t>Organize Data</a:t>
            </a:r>
          </a:p>
          <a:p>
            <a:endParaRPr lang="de-DE" altLang="en-US" b="1" dirty="0">
              <a:solidFill>
                <a:srgbClr val="000066"/>
              </a:solidFill>
              <a:latin typeface="Arial" panose="020B0604020202020204" pitchFamily="34" charset="0"/>
            </a:endParaRPr>
          </a:p>
          <a:p>
            <a:r>
              <a:rPr lang="de-DE" altLang="en-US" b="1" dirty="0">
                <a:solidFill>
                  <a:srgbClr val="000066"/>
                </a:solidFill>
                <a:latin typeface="Arial" panose="020B0604020202020204" pitchFamily="34" charset="0"/>
              </a:rPr>
              <a:t>Descripitve </a:t>
            </a:r>
          </a:p>
          <a:p>
            <a:r>
              <a:rPr lang="de-DE" altLang="en-US" b="1" dirty="0">
                <a:solidFill>
                  <a:srgbClr val="000066"/>
                </a:solidFill>
                <a:latin typeface="Arial" panose="020B0604020202020204" pitchFamily="34" charset="0"/>
              </a:rPr>
              <a:t>Epidemiology</a:t>
            </a:r>
          </a:p>
        </p:txBody>
      </p:sp>
      <p:sp>
        <p:nvSpPr>
          <p:cNvPr id="303122" name="Rectangle 18"/>
          <p:cNvSpPr>
            <a:spLocks noChangeArrowheads="1"/>
          </p:cNvSpPr>
          <p:nvPr/>
        </p:nvSpPr>
        <p:spPr bwMode="auto">
          <a:xfrm>
            <a:off x="2654300" y="5334000"/>
            <a:ext cx="7823200" cy="609600"/>
          </a:xfrm>
          <a:prstGeom prst="rect">
            <a:avLst/>
          </a:prstGeom>
          <a:noFill/>
          <a:ln w="9525">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03123" name="Text Box 19"/>
          <p:cNvSpPr txBox="1">
            <a:spLocks noChangeArrowheads="1"/>
          </p:cNvSpPr>
          <p:nvPr/>
        </p:nvSpPr>
        <p:spPr bwMode="auto">
          <a:xfrm>
            <a:off x="6689725" y="5573713"/>
            <a:ext cx="2127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b="1">
                <a:solidFill>
                  <a:srgbClr val="000066"/>
                </a:solidFill>
                <a:latin typeface="Arial" panose="020B0604020202020204" pitchFamily="34" charset="0"/>
              </a:rPr>
              <a:t>Control measures</a:t>
            </a:r>
          </a:p>
        </p:txBody>
      </p:sp>
      <p:sp>
        <p:nvSpPr>
          <p:cNvPr id="303124" name="Rectangle 20"/>
          <p:cNvSpPr>
            <a:spLocks noChangeArrowheads="1"/>
          </p:cNvSpPr>
          <p:nvPr/>
        </p:nvSpPr>
        <p:spPr bwMode="auto">
          <a:xfrm>
            <a:off x="7480300" y="3492500"/>
            <a:ext cx="1524000" cy="1663700"/>
          </a:xfrm>
          <a:prstGeom prst="rect">
            <a:avLst/>
          </a:prstGeom>
          <a:noFill/>
          <a:ln w="9525">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03125" name="Text Box 21"/>
          <p:cNvSpPr txBox="1">
            <a:spLocks noChangeArrowheads="1"/>
          </p:cNvSpPr>
          <p:nvPr/>
        </p:nvSpPr>
        <p:spPr bwMode="auto">
          <a:xfrm>
            <a:off x="7391400" y="4519613"/>
            <a:ext cx="1682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b="1">
                <a:solidFill>
                  <a:srgbClr val="000066"/>
                </a:solidFill>
                <a:latin typeface="Arial" panose="020B0604020202020204" pitchFamily="34" charset="0"/>
              </a:rPr>
              <a:t>Analytic</a:t>
            </a:r>
          </a:p>
          <a:p>
            <a:r>
              <a:rPr lang="de-DE" altLang="en-US" b="1">
                <a:solidFill>
                  <a:srgbClr val="000066"/>
                </a:solidFill>
                <a:latin typeface="Arial" panose="020B0604020202020204" pitchFamily="34" charset="0"/>
              </a:rPr>
              <a:t>Epidemiology</a:t>
            </a:r>
          </a:p>
        </p:txBody>
      </p:sp>
      <p:sp>
        <p:nvSpPr>
          <p:cNvPr id="303126" name="Text Box 22"/>
          <p:cNvSpPr txBox="1">
            <a:spLocks noChangeArrowheads="1"/>
          </p:cNvSpPr>
          <p:nvPr/>
        </p:nvSpPr>
        <p:spPr bwMode="auto">
          <a:xfrm>
            <a:off x="8256588" y="1989138"/>
            <a:ext cx="222885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b="1">
                <a:solidFill>
                  <a:srgbClr val="000066"/>
                </a:solidFill>
                <a:latin typeface="Arial" panose="020B0604020202020204" pitchFamily="34" charset="0"/>
              </a:rPr>
              <a:t>Recommendations</a:t>
            </a:r>
          </a:p>
          <a:p>
            <a:endParaRPr lang="de-DE" altLang="en-US" b="1">
              <a:solidFill>
                <a:srgbClr val="000066"/>
              </a:solidFill>
              <a:latin typeface="Arial" panose="020B0604020202020204" pitchFamily="34" charset="0"/>
            </a:endParaRPr>
          </a:p>
          <a:p>
            <a:r>
              <a:rPr lang="de-DE" altLang="en-US" b="1">
                <a:solidFill>
                  <a:srgbClr val="000066"/>
                </a:solidFill>
                <a:latin typeface="Arial" panose="020B0604020202020204" pitchFamily="34" charset="0"/>
              </a:rPr>
              <a:t>Report</a:t>
            </a:r>
          </a:p>
          <a:p>
            <a:r>
              <a:rPr lang="de-DE" altLang="en-US" b="1">
                <a:solidFill>
                  <a:srgbClr val="000066"/>
                </a:solidFill>
                <a:latin typeface="Arial" panose="020B0604020202020204" pitchFamily="34" charset="0"/>
              </a:rPr>
              <a:t>Publication</a:t>
            </a:r>
          </a:p>
          <a:p>
            <a:endParaRPr lang="de-DE" altLang="en-US" b="1">
              <a:solidFill>
                <a:srgbClr val="000066"/>
              </a:solidFill>
              <a:latin typeface="Arial" panose="020B0604020202020204" pitchFamily="34" charset="0"/>
            </a:endParaRPr>
          </a:p>
          <a:p>
            <a:endParaRPr lang="de-DE" altLang="en-US" b="1">
              <a:solidFill>
                <a:srgbClr val="000066"/>
              </a:solidFill>
              <a:latin typeface="Arial" panose="020B0604020202020204" pitchFamily="34" charset="0"/>
            </a:endParaRPr>
          </a:p>
        </p:txBody>
      </p:sp>
      <p:sp>
        <p:nvSpPr>
          <p:cNvPr id="303127" name="Rectangle 23"/>
          <p:cNvSpPr>
            <a:spLocks noChangeArrowheads="1"/>
          </p:cNvSpPr>
          <p:nvPr/>
        </p:nvSpPr>
        <p:spPr bwMode="auto">
          <a:xfrm>
            <a:off x="8242300" y="2006600"/>
            <a:ext cx="2260600" cy="2336800"/>
          </a:xfrm>
          <a:prstGeom prst="rect">
            <a:avLst/>
          </a:prstGeom>
          <a:noFill/>
          <a:ln w="9525">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03128" name="Line 24"/>
          <p:cNvSpPr>
            <a:spLocks noChangeShapeType="1"/>
          </p:cNvSpPr>
          <p:nvPr/>
        </p:nvSpPr>
        <p:spPr bwMode="auto">
          <a:xfrm>
            <a:off x="2006600" y="1828800"/>
            <a:ext cx="0" cy="2247900"/>
          </a:xfrm>
          <a:prstGeom prst="line">
            <a:avLst/>
          </a:prstGeom>
          <a:noFill/>
          <a:ln w="9525">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Tree>
    <p:extLst>
      <p:ext uri="{BB962C8B-B14F-4D97-AF65-F5344CB8AC3E}">
        <p14:creationId xmlns:p14="http://schemas.microsoft.com/office/powerpoint/2010/main" val="2433071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3111"/>
                                        </p:tgtEl>
                                        <p:attrNameLst>
                                          <p:attrName>style.visibility</p:attrName>
                                        </p:attrNameLst>
                                      </p:cBhvr>
                                      <p:to>
                                        <p:strVal val="visible"/>
                                      </p:to>
                                    </p:set>
                                  </p:childTnLst>
                                  <p:subTnLst>
                                    <p:animClr clrSpc="rgb" dir="cw">
                                      <p:cBhvr override="childStyle">
                                        <p:cTn dur="1" fill="hold" display="0" masterRel="nextClick" afterEffect="1"/>
                                        <p:tgtEl>
                                          <p:spTgt spid="303111"/>
                                        </p:tgtEl>
                                        <p:attrNameLst>
                                          <p:attrName>ppt_c</p:attrName>
                                        </p:attrNameLst>
                                      </p:cBhvr>
                                      <p:to>
                                        <a:schemeClr val="bg2"/>
                                      </p:to>
                                    </p:animClr>
                                  </p:subTnLst>
                                </p:cTn>
                              </p:par>
                              <p:par>
                                <p:cTn id="7" presetID="1" presetClass="entr" presetSubtype="0" fill="hold" nodeType="withEffect">
                                  <p:stCondLst>
                                    <p:cond delay="0"/>
                                  </p:stCondLst>
                                  <p:childTnLst>
                                    <p:set>
                                      <p:cBhvr>
                                        <p:cTn id="8" dur="1" fill="hold">
                                          <p:stCondLst>
                                            <p:cond delay="0"/>
                                          </p:stCondLst>
                                        </p:cTn>
                                        <p:tgtEl>
                                          <p:spTgt spid="3031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031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3113"/>
                                        </p:tgtEl>
                                        <p:attrNameLst>
                                          <p:attrName>style.visibility</p:attrName>
                                        </p:attrNameLst>
                                      </p:cBhvr>
                                      <p:to>
                                        <p:strVal val="visible"/>
                                      </p:to>
                                    </p:set>
                                  </p:childTnLst>
                                  <p:subTnLst>
                                    <p:animClr clrSpc="rgb" dir="cw">
                                      <p:cBhvr override="childStyle">
                                        <p:cTn dur="1" fill="hold" display="0" masterRel="nextClick" afterEffect="1"/>
                                        <p:tgtEl>
                                          <p:spTgt spid="303113"/>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3114"/>
                                        </p:tgtEl>
                                        <p:attrNameLst>
                                          <p:attrName>style.visibility</p:attrName>
                                        </p:attrNameLst>
                                      </p:cBhvr>
                                      <p:to>
                                        <p:strVal val="visible"/>
                                      </p:to>
                                    </p:set>
                                  </p:childTnLst>
                                  <p:subTnLst>
                                    <p:animClr clrSpc="rgb" dir="cw">
                                      <p:cBhvr override="childStyle">
                                        <p:cTn dur="1" fill="hold" display="0" masterRel="nextClick" afterEffect="1"/>
                                        <p:tgtEl>
                                          <p:spTgt spid="303114"/>
                                        </p:tgtEl>
                                        <p:attrNameLst>
                                          <p:attrName>ppt_c</p:attrName>
                                        </p:attrNameLst>
                                      </p:cBhvr>
                                      <p:to>
                                        <a:schemeClr val="bg2"/>
                                      </p:to>
                                    </p:animClr>
                                  </p:subTnLst>
                                </p:cTn>
                              </p:par>
                              <p:par>
                                <p:cTn id="19" presetID="1" presetClass="entr" presetSubtype="0" fill="hold" nodeType="withEffect">
                                  <p:stCondLst>
                                    <p:cond delay="0"/>
                                  </p:stCondLst>
                                  <p:childTnLst>
                                    <p:set>
                                      <p:cBhvr>
                                        <p:cTn id="20" dur="1" fill="hold">
                                          <p:stCondLst>
                                            <p:cond delay="0"/>
                                          </p:stCondLst>
                                        </p:cTn>
                                        <p:tgtEl>
                                          <p:spTgt spid="30311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031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3117"/>
                                        </p:tgtEl>
                                        <p:attrNameLst>
                                          <p:attrName>style.visibility</p:attrName>
                                        </p:attrNameLst>
                                      </p:cBhvr>
                                      <p:to>
                                        <p:strVal val="visible"/>
                                      </p:to>
                                    </p:set>
                                  </p:childTnLst>
                                  <p:subTnLst>
                                    <p:animClr clrSpc="rgb" dir="cw">
                                      <p:cBhvr override="childStyle">
                                        <p:cTn dur="1" fill="hold" display="0" masterRel="nextClick" afterEffect="1"/>
                                        <p:tgtEl>
                                          <p:spTgt spid="303117"/>
                                        </p:tgtEl>
                                        <p:attrNameLst>
                                          <p:attrName>ppt_c</p:attrName>
                                        </p:attrNameLst>
                                      </p:cBhvr>
                                      <p:to>
                                        <a:schemeClr val="bg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3119"/>
                                        </p:tgtEl>
                                        <p:attrNameLst>
                                          <p:attrName>style.visibility</p:attrName>
                                        </p:attrNameLst>
                                      </p:cBhvr>
                                      <p:to>
                                        <p:strVal val="visible"/>
                                      </p:to>
                                    </p:set>
                                  </p:childTnLst>
                                  <p:subTnLst>
                                    <p:animClr clrSpc="rgb" dir="cw">
                                      <p:cBhvr override="childStyle">
                                        <p:cTn dur="1" fill="hold" display="0" masterRel="nextClick" afterEffect="1"/>
                                        <p:tgtEl>
                                          <p:spTgt spid="303119"/>
                                        </p:tgtEl>
                                        <p:attrNameLst>
                                          <p:attrName>ppt_c</p:attrName>
                                        </p:attrNameLst>
                                      </p:cBhvr>
                                      <p:to>
                                        <a:schemeClr val="bg2"/>
                                      </p:to>
                                    </p:animClr>
                                  </p:subTnLst>
                                </p:cTn>
                              </p:par>
                              <p:par>
                                <p:cTn id="31" presetID="1" presetClass="entr" presetSubtype="0" fill="hold" nodeType="withEffect">
                                  <p:stCondLst>
                                    <p:cond delay="0"/>
                                  </p:stCondLst>
                                  <p:childTnLst>
                                    <p:set>
                                      <p:cBhvr>
                                        <p:cTn id="32" dur="1" fill="hold">
                                          <p:stCondLst>
                                            <p:cond delay="0"/>
                                          </p:stCondLst>
                                        </p:cTn>
                                        <p:tgtEl>
                                          <p:spTgt spid="303118"/>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3121"/>
                                        </p:tgtEl>
                                        <p:attrNameLst>
                                          <p:attrName>style.visibility</p:attrName>
                                        </p:attrNameLst>
                                      </p:cBhvr>
                                      <p:to>
                                        <p:strVal val="visible"/>
                                      </p:to>
                                    </p:set>
                                  </p:childTnLst>
                                  <p:subTnLst>
                                    <p:animClr clrSpc="rgb" dir="cw">
                                      <p:cBhvr override="childStyle">
                                        <p:cTn dur="1" fill="hold" display="0" masterRel="nextClick" afterEffect="1"/>
                                        <p:tgtEl>
                                          <p:spTgt spid="303121"/>
                                        </p:tgtEl>
                                        <p:attrNameLst>
                                          <p:attrName>ppt_c</p:attrName>
                                        </p:attrNameLst>
                                      </p:cBhvr>
                                      <p:to>
                                        <a:schemeClr val="bg2"/>
                                      </p:to>
                                    </p:animClr>
                                  </p:subTnLst>
                                </p:cTn>
                              </p:par>
                              <p:par>
                                <p:cTn id="37" presetID="1" presetClass="entr" presetSubtype="0" fill="hold" nodeType="withEffect">
                                  <p:stCondLst>
                                    <p:cond delay="0"/>
                                  </p:stCondLst>
                                  <p:childTnLst>
                                    <p:set>
                                      <p:cBhvr>
                                        <p:cTn id="38" dur="1" fill="hold">
                                          <p:stCondLst>
                                            <p:cond delay="0"/>
                                          </p:stCondLst>
                                        </p:cTn>
                                        <p:tgtEl>
                                          <p:spTgt spid="30312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3125"/>
                                        </p:tgtEl>
                                        <p:attrNameLst>
                                          <p:attrName>style.visibility</p:attrName>
                                        </p:attrNameLst>
                                      </p:cBhvr>
                                      <p:to>
                                        <p:strVal val="visible"/>
                                      </p:to>
                                    </p:set>
                                  </p:childTnLst>
                                  <p:subTnLst>
                                    <p:animClr clrSpc="rgb" dir="cw">
                                      <p:cBhvr override="childStyle">
                                        <p:cTn dur="1" fill="hold" display="0" masterRel="nextClick" afterEffect="1"/>
                                        <p:tgtEl>
                                          <p:spTgt spid="303125"/>
                                        </p:tgtEl>
                                        <p:attrNameLst>
                                          <p:attrName>ppt_c</p:attrName>
                                        </p:attrNameLst>
                                      </p:cBhvr>
                                      <p:to>
                                        <a:schemeClr val="bg2"/>
                                      </p:to>
                                    </p:animClr>
                                  </p:subTnLst>
                                </p:cTn>
                              </p:par>
                              <p:par>
                                <p:cTn id="43" presetID="1" presetClass="entr" presetSubtype="0" fill="hold" nodeType="withEffect">
                                  <p:stCondLst>
                                    <p:cond delay="0"/>
                                  </p:stCondLst>
                                  <p:childTnLst>
                                    <p:set>
                                      <p:cBhvr>
                                        <p:cTn id="44" dur="1" fill="hold">
                                          <p:stCondLst>
                                            <p:cond delay="0"/>
                                          </p:stCondLst>
                                        </p:cTn>
                                        <p:tgtEl>
                                          <p:spTgt spid="303124"/>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3031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3126"/>
                                        </p:tgtEl>
                                        <p:attrNameLst>
                                          <p:attrName>style.visibility</p:attrName>
                                        </p:attrNameLst>
                                      </p:cBhvr>
                                      <p:to>
                                        <p:strVal val="visible"/>
                                      </p:to>
                                    </p:set>
                                  </p:childTnLst>
                                  <p:subTnLst>
                                    <p:animClr clrSpc="rgb" dir="cw">
                                      <p:cBhvr override="childStyle">
                                        <p:cTn dur="1" fill="hold" display="0" masterRel="nextClick" afterEffect="1"/>
                                        <p:tgtEl>
                                          <p:spTgt spid="303126"/>
                                        </p:tgtEl>
                                        <p:attrNameLst>
                                          <p:attrName>ppt_c</p:attrName>
                                        </p:attrNameLst>
                                      </p:cBhvr>
                                      <p:to>
                                        <a:schemeClr val="bg2"/>
                                      </p:to>
                                    </p:animClr>
                                  </p:sub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0312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03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11" grpId="0"/>
      <p:bldP spid="303113" grpId="0"/>
      <p:bldP spid="303114" grpId="0"/>
      <p:bldP spid="303117" grpId="0"/>
      <p:bldP spid="303119" grpId="0"/>
      <p:bldP spid="303121" grpId="0"/>
      <p:bldP spid="303123" grpId="0"/>
      <p:bldP spid="303125" grpId="0"/>
      <p:bldP spid="3031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Grinning Face with No Fill">
            <a:extLst>
              <a:ext uri="{FF2B5EF4-FFF2-40B4-BE49-F238E27FC236}">
                <a16:creationId xmlns:a16="http://schemas.microsoft.com/office/drawing/2014/main" id="{3277DADA-06DD-DCDF-5F0F-66B802D6C96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69747004-50D4-CE75-F138-D3DB939A1DBF}"/>
              </a:ext>
            </a:extLst>
          </p:cNvPr>
          <p:cNvSpPr>
            <a:spLocks noGrp="1"/>
          </p:cNvSpPr>
          <p:nvPr>
            <p:ph idx="1"/>
          </p:nvPr>
        </p:nvSpPr>
        <p:spPr>
          <a:xfrm>
            <a:off x="6090574" y="2421682"/>
            <a:ext cx="4977578" cy="3639289"/>
          </a:xfrm>
        </p:spPr>
        <p:txBody>
          <a:bodyPr anchor="ctr">
            <a:normAutofit/>
          </a:bodyPr>
          <a:lstStyle/>
          <a:p>
            <a:r>
              <a:rPr lang="en-US" sz="4000" dirty="0">
                <a:solidFill>
                  <a:schemeClr val="tx2"/>
                </a:solidFill>
              </a:rPr>
              <a:t>THE END</a:t>
            </a:r>
          </a:p>
          <a:p>
            <a:endParaRPr lang="en-US" sz="4000" dirty="0">
              <a:solidFill>
                <a:schemeClr val="tx2"/>
              </a:solidFill>
            </a:endParaRPr>
          </a:p>
          <a:p>
            <a:r>
              <a:rPr lang="en-US" sz="4000" dirty="0">
                <a:solidFill>
                  <a:schemeClr val="tx2"/>
                </a:solidFill>
              </a:rPr>
              <a:t>THANK YOU</a:t>
            </a: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61913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nvSpPr>
        <p:spPr bwMode="white">
          <a:xfrm>
            <a:off x="0" y="0"/>
            <a:ext cx="12192000" cy="6858000"/>
          </a:xfrm>
          <a:prstGeom prst="rect">
            <a:avLst/>
          </a:prstGeom>
          <a:solidFill>
            <a:schemeClr val="bg1"/>
          </a:solidFill>
          <a:ln>
            <a:noFill/>
          </a:ln>
          <a:effectLst/>
        </p:spPr>
        <p:txBody>
          <a:bodyPr/>
          <a:lstStyle/>
          <a:p>
            <a:endParaRPr lang="en-US"/>
          </a:p>
        </p:txBody>
      </p:sp>
      <p:sp>
        <p:nvSpPr>
          <p:cNvPr id="12" name="Rectangle 11"/>
          <p:cNvSpPr>
            <a:spLocks noGrp="1" noRot="1" noChangeAspect="1" noMove="1" noResize="1" noEditPoints="1" noAdjustHandles="1" noChangeArrowheads="1" noChangeShapeType="1" noTextEdit="1"/>
          </p:cNvSpPr>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cxnSpLocks noGrp="1" noRot="1" noChangeAspect="1" noMove="1" noResize="1" noEditPoints="1" noAdjustHandles="1" noChangeArrowheads="1" noChangeShapeType="1"/>
          </p:cNvCxnSpPr>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4380588" y="965199"/>
            <a:ext cx="6766078" cy="4927601"/>
          </a:xfrm>
        </p:spPr>
        <p:txBody>
          <a:bodyPr vert="horz" lIns="91440" tIns="45720" rIns="91440" bIns="45720" rtlCol="0" anchor="ctr">
            <a:normAutofit/>
          </a:bodyPr>
          <a:lstStyle/>
          <a:p>
            <a:r>
              <a:rPr lang="en-IN" sz="3200" dirty="0"/>
              <a:t>The criteria for identifying an outbreak.</a:t>
            </a:r>
            <a:endParaRPr lang="en-US" sz="3200" kern="1200" dirty="0"/>
          </a:p>
        </p:txBody>
      </p:sp>
    </p:spTree>
    <p:extLst>
      <p:ext uri="{BB962C8B-B14F-4D97-AF65-F5344CB8AC3E}">
        <p14:creationId xmlns:p14="http://schemas.microsoft.com/office/powerpoint/2010/main" val="1201081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nvSpPr>
        <p:spPr bwMode="ltGray">
          <a:xfrm>
            <a:off x="321564" y="320040"/>
            <a:ext cx="11548872" cy="6217920"/>
          </a:xfrm>
          <a:prstGeom prst="rect">
            <a:avLst/>
          </a:prstGeom>
          <a:solidFill>
            <a:schemeClr val="tx1">
              <a:alpha val="10000"/>
            </a:schemeClr>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321564" y="689317"/>
            <a:ext cx="11548872" cy="5848642"/>
          </a:xfrm>
        </p:spPr>
        <p:txBody>
          <a:bodyPr>
            <a:normAutofit fontScale="92500" lnSpcReduction="10000"/>
          </a:bodyPr>
          <a:lstStyle/>
          <a:p>
            <a:pPr marL="0" indent="0">
              <a:lnSpc>
                <a:spcPct val="150000"/>
              </a:lnSpc>
              <a:buNone/>
            </a:pPr>
            <a:r>
              <a:rPr lang="en-IN" dirty="0"/>
              <a:t>The occurrence of a greater number of cases or events than normally occurs in the same place and during the same period as in past years. </a:t>
            </a:r>
          </a:p>
          <a:p>
            <a:pPr marL="0" indent="0" algn="ctr">
              <a:lnSpc>
                <a:spcPct val="150000"/>
              </a:lnSpc>
              <a:buNone/>
            </a:pPr>
            <a:r>
              <a:rPr lang="en-US" dirty="0"/>
              <a:t>O</a:t>
            </a:r>
            <a:r>
              <a:rPr lang="en-IN" dirty="0"/>
              <a:t>r</a:t>
            </a:r>
          </a:p>
          <a:p>
            <a:pPr marL="0" indent="0">
              <a:lnSpc>
                <a:spcPct val="150000"/>
              </a:lnSpc>
              <a:buNone/>
            </a:pPr>
            <a:r>
              <a:rPr lang="en-IN" dirty="0"/>
              <a:t>A cluster of cases of the same disease occurs that can be linked to the same exposure.</a:t>
            </a:r>
          </a:p>
          <a:p>
            <a:pPr marL="0" indent="0" algn="ctr">
              <a:lnSpc>
                <a:spcPct val="150000"/>
              </a:lnSpc>
              <a:buNone/>
            </a:pPr>
            <a:r>
              <a:rPr lang="en-US" dirty="0"/>
              <a:t>O</a:t>
            </a:r>
            <a:r>
              <a:rPr lang="en-IN" dirty="0"/>
              <a:t>r</a:t>
            </a:r>
          </a:p>
          <a:p>
            <a:pPr marL="0" indent="0">
              <a:lnSpc>
                <a:spcPct val="150000"/>
              </a:lnSpc>
              <a:buNone/>
            </a:pPr>
            <a:r>
              <a:rPr lang="en-IN" dirty="0"/>
              <a:t>A single case of disease that has never occurred before or might have a significant implication for public health policy and practice can be judged as an outbreak that merits investigation.</a:t>
            </a:r>
          </a:p>
        </p:txBody>
      </p:sp>
    </p:spTree>
    <p:extLst>
      <p:ext uri="{BB962C8B-B14F-4D97-AF65-F5344CB8AC3E}">
        <p14:creationId xmlns:p14="http://schemas.microsoft.com/office/powerpoint/2010/main" val="1502452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cxnSpLocks noGrp="1" noRot="1" noChangeAspect="1" noMove="1" noResize="1" noEditPoints="1" noAdjustHandles="1" noChangeArrowheads="1" noChangeShapeType="1"/>
          </p:cNvCxnSpPr>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963877"/>
            <a:ext cx="3494362" cy="4930246"/>
          </a:xfrm>
        </p:spPr>
        <p:txBody>
          <a:bodyPr>
            <a:normAutofit/>
          </a:bodyPr>
          <a:lstStyle/>
          <a:p>
            <a:pPr algn="r"/>
            <a:r>
              <a:rPr lang="en-IN" dirty="0">
                <a:solidFill>
                  <a:schemeClr val="accent1"/>
                </a:solidFill>
              </a:rPr>
              <a:t>How can an outbreak be detected?</a:t>
            </a:r>
          </a:p>
        </p:txBody>
      </p:sp>
      <p:sp>
        <p:nvSpPr>
          <p:cNvPr id="3" name="Content Placeholder 2"/>
          <p:cNvSpPr>
            <a:spLocks noGrp="1"/>
          </p:cNvSpPr>
          <p:nvPr>
            <p:ph idx="1"/>
          </p:nvPr>
        </p:nvSpPr>
        <p:spPr>
          <a:xfrm>
            <a:off x="4849198" y="320040"/>
            <a:ext cx="7021237" cy="6217920"/>
          </a:xfrm>
        </p:spPr>
        <p:txBody>
          <a:bodyPr anchor="ctr">
            <a:normAutofit/>
          </a:bodyPr>
          <a:lstStyle/>
          <a:p>
            <a:pPr marL="0" indent="0">
              <a:lnSpc>
                <a:spcPct val="150000"/>
              </a:lnSpc>
              <a:buNone/>
            </a:pPr>
            <a:r>
              <a:rPr lang="en-IN" dirty="0"/>
              <a:t>Health personnel</a:t>
            </a:r>
          </a:p>
          <a:p>
            <a:pPr marL="0" indent="0">
              <a:lnSpc>
                <a:spcPct val="150000"/>
              </a:lnSpc>
              <a:buNone/>
            </a:pPr>
            <a:r>
              <a:rPr lang="en-IN" dirty="0"/>
              <a:t>Laboratories</a:t>
            </a:r>
          </a:p>
          <a:p>
            <a:pPr marL="0" indent="0">
              <a:lnSpc>
                <a:spcPct val="150000"/>
              </a:lnSpc>
              <a:buNone/>
            </a:pPr>
            <a:r>
              <a:rPr lang="en-IN" dirty="0"/>
              <a:t>Official disease notification systems</a:t>
            </a:r>
          </a:p>
          <a:p>
            <a:pPr marL="0" indent="0">
              <a:lnSpc>
                <a:spcPct val="150000"/>
              </a:lnSpc>
              <a:buNone/>
            </a:pPr>
            <a:r>
              <a:rPr lang="en-IN" dirty="0"/>
              <a:t>Newspapers and media</a:t>
            </a:r>
          </a:p>
          <a:p>
            <a:pPr marL="0" indent="0">
              <a:lnSpc>
                <a:spcPct val="150000"/>
              </a:lnSpc>
              <a:buNone/>
            </a:pPr>
            <a:r>
              <a:rPr lang="en-IN" dirty="0"/>
              <a:t>Village health volunteers</a:t>
            </a:r>
          </a:p>
        </p:txBody>
      </p:sp>
    </p:spTree>
    <p:extLst>
      <p:ext uri="{BB962C8B-B14F-4D97-AF65-F5344CB8AC3E}">
        <p14:creationId xmlns:p14="http://schemas.microsoft.com/office/powerpoint/2010/main" val="832169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nvSpPr>
        <p:spPr bwMode="white">
          <a:xfrm>
            <a:off x="0" y="0"/>
            <a:ext cx="12192000" cy="6858000"/>
          </a:xfrm>
          <a:prstGeom prst="rect">
            <a:avLst/>
          </a:prstGeom>
          <a:solidFill>
            <a:schemeClr val="bg1"/>
          </a:solidFill>
          <a:ln>
            <a:noFill/>
          </a:ln>
          <a:effectLst/>
        </p:spPr>
        <p:txBody>
          <a:bodyPr/>
          <a:lstStyle/>
          <a:p>
            <a:endParaRPr lang="en-US"/>
          </a:p>
        </p:txBody>
      </p:sp>
      <p:sp>
        <p:nvSpPr>
          <p:cNvPr id="12" name="Rectangle 11"/>
          <p:cNvSpPr>
            <a:spLocks noGrp="1" noRot="1" noChangeAspect="1" noMove="1" noResize="1" noEditPoints="1" noAdjustHandles="1" noChangeArrowheads="1" noChangeShapeType="1" noTextEdit="1"/>
          </p:cNvSpPr>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cxnSpLocks noGrp="1" noRot="1" noChangeAspect="1" noMove="1" noResize="1" noEditPoints="1" noAdjustHandles="1" noChangeArrowheads="1" noChangeShapeType="1"/>
          </p:cNvCxnSpPr>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4380588" y="965199"/>
            <a:ext cx="6766078" cy="4927601"/>
          </a:xfrm>
        </p:spPr>
        <p:txBody>
          <a:bodyPr vert="horz" lIns="91440" tIns="45720" rIns="91440" bIns="45720" rtlCol="0" anchor="ctr">
            <a:normAutofit/>
          </a:bodyPr>
          <a:lstStyle/>
          <a:p>
            <a:r>
              <a:rPr lang="en-IN" sz="3200" dirty="0"/>
              <a:t>Purposes of outbreak investigation</a:t>
            </a:r>
            <a:endParaRPr lang="en-US" sz="3200" kern="1200" dirty="0">
              <a:solidFill>
                <a:schemeClr val="tx1">
                  <a:lumMod val="85000"/>
                  <a:lumOff val="15000"/>
                </a:schemeClr>
              </a:solidFill>
            </a:endParaRPr>
          </a:p>
        </p:txBody>
      </p:sp>
    </p:spTree>
    <p:extLst>
      <p:ext uri="{BB962C8B-B14F-4D97-AF65-F5344CB8AC3E}">
        <p14:creationId xmlns:p14="http://schemas.microsoft.com/office/powerpoint/2010/main" val="3778948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nvSpPr>
        <p:spPr bwMode="ltGray">
          <a:xfrm>
            <a:off x="321564" y="320040"/>
            <a:ext cx="11548872" cy="6217920"/>
          </a:xfrm>
          <a:prstGeom prst="rect">
            <a:avLst/>
          </a:prstGeom>
          <a:solidFill>
            <a:schemeClr val="tx1">
              <a:alpha val="10000"/>
            </a:schemeClr>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321564" y="1473693"/>
            <a:ext cx="11548872" cy="5064266"/>
          </a:xfrm>
        </p:spPr>
        <p:txBody>
          <a:bodyPr>
            <a:normAutofit/>
          </a:bodyPr>
          <a:lstStyle/>
          <a:p>
            <a:pPr>
              <a:lnSpc>
                <a:spcPct val="100000"/>
              </a:lnSpc>
            </a:pPr>
            <a:r>
              <a:rPr lang="en-IN" dirty="0"/>
              <a:t>Controlling the current outbreak.</a:t>
            </a:r>
          </a:p>
          <a:p>
            <a:pPr>
              <a:lnSpc>
                <a:spcPct val="100000"/>
              </a:lnSpc>
            </a:pPr>
            <a:r>
              <a:rPr lang="en-IN" dirty="0"/>
              <a:t>Prevention of future outbreaks.</a:t>
            </a:r>
          </a:p>
          <a:p>
            <a:pPr>
              <a:lnSpc>
                <a:spcPct val="100000"/>
              </a:lnSpc>
            </a:pPr>
            <a:r>
              <a:rPr lang="en-IN" dirty="0"/>
              <a:t>Research to provide knowledge of the disease.</a:t>
            </a:r>
          </a:p>
          <a:p>
            <a:pPr>
              <a:lnSpc>
                <a:spcPct val="100000"/>
              </a:lnSpc>
            </a:pPr>
            <a:r>
              <a:rPr lang="en-IN" dirty="0"/>
              <a:t>Evaluation of the effectiveness of prevention programmes.</a:t>
            </a:r>
          </a:p>
          <a:p>
            <a:pPr>
              <a:lnSpc>
                <a:spcPct val="100000"/>
              </a:lnSpc>
            </a:pPr>
            <a:r>
              <a:rPr lang="en-IN" dirty="0"/>
              <a:t>Evaluation of the effectiveness of the existing surveillance system.</a:t>
            </a:r>
          </a:p>
          <a:p>
            <a:pPr>
              <a:lnSpc>
                <a:spcPct val="100000"/>
              </a:lnSpc>
            </a:pPr>
            <a:r>
              <a:rPr lang="en-IN" dirty="0"/>
              <a:t>Training of health professionals.</a:t>
            </a:r>
          </a:p>
          <a:p>
            <a:pPr>
              <a:lnSpc>
                <a:spcPct val="100000"/>
              </a:lnSpc>
            </a:pPr>
            <a:r>
              <a:rPr lang="en-IN" dirty="0"/>
              <a:t>Responding to public, political, and legal concerns.</a:t>
            </a:r>
          </a:p>
          <a:p>
            <a:pPr>
              <a:lnSpc>
                <a:spcPct val="100000"/>
              </a:lnSpc>
            </a:pPr>
            <a:endParaRPr lang="en-IN" dirty="0"/>
          </a:p>
        </p:txBody>
      </p:sp>
    </p:spTree>
    <p:extLst>
      <p:ext uri="{BB962C8B-B14F-4D97-AF65-F5344CB8AC3E}">
        <p14:creationId xmlns:p14="http://schemas.microsoft.com/office/powerpoint/2010/main" val="1914552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nvSpPr>
        <p:spPr bwMode="white">
          <a:xfrm>
            <a:off x="0" y="0"/>
            <a:ext cx="12192000" cy="6858000"/>
          </a:xfrm>
          <a:prstGeom prst="rect">
            <a:avLst/>
          </a:prstGeom>
          <a:solidFill>
            <a:schemeClr val="bg1"/>
          </a:solidFill>
          <a:ln>
            <a:noFill/>
          </a:ln>
          <a:effectLst/>
        </p:spPr>
        <p:txBody>
          <a:bodyPr/>
          <a:lstStyle/>
          <a:p>
            <a:endParaRPr lang="en-US"/>
          </a:p>
        </p:txBody>
      </p:sp>
      <p:sp>
        <p:nvSpPr>
          <p:cNvPr id="12" name="Rectangle 11"/>
          <p:cNvSpPr>
            <a:spLocks noGrp="1" noRot="1" noChangeAspect="1" noMove="1" noResize="1" noEditPoints="1" noAdjustHandles="1" noChangeArrowheads="1" noChangeShapeType="1" noTextEdit="1"/>
          </p:cNvSpPr>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cxnSpLocks noGrp="1" noRot="1" noChangeAspect="1" noMove="1" noResize="1" noEditPoints="1" noAdjustHandles="1" noChangeArrowheads="1" noChangeShapeType="1"/>
          </p:cNvCxnSpPr>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4380588" y="965199"/>
            <a:ext cx="6766078" cy="4927601"/>
          </a:xfrm>
        </p:spPr>
        <p:txBody>
          <a:bodyPr vert="horz" lIns="91440" tIns="45720" rIns="91440" bIns="45720" rtlCol="0" anchor="ctr">
            <a:normAutofit/>
          </a:bodyPr>
          <a:lstStyle/>
          <a:p>
            <a:r>
              <a:rPr lang="en-IN" sz="3200" dirty="0"/>
              <a:t>Components of an investigation team</a:t>
            </a:r>
            <a:endParaRPr lang="en-US" sz="3200" kern="1200" dirty="0">
              <a:solidFill>
                <a:schemeClr val="tx1">
                  <a:lumMod val="85000"/>
                  <a:lumOff val="15000"/>
                </a:schemeClr>
              </a:solidFill>
            </a:endParaRPr>
          </a:p>
        </p:txBody>
      </p:sp>
    </p:spTree>
    <p:extLst>
      <p:ext uri="{BB962C8B-B14F-4D97-AF65-F5344CB8AC3E}">
        <p14:creationId xmlns:p14="http://schemas.microsoft.com/office/powerpoint/2010/main" val="10728698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2578</TotalTime>
  <Words>1745</Words>
  <Application>Microsoft Office PowerPoint</Application>
  <PresentationFormat>Widescreen</PresentationFormat>
  <Paragraphs>186</Paragraphs>
  <Slides>32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Garamond</vt:lpstr>
      <vt:lpstr>Office Theme</vt:lpstr>
      <vt:lpstr>Principles of Outbreak Investigation</vt:lpstr>
      <vt:lpstr>Definitions</vt:lpstr>
      <vt:lpstr>Outbreak: </vt:lpstr>
      <vt:lpstr>The criteria for identifying an outbreak.</vt:lpstr>
      <vt:lpstr>PowerPoint Presentation</vt:lpstr>
      <vt:lpstr>How can an outbreak be detected?</vt:lpstr>
      <vt:lpstr>Purposes of outbreak investigation</vt:lpstr>
      <vt:lpstr>PowerPoint Presentation</vt:lpstr>
      <vt:lpstr>Components of an investigation team</vt:lpstr>
      <vt:lpstr>PowerPoint Presentation</vt:lpstr>
      <vt:lpstr>Steps of outbreak investigation</vt:lpstr>
      <vt:lpstr>‘Is this a true outbreak?’  Investigators should review the number of cases with the local health officers or hospital staff and compare it with the number found during the same period recorded in past years.</vt:lpstr>
      <vt:lpstr>If it is confirmed as outbreak then next related question are - A. What is the correct diagnosis and aetiology of the disease? B. What can be done immediately to prevent new cases from occurring?</vt:lpstr>
      <vt:lpstr>At this stage, the investigator needs to answer at least three questions: 1. Who should be counted as a case? 2. Are there more undetected cases in the hospitals and in the community? 3. What are the characteristics of cases?</vt:lpstr>
      <vt:lpstr>PowerPoint Presentation</vt:lpstr>
      <vt:lpstr>PowerPoint Presentation</vt:lpstr>
      <vt:lpstr>PowerPoint Presentation</vt:lpstr>
      <vt:lpstr>In this step, investigators need to answer the following questions:  1. What are the main clinical features?  2. What population(s) is at risk?  3. What are the risk factors?  4. What are the most likely explanations of how the outbreak began?</vt:lpstr>
      <vt:lpstr>PowerPoint Presentation</vt:lpstr>
      <vt:lpstr>PowerPoint Presentation</vt:lpstr>
      <vt:lpstr>PowerPoint Presentation</vt:lpstr>
      <vt:lpstr>PowerPoint Presentation</vt:lpstr>
      <vt:lpstr>In an outbreak of infectious disease, the investigator needs to answer the following questions: 1. What is the aetiology of the disease? 2. What is the source of infection? 3. What is the pattern of spread? 4. What are the risk factors for an individual to get the disease? 5. What are the determinants of the outbreak or the factors which, when combined together, result in the outbreak? A hypothesis needs to be tested by an analytical study design.The most common is a case–control study.</vt:lpstr>
      <vt:lpstr>PowerPoint Presentation</vt:lpstr>
      <vt:lpstr>Although an analytical study might be able to confirm a hypothesis, the investigator still needs to find environmental or other evidence to support and explain the epidemiological evidence.</vt:lpstr>
      <vt:lpstr>In this steps we have to compile all the evidence to give the complete picture of the outbreaks What evidence we have Laboratory evidence: Clinical evidence: Environmental evidence Epidemiological evidence</vt:lpstr>
      <vt:lpstr>Complete analysis and data interpretation: Present the main findings with recommendations: What can be done to control the outbreak? How to prevent future outbreaks ? How to improve the investigation ? How to improve surveillance ?</vt:lpstr>
      <vt:lpstr>In addition to on-site reporting, the investigator should disseminate information to educate the public health community and the general public.  The information will raise the awareness of health and government authorities to assess their own situation and implement measures to prevent possible outbreaks.  Dissemination of information should occur in a timely manner through weekly or monthly reports. Release of important findings through the mass media is also very useful for educating the public</vt:lpstr>
      <vt:lpstr>Finally, the investigator should follow up the investigation by maintaining close communication with local health authorities.  An absence of new cases for at least two incubation periods of the infectious disease under investigation could suggest that the outbreak is subsiding.  A good investigator should follow up on the recommendations.</vt:lpstr>
      <vt:lpstr>PowerPoint Presentation</vt:lpstr>
      <vt:lpstr>The reality….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Definitions</dc:title>
  <dc:creator>Vivek Varat Pattanaik</dc:creator>
  <cp:lastModifiedBy>Dr.Bashir Ssuna</cp:lastModifiedBy>
  <cp:revision>37</cp:revision>
  <dcterms:created xsi:type="dcterms:W3CDTF">2017-03-16T04:39:17Z</dcterms:created>
  <dcterms:modified xsi:type="dcterms:W3CDTF">2026-03-27T20:38:39Z</dcterms:modified>
</cp:coreProperties>
</file>