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 id="2147483748" r:id="rId4"/>
    <p:sldMasterId id="2147483760" r:id="rId5"/>
    <p:sldMasterId id="2147483772" r:id="rId6"/>
    <p:sldMasterId id="2147483837" r:id="rId7"/>
    <p:sldMasterId id="2147483876" r:id="rId8"/>
    <p:sldMasterId id="2147483902" r:id="rId9"/>
    <p:sldMasterId id="2147483915" r:id="rId10"/>
    <p:sldMasterId id="2147483963" r:id="rId11"/>
    <p:sldMasterId id="2147483975" r:id="rId12"/>
    <p:sldMasterId id="2147483987" r:id="rId13"/>
    <p:sldMasterId id="2147484001" r:id="rId14"/>
  </p:sldMasterIdLst>
  <p:notesMasterIdLst>
    <p:notesMasterId r:id="rId113"/>
  </p:notesMasterIdLst>
  <p:sldIdLst>
    <p:sldId id="256" r:id="rId15"/>
    <p:sldId id="264" r:id="rId16"/>
    <p:sldId id="1148" r:id="rId17"/>
    <p:sldId id="1175" r:id="rId18"/>
    <p:sldId id="265" r:id="rId19"/>
    <p:sldId id="266" r:id="rId20"/>
    <p:sldId id="893" r:id="rId21"/>
    <p:sldId id="894" r:id="rId22"/>
    <p:sldId id="1180" r:id="rId23"/>
    <p:sldId id="1181" r:id="rId24"/>
    <p:sldId id="1182" r:id="rId25"/>
    <p:sldId id="268" r:id="rId26"/>
    <p:sldId id="896" r:id="rId27"/>
    <p:sldId id="269" r:id="rId28"/>
    <p:sldId id="270" r:id="rId29"/>
    <p:sldId id="271" r:id="rId30"/>
    <p:sldId id="272" r:id="rId31"/>
    <p:sldId id="273" r:id="rId32"/>
    <p:sldId id="958" r:id="rId33"/>
    <p:sldId id="959" r:id="rId34"/>
    <p:sldId id="960" r:id="rId35"/>
    <p:sldId id="961" r:id="rId36"/>
    <p:sldId id="962" r:id="rId37"/>
    <p:sldId id="1092" r:id="rId38"/>
    <p:sldId id="274" r:id="rId39"/>
    <p:sldId id="1153" r:id="rId40"/>
    <p:sldId id="1158" r:id="rId41"/>
    <p:sldId id="1159" r:id="rId42"/>
    <p:sldId id="1160" r:id="rId43"/>
    <p:sldId id="1161" r:id="rId44"/>
    <p:sldId id="1162" r:id="rId45"/>
    <p:sldId id="1163" r:id="rId46"/>
    <p:sldId id="1164" r:id="rId47"/>
    <p:sldId id="1165" r:id="rId48"/>
    <p:sldId id="1168" r:id="rId49"/>
    <p:sldId id="1169" r:id="rId50"/>
    <p:sldId id="1170" r:id="rId51"/>
    <p:sldId id="1171" r:id="rId52"/>
    <p:sldId id="968" r:id="rId53"/>
    <p:sldId id="969" r:id="rId54"/>
    <p:sldId id="972" r:id="rId55"/>
    <p:sldId id="974" r:id="rId56"/>
    <p:sldId id="977" r:id="rId57"/>
    <p:sldId id="979" r:id="rId58"/>
    <p:sldId id="980" r:id="rId59"/>
    <p:sldId id="982" r:id="rId60"/>
    <p:sldId id="983" r:id="rId61"/>
    <p:sldId id="1179" r:id="rId62"/>
    <p:sldId id="1176" r:id="rId63"/>
    <p:sldId id="1150" r:id="rId64"/>
    <p:sldId id="1151" r:id="rId65"/>
    <p:sldId id="992" r:id="rId66"/>
    <p:sldId id="993" r:id="rId67"/>
    <p:sldId id="994" r:id="rId68"/>
    <p:sldId id="995" r:id="rId69"/>
    <p:sldId id="996" r:id="rId70"/>
    <p:sldId id="997" r:id="rId71"/>
    <p:sldId id="998" r:id="rId72"/>
    <p:sldId id="1001" r:id="rId73"/>
    <p:sldId id="1002" r:id="rId74"/>
    <p:sldId id="1003" r:id="rId75"/>
    <p:sldId id="1004" r:id="rId76"/>
    <p:sldId id="1009" r:id="rId77"/>
    <p:sldId id="1010" r:id="rId78"/>
    <p:sldId id="1011" r:id="rId79"/>
    <p:sldId id="1013" r:id="rId80"/>
    <p:sldId id="1014" r:id="rId81"/>
    <p:sldId id="1015" r:id="rId82"/>
    <p:sldId id="1016" r:id="rId83"/>
    <p:sldId id="1017" r:id="rId84"/>
    <p:sldId id="1018" r:id="rId85"/>
    <p:sldId id="1022" r:id="rId86"/>
    <p:sldId id="846" r:id="rId87"/>
    <p:sldId id="847" r:id="rId88"/>
    <p:sldId id="873" r:id="rId89"/>
    <p:sldId id="848" r:id="rId90"/>
    <p:sldId id="849" r:id="rId91"/>
    <p:sldId id="868" r:id="rId92"/>
    <p:sldId id="869" r:id="rId93"/>
    <p:sldId id="874" r:id="rId94"/>
    <p:sldId id="418" r:id="rId95"/>
    <p:sldId id="419" r:id="rId96"/>
    <p:sldId id="420" r:id="rId97"/>
    <p:sldId id="421" r:id="rId98"/>
    <p:sldId id="422" r:id="rId99"/>
    <p:sldId id="423" r:id="rId100"/>
    <p:sldId id="424" r:id="rId101"/>
    <p:sldId id="425" r:id="rId102"/>
    <p:sldId id="428" r:id="rId103"/>
    <p:sldId id="433" r:id="rId104"/>
    <p:sldId id="965" r:id="rId105"/>
    <p:sldId id="464" r:id="rId106"/>
    <p:sldId id="465" r:id="rId107"/>
    <p:sldId id="466" r:id="rId108"/>
    <p:sldId id="467" r:id="rId109"/>
    <p:sldId id="496" r:id="rId110"/>
    <p:sldId id="497" r:id="rId111"/>
    <p:sldId id="498" r:id="rId112"/>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2334" y="34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tableStyles" Target="tableStyles.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notesMaster" Target="notesMasters/notesMaster1.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9.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viewProps" Target="viewProps.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4462A8-3699-4ED6-81D4-29DAC788B60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7B58C93C-D1CD-4D71-A425-36C00159791C}">
      <dgm:prSet phldrT="[Text]"/>
      <dgm:spPr>
        <a:solidFill>
          <a:srgbClr val="7030A0"/>
        </a:solidFill>
      </dgm:spPr>
      <dgm:t>
        <a:bodyPr/>
        <a:lstStyle/>
        <a:p>
          <a:r>
            <a:rPr lang="en-US" noProof="0" dirty="0"/>
            <a:t>descriptive</a:t>
          </a:r>
        </a:p>
      </dgm:t>
    </dgm:pt>
    <dgm:pt modelId="{DC05658C-A2F4-4A7F-9C1B-F489AE959C76}" type="parTrans" cxnId="{69D739F0-4D9A-49BE-8389-833B68345DB4}">
      <dgm:prSet/>
      <dgm:spPr/>
      <dgm:t>
        <a:bodyPr/>
        <a:lstStyle/>
        <a:p>
          <a:endParaRPr lang="en-US" noProof="0"/>
        </a:p>
      </dgm:t>
    </dgm:pt>
    <dgm:pt modelId="{FBA24081-E132-43C4-9EA7-41E44A697FD8}" type="sibTrans" cxnId="{69D739F0-4D9A-49BE-8389-833B68345DB4}">
      <dgm:prSet/>
      <dgm:spPr/>
      <dgm:t>
        <a:bodyPr/>
        <a:lstStyle/>
        <a:p>
          <a:endParaRPr lang="en-US" noProof="0"/>
        </a:p>
      </dgm:t>
    </dgm:pt>
    <dgm:pt modelId="{F7862224-BC70-45E9-8494-B86FD70CC4CA}">
      <dgm:prSet phldrT="[Text]" custT="1"/>
      <dgm:spPr>
        <a:solidFill>
          <a:schemeClr val="accent6">
            <a:lumMod val="20000"/>
            <a:lumOff val="80000"/>
            <a:alpha val="90000"/>
          </a:schemeClr>
        </a:solidFill>
      </dgm:spPr>
      <dgm:t>
        <a:bodyPr/>
        <a:lstStyle/>
        <a:p>
          <a:r>
            <a:rPr lang="en-US" sz="4200" noProof="0" dirty="0"/>
            <a:t>occurrence/ frequency</a:t>
          </a:r>
        </a:p>
      </dgm:t>
    </dgm:pt>
    <dgm:pt modelId="{CCA3D711-BAF6-430F-B7FD-369513413DA7}" type="parTrans" cxnId="{D908C38D-9A72-44E5-9F2A-E9248A565B09}">
      <dgm:prSet/>
      <dgm:spPr>
        <a:solidFill>
          <a:schemeClr val="accent6">
            <a:lumMod val="60000"/>
            <a:lumOff val="40000"/>
          </a:schemeClr>
        </a:solidFill>
      </dgm:spPr>
      <dgm:t>
        <a:bodyPr/>
        <a:lstStyle/>
        <a:p>
          <a:endParaRPr lang="en-US" noProof="0"/>
        </a:p>
      </dgm:t>
    </dgm:pt>
    <dgm:pt modelId="{7D336CF7-F66D-4AC9-A38A-13D6A8D76EFD}" type="sibTrans" cxnId="{D908C38D-9A72-44E5-9F2A-E9248A565B09}">
      <dgm:prSet/>
      <dgm:spPr/>
      <dgm:t>
        <a:bodyPr/>
        <a:lstStyle/>
        <a:p>
          <a:endParaRPr lang="en-US" noProof="0"/>
        </a:p>
      </dgm:t>
    </dgm:pt>
    <dgm:pt modelId="{7125F44A-708F-49DC-B241-2D2342A07FC3}">
      <dgm:prSet phldrT="[Text]"/>
      <dgm:spPr>
        <a:solidFill>
          <a:schemeClr val="accent5">
            <a:lumMod val="50000"/>
          </a:schemeClr>
        </a:solidFill>
      </dgm:spPr>
      <dgm:t>
        <a:bodyPr/>
        <a:lstStyle/>
        <a:p>
          <a:r>
            <a:rPr lang="en-US" noProof="0"/>
            <a:t>analytical</a:t>
          </a:r>
        </a:p>
      </dgm:t>
    </dgm:pt>
    <dgm:pt modelId="{7AFA6FF0-88AE-4AA2-A587-BCEEC4931F8A}" type="parTrans" cxnId="{BE6C8B92-D2DB-4F2D-9F5C-5414225AF0E3}">
      <dgm:prSet/>
      <dgm:spPr/>
      <dgm:t>
        <a:bodyPr/>
        <a:lstStyle/>
        <a:p>
          <a:endParaRPr lang="en-US" noProof="0"/>
        </a:p>
      </dgm:t>
    </dgm:pt>
    <dgm:pt modelId="{161E52D0-CA5C-49EA-A0CB-FC905750DCD3}" type="sibTrans" cxnId="{BE6C8B92-D2DB-4F2D-9F5C-5414225AF0E3}">
      <dgm:prSet/>
      <dgm:spPr/>
      <dgm:t>
        <a:bodyPr/>
        <a:lstStyle/>
        <a:p>
          <a:endParaRPr lang="en-US" noProof="0"/>
        </a:p>
      </dgm:t>
    </dgm:pt>
    <dgm:pt modelId="{036EF2CF-003F-49BA-9325-8AC778DF03B1}">
      <dgm:prSet phldrT="[Text]" custT="1"/>
      <dgm:spPr>
        <a:solidFill>
          <a:schemeClr val="accent1">
            <a:lumMod val="20000"/>
            <a:lumOff val="80000"/>
            <a:alpha val="90000"/>
          </a:schemeClr>
        </a:solidFill>
      </dgm:spPr>
      <dgm:t>
        <a:bodyPr/>
        <a:lstStyle/>
        <a:p>
          <a:r>
            <a:rPr lang="en-US" sz="4200" noProof="0" dirty="0"/>
            <a:t>association</a:t>
          </a:r>
        </a:p>
      </dgm:t>
    </dgm:pt>
    <dgm:pt modelId="{904FD659-227D-4DA6-A76A-04FB29A3C9AC}" type="parTrans" cxnId="{DA5F56D5-8407-4172-A3BD-978836912E23}">
      <dgm:prSet/>
      <dgm:spPr>
        <a:solidFill>
          <a:schemeClr val="accent5">
            <a:lumMod val="75000"/>
          </a:schemeClr>
        </a:solidFill>
      </dgm:spPr>
      <dgm:t>
        <a:bodyPr/>
        <a:lstStyle/>
        <a:p>
          <a:endParaRPr lang="en-US" noProof="0"/>
        </a:p>
      </dgm:t>
    </dgm:pt>
    <dgm:pt modelId="{A8FA6942-FBDD-4EE3-833E-DEDEC6E9F9E9}" type="sibTrans" cxnId="{DA5F56D5-8407-4172-A3BD-978836912E23}">
      <dgm:prSet/>
      <dgm:spPr/>
      <dgm:t>
        <a:bodyPr/>
        <a:lstStyle/>
        <a:p>
          <a:endParaRPr lang="en-US" noProof="0"/>
        </a:p>
      </dgm:t>
    </dgm:pt>
    <dgm:pt modelId="{8B043F83-9D7A-43D4-A731-8755581964E6}" type="pres">
      <dgm:prSet presAssocID="{DD4462A8-3699-4ED6-81D4-29DAC788B603}" presName="Name0" presStyleCnt="0">
        <dgm:presLayoutVars>
          <dgm:dir/>
          <dgm:animLvl val="lvl"/>
          <dgm:resizeHandles val="exact"/>
        </dgm:presLayoutVars>
      </dgm:prSet>
      <dgm:spPr/>
    </dgm:pt>
    <dgm:pt modelId="{AA54B07B-1715-49A4-A450-862083D13712}" type="pres">
      <dgm:prSet presAssocID="{7B58C93C-D1CD-4D71-A425-36C00159791C}" presName="vertFlow" presStyleCnt="0"/>
      <dgm:spPr/>
    </dgm:pt>
    <dgm:pt modelId="{7B477759-F51C-442D-9380-D54A2E7EBAF8}" type="pres">
      <dgm:prSet presAssocID="{7B58C93C-D1CD-4D71-A425-36C00159791C}" presName="header" presStyleLbl="node1" presStyleIdx="0" presStyleCnt="2"/>
      <dgm:spPr/>
    </dgm:pt>
    <dgm:pt modelId="{86D909D1-70F1-43DE-9BFC-1E5FE23F037D}" type="pres">
      <dgm:prSet presAssocID="{CCA3D711-BAF6-430F-B7FD-369513413DA7}" presName="parTrans" presStyleLbl="sibTrans2D1" presStyleIdx="0" presStyleCnt="2"/>
      <dgm:spPr/>
    </dgm:pt>
    <dgm:pt modelId="{D46C27A2-01E9-4F11-BCC5-5CD25F3B12DF}" type="pres">
      <dgm:prSet presAssocID="{F7862224-BC70-45E9-8494-B86FD70CC4CA}" presName="child" presStyleLbl="alignAccFollowNode1" presStyleIdx="0" presStyleCnt="2" custScaleY="236420">
        <dgm:presLayoutVars>
          <dgm:chMax val="0"/>
          <dgm:bulletEnabled val="1"/>
        </dgm:presLayoutVars>
      </dgm:prSet>
      <dgm:spPr/>
    </dgm:pt>
    <dgm:pt modelId="{22343ABE-80C2-496E-801A-B92E72C46BCB}" type="pres">
      <dgm:prSet presAssocID="{7B58C93C-D1CD-4D71-A425-36C00159791C}" presName="hSp" presStyleCnt="0"/>
      <dgm:spPr/>
    </dgm:pt>
    <dgm:pt modelId="{DA799403-2910-4677-A82C-09C306184CA4}" type="pres">
      <dgm:prSet presAssocID="{7125F44A-708F-49DC-B241-2D2342A07FC3}" presName="vertFlow" presStyleCnt="0"/>
      <dgm:spPr/>
    </dgm:pt>
    <dgm:pt modelId="{F47941E4-435E-4B20-9B05-60B15FBE1D9B}" type="pres">
      <dgm:prSet presAssocID="{7125F44A-708F-49DC-B241-2D2342A07FC3}" presName="header" presStyleLbl="node1" presStyleIdx="1" presStyleCnt="2"/>
      <dgm:spPr/>
    </dgm:pt>
    <dgm:pt modelId="{3499DCC5-BF04-463F-86C5-1F63F543AE27}" type="pres">
      <dgm:prSet presAssocID="{904FD659-227D-4DA6-A76A-04FB29A3C9AC}" presName="parTrans" presStyleLbl="sibTrans2D1" presStyleIdx="1" presStyleCnt="2"/>
      <dgm:spPr/>
    </dgm:pt>
    <dgm:pt modelId="{DD9F32E0-600F-4284-90D8-62049CFD1849}" type="pres">
      <dgm:prSet presAssocID="{036EF2CF-003F-49BA-9325-8AC778DF03B1}" presName="child" presStyleLbl="alignAccFollowNode1" presStyleIdx="1" presStyleCnt="2" custScaleY="236420">
        <dgm:presLayoutVars>
          <dgm:chMax val="0"/>
          <dgm:bulletEnabled val="1"/>
        </dgm:presLayoutVars>
      </dgm:prSet>
      <dgm:spPr/>
    </dgm:pt>
  </dgm:ptLst>
  <dgm:cxnLst>
    <dgm:cxn modelId="{0DD28C13-98A9-4F31-B392-6D2C7FF691DC}" type="presOf" srcId="{904FD659-227D-4DA6-A76A-04FB29A3C9AC}" destId="{3499DCC5-BF04-463F-86C5-1F63F543AE27}" srcOrd="0" destOrd="0" presId="urn:microsoft.com/office/officeart/2005/8/layout/lProcess1"/>
    <dgm:cxn modelId="{66F71121-C2C2-45E9-91F3-3E5A17E30A83}" type="presOf" srcId="{7125F44A-708F-49DC-B241-2D2342A07FC3}" destId="{F47941E4-435E-4B20-9B05-60B15FBE1D9B}" srcOrd="0" destOrd="0" presId="urn:microsoft.com/office/officeart/2005/8/layout/lProcess1"/>
    <dgm:cxn modelId="{8D92B22D-AA57-4361-A7F3-EED779A7C85D}" type="presOf" srcId="{036EF2CF-003F-49BA-9325-8AC778DF03B1}" destId="{DD9F32E0-600F-4284-90D8-62049CFD1849}" srcOrd="0" destOrd="0" presId="urn:microsoft.com/office/officeart/2005/8/layout/lProcess1"/>
    <dgm:cxn modelId="{11482A77-03C8-43DC-8D0D-282774CFDE5C}" type="presOf" srcId="{CCA3D711-BAF6-430F-B7FD-369513413DA7}" destId="{86D909D1-70F1-43DE-9BFC-1E5FE23F037D}" srcOrd="0" destOrd="0" presId="urn:microsoft.com/office/officeart/2005/8/layout/lProcess1"/>
    <dgm:cxn modelId="{D908C38D-9A72-44E5-9F2A-E9248A565B09}" srcId="{7B58C93C-D1CD-4D71-A425-36C00159791C}" destId="{F7862224-BC70-45E9-8494-B86FD70CC4CA}" srcOrd="0" destOrd="0" parTransId="{CCA3D711-BAF6-430F-B7FD-369513413DA7}" sibTransId="{7D336CF7-F66D-4AC9-A38A-13D6A8D76EFD}"/>
    <dgm:cxn modelId="{BE6C8B92-D2DB-4F2D-9F5C-5414225AF0E3}" srcId="{DD4462A8-3699-4ED6-81D4-29DAC788B603}" destId="{7125F44A-708F-49DC-B241-2D2342A07FC3}" srcOrd="1" destOrd="0" parTransId="{7AFA6FF0-88AE-4AA2-A587-BCEEC4931F8A}" sibTransId="{161E52D0-CA5C-49EA-A0CB-FC905750DCD3}"/>
    <dgm:cxn modelId="{9942D49D-73AF-4BF9-97A7-5F3AF65BD42E}" type="presOf" srcId="{7B58C93C-D1CD-4D71-A425-36C00159791C}" destId="{7B477759-F51C-442D-9380-D54A2E7EBAF8}" srcOrd="0" destOrd="0" presId="urn:microsoft.com/office/officeart/2005/8/layout/lProcess1"/>
    <dgm:cxn modelId="{B04FF1CC-0E88-42A8-905D-90BA69C1D07C}" type="presOf" srcId="{F7862224-BC70-45E9-8494-B86FD70CC4CA}" destId="{D46C27A2-01E9-4F11-BCC5-5CD25F3B12DF}" srcOrd="0" destOrd="0" presId="urn:microsoft.com/office/officeart/2005/8/layout/lProcess1"/>
    <dgm:cxn modelId="{DA5F56D5-8407-4172-A3BD-978836912E23}" srcId="{7125F44A-708F-49DC-B241-2D2342A07FC3}" destId="{036EF2CF-003F-49BA-9325-8AC778DF03B1}" srcOrd="0" destOrd="0" parTransId="{904FD659-227D-4DA6-A76A-04FB29A3C9AC}" sibTransId="{A8FA6942-FBDD-4EE3-833E-DEDEC6E9F9E9}"/>
    <dgm:cxn modelId="{69D739F0-4D9A-49BE-8389-833B68345DB4}" srcId="{DD4462A8-3699-4ED6-81D4-29DAC788B603}" destId="{7B58C93C-D1CD-4D71-A425-36C00159791C}" srcOrd="0" destOrd="0" parTransId="{DC05658C-A2F4-4A7F-9C1B-F489AE959C76}" sibTransId="{FBA24081-E132-43C4-9EA7-41E44A697FD8}"/>
    <dgm:cxn modelId="{2B6BEBF7-4E22-4DE2-8F9E-20BA722A9CF9}" type="presOf" srcId="{DD4462A8-3699-4ED6-81D4-29DAC788B603}" destId="{8B043F83-9D7A-43D4-A731-8755581964E6}" srcOrd="0" destOrd="0" presId="urn:microsoft.com/office/officeart/2005/8/layout/lProcess1"/>
    <dgm:cxn modelId="{C5C41E5C-60E1-45A0-BD29-306945ACD142}" type="presParOf" srcId="{8B043F83-9D7A-43D4-A731-8755581964E6}" destId="{AA54B07B-1715-49A4-A450-862083D13712}" srcOrd="0" destOrd="0" presId="urn:microsoft.com/office/officeart/2005/8/layout/lProcess1"/>
    <dgm:cxn modelId="{E8C69AC1-4643-4EE8-B923-AAF9B58D350C}" type="presParOf" srcId="{AA54B07B-1715-49A4-A450-862083D13712}" destId="{7B477759-F51C-442D-9380-D54A2E7EBAF8}" srcOrd="0" destOrd="0" presId="urn:microsoft.com/office/officeart/2005/8/layout/lProcess1"/>
    <dgm:cxn modelId="{71C57E98-11B0-451B-910B-8B073E73D978}" type="presParOf" srcId="{AA54B07B-1715-49A4-A450-862083D13712}" destId="{86D909D1-70F1-43DE-9BFC-1E5FE23F037D}" srcOrd="1" destOrd="0" presId="urn:microsoft.com/office/officeart/2005/8/layout/lProcess1"/>
    <dgm:cxn modelId="{499F9D25-7AB9-48B9-8C9D-AF9BD4418197}" type="presParOf" srcId="{AA54B07B-1715-49A4-A450-862083D13712}" destId="{D46C27A2-01E9-4F11-BCC5-5CD25F3B12DF}" srcOrd="2" destOrd="0" presId="urn:microsoft.com/office/officeart/2005/8/layout/lProcess1"/>
    <dgm:cxn modelId="{18113292-28D6-49B6-90EE-19BD3BA96953}" type="presParOf" srcId="{8B043F83-9D7A-43D4-A731-8755581964E6}" destId="{22343ABE-80C2-496E-801A-B92E72C46BCB}" srcOrd="1" destOrd="0" presId="urn:microsoft.com/office/officeart/2005/8/layout/lProcess1"/>
    <dgm:cxn modelId="{CEDF0CC3-0DF6-4602-BB07-8F2C9A7BA2A9}" type="presParOf" srcId="{8B043F83-9D7A-43D4-A731-8755581964E6}" destId="{DA799403-2910-4677-A82C-09C306184CA4}" srcOrd="2" destOrd="0" presId="urn:microsoft.com/office/officeart/2005/8/layout/lProcess1"/>
    <dgm:cxn modelId="{2902C6E5-8CDC-4B8A-8E7C-6A6AD810622C}" type="presParOf" srcId="{DA799403-2910-4677-A82C-09C306184CA4}" destId="{F47941E4-435E-4B20-9B05-60B15FBE1D9B}" srcOrd="0" destOrd="0" presId="urn:microsoft.com/office/officeart/2005/8/layout/lProcess1"/>
    <dgm:cxn modelId="{1E8D944B-D9BF-48A4-AE5B-3BAC94F1BD88}" type="presParOf" srcId="{DA799403-2910-4677-A82C-09C306184CA4}" destId="{3499DCC5-BF04-463F-86C5-1F63F543AE27}" srcOrd="1" destOrd="0" presId="urn:microsoft.com/office/officeart/2005/8/layout/lProcess1"/>
    <dgm:cxn modelId="{5A92EDE3-F08C-480B-93A0-B60DB1725D13}" type="presParOf" srcId="{DA799403-2910-4677-A82C-09C306184CA4}" destId="{DD9F32E0-600F-4284-90D8-62049CFD1849}"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77759-F51C-442D-9380-D54A2E7EBAF8}">
      <dsp:nvSpPr>
        <dsp:cNvPr id="0" name=""/>
        <dsp:cNvSpPr/>
      </dsp:nvSpPr>
      <dsp:spPr>
        <a:xfrm>
          <a:off x="1348" y="1095895"/>
          <a:ext cx="3240063" cy="810015"/>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noProof="0" dirty="0"/>
            <a:t>descriptive</a:t>
          </a:r>
        </a:p>
      </dsp:txBody>
      <dsp:txXfrm>
        <a:off x="25073" y="1119620"/>
        <a:ext cx="3192613" cy="762565"/>
      </dsp:txXfrm>
    </dsp:sp>
    <dsp:sp modelId="{86D909D1-70F1-43DE-9BFC-1E5FE23F037D}">
      <dsp:nvSpPr>
        <dsp:cNvPr id="0" name=""/>
        <dsp:cNvSpPr/>
      </dsp:nvSpPr>
      <dsp:spPr>
        <a:xfrm rot="5400000">
          <a:off x="1550503" y="1976787"/>
          <a:ext cx="141752" cy="141752"/>
        </a:xfrm>
        <a:prstGeom prst="rightArrow">
          <a:avLst>
            <a:gd name="adj1" fmla="val 667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D46C27A2-01E9-4F11-BCC5-5CD25F3B12DF}">
      <dsp:nvSpPr>
        <dsp:cNvPr id="0" name=""/>
        <dsp:cNvSpPr/>
      </dsp:nvSpPr>
      <dsp:spPr>
        <a:xfrm>
          <a:off x="1348" y="2189417"/>
          <a:ext cx="3240063" cy="1915039"/>
        </a:xfrm>
        <a:prstGeom prst="roundRect">
          <a:avLst>
            <a:gd name="adj" fmla="val 10000"/>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noProof="0" dirty="0"/>
            <a:t>occurrence/ frequency</a:t>
          </a:r>
        </a:p>
      </dsp:txBody>
      <dsp:txXfrm>
        <a:off x="57438" y="2245507"/>
        <a:ext cx="3127883" cy="1802859"/>
      </dsp:txXfrm>
    </dsp:sp>
    <dsp:sp modelId="{F47941E4-435E-4B20-9B05-60B15FBE1D9B}">
      <dsp:nvSpPr>
        <dsp:cNvPr id="0" name=""/>
        <dsp:cNvSpPr/>
      </dsp:nvSpPr>
      <dsp:spPr>
        <a:xfrm>
          <a:off x="3695020" y="1095895"/>
          <a:ext cx="3240063" cy="810015"/>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noProof="0"/>
            <a:t>analytical</a:t>
          </a:r>
        </a:p>
      </dsp:txBody>
      <dsp:txXfrm>
        <a:off x="3718745" y="1119620"/>
        <a:ext cx="3192613" cy="762565"/>
      </dsp:txXfrm>
    </dsp:sp>
    <dsp:sp modelId="{3499DCC5-BF04-463F-86C5-1F63F543AE27}">
      <dsp:nvSpPr>
        <dsp:cNvPr id="0" name=""/>
        <dsp:cNvSpPr/>
      </dsp:nvSpPr>
      <dsp:spPr>
        <a:xfrm rot="5400000">
          <a:off x="5244175" y="1976787"/>
          <a:ext cx="141752" cy="141752"/>
        </a:xfrm>
        <a:prstGeom prst="rightArrow">
          <a:avLst>
            <a:gd name="adj1" fmla="val 667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D9F32E0-600F-4284-90D8-62049CFD1849}">
      <dsp:nvSpPr>
        <dsp:cNvPr id="0" name=""/>
        <dsp:cNvSpPr/>
      </dsp:nvSpPr>
      <dsp:spPr>
        <a:xfrm>
          <a:off x="3695020" y="2189417"/>
          <a:ext cx="3240063" cy="1915039"/>
        </a:xfrm>
        <a:prstGeom prst="roundRect">
          <a:avLst>
            <a:gd name="adj" fmla="val 10000"/>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noProof="0" dirty="0"/>
            <a:t>association</a:t>
          </a:r>
        </a:p>
      </dsp:txBody>
      <dsp:txXfrm>
        <a:off x="3751110" y="2245507"/>
        <a:ext cx="3127883" cy="180285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84B3EF-F4A3-4A89-AAAF-A0E418876C32}" type="datetimeFigureOut">
              <a:rPr lang="nb-NO" smtClean="0"/>
              <a:t>27.03.2026</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A01E9-F8E0-4390-9A4F-E22F90D8E788}" type="slidenum">
              <a:rPr lang="nb-NO" smtClean="0"/>
              <a:t>‹#›</a:t>
            </a:fld>
            <a:endParaRPr lang="nb-NO"/>
          </a:p>
        </p:txBody>
      </p:sp>
    </p:spTree>
    <p:extLst>
      <p:ext uri="{BB962C8B-B14F-4D97-AF65-F5344CB8AC3E}">
        <p14:creationId xmlns:p14="http://schemas.microsoft.com/office/powerpoint/2010/main" val="296316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CC577078-4F1B-4022-AF11-6FB7B9B46115}" type="slidenum">
              <a:rPr lang="en-US" altLang="nb-NO" sz="1200">
                <a:solidFill>
                  <a:prstClr val="black"/>
                </a:solidFill>
              </a:rPr>
              <a:pPr eaLnBrk="1" hangingPunct="1"/>
              <a:t>4</a:t>
            </a:fld>
            <a:endParaRPr lang="en-US" altLang="nb-NO" sz="120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0BCA652-42DA-4C34-A607-3C2FE16915A4}" type="slidenum">
              <a:rPr lang="en-US" altLang="en-US">
                <a:solidFill>
                  <a:prstClr val="black"/>
                </a:solidFill>
              </a:rPr>
              <a:pPr eaLnBrk="1" hangingPunct="1">
                <a:spcBef>
                  <a:spcPct val="0"/>
                </a:spcBef>
              </a:pPr>
              <a:t>23</a:t>
            </a:fld>
            <a:endParaRPr lang="en-US" altLang="en-US">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inherent strengths and weaknesses to each study design. Hierarchy of evidence has been established based on the strengths and limitations inherent to specific study designs. This hierarchy of evidence also indicates a study design's susceptibility to bias and confounding, which are two important concepts in evidence based medicine. Bias is the distortion of study data, whereas confounding is the inability to distinguish the separate impacts of multiple variables on a single outcome</a:t>
            </a:r>
            <a:endParaRPr lang="nb-NO" dirty="0"/>
          </a:p>
        </p:txBody>
      </p:sp>
      <p:sp>
        <p:nvSpPr>
          <p:cNvPr id="4" name="Slide Number Placeholder 3"/>
          <p:cNvSpPr>
            <a:spLocks noGrp="1"/>
          </p:cNvSpPr>
          <p:nvPr>
            <p:ph type="sldNum" sz="quarter" idx="10"/>
          </p:nvPr>
        </p:nvSpPr>
        <p:spPr/>
        <p:txBody>
          <a:bodyPr/>
          <a:lstStyle/>
          <a:p>
            <a:fld id="{29CE9996-2078-4CE2-AD3C-C3659E50BEFA}" type="slidenum">
              <a:rPr lang="nb-NO" smtClean="0">
                <a:solidFill>
                  <a:prstClr val="black"/>
                </a:solidFill>
              </a:rPr>
              <a:pPr/>
              <a:t>24</a:t>
            </a:fld>
            <a:endParaRPr lang="nb-NO">
              <a:solidFill>
                <a:prstClr val="black"/>
              </a:solidFill>
            </a:endParaRPr>
          </a:p>
        </p:txBody>
      </p:sp>
    </p:spTree>
    <p:extLst>
      <p:ext uri="{BB962C8B-B14F-4D97-AF65-F5344CB8AC3E}">
        <p14:creationId xmlns:p14="http://schemas.microsoft.com/office/powerpoint/2010/main" val="2061365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xfrm>
            <a:off x="1143000" y="685800"/>
            <a:ext cx="4572000" cy="3429000"/>
          </a:xfrm>
          <a:ln/>
        </p:spPr>
      </p:sp>
      <p:sp>
        <p:nvSpPr>
          <p:cNvPr id="346115" name="Notes Placeholder 2"/>
          <p:cNvSpPr>
            <a:spLocks noGrp="1"/>
          </p:cNvSpPr>
          <p:nvPr>
            <p:ph type="body" idx="1"/>
          </p:nvPr>
        </p:nvSpPr>
        <p:spPr>
          <a:noFill/>
        </p:spPr>
        <p:txBody>
          <a:bodyPr/>
          <a:lstStyle/>
          <a:p>
            <a:endParaRPr lang="nb-NO" altLang="nb-NO"/>
          </a:p>
        </p:txBody>
      </p:sp>
      <p:sp>
        <p:nvSpPr>
          <p:cNvPr id="346116" name="Slide Number Placeholder 3"/>
          <p:cNvSpPr>
            <a:spLocks noGrp="1"/>
          </p:cNvSpPr>
          <p:nvPr>
            <p:ph type="sldNum" sz="quarter" idx="5"/>
          </p:nvPr>
        </p:nvSpPr>
        <p:spPr>
          <a:noFill/>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fld id="{3EEB9157-9F91-40F1-88DB-7EF142AF964A}" type="slidenum">
              <a:rPr lang="en-US" altLang="nb-NO">
                <a:solidFill>
                  <a:prstClr val="black"/>
                </a:solidFill>
                <a:latin typeface="Times New Roman" pitchFamily="18" charset="0"/>
              </a:rPr>
              <a:pPr/>
              <a:t>25</a:t>
            </a:fld>
            <a:endParaRPr lang="en-US" altLang="nb-NO">
              <a:solidFill>
                <a:prstClr val="black"/>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614E45DD-8F9A-4F88-BE58-F5DF9A883A2B}" type="slidenum">
              <a:rPr lang="en-US" altLang="nb-NO" sz="1200">
                <a:solidFill>
                  <a:prstClr val="black"/>
                </a:solidFill>
              </a:rPr>
              <a:pPr/>
              <a:t>32</a:t>
            </a:fld>
            <a:endParaRPr lang="en-US" altLang="nb-NO" sz="120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nb-NO" alt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352928E8-8227-4722-93DA-820970E9CDA0}" type="slidenum">
              <a:rPr lang="en-US" altLang="nb-NO" sz="1200">
                <a:solidFill>
                  <a:prstClr val="black"/>
                </a:solidFill>
              </a:rPr>
              <a:pPr/>
              <a:t>33</a:t>
            </a:fld>
            <a:endParaRPr lang="en-US" altLang="nb-NO" sz="120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nb-NO" alt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eaLnBrk="1" hangingPunct="1">
              <a:lnSpc>
                <a:spcPct val="90000"/>
              </a:lnSpc>
            </a:pPr>
            <a:r>
              <a:rPr lang="en-US" altLang="en-US" sz="2800" dirty="0">
                <a:solidFill>
                  <a:schemeClr val="bg2"/>
                </a:solidFill>
              </a:rPr>
              <a:t>The decreased probability that a group will develop an epidemic because the proportion of immune individuals reduces the chance of contact between infected and susceptible persons</a:t>
            </a:r>
            <a:endParaRPr lang="nb-NO" altLang="en-US" sz="2800" dirty="0">
              <a:solidFill>
                <a:schemeClr val="bg2"/>
              </a:solidFill>
            </a:endParaRPr>
          </a:p>
          <a:p>
            <a:pPr marL="457200" indent="-457200" eaLnBrk="1" hangingPunct="1">
              <a:lnSpc>
                <a:spcPct val="90000"/>
              </a:lnSpc>
            </a:pPr>
            <a:endParaRPr lang="en-US" altLang="en-US" sz="2800" dirty="0">
              <a:solidFill>
                <a:schemeClr val="bg2"/>
              </a:solidFill>
            </a:endParaRPr>
          </a:p>
          <a:p>
            <a:pPr marL="457200" indent="-457200" eaLnBrk="1" hangingPunct="1">
              <a:lnSpc>
                <a:spcPct val="90000"/>
              </a:lnSpc>
            </a:pPr>
            <a:r>
              <a:rPr lang="en-US" altLang="en-US" sz="2800" dirty="0">
                <a:solidFill>
                  <a:schemeClr val="bg2"/>
                </a:solidFill>
              </a:rPr>
              <a:t>The entire population does not have to be immunized to prevent the occurrence of an epidemic</a:t>
            </a:r>
          </a:p>
          <a:p>
            <a:pPr marL="838200" lvl="1" indent="-381000" eaLnBrk="1" hangingPunct="1">
              <a:lnSpc>
                <a:spcPct val="90000"/>
              </a:lnSpc>
            </a:pPr>
            <a:r>
              <a:rPr lang="en-US" altLang="en-US" sz="2400" dirty="0">
                <a:solidFill>
                  <a:schemeClr val="bg2"/>
                </a:solidFill>
              </a:rPr>
              <a:t>  Example:  smallpox, measles</a:t>
            </a:r>
          </a:p>
          <a:p>
            <a:endParaRPr lang="nb-NO" dirty="0"/>
          </a:p>
        </p:txBody>
      </p:sp>
      <p:sp>
        <p:nvSpPr>
          <p:cNvPr id="4" name="Slide Number Placeholder 3"/>
          <p:cNvSpPr>
            <a:spLocks noGrp="1"/>
          </p:cNvSpPr>
          <p:nvPr>
            <p:ph type="sldNum" sz="quarter" idx="10"/>
          </p:nvPr>
        </p:nvSpPr>
        <p:spPr/>
        <p:txBody>
          <a:bodyPr/>
          <a:lstStyle/>
          <a:p>
            <a:fld id="{20943AB6-2DEF-44A8-B298-C37B3F0CC52A}" type="slidenum">
              <a:rPr lang="nb-NO" smtClean="0">
                <a:solidFill>
                  <a:prstClr val="black"/>
                </a:solidFill>
              </a:rPr>
              <a:pPr/>
              <a:t>34</a:t>
            </a:fld>
            <a:endParaRPr lang="nb-NO">
              <a:solidFill>
                <a:prstClr val="black"/>
              </a:solidFill>
            </a:endParaRPr>
          </a:p>
        </p:txBody>
      </p:sp>
    </p:spTree>
    <p:extLst>
      <p:ext uri="{BB962C8B-B14F-4D97-AF65-F5344CB8AC3E}">
        <p14:creationId xmlns:p14="http://schemas.microsoft.com/office/powerpoint/2010/main" val="12563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eaLnBrk="1" hangingPunct="1">
              <a:lnSpc>
                <a:spcPct val="90000"/>
              </a:lnSpc>
            </a:pPr>
            <a:r>
              <a:rPr lang="en-US" altLang="en-US" sz="2800" dirty="0">
                <a:solidFill>
                  <a:schemeClr val="bg2"/>
                </a:solidFill>
              </a:rPr>
              <a:t>Index Case</a:t>
            </a:r>
          </a:p>
          <a:p>
            <a:pPr marL="1027113" lvl="1" indent="-455613" eaLnBrk="1" hangingPunct="1">
              <a:lnSpc>
                <a:spcPct val="90000"/>
              </a:lnSpc>
            </a:pPr>
            <a:r>
              <a:rPr lang="en-US" altLang="en-US" sz="2400" dirty="0">
                <a:solidFill>
                  <a:schemeClr val="bg2"/>
                </a:solidFill>
              </a:rPr>
              <a:t>Person that comes to the attention of public health authorities</a:t>
            </a:r>
            <a:endParaRPr lang="en-US" altLang="en-US" sz="2100" dirty="0">
              <a:solidFill>
                <a:schemeClr val="bg2"/>
              </a:solidFill>
            </a:endParaRPr>
          </a:p>
          <a:p>
            <a:pPr marL="457200" indent="-457200" eaLnBrk="1" hangingPunct="1">
              <a:lnSpc>
                <a:spcPct val="90000"/>
              </a:lnSpc>
            </a:pPr>
            <a:r>
              <a:rPr lang="en-US" altLang="en-US" sz="2800" dirty="0">
                <a:solidFill>
                  <a:schemeClr val="bg2"/>
                </a:solidFill>
              </a:rPr>
              <a:t>Primary Case</a:t>
            </a:r>
          </a:p>
          <a:p>
            <a:pPr marL="1027113" lvl="1" indent="-455613" eaLnBrk="1" hangingPunct="1">
              <a:lnSpc>
                <a:spcPct val="90000"/>
              </a:lnSpc>
            </a:pPr>
            <a:r>
              <a:rPr lang="en-US" altLang="en-US" sz="2400" dirty="0">
                <a:solidFill>
                  <a:schemeClr val="bg2"/>
                </a:solidFill>
              </a:rPr>
              <a:t>Person who acquires the disease from an exposure</a:t>
            </a:r>
          </a:p>
          <a:p>
            <a:pPr marL="1027113" lvl="1" indent="-455613" eaLnBrk="1" hangingPunct="1">
              <a:lnSpc>
                <a:spcPct val="90000"/>
              </a:lnSpc>
            </a:pPr>
            <a:r>
              <a:rPr lang="en-US" altLang="en-US" sz="2400" dirty="0">
                <a:solidFill>
                  <a:schemeClr val="bg2"/>
                </a:solidFill>
              </a:rPr>
              <a:t>Attack rate</a:t>
            </a:r>
          </a:p>
          <a:p>
            <a:pPr marL="457200" indent="-457200" eaLnBrk="1" hangingPunct="1">
              <a:lnSpc>
                <a:spcPct val="90000"/>
              </a:lnSpc>
            </a:pPr>
            <a:r>
              <a:rPr lang="en-US" altLang="en-US" sz="2800" dirty="0">
                <a:solidFill>
                  <a:schemeClr val="bg2"/>
                </a:solidFill>
              </a:rPr>
              <a:t>Secondary Case</a:t>
            </a:r>
          </a:p>
          <a:p>
            <a:pPr marL="1027113" lvl="1" indent="-455613" eaLnBrk="1" hangingPunct="1">
              <a:lnSpc>
                <a:spcPct val="90000"/>
              </a:lnSpc>
            </a:pPr>
            <a:r>
              <a:rPr lang="en-US" altLang="en-US" sz="2400" dirty="0">
                <a:solidFill>
                  <a:schemeClr val="bg2"/>
                </a:solidFill>
              </a:rPr>
              <a:t>Person who acquires the disease from an exposure to the primary case</a:t>
            </a:r>
          </a:p>
          <a:p>
            <a:pPr marL="1027113" lvl="1" indent="-455613" eaLnBrk="1" hangingPunct="1">
              <a:lnSpc>
                <a:spcPct val="90000"/>
              </a:lnSpc>
            </a:pPr>
            <a:r>
              <a:rPr lang="en-US" altLang="en-US" sz="2400" dirty="0">
                <a:solidFill>
                  <a:schemeClr val="bg2"/>
                </a:solidFill>
              </a:rPr>
              <a:t>Secondary attack rate</a:t>
            </a:r>
          </a:p>
          <a:p>
            <a:endParaRPr lang="en-US" dirty="0"/>
          </a:p>
        </p:txBody>
      </p:sp>
      <p:sp>
        <p:nvSpPr>
          <p:cNvPr id="4" name="Slide Number Placeholder 3"/>
          <p:cNvSpPr>
            <a:spLocks noGrp="1"/>
          </p:cNvSpPr>
          <p:nvPr>
            <p:ph type="sldNum" sz="quarter" idx="10"/>
          </p:nvPr>
        </p:nvSpPr>
        <p:spPr/>
        <p:txBody>
          <a:bodyPr/>
          <a:lstStyle/>
          <a:p>
            <a:fld id="{20943AB6-2DEF-44A8-B298-C37B3F0CC52A}" type="slidenum">
              <a:rPr lang="nb-NO" smtClean="0">
                <a:solidFill>
                  <a:prstClr val="black"/>
                </a:solidFill>
              </a:rPr>
              <a:pPr/>
              <a:t>36</a:t>
            </a:fld>
            <a:endParaRPr lang="nb-NO">
              <a:solidFill>
                <a:prstClr val="black"/>
              </a:solidFill>
            </a:endParaRPr>
          </a:p>
        </p:txBody>
      </p:sp>
    </p:spTree>
    <p:extLst>
      <p:ext uri="{BB962C8B-B14F-4D97-AF65-F5344CB8AC3E}">
        <p14:creationId xmlns:p14="http://schemas.microsoft.com/office/powerpoint/2010/main" val="429474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American Public Health Association Definitions</a:t>
            </a:r>
          </a:p>
        </p:txBody>
      </p:sp>
      <p:sp>
        <p:nvSpPr>
          <p:cNvPr id="4" name="Slide Number Placeholder 3"/>
          <p:cNvSpPr>
            <a:spLocks noGrp="1"/>
          </p:cNvSpPr>
          <p:nvPr>
            <p:ph type="sldNum" sz="quarter" idx="10"/>
          </p:nvPr>
        </p:nvSpPr>
        <p:spPr/>
        <p:txBody>
          <a:bodyPr/>
          <a:lstStyle/>
          <a:p>
            <a:fld id="{20943AB6-2DEF-44A8-B298-C37B3F0CC52A}" type="slidenum">
              <a:rPr lang="nb-NO" smtClean="0">
                <a:solidFill>
                  <a:prstClr val="black"/>
                </a:solidFill>
              </a:rPr>
              <a:pPr/>
              <a:t>37</a:t>
            </a:fld>
            <a:endParaRPr lang="nb-NO">
              <a:solidFill>
                <a:prstClr val="black"/>
              </a:solidFill>
            </a:endParaRPr>
          </a:p>
        </p:txBody>
      </p:sp>
    </p:spTree>
    <p:extLst>
      <p:ext uri="{BB962C8B-B14F-4D97-AF65-F5344CB8AC3E}">
        <p14:creationId xmlns:p14="http://schemas.microsoft.com/office/powerpoint/2010/main" val="1422763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endParaRPr lang="en-GB" altLang="en-US"/>
          </a:p>
          <a:p>
            <a:endParaRPr lang="en-GB" altLang="en-US"/>
          </a:p>
          <a:p>
            <a:r>
              <a:rPr lang="en-GB" altLang="en-US"/>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cap="flat"/>
        </p:spPr>
      </p:sp>
      <p:sp>
        <p:nvSpPr>
          <p:cNvPr id="36867"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txBox="1">
            <a:spLocks noGrp="1" noChangeArrowheads="1"/>
          </p:cNvSpPr>
          <p:nvPr/>
        </p:nvSpPr>
        <p:spPr bwMode="auto">
          <a:xfrm>
            <a:off x="3887055" y="8686362"/>
            <a:ext cx="2970945" cy="45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68" tIns="45884" rIns="91768" bIns="45884" anchor="b"/>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eaLnBrk="0" fontAlgn="base" hangingPunct="0">
              <a:spcBef>
                <a:spcPct val="0"/>
              </a:spcBef>
              <a:spcAft>
                <a:spcPct val="0"/>
              </a:spcAft>
            </a:pPr>
            <a:fld id="{919867F8-598D-43C7-AA91-A695BA33CD9D}" type="slidenum">
              <a:rPr lang="en-US" altLang="nb-NO" sz="1200" smtClean="0">
                <a:solidFill>
                  <a:prstClr val="black"/>
                </a:solidFill>
                <a:latin typeface="Times New Roman" pitchFamily="18" charset="0"/>
              </a:rPr>
              <a:pPr algn="r" eaLnBrk="0" fontAlgn="base" hangingPunct="0">
                <a:spcBef>
                  <a:spcPct val="0"/>
                </a:spcBef>
                <a:spcAft>
                  <a:spcPct val="0"/>
                </a:spcAft>
              </a:pPr>
              <a:t>14</a:t>
            </a:fld>
            <a:endParaRPr lang="en-US" altLang="nb-NO" sz="1200">
              <a:solidFill>
                <a:prstClr val="black"/>
              </a:solidFill>
              <a:latin typeface="Times New Roman" pitchFamily="18" charset="0"/>
            </a:endParaRPr>
          </a:p>
        </p:txBody>
      </p:sp>
      <p:sp>
        <p:nvSpPr>
          <p:cNvPr id="340995" name="Rectangle 2"/>
          <p:cNvSpPr>
            <a:spLocks noGrp="1" noRot="1" noChangeAspect="1" noChangeArrowheads="1" noTextEdit="1"/>
          </p:cNvSpPr>
          <p:nvPr>
            <p:ph type="sldImg"/>
          </p:nvPr>
        </p:nvSpPr>
        <p:spPr>
          <a:xfrm>
            <a:off x="1143000" y="685800"/>
            <a:ext cx="4572000" cy="3429000"/>
          </a:xfrm>
          <a:ln/>
        </p:spPr>
      </p:sp>
      <p:sp>
        <p:nvSpPr>
          <p:cNvPr id="340996" name="Rectangle 3"/>
          <p:cNvSpPr>
            <a:spLocks noGrp="1" noChangeArrowheads="1"/>
          </p:cNvSpPr>
          <p:nvPr>
            <p:ph type="body" idx="1"/>
          </p:nvPr>
        </p:nvSpPr>
        <p:spPr>
          <a:xfrm>
            <a:off x="605401" y="4216709"/>
            <a:ext cx="5647199" cy="4645106"/>
          </a:xfrm>
          <a:noFill/>
        </p:spPr>
        <p:txBody>
          <a:bodyPr/>
          <a:lstStyle/>
          <a:p>
            <a:pPr eaLnBrk="1" hangingPunct="1"/>
            <a:r>
              <a:rPr lang="en-GB" altLang="nb-NO" sz="1400" b="1"/>
              <a:t>Counterfactual ideal!</a:t>
            </a:r>
            <a:endParaRPr lang="en-GB" altLang="nb-NO" sz="1400"/>
          </a:p>
          <a:p>
            <a:pPr eaLnBrk="1" hangingPunct="1"/>
            <a:endParaRPr lang="en-GB" altLang="nb-NO" sz="1400"/>
          </a:p>
          <a:p>
            <a:pPr eaLnBrk="1" hangingPunct="1"/>
            <a:r>
              <a:rPr lang="en-GB" altLang="nb-NO" sz="1400"/>
              <a:t>Observational studies (e.g. less fat-&gt;CVD reduction, alcohol increases risk of MI): Lots of background noise. Often difficult to ascribe effect to exposure</a:t>
            </a:r>
            <a:r>
              <a:rPr lang="en-US" altLang="nb-NO" sz="1400"/>
              <a:t>, i.e. to distinguish between the effect of the exposure (e.g. exercise) and factors that are </a:t>
            </a:r>
            <a:r>
              <a:rPr lang="en-US" altLang="nb-NO" sz="1400" i="1"/>
              <a:t>associated</a:t>
            </a:r>
            <a:r>
              <a:rPr lang="en-US" altLang="nb-NO" sz="1400"/>
              <a:t> with the exposure (e.g. people who drink less smoke less).</a:t>
            </a:r>
            <a:endParaRPr lang="en-US" altLang="nb-NO"/>
          </a:p>
          <a:p>
            <a:pPr eaLnBrk="1" hangingPunct="1"/>
            <a:endParaRPr lang="en-GB" altLang="nb-NO"/>
          </a:p>
          <a:p>
            <a:pPr eaLnBrk="1" hangingPunct="1"/>
            <a:endParaRPr lang="en-GB" altLang="nb-NO"/>
          </a:p>
          <a:p>
            <a:pPr eaLnBrk="1" hangingPunct="1"/>
            <a:r>
              <a:rPr lang="en-GB" altLang="nb-NO" sz="1400"/>
              <a:t>RCTs:</a:t>
            </a:r>
          </a:p>
          <a:p>
            <a:pPr eaLnBrk="1" hangingPunct="1"/>
            <a:r>
              <a:rPr lang="en-GB" altLang="nb-NO" sz="1400"/>
              <a:t>A. Blinding (masking) reduces chance of noise (bias) introduced by knowledge of exposure status (cohort studies) or of disease status (CC studies)</a:t>
            </a:r>
          </a:p>
          <a:p>
            <a:pPr eaLnBrk="1" hangingPunct="1"/>
            <a:r>
              <a:rPr lang="en-GB" altLang="nb-NO" sz="1400"/>
              <a:t>B. Randomization reduces chance of selection bias. BUT especially small RCTs: Randomization very often results in differences at baseline!§!!</a:t>
            </a:r>
          </a:p>
          <a:p>
            <a:pPr eaLnBrk="1" hangingPunct="1"/>
            <a:r>
              <a:rPr lang="en-GB" altLang="nb-NO" sz="1400"/>
              <a:t>C. foundation for (understanding) lab experiments.</a:t>
            </a:r>
          </a:p>
          <a:p>
            <a:pPr eaLnBrk="1" hangingPunct="1"/>
            <a:r>
              <a:rPr lang="en-GB" altLang="nb-NO" sz="1400"/>
              <a:t>D. Basis for understanding observational studies because we in observational studies actually try to “mimic” the situation in randomized trials.</a:t>
            </a:r>
          </a:p>
          <a:p>
            <a:pPr eaLnBrk="1" hangingPunct="1"/>
            <a:endParaRPr lang="en-GB" altLang="nb-NO" sz="1400"/>
          </a:p>
          <a:p>
            <a:pPr eaLnBrk="1" hangingPunct="1"/>
            <a:r>
              <a:rPr lang="en-US" altLang="nb-NO" sz="1400"/>
              <a:t>People do trials to fill their cvs. 1 good study much better than 8 bad studies, which tend to yield confusion, controversy and political battle.</a:t>
            </a:r>
            <a:endParaRPr lang="en-GB" altLang="nb-NO" sz="16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2F82B5A8-5779-4934-9FDE-1598869E7449}" type="slidenum">
              <a:rPr lang="en-US" altLang="nb-NO" sz="1200">
                <a:solidFill>
                  <a:prstClr val="black"/>
                </a:solidFill>
              </a:rPr>
              <a:pPr eaLnBrk="1" hangingPunct="1"/>
              <a:t>52</a:t>
            </a:fld>
            <a:endParaRPr lang="en-US" altLang="nb-NO" sz="1200">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CC577078-4F1B-4022-AF11-6FB7B9B46115}" type="slidenum">
              <a:rPr lang="en-US" altLang="nb-NO" sz="1200">
                <a:solidFill>
                  <a:prstClr val="black"/>
                </a:solidFill>
              </a:rPr>
              <a:pPr eaLnBrk="1" hangingPunct="1"/>
              <a:t>53</a:t>
            </a:fld>
            <a:endParaRPr lang="en-US" altLang="nb-NO" sz="120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EC7E1338-B9F9-44CB-9FEE-AF56F8AA0E2C}" type="slidenum">
              <a:rPr lang="en-US" altLang="nb-NO" sz="1200">
                <a:solidFill>
                  <a:prstClr val="black"/>
                </a:solidFill>
              </a:rPr>
              <a:pPr eaLnBrk="1" hangingPunct="1"/>
              <a:t>54</a:t>
            </a:fld>
            <a:endParaRPr lang="en-US" altLang="nb-NO" sz="120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F21648DB-49D2-4744-8F61-9F40A18B137B}" type="slidenum">
              <a:rPr lang="en-US" altLang="nb-NO" sz="1200">
                <a:solidFill>
                  <a:prstClr val="black"/>
                </a:solidFill>
              </a:rPr>
              <a:pPr eaLnBrk="1" hangingPunct="1"/>
              <a:t>55</a:t>
            </a:fld>
            <a:endParaRPr lang="en-US" altLang="nb-NO" sz="120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8AD70AE7-4C0B-47C8-8ED1-F4CA110CB7BC}" type="slidenum">
              <a:rPr lang="en-US" altLang="nb-NO" sz="1200">
                <a:solidFill>
                  <a:prstClr val="black"/>
                </a:solidFill>
              </a:rPr>
              <a:pPr eaLnBrk="1" hangingPunct="1"/>
              <a:t>56</a:t>
            </a:fld>
            <a:endParaRPr lang="en-US" altLang="nb-NO" sz="120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8A1E4285-D795-474A-B21B-2926A171CED1}" type="slidenum">
              <a:rPr lang="en-US" altLang="nb-NO" sz="1200">
                <a:solidFill>
                  <a:prstClr val="black"/>
                </a:solidFill>
              </a:rPr>
              <a:pPr eaLnBrk="1" hangingPunct="1"/>
              <a:t>57</a:t>
            </a:fld>
            <a:endParaRPr lang="en-US" altLang="nb-NO"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6F30C8C6-031E-4D01-99AB-EC43E0D844DD}" type="slidenum">
              <a:rPr lang="en-US" altLang="nb-NO" sz="1200">
                <a:solidFill>
                  <a:prstClr val="black"/>
                </a:solidFill>
              </a:rPr>
              <a:pPr eaLnBrk="1" hangingPunct="1"/>
              <a:t>58</a:t>
            </a:fld>
            <a:endParaRPr lang="en-US" altLang="nb-NO" sz="120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5A240719-BCF1-4E6D-B148-9B97699AF89F}" type="slidenum">
              <a:rPr lang="en-US" altLang="nb-NO" sz="1200">
                <a:solidFill>
                  <a:prstClr val="black"/>
                </a:solidFill>
              </a:rPr>
              <a:pPr eaLnBrk="1" hangingPunct="1"/>
              <a:t>59</a:t>
            </a:fld>
            <a:endParaRPr lang="en-US" altLang="nb-NO" sz="120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CA356823-75FD-4133-9779-B559045DF5BA}" type="slidenum">
              <a:rPr lang="en-US" altLang="nb-NO" sz="1200">
                <a:solidFill>
                  <a:prstClr val="black"/>
                </a:solidFill>
              </a:rPr>
              <a:pPr eaLnBrk="1" hangingPunct="1"/>
              <a:t>60</a:t>
            </a:fld>
            <a:endParaRPr lang="en-US" altLang="nb-NO" sz="120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7055" y="8686362"/>
            <a:ext cx="2970945" cy="45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68" tIns="45884" rIns="91768" bIns="45884" anchor="b"/>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eaLnBrk="0" fontAlgn="base" hangingPunct="0">
              <a:spcBef>
                <a:spcPct val="0"/>
              </a:spcBef>
              <a:spcAft>
                <a:spcPct val="0"/>
              </a:spcAft>
            </a:pPr>
            <a:fld id="{92E6D733-C4F6-4DD7-97FD-B86B07F26A1E}" type="slidenum">
              <a:rPr lang="en-US" altLang="nb-NO" sz="1200" smtClean="0">
                <a:solidFill>
                  <a:prstClr val="black"/>
                </a:solidFill>
                <a:latin typeface="Times New Roman" pitchFamily="18" charset="0"/>
              </a:rPr>
              <a:pPr algn="r" eaLnBrk="0" fontAlgn="base" hangingPunct="0">
                <a:spcBef>
                  <a:spcPct val="0"/>
                </a:spcBef>
                <a:spcAft>
                  <a:spcPct val="0"/>
                </a:spcAft>
              </a:pPr>
              <a:t>15</a:t>
            </a:fld>
            <a:endParaRPr lang="en-US" altLang="nb-NO" sz="1200">
              <a:solidFill>
                <a:prstClr val="black"/>
              </a:solidFill>
              <a:latin typeface="Times New Roman" pitchFamily="18" charset="0"/>
            </a:endParaRPr>
          </a:p>
        </p:txBody>
      </p:sp>
      <p:sp>
        <p:nvSpPr>
          <p:cNvPr id="342019" name="Rectangle 2"/>
          <p:cNvSpPr>
            <a:spLocks noGrp="1" noRot="1" noChangeAspect="1" noChangeArrowheads="1" noTextEdit="1"/>
          </p:cNvSpPr>
          <p:nvPr>
            <p:ph type="sldImg"/>
          </p:nvPr>
        </p:nvSpPr>
        <p:spPr>
          <a:xfrm>
            <a:off x="1143000" y="685800"/>
            <a:ext cx="4572000" cy="3429000"/>
          </a:xfrm>
          <a:ln/>
        </p:spPr>
      </p:sp>
      <p:sp>
        <p:nvSpPr>
          <p:cNvPr id="342020" name="Rectangle 3"/>
          <p:cNvSpPr>
            <a:spLocks noGrp="1" noChangeArrowheads="1"/>
          </p:cNvSpPr>
          <p:nvPr>
            <p:ph type="body" idx="1"/>
          </p:nvPr>
        </p:nvSpPr>
        <p:spPr>
          <a:noFill/>
        </p:spPr>
        <p:txBody>
          <a:bodyPr/>
          <a:lstStyle/>
          <a:p>
            <a:pPr eaLnBrk="1" hangingPunct="1"/>
            <a:r>
              <a:rPr lang="en-US" altLang="nb-NO" sz="1400"/>
              <a:t>Association: Exp&amp;Dis</a:t>
            </a:r>
            <a:r>
              <a:rPr lang="en-US" altLang="nb-NO" sz="1400">
                <a:sym typeface="Symbol" pitchFamily="18" charset="2"/>
              </a:rPr>
              <a:t></a:t>
            </a:r>
            <a:r>
              <a:rPr lang="en-US" altLang="nb-NO" sz="1400"/>
              <a:t> and Unexp&amp;not dis</a:t>
            </a:r>
            <a:r>
              <a:rPr lang="en-US" altLang="nb-NO" sz="1400">
                <a:sym typeface="Symbol" pitchFamily="18" charset="2"/>
              </a:rPr>
              <a:t></a:t>
            </a:r>
            <a:endParaRPr lang="en-US" altLang="nb-NO" sz="1400"/>
          </a:p>
          <a:p>
            <a:pPr eaLnBrk="1" hangingPunct="1"/>
            <a:r>
              <a:rPr lang="en-US" altLang="nb-NO" sz="1400"/>
              <a:t>Main problem: Chicken-and-egg, which comes first?:</a:t>
            </a:r>
          </a:p>
          <a:p>
            <a:pPr eaLnBrk="1" hangingPunct="1"/>
            <a:r>
              <a:rPr lang="en-US" altLang="nb-NO" sz="1400"/>
              <a:t>Severe measles and malnutrition:</a:t>
            </a:r>
          </a:p>
          <a:p>
            <a:pPr eaLnBrk="1" hangingPunct="1"/>
            <a:r>
              <a:rPr lang="en-US" altLang="nb-NO" sz="1400"/>
              <a:t>Clinicians know that kids with severe measles are substantially more malnourished than kids with non-severe measles. A cross-sectional study in a community hospital finds that the proportion of kids with severe measles is twice as high among the malnourished than among the well-nourished kids. </a:t>
            </a:r>
            <a:r>
              <a:rPr lang="en-GB" altLang="nb-NO"/>
              <a:t>Severe measles may CAUSE nutritional insult, so maybe we’re just measuring the impact of measles on nutritional status!</a:t>
            </a:r>
          </a:p>
          <a:p>
            <a:pPr eaLnBrk="1" hangingPunct="1"/>
            <a:endParaRPr lang="en-US" altLang="nb-NO" sz="1400"/>
          </a:p>
          <a:p>
            <a:pPr eaLnBrk="1" hangingPunct="1"/>
            <a:endParaRPr lang="en-US" altLang="nb-NO" sz="1400"/>
          </a:p>
          <a:p>
            <a:pPr eaLnBrk="1" hangingPunct="1"/>
            <a:endParaRPr lang="en-US" altLang="nb-NO"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A5E8AF5D-C70D-4806-B880-51B26313AE7D}" type="slidenum">
              <a:rPr lang="en-US" altLang="nb-NO" sz="1200">
                <a:solidFill>
                  <a:prstClr val="black"/>
                </a:solidFill>
              </a:rPr>
              <a:pPr eaLnBrk="1" hangingPunct="1"/>
              <a:t>61</a:t>
            </a:fld>
            <a:endParaRPr lang="en-US" altLang="nb-NO"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974947BC-E8A6-48C5-9F9F-F02F601AE765}" type="slidenum">
              <a:rPr lang="en-US" altLang="nb-NO" sz="1200">
                <a:solidFill>
                  <a:prstClr val="black"/>
                </a:solidFill>
              </a:rPr>
              <a:pPr eaLnBrk="1" hangingPunct="1"/>
              <a:t>62</a:t>
            </a:fld>
            <a:endParaRPr lang="en-US" altLang="nb-NO" sz="120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C48521D1-57F2-48C6-932B-6150BD7CE98B}" type="slidenum">
              <a:rPr lang="en-US" altLang="nb-NO" sz="1200">
                <a:solidFill>
                  <a:prstClr val="black"/>
                </a:solidFill>
              </a:rPr>
              <a:pPr eaLnBrk="1" hangingPunct="1"/>
              <a:t>63</a:t>
            </a:fld>
            <a:endParaRPr lang="en-US" altLang="nb-NO" sz="120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spcBef>
                <a:spcPct val="20000"/>
              </a:spcBef>
            </a:pPr>
            <a:endParaRPr lang="nb-NO" altLang="nb-NO"/>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41161BE6-BBAA-41BE-A863-A08EE556D8B5}" type="slidenum">
              <a:rPr lang="en-US" altLang="nb-NO" sz="1200">
                <a:solidFill>
                  <a:prstClr val="black"/>
                </a:solidFill>
              </a:rPr>
              <a:pPr eaLnBrk="1" hangingPunct="1"/>
              <a:t>64</a:t>
            </a:fld>
            <a:endParaRPr lang="en-US" altLang="nb-NO" sz="120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97985E60-DF27-420D-960A-0FA44376B7A6}" type="slidenum">
              <a:rPr lang="en-US" altLang="nb-NO" sz="1200">
                <a:solidFill>
                  <a:prstClr val="black"/>
                </a:solidFill>
              </a:rPr>
              <a:pPr eaLnBrk="1" hangingPunct="1"/>
              <a:t>65</a:t>
            </a:fld>
            <a:endParaRPr lang="en-US" altLang="nb-NO" sz="120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D16E0EB3-9169-4EF0-A983-8169778BFE41}" type="slidenum">
              <a:rPr lang="en-US" altLang="nb-NO" sz="1200">
                <a:solidFill>
                  <a:prstClr val="black"/>
                </a:solidFill>
              </a:rPr>
              <a:pPr eaLnBrk="1" hangingPunct="1"/>
              <a:t>66</a:t>
            </a:fld>
            <a:endParaRPr lang="en-US" altLang="nb-NO" sz="120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DC907775-49C5-4043-B34E-0D6E73077A94}" type="slidenum">
              <a:rPr lang="en-US" altLang="nb-NO" sz="1200">
                <a:solidFill>
                  <a:prstClr val="black"/>
                </a:solidFill>
              </a:rPr>
              <a:pPr eaLnBrk="1" hangingPunct="1"/>
              <a:t>67</a:t>
            </a:fld>
            <a:endParaRPr lang="en-US" altLang="nb-NO"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AA59B4FC-174B-4BB3-9ED3-8A39FF7EA3BC}" type="slidenum">
              <a:rPr lang="en-US" altLang="nb-NO" sz="1200">
                <a:solidFill>
                  <a:prstClr val="black"/>
                </a:solidFill>
              </a:rPr>
              <a:pPr eaLnBrk="1" hangingPunct="1"/>
              <a:t>68</a:t>
            </a:fld>
            <a:endParaRPr lang="en-US" altLang="nb-NO" sz="12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0A8DFC4F-5465-4E1B-854A-4B81171DC773}" type="slidenum">
              <a:rPr lang="en-US" altLang="nb-NO" sz="1200">
                <a:solidFill>
                  <a:prstClr val="black"/>
                </a:solidFill>
              </a:rPr>
              <a:pPr eaLnBrk="1" hangingPunct="1"/>
              <a:t>69</a:t>
            </a:fld>
            <a:endParaRPr lang="en-US" altLang="nb-NO" sz="120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9914F388-7ADE-4DD7-B1E3-78E5CC2282E2}" type="slidenum">
              <a:rPr lang="en-US" altLang="nb-NO" sz="1200">
                <a:solidFill>
                  <a:prstClr val="black"/>
                </a:solidFill>
              </a:rPr>
              <a:pPr eaLnBrk="1" hangingPunct="1"/>
              <a:t>70</a:t>
            </a:fld>
            <a:endParaRPr lang="en-US" altLang="nb-NO" sz="120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3887055" y="8686362"/>
            <a:ext cx="2970945" cy="45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68" tIns="45884" rIns="91768" bIns="45884" anchor="b"/>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eaLnBrk="0" fontAlgn="base" hangingPunct="0">
              <a:spcBef>
                <a:spcPct val="0"/>
              </a:spcBef>
              <a:spcAft>
                <a:spcPct val="0"/>
              </a:spcAft>
            </a:pPr>
            <a:fld id="{D473AB82-9679-4273-8534-E483A83AEEC4}" type="slidenum">
              <a:rPr lang="en-US" altLang="nb-NO" sz="1200" smtClean="0">
                <a:solidFill>
                  <a:prstClr val="black"/>
                </a:solidFill>
                <a:latin typeface="Times New Roman" pitchFamily="18" charset="0"/>
              </a:rPr>
              <a:pPr algn="r" eaLnBrk="0" fontAlgn="base" hangingPunct="0">
                <a:spcBef>
                  <a:spcPct val="0"/>
                </a:spcBef>
                <a:spcAft>
                  <a:spcPct val="0"/>
                </a:spcAft>
              </a:pPr>
              <a:t>16</a:t>
            </a:fld>
            <a:endParaRPr lang="en-US" altLang="nb-NO" sz="1200">
              <a:solidFill>
                <a:prstClr val="black"/>
              </a:solidFill>
              <a:latin typeface="Times New Roman" pitchFamily="18" charset="0"/>
            </a:endParaRPr>
          </a:p>
        </p:txBody>
      </p:sp>
      <p:sp>
        <p:nvSpPr>
          <p:cNvPr id="343043" name="Rectangle 2"/>
          <p:cNvSpPr>
            <a:spLocks noGrp="1" noRot="1" noChangeAspect="1" noChangeArrowheads="1" noTextEdit="1"/>
          </p:cNvSpPr>
          <p:nvPr>
            <p:ph type="sldImg"/>
          </p:nvPr>
        </p:nvSpPr>
        <p:spPr>
          <a:xfrm>
            <a:off x="1143000" y="685800"/>
            <a:ext cx="4573588" cy="3429000"/>
          </a:xfrm>
          <a:ln/>
        </p:spPr>
      </p:sp>
      <p:sp>
        <p:nvSpPr>
          <p:cNvPr id="343044" name="Rectangle 3"/>
          <p:cNvSpPr>
            <a:spLocks noGrp="1" noChangeArrowheads="1"/>
          </p:cNvSpPr>
          <p:nvPr>
            <p:ph type="body" idx="1"/>
          </p:nvPr>
        </p:nvSpPr>
        <p:spPr>
          <a:xfrm>
            <a:off x="916109" y="4342450"/>
            <a:ext cx="5025783" cy="4115824"/>
          </a:xfrm>
          <a:noFill/>
        </p:spPr>
        <p:txBody>
          <a:bodyPr/>
          <a:lstStyle/>
          <a:p>
            <a:pPr eaLnBrk="1" hangingPunct="1"/>
            <a:r>
              <a:rPr lang="en-US" altLang="nb-NO" sz="1400">
                <a:solidFill>
                  <a:srgbClr val="0099FF"/>
                </a:solidFill>
              </a:rPr>
              <a:t>No need to always select all cases or even a representative sample of all cases; you may for ex. choose to select those cases with severe diarrhea, but your study question  will then of course be how is the exposure associated not with diarrhea, but with severe diarrhea.</a:t>
            </a:r>
            <a:endParaRPr lang="en-US" altLang="nb-NO">
              <a:solidFill>
                <a:srgbClr val="0099FF"/>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9692A39F-50DC-476D-A183-AFA6668AFAD0}" type="slidenum">
              <a:rPr lang="en-US" altLang="nb-NO" sz="1200">
                <a:solidFill>
                  <a:prstClr val="black"/>
                </a:solidFill>
              </a:rPr>
              <a:pPr eaLnBrk="1" hangingPunct="1"/>
              <a:t>71</a:t>
            </a:fld>
            <a:endParaRPr lang="en-US" altLang="nb-NO" sz="120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F894D66C-25A0-43A2-BB93-DF97CD790733}" type="slidenum">
              <a:rPr lang="en-US" altLang="nb-NO" sz="1200">
                <a:solidFill>
                  <a:prstClr val="black"/>
                </a:solidFill>
              </a:rPr>
              <a:pPr eaLnBrk="1" hangingPunct="1"/>
              <a:t>72</a:t>
            </a:fld>
            <a:endParaRPr lang="en-US" altLang="nb-NO" sz="120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nb-NO" altLang="nb-NO"/>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9260B900-4CCA-415A-98B4-7E12CD2D8155}" type="slidenum">
              <a:rPr lang="fr-FR" altLang="en-US">
                <a:solidFill>
                  <a:prstClr val="black"/>
                </a:solidFill>
              </a:rPr>
              <a:pPr>
                <a:spcBef>
                  <a:spcPct val="0"/>
                </a:spcBef>
              </a:pPr>
              <a:t>73</a:t>
            </a:fld>
            <a:endParaRPr lang="fr-FR" altLang="en-US">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en-US">
                <a:latin typeface="Arial" pitchFamily="34" charset="0"/>
              </a:rPr>
              <a:t>Simplified! </a:t>
            </a:r>
            <a:endParaRPr lang="en-US" altLang="en-US">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E2CF76D2-6EE8-48BD-9E89-750F028FF049}" type="slidenum">
              <a:rPr lang="fr-FR" altLang="en-US">
                <a:solidFill>
                  <a:prstClr val="black"/>
                </a:solidFill>
              </a:rPr>
              <a:pPr>
                <a:spcBef>
                  <a:spcPct val="0"/>
                </a:spcBef>
              </a:pPr>
              <a:t>74</a:t>
            </a:fld>
            <a:endParaRPr lang="fr-FR" altLang="en-US">
              <a:solidFill>
                <a:prstClr val="black"/>
              </a:solidFill>
            </a:endParaRPr>
          </a:p>
        </p:txBody>
      </p:sp>
      <p:sp>
        <p:nvSpPr>
          <p:cNvPr id="63491" name="Rectangle 2"/>
          <p:cNvSpPr>
            <a:spLocks noGrp="1" noRot="1" noChangeAspect="1" noChangeArrowheads="1" noTextEdit="1"/>
          </p:cNvSpPr>
          <p:nvPr>
            <p:ph type="sldImg"/>
          </p:nvPr>
        </p:nvSpPr>
        <p:spPr>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EC2049BF-B16C-4897-B24A-041C01A40F33}" type="slidenum">
              <a:rPr lang="fr-FR" altLang="en-US">
                <a:solidFill>
                  <a:prstClr val="black"/>
                </a:solidFill>
              </a:rPr>
              <a:pPr>
                <a:spcBef>
                  <a:spcPct val="0"/>
                </a:spcBef>
              </a:pPr>
              <a:t>76</a:t>
            </a:fld>
            <a:endParaRPr lang="fr-FR" altLang="en-US">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9C2FB764-C59C-4701-8D35-FC2D0F09D854}" type="slidenum">
              <a:rPr lang="fr-FR" altLang="en-US">
                <a:solidFill>
                  <a:prstClr val="black"/>
                </a:solidFill>
              </a:rPr>
              <a:pPr>
                <a:spcBef>
                  <a:spcPct val="0"/>
                </a:spcBef>
              </a:pPr>
              <a:t>77</a:t>
            </a:fld>
            <a:endParaRPr lang="fr-FR" altLang="en-US">
              <a:solidFill>
                <a:prstClr val="black"/>
              </a:solidFill>
            </a:endParaRPr>
          </a:p>
        </p:txBody>
      </p:sp>
      <p:sp>
        <p:nvSpPr>
          <p:cNvPr id="65539" name="Rectangle 2"/>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txBox="1">
            <a:spLocks noGrp="1" noChangeArrowheads="1"/>
          </p:cNvSpPr>
          <p:nvPr/>
        </p:nvSpPr>
        <p:spPr bwMode="auto">
          <a:xfrm>
            <a:off x="3887055" y="8686362"/>
            <a:ext cx="2970945" cy="45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68" tIns="45884" rIns="91768" bIns="45884" anchor="b"/>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eaLnBrk="0" fontAlgn="base" hangingPunct="0">
              <a:spcBef>
                <a:spcPct val="0"/>
              </a:spcBef>
              <a:spcAft>
                <a:spcPct val="0"/>
              </a:spcAft>
            </a:pPr>
            <a:fld id="{3AE8CBBC-B269-44DE-8B55-17DDA564828B}" type="slidenum">
              <a:rPr lang="en-US" altLang="nb-NO" sz="1200" smtClean="0">
                <a:solidFill>
                  <a:prstClr val="black"/>
                </a:solidFill>
                <a:latin typeface="Times New Roman" pitchFamily="18" charset="0"/>
              </a:rPr>
              <a:pPr algn="r" eaLnBrk="0" fontAlgn="base" hangingPunct="0">
                <a:spcBef>
                  <a:spcPct val="0"/>
                </a:spcBef>
                <a:spcAft>
                  <a:spcPct val="0"/>
                </a:spcAft>
              </a:pPr>
              <a:t>17</a:t>
            </a:fld>
            <a:endParaRPr lang="en-US" altLang="nb-NO" sz="1200">
              <a:solidFill>
                <a:prstClr val="black"/>
              </a:solidFill>
              <a:latin typeface="Times New Roman" pitchFamily="18" charset="0"/>
            </a:endParaRPr>
          </a:p>
        </p:txBody>
      </p:sp>
      <p:sp>
        <p:nvSpPr>
          <p:cNvPr id="344067" name="Rectangle 2"/>
          <p:cNvSpPr>
            <a:spLocks noGrp="1" noRot="1" noChangeAspect="1" noChangeArrowheads="1" noTextEdit="1"/>
          </p:cNvSpPr>
          <p:nvPr>
            <p:ph type="sldImg"/>
          </p:nvPr>
        </p:nvSpPr>
        <p:spPr>
          <a:xfrm>
            <a:off x="1143000" y="685800"/>
            <a:ext cx="4572000" cy="3429000"/>
          </a:xfrm>
          <a:ln/>
        </p:spPr>
      </p:sp>
      <p:sp>
        <p:nvSpPr>
          <p:cNvPr id="344068" name="Rectangle 3"/>
          <p:cNvSpPr>
            <a:spLocks noGrp="1" noChangeArrowheads="1"/>
          </p:cNvSpPr>
          <p:nvPr>
            <p:ph type="body" idx="1"/>
          </p:nvPr>
        </p:nvSpPr>
        <p:spPr>
          <a:noFill/>
        </p:spPr>
        <p:txBody>
          <a:bodyPr/>
          <a:lstStyle/>
          <a:p>
            <a:pPr eaLnBrk="1" hangingPunct="1"/>
            <a:endParaRPr lang="en-GB" alt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txBox="1">
            <a:spLocks noGrp="1" noChangeArrowheads="1"/>
          </p:cNvSpPr>
          <p:nvPr/>
        </p:nvSpPr>
        <p:spPr bwMode="auto">
          <a:xfrm>
            <a:off x="3887055" y="8686362"/>
            <a:ext cx="2970945" cy="45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68" tIns="45884" rIns="91768" bIns="45884" anchor="b"/>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eaLnBrk="0" fontAlgn="base" hangingPunct="0">
              <a:spcBef>
                <a:spcPct val="0"/>
              </a:spcBef>
              <a:spcAft>
                <a:spcPct val="0"/>
              </a:spcAft>
            </a:pPr>
            <a:fld id="{84B6DDE5-EAA1-496D-9CFA-5E4B276F1F61}" type="slidenum">
              <a:rPr lang="en-US" altLang="nb-NO" sz="1200" smtClean="0">
                <a:solidFill>
                  <a:prstClr val="black"/>
                </a:solidFill>
                <a:latin typeface="Times New Roman" pitchFamily="18" charset="0"/>
              </a:rPr>
              <a:pPr algn="r" eaLnBrk="0" fontAlgn="base" hangingPunct="0">
                <a:spcBef>
                  <a:spcPct val="0"/>
                </a:spcBef>
                <a:spcAft>
                  <a:spcPct val="0"/>
                </a:spcAft>
              </a:pPr>
              <a:t>18</a:t>
            </a:fld>
            <a:endParaRPr lang="en-US" altLang="nb-NO" sz="1200">
              <a:solidFill>
                <a:prstClr val="black"/>
              </a:solidFill>
              <a:latin typeface="Times New Roman" pitchFamily="18" charset="0"/>
            </a:endParaRPr>
          </a:p>
        </p:txBody>
      </p:sp>
      <p:sp>
        <p:nvSpPr>
          <p:cNvPr id="345091" name="Rectangle 2"/>
          <p:cNvSpPr>
            <a:spLocks noGrp="1" noRot="1" noChangeAspect="1" noChangeArrowheads="1" noTextEdit="1"/>
          </p:cNvSpPr>
          <p:nvPr>
            <p:ph type="sldImg"/>
          </p:nvPr>
        </p:nvSpPr>
        <p:spPr>
          <a:xfrm>
            <a:off x="1143000" y="685800"/>
            <a:ext cx="4572000" cy="3429000"/>
          </a:xfrm>
          <a:ln/>
        </p:spPr>
      </p:sp>
      <p:sp>
        <p:nvSpPr>
          <p:cNvPr id="345092" name="Rectangle 3"/>
          <p:cNvSpPr>
            <a:spLocks noGrp="1" noChangeArrowheads="1"/>
          </p:cNvSpPr>
          <p:nvPr>
            <p:ph type="body" idx="1"/>
          </p:nvPr>
        </p:nvSpPr>
        <p:spPr>
          <a:noFill/>
        </p:spPr>
        <p:txBody>
          <a:bodyPr/>
          <a:lstStyle/>
          <a:p>
            <a:pPr eaLnBrk="1" hangingPunct="1"/>
            <a:r>
              <a:rPr lang="en-GB" altLang="nb-NO">
                <a:latin typeface="Arial" charset="0"/>
              </a:rPr>
              <a:t>Some people use the term “Reference target population”: Population from which you derive your patients (subjects). E.g.: of 1000 HIV-exposed infants (=reference target population), i.e. infants of HIV+ mothers, you select the 50 that have HIV-infection (Study population). Or: of 1000 infants with acute diarrhea (Reference target population), you select the 50 that have dysentery (Study population).</a:t>
            </a:r>
          </a:p>
          <a:p>
            <a:pPr eaLnBrk="1" hangingPunct="1"/>
            <a:endParaRPr lang="en-GB" altLang="nb-NO">
              <a:latin typeface="Arial" charset="0"/>
            </a:endParaRPr>
          </a:p>
          <a:p>
            <a:pPr eaLnBrk="1" hangingPunct="1"/>
            <a:r>
              <a:rPr lang="en-GB" altLang="nb-NO">
                <a:latin typeface="Arial" charset="0"/>
              </a:rPr>
              <a:t>The term “control” is used in two ways:</a:t>
            </a:r>
          </a:p>
          <a:p>
            <a:pPr eaLnBrk="1" hangingPunct="1"/>
            <a:endParaRPr lang="en-GB" altLang="nb-NO">
              <a:latin typeface="Arial" charset="0"/>
            </a:endParaRPr>
          </a:p>
          <a:p>
            <a:pPr eaLnBrk="1" hangingPunct="1"/>
            <a:r>
              <a:rPr lang="en-GB" altLang="nb-NO">
                <a:latin typeface="Arial" charset="0"/>
              </a:rPr>
              <a:t>CC studies: Those without disease</a:t>
            </a:r>
          </a:p>
          <a:p>
            <a:pPr eaLnBrk="1" hangingPunct="1"/>
            <a:r>
              <a:rPr lang="en-GB" altLang="nb-NO">
                <a:latin typeface="Arial" charset="0"/>
              </a:rPr>
              <a:t>Trials: Those without intervention</a:t>
            </a:r>
          </a:p>
          <a:p>
            <a:pPr eaLnBrk="1" hangingPunct="1"/>
            <a:r>
              <a:rPr lang="en-GB" altLang="nb-NO">
                <a:latin typeface="Arial" charset="0"/>
              </a:rPr>
              <a:t>CONFUSING!</a:t>
            </a:r>
          </a:p>
          <a:p>
            <a:pPr eaLnBrk="1" hangingPunct="1"/>
            <a:endParaRPr lang="en-GB" altLang="nb-NO">
              <a:latin typeface="Arial" charset="0"/>
            </a:endParaRPr>
          </a:p>
          <a:p>
            <a:pPr eaLnBrk="1" hangingPunct="1"/>
            <a:endParaRPr lang="en-GB" altLang="nb-NO">
              <a:latin typeface="Arial" charset="0"/>
            </a:endParaRPr>
          </a:p>
          <a:p>
            <a:pPr eaLnBrk="1" hangingPunct="1"/>
            <a:endParaRPr lang="en-US" altLang="nb-NO" sz="10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3C9F28-89A6-45E1-8E3F-AC9CFA8AA969}" type="slidenum">
              <a:rPr lang="en-US" altLang="en-US">
                <a:solidFill>
                  <a:prstClr val="black"/>
                </a:solidFill>
              </a:rPr>
              <a:pPr eaLnBrk="1" hangingPunct="1">
                <a:spcBef>
                  <a:spcPct val="0"/>
                </a:spcBef>
              </a:pPr>
              <a:t>19</a:t>
            </a:fld>
            <a:endParaRPr lang="en-US" altLang="en-US">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7B49AA-BA94-4916-9255-7F10AF273B8D}" type="slidenum">
              <a:rPr lang="en-US" altLang="en-US">
                <a:solidFill>
                  <a:prstClr val="black"/>
                </a:solidFill>
              </a:rPr>
              <a:pPr eaLnBrk="1" hangingPunct="1">
                <a:spcBef>
                  <a:spcPct val="0"/>
                </a:spcBef>
              </a:pPr>
              <a:t>20</a:t>
            </a:fld>
            <a:endParaRPr lang="en-US" altLang="en-US">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24A56D5-3856-4B94-9394-E33507F950AA}" type="slidenum">
              <a:rPr lang="en-US" altLang="en-US">
                <a:solidFill>
                  <a:prstClr val="black"/>
                </a:solidFill>
              </a:rPr>
              <a:pPr eaLnBrk="1" hangingPunct="1">
                <a:spcBef>
                  <a:spcPct val="0"/>
                </a:spcBef>
              </a:pPr>
              <a:t>21</a:t>
            </a:fld>
            <a:endParaRPr lang="en-US" alt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lvl1pPr>
              <a:defRPr/>
            </a:lvl1pPr>
          </a:lstStyle>
          <a:p>
            <a:fld id="{988E0EDB-91CA-47F3-99DA-373D96A484F9}" type="datetime1">
              <a:rPr lang="en-GB" altLang="nb-NO" smtClean="0">
                <a:solidFill>
                  <a:srgbClr val="000000"/>
                </a:solidFill>
              </a:rPr>
              <a:t>27/03/2026</a:t>
            </a:fld>
            <a:endParaRPr lang="en-GB" altLang="nb-NO">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6BD906D9-A980-4699-BAAB-364B2B3341E4}"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121873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fld id="{88D00C49-06EE-4406-BE00-8D2A13E3D9FE}" type="datetime1">
              <a:rPr lang="en-GB" altLang="nb-NO" smtClean="0">
                <a:solidFill>
                  <a:srgbClr val="000000"/>
                </a:solidFill>
              </a:rPr>
              <a:t>27/03/2026</a:t>
            </a:fld>
            <a:endParaRPr lang="en-GB" altLang="nb-NO">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3D046393-EF58-4637-9A8B-1CB054874C66}"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27659385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1BFBFD29-A8EC-4576-9A4E-51E9889CA31E}" type="datetime1">
              <a:rPr lang="en-GB" smtClean="0">
                <a:solidFill>
                  <a:srgbClr val="000000"/>
                </a:solidFill>
              </a:rPr>
              <a:t>27/03/2026</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7" name="Rectangle 6"/>
          <p:cNvSpPr>
            <a:spLocks noGrp="1" noChangeArrowheads="1"/>
          </p:cNvSpPr>
          <p:nvPr>
            <p:ph type="sldNum" sz="quarter" idx="12"/>
          </p:nvPr>
        </p:nvSpPr>
        <p:spPr>
          <a:ln/>
        </p:spPr>
        <p:txBody>
          <a:bodyPr/>
          <a:lstStyle>
            <a:lvl1pPr>
              <a:defRPr/>
            </a:lvl1pPr>
          </a:lstStyle>
          <a:p>
            <a:pPr>
              <a:defRPr/>
            </a:pPr>
            <a:fld id="{846BC68C-0B94-4320-BD83-F0166D5810E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532034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1714FDF5-493D-4163-B9F3-18C9971B74F1}" type="datetime1">
              <a:rPr lang="en-GB" smtClean="0">
                <a:solidFill>
                  <a:srgbClr val="000000"/>
                </a:solidFill>
              </a:rPr>
              <a:t>27/03/2026</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7" name="Rectangle 6"/>
          <p:cNvSpPr>
            <a:spLocks noGrp="1" noChangeArrowheads="1"/>
          </p:cNvSpPr>
          <p:nvPr>
            <p:ph type="sldNum" sz="quarter" idx="12"/>
          </p:nvPr>
        </p:nvSpPr>
        <p:spPr>
          <a:ln/>
        </p:spPr>
        <p:txBody>
          <a:bodyPr/>
          <a:lstStyle>
            <a:lvl1pPr>
              <a:defRPr/>
            </a:lvl1pPr>
          </a:lstStyle>
          <a:p>
            <a:pPr>
              <a:defRPr/>
            </a:pPr>
            <a:fld id="{05841D01-C7BB-437F-A059-A6B1198CD14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431605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fld id="{29983CEE-DEA8-48FA-896E-D357102E1DF1}" type="datetime1">
              <a:rPr lang="en-GB" smtClean="0">
                <a:solidFill>
                  <a:srgbClr val="000000"/>
                </a:solidFill>
              </a:rPr>
              <a:t>27/03/2026</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47C3B1EA-D38F-4C8C-A545-E471ECACAE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770790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5600" y="228600"/>
            <a:ext cx="2133600" cy="5867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04800" y="228600"/>
            <a:ext cx="6248400" cy="5867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fld id="{7DDBCE6F-1D6A-46C8-A7F3-80EAA4E758F4}" type="datetime1">
              <a:rPr lang="en-GB" smtClean="0">
                <a:solidFill>
                  <a:srgbClr val="000000"/>
                </a:solidFill>
              </a:rPr>
              <a:t>27/03/2026</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AFF50CD6-ACDA-4160-9FD0-3AD3D409AF0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135247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04800" y="228600"/>
            <a:ext cx="8534400" cy="1143000"/>
          </a:xfrm>
        </p:spPr>
        <p:txBody>
          <a:bodyPr/>
          <a:lstStyle/>
          <a:p>
            <a:r>
              <a:rPr lang="de-DE"/>
              <a:t>Titelmasterformat durch Klicken bearbeiten</a:t>
            </a:r>
          </a:p>
        </p:txBody>
      </p:sp>
      <p:sp>
        <p:nvSpPr>
          <p:cNvPr id="3" name="Textplatzhalter 2"/>
          <p:cNvSpPr>
            <a:spLocks noGrp="1"/>
          </p:cNvSpPr>
          <p:nvPr>
            <p:ph type="body" sz="half" idx="1"/>
          </p:nvPr>
        </p:nvSpPr>
        <p:spPr>
          <a:xfrm>
            <a:off x="685800" y="1676400"/>
            <a:ext cx="3810000" cy="4419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76400"/>
            <a:ext cx="3810000" cy="4419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fld id="{E0220327-F440-4C95-A247-B96328DEF71E}" type="datetime1">
              <a:rPr lang="en-GB" smtClean="0">
                <a:solidFill>
                  <a:srgbClr val="000000"/>
                </a:solidFill>
              </a:rPr>
              <a:t>27/03/2026</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7" name="Rectangle 6"/>
          <p:cNvSpPr>
            <a:spLocks noGrp="1" noChangeArrowheads="1"/>
          </p:cNvSpPr>
          <p:nvPr>
            <p:ph type="sldNum" sz="quarter" idx="12"/>
          </p:nvPr>
        </p:nvSpPr>
        <p:spPr>
          <a:ln/>
        </p:spPr>
        <p:txBody>
          <a:bodyPr/>
          <a:lstStyle>
            <a:lvl1pPr>
              <a:defRPr/>
            </a:lvl1pPr>
          </a:lstStyle>
          <a:p>
            <a:pPr>
              <a:defRPr/>
            </a:pPr>
            <a:fld id="{84D65C5A-F8D0-432E-A0CC-659116B51C3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625494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sz="quarter"/>
          </p:nvPr>
        </p:nvSpPr>
        <p:spPr>
          <a:xfrm>
            <a:off x="685800" y="1676400"/>
            <a:ext cx="7772400" cy="1828800"/>
          </a:xfrm>
        </p:spPr>
        <p:txBody>
          <a:bodyPr/>
          <a:lstStyle>
            <a:lvl1pPr>
              <a:defRPr/>
            </a:lvl1pPr>
          </a:lstStyle>
          <a:p>
            <a:pPr lvl="0"/>
            <a:r>
              <a:rPr lang="en-GB" altLang="nb-NO" noProof="0"/>
              <a:t>Click to edit Master title style</a:t>
            </a:r>
          </a:p>
        </p:txBody>
      </p:sp>
      <p:sp>
        <p:nvSpPr>
          <p:cNvPr id="2058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GB" altLang="nb-NO" noProof="0"/>
              <a:t>Click to edit Master subtitle style</a:t>
            </a:r>
          </a:p>
        </p:txBody>
      </p:sp>
      <p:sp>
        <p:nvSpPr>
          <p:cNvPr id="205828" name="Rectangle 4"/>
          <p:cNvSpPr>
            <a:spLocks noGrp="1" noChangeArrowheads="1"/>
          </p:cNvSpPr>
          <p:nvPr>
            <p:ph type="dt" sz="quarter" idx="2"/>
          </p:nvPr>
        </p:nvSpPr>
        <p:spPr/>
        <p:txBody>
          <a:bodyPr/>
          <a:lstStyle>
            <a:lvl1pPr>
              <a:defRPr/>
            </a:lvl1pPr>
          </a:lstStyle>
          <a:p>
            <a:endParaRPr lang="en-GB" altLang="nb-NO">
              <a:solidFill>
                <a:srgbClr val="FFFFFF"/>
              </a:solidFill>
            </a:endParaRPr>
          </a:p>
        </p:txBody>
      </p:sp>
      <p:sp>
        <p:nvSpPr>
          <p:cNvPr id="205829" name="Rectangle 5"/>
          <p:cNvSpPr>
            <a:spLocks noGrp="1" noChangeArrowheads="1"/>
          </p:cNvSpPr>
          <p:nvPr>
            <p:ph type="ftr" sz="quarter" idx="3"/>
          </p:nvPr>
        </p:nvSpPr>
        <p:spPr/>
        <p:txBody>
          <a:bodyPr/>
          <a:lstStyle>
            <a:lvl1pPr>
              <a:defRPr/>
            </a:lvl1pPr>
          </a:lstStyle>
          <a:p>
            <a:endParaRPr lang="en-GB" altLang="nb-NO">
              <a:solidFill>
                <a:srgbClr val="FFFFFF"/>
              </a:solidFill>
            </a:endParaRPr>
          </a:p>
        </p:txBody>
      </p:sp>
      <p:sp>
        <p:nvSpPr>
          <p:cNvPr id="205830" name="Rectangle 6"/>
          <p:cNvSpPr>
            <a:spLocks noGrp="1" noChangeArrowheads="1"/>
          </p:cNvSpPr>
          <p:nvPr>
            <p:ph type="sldNum" sz="quarter" idx="4"/>
          </p:nvPr>
        </p:nvSpPr>
        <p:spPr/>
        <p:txBody>
          <a:bodyPr/>
          <a:lstStyle>
            <a:lvl1pPr>
              <a:defRPr/>
            </a:lvl1pPr>
          </a:lstStyle>
          <a:p>
            <a:fld id="{60DEA4EE-D224-4403-8FAD-6B744886C16C}"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27498601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endParaRPr lang="en-GB" altLang="nb-NO">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ltLang="nb-NO">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A95F6AE-3625-4E03-8C8C-F62E60DFAE87}"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33906470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nb-NO">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ltLang="nb-NO">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87E4BFE-E064-4893-83E9-34EF9DA7EE87}"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38193893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lvl1pPr>
              <a:defRPr/>
            </a:lvl1pPr>
          </a:lstStyle>
          <a:p>
            <a:endParaRPr lang="en-GB" altLang="nb-NO">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ltLang="nb-NO">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8148BF4-E2B0-48D7-A5C4-A319FF7796F5}"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35717250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lvl1pPr>
              <a:defRPr/>
            </a:lvl1pPr>
          </a:lstStyle>
          <a:p>
            <a:endParaRPr lang="en-GB" altLang="nb-NO">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GB" altLang="nb-NO">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256A14C-4A34-4458-8211-09DC53FAFD7C}"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207749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fld id="{389DFB84-F562-493D-A02E-26A0DBD07253}" type="datetime1">
              <a:rPr lang="en-GB" altLang="nb-NO" smtClean="0">
                <a:solidFill>
                  <a:srgbClr val="000000"/>
                </a:solidFill>
              </a:rPr>
              <a:t>27/03/2026</a:t>
            </a:fld>
            <a:endParaRPr lang="en-GB" altLang="nb-NO">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12B0AD8E-8CBC-4110-89C7-CEC6600649F2}"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6838235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lvl1pPr>
              <a:defRPr/>
            </a:lvl1pPr>
          </a:lstStyle>
          <a:p>
            <a:endParaRPr lang="en-GB" altLang="nb-NO">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GB" altLang="nb-NO">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CD405728-367D-41F8-AC94-1C4F66EF7884}"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35506944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nb-NO">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GB" altLang="nb-NO">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1D649E6-2519-48B1-BB26-7223AF882FFA}"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19890834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nb-NO">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ltLang="nb-NO">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67B3C1D-D5BF-4C0C-A6BD-DF6CEE7F1161}"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41885808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nb-NO">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ltLang="nb-NO">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F41410D-CA49-4E81-BDBB-137A3576D9B9}"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23021516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endParaRPr lang="en-GB" altLang="nb-NO">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ltLang="nb-NO">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BE8A598-3307-4D52-86F5-BF66A9649301}"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36953235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endParaRPr lang="en-GB" altLang="nb-NO">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ltLang="nb-NO">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A542130-83D9-4008-BEF5-C9F5D3259407}"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19958606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4"/>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7" name="Freeform 6"/>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Rectangle 8"/>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p:ph type="dt" sz="half" idx="10"/>
          </p:nvPr>
        </p:nvSpPr>
        <p:spPr>
          <a:xfrm>
            <a:off x="6770688" y="5357813"/>
            <a:ext cx="1214437" cy="365125"/>
          </a:xfrm>
          <a:prstGeom prst="rect">
            <a:avLst/>
          </a:prstGeom>
        </p:spPr>
        <p:txBody>
          <a:bodyPr/>
          <a:lstStyle>
            <a:lvl1pPr>
              <a:defRPr/>
            </a:lvl1pPr>
          </a:lstStyle>
          <a:p>
            <a:pPr fontAlgn="base">
              <a:spcBef>
                <a:spcPct val="0"/>
              </a:spcBef>
              <a:spcAft>
                <a:spcPct val="0"/>
              </a:spcAft>
              <a:defRPr/>
            </a:pPr>
            <a:fld id="{EA1D3F08-3F79-4FAB-B6E7-9F6D68DF1F6C}" type="datetimeFigureOut">
              <a:rPr lang="en-US">
                <a:solidFill>
                  <a:prstClr val="black"/>
                </a:solidFill>
                <a:latin typeface="Arial" charset="0"/>
              </a:rPr>
              <a:pPr fontAlgn="base">
                <a:spcBef>
                  <a:spcPct val="0"/>
                </a:spcBef>
                <a:spcAft>
                  <a:spcPct val="0"/>
                </a:spcAft>
                <a:defRPr/>
              </a:pPr>
              <a:t>3/27/2026</a:t>
            </a:fld>
            <a:endParaRPr lang="en-US">
              <a:solidFill>
                <a:prstClr val="black"/>
              </a:solidFill>
              <a:latin typeface="Arial" charset="0"/>
            </a:endParaRPr>
          </a:p>
        </p:txBody>
      </p:sp>
      <p:sp>
        <p:nvSpPr>
          <p:cNvPr id="13" name="Footer Placeholder 4"/>
          <p:cNvSpPr>
            <a:spLocks noGrp="1"/>
          </p:cNvSpPr>
          <p:nvPr>
            <p:ph type="ftr" sz="quarter" idx="11"/>
          </p:nvPr>
        </p:nvSpPr>
        <p:spPr>
          <a:xfrm>
            <a:off x="1174750" y="5357813"/>
            <a:ext cx="5033963"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14" name="Slide Number Placeholder 5"/>
          <p:cNvSpPr>
            <a:spLocks noGrp="1"/>
          </p:cNvSpPr>
          <p:nvPr>
            <p:ph type="sldNum" sz="quarter" idx="12"/>
          </p:nvPr>
        </p:nvSpPr>
        <p:spPr>
          <a:xfrm>
            <a:off x="6213475" y="5357813"/>
            <a:ext cx="554038" cy="365125"/>
          </a:xfrm>
          <a:prstGeom prst="rect">
            <a:avLst/>
          </a:prstGeom>
        </p:spPr>
        <p:txBody>
          <a:bodyPr/>
          <a:lstStyle>
            <a:lvl1pPr algn="ctr">
              <a:defRPr/>
            </a:lvl1pPr>
          </a:lstStyle>
          <a:p>
            <a:pPr fontAlgn="base">
              <a:spcBef>
                <a:spcPct val="0"/>
              </a:spcBef>
              <a:spcAft>
                <a:spcPct val="0"/>
              </a:spcAft>
              <a:defRPr/>
            </a:pPr>
            <a:fld id="{F631B066-2B6D-41C2-B6CC-0AAFCE23A33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3967206675"/>
      </p:ext>
    </p:extLst>
  </p:cSld>
  <p:clrMapOvr>
    <a:masterClrMapping/>
  </p:clrMapOvr>
  <p:hf sldNum="0"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067458"/>
      </p:ext>
    </p:extLst>
  </p:cSld>
  <p:clrMapOvr>
    <a:masterClrMapping/>
  </p:clrMapOvr>
  <p:hf sldNum="0"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54775" y="5808663"/>
            <a:ext cx="1212850"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5" name="Footer Placeholder 4"/>
          <p:cNvSpPr>
            <a:spLocks noGrp="1"/>
          </p:cNvSpPr>
          <p:nvPr>
            <p:ph type="ftr" sz="quarter" idx="11"/>
          </p:nvPr>
        </p:nvSpPr>
        <p:spPr>
          <a:xfrm>
            <a:off x="914400" y="5808663"/>
            <a:ext cx="5540375" cy="365125"/>
          </a:xfrm>
          <a:prstGeom prst="rect">
            <a:avLst/>
          </a:prstGeom>
        </p:spPr>
        <p:txBody>
          <a:bodyPr/>
          <a:lstStyle>
            <a:lvl1pPr>
              <a:defRPr/>
            </a:lvl1pPr>
          </a:lstStyle>
          <a:p>
            <a:pPr fontAlgn="base">
              <a:spcBef>
                <a:spcPct val="0"/>
              </a:spcBef>
              <a:spcAft>
                <a:spcPct val="0"/>
              </a:spcAft>
              <a:defRPr/>
            </a:pPr>
            <a:r>
              <a:rPr lang="en-US">
                <a:solidFill>
                  <a:prstClr val="black"/>
                </a:solidFill>
                <a:latin typeface="Arial" charset="0"/>
              </a:rPr>
              <a:t>INTH302</a:t>
            </a:r>
          </a:p>
        </p:txBody>
      </p:sp>
      <p:sp>
        <p:nvSpPr>
          <p:cNvPr id="6" name="Slide Number Placeholder 5"/>
          <p:cNvSpPr>
            <a:spLocks noGrp="1"/>
          </p:cNvSpPr>
          <p:nvPr>
            <p:ph type="sldNum" sz="quarter" idx="12"/>
          </p:nvPr>
        </p:nvSpPr>
        <p:spPr>
          <a:xfrm>
            <a:off x="7670800" y="5808663"/>
            <a:ext cx="554038" cy="365125"/>
          </a:xfrm>
          <a:prstGeom prst="rect">
            <a:avLst/>
          </a:prstGeom>
        </p:spPr>
        <p:txBody>
          <a:bodyPr/>
          <a:lstStyle>
            <a:lvl1pPr>
              <a:defRPr/>
            </a:lvl1pPr>
          </a:lstStyle>
          <a:p>
            <a:pPr fontAlgn="base">
              <a:spcBef>
                <a:spcPct val="0"/>
              </a:spcBef>
              <a:spcAft>
                <a:spcPct val="0"/>
              </a:spcAft>
              <a:defRPr/>
            </a:pPr>
            <a:fld id="{168DAD7E-EA17-4605-AF5F-F8AF9AB8677F}"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2040645482"/>
      </p:ext>
    </p:extLst>
  </p:cSld>
  <p:clrMapOvr>
    <a:masterClrMapping/>
  </p:clrMapOvr>
  <p:hf sldNum="0"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5"/>
          </p:nvPr>
        </p:nvSpPr>
        <p:spPr>
          <a:xfrm>
            <a:off x="6454775" y="5808663"/>
            <a:ext cx="1212850"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6" name="Footer Placeholder 5"/>
          <p:cNvSpPr>
            <a:spLocks noGrp="1"/>
          </p:cNvSpPr>
          <p:nvPr>
            <p:ph type="ftr" sz="quarter" idx="16"/>
          </p:nvPr>
        </p:nvSpPr>
        <p:spPr>
          <a:xfrm>
            <a:off x="914400" y="5808663"/>
            <a:ext cx="5540375" cy="365125"/>
          </a:xfrm>
          <a:prstGeom prst="rect">
            <a:avLst/>
          </a:prstGeom>
        </p:spPr>
        <p:txBody>
          <a:bodyPr/>
          <a:lstStyle>
            <a:lvl1pPr>
              <a:defRPr/>
            </a:lvl1pPr>
          </a:lstStyle>
          <a:p>
            <a:pPr fontAlgn="base">
              <a:spcBef>
                <a:spcPct val="0"/>
              </a:spcBef>
              <a:spcAft>
                <a:spcPct val="0"/>
              </a:spcAft>
              <a:defRPr/>
            </a:pPr>
            <a:r>
              <a:rPr lang="en-US">
                <a:solidFill>
                  <a:prstClr val="black"/>
                </a:solidFill>
                <a:latin typeface="Arial" charset="0"/>
              </a:rPr>
              <a:t>INTH302</a:t>
            </a:r>
          </a:p>
        </p:txBody>
      </p:sp>
      <p:sp>
        <p:nvSpPr>
          <p:cNvPr id="7" name="Slide Number Placeholder 6"/>
          <p:cNvSpPr>
            <a:spLocks noGrp="1"/>
          </p:cNvSpPr>
          <p:nvPr>
            <p:ph type="sldNum" sz="quarter" idx="17"/>
          </p:nvPr>
        </p:nvSpPr>
        <p:spPr>
          <a:xfrm>
            <a:off x="7670800" y="5808663"/>
            <a:ext cx="554038" cy="365125"/>
          </a:xfrm>
          <a:prstGeom prst="rect">
            <a:avLst/>
          </a:prstGeom>
        </p:spPr>
        <p:txBody>
          <a:bodyPr/>
          <a:lstStyle>
            <a:lvl1pPr>
              <a:defRPr/>
            </a:lvl1pPr>
          </a:lstStyle>
          <a:p>
            <a:pPr fontAlgn="base">
              <a:spcBef>
                <a:spcPct val="0"/>
              </a:spcBef>
              <a:spcAft>
                <a:spcPct val="0"/>
              </a:spcAft>
              <a:defRPr/>
            </a:pPr>
            <a:fld id="{A5B78C22-9C8D-4C91-9EC2-7C15892A111B}"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373181297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C89E210-353B-4026-9A2E-7FC4C948C369}" type="datetime1">
              <a:rPr lang="en-GB" smtClean="0">
                <a:solidFill>
                  <a:srgbClr val="000000"/>
                </a:solidFill>
              </a:rPr>
              <a:t>27/03/2026</a:t>
            </a:fld>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24B243E2-B39D-41DC-8FB6-526973EAAA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49281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5"/>
          </p:nvPr>
        </p:nvSpPr>
        <p:spPr>
          <a:xfrm>
            <a:off x="6454775" y="5808663"/>
            <a:ext cx="1212850"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8" name="Footer Placeholder 7"/>
          <p:cNvSpPr>
            <a:spLocks noGrp="1"/>
          </p:cNvSpPr>
          <p:nvPr>
            <p:ph type="ftr" sz="quarter" idx="16"/>
          </p:nvPr>
        </p:nvSpPr>
        <p:spPr>
          <a:xfrm>
            <a:off x="914400" y="5808663"/>
            <a:ext cx="5540375" cy="365125"/>
          </a:xfrm>
          <a:prstGeom prst="rect">
            <a:avLst/>
          </a:prstGeom>
        </p:spPr>
        <p:txBody>
          <a:bodyPr/>
          <a:lstStyle>
            <a:lvl1pPr>
              <a:defRPr/>
            </a:lvl1pPr>
          </a:lstStyle>
          <a:p>
            <a:pPr fontAlgn="base">
              <a:spcBef>
                <a:spcPct val="0"/>
              </a:spcBef>
              <a:spcAft>
                <a:spcPct val="0"/>
              </a:spcAft>
              <a:defRPr/>
            </a:pPr>
            <a:r>
              <a:rPr lang="en-US">
                <a:solidFill>
                  <a:prstClr val="black"/>
                </a:solidFill>
                <a:latin typeface="Arial" charset="0"/>
              </a:rPr>
              <a:t>INTH302</a:t>
            </a:r>
          </a:p>
        </p:txBody>
      </p:sp>
      <p:sp>
        <p:nvSpPr>
          <p:cNvPr id="9" name="Slide Number Placeholder 8"/>
          <p:cNvSpPr>
            <a:spLocks noGrp="1"/>
          </p:cNvSpPr>
          <p:nvPr>
            <p:ph type="sldNum" sz="quarter" idx="17"/>
          </p:nvPr>
        </p:nvSpPr>
        <p:spPr>
          <a:xfrm>
            <a:off x="7670800" y="5808663"/>
            <a:ext cx="554038" cy="365125"/>
          </a:xfrm>
          <a:prstGeom prst="rect">
            <a:avLst/>
          </a:prstGeom>
        </p:spPr>
        <p:txBody>
          <a:bodyPr/>
          <a:lstStyle>
            <a:lvl1pPr>
              <a:defRPr/>
            </a:lvl1pPr>
          </a:lstStyle>
          <a:p>
            <a:pPr fontAlgn="base">
              <a:spcBef>
                <a:spcPct val="0"/>
              </a:spcBef>
              <a:spcAft>
                <a:spcPct val="0"/>
              </a:spcAft>
              <a:defRPr/>
            </a:pPr>
            <a:fld id="{33F5B8D8-CA62-4DE4-B981-A44A21B5C2B5}"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3021695095"/>
      </p:ext>
    </p:extLst>
  </p:cSld>
  <p:clrMapOvr>
    <a:masterClrMapping/>
  </p:clrMapOvr>
  <p:hf sldNum="0"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454775" y="5808663"/>
            <a:ext cx="1212850"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4" name="Footer Placeholder 3"/>
          <p:cNvSpPr>
            <a:spLocks noGrp="1"/>
          </p:cNvSpPr>
          <p:nvPr>
            <p:ph type="ftr" sz="quarter" idx="11"/>
          </p:nvPr>
        </p:nvSpPr>
        <p:spPr>
          <a:xfrm>
            <a:off x="914400" y="5808663"/>
            <a:ext cx="5540375" cy="365125"/>
          </a:xfrm>
          <a:prstGeom prst="rect">
            <a:avLst/>
          </a:prstGeom>
        </p:spPr>
        <p:txBody>
          <a:bodyPr/>
          <a:lstStyle>
            <a:lvl1pPr>
              <a:defRPr/>
            </a:lvl1pPr>
          </a:lstStyle>
          <a:p>
            <a:pPr fontAlgn="base">
              <a:spcBef>
                <a:spcPct val="0"/>
              </a:spcBef>
              <a:spcAft>
                <a:spcPct val="0"/>
              </a:spcAft>
              <a:defRPr/>
            </a:pPr>
            <a:r>
              <a:rPr lang="en-US">
                <a:solidFill>
                  <a:prstClr val="black"/>
                </a:solidFill>
                <a:latin typeface="Arial" charset="0"/>
              </a:rPr>
              <a:t>INTH302</a:t>
            </a:r>
          </a:p>
        </p:txBody>
      </p:sp>
      <p:sp>
        <p:nvSpPr>
          <p:cNvPr id="5" name="Slide Number Placeholder 4"/>
          <p:cNvSpPr>
            <a:spLocks noGrp="1"/>
          </p:cNvSpPr>
          <p:nvPr>
            <p:ph type="sldNum" sz="quarter" idx="12"/>
          </p:nvPr>
        </p:nvSpPr>
        <p:spPr>
          <a:xfrm>
            <a:off x="7670800" y="5808663"/>
            <a:ext cx="554038" cy="365125"/>
          </a:xfrm>
          <a:prstGeom prst="rect">
            <a:avLst/>
          </a:prstGeom>
        </p:spPr>
        <p:txBody>
          <a:bodyPr/>
          <a:lstStyle>
            <a:lvl1pPr>
              <a:defRPr/>
            </a:lvl1pPr>
          </a:lstStyle>
          <a:p>
            <a:pPr fontAlgn="base">
              <a:spcBef>
                <a:spcPct val="0"/>
              </a:spcBef>
              <a:spcAft>
                <a:spcPct val="0"/>
              </a:spcAft>
              <a:defRPr/>
            </a:pPr>
            <a:fld id="{1CA4FF55-E2A9-4E21-B002-50E25E1D4FFA}"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608677283"/>
      </p:ext>
    </p:extLst>
  </p:cSld>
  <p:clrMapOvr>
    <a:masterClrMapping/>
  </p:clrMapOvr>
  <p:hf sldNum="0"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54775" y="5808663"/>
            <a:ext cx="1212850"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3" name="Footer Placeholder 2"/>
          <p:cNvSpPr>
            <a:spLocks noGrp="1"/>
          </p:cNvSpPr>
          <p:nvPr>
            <p:ph type="ftr" sz="quarter" idx="11"/>
          </p:nvPr>
        </p:nvSpPr>
        <p:spPr>
          <a:xfrm>
            <a:off x="914400" y="5808663"/>
            <a:ext cx="5540375" cy="365125"/>
          </a:xfrm>
          <a:prstGeom prst="rect">
            <a:avLst/>
          </a:prstGeom>
        </p:spPr>
        <p:txBody>
          <a:bodyPr/>
          <a:lstStyle>
            <a:lvl1pPr>
              <a:defRPr/>
            </a:lvl1pPr>
          </a:lstStyle>
          <a:p>
            <a:pPr fontAlgn="base">
              <a:spcBef>
                <a:spcPct val="0"/>
              </a:spcBef>
              <a:spcAft>
                <a:spcPct val="0"/>
              </a:spcAft>
              <a:defRPr/>
            </a:pPr>
            <a:r>
              <a:rPr lang="en-US">
                <a:solidFill>
                  <a:prstClr val="black"/>
                </a:solidFill>
                <a:latin typeface="Arial" charset="0"/>
              </a:rPr>
              <a:t>INTH302</a:t>
            </a:r>
          </a:p>
        </p:txBody>
      </p:sp>
      <p:sp>
        <p:nvSpPr>
          <p:cNvPr id="4" name="Slide Number Placeholder 3"/>
          <p:cNvSpPr>
            <a:spLocks noGrp="1"/>
          </p:cNvSpPr>
          <p:nvPr>
            <p:ph type="sldNum" sz="quarter" idx="12"/>
          </p:nvPr>
        </p:nvSpPr>
        <p:spPr>
          <a:xfrm>
            <a:off x="7670800" y="5808663"/>
            <a:ext cx="554038" cy="365125"/>
          </a:xfrm>
          <a:prstGeom prst="rect">
            <a:avLst/>
          </a:prstGeom>
        </p:spPr>
        <p:txBody>
          <a:bodyPr/>
          <a:lstStyle>
            <a:lvl1pPr>
              <a:defRPr/>
            </a:lvl1pPr>
          </a:lstStyle>
          <a:p>
            <a:pPr fontAlgn="base">
              <a:spcBef>
                <a:spcPct val="0"/>
              </a:spcBef>
              <a:spcAft>
                <a:spcPct val="0"/>
              </a:spcAft>
              <a:defRPr/>
            </a:pPr>
            <a:fld id="{6541ABEA-4C04-4B10-B246-9E6E900324A7}"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2690844939"/>
      </p:ext>
    </p:extLst>
  </p:cSld>
  <p:clrMapOvr>
    <a:masterClrMapping/>
  </p:clrMapOvr>
  <p:hf sldNum="0"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Rectangle 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Rectangle 10"/>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Rectangle 11"/>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p:cNvSpPr>
            <a:spLocks noGrp="1"/>
          </p:cNvSpPr>
          <p:nvPr>
            <p:ph type="dt" sz="half" idx="10"/>
          </p:nvPr>
        </p:nvSpPr>
        <p:spPr>
          <a:xfrm rot="60000">
            <a:off x="6342063" y="5886450"/>
            <a:ext cx="1212850"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16" name="Footer Placeholder 5"/>
          <p:cNvSpPr>
            <a:spLocks noGrp="1"/>
          </p:cNvSpPr>
          <p:nvPr>
            <p:ph type="ftr" sz="quarter" idx="11"/>
          </p:nvPr>
        </p:nvSpPr>
        <p:spPr>
          <a:xfrm rot="21540000">
            <a:off x="914400" y="5829300"/>
            <a:ext cx="3522663" cy="365125"/>
          </a:xfrm>
          <a:prstGeom prst="rect">
            <a:avLst/>
          </a:prstGeom>
        </p:spPr>
        <p:txBody>
          <a:bodyPr/>
          <a:lstStyle>
            <a:lvl1pPr>
              <a:defRPr/>
            </a:lvl1pPr>
          </a:lstStyle>
          <a:p>
            <a:pPr fontAlgn="base">
              <a:spcBef>
                <a:spcPct val="0"/>
              </a:spcBef>
              <a:spcAft>
                <a:spcPct val="0"/>
              </a:spcAft>
              <a:defRPr/>
            </a:pPr>
            <a:r>
              <a:rPr lang="en-US">
                <a:solidFill>
                  <a:prstClr val="black"/>
                </a:solidFill>
                <a:latin typeface="Arial" charset="0"/>
              </a:rPr>
              <a:t>INTH302</a:t>
            </a:r>
          </a:p>
        </p:txBody>
      </p:sp>
      <p:sp>
        <p:nvSpPr>
          <p:cNvPr id="17" name="Slide Number Placeholder 6"/>
          <p:cNvSpPr>
            <a:spLocks noGrp="1"/>
          </p:cNvSpPr>
          <p:nvPr>
            <p:ph type="sldNum" sz="quarter" idx="12"/>
          </p:nvPr>
        </p:nvSpPr>
        <p:spPr>
          <a:xfrm rot="60000">
            <a:off x="7558088" y="5897563"/>
            <a:ext cx="554037" cy="365125"/>
          </a:xfrm>
          <a:prstGeom prst="rect">
            <a:avLst/>
          </a:prstGeom>
        </p:spPr>
        <p:txBody>
          <a:bodyPr/>
          <a:lstStyle>
            <a:lvl1pPr>
              <a:defRPr/>
            </a:lvl1pPr>
          </a:lstStyle>
          <a:p>
            <a:pPr fontAlgn="base">
              <a:spcBef>
                <a:spcPct val="0"/>
              </a:spcBef>
              <a:spcAft>
                <a:spcPct val="0"/>
              </a:spcAft>
              <a:defRPr/>
            </a:pPr>
            <a:fld id="{242FF5FD-309A-4DDE-8371-0BB44EA03B25}"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320431241"/>
      </p:ext>
    </p:extLst>
  </p:cSld>
  <p:clrMapOvr>
    <a:masterClrMapping/>
  </p:clrMapOvr>
  <p:hf sldNum="0"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Rectangle 8"/>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Rectangle 10"/>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Rectangle 11"/>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p:cNvSpPr>
            <a:spLocks noGrp="1"/>
          </p:cNvSpPr>
          <p:nvPr>
            <p:ph type="dt" sz="half" idx="10"/>
          </p:nvPr>
        </p:nvSpPr>
        <p:spPr>
          <a:xfrm rot="60000">
            <a:off x="6345238" y="5888038"/>
            <a:ext cx="1214437"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16" name="Footer Placeholder 5"/>
          <p:cNvSpPr>
            <a:spLocks noGrp="1"/>
          </p:cNvSpPr>
          <p:nvPr>
            <p:ph type="ftr" sz="quarter" idx="11"/>
          </p:nvPr>
        </p:nvSpPr>
        <p:spPr>
          <a:xfrm rot="21540000">
            <a:off x="914400" y="5830888"/>
            <a:ext cx="3319463" cy="365125"/>
          </a:xfrm>
          <a:prstGeom prst="rect">
            <a:avLst/>
          </a:prstGeom>
        </p:spPr>
        <p:txBody>
          <a:bodyPr/>
          <a:lstStyle>
            <a:lvl1pPr>
              <a:defRPr/>
            </a:lvl1pPr>
          </a:lstStyle>
          <a:p>
            <a:pPr fontAlgn="base">
              <a:spcBef>
                <a:spcPct val="0"/>
              </a:spcBef>
              <a:spcAft>
                <a:spcPct val="0"/>
              </a:spcAft>
              <a:defRPr/>
            </a:pPr>
            <a:r>
              <a:rPr lang="en-US">
                <a:solidFill>
                  <a:prstClr val="black"/>
                </a:solidFill>
                <a:latin typeface="Arial" charset="0"/>
              </a:rPr>
              <a:t>INTH302</a:t>
            </a:r>
          </a:p>
        </p:txBody>
      </p:sp>
      <p:sp>
        <p:nvSpPr>
          <p:cNvPr id="17" name="Slide Number Placeholder 6"/>
          <p:cNvSpPr>
            <a:spLocks noGrp="1"/>
          </p:cNvSpPr>
          <p:nvPr>
            <p:ph type="sldNum" sz="quarter" idx="12"/>
          </p:nvPr>
        </p:nvSpPr>
        <p:spPr>
          <a:xfrm rot="60000">
            <a:off x="7562850" y="5900738"/>
            <a:ext cx="554038" cy="365125"/>
          </a:xfrm>
          <a:prstGeom prst="rect">
            <a:avLst/>
          </a:prstGeom>
        </p:spPr>
        <p:txBody>
          <a:bodyPr/>
          <a:lstStyle>
            <a:lvl1pPr>
              <a:defRPr/>
            </a:lvl1pPr>
          </a:lstStyle>
          <a:p>
            <a:pPr fontAlgn="base">
              <a:spcBef>
                <a:spcPct val="0"/>
              </a:spcBef>
              <a:spcAft>
                <a:spcPct val="0"/>
              </a:spcAft>
              <a:defRPr/>
            </a:pPr>
            <a:fld id="{4DB8BC36-604C-48F1-B087-EF4B0B0234B6}"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2597261534"/>
      </p:ext>
    </p:extLst>
  </p:cSld>
  <p:clrMapOvr>
    <a:masterClrMapping/>
  </p:clrMapOvr>
  <p:hf sldNum="0"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4775" y="5808663"/>
            <a:ext cx="1212850"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5" name="Footer Placeholder 4"/>
          <p:cNvSpPr>
            <a:spLocks noGrp="1"/>
          </p:cNvSpPr>
          <p:nvPr>
            <p:ph type="ftr" sz="quarter" idx="11"/>
          </p:nvPr>
        </p:nvSpPr>
        <p:spPr>
          <a:xfrm>
            <a:off x="914400" y="5808663"/>
            <a:ext cx="5540375" cy="365125"/>
          </a:xfrm>
          <a:prstGeom prst="rect">
            <a:avLst/>
          </a:prstGeom>
        </p:spPr>
        <p:txBody>
          <a:bodyPr/>
          <a:lstStyle>
            <a:lvl1pPr>
              <a:defRPr/>
            </a:lvl1pPr>
          </a:lstStyle>
          <a:p>
            <a:pPr fontAlgn="base">
              <a:spcBef>
                <a:spcPct val="0"/>
              </a:spcBef>
              <a:spcAft>
                <a:spcPct val="0"/>
              </a:spcAft>
              <a:defRPr/>
            </a:pPr>
            <a:r>
              <a:rPr lang="en-US">
                <a:solidFill>
                  <a:prstClr val="black"/>
                </a:solidFill>
                <a:latin typeface="Arial" charset="0"/>
              </a:rPr>
              <a:t>INTH302</a:t>
            </a:r>
          </a:p>
        </p:txBody>
      </p:sp>
      <p:sp>
        <p:nvSpPr>
          <p:cNvPr id="6" name="Slide Number Placeholder 5"/>
          <p:cNvSpPr>
            <a:spLocks noGrp="1"/>
          </p:cNvSpPr>
          <p:nvPr>
            <p:ph type="sldNum" sz="quarter" idx="12"/>
          </p:nvPr>
        </p:nvSpPr>
        <p:spPr>
          <a:xfrm>
            <a:off x="7670800" y="5808663"/>
            <a:ext cx="554038" cy="365125"/>
          </a:xfrm>
          <a:prstGeom prst="rect">
            <a:avLst/>
          </a:prstGeom>
        </p:spPr>
        <p:txBody>
          <a:bodyPr/>
          <a:lstStyle>
            <a:lvl1pPr>
              <a:defRPr/>
            </a:lvl1pPr>
          </a:lstStyle>
          <a:p>
            <a:pPr fontAlgn="base">
              <a:spcBef>
                <a:spcPct val="0"/>
              </a:spcBef>
              <a:spcAft>
                <a:spcPct val="0"/>
              </a:spcAft>
              <a:defRPr/>
            </a:pPr>
            <a:fld id="{24B50B9F-387D-49D8-A5FE-F28900385B8E}"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430245931"/>
      </p:ext>
    </p:extLst>
  </p:cSld>
  <p:clrMapOvr>
    <a:masterClrMapping/>
  </p:clrMapOvr>
  <p:hf sldNum="0"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4775" y="5808663"/>
            <a:ext cx="1212850"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5" name="Footer Placeholder 4"/>
          <p:cNvSpPr>
            <a:spLocks noGrp="1"/>
          </p:cNvSpPr>
          <p:nvPr>
            <p:ph type="ftr" sz="quarter" idx="11"/>
          </p:nvPr>
        </p:nvSpPr>
        <p:spPr>
          <a:xfrm>
            <a:off x="914400" y="5808663"/>
            <a:ext cx="5540375" cy="365125"/>
          </a:xfrm>
          <a:prstGeom prst="rect">
            <a:avLst/>
          </a:prstGeom>
        </p:spPr>
        <p:txBody>
          <a:bodyPr/>
          <a:lstStyle>
            <a:lvl1pPr>
              <a:defRPr/>
            </a:lvl1pPr>
          </a:lstStyle>
          <a:p>
            <a:pPr fontAlgn="base">
              <a:spcBef>
                <a:spcPct val="0"/>
              </a:spcBef>
              <a:spcAft>
                <a:spcPct val="0"/>
              </a:spcAft>
              <a:defRPr/>
            </a:pPr>
            <a:r>
              <a:rPr lang="en-US">
                <a:solidFill>
                  <a:prstClr val="black"/>
                </a:solidFill>
                <a:latin typeface="Arial" charset="0"/>
              </a:rPr>
              <a:t>INTH302</a:t>
            </a:r>
          </a:p>
        </p:txBody>
      </p:sp>
      <p:sp>
        <p:nvSpPr>
          <p:cNvPr id="6" name="Slide Number Placeholder 5"/>
          <p:cNvSpPr>
            <a:spLocks noGrp="1"/>
          </p:cNvSpPr>
          <p:nvPr>
            <p:ph type="sldNum" sz="quarter" idx="12"/>
          </p:nvPr>
        </p:nvSpPr>
        <p:spPr>
          <a:xfrm>
            <a:off x="7670800" y="5808663"/>
            <a:ext cx="554038" cy="365125"/>
          </a:xfrm>
          <a:prstGeom prst="rect">
            <a:avLst/>
          </a:prstGeom>
        </p:spPr>
        <p:txBody>
          <a:bodyPr/>
          <a:lstStyle>
            <a:lvl1pPr>
              <a:defRPr/>
            </a:lvl1pPr>
          </a:lstStyle>
          <a:p>
            <a:pPr fontAlgn="base">
              <a:spcBef>
                <a:spcPct val="0"/>
              </a:spcBef>
              <a:spcAft>
                <a:spcPct val="0"/>
              </a:spcAft>
              <a:defRPr/>
            </a:pPr>
            <a:fld id="{0021FCE3-A239-4AEE-8977-5C5208DD262C}"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1282182606"/>
      </p:ext>
    </p:extLst>
  </p:cSld>
  <p:clrMapOvr>
    <a:masterClrMapping/>
  </p:clrMapOvr>
  <p:hf sldNum="0"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8B169-3E5F-483D-A996-2F089D44A80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022030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04F107-E2FB-4804-AA70-50FCF9D6AF2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34519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93CB1-3950-4829-A31A-97DB556AFB1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75041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E6B599D-A51E-40EE-ADAF-610260DD2F55}" type="datetime1">
              <a:rPr lang="en-GB" smtClean="0">
                <a:solidFill>
                  <a:srgbClr val="000000"/>
                </a:solidFill>
              </a:rPr>
              <a:t>27/03/2026</a:t>
            </a:fld>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C3ECF05A-5042-4D90-959E-9CD752115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50502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F762C5-954E-4E83-8E6C-FCD2C9358B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282042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C9828C-20C9-41E7-991A-CDC1B58E1C2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195848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81D5C9C-1AB5-4C1A-AE13-EF922A89D95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687179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A292F9-1FD8-4D66-A635-59D91B3529B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814699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E59861-E7CE-4C5B-8569-76431A27BCB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695142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4C29A5-8BF2-4B3D-8794-E128FF87AD4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513199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4E2B8-9FB5-41A4-9F3B-884C048D686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249201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C9C37A-2EE9-405C-9311-BC8DC19993A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945856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94F110-B5CB-484B-9144-5EBA8177D573}" type="slidenum">
              <a:rPr lang="en-US" altLang="nb-NO">
                <a:solidFill>
                  <a:srgbClr val="000000"/>
                </a:solidFill>
              </a:rPr>
              <a:pPr>
                <a:defRPr/>
              </a:pPr>
              <a:t>‹#›</a:t>
            </a:fld>
            <a:endParaRPr lang="en-US" altLang="nb-NO">
              <a:solidFill>
                <a:srgbClr val="000000"/>
              </a:solidFill>
            </a:endParaRPr>
          </a:p>
        </p:txBody>
      </p:sp>
    </p:spTree>
    <p:extLst>
      <p:ext uri="{BB962C8B-B14F-4D97-AF65-F5344CB8AC3E}">
        <p14:creationId xmlns:p14="http://schemas.microsoft.com/office/powerpoint/2010/main" val="167150969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E475A7-4BC4-4DAE-9AA3-6555C45199A6}" type="slidenum">
              <a:rPr lang="en-US" altLang="nb-NO">
                <a:solidFill>
                  <a:srgbClr val="000000"/>
                </a:solidFill>
              </a:rPr>
              <a:pPr>
                <a:defRPr/>
              </a:pPr>
              <a:t>‹#›</a:t>
            </a:fld>
            <a:endParaRPr lang="en-US" altLang="nb-NO">
              <a:solidFill>
                <a:srgbClr val="000000"/>
              </a:solidFill>
            </a:endParaRPr>
          </a:p>
        </p:txBody>
      </p:sp>
    </p:spTree>
    <p:extLst>
      <p:ext uri="{BB962C8B-B14F-4D97-AF65-F5344CB8AC3E}">
        <p14:creationId xmlns:p14="http://schemas.microsoft.com/office/powerpoint/2010/main" val="3168251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887439D-4B71-4DDE-AB96-CAA871BF8D98}" type="datetime1">
              <a:rPr lang="en-GB" smtClean="0">
                <a:solidFill>
                  <a:srgbClr val="000000"/>
                </a:solidFill>
              </a:rPr>
              <a:t>27/03/2026</a:t>
            </a:fld>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711836B4-F883-4991-8B4A-0E9E08279A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63141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783C06-55AB-474E-9D68-8CA2EF4FDCD9}" type="slidenum">
              <a:rPr lang="en-US" altLang="nb-NO">
                <a:solidFill>
                  <a:srgbClr val="000000"/>
                </a:solidFill>
              </a:rPr>
              <a:pPr>
                <a:defRPr/>
              </a:pPr>
              <a:t>‹#›</a:t>
            </a:fld>
            <a:endParaRPr lang="en-US" altLang="nb-NO">
              <a:solidFill>
                <a:srgbClr val="000000"/>
              </a:solidFill>
            </a:endParaRPr>
          </a:p>
        </p:txBody>
      </p:sp>
    </p:spTree>
    <p:extLst>
      <p:ext uri="{BB962C8B-B14F-4D97-AF65-F5344CB8AC3E}">
        <p14:creationId xmlns:p14="http://schemas.microsoft.com/office/powerpoint/2010/main" val="14934474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C88941-9717-499E-B7BA-65D25D180E27}" type="slidenum">
              <a:rPr lang="en-US" altLang="nb-NO">
                <a:solidFill>
                  <a:srgbClr val="000000"/>
                </a:solidFill>
              </a:rPr>
              <a:pPr>
                <a:defRPr/>
              </a:pPr>
              <a:t>‹#›</a:t>
            </a:fld>
            <a:endParaRPr lang="en-US" altLang="nb-NO">
              <a:solidFill>
                <a:srgbClr val="000000"/>
              </a:solidFill>
            </a:endParaRPr>
          </a:p>
        </p:txBody>
      </p:sp>
    </p:spTree>
    <p:extLst>
      <p:ext uri="{BB962C8B-B14F-4D97-AF65-F5344CB8AC3E}">
        <p14:creationId xmlns:p14="http://schemas.microsoft.com/office/powerpoint/2010/main" val="38510685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nb-NO">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nb-NO">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879A2A-546C-4314-AF1D-513F82BA25A3}" type="slidenum">
              <a:rPr lang="en-US" altLang="nb-NO">
                <a:solidFill>
                  <a:srgbClr val="000000"/>
                </a:solidFill>
              </a:rPr>
              <a:pPr>
                <a:defRPr/>
              </a:pPr>
              <a:t>‹#›</a:t>
            </a:fld>
            <a:endParaRPr lang="en-US" altLang="nb-NO">
              <a:solidFill>
                <a:srgbClr val="000000"/>
              </a:solidFill>
            </a:endParaRPr>
          </a:p>
        </p:txBody>
      </p:sp>
    </p:spTree>
    <p:extLst>
      <p:ext uri="{BB962C8B-B14F-4D97-AF65-F5344CB8AC3E}">
        <p14:creationId xmlns:p14="http://schemas.microsoft.com/office/powerpoint/2010/main" val="21783256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nb-NO">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nb-NO">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2045A0-312B-40D5-AE37-64672189A3EF}" type="slidenum">
              <a:rPr lang="en-US" altLang="nb-NO">
                <a:solidFill>
                  <a:srgbClr val="000000"/>
                </a:solidFill>
              </a:rPr>
              <a:pPr>
                <a:defRPr/>
              </a:pPr>
              <a:t>‹#›</a:t>
            </a:fld>
            <a:endParaRPr lang="en-US" altLang="nb-NO">
              <a:solidFill>
                <a:srgbClr val="000000"/>
              </a:solidFill>
            </a:endParaRPr>
          </a:p>
        </p:txBody>
      </p:sp>
    </p:spTree>
    <p:extLst>
      <p:ext uri="{BB962C8B-B14F-4D97-AF65-F5344CB8AC3E}">
        <p14:creationId xmlns:p14="http://schemas.microsoft.com/office/powerpoint/2010/main" val="29047098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nb-NO">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nb-NO">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FB52AD-6A62-4760-8B04-F02D2D833DA3}" type="slidenum">
              <a:rPr lang="en-US" altLang="nb-NO">
                <a:solidFill>
                  <a:srgbClr val="000000"/>
                </a:solidFill>
              </a:rPr>
              <a:pPr>
                <a:defRPr/>
              </a:pPr>
              <a:t>‹#›</a:t>
            </a:fld>
            <a:endParaRPr lang="en-US" altLang="nb-NO">
              <a:solidFill>
                <a:srgbClr val="000000"/>
              </a:solidFill>
            </a:endParaRPr>
          </a:p>
        </p:txBody>
      </p:sp>
    </p:spTree>
    <p:extLst>
      <p:ext uri="{BB962C8B-B14F-4D97-AF65-F5344CB8AC3E}">
        <p14:creationId xmlns:p14="http://schemas.microsoft.com/office/powerpoint/2010/main" val="34185665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F4FCAC-3308-4596-948A-E7023D2A037C}" type="slidenum">
              <a:rPr lang="en-US" altLang="nb-NO">
                <a:solidFill>
                  <a:srgbClr val="000000"/>
                </a:solidFill>
              </a:rPr>
              <a:pPr>
                <a:defRPr/>
              </a:pPr>
              <a:t>‹#›</a:t>
            </a:fld>
            <a:endParaRPr lang="en-US" altLang="nb-NO">
              <a:solidFill>
                <a:srgbClr val="000000"/>
              </a:solidFill>
            </a:endParaRPr>
          </a:p>
        </p:txBody>
      </p:sp>
    </p:spTree>
    <p:extLst>
      <p:ext uri="{BB962C8B-B14F-4D97-AF65-F5344CB8AC3E}">
        <p14:creationId xmlns:p14="http://schemas.microsoft.com/office/powerpoint/2010/main" val="24676987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653707-1821-411B-8FE2-3883120A9E52}" type="slidenum">
              <a:rPr lang="en-US" altLang="nb-NO">
                <a:solidFill>
                  <a:srgbClr val="000000"/>
                </a:solidFill>
              </a:rPr>
              <a:pPr>
                <a:defRPr/>
              </a:pPr>
              <a:t>‹#›</a:t>
            </a:fld>
            <a:endParaRPr lang="en-US" altLang="nb-NO">
              <a:solidFill>
                <a:srgbClr val="000000"/>
              </a:solidFill>
            </a:endParaRPr>
          </a:p>
        </p:txBody>
      </p:sp>
    </p:spTree>
    <p:extLst>
      <p:ext uri="{BB962C8B-B14F-4D97-AF65-F5344CB8AC3E}">
        <p14:creationId xmlns:p14="http://schemas.microsoft.com/office/powerpoint/2010/main" val="13838175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817E22-0398-4C4F-B9F1-923E9667AD37}" type="slidenum">
              <a:rPr lang="en-US" altLang="nb-NO">
                <a:solidFill>
                  <a:srgbClr val="000000"/>
                </a:solidFill>
              </a:rPr>
              <a:pPr>
                <a:defRPr/>
              </a:pPr>
              <a:t>‹#›</a:t>
            </a:fld>
            <a:endParaRPr lang="en-US" altLang="nb-NO">
              <a:solidFill>
                <a:srgbClr val="000000"/>
              </a:solidFill>
            </a:endParaRPr>
          </a:p>
        </p:txBody>
      </p:sp>
    </p:spTree>
    <p:extLst>
      <p:ext uri="{BB962C8B-B14F-4D97-AF65-F5344CB8AC3E}">
        <p14:creationId xmlns:p14="http://schemas.microsoft.com/office/powerpoint/2010/main" val="14484977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37A4A2-E7E7-41A8-8573-AB14AEC6C9D0}" type="slidenum">
              <a:rPr lang="en-US" altLang="nb-NO">
                <a:solidFill>
                  <a:srgbClr val="000000"/>
                </a:solidFill>
              </a:rPr>
              <a:pPr>
                <a:defRPr/>
              </a:pPr>
              <a:t>‹#›</a:t>
            </a:fld>
            <a:endParaRPr lang="en-US" altLang="nb-NO">
              <a:solidFill>
                <a:srgbClr val="000000"/>
              </a:solidFill>
            </a:endParaRPr>
          </a:p>
        </p:txBody>
      </p:sp>
    </p:spTree>
    <p:extLst>
      <p:ext uri="{BB962C8B-B14F-4D97-AF65-F5344CB8AC3E}">
        <p14:creationId xmlns:p14="http://schemas.microsoft.com/office/powerpoint/2010/main" val="39485405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nb-NO"/>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453BE0-8182-4510-AA85-C28106EE5EC0}" type="slidenum">
              <a:rPr lang="en-US" altLang="nb-NO">
                <a:solidFill>
                  <a:srgbClr val="000000"/>
                </a:solidFill>
              </a:rPr>
              <a:pPr>
                <a:defRPr/>
              </a:pPr>
              <a:t>‹#›</a:t>
            </a:fld>
            <a:endParaRPr lang="en-US" altLang="nb-NO">
              <a:solidFill>
                <a:srgbClr val="000000"/>
              </a:solidFill>
            </a:endParaRPr>
          </a:p>
        </p:txBody>
      </p:sp>
    </p:spTree>
    <p:extLst>
      <p:ext uri="{BB962C8B-B14F-4D97-AF65-F5344CB8AC3E}">
        <p14:creationId xmlns:p14="http://schemas.microsoft.com/office/powerpoint/2010/main" val="115224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8CEDF45-88F6-427E-96C6-65FA1237C0AE}" type="datetime1">
              <a:rPr lang="en-GB" smtClean="0">
                <a:solidFill>
                  <a:srgbClr val="000000"/>
                </a:solidFill>
              </a:rPr>
              <a:t>27/03/2026</a:t>
            </a:fld>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Epi/Bios/Research Methods Course</a:t>
            </a:r>
          </a:p>
        </p:txBody>
      </p:sp>
      <p:sp>
        <p:nvSpPr>
          <p:cNvPr id="7" name="Rectangle 6"/>
          <p:cNvSpPr>
            <a:spLocks noGrp="1" noChangeArrowheads="1"/>
          </p:cNvSpPr>
          <p:nvPr>
            <p:ph type="sldNum" sz="quarter" idx="12"/>
          </p:nvPr>
        </p:nvSpPr>
        <p:spPr>
          <a:ln/>
        </p:spPr>
        <p:txBody>
          <a:bodyPr/>
          <a:lstStyle>
            <a:lvl1pPr>
              <a:defRPr/>
            </a:lvl1pPr>
          </a:lstStyle>
          <a:p>
            <a:pPr>
              <a:defRPr/>
            </a:pPr>
            <a:fld id="{68D9743A-793B-43AB-A917-534C0B791E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27825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sz="quarter"/>
          </p:nvPr>
        </p:nvSpPr>
        <p:spPr>
          <a:xfrm>
            <a:off x="685800" y="1676400"/>
            <a:ext cx="7772400" cy="1828800"/>
          </a:xfrm>
        </p:spPr>
        <p:txBody>
          <a:bodyPr/>
          <a:lstStyle>
            <a:lvl1pPr>
              <a:defRPr/>
            </a:lvl1pPr>
          </a:lstStyle>
          <a:p>
            <a:pPr lvl="0"/>
            <a:r>
              <a:rPr lang="en-GB" noProof="0"/>
              <a:t>Click to edit Master title style</a:t>
            </a:r>
          </a:p>
        </p:txBody>
      </p:sp>
      <p:sp>
        <p:nvSpPr>
          <p:cNvPr id="2058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GB" noProof="0"/>
              <a:t>Click to edit Master subtitle style</a:t>
            </a:r>
          </a:p>
        </p:txBody>
      </p:sp>
      <p:sp>
        <p:nvSpPr>
          <p:cNvPr id="205828" name="Rectangle 4"/>
          <p:cNvSpPr>
            <a:spLocks noGrp="1" noChangeArrowheads="1"/>
          </p:cNvSpPr>
          <p:nvPr>
            <p:ph type="dt" sz="quarter" idx="2"/>
          </p:nvPr>
        </p:nvSpPr>
        <p:spPr/>
        <p:txBody>
          <a:bodyPr/>
          <a:lstStyle>
            <a:lvl1pPr>
              <a:defRPr/>
            </a:lvl1pPr>
          </a:lstStyle>
          <a:p>
            <a:endParaRPr lang="en-GB">
              <a:solidFill>
                <a:srgbClr val="FFFFFF"/>
              </a:solidFill>
            </a:endParaRPr>
          </a:p>
        </p:txBody>
      </p:sp>
      <p:sp>
        <p:nvSpPr>
          <p:cNvPr id="205829" name="Rectangle 5"/>
          <p:cNvSpPr>
            <a:spLocks noGrp="1" noChangeArrowheads="1"/>
          </p:cNvSpPr>
          <p:nvPr>
            <p:ph type="ftr" sz="quarter" idx="3"/>
          </p:nvPr>
        </p:nvSpPr>
        <p:spPr/>
        <p:txBody>
          <a:bodyPr/>
          <a:lstStyle>
            <a:lvl1pPr>
              <a:defRPr/>
            </a:lvl1pPr>
          </a:lstStyle>
          <a:p>
            <a:endParaRPr lang="en-GB">
              <a:solidFill>
                <a:srgbClr val="FFFFFF"/>
              </a:solidFill>
            </a:endParaRPr>
          </a:p>
        </p:txBody>
      </p:sp>
      <p:sp>
        <p:nvSpPr>
          <p:cNvPr id="205830" name="Rectangle 6"/>
          <p:cNvSpPr>
            <a:spLocks noGrp="1" noChangeArrowheads="1"/>
          </p:cNvSpPr>
          <p:nvPr>
            <p:ph type="sldNum" sz="quarter" idx="4"/>
          </p:nvPr>
        </p:nvSpPr>
        <p:spPr/>
        <p:txBody>
          <a:bodyPr/>
          <a:lstStyle>
            <a:lvl1pPr>
              <a:defRPr/>
            </a:lvl1pPr>
          </a:lstStyle>
          <a:p>
            <a:fld id="{68FC8289-E458-47B7-9F28-D94E40D9345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173712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90B4006-431F-44D7-8DFB-45FAB7E63136}"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6473519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3273A69-DD4C-4BA8-AAC4-B597DD1EA2AB}"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9712255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ECF52D6-CF4D-4FEB-95B6-39C3CAD8E86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0153495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7B642591-337A-4A17-BF35-91C7ED721758}"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231688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E8B7836-28D6-4D13-8413-FAB9A2BA720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80966123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7C16951-3458-44DE-81A4-772B8D69183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169390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4EB0FE-DB6E-47B6-95E9-863E92F2213D}"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6967926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7B25E45-BF79-48A0-83BE-21AE3DF3011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66636377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CCB7335-8329-44FA-B0B9-06C45A48F2A5}"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776068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5B6E0AF-49E5-4C25-BAF4-4717311B6A86}" type="datetime1">
              <a:rPr lang="en-GB" smtClean="0">
                <a:solidFill>
                  <a:srgbClr val="000000"/>
                </a:solidFill>
              </a:rPr>
              <a:t>27/03/2026</a:t>
            </a:fld>
            <a:endParaRPr lang="nb-NO">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Epi/Bios/Research Methods Course</a:t>
            </a:r>
          </a:p>
        </p:txBody>
      </p:sp>
      <p:sp>
        <p:nvSpPr>
          <p:cNvPr id="9" name="Rectangle 6"/>
          <p:cNvSpPr>
            <a:spLocks noGrp="1" noChangeArrowheads="1"/>
          </p:cNvSpPr>
          <p:nvPr>
            <p:ph type="sldNum" sz="quarter" idx="12"/>
          </p:nvPr>
        </p:nvSpPr>
        <p:spPr>
          <a:ln/>
        </p:spPr>
        <p:txBody>
          <a:bodyPr/>
          <a:lstStyle>
            <a:lvl1pPr>
              <a:defRPr/>
            </a:lvl1pPr>
          </a:lstStyle>
          <a:p>
            <a:pPr>
              <a:defRPr/>
            </a:pPr>
            <a:fld id="{EBFA94C3-4A7A-49A6-8245-F0CED3788C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7827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B5BA743-FBAA-4B22-A31F-7CD43D57342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26574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68CC556-372A-4619-9CC9-60BC035D5770}" type="datetime1">
              <a:rPr lang="en-GB" smtClean="0">
                <a:solidFill>
                  <a:srgbClr val="000000"/>
                </a:solidFill>
              </a:rPr>
              <a:t>27/03/2026</a:t>
            </a:fld>
            <a:endParaRPr lang="nb-NO">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Epi/Bios/Research Methods Course</a:t>
            </a:r>
          </a:p>
        </p:txBody>
      </p:sp>
      <p:sp>
        <p:nvSpPr>
          <p:cNvPr id="5" name="Rectangle 6"/>
          <p:cNvSpPr>
            <a:spLocks noGrp="1" noChangeArrowheads="1"/>
          </p:cNvSpPr>
          <p:nvPr>
            <p:ph type="sldNum" sz="quarter" idx="12"/>
          </p:nvPr>
        </p:nvSpPr>
        <p:spPr>
          <a:ln/>
        </p:spPr>
        <p:txBody>
          <a:bodyPr/>
          <a:lstStyle>
            <a:lvl1pPr>
              <a:defRPr/>
            </a:lvl1pPr>
          </a:lstStyle>
          <a:p>
            <a:pPr>
              <a:defRPr/>
            </a:pPr>
            <a:fld id="{87B2ABD2-80EA-4BD8-B048-5FCEDB0531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7511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F99E54-5A9F-499C-A206-022F55B28D48}" type="datetime1">
              <a:rPr lang="en-GB" smtClean="0">
                <a:solidFill>
                  <a:srgbClr val="000000"/>
                </a:solidFill>
              </a:rPr>
              <a:t>27/03/2026</a:t>
            </a:fld>
            <a:endParaRPr lang="nb-NO">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Epi/Bios/Research Methods Course</a:t>
            </a:r>
          </a:p>
        </p:txBody>
      </p:sp>
      <p:sp>
        <p:nvSpPr>
          <p:cNvPr id="4" name="Rectangle 6"/>
          <p:cNvSpPr>
            <a:spLocks noGrp="1" noChangeArrowheads="1"/>
          </p:cNvSpPr>
          <p:nvPr>
            <p:ph type="sldNum" sz="quarter" idx="12"/>
          </p:nvPr>
        </p:nvSpPr>
        <p:spPr>
          <a:ln/>
        </p:spPr>
        <p:txBody>
          <a:bodyPr/>
          <a:lstStyle>
            <a:lvl1pPr>
              <a:defRPr/>
            </a:lvl1pPr>
          </a:lstStyle>
          <a:p>
            <a:pPr>
              <a:defRPr/>
            </a:pPr>
            <a:fld id="{ACEBD300-3657-42F6-A8CF-99AEE32426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203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72A5B59-34C0-47DA-AA6F-1DCB46F6871D}" type="datetime1">
              <a:rPr lang="en-GB" smtClean="0">
                <a:solidFill>
                  <a:srgbClr val="000000"/>
                </a:solidFill>
              </a:rPr>
              <a:t>27/03/2026</a:t>
            </a:fld>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Epi/Bios/Research Methods Course</a:t>
            </a:r>
          </a:p>
        </p:txBody>
      </p:sp>
      <p:sp>
        <p:nvSpPr>
          <p:cNvPr id="7" name="Rectangle 6"/>
          <p:cNvSpPr>
            <a:spLocks noGrp="1" noChangeArrowheads="1"/>
          </p:cNvSpPr>
          <p:nvPr>
            <p:ph type="sldNum" sz="quarter" idx="12"/>
          </p:nvPr>
        </p:nvSpPr>
        <p:spPr>
          <a:ln/>
        </p:spPr>
        <p:txBody>
          <a:bodyPr/>
          <a:lstStyle>
            <a:lvl1pPr>
              <a:defRPr/>
            </a:lvl1pPr>
          </a:lstStyle>
          <a:p>
            <a:pPr>
              <a:defRPr/>
            </a:pPr>
            <a:fld id="{BA2CC792-7907-454F-896F-E73CD514B6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309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fld id="{E1934194-6782-4C88-8B6D-BA0F389D53F7}" type="datetime1">
              <a:rPr lang="en-GB" altLang="nb-NO" smtClean="0">
                <a:solidFill>
                  <a:srgbClr val="000000"/>
                </a:solidFill>
              </a:rPr>
              <a:t>27/03/2026</a:t>
            </a:fld>
            <a:endParaRPr lang="en-GB" altLang="nb-NO">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FFACCDBE-A869-4658-ADE0-83B14E7A0547}"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1292977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2F23634-ED92-4071-BB8C-6CBA1CD5598C}" type="datetime1">
              <a:rPr lang="en-GB" smtClean="0">
                <a:solidFill>
                  <a:srgbClr val="000000"/>
                </a:solidFill>
              </a:rPr>
              <a:t>27/03/2026</a:t>
            </a:fld>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Epi/Bios/Research Methods Course</a:t>
            </a:r>
          </a:p>
        </p:txBody>
      </p:sp>
      <p:sp>
        <p:nvSpPr>
          <p:cNvPr id="7" name="Rectangle 6"/>
          <p:cNvSpPr>
            <a:spLocks noGrp="1" noChangeArrowheads="1"/>
          </p:cNvSpPr>
          <p:nvPr>
            <p:ph type="sldNum" sz="quarter" idx="12"/>
          </p:nvPr>
        </p:nvSpPr>
        <p:spPr>
          <a:ln/>
        </p:spPr>
        <p:txBody>
          <a:bodyPr/>
          <a:lstStyle>
            <a:lvl1pPr>
              <a:defRPr/>
            </a:lvl1pPr>
          </a:lstStyle>
          <a:p>
            <a:pPr>
              <a:defRPr/>
            </a:pPr>
            <a:fld id="{3CF43BE7-9072-455F-A6D1-02C2608375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282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B55A5F2-7A43-4B58-A645-6683809F5BE5}" type="datetime1">
              <a:rPr lang="en-GB" smtClean="0">
                <a:solidFill>
                  <a:srgbClr val="000000"/>
                </a:solidFill>
              </a:rPr>
              <a:t>27/03/2026</a:t>
            </a:fld>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B310C6D6-7954-4439-B05B-BBEEB66737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283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8862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0D9697F-B4D4-4C3C-87F3-2D0FF3BE85F5}" type="datetime1">
              <a:rPr lang="en-GB" smtClean="0">
                <a:solidFill>
                  <a:srgbClr val="000000"/>
                </a:solidFill>
              </a:rPr>
              <a:t>27/03/2026</a:t>
            </a:fld>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890C5EAB-8358-49F0-BD43-3EFD085E8A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672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BBC7B7BD-EB99-4292-AD1D-4D3DB9CB86F7}" type="datetime1">
              <a:rPr lang="en-GB" smtClean="0">
                <a:solidFill>
                  <a:srgbClr val="000000"/>
                </a:solidFill>
              </a:rPr>
              <a:t>27/03/2026</a:t>
            </a:fld>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AAC66904-C8CB-4E84-91E1-0FBF990D9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5906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nb-NO"/>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4"/>
          <p:cNvSpPr>
            <a:spLocks noGrp="1" noChangeArrowheads="1"/>
          </p:cNvSpPr>
          <p:nvPr>
            <p:ph type="dt" sz="half" idx="10"/>
          </p:nvPr>
        </p:nvSpPr>
        <p:spPr/>
        <p:txBody>
          <a:bodyPr/>
          <a:lstStyle>
            <a:lvl1pPr>
              <a:defRPr/>
            </a:lvl1pPr>
          </a:lstStyle>
          <a:p>
            <a:pPr>
              <a:defRPr/>
            </a:pPr>
            <a:fld id="{0DE61A14-9D90-4D38-AB4D-BC47AEE59182}" type="datetime1">
              <a:rPr lang="en-GB" altLang="nb-NO" smtClean="0">
                <a:solidFill>
                  <a:srgbClr val="000000"/>
                </a:solidFill>
              </a:rPr>
              <a:t>27/03/2026</a:t>
            </a:fld>
            <a:endParaRPr lang="en-GB" altLang="nb-NO">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GB" altLang="nb-NO">
                <a:solidFill>
                  <a:srgbClr val="000000"/>
                </a:solidFill>
              </a:rPr>
              <a:t>Epi/Bios/Research Methods Course</a:t>
            </a:r>
          </a:p>
        </p:txBody>
      </p:sp>
      <p:sp>
        <p:nvSpPr>
          <p:cNvPr id="7" name="Rectangle 6"/>
          <p:cNvSpPr>
            <a:spLocks noGrp="1" noChangeArrowheads="1"/>
          </p:cNvSpPr>
          <p:nvPr>
            <p:ph type="sldNum" sz="quarter" idx="12"/>
          </p:nvPr>
        </p:nvSpPr>
        <p:spPr/>
        <p:txBody>
          <a:bodyPr/>
          <a:lstStyle>
            <a:lvl1pPr>
              <a:defRPr/>
            </a:lvl1pPr>
          </a:lstStyle>
          <a:p>
            <a:pPr>
              <a:defRPr/>
            </a:pPr>
            <a:fld id="{60D0837E-222A-40DD-A3E3-84B6244B7C06}" type="slidenum">
              <a:rPr lang="en-GB" altLang="nb-NO">
                <a:solidFill>
                  <a:srgbClr val="000000"/>
                </a:solidFill>
              </a:rPr>
              <a:pPr>
                <a:defRPr/>
              </a:pPr>
              <a:t>‹#›</a:t>
            </a:fld>
            <a:endParaRPr lang="en-GB" altLang="nb-NO">
              <a:solidFill>
                <a:srgbClr val="000000"/>
              </a:solidFill>
            </a:endParaRPr>
          </a:p>
        </p:txBody>
      </p:sp>
    </p:spTree>
    <p:extLst>
      <p:ext uri="{BB962C8B-B14F-4D97-AF65-F5344CB8AC3E}">
        <p14:creationId xmlns:p14="http://schemas.microsoft.com/office/powerpoint/2010/main" val="1571197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3" name="Date Placeholder 2"/>
          <p:cNvSpPr>
            <a:spLocks noGrp="1"/>
          </p:cNvSpPr>
          <p:nvPr>
            <p:ph type="dt" sz="half" idx="10"/>
          </p:nvPr>
        </p:nvSpPr>
        <p:spPr/>
        <p:txBody>
          <a:bodyPr/>
          <a:lstStyle>
            <a:lvl1pPr>
              <a:defRPr/>
            </a:lvl1pPr>
          </a:lstStyle>
          <a:p>
            <a:pPr>
              <a:defRPr/>
            </a:pPr>
            <a:fld id="{88CD301E-1ED8-44E6-ABC7-4EB11E5E31AD}" type="datetime1">
              <a:rPr lang="en-GB" smtClean="0">
                <a:solidFill>
                  <a:srgbClr val="000000"/>
                </a:solidFill>
              </a:rPr>
              <a:t>27/03/2026</a:t>
            </a:fld>
            <a:endParaRPr lang="nb-NO">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r>
              <a:rPr lang="nb-NO">
                <a:solidFill>
                  <a:srgbClr val="000000"/>
                </a:solidFill>
              </a:rPr>
              <a:t>Epi/Bios/Research Methods Course</a:t>
            </a:r>
          </a:p>
        </p:txBody>
      </p:sp>
      <p:sp>
        <p:nvSpPr>
          <p:cNvPr id="5" name="Slide Number Placeholder 4"/>
          <p:cNvSpPr>
            <a:spLocks noGrp="1"/>
          </p:cNvSpPr>
          <p:nvPr>
            <p:ph type="sldNum" sz="quarter" idx="12"/>
          </p:nvPr>
        </p:nvSpPr>
        <p:spPr/>
        <p:txBody>
          <a:bodyPr/>
          <a:lstStyle>
            <a:lvl1pPr>
              <a:defRPr/>
            </a:lvl1pPr>
          </a:lstStyle>
          <a:p>
            <a:pPr>
              <a:defRPr/>
            </a:pPr>
            <a:fld id="{F74CDBCF-A373-478F-8223-A929DBF2DC18}"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1503407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68F80149-D614-4088-A044-CA3B0C6FEF44}" type="datetime1">
              <a:rPr lang="en-GB" smtClean="0">
                <a:solidFill>
                  <a:srgbClr val="000000"/>
                </a:solidFill>
              </a:rPr>
              <a:t>27/03/2026</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7444968F-1C66-4CDD-9E14-F602EFD0E8F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46953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E1A3FAFE-FEDD-4B6F-8864-536B30331B08}" type="datetime1">
              <a:rPr lang="en-GB" smtClean="0">
                <a:solidFill>
                  <a:srgbClr val="000000"/>
                </a:solidFill>
              </a:rPr>
              <a:t>27/03/2026</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5E4A7812-AE38-4B89-AFE0-1FF7608CA6E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26602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8E64245-A76F-40D1-839C-C736CB928318}" type="datetime1">
              <a:rPr lang="en-GB" smtClean="0">
                <a:solidFill>
                  <a:srgbClr val="000000"/>
                </a:solidFill>
              </a:rPr>
              <a:t>27/03/2026</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195B50DB-266E-4679-BCD5-C14B71D89AE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14152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42712196-2001-494E-B817-16AA142A9B90}" type="datetime1">
              <a:rPr lang="en-GB" smtClean="0">
                <a:solidFill>
                  <a:srgbClr val="000000"/>
                </a:solidFill>
              </a:rPr>
              <a:t>27/03/2026</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7" name="Rectangle 6"/>
          <p:cNvSpPr>
            <a:spLocks noGrp="1" noChangeArrowheads="1"/>
          </p:cNvSpPr>
          <p:nvPr>
            <p:ph type="sldNum" sz="quarter" idx="12"/>
          </p:nvPr>
        </p:nvSpPr>
        <p:spPr>
          <a:ln/>
        </p:spPr>
        <p:txBody>
          <a:bodyPr/>
          <a:lstStyle>
            <a:lvl1pPr>
              <a:defRPr/>
            </a:lvl1pPr>
          </a:lstStyle>
          <a:p>
            <a:pPr>
              <a:defRPr/>
            </a:pPr>
            <a:fld id="{AB4FA048-4002-4704-AF88-7D8F1F5E25A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415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CC61409-A8CF-4978-A19D-54147A913720}" type="datetime1">
              <a:rPr lang="en-GB" altLang="nb-NO" smtClean="0">
                <a:solidFill>
                  <a:srgbClr val="000000"/>
                </a:solidFill>
              </a:rPr>
              <a:t>27/03/2026</a:t>
            </a:fld>
            <a:endParaRPr lang="en-GB" altLang="nb-NO">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D3A3C17A-2176-4ABA-9DF6-D4C036319C2C}"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2431002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4"/>
          <p:cNvSpPr>
            <a:spLocks noGrp="1" noChangeArrowheads="1"/>
          </p:cNvSpPr>
          <p:nvPr>
            <p:ph type="dt" sz="half" idx="10"/>
          </p:nvPr>
        </p:nvSpPr>
        <p:spPr>
          <a:ln/>
        </p:spPr>
        <p:txBody>
          <a:bodyPr/>
          <a:lstStyle>
            <a:lvl1pPr>
              <a:defRPr/>
            </a:lvl1pPr>
          </a:lstStyle>
          <a:p>
            <a:pPr>
              <a:defRPr/>
            </a:pPr>
            <a:fld id="{65B96F4D-93C4-45BE-B4BC-771938DF1184}" type="datetime1">
              <a:rPr lang="en-GB" smtClean="0">
                <a:solidFill>
                  <a:srgbClr val="000000"/>
                </a:solidFill>
              </a:rPr>
              <a:t>27/03/2026</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9" name="Rectangle 6"/>
          <p:cNvSpPr>
            <a:spLocks noGrp="1" noChangeArrowheads="1"/>
          </p:cNvSpPr>
          <p:nvPr>
            <p:ph type="sldNum" sz="quarter" idx="12"/>
          </p:nvPr>
        </p:nvSpPr>
        <p:spPr>
          <a:ln/>
        </p:spPr>
        <p:txBody>
          <a:bodyPr/>
          <a:lstStyle>
            <a:lvl1pPr>
              <a:defRPr/>
            </a:lvl1pPr>
          </a:lstStyle>
          <a:p>
            <a:pPr>
              <a:defRPr/>
            </a:pPr>
            <a:fld id="{4093DF8D-8044-404C-8FF8-E036CA4D11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46771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334382C3-6A61-4329-A923-208D9784502D}" type="datetime1">
              <a:rPr lang="en-GB" smtClean="0">
                <a:solidFill>
                  <a:srgbClr val="000000"/>
                </a:solidFill>
              </a:rPr>
              <a:t>27/03/2026</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5" name="Rectangle 6"/>
          <p:cNvSpPr>
            <a:spLocks noGrp="1" noChangeArrowheads="1"/>
          </p:cNvSpPr>
          <p:nvPr>
            <p:ph type="sldNum" sz="quarter" idx="12"/>
          </p:nvPr>
        </p:nvSpPr>
        <p:spPr>
          <a:ln/>
        </p:spPr>
        <p:txBody>
          <a:bodyPr/>
          <a:lstStyle>
            <a:lvl1pPr>
              <a:defRPr/>
            </a:lvl1pPr>
          </a:lstStyle>
          <a:p>
            <a:pPr>
              <a:defRPr/>
            </a:pPr>
            <a:fld id="{41DC6A24-5046-458C-8D0C-2AB05353310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90090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B658643-8E77-4895-A46B-DA79B39683B5}" type="datetime1">
              <a:rPr lang="en-GB" smtClean="0">
                <a:solidFill>
                  <a:srgbClr val="000000"/>
                </a:solidFill>
              </a:rPr>
              <a:t>27/03/2026</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4" name="Rectangle 6"/>
          <p:cNvSpPr>
            <a:spLocks noGrp="1" noChangeArrowheads="1"/>
          </p:cNvSpPr>
          <p:nvPr>
            <p:ph type="sldNum" sz="quarter" idx="12"/>
          </p:nvPr>
        </p:nvSpPr>
        <p:spPr>
          <a:ln/>
        </p:spPr>
        <p:txBody>
          <a:bodyPr/>
          <a:lstStyle>
            <a:lvl1pPr>
              <a:defRPr/>
            </a:lvl1pPr>
          </a:lstStyle>
          <a:p>
            <a:pPr>
              <a:defRPr/>
            </a:pPr>
            <a:fld id="{BA8B335D-CAE9-444D-AFAF-F5968637B77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13781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CCE3E3-5438-4472-AD38-7C9594005007}" type="datetime1">
              <a:rPr lang="en-GB" smtClean="0">
                <a:solidFill>
                  <a:srgbClr val="000000"/>
                </a:solidFill>
              </a:rPr>
              <a:t>27/03/2026</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7" name="Rectangle 6"/>
          <p:cNvSpPr>
            <a:spLocks noGrp="1" noChangeArrowheads="1"/>
          </p:cNvSpPr>
          <p:nvPr>
            <p:ph type="sldNum" sz="quarter" idx="12"/>
          </p:nvPr>
        </p:nvSpPr>
        <p:spPr>
          <a:ln/>
        </p:spPr>
        <p:txBody>
          <a:bodyPr/>
          <a:lstStyle>
            <a:lvl1pPr>
              <a:defRPr/>
            </a:lvl1pPr>
          </a:lstStyle>
          <a:p>
            <a:pPr>
              <a:defRPr/>
            </a:pPr>
            <a:fld id="{E9A5BA6A-A192-410E-8BFF-6589C252F0A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56656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3E6E1C-87E8-48E9-8205-C2041488465F}" type="datetime1">
              <a:rPr lang="en-GB" smtClean="0">
                <a:solidFill>
                  <a:srgbClr val="000000"/>
                </a:solidFill>
              </a:rPr>
              <a:t>27/03/2026</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7" name="Rectangle 6"/>
          <p:cNvSpPr>
            <a:spLocks noGrp="1" noChangeArrowheads="1"/>
          </p:cNvSpPr>
          <p:nvPr>
            <p:ph type="sldNum" sz="quarter" idx="12"/>
          </p:nvPr>
        </p:nvSpPr>
        <p:spPr>
          <a:ln/>
        </p:spPr>
        <p:txBody>
          <a:bodyPr/>
          <a:lstStyle>
            <a:lvl1pPr>
              <a:defRPr/>
            </a:lvl1pPr>
          </a:lstStyle>
          <a:p>
            <a:pPr>
              <a:defRPr/>
            </a:pPr>
            <a:fld id="{7641ADEA-FE06-4810-99EC-0F8F5E23067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9360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855CCD17-A8F9-45E9-B621-20DFE812A99E}" type="datetime1">
              <a:rPr lang="en-GB" smtClean="0">
                <a:solidFill>
                  <a:srgbClr val="000000"/>
                </a:solidFill>
              </a:rPr>
              <a:t>27/03/2026</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B81E3650-E94B-473E-9A14-38FD3A2639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40095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B54613E6-DD5C-437C-A962-7EC3093F8F20}" type="datetime1">
              <a:rPr lang="en-GB" smtClean="0">
                <a:solidFill>
                  <a:srgbClr val="000000"/>
                </a:solidFill>
              </a:rPr>
              <a:t>27/03/2026</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143436C6-E056-40FF-8EF4-DAB0C58B4AB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54207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lvl1pPr>
              <a:defRPr/>
            </a:lvl1pPr>
          </a:lstStyle>
          <a:p>
            <a:fld id="{A0AC0E78-D8EF-46B3-8825-C2ED49684E34}" type="datetime1">
              <a:rPr lang="en-GB" altLang="nb-NO" smtClean="0">
                <a:solidFill>
                  <a:srgbClr val="000000"/>
                </a:solidFill>
              </a:rPr>
              <a:t>27/03/2026</a:t>
            </a:fld>
            <a:endParaRPr lang="en-GB" altLang="nb-NO">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E20EBCD9-F703-450A-89B7-1061425D2317}"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2662237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fld id="{07E4B07E-3970-4644-9924-3CD77F0C8578}" type="datetime1">
              <a:rPr lang="en-GB" altLang="nb-NO" smtClean="0">
                <a:solidFill>
                  <a:srgbClr val="000000"/>
                </a:solidFill>
              </a:rPr>
              <a:t>27/03/2026</a:t>
            </a:fld>
            <a:endParaRPr lang="en-GB" altLang="nb-NO">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9D0AC200-B37A-4EB2-AB60-BFFD593A1982}"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241273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046AEC6-2AD5-4306-973C-39EA8B18BD22}" type="datetime1">
              <a:rPr lang="en-GB" altLang="nb-NO" smtClean="0">
                <a:solidFill>
                  <a:srgbClr val="000000"/>
                </a:solidFill>
              </a:rPr>
              <a:t>27/03/2026</a:t>
            </a:fld>
            <a:endParaRPr lang="en-GB" altLang="nb-NO">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C70C3B27-985A-478E-A6CE-80A9A6278F23}"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276685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lvl1pPr>
              <a:defRPr/>
            </a:lvl1pPr>
          </a:lstStyle>
          <a:p>
            <a:fld id="{75FF5E4B-93E4-404B-B377-3DEFEB0B36F0}" type="datetime1">
              <a:rPr lang="en-GB" altLang="nb-NO" smtClean="0">
                <a:solidFill>
                  <a:srgbClr val="000000"/>
                </a:solidFill>
              </a:rPr>
              <a:t>27/03/2026</a:t>
            </a:fld>
            <a:endParaRPr lang="en-GB" altLang="nb-NO">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7" name="Slide Number Placeholder 6"/>
          <p:cNvSpPr>
            <a:spLocks noGrp="1"/>
          </p:cNvSpPr>
          <p:nvPr>
            <p:ph type="sldNum" sz="quarter" idx="12"/>
          </p:nvPr>
        </p:nvSpPr>
        <p:spPr/>
        <p:txBody>
          <a:bodyPr/>
          <a:lstStyle>
            <a:lvl1pPr>
              <a:defRPr/>
            </a:lvl1pPr>
          </a:lstStyle>
          <a:p>
            <a:fld id="{E57DADB9-1DE6-4E7F-B416-8C83B5291584}"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1899650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lvl1pPr>
              <a:defRPr/>
            </a:lvl1pPr>
          </a:lstStyle>
          <a:p>
            <a:fld id="{D1F129E8-3179-4AB4-AAC1-BBC9CD051A57}" type="datetime1">
              <a:rPr lang="en-GB" altLang="nb-NO" smtClean="0">
                <a:solidFill>
                  <a:srgbClr val="000000"/>
                </a:solidFill>
              </a:rPr>
              <a:t>27/03/2026</a:t>
            </a:fld>
            <a:endParaRPr lang="en-GB" altLang="nb-NO">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7" name="Slide Number Placeholder 6"/>
          <p:cNvSpPr>
            <a:spLocks noGrp="1"/>
          </p:cNvSpPr>
          <p:nvPr>
            <p:ph type="sldNum" sz="quarter" idx="12"/>
          </p:nvPr>
        </p:nvSpPr>
        <p:spPr/>
        <p:txBody>
          <a:bodyPr/>
          <a:lstStyle>
            <a:lvl1pPr>
              <a:defRPr/>
            </a:lvl1pPr>
          </a:lstStyle>
          <a:p>
            <a:fld id="{308E5BB0-EB30-48F8-8760-563282BCD846}"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179923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lvl1pPr>
              <a:defRPr/>
            </a:lvl1pPr>
          </a:lstStyle>
          <a:p>
            <a:fld id="{3FC86828-E7F4-453E-B5EC-7688EFB98B4D}" type="datetime1">
              <a:rPr lang="en-GB" altLang="nb-NO" smtClean="0">
                <a:solidFill>
                  <a:srgbClr val="000000"/>
                </a:solidFill>
              </a:rPr>
              <a:t>27/03/2026</a:t>
            </a:fld>
            <a:endParaRPr lang="en-GB" altLang="nb-NO">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9" name="Slide Number Placeholder 8"/>
          <p:cNvSpPr>
            <a:spLocks noGrp="1"/>
          </p:cNvSpPr>
          <p:nvPr>
            <p:ph type="sldNum" sz="quarter" idx="12"/>
          </p:nvPr>
        </p:nvSpPr>
        <p:spPr/>
        <p:txBody>
          <a:bodyPr/>
          <a:lstStyle>
            <a:lvl1pPr>
              <a:defRPr/>
            </a:lvl1pPr>
          </a:lstStyle>
          <a:p>
            <a:fld id="{9D49F67F-DDEB-4A85-9691-D44AACADCDC0}"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1091206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lvl1pPr>
              <a:defRPr/>
            </a:lvl1pPr>
          </a:lstStyle>
          <a:p>
            <a:fld id="{5FC710C7-2934-49E1-BF52-58B878E80E88}" type="datetime1">
              <a:rPr lang="en-GB" altLang="nb-NO" smtClean="0">
                <a:solidFill>
                  <a:srgbClr val="000000"/>
                </a:solidFill>
              </a:rPr>
              <a:t>27/03/2026</a:t>
            </a:fld>
            <a:endParaRPr lang="en-GB" altLang="nb-NO">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5" name="Slide Number Placeholder 4"/>
          <p:cNvSpPr>
            <a:spLocks noGrp="1"/>
          </p:cNvSpPr>
          <p:nvPr>
            <p:ph type="sldNum" sz="quarter" idx="12"/>
          </p:nvPr>
        </p:nvSpPr>
        <p:spPr/>
        <p:txBody>
          <a:bodyPr/>
          <a:lstStyle>
            <a:lvl1pPr>
              <a:defRPr/>
            </a:lvl1pPr>
          </a:lstStyle>
          <a:p>
            <a:fld id="{DF02D9CD-8E00-4DC0-9DB2-8BECB5D401D4}"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31766371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EF9A9D0-D02C-44FF-92F8-B5B1F8B170AF}" type="datetime1">
              <a:rPr lang="en-GB" altLang="nb-NO" smtClean="0">
                <a:solidFill>
                  <a:srgbClr val="000000"/>
                </a:solidFill>
              </a:rPr>
              <a:t>27/03/2026</a:t>
            </a:fld>
            <a:endParaRPr lang="en-GB" altLang="nb-NO">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4" name="Slide Number Placeholder 3"/>
          <p:cNvSpPr>
            <a:spLocks noGrp="1"/>
          </p:cNvSpPr>
          <p:nvPr>
            <p:ph type="sldNum" sz="quarter" idx="12"/>
          </p:nvPr>
        </p:nvSpPr>
        <p:spPr/>
        <p:txBody>
          <a:bodyPr/>
          <a:lstStyle>
            <a:lvl1pPr>
              <a:defRPr/>
            </a:lvl1pPr>
          </a:lstStyle>
          <a:p>
            <a:fld id="{03BCAADF-AF70-4698-A40E-3AB291359DAE}"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3626430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CFDCF62-8841-486A-AECC-FA8D6ACB0CEE}" type="datetime1">
              <a:rPr lang="en-GB" altLang="nb-NO" smtClean="0">
                <a:solidFill>
                  <a:srgbClr val="000000"/>
                </a:solidFill>
              </a:rPr>
              <a:t>27/03/2026</a:t>
            </a:fld>
            <a:endParaRPr lang="en-GB" altLang="nb-NO">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7" name="Slide Number Placeholder 6"/>
          <p:cNvSpPr>
            <a:spLocks noGrp="1"/>
          </p:cNvSpPr>
          <p:nvPr>
            <p:ph type="sldNum" sz="quarter" idx="12"/>
          </p:nvPr>
        </p:nvSpPr>
        <p:spPr/>
        <p:txBody>
          <a:bodyPr/>
          <a:lstStyle>
            <a:lvl1pPr>
              <a:defRPr/>
            </a:lvl1pPr>
          </a:lstStyle>
          <a:p>
            <a:fld id="{F1A0C920-0871-4C7D-AF77-1130EDDAA35A}"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4202915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A7364C9-95D9-45ED-8329-4D6E9598F742}" type="datetime1">
              <a:rPr lang="en-GB" altLang="nb-NO" smtClean="0">
                <a:solidFill>
                  <a:srgbClr val="000000"/>
                </a:solidFill>
              </a:rPr>
              <a:t>27/03/2026</a:t>
            </a:fld>
            <a:endParaRPr lang="en-GB" altLang="nb-NO">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7" name="Slide Number Placeholder 6"/>
          <p:cNvSpPr>
            <a:spLocks noGrp="1"/>
          </p:cNvSpPr>
          <p:nvPr>
            <p:ph type="sldNum" sz="quarter" idx="12"/>
          </p:nvPr>
        </p:nvSpPr>
        <p:spPr/>
        <p:txBody>
          <a:bodyPr/>
          <a:lstStyle>
            <a:lvl1pPr>
              <a:defRPr/>
            </a:lvl1pPr>
          </a:lstStyle>
          <a:p>
            <a:fld id="{75D3111E-7584-4851-A921-8B4017A4C2BE}"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12965962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fld id="{7C3112CC-6814-46FE-BC4B-72C0B9F3C391}" type="datetime1">
              <a:rPr lang="en-GB" altLang="nb-NO" smtClean="0">
                <a:solidFill>
                  <a:srgbClr val="000000"/>
                </a:solidFill>
              </a:rPr>
              <a:t>27/03/2026</a:t>
            </a:fld>
            <a:endParaRPr lang="en-GB" altLang="nb-NO">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31D46C8F-C465-4BC4-BD5E-1F219F110774}"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14528616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fld id="{81C73D32-93AB-49FC-89C4-4F2FE84E18B4}" type="datetime1">
              <a:rPr lang="en-GB" altLang="nb-NO" smtClean="0">
                <a:solidFill>
                  <a:srgbClr val="000000"/>
                </a:solidFill>
              </a:rPr>
              <a:t>27/03/2026</a:t>
            </a:fld>
            <a:endParaRPr lang="en-GB" altLang="nb-NO">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3C67BE03-F6F9-47ED-9849-04FE656EB5C4}"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38687985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lvl1pPr>
              <a:defRPr/>
            </a:lvl1pPr>
          </a:lstStyle>
          <a:p>
            <a:fld id="{0A52D1F5-18BE-46BD-A890-4A8E8B367D9C}" type="datetime1">
              <a:rPr lang="en-GB" altLang="nb-NO" smtClean="0">
                <a:solidFill>
                  <a:srgbClr val="FFFFFF"/>
                </a:solidFill>
              </a:rPr>
              <a:t>27/03/2026</a:t>
            </a:fld>
            <a:endParaRPr lang="en-GB" altLang="nb-NO">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FFFFFF"/>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470B3F03-B6B8-48CA-BC44-DD94DCD5AE6C}"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32554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fld id="{C722A4D9-5B36-4E4C-99B9-610BDCA8DA03}" type="datetime1">
              <a:rPr lang="en-GB" altLang="nb-NO" smtClean="0">
                <a:solidFill>
                  <a:srgbClr val="FFFFFF"/>
                </a:solidFill>
              </a:rPr>
              <a:t>27/03/2026</a:t>
            </a:fld>
            <a:endParaRPr lang="en-GB" altLang="nb-NO">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FFFFFF"/>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FEF73526-717A-41B3-BD44-B7280EBECE47}"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325339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lvl1pPr>
              <a:defRPr/>
            </a:lvl1pPr>
          </a:lstStyle>
          <a:p>
            <a:fld id="{A43973AB-91BB-4A4A-B95F-247A87999CD1}" type="datetime1">
              <a:rPr lang="en-GB" altLang="nb-NO" smtClean="0">
                <a:solidFill>
                  <a:srgbClr val="000000"/>
                </a:solidFill>
              </a:rPr>
              <a:t>27/03/2026</a:t>
            </a:fld>
            <a:endParaRPr lang="en-GB" altLang="nb-NO">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9" name="Slide Number Placeholder 8"/>
          <p:cNvSpPr>
            <a:spLocks noGrp="1"/>
          </p:cNvSpPr>
          <p:nvPr>
            <p:ph type="sldNum" sz="quarter" idx="12"/>
          </p:nvPr>
        </p:nvSpPr>
        <p:spPr/>
        <p:txBody>
          <a:bodyPr/>
          <a:lstStyle>
            <a:lvl1pPr>
              <a:defRPr/>
            </a:lvl1pPr>
          </a:lstStyle>
          <a:p>
            <a:fld id="{DEC22765-27AF-423A-8EF9-1F526F42483E}"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32709790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E019FD0-033C-4818-9FA5-FB2812FFD40E}" type="datetime1">
              <a:rPr lang="en-GB" altLang="nb-NO" smtClean="0">
                <a:solidFill>
                  <a:srgbClr val="FFFFFF"/>
                </a:solidFill>
              </a:rPr>
              <a:t>27/03/2026</a:t>
            </a:fld>
            <a:endParaRPr lang="en-GB" altLang="nb-NO">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FFFFFF"/>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1DDC1235-25EB-4AF5-ACEB-D665D7DA3EAA}"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22112094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lvl1pPr>
              <a:defRPr/>
            </a:lvl1pPr>
          </a:lstStyle>
          <a:p>
            <a:fld id="{6853E5DA-4A9D-4ACB-ACC3-86643906391F}" type="datetime1">
              <a:rPr lang="en-GB" altLang="nb-NO" smtClean="0">
                <a:solidFill>
                  <a:srgbClr val="FFFFFF"/>
                </a:solidFill>
              </a:rPr>
              <a:t>27/03/2026</a:t>
            </a:fld>
            <a:endParaRPr lang="en-GB" altLang="nb-NO">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GB" altLang="nb-NO">
                <a:solidFill>
                  <a:srgbClr val="FFFFFF"/>
                </a:solidFill>
              </a:rPr>
              <a:t>Epi/Bios/Research Methods Course</a:t>
            </a:r>
          </a:p>
        </p:txBody>
      </p:sp>
      <p:sp>
        <p:nvSpPr>
          <p:cNvPr id="7" name="Slide Number Placeholder 6"/>
          <p:cNvSpPr>
            <a:spLocks noGrp="1"/>
          </p:cNvSpPr>
          <p:nvPr>
            <p:ph type="sldNum" sz="quarter" idx="12"/>
          </p:nvPr>
        </p:nvSpPr>
        <p:spPr/>
        <p:txBody>
          <a:bodyPr/>
          <a:lstStyle>
            <a:lvl1pPr>
              <a:defRPr/>
            </a:lvl1pPr>
          </a:lstStyle>
          <a:p>
            <a:fld id="{3E0A3DE8-D34B-4A8B-B17A-1A6C662B3A21}"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119540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lvl1pPr>
              <a:defRPr/>
            </a:lvl1pPr>
          </a:lstStyle>
          <a:p>
            <a:fld id="{2732EE2A-8A6C-4B9E-9947-A87BFD714991}" type="datetime1">
              <a:rPr lang="en-GB" altLang="nb-NO" smtClean="0">
                <a:solidFill>
                  <a:srgbClr val="FFFFFF"/>
                </a:solidFill>
              </a:rPr>
              <a:t>27/03/2026</a:t>
            </a:fld>
            <a:endParaRPr lang="en-GB" altLang="nb-NO">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GB" altLang="nb-NO">
                <a:solidFill>
                  <a:srgbClr val="FFFFFF"/>
                </a:solidFill>
              </a:rPr>
              <a:t>Epi/Bios/Research Methods Course</a:t>
            </a:r>
          </a:p>
        </p:txBody>
      </p:sp>
      <p:sp>
        <p:nvSpPr>
          <p:cNvPr id="9" name="Slide Number Placeholder 8"/>
          <p:cNvSpPr>
            <a:spLocks noGrp="1"/>
          </p:cNvSpPr>
          <p:nvPr>
            <p:ph type="sldNum" sz="quarter" idx="12"/>
          </p:nvPr>
        </p:nvSpPr>
        <p:spPr/>
        <p:txBody>
          <a:bodyPr/>
          <a:lstStyle>
            <a:lvl1pPr>
              <a:defRPr/>
            </a:lvl1pPr>
          </a:lstStyle>
          <a:p>
            <a:fld id="{88AD52E5-27CE-48D4-BCC6-4F5271C6406A}"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344515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lvl1pPr>
              <a:defRPr/>
            </a:lvl1pPr>
          </a:lstStyle>
          <a:p>
            <a:fld id="{D36447C9-5BEE-448A-967B-482DE064B662}" type="datetime1">
              <a:rPr lang="en-GB" altLang="nb-NO" smtClean="0">
                <a:solidFill>
                  <a:srgbClr val="FFFFFF"/>
                </a:solidFill>
              </a:rPr>
              <a:t>27/03/2026</a:t>
            </a:fld>
            <a:endParaRPr lang="en-GB" altLang="nb-NO">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GB" altLang="nb-NO">
                <a:solidFill>
                  <a:srgbClr val="FFFFFF"/>
                </a:solidFill>
              </a:rPr>
              <a:t>Epi/Bios/Research Methods Course</a:t>
            </a:r>
          </a:p>
        </p:txBody>
      </p:sp>
      <p:sp>
        <p:nvSpPr>
          <p:cNvPr id="5" name="Slide Number Placeholder 4"/>
          <p:cNvSpPr>
            <a:spLocks noGrp="1"/>
          </p:cNvSpPr>
          <p:nvPr>
            <p:ph type="sldNum" sz="quarter" idx="12"/>
          </p:nvPr>
        </p:nvSpPr>
        <p:spPr/>
        <p:txBody>
          <a:bodyPr/>
          <a:lstStyle>
            <a:lvl1pPr>
              <a:defRPr/>
            </a:lvl1pPr>
          </a:lstStyle>
          <a:p>
            <a:fld id="{7C7B32C9-60C3-41BD-8BF1-BB48611DDF24}"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1092630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D73DD7D-8CE4-4407-B5A1-89BA21D15EB5}" type="datetime1">
              <a:rPr lang="en-GB" altLang="nb-NO" smtClean="0">
                <a:solidFill>
                  <a:srgbClr val="FFFFFF"/>
                </a:solidFill>
              </a:rPr>
              <a:t>27/03/2026</a:t>
            </a:fld>
            <a:endParaRPr lang="en-GB" altLang="nb-NO">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GB" altLang="nb-NO">
                <a:solidFill>
                  <a:srgbClr val="FFFFFF"/>
                </a:solidFill>
              </a:rPr>
              <a:t>Epi/Bios/Research Methods Course</a:t>
            </a:r>
          </a:p>
        </p:txBody>
      </p:sp>
      <p:sp>
        <p:nvSpPr>
          <p:cNvPr id="4" name="Slide Number Placeholder 3"/>
          <p:cNvSpPr>
            <a:spLocks noGrp="1"/>
          </p:cNvSpPr>
          <p:nvPr>
            <p:ph type="sldNum" sz="quarter" idx="12"/>
          </p:nvPr>
        </p:nvSpPr>
        <p:spPr/>
        <p:txBody>
          <a:bodyPr/>
          <a:lstStyle>
            <a:lvl1pPr>
              <a:defRPr/>
            </a:lvl1pPr>
          </a:lstStyle>
          <a:p>
            <a:fld id="{E941561D-071A-440A-9E80-F9B30611CCE5}"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35685897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70D6D99-9C3F-4AE4-B447-AC617531AE40}" type="datetime1">
              <a:rPr lang="en-GB" altLang="nb-NO" smtClean="0">
                <a:solidFill>
                  <a:srgbClr val="FFFFFF"/>
                </a:solidFill>
              </a:rPr>
              <a:t>27/03/2026</a:t>
            </a:fld>
            <a:endParaRPr lang="en-GB" altLang="nb-NO">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GB" altLang="nb-NO">
                <a:solidFill>
                  <a:srgbClr val="FFFFFF"/>
                </a:solidFill>
              </a:rPr>
              <a:t>Epi/Bios/Research Methods Course</a:t>
            </a:r>
          </a:p>
        </p:txBody>
      </p:sp>
      <p:sp>
        <p:nvSpPr>
          <p:cNvPr id="7" name="Slide Number Placeholder 6"/>
          <p:cNvSpPr>
            <a:spLocks noGrp="1"/>
          </p:cNvSpPr>
          <p:nvPr>
            <p:ph type="sldNum" sz="quarter" idx="12"/>
          </p:nvPr>
        </p:nvSpPr>
        <p:spPr/>
        <p:txBody>
          <a:bodyPr/>
          <a:lstStyle>
            <a:lvl1pPr>
              <a:defRPr/>
            </a:lvl1pPr>
          </a:lstStyle>
          <a:p>
            <a:fld id="{76924C28-7958-40B1-AB15-CCD908AD09A9}"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20069779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50586C4-69B0-441F-A91F-C464BDDA6AAE}" type="datetime1">
              <a:rPr lang="en-GB" altLang="nb-NO" smtClean="0">
                <a:solidFill>
                  <a:srgbClr val="FFFFFF"/>
                </a:solidFill>
              </a:rPr>
              <a:t>27/03/2026</a:t>
            </a:fld>
            <a:endParaRPr lang="en-GB" altLang="nb-NO">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GB" altLang="nb-NO">
                <a:solidFill>
                  <a:srgbClr val="FFFFFF"/>
                </a:solidFill>
              </a:rPr>
              <a:t>Epi/Bios/Research Methods Course</a:t>
            </a:r>
          </a:p>
        </p:txBody>
      </p:sp>
      <p:sp>
        <p:nvSpPr>
          <p:cNvPr id="7" name="Slide Number Placeholder 6"/>
          <p:cNvSpPr>
            <a:spLocks noGrp="1"/>
          </p:cNvSpPr>
          <p:nvPr>
            <p:ph type="sldNum" sz="quarter" idx="12"/>
          </p:nvPr>
        </p:nvSpPr>
        <p:spPr/>
        <p:txBody>
          <a:bodyPr/>
          <a:lstStyle>
            <a:lvl1pPr>
              <a:defRPr/>
            </a:lvl1pPr>
          </a:lstStyle>
          <a:p>
            <a:fld id="{5D273D20-F0A9-4FB3-9C50-A5D27BD6C6DD}"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8170430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fld id="{6D1F1674-261C-49B1-B096-F38A6A4610CC}" type="datetime1">
              <a:rPr lang="en-GB" altLang="nb-NO" smtClean="0">
                <a:solidFill>
                  <a:srgbClr val="FFFFFF"/>
                </a:solidFill>
              </a:rPr>
              <a:t>27/03/2026</a:t>
            </a:fld>
            <a:endParaRPr lang="en-GB" altLang="nb-NO">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FFFFFF"/>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F93B989C-8213-4DDE-8A4B-A601E7DC23A6}"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2020018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fld id="{C199FBEA-D05A-42D4-84CF-96A0D6EF87DD}" type="datetime1">
              <a:rPr lang="en-GB" altLang="nb-NO" smtClean="0">
                <a:solidFill>
                  <a:srgbClr val="FFFFFF"/>
                </a:solidFill>
              </a:rPr>
              <a:t>27/03/2026</a:t>
            </a:fld>
            <a:endParaRPr lang="en-GB" altLang="nb-NO">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altLang="nb-NO">
                <a:solidFill>
                  <a:srgbClr val="FFFFFF"/>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fld id="{5BDA49EA-2CF0-4478-8F0B-2078E6B5C5B9}"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3066249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lvl1pPr>
              <a:defRPr/>
            </a:lvl1pPr>
          </a:lstStyle>
          <a:p>
            <a:pPr>
              <a:defRPr/>
            </a:pPr>
            <a:fld id="{ABCB4E5D-A849-48CE-87B5-837BEFAA0A2B}"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pPr>
              <a:defRPr/>
            </a:pPr>
            <a:fld id="{2DE01C80-DC6D-4D23-86D4-0150F3F3526F}"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158498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lvl1pPr>
              <a:defRPr/>
            </a:lvl1pPr>
          </a:lstStyle>
          <a:p>
            <a:fld id="{D9060487-1A92-432A-B207-96908444F619}" type="datetime1">
              <a:rPr lang="en-GB" altLang="nb-NO" smtClean="0">
                <a:solidFill>
                  <a:srgbClr val="000000"/>
                </a:solidFill>
              </a:rPr>
              <a:t>27/03/2026</a:t>
            </a:fld>
            <a:endParaRPr lang="en-GB" altLang="nb-NO">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5" name="Slide Number Placeholder 4"/>
          <p:cNvSpPr>
            <a:spLocks noGrp="1"/>
          </p:cNvSpPr>
          <p:nvPr>
            <p:ph type="sldNum" sz="quarter" idx="12"/>
          </p:nvPr>
        </p:nvSpPr>
        <p:spPr/>
        <p:txBody>
          <a:bodyPr/>
          <a:lstStyle>
            <a:lvl1pPr>
              <a:defRPr/>
            </a:lvl1pPr>
          </a:lstStyle>
          <a:p>
            <a:fld id="{2F434F2A-F472-4E4B-924F-96C448E3763B}"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27643983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pPr>
              <a:defRPr/>
            </a:pPr>
            <a:fld id="{2FFD715A-B764-4CD4-98F8-FF36497A8247}"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pPr>
              <a:defRPr/>
            </a:pPr>
            <a:fld id="{65E20EA7-3D58-4A42-A465-E9924F6344B9}"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4119090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A53F044-9A8F-4064-8E7E-654DB7A8A18D}"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pPr>
              <a:defRPr/>
            </a:pPr>
            <a:fld id="{A88A9344-268A-4350-886D-7C45D53D8189}"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42855065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3"/>
          <p:cNvSpPr>
            <a:spLocks noGrp="1"/>
          </p:cNvSpPr>
          <p:nvPr>
            <p:ph type="dt" sz="half" idx="10"/>
          </p:nvPr>
        </p:nvSpPr>
        <p:spPr/>
        <p:txBody>
          <a:bodyPr/>
          <a:lstStyle>
            <a:lvl1pPr>
              <a:defRPr/>
            </a:lvl1pPr>
          </a:lstStyle>
          <a:p>
            <a:pPr>
              <a:defRPr/>
            </a:pPr>
            <a:fld id="{CE34ABAE-BD24-468B-A445-BF1F51138440}" type="datetime1">
              <a:rPr lang="en-GB" smtClean="0">
                <a:solidFill>
                  <a:prstClr val="black">
                    <a:tint val="75000"/>
                  </a:prstClr>
                </a:solidFill>
              </a:rPr>
              <a:t>27/03/2026</a:t>
            </a:fld>
            <a:endParaRPr lang="nb-NO">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nb-NO">
                <a:solidFill>
                  <a:prstClr val="black">
                    <a:tint val="75000"/>
                  </a:prstClr>
                </a:solidFill>
              </a:rPr>
              <a:t>Epi/Bios/Research Methods Course</a:t>
            </a:r>
          </a:p>
        </p:txBody>
      </p:sp>
      <p:sp>
        <p:nvSpPr>
          <p:cNvPr id="7" name="Slide Number Placeholder 5"/>
          <p:cNvSpPr>
            <a:spLocks noGrp="1"/>
          </p:cNvSpPr>
          <p:nvPr>
            <p:ph type="sldNum" sz="quarter" idx="12"/>
          </p:nvPr>
        </p:nvSpPr>
        <p:spPr/>
        <p:txBody>
          <a:bodyPr/>
          <a:lstStyle>
            <a:lvl1pPr>
              <a:defRPr/>
            </a:lvl1pPr>
          </a:lstStyle>
          <a:p>
            <a:pPr>
              <a:defRPr/>
            </a:pPr>
            <a:fld id="{5DD159CA-F328-4CB4-9068-4190A8FD1BA9}"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40748858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3"/>
          <p:cNvSpPr>
            <a:spLocks noGrp="1"/>
          </p:cNvSpPr>
          <p:nvPr>
            <p:ph type="dt" sz="half" idx="10"/>
          </p:nvPr>
        </p:nvSpPr>
        <p:spPr/>
        <p:txBody>
          <a:bodyPr/>
          <a:lstStyle>
            <a:lvl1pPr>
              <a:defRPr/>
            </a:lvl1pPr>
          </a:lstStyle>
          <a:p>
            <a:pPr>
              <a:defRPr/>
            </a:pPr>
            <a:fld id="{EAD1C575-8DCC-4B4F-B3AB-1861FAC9F537}" type="datetime1">
              <a:rPr lang="en-GB" smtClean="0">
                <a:solidFill>
                  <a:prstClr val="black">
                    <a:tint val="75000"/>
                  </a:prstClr>
                </a:solidFill>
              </a:rPr>
              <a:t>27/03/2026</a:t>
            </a:fld>
            <a:endParaRPr lang="nb-NO">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nb-NO">
                <a:solidFill>
                  <a:prstClr val="black">
                    <a:tint val="75000"/>
                  </a:prstClr>
                </a:solidFill>
              </a:rPr>
              <a:t>Epi/Bios/Research Methods Course</a:t>
            </a:r>
          </a:p>
        </p:txBody>
      </p:sp>
      <p:sp>
        <p:nvSpPr>
          <p:cNvPr id="9" name="Slide Number Placeholder 5"/>
          <p:cNvSpPr>
            <a:spLocks noGrp="1"/>
          </p:cNvSpPr>
          <p:nvPr>
            <p:ph type="sldNum" sz="quarter" idx="12"/>
          </p:nvPr>
        </p:nvSpPr>
        <p:spPr/>
        <p:txBody>
          <a:bodyPr/>
          <a:lstStyle>
            <a:lvl1pPr>
              <a:defRPr/>
            </a:lvl1pPr>
          </a:lstStyle>
          <a:p>
            <a:pPr>
              <a:defRPr/>
            </a:pPr>
            <a:fld id="{AD7ED2F7-2CBC-4BC4-A9CA-BFD9616A7568}"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4995935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3"/>
          <p:cNvSpPr>
            <a:spLocks noGrp="1"/>
          </p:cNvSpPr>
          <p:nvPr>
            <p:ph type="dt" sz="half" idx="10"/>
          </p:nvPr>
        </p:nvSpPr>
        <p:spPr/>
        <p:txBody>
          <a:bodyPr/>
          <a:lstStyle>
            <a:lvl1pPr>
              <a:defRPr/>
            </a:lvl1pPr>
          </a:lstStyle>
          <a:p>
            <a:pPr>
              <a:defRPr/>
            </a:pPr>
            <a:fld id="{F30168C7-C21B-467E-A5C4-C798A31EEBCB}" type="datetime1">
              <a:rPr lang="en-GB" smtClean="0">
                <a:solidFill>
                  <a:prstClr val="black">
                    <a:tint val="75000"/>
                  </a:prstClr>
                </a:solidFill>
              </a:rPr>
              <a:t>27/03/2026</a:t>
            </a:fld>
            <a:endParaRPr lang="nb-NO">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nb-NO">
                <a:solidFill>
                  <a:prstClr val="black">
                    <a:tint val="75000"/>
                  </a:prstClr>
                </a:solidFill>
              </a:rPr>
              <a:t>Epi/Bios/Research Methods Course</a:t>
            </a:r>
          </a:p>
        </p:txBody>
      </p:sp>
      <p:sp>
        <p:nvSpPr>
          <p:cNvPr id="5" name="Slide Number Placeholder 5"/>
          <p:cNvSpPr>
            <a:spLocks noGrp="1"/>
          </p:cNvSpPr>
          <p:nvPr>
            <p:ph type="sldNum" sz="quarter" idx="12"/>
          </p:nvPr>
        </p:nvSpPr>
        <p:spPr/>
        <p:txBody>
          <a:bodyPr/>
          <a:lstStyle>
            <a:lvl1pPr>
              <a:defRPr/>
            </a:lvl1pPr>
          </a:lstStyle>
          <a:p>
            <a:pPr>
              <a:defRPr/>
            </a:pPr>
            <a:fld id="{59DB57BD-9F28-427F-9900-CD067B206F01}"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31352317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E6311A-A6CA-413A-B255-5CF2595ABB70}" type="datetime1">
              <a:rPr lang="en-GB" smtClean="0">
                <a:solidFill>
                  <a:prstClr val="black">
                    <a:tint val="75000"/>
                  </a:prstClr>
                </a:solidFill>
              </a:rPr>
              <a:t>27/03/2026</a:t>
            </a:fld>
            <a:endParaRPr lang="nb-NO">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nb-NO">
                <a:solidFill>
                  <a:prstClr val="black">
                    <a:tint val="75000"/>
                  </a:prstClr>
                </a:solidFill>
              </a:rPr>
              <a:t>Epi/Bios/Research Methods Course</a:t>
            </a:r>
          </a:p>
        </p:txBody>
      </p:sp>
      <p:sp>
        <p:nvSpPr>
          <p:cNvPr id="4" name="Slide Number Placeholder 5"/>
          <p:cNvSpPr>
            <a:spLocks noGrp="1"/>
          </p:cNvSpPr>
          <p:nvPr>
            <p:ph type="sldNum" sz="quarter" idx="12"/>
          </p:nvPr>
        </p:nvSpPr>
        <p:spPr/>
        <p:txBody>
          <a:bodyPr/>
          <a:lstStyle>
            <a:lvl1pPr>
              <a:defRPr/>
            </a:lvl1pPr>
          </a:lstStyle>
          <a:p>
            <a:pPr>
              <a:defRPr/>
            </a:pPr>
            <a:fld id="{C14C3F1C-954A-4D56-87A5-FAD8B7B0E032}"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31256264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D236B3-5FF6-40A5-9AA7-634043D21528}" type="datetime1">
              <a:rPr lang="en-GB" smtClean="0">
                <a:solidFill>
                  <a:prstClr val="black">
                    <a:tint val="75000"/>
                  </a:prstClr>
                </a:solidFill>
              </a:rPr>
              <a:t>27/03/2026</a:t>
            </a:fld>
            <a:endParaRPr lang="nb-NO">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nb-NO">
                <a:solidFill>
                  <a:prstClr val="black">
                    <a:tint val="75000"/>
                  </a:prstClr>
                </a:solidFill>
              </a:rPr>
              <a:t>Epi/Bios/Research Methods Course</a:t>
            </a:r>
          </a:p>
        </p:txBody>
      </p:sp>
      <p:sp>
        <p:nvSpPr>
          <p:cNvPr id="7" name="Slide Number Placeholder 5"/>
          <p:cNvSpPr>
            <a:spLocks noGrp="1"/>
          </p:cNvSpPr>
          <p:nvPr>
            <p:ph type="sldNum" sz="quarter" idx="12"/>
          </p:nvPr>
        </p:nvSpPr>
        <p:spPr/>
        <p:txBody>
          <a:bodyPr/>
          <a:lstStyle>
            <a:lvl1pPr>
              <a:defRPr/>
            </a:lvl1pPr>
          </a:lstStyle>
          <a:p>
            <a:pPr>
              <a:defRPr/>
            </a:pPr>
            <a:fld id="{B7471FDC-868B-4719-9DBE-C8E8F40C477A}"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35904118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741862-3B1B-4C2C-B087-BEDB5BEE8DB4}" type="datetime1">
              <a:rPr lang="en-GB" smtClean="0">
                <a:solidFill>
                  <a:prstClr val="black">
                    <a:tint val="75000"/>
                  </a:prstClr>
                </a:solidFill>
              </a:rPr>
              <a:t>27/03/2026</a:t>
            </a:fld>
            <a:endParaRPr lang="nb-NO">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nb-NO">
                <a:solidFill>
                  <a:prstClr val="black">
                    <a:tint val="75000"/>
                  </a:prstClr>
                </a:solidFill>
              </a:rPr>
              <a:t>Epi/Bios/Research Methods Course</a:t>
            </a:r>
          </a:p>
        </p:txBody>
      </p:sp>
      <p:sp>
        <p:nvSpPr>
          <p:cNvPr id="7" name="Slide Number Placeholder 5"/>
          <p:cNvSpPr>
            <a:spLocks noGrp="1"/>
          </p:cNvSpPr>
          <p:nvPr>
            <p:ph type="sldNum" sz="quarter" idx="12"/>
          </p:nvPr>
        </p:nvSpPr>
        <p:spPr/>
        <p:txBody>
          <a:bodyPr/>
          <a:lstStyle>
            <a:lvl1pPr>
              <a:defRPr/>
            </a:lvl1pPr>
          </a:lstStyle>
          <a:p>
            <a:pPr>
              <a:defRPr/>
            </a:pPr>
            <a:fld id="{B668CCBE-7904-4389-B673-A9F47091F8BF}"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1560045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pPr>
              <a:defRPr/>
            </a:pPr>
            <a:fld id="{CDFE4114-3436-43AF-8AB1-01EB592ABC91}"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pPr>
              <a:defRPr/>
            </a:pPr>
            <a:fld id="{A9887371-5A51-4CB2-B38F-6BBEF457B22B}"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36498087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pPr>
              <a:defRPr/>
            </a:pPr>
            <a:fld id="{8F882747-3160-4326-B6C7-0564A4BE9D3A}"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lvl1pPr>
              <a:defRPr/>
            </a:lvl1pPr>
          </a:lstStyle>
          <a:p>
            <a:pPr>
              <a:defRPr/>
            </a:pPr>
            <a:fld id="{2F31B909-B4D5-4A72-A803-25BE576F22D5}"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29614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CC481D9-AD8C-4698-BD08-27A0BDFC7A01}" type="datetime1">
              <a:rPr lang="en-GB" altLang="nb-NO" smtClean="0">
                <a:solidFill>
                  <a:srgbClr val="000000"/>
                </a:solidFill>
              </a:rPr>
              <a:t>27/03/2026</a:t>
            </a:fld>
            <a:endParaRPr lang="en-GB" altLang="nb-NO">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4" name="Slide Number Placeholder 3"/>
          <p:cNvSpPr>
            <a:spLocks noGrp="1"/>
          </p:cNvSpPr>
          <p:nvPr>
            <p:ph type="sldNum" sz="quarter" idx="12"/>
          </p:nvPr>
        </p:nvSpPr>
        <p:spPr/>
        <p:txBody>
          <a:bodyPr/>
          <a:lstStyle>
            <a:lvl1pPr>
              <a:defRPr/>
            </a:lvl1pPr>
          </a:lstStyle>
          <a:p>
            <a:fld id="{491EFA75-D734-41AA-ADF9-5622E000CC02}"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33908011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BDFE4BD2-1D20-4C93-8A34-7BAC49330746}"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p>
            <a:fld id="{DA11D974-BF8D-474A-A367-8E933E3B495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4335851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A94DFC3D-BACF-49F4-A10C-5B769528B111}"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p>
            <a:fld id="{DA11D974-BF8D-474A-A367-8E933E3B495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168975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B192F5-E56E-4AB0-85A3-88FF1EAFAFEF}"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p>
            <a:fld id="{DA11D974-BF8D-474A-A367-8E933E3B495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64283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F0D5FED3-B35A-4F42-B9F4-8EDC7578CCAE}" type="datetime1">
              <a:rPr lang="en-GB" smtClean="0">
                <a:solidFill>
                  <a:prstClr val="black">
                    <a:tint val="75000"/>
                  </a:prstClr>
                </a:solidFill>
              </a:rPr>
              <a:t>27/03/2026</a:t>
            </a:fld>
            <a:endParaRPr lang="nb-NO">
              <a:solidFill>
                <a:prstClr val="black">
                  <a:tint val="75000"/>
                </a:prstClr>
              </a:solidFill>
            </a:endParaRPr>
          </a:p>
        </p:txBody>
      </p:sp>
      <p:sp>
        <p:nvSpPr>
          <p:cNvPr id="6" name="Footer Placeholder 5"/>
          <p:cNvSpPr>
            <a:spLocks noGrp="1"/>
          </p:cNvSpPr>
          <p:nvPr>
            <p:ph type="ftr" sz="quarter" idx="11"/>
          </p:nvPr>
        </p:nvSpPr>
        <p:spPr/>
        <p:txBody>
          <a:bodyPr/>
          <a:lstStyle/>
          <a:p>
            <a:r>
              <a:rPr lang="nb-NO">
                <a:solidFill>
                  <a:prstClr val="black">
                    <a:tint val="75000"/>
                  </a:prstClr>
                </a:solidFill>
              </a:rPr>
              <a:t>Epi/Bios/Research Methods Course</a:t>
            </a:r>
          </a:p>
        </p:txBody>
      </p:sp>
      <p:sp>
        <p:nvSpPr>
          <p:cNvPr id="7" name="Slide Number Placeholder 6"/>
          <p:cNvSpPr>
            <a:spLocks noGrp="1"/>
          </p:cNvSpPr>
          <p:nvPr>
            <p:ph type="sldNum" sz="quarter" idx="12"/>
          </p:nvPr>
        </p:nvSpPr>
        <p:spPr/>
        <p:txBody>
          <a:bodyPr/>
          <a:lstStyle/>
          <a:p>
            <a:fld id="{DA11D974-BF8D-474A-A367-8E933E3B495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5239994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694CF1BF-B750-4797-9338-E058552C3533}" type="datetime1">
              <a:rPr lang="en-GB" smtClean="0">
                <a:solidFill>
                  <a:prstClr val="black">
                    <a:tint val="75000"/>
                  </a:prstClr>
                </a:solidFill>
              </a:rPr>
              <a:t>27/03/2026</a:t>
            </a:fld>
            <a:endParaRPr lang="nb-NO">
              <a:solidFill>
                <a:prstClr val="black">
                  <a:tint val="75000"/>
                </a:prstClr>
              </a:solidFill>
            </a:endParaRPr>
          </a:p>
        </p:txBody>
      </p:sp>
      <p:sp>
        <p:nvSpPr>
          <p:cNvPr id="8" name="Footer Placeholder 7"/>
          <p:cNvSpPr>
            <a:spLocks noGrp="1"/>
          </p:cNvSpPr>
          <p:nvPr>
            <p:ph type="ftr" sz="quarter" idx="11"/>
          </p:nvPr>
        </p:nvSpPr>
        <p:spPr/>
        <p:txBody>
          <a:bodyPr/>
          <a:lstStyle/>
          <a:p>
            <a:r>
              <a:rPr lang="nb-NO">
                <a:solidFill>
                  <a:prstClr val="black">
                    <a:tint val="75000"/>
                  </a:prstClr>
                </a:solidFill>
              </a:rPr>
              <a:t>Epi/Bios/Research Methods Course</a:t>
            </a:r>
          </a:p>
        </p:txBody>
      </p:sp>
      <p:sp>
        <p:nvSpPr>
          <p:cNvPr id="9" name="Slide Number Placeholder 8"/>
          <p:cNvSpPr>
            <a:spLocks noGrp="1"/>
          </p:cNvSpPr>
          <p:nvPr>
            <p:ph type="sldNum" sz="quarter" idx="12"/>
          </p:nvPr>
        </p:nvSpPr>
        <p:spPr/>
        <p:txBody>
          <a:bodyPr/>
          <a:lstStyle/>
          <a:p>
            <a:fld id="{DA11D974-BF8D-474A-A367-8E933E3B495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1588092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88FAA341-778F-420A-BB35-E378B2466B30}" type="datetime1">
              <a:rPr lang="en-GB" smtClean="0">
                <a:solidFill>
                  <a:prstClr val="black">
                    <a:tint val="75000"/>
                  </a:prstClr>
                </a:solidFill>
              </a:rPr>
              <a:t>27/03/2026</a:t>
            </a:fld>
            <a:endParaRPr lang="nb-NO">
              <a:solidFill>
                <a:prstClr val="black">
                  <a:tint val="75000"/>
                </a:prstClr>
              </a:solidFill>
            </a:endParaRPr>
          </a:p>
        </p:txBody>
      </p:sp>
      <p:sp>
        <p:nvSpPr>
          <p:cNvPr id="4" name="Footer Placeholder 3"/>
          <p:cNvSpPr>
            <a:spLocks noGrp="1"/>
          </p:cNvSpPr>
          <p:nvPr>
            <p:ph type="ftr" sz="quarter" idx="11"/>
          </p:nvPr>
        </p:nvSpPr>
        <p:spPr/>
        <p:txBody>
          <a:bodyPr/>
          <a:lstStyle/>
          <a:p>
            <a:r>
              <a:rPr lang="nb-NO">
                <a:solidFill>
                  <a:prstClr val="black">
                    <a:tint val="75000"/>
                  </a:prstClr>
                </a:solidFill>
              </a:rPr>
              <a:t>Epi/Bios/Research Methods Course</a:t>
            </a:r>
          </a:p>
        </p:txBody>
      </p:sp>
      <p:sp>
        <p:nvSpPr>
          <p:cNvPr id="5" name="Slide Number Placeholder 4"/>
          <p:cNvSpPr>
            <a:spLocks noGrp="1"/>
          </p:cNvSpPr>
          <p:nvPr>
            <p:ph type="sldNum" sz="quarter" idx="12"/>
          </p:nvPr>
        </p:nvSpPr>
        <p:spPr/>
        <p:txBody>
          <a:bodyPr/>
          <a:lstStyle/>
          <a:p>
            <a:fld id="{DA11D974-BF8D-474A-A367-8E933E3B495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4580555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17BF2-F1DA-46CC-BD0D-FF64BA3622F6}" type="datetime1">
              <a:rPr lang="en-GB" smtClean="0">
                <a:solidFill>
                  <a:prstClr val="black">
                    <a:tint val="75000"/>
                  </a:prstClr>
                </a:solidFill>
              </a:rPr>
              <a:t>27/03/2026</a:t>
            </a:fld>
            <a:endParaRPr lang="nb-NO">
              <a:solidFill>
                <a:prstClr val="black">
                  <a:tint val="75000"/>
                </a:prstClr>
              </a:solidFill>
            </a:endParaRPr>
          </a:p>
        </p:txBody>
      </p:sp>
      <p:sp>
        <p:nvSpPr>
          <p:cNvPr id="3" name="Footer Placeholder 2"/>
          <p:cNvSpPr>
            <a:spLocks noGrp="1"/>
          </p:cNvSpPr>
          <p:nvPr>
            <p:ph type="ftr" sz="quarter" idx="11"/>
          </p:nvPr>
        </p:nvSpPr>
        <p:spPr/>
        <p:txBody>
          <a:bodyPr/>
          <a:lstStyle/>
          <a:p>
            <a:r>
              <a:rPr lang="nb-NO">
                <a:solidFill>
                  <a:prstClr val="black">
                    <a:tint val="75000"/>
                  </a:prstClr>
                </a:solidFill>
              </a:rPr>
              <a:t>Epi/Bios/Research Methods Course</a:t>
            </a:r>
          </a:p>
        </p:txBody>
      </p:sp>
      <p:sp>
        <p:nvSpPr>
          <p:cNvPr id="4" name="Slide Number Placeholder 3"/>
          <p:cNvSpPr>
            <a:spLocks noGrp="1"/>
          </p:cNvSpPr>
          <p:nvPr>
            <p:ph type="sldNum" sz="quarter" idx="12"/>
          </p:nvPr>
        </p:nvSpPr>
        <p:spPr/>
        <p:txBody>
          <a:bodyPr/>
          <a:lstStyle/>
          <a:p>
            <a:fld id="{DA11D974-BF8D-474A-A367-8E933E3B495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5671265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BFB01-1163-47A6-8401-D62B57CEBAFC}" type="datetime1">
              <a:rPr lang="en-GB" smtClean="0">
                <a:solidFill>
                  <a:prstClr val="black">
                    <a:tint val="75000"/>
                  </a:prstClr>
                </a:solidFill>
              </a:rPr>
              <a:t>27/03/2026</a:t>
            </a:fld>
            <a:endParaRPr lang="nb-NO">
              <a:solidFill>
                <a:prstClr val="black">
                  <a:tint val="75000"/>
                </a:prstClr>
              </a:solidFill>
            </a:endParaRPr>
          </a:p>
        </p:txBody>
      </p:sp>
      <p:sp>
        <p:nvSpPr>
          <p:cNvPr id="6" name="Footer Placeholder 5"/>
          <p:cNvSpPr>
            <a:spLocks noGrp="1"/>
          </p:cNvSpPr>
          <p:nvPr>
            <p:ph type="ftr" sz="quarter" idx="11"/>
          </p:nvPr>
        </p:nvSpPr>
        <p:spPr/>
        <p:txBody>
          <a:bodyPr/>
          <a:lstStyle/>
          <a:p>
            <a:r>
              <a:rPr lang="nb-NO">
                <a:solidFill>
                  <a:prstClr val="black">
                    <a:tint val="75000"/>
                  </a:prstClr>
                </a:solidFill>
              </a:rPr>
              <a:t>Epi/Bios/Research Methods Course</a:t>
            </a:r>
          </a:p>
        </p:txBody>
      </p:sp>
      <p:sp>
        <p:nvSpPr>
          <p:cNvPr id="7" name="Slide Number Placeholder 6"/>
          <p:cNvSpPr>
            <a:spLocks noGrp="1"/>
          </p:cNvSpPr>
          <p:nvPr>
            <p:ph type="sldNum" sz="quarter" idx="12"/>
          </p:nvPr>
        </p:nvSpPr>
        <p:spPr/>
        <p:txBody>
          <a:bodyPr/>
          <a:lstStyle/>
          <a:p>
            <a:fld id="{DA11D974-BF8D-474A-A367-8E933E3B495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773600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D153A-9381-46B0-9AC3-951FE5D60DD2}" type="datetime1">
              <a:rPr lang="en-GB" smtClean="0">
                <a:solidFill>
                  <a:prstClr val="black">
                    <a:tint val="75000"/>
                  </a:prstClr>
                </a:solidFill>
              </a:rPr>
              <a:t>27/03/2026</a:t>
            </a:fld>
            <a:endParaRPr lang="nb-NO">
              <a:solidFill>
                <a:prstClr val="black">
                  <a:tint val="75000"/>
                </a:prstClr>
              </a:solidFill>
            </a:endParaRPr>
          </a:p>
        </p:txBody>
      </p:sp>
      <p:sp>
        <p:nvSpPr>
          <p:cNvPr id="6" name="Footer Placeholder 5"/>
          <p:cNvSpPr>
            <a:spLocks noGrp="1"/>
          </p:cNvSpPr>
          <p:nvPr>
            <p:ph type="ftr" sz="quarter" idx="11"/>
          </p:nvPr>
        </p:nvSpPr>
        <p:spPr/>
        <p:txBody>
          <a:bodyPr/>
          <a:lstStyle/>
          <a:p>
            <a:r>
              <a:rPr lang="nb-NO">
                <a:solidFill>
                  <a:prstClr val="black">
                    <a:tint val="75000"/>
                  </a:prstClr>
                </a:solidFill>
              </a:rPr>
              <a:t>Epi/Bios/Research Methods Course</a:t>
            </a:r>
          </a:p>
        </p:txBody>
      </p:sp>
      <p:sp>
        <p:nvSpPr>
          <p:cNvPr id="7" name="Slide Number Placeholder 6"/>
          <p:cNvSpPr>
            <a:spLocks noGrp="1"/>
          </p:cNvSpPr>
          <p:nvPr>
            <p:ph type="sldNum" sz="quarter" idx="12"/>
          </p:nvPr>
        </p:nvSpPr>
        <p:spPr/>
        <p:txBody>
          <a:bodyPr/>
          <a:lstStyle/>
          <a:p>
            <a:fld id="{DA11D974-BF8D-474A-A367-8E933E3B495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3917410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ADB2D3BD-46E6-477D-9A0A-157490CCFD35}"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p>
            <a:fld id="{DA11D974-BF8D-474A-A367-8E933E3B495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90600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6EB2E78-1BFC-49BB-8DE6-B53A1C51A4D6}" type="datetime1">
              <a:rPr lang="en-GB" altLang="nb-NO" smtClean="0">
                <a:solidFill>
                  <a:srgbClr val="000000"/>
                </a:solidFill>
              </a:rPr>
              <a:t>27/03/2026</a:t>
            </a:fld>
            <a:endParaRPr lang="en-GB" altLang="nb-NO">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7" name="Slide Number Placeholder 6"/>
          <p:cNvSpPr>
            <a:spLocks noGrp="1"/>
          </p:cNvSpPr>
          <p:nvPr>
            <p:ph type="sldNum" sz="quarter" idx="12"/>
          </p:nvPr>
        </p:nvSpPr>
        <p:spPr/>
        <p:txBody>
          <a:bodyPr/>
          <a:lstStyle>
            <a:lvl1pPr>
              <a:defRPr/>
            </a:lvl1pPr>
          </a:lstStyle>
          <a:p>
            <a:fld id="{22ABFF36-C808-41C2-BC6D-0AB7BD5F15BE}"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33904486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C1473443-4A0C-4A3E-8937-128DC0198409}"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p>
            <a:fld id="{DA11D974-BF8D-474A-A367-8E933E3B495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61867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47E54E41-4B68-4686-A01E-F64671AEC64D}"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p>
            <a:fld id="{6ECB6195-50E1-4F25-B033-9490DA5FD6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8587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15D564ED-78C0-4FCD-91B6-1941186E5D8B}"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p>
            <a:fld id="{6ECB6195-50E1-4F25-B033-9490DA5FD6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574049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D9A2A-8AAE-4245-83E2-E8F855B86ED9}"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p>
            <a:fld id="{6ECB6195-50E1-4F25-B033-9490DA5FD6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1831101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C24B15F7-7168-4716-852E-018474E2DBE3}" type="datetime1">
              <a:rPr lang="en-GB" smtClean="0">
                <a:solidFill>
                  <a:prstClr val="black">
                    <a:tint val="75000"/>
                  </a:prstClr>
                </a:solidFill>
              </a:rPr>
              <a:t>27/03/2026</a:t>
            </a:fld>
            <a:endParaRPr lang="nb-NO">
              <a:solidFill>
                <a:prstClr val="black">
                  <a:tint val="75000"/>
                </a:prstClr>
              </a:solidFill>
            </a:endParaRPr>
          </a:p>
        </p:txBody>
      </p:sp>
      <p:sp>
        <p:nvSpPr>
          <p:cNvPr id="6" name="Footer Placeholder 5"/>
          <p:cNvSpPr>
            <a:spLocks noGrp="1"/>
          </p:cNvSpPr>
          <p:nvPr>
            <p:ph type="ftr" sz="quarter" idx="11"/>
          </p:nvPr>
        </p:nvSpPr>
        <p:spPr/>
        <p:txBody>
          <a:bodyPr/>
          <a:lstStyle/>
          <a:p>
            <a:r>
              <a:rPr lang="nb-NO">
                <a:solidFill>
                  <a:prstClr val="black">
                    <a:tint val="75000"/>
                  </a:prstClr>
                </a:solidFill>
              </a:rPr>
              <a:t>Epi/Bios/Research Methods Course</a:t>
            </a:r>
          </a:p>
        </p:txBody>
      </p:sp>
      <p:sp>
        <p:nvSpPr>
          <p:cNvPr id="7" name="Slide Number Placeholder 6"/>
          <p:cNvSpPr>
            <a:spLocks noGrp="1"/>
          </p:cNvSpPr>
          <p:nvPr>
            <p:ph type="sldNum" sz="quarter" idx="12"/>
          </p:nvPr>
        </p:nvSpPr>
        <p:spPr/>
        <p:txBody>
          <a:bodyPr/>
          <a:lstStyle/>
          <a:p>
            <a:fld id="{6ECB6195-50E1-4F25-B033-9490DA5FD6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4739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7E6E4B15-73CD-46E9-B474-1F7493715291}" type="datetime1">
              <a:rPr lang="en-GB" smtClean="0">
                <a:solidFill>
                  <a:prstClr val="black">
                    <a:tint val="75000"/>
                  </a:prstClr>
                </a:solidFill>
              </a:rPr>
              <a:t>27/03/2026</a:t>
            </a:fld>
            <a:endParaRPr lang="nb-NO">
              <a:solidFill>
                <a:prstClr val="black">
                  <a:tint val="75000"/>
                </a:prstClr>
              </a:solidFill>
            </a:endParaRPr>
          </a:p>
        </p:txBody>
      </p:sp>
      <p:sp>
        <p:nvSpPr>
          <p:cNvPr id="8" name="Footer Placeholder 7"/>
          <p:cNvSpPr>
            <a:spLocks noGrp="1"/>
          </p:cNvSpPr>
          <p:nvPr>
            <p:ph type="ftr" sz="quarter" idx="11"/>
          </p:nvPr>
        </p:nvSpPr>
        <p:spPr/>
        <p:txBody>
          <a:bodyPr/>
          <a:lstStyle/>
          <a:p>
            <a:r>
              <a:rPr lang="nb-NO">
                <a:solidFill>
                  <a:prstClr val="black">
                    <a:tint val="75000"/>
                  </a:prstClr>
                </a:solidFill>
              </a:rPr>
              <a:t>Epi/Bios/Research Methods Course</a:t>
            </a:r>
          </a:p>
        </p:txBody>
      </p:sp>
      <p:sp>
        <p:nvSpPr>
          <p:cNvPr id="9" name="Slide Number Placeholder 8"/>
          <p:cNvSpPr>
            <a:spLocks noGrp="1"/>
          </p:cNvSpPr>
          <p:nvPr>
            <p:ph type="sldNum" sz="quarter" idx="12"/>
          </p:nvPr>
        </p:nvSpPr>
        <p:spPr/>
        <p:txBody>
          <a:bodyPr/>
          <a:lstStyle/>
          <a:p>
            <a:fld id="{6ECB6195-50E1-4F25-B033-9490DA5FD6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651484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E475B992-0F18-44F4-A180-104DF062612B}" type="datetime1">
              <a:rPr lang="en-GB" smtClean="0">
                <a:solidFill>
                  <a:prstClr val="black">
                    <a:tint val="75000"/>
                  </a:prstClr>
                </a:solidFill>
              </a:rPr>
              <a:t>27/03/2026</a:t>
            </a:fld>
            <a:endParaRPr lang="nb-NO">
              <a:solidFill>
                <a:prstClr val="black">
                  <a:tint val="75000"/>
                </a:prstClr>
              </a:solidFill>
            </a:endParaRPr>
          </a:p>
        </p:txBody>
      </p:sp>
      <p:sp>
        <p:nvSpPr>
          <p:cNvPr id="4" name="Footer Placeholder 3"/>
          <p:cNvSpPr>
            <a:spLocks noGrp="1"/>
          </p:cNvSpPr>
          <p:nvPr>
            <p:ph type="ftr" sz="quarter" idx="11"/>
          </p:nvPr>
        </p:nvSpPr>
        <p:spPr/>
        <p:txBody>
          <a:bodyPr/>
          <a:lstStyle/>
          <a:p>
            <a:r>
              <a:rPr lang="nb-NO">
                <a:solidFill>
                  <a:prstClr val="black">
                    <a:tint val="75000"/>
                  </a:prstClr>
                </a:solidFill>
              </a:rPr>
              <a:t>Epi/Bios/Research Methods Course</a:t>
            </a:r>
          </a:p>
        </p:txBody>
      </p:sp>
      <p:sp>
        <p:nvSpPr>
          <p:cNvPr id="5" name="Slide Number Placeholder 4"/>
          <p:cNvSpPr>
            <a:spLocks noGrp="1"/>
          </p:cNvSpPr>
          <p:nvPr>
            <p:ph type="sldNum" sz="quarter" idx="12"/>
          </p:nvPr>
        </p:nvSpPr>
        <p:spPr/>
        <p:txBody>
          <a:bodyPr/>
          <a:lstStyle/>
          <a:p>
            <a:fld id="{6ECB6195-50E1-4F25-B033-9490DA5FD6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8324766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D1D6B-1CDF-4782-8BED-491AE26BF41F}" type="datetime1">
              <a:rPr lang="en-GB" smtClean="0">
                <a:solidFill>
                  <a:prstClr val="black">
                    <a:tint val="75000"/>
                  </a:prstClr>
                </a:solidFill>
              </a:rPr>
              <a:t>27/03/2026</a:t>
            </a:fld>
            <a:endParaRPr lang="nb-NO">
              <a:solidFill>
                <a:prstClr val="black">
                  <a:tint val="75000"/>
                </a:prstClr>
              </a:solidFill>
            </a:endParaRPr>
          </a:p>
        </p:txBody>
      </p:sp>
      <p:sp>
        <p:nvSpPr>
          <p:cNvPr id="3" name="Footer Placeholder 2"/>
          <p:cNvSpPr>
            <a:spLocks noGrp="1"/>
          </p:cNvSpPr>
          <p:nvPr>
            <p:ph type="ftr" sz="quarter" idx="11"/>
          </p:nvPr>
        </p:nvSpPr>
        <p:spPr/>
        <p:txBody>
          <a:bodyPr/>
          <a:lstStyle/>
          <a:p>
            <a:r>
              <a:rPr lang="nb-NO">
                <a:solidFill>
                  <a:prstClr val="black">
                    <a:tint val="75000"/>
                  </a:prstClr>
                </a:solidFill>
              </a:rPr>
              <a:t>Epi/Bios/Research Methods Course</a:t>
            </a:r>
          </a:p>
        </p:txBody>
      </p:sp>
      <p:sp>
        <p:nvSpPr>
          <p:cNvPr id="4" name="Slide Number Placeholder 3"/>
          <p:cNvSpPr>
            <a:spLocks noGrp="1"/>
          </p:cNvSpPr>
          <p:nvPr>
            <p:ph type="sldNum" sz="quarter" idx="12"/>
          </p:nvPr>
        </p:nvSpPr>
        <p:spPr/>
        <p:txBody>
          <a:bodyPr/>
          <a:lstStyle/>
          <a:p>
            <a:fld id="{6ECB6195-50E1-4F25-B033-9490DA5FD6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5009078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B30FD2-CEF5-4D2B-997B-1EABD626C431}" type="datetime1">
              <a:rPr lang="en-GB" smtClean="0">
                <a:solidFill>
                  <a:prstClr val="black">
                    <a:tint val="75000"/>
                  </a:prstClr>
                </a:solidFill>
              </a:rPr>
              <a:t>27/03/2026</a:t>
            </a:fld>
            <a:endParaRPr lang="nb-NO">
              <a:solidFill>
                <a:prstClr val="black">
                  <a:tint val="75000"/>
                </a:prstClr>
              </a:solidFill>
            </a:endParaRPr>
          </a:p>
        </p:txBody>
      </p:sp>
      <p:sp>
        <p:nvSpPr>
          <p:cNvPr id="6" name="Footer Placeholder 5"/>
          <p:cNvSpPr>
            <a:spLocks noGrp="1"/>
          </p:cNvSpPr>
          <p:nvPr>
            <p:ph type="ftr" sz="quarter" idx="11"/>
          </p:nvPr>
        </p:nvSpPr>
        <p:spPr/>
        <p:txBody>
          <a:bodyPr/>
          <a:lstStyle/>
          <a:p>
            <a:r>
              <a:rPr lang="nb-NO">
                <a:solidFill>
                  <a:prstClr val="black">
                    <a:tint val="75000"/>
                  </a:prstClr>
                </a:solidFill>
              </a:rPr>
              <a:t>Epi/Bios/Research Methods Course</a:t>
            </a:r>
          </a:p>
        </p:txBody>
      </p:sp>
      <p:sp>
        <p:nvSpPr>
          <p:cNvPr id="7" name="Slide Number Placeholder 6"/>
          <p:cNvSpPr>
            <a:spLocks noGrp="1"/>
          </p:cNvSpPr>
          <p:nvPr>
            <p:ph type="sldNum" sz="quarter" idx="12"/>
          </p:nvPr>
        </p:nvSpPr>
        <p:spPr/>
        <p:txBody>
          <a:bodyPr/>
          <a:lstStyle/>
          <a:p>
            <a:fld id="{6ECB6195-50E1-4F25-B033-9490DA5FD6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4995339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BDDA08-14A3-4088-879D-3DD3E01DF2A2}" type="datetime1">
              <a:rPr lang="en-GB" smtClean="0">
                <a:solidFill>
                  <a:prstClr val="black">
                    <a:tint val="75000"/>
                  </a:prstClr>
                </a:solidFill>
              </a:rPr>
              <a:t>27/03/2026</a:t>
            </a:fld>
            <a:endParaRPr lang="nb-NO">
              <a:solidFill>
                <a:prstClr val="black">
                  <a:tint val="75000"/>
                </a:prstClr>
              </a:solidFill>
            </a:endParaRPr>
          </a:p>
        </p:txBody>
      </p:sp>
      <p:sp>
        <p:nvSpPr>
          <p:cNvPr id="6" name="Footer Placeholder 5"/>
          <p:cNvSpPr>
            <a:spLocks noGrp="1"/>
          </p:cNvSpPr>
          <p:nvPr>
            <p:ph type="ftr" sz="quarter" idx="11"/>
          </p:nvPr>
        </p:nvSpPr>
        <p:spPr/>
        <p:txBody>
          <a:bodyPr/>
          <a:lstStyle/>
          <a:p>
            <a:r>
              <a:rPr lang="nb-NO">
                <a:solidFill>
                  <a:prstClr val="black">
                    <a:tint val="75000"/>
                  </a:prstClr>
                </a:solidFill>
              </a:rPr>
              <a:t>Epi/Bios/Research Methods Course</a:t>
            </a:r>
          </a:p>
        </p:txBody>
      </p:sp>
      <p:sp>
        <p:nvSpPr>
          <p:cNvPr id="7" name="Slide Number Placeholder 6"/>
          <p:cNvSpPr>
            <a:spLocks noGrp="1"/>
          </p:cNvSpPr>
          <p:nvPr>
            <p:ph type="sldNum" sz="quarter" idx="12"/>
          </p:nvPr>
        </p:nvSpPr>
        <p:spPr/>
        <p:txBody>
          <a:bodyPr/>
          <a:lstStyle/>
          <a:p>
            <a:fld id="{6ECB6195-50E1-4F25-B033-9490DA5FD6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84053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303C896-F1CB-44CA-B96E-17625C0806C7}" type="datetime1">
              <a:rPr lang="en-GB" altLang="nb-NO" smtClean="0">
                <a:solidFill>
                  <a:srgbClr val="000000"/>
                </a:solidFill>
              </a:rPr>
              <a:t>27/03/2026</a:t>
            </a:fld>
            <a:endParaRPr lang="en-GB" altLang="nb-NO">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GB" altLang="nb-NO">
                <a:solidFill>
                  <a:srgbClr val="000000"/>
                </a:solidFill>
              </a:rPr>
              <a:t>Epi/Bios/Research Methods Course</a:t>
            </a:r>
          </a:p>
        </p:txBody>
      </p:sp>
      <p:sp>
        <p:nvSpPr>
          <p:cNvPr id="7" name="Slide Number Placeholder 6"/>
          <p:cNvSpPr>
            <a:spLocks noGrp="1"/>
          </p:cNvSpPr>
          <p:nvPr>
            <p:ph type="sldNum" sz="quarter" idx="12"/>
          </p:nvPr>
        </p:nvSpPr>
        <p:spPr/>
        <p:txBody>
          <a:bodyPr/>
          <a:lstStyle>
            <a:lvl1pPr>
              <a:defRPr/>
            </a:lvl1pPr>
          </a:lstStyle>
          <a:p>
            <a:fld id="{E6C1FD7A-8EE1-4A5B-93C4-51B667ABFBB4}"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11498403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59EB0A0B-3D9D-46DF-91BF-7D3B48490DFD}"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p>
            <a:fld id="{6ECB6195-50E1-4F25-B033-9490DA5FD6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223807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B3A700D0-2609-46CA-991F-722BC33330DC}"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r>
              <a:rPr lang="nb-NO">
                <a:solidFill>
                  <a:prstClr val="black">
                    <a:tint val="75000"/>
                  </a:prstClr>
                </a:solidFill>
              </a:rPr>
              <a:t>Epi/Bios/Research Methods Course</a:t>
            </a:r>
          </a:p>
        </p:txBody>
      </p:sp>
      <p:sp>
        <p:nvSpPr>
          <p:cNvPr id="6" name="Slide Number Placeholder 5"/>
          <p:cNvSpPr>
            <a:spLocks noGrp="1"/>
          </p:cNvSpPr>
          <p:nvPr>
            <p:ph type="sldNum" sz="quarter" idx="12"/>
          </p:nvPr>
        </p:nvSpPr>
        <p:spPr/>
        <p:txBody>
          <a:bodyPr/>
          <a:lstStyle/>
          <a:p>
            <a:fld id="{6ECB6195-50E1-4F25-B033-9490DA5FD6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1444189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C87411EB-9344-4817-85E7-E86D0E5E9069}" type="datetime1">
              <a:rPr lang="en-GB" smtClean="0">
                <a:solidFill>
                  <a:srgbClr val="000000"/>
                </a:solidFill>
              </a:rPr>
              <a:pPr>
                <a:defRPr/>
              </a:pPr>
              <a:t>27/03/2026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DED24B1F-1D96-4620-8F5E-D3A748E398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398912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fld id="{3B38B1B4-FC13-4562-BAB5-AE80FBA8CE3D}" type="datetime1">
              <a:rPr lang="en-GB" smtClean="0">
                <a:solidFill>
                  <a:srgbClr val="000000"/>
                </a:solidFill>
              </a:rPr>
              <a:t>27/03/2026</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437DD9AF-EAF3-484C-B2B5-37B75D3F6C0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768571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4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4"/>
          <p:cNvSpPr>
            <a:spLocks noGrp="1" noChangeArrowheads="1"/>
          </p:cNvSpPr>
          <p:nvPr>
            <p:ph type="dt" sz="half" idx="10"/>
          </p:nvPr>
        </p:nvSpPr>
        <p:spPr>
          <a:ln/>
        </p:spPr>
        <p:txBody>
          <a:bodyPr/>
          <a:lstStyle>
            <a:lvl1pPr>
              <a:defRPr/>
            </a:lvl1pPr>
          </a:lstStyle>
          <a:p>
            <a:pPr>
              <a:defRPr/>
            </a:pPr>
            <a:fld id="{C05270E9-5118-4E3B-AABB-B82AE71EEE54}" type="datetime1">
              <a:rPr lang="en-GB" smtClean="0">
                <a:solidFill>
                  <a:srgbClr val="000000"/>
                </a:solidFill>
              </a:rPr>
              <a:t>27/03/2026</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B2EA16CC-20BD-4D9F-AC1D-D9CAD5B984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720686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fld id="{79F3145C-DDC7-485B-AEBA-264693DC96FA}" type="datetime1">
              <a:rPr lang="en-GB" smtClean="0">
                <a:solidFill>
                  <a:srgbClr val="000000"/>
                </a:solidFill>
              </a:rPr>
              <a:t>27/03/2026</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6" name="Rectangle 6"/>
          <p:cNvSpPr>
            <a:spLocks noGrp="1" noChangeArrowheads="1"/>
          </p:cNvSpPr>
          <p:nvPr>
            <p:ph type="sldNum" sz="quarter" idx="12"/>
          </p:nvPr>
        </p:nvSpPr>
        <p:spPr>
          <a:ln/>
        </p:spPr>
        <p:txBody>
          <a:bodyPr/>
          <a:lstStyle>
            <a:lvl1pPr>
              <a:defRPr/>
            </a:lvl1pPr>
          </a:lstStyle>
          <a:p>
            <a:pPr>
              <a:defRPr/>
            </a:pPr>
            <a:fld id="{7E221443-4457-43C7-BF37-09D1E694D9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800014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fld id="{D0966646-ED14-4CBB-AB6F-E960E45C407C}" type="datetime1">
              <a:rPr lang="en-GB" smtClean="0">
                <a:solidFill>
                  <a:srgbClr val="000000"/>
                </a:solidFill>
              </a:rPr>
              <a:t>27/03/2026</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7" name="Rectangle 6"/>
          <p:cNvSpPr>
            <a:spLocks noGrp="1" noChangeArrowheads="1"/>
          </p:cNvSpPr>
          <p:nvPr>
            <p:ph type="sldNum" sz="quarter" idx="12"/>
          </p:nvPr>
        </p:nvSpPr>
        <p:spPr>
          <a:ln/>
        </p:spPr>
        <p:txBody>
          <a:bodyPr/>
          <a:lstStyle>
            <a:lvl1pPr>
              <a:defRPr/>
            </a:lvl1pPr>
          </a:lstStyle>
          <a:p>
            <a:pPr>
              <a:defRPr/>
            </a:pPr>
            <a:fld id="{EA1B1FFC-49DF-4D13-902C-B54C6F957C1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79196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fld id="{CF030665-AEFE-490E-BB18-DABFEDFA560A}" type="datetime1">
              <a:rPr lang="en-GB" smtClean="0">
                <a:solidFill>
                  <a:srgbClr val="000000"/>
                </a:solidFill>
              </a:rPr>
              <a:t>27/03/2026</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9" name="Rectangle 6"/>
          <p:cNvSpPr>
            <a:spLocks noGrp="1" noChangeArrowheads="1"/>
          </p:cNvSpPr>
          <p:nvPr>
            <p:ph type="sldNum" sz="quarter" idx="12"/>
          </p:nvPr>
        </p:nvSpPr>
        <p:spPr>
          <a:ln/>
        </p:spPr>
        <p:txBody>
          <a:bodyPr/>
          <a:lstStyle>
            <a:lvl1pPr>
              <a:defRPr/>
            </a:lvl1pPr>
          </a:lstStyle>
          <a:p>
            <a:pPr>
              <a:defRPr/>
            </a:pPr>
            <a:fld id="{520E5783-EF48-445B-A45A-E670231A7D0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71950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fld id="{E31461F8-237B-4BF8-B215-D1726340F1A7}" type="datetime1">
              <a:rPr lang="en-GB" smtClean="0">
                <a:solidFill>
                  <a:srgbClr val="000000"/>
                </a:solidFill>
              </a:rPr>
              <a:t>27/03/2026</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5" name="Rectangle 6"/>
          <p:cNvSpPr>
            <a:spLocks noGrp="1" noChangeArrowheads="1"/>
          </p:cNvSpPr>
          <p:nvPr>
            <p:ph type="sldNum" sz="quarter" idx="12"/>
          </p:nvPr>
        </p:nvSpPr>
        <p:spPr>
          <a:ln/>
        </p:spPr>
        <p:txBody>
          <a:bodyPr/>
          <a:lstStyle>
            <a:lvl1pPr>
              <a:defRPr/>
            </a:lvl1pPr>
          </a:lstStyle>
          <a:p>
            <a:pPr>
              <a:defRPr/>
            </a:pPr>
            <a:fld id="{03E0595A-45B5-429C-9F17-D20AD4946D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689830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149408-9BAE-45B6-858E-6EE54D943C75}" type="datetime1">
              <a:rPr lang="en-GB" smtClean="0">
                <a:solidFill>
                  <a:srgbClr val="000000"/>
                </a:solidFill>
              </a:rPr>
              <a:t>27/03/2026</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Epi/Bios/Research Methods Course</a:t>
            </a:r>
          </a:p>
        </p:txBody>
      </p:sp>
      <p:sp>
        <p:nvSpPr>
          <p:cNvPr id="4" name="Rectangle 6"/>
          <p:cNvSpPr>
            <a:spLocks noGrp="1" noChangeArrowheads="1"/>
          </p:cNvSpPr>
          <p:nvPr>
            <p:ph type="sldNum" sz="quarter" idx="12"/>
          </p:nvPr>
        </p:nvSpPr>
        <p:spPr>
          <a:ln/>
        </p:spPr>
        <p:txBody>
          <a:bodyPr/>
          <a:lstStyle>
            <a:lvl1pPr>
              <a:defRPr/>
            </a:lvl1pPr>
          </a:lstStyle>
          <a:p>
            <a:pPr>
              <a:defRPr/>
            </a:pPr>
            <a:fld id="{E320A14E-F8ED-48DD-B50F-9521820C24A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4504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jpe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4.jpe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image" Target="../media/image6.png"/><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image" Target="../media/image5.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1.jpe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4.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b-NO"/>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b-NO"/>
              <a:t>Click to edit Master text styles</a:t>
            </a:r>
          </a:p>
          <a:p>
            <a:pPr lvl="1"/>
            <a:r>
              <a:rPr lang="en-GB" altLang="nb-NO"/>
              <a:t>Second level</a:t>
            </a:r>
          </a:p>
          <a:p>
            <a:pPr lvl="2"/>
            <a:r>
              <a:rPr lang="en-GB" altLang="nb-NO"/>
              <a:t>Third level</a:t>
            </a:r>
          </a:p>
          <a:p>
            <a:pPr lvl="3"/>
            <a:r>
              <a:rPr lang="en-GB" altLang="nb-NO"/>
              <a:t>Fourth level</a:t>
            </a:r>
          </a:p>
          <a:p>
            <a:pPr lvl="4"/>
            <a:r>
              <a:rPr lang="en-GB" altLang="nb-NO"/>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D0ECB4A-8AD3-48FA-A6A0-F4D55B4EAF90}" type="datetime1">
              <a:rPr lang="en-GB" altLang="nb-NO" smtClean="0">
                <a:solidFill>
                  <a:srgbClr val="000000"/>
                </a:solidFill>
              </a:rPr>
              <a:t>27/03/2026</a:t>
            </a:fld>
            <a:endParaRPr lang="en-GB" altLang="nb-NO">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en-GB" altLang="nb-NO">
                <a:solidFill>
                  <a:srgbClr val="000000"/>
                </a:solidFill>
              </a:rPr>
              <a:t>Epi/Bios/Research Methods Course</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76553C-0829-407F-A05A-28075C32FED5}" type="slidenum">
              <a:rPr lang="en-GB" altLang="nb-NO" smtClean="0">
                <a:solidFill>
                  <a:srgbClr val="000000"/>
                </a:solidFill>
              </a:rPr>
              <a:pPr fontAlgn="base">
                <a:spcBef>
                  <a:spcPct val="0"/>
                </a:spcBef>
                <a:spcAft>
                  <a:spcPct val="0"/>
                </a:spcAft>
              </a:pPr>
              <a:t>‹#›</a:t>
            </a:fld>
            <a:endParaRPr lang="en-GB" altLang="nb-NO">
              <a:solidFill>
                <a:srgbClr val="000000"/>
              </a:solidFill>
            </a:endParaRPr>
          </a:p>
        </p:txBody>
      </p:sp>
    </p:spTree>
    <p:extLst>
      <p:ext uri="{BB962C8B-B14F-4D97-AF65-F5344CB8AC3E}">
        <p14:creationId xmlns:p14="http://schemas.microsoft.com/office/powerpoint/2010/main" val="3775497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b-NO"/>
              <a:t>Click to edit Master title style</a:t>
            </a:r>
          </a:p>
        </p:txBody>
      </p:sp>
      <p:sp>
        <p:nvSpPr>
          <p:cNvPr id="204803"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b-NO"/>
              <a:t>Click to edit Master text styles</a:t>
            </a:r>
          </a:p>
          <a:p>
            <a:pPr lvl="1"/>
            <a:r>
              <a:rPr lang="en-GB" altLang="nb-NO"/>
              <a:t>Second level</a:t>
            </a:r>
          </a:p>
          <a:p>
            <a:pPr lvl="2"/>
            <a:r>
              <a:rPr lang="en-GB" altLang="nb-NO"/>
              <a:t>Third level</a:t>
            </a:r>
          </a:p>
          <a:p>
            <a:pPr lvl="3"/>
            <a:r>
              <a:rPr lang="en-GB" altLang="nb-NO"/>
              <a:t>Fourth level</a:t>
            </a:r>
          </a:p>
          <a:p>
            <a:pPr lvl="4"/>
            <a:r>
              <a:rPr lang="en-GB" altLang="nb-NO"/>
              <a:t>Fifth level</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fontAlgn="base">
              <a:spcBef>
                <a:spcPct val="0"/>
              </a:spcBef>
              <a:spcAft>
                <a:spcPct val="0"/>
              </a:spcAft>
            </a:pPr>
            <a:endParaRPr lang="en-GB" altLang="nb-NO">
              <a:solidFill>
                <a:srgbClr val="FFFFFF"/>
              </a:solidFill>
            </a:endParaRPr>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fontAlgn="base">
              <a:spcBef>
                <a:spcPct val="0"/>
              </a:spcBef>
              <a:spcAft>
                <a:spcPct val="0"/>
              </a:spcAft>
            </a:pPr>
            <a:endParaRPr lang="en-GB" altLang="nb-NO">
              <a:solidFill>
                <a:srgbClr val="FFFFFF"/>
              </a:solidFill>
            </a:endParaRPr>
          </a:p>
        </p:txBody>
      </p:sp>
      <p:sp>
        <p:nvSpPr>
          <p:cNvPr id="204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fontAlgn="base">
              <a:spcBef>
                <a:spcPct val="0"/>
              </a:spcBef>
              <a:spcAft>
                <a:spcPct val="0"/>
              </a:spcAft>
            </a:pPr>
            <a:fld id="{C8C5A79C-2619-4B71-A96D-45B32973D75D}" type="slidenum">
              <a:rPr lang="en-GB" altLang="nb-NO" smtClean="0">
                <a:solidFill>
                  <a:srgbClr val="FFFFFF"/>
                </a:solidFill>
              </a:rPr>
              <a:pPr fontAlgn="base">
                <a:spcBef>
                  <a:spcPct val="0"/>
                </a:spcBef>
                <a:spcAft>
                  <a:spcPct val="0"/>
                </a:spcAft>
              </a:pPr>
              <a:t>‹#›</a:t>
            </a:fld>
            <a:endParaRPr lang="en-GB" altLang="nb-NO">
              <a:solidFill>
                <a:srgbClr val="FFFFFF"/>
              </a:solidFill>
            </a:endParaRPr>
          </a:p>
        </p:txBody>
      </p:sp>
    </p:spTree>
    <p:extLst>
      <p:ext uri="{BB962C8B-B14F-4D97-AF65-F5344CB8AC3E}">
        <p14:creationId xmlns:p14="http://schemas.microsoft.com/office/powerpoint/2010/main" val="1248195646"/>
      </p:ext>
    </p:extLst>
  </p:cSld>
  <p:clrMap bg1="dk2" tx1="lt1" bg2="dk1"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Rectangle 11"/>
          <p:cNvSpPr/>
          <p:nvPr/>
        </p:nvSpPr>
        <p:spPr>
          <a:xfrm>
            <a:off x="731838" y="576263"/>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1032" name="Picture 2" descr="C:\Users\Administrator\Desktop\Pushpin Dev\Assets\pushpinLef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descr="C:\Users\Administrator\Desktop\Pushpin Dev\Assets\pushpinLef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5" name="Text Placeholder 2"/>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96889503"/>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b-NO"/>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b-NO"/>
              <a:t>Click to edit Master text styles</a:t>
            </a:r>
          </a:p>
          <a:p>
            <a:pPr lvl="1"/>
            <a:r>
              <a:rPr lang="en-GB" altLang="nb-NO"/>
              <a:t>Second level</a:t>
            </a:r>
          </a:p>
          <a:p>
            <a:pPr lvl="2"/>
            <a:r>
              <a:rPr lang="en-GB" altLang="nb-NO"/>
              <a:t>Third level</a:t>
            </a:r>
          </a:p>
          <a:p>
            <a:pPr lvl="3"/>
            <a:r>
              <a:rPr lang="en-GB" altLang="nb-NO"/>
              <a:t>Fourth level</a:t>
            </a:r>
          </a:p>
          <a:p>
            <a:pPr lvl="4"/>
            <a:r>
              <a:rPr lang="en-GB" altLang="nb-NO"/>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charset="0"/>
                <a:cs typeface="Times New Roman"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charset="0"/>
                <a:cs typeface="Times New Roman"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charset="0"/>
                <a:cs typeface="Times New Roman" charset="0"/>
              </a:defRPr>
            </a:lvl1pPr>
          </a:lstStyle>
          <a:p>
            <a:pPr fontAlgn="base">
              <a:spcBef>
                <a:spcPct val="0"/>
              </a:spcBef>
              <a:spcAft>
                <a:spcPct val="0"/>
              </a:spcAft>
              <a:defRPr/>
            </a:pPr>
            <a:fld id="{9C5849C5-D1AC-4425-9262-9101C8E0C982}"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233637219"/>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2F76"/>
            </a:gs>
            <a:gs pos="100000">
              <a:srgbClr val="0066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nb-NO"/>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b-NO"/>
              <a:t>Click to edit Master text styles</a:t>
            </a:r>
          </a:p>
          <a:p>
            <a:pPr lvl="1"/>
            <a:r>
              <a:rPr lang="en-US" altLang="nb-NO"/>
              <a:t>  Second level</a:t>
            </a:r>
          </a:p>
          <a:p>
            <a:pPr lvl="2"/>
            <a:r>
              <a:rPr lang="en-US" altLang="nb-NO"/>
              <a:t> Third level</a:t>
            </a:r>
          </a:p>
          <a:p>
            <a:pPr lvl="3"/>
            <a:r>
              <a:rPr lang="en-US" altLang="nb-NO"/>
              <a:t> Fourth level</a:t>
            </a:r>
          </a:p>
          <a:p>
            <a:pPr lvl="4"/>
            <a:r>
              <a:rPr lang="en-US" altLang="nb-NO"/>
              <a:t> 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atin typeface="Times New Roman" pitchFamily="18" charset="0"/>
              </a:defRPr>
            </a:lvl1pPr>
          </a:lstStyle>
          <a:p>
            <a:pPr fontAlgn="base">
              <a:spcBef>
                <a:spcPct val="0"/>
              </a:spcBef>
              <a:spcAft>
                <a:spcPct val="0"/>
              </a:spcAft>
              <a:defRPr/>
            </a:pPr>
            <a:endParaRPr lang="en-US" altLang="nb-NO">
              <a:solidFill>
                <a:srgbClr val="000000"/>
              </a:solidFill>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atin typeface="Times New Roman" pitchFamily="18" charset="0"/>
              </a:defRPr>
            </a:lvl1pPr>
          </a:lstStyle>
          <a:p>
            <a:pPr fontAlgn="base">
              <a:spcBef>
                <a:spcPct val="0"/>
              </a:spcBef>
              <a:spcAft>
                <a:spcPct val="0"/>
              </a:spcAft>
              <a:defRPr/>
            </a:pPr>
            <a:endParaRPr lang="en-US" altLang="nb-NO">
              <a:solidFill>
                <a:srgbClr val="000000"/>
              </a:solidFill>
            </a:endParaRPr>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atin typeface="Times New Roman" pitchFamily="18" charset="0"/>
              </a:defRPr>
            </a:lvl1pPr>
          </a:lstStyle>
          <a:p>
            <a:pPr fontAlgn="base">
              <a:spcBef>
                <a:spcPct val="0"/>
              </a:spcBef>
              <a:spcAft>
                <a:spcPct val="0"/>
              </a:spcAft>
              <a:defRPr/>
            </a:pPr>
            <a:fld id="{9134486C-94A0-492A-A6F5-8A573A9A5710}" type="slidenum">
              <a:rPr lang="en-US" altLang="nb-NO">
                <a:solidFill>
                  <a:srgbClr val="000000"/>
                </a:solidFill>
              </a:rPr>
              <a:pPr fontAlgn="base">
                <a:spcBef>
                  <a:spcPct val="0"/>
                </a:spcBef>
                <a:spcAft>
                  <a:spcPct val="0"/>
                </a:spcAft>
                <a:defRPr/>
              </a:pPr>
              <a:t>‹#›</a:t>
            </a:fld>
            <a:endParaRPr lang="en-US" altLang="nb-NO">
              <a:solidFill>
                <a:srgbClr val="000000"/>
              </a:solidFill>
            </a:endParaRPr>
          </a:p>
        </p:txBody>
      </p:sp>
    </p:spTree>
    <p:extLst>
      <p:ext uri="{BB962C8B-B14F-4D97-AF65-F5344CB8AC3E}">
        <p14:creationId xmlns:p14="http://schemas.microsoft.com/office/powerpoint/2010/main" val="252397482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7200" algn="ctr" rtl="0" fontAlgn="base">
        <a:spcBef>
          <a:spcPct val="0"/>
        </a:spcBef>
        <a:spcAft>
          <a:spcPct val="0"/>
        </a:spcAft>
        <a:defRPr sz="4400" b="1">
          <a:solidFill>
            <a:srgbClr val="FFFF00"/>
          </a:solidFill>
          <a:latin typeface="Arial" charset="0"/>
        </a:defRPr>
      </a:lvl6pPr>
      <a:lvl7pPr marL="914400" algn="ctr" rtl="0" fontAlgn="base">
        <a:spcBef>
          <a:spcPct val="0"/>
        </a:spcBef>
        <a:spcAft>
          <a:spcPct val="0"/>
        </a:spcAft>
        <a:defRPr sz="4400" b="1">
          <a:solidFill>
            <a:srgbClr val="FFFF00"/>
          </a:solidFill>
          <a:latin typeface="Arial" charset="0"/>
        </a:defRPr>
      </a:lvl7pPr>
      <a:lvl8pPr marL="1371600" algn="ctr" rtl="0" fontAlgn="base">
        <a:spcBef>
          <a:spcPct val="0"/>
        </a:spcBef>
        <a:spcAft>
          <a:spcPct val="0"/>
        </a:spcAft>
        <a:defRPr sz="4400" b="1">
          <a:solidFill>
            <a:srgbClr val="FFFF00"/>
          </a:solidFill>
          <a:latin typeface="Arial" charset="0"/>
        </a:defRPr>
      </a:lvl8pPr>
      <a:lvl9pPr marL="1828800" algn="ctr" rtl="0" fontAlgn="base">
        <a:spcBef>
          <a:spcPct val="0"/>
        </a:spcBef>
        <a:spcAft>
          <a:spcPct val="0"/>
        </a:spcAft>
        <a:defRPr sz="4400" b="1">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hlink"/>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4803"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pPr>
            <a:endParaRPr lang="en-GB">
              <a:solidFill>
                <a:srgbClr val="FFFFFF"/>
              </a:solidFill>
            </a:endParaRPr>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pPr>
            <a:endParaRPr lang="en-GB">
              <a:solidFill>
                <a:srgbClr val="FFFFFF"/>
              </a:solidFill>
            </a:endParaRPr>
          </a:p>
        </p:txBody>
      </p:sp>
      <p:sp>
        <p:nvSpPr>
          <p:cNvPr id="204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pPr>
            <a:fld id="{EA3B2EF8-525A-464F-846C-67F856927DAB}" type="slidenum">
              <a:rPr lang="en-GB" smtClean="0">
                <a:solidFill>
                  <a:srgbClr val="FFFFFF"/>
                </a:solidFill>
              </a:rPr>
              <a:pPr fontAlgn="base">
                <a:spcBef>
                  <a:spcPct val="0"/>
                </a:spcBef>
                <a:spcAft>
                  <a:spcPct val="0"/>
                </a:spcAft>
              </a:pPr>
              <a:t>‹#›</a:t>
            </a:fld>
            <a:endParaRPr lang="en-GB">
              <a:solidFill>
                <a:srgbClr val="FFFFFF"/>
              </a:solidFill>
            </a:endParaRPr>
          </a:p>
        </p:txBody>
      </p:sp>
    </p:spTree>
    <p:extLst>
      <p:ext uri="{BB962C8B-B14F-4D97-AF65-F5344CB8AC3E}">
        <p14:creationId xmlns:p14="http://schemas.microsoft.com/office/powerpoint/2010/main" val="3540579088"/>
      </p:ext>
    </p:extLst>
  </p:cSld>
  <p:clrMap bg1="dk2" tx1="lt1" bg2="dk1"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nb-NO"/>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fontAlgn="base" hangingPunct="0">
              <a:spcBef>
                <a:spcPct val="0"/>
              </a:spcBef>
              <a:spcAft>
                <a:spcPct val="0"/>
              </a:spcAft>
              <a:defRPr/>
            </a:pPr>
            <a:fld id="{663F8253-A435-4E68-A87E-9DD3328993F4}" type="datetime1">
              <a:rPr lang="en-GB" smtClean="0">
                <a:solidFill>
                  <a:srgbClr val="000000"/>
                </a:solidFill>
              </a:rPr>
              <a:t>27/03/2026</a:t>
            </a:fld>
            <a:endParaRPr lang="nb-NO">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defRPr/>
            </a:pPr>
            <a:r>
              <a:rPr lang="nb-NO">
                <a:solidFill>
                  <a:srgbClr val="000000"/>
                </a:solidFill>
              </a:rPr>
              <a:t>Epi/Bios/Research Methods Course</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baseline="0">
                <a:latin typeface="+mn-lt"/>
              </a:defRPr>
            </a:lvl1pPr>
          </a:lstStyle>
          <a:p>
            <a:pPr eaLnBrk="0" fontAlgn="base" hangingPunct="0">
              <a:spcBef>
                <a:spcPct val="0"/>
              </a:spcBef>
              <a:spcAft>
                <a:spcPct val="0"/>
              </a:spcAft>
              <a:defRPr/>
            </a:pPr>
            <a:fld id="{BC690606-C41C-4B2A-8EC1-8E4A23110907}"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39287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b-NO"/>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b-NO"/>
              <a:t>Click to edit Master text styles</a:t>
            </a:r>
          </a:p>
          <a:p>
            <a:pPr lvl="1"/>
            <a:r>
              <a:rPr lang="en-GB" altLang="nb-NO"/>
              <a:t>Second level</a:t>
            </a:r>
          </a:p>
          <a:p>
            <a:pPr lvl="2"/>
            <a:r>
              <a:rPr lang="en-GB" altLang="nb-NO"/>
              <a:t>Third level</a:t>
            </a:r>
          </a:p>
          <a:p>
            <a:pPr lvl="3"/>
            <a:r>
              <a:rPr lang="en-GB" altLang="nb-NO"/>
              <a:t>Fourth level</a:t>
            </a:r>
          </a:p>
          <a:p>
            <a:pPr lvl="4"/>
            <a:r>
              <a:rPr lang="en-GB" altLang="nb-NO"/>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charset="0"/>
                <a:cs typeface="Times New Roman" charset="0"/>
              </a:defRPr>
            </a:lvl1pPr>
          </a:lstStyle>
          <a:p>
            <a:pPr fontAlgn="base">
              <a:spcBef>
                <a:spcPct val="0"/>
              </a:spcBef>
              <a:spcAft>
                <a:spcPct val="0"/>
              </a:spcAft>
              <a:defRPr/>
            </a:pPr>
            <a:fld id="{1AC7640C-470A-4AF1-8433-13B207E6692C}" type="datetime1">
              <a:rPr lang="en-GB" smtClean="0">
                <a:solidFill>
                  <a:srgbClr val="000000"/>
                </a:solidFill>
              </a:rPr>
              <a:t>27/03/2026</a:t>
            </a:fld>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charset="0"/>
                <a:cs typeface="Times New Roman" charset="0"/>
              </a:defRPr>
            </a:lvl1pPr>
          </a:lstStyle>
          <a:p>
            <a:pPr fontAlgn="base">
              <a:spcBef>
                <a:spcPct val="0"/>
              </a:spcBef>
              <a:spcAft>
                <a:spcPct val="0"/>
              </a:spcAft>
              <a:defRPr/>
            </a:pPr>
            <a:r>
              <a:rPr lang="en-GB">
                <a:solidFill>
                  <a:srgbClr val="000000"/>
                </a:solidFill>
              </a:rPr>
              <a:t>Epi/Bios/Research Methods Course</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charset="0"/>
                <a:cs typeface="Times New Roman" charset="0"/>
              </a:defRPr>
            </a:lvl1pPr>
          </a:lstStyle>
          <a:p>
            <a:pPr fontAlgn="base">
              <a:spcBef>
                <a:spcPct val="0"/>
              </a:spcBef>
              <a:spcAft>
                <a:spcPct val="0"/>
              </a:spcAft>
              <a:defRPr/>
            </a:pPr>
            <a:fld id="{5662F255-1BA2-4C33-AF69-8E2EC35F7F5F}"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18988151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b-NO"/>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b-NO"/>
              <a:t>Click to edit Master text styles</a:t>
            </a:r>
          </a:p>
          <a:p>
            <a:pPr lvl="1"/>
            <a:r>
              <a:rPr lang="en-GB" altLang="nb-NO"/>
              <a:t>Second level</a:t>
            </a:r>
          </a:p>
          <a:p>
            <a:pPr lvl="2"/>
            <a:r>
              <a:rPr lang="en-GB" altLang="nb-NO"/>
              <a:t>Third level</a:t>
            </a:r>
          </a:p>
          <a:p>
            <a:pPr lvl="3"/>
            <a:r>
              <a:rPr lang="en-GB" altLang="nb-NO"/>
              <a:t>Fourth level</a:t>
            </a:r>
          </a:p>
          <a:p>
            <a:pPr lvl="4"/>
            <a:r>
              <a:rPr lang="en-GB" altLang="nb-NO"/>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42AC7ADA-A3C3-417D-83F6-4F50E3296D8E}" type="datetime1">
              <a:rPr lang="en-GB" altLang="nb-NO" smtClean="0">
                <a:solidFill>
                  <a:srgbClr val="000000"/>
                </a:solidFill>
              </a:rPr>
              <a:t>27/03/2026</a:t>
            </a:fld>
            <a:endParaRPr lang="en-GB" altLang="nb-NO">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en-GB" altLang="nb-NO">
                <a:solidFill>
                  <a:srgbClr val="000000"/>
                </a:solidFill>
              </a:rPr>
              <a:t>Epi/Bios/Research Methods Course</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66A589D-812F-4892-912F-472F1FB096EA}" type="slidenum">
              <a:rPr lang="en-GB" altLang="nb-NO" smtClean="0">
                <a:solidFill>
                  <a:srgbClr val="000000"/>
                </a:solidFill>
              </a:rPr>
              <a:pPr fontAlgn="base">
                <a:spcBef>
                  <a:spcPct val="0"/>
                </a:spcBef>
                <a:spcAft>
                  <a:spcPct val="0"/>
                </a:spcAft>
              </a:pPr>
              <a:t>‹#›</a:t>
            </a:fld>
            <a:endParaRPr lang="en-GB" altLang="nb-NO">
              <a:solidFill>
                <a:srgbClr val="000000"/>
              </a:solidFill>
            </a:endParaRPr>
          </a:p>
        </p:txBody>
      </p:sp>
    </p:spTree>
    <p:extLst>
      <p:ext uri="{BB962C8B-B14F-4D97-AF65-F5344CB8AC3E}">
        <p14:creationId xmlns:p14="http://schemas.microsoft.com/office/powerpoint/2010/main" val="136989607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b-NO"/>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b-NO"/>
              <a:t>Click to edit Master text styles</a:t>
            </a:r>
          </a:p>
          <a:p>
            <a:pPr lvl="1"/>
            <a:r>
              <a:rPr lang="en-GB" altLang="nb-NO"/>
              <a:t>Second level</a:t>
            </a:r>
          </a:p>
          <a:p>
            <a:pPr lvl="2"/>
            <a:r>
              <a:rPr lang="en-GB" altLang="nb-NO"/>
              <a:t>Third level</a:t>
            </a:r>
          </a:p>
          <a:p>
            <a:pPr lvl="3"/>
            <a:r>
              <a:rPr lang="en-GB" altLang="nb-NO"/>
              <a:t>Fourth level</a:t>
            </a:r>
          </a:p>
          <a:p>
            <a:pPr lvl="4"/>
            <a:r>
              <a:rPr lang="en-GB" altLang="nb-NO"/>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DE331B94-AA17-4284-A428-12BC17FF68DE}" type="datetime1">
              <a:rPr lang="en-GB" altLang="nb-NO" smtClean="0">
                <a:solidFill>
                  <a:srgbClr val="FFFFFF"/>
                </a:solidFill>
              </a:rPr>
              <a:t>27/03/2026</a:t>
            </a:fld>
            <a:endParaRPr lang="en-GB" altLang="nb-NO">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en-GB" altLang="nb-NO">
                <a:solidFill>
                  <a:srgbClr val="FFFFFF"/>
                </a:solidFill>
              </a:rPr>
              <a:t>Epi/Bios/Research Methods Course</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DC738C6-C8D0-423F-86A2-92D8455B4397}" type="slidenum">
              <a:rPr lang="en-GB" altLang="nb-NO" smtClean="0">
                <a:solidFill>
                  <a:srgbClr val="FFFFFF"/>
                </a:solidFill>
              </a:rPr>
              <a:pPr fontAlgn="base">
                <a:spcBef>
                  <a:spcPct val="0"/>
                </a:spcBef>
                <a:spcAft>
                  <a:spcPct val="0"/>
                </a:spcAft>
              </a:pPr>
              <a:t>‹#›</a:t>
            </a:fld>
            <a:endParaRPr lang="en-GB" altLang="nb-NO">
              <a:solidFill>
                <a:srgbClr val="FFFFFF"/>
              </a:solidFill>
            </a:endParaRPr>
          </a:p>
        </p:txBody>
      </p:sp>
    </p:spTree>
    <p:extLst>
      <p:ext uri="{BB962C8B-B14F-4D97-AF65-F5344CB8AC3E}">
        <p14:creationId xmlns:p14="http://schemas.microsoft.com/office/powerpoint/2010/main" val="3827794809"/>
      </p:ext>
    </p:extLst>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nb-NO"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nb-NO"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8186536-2727-4CE3-9548-E724477DA068}"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nb-NO">
                <a:solidFill>
                  <a:prstClr val="black">
                    <a:tint val="75000"/>
                  </a:prstClr>
                </a:solidFill>
              </a:rPr>
              <a:t>Epi/Bios/Research Methods Course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1A553CB-C309-4B1D-BF1F-CD7CCE1676A6}"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308661307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42AC3-45CC-4A52-B7D6-7BC31B4A2B08}"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solidFill>
                  <a:prstClr val="black">
                    <a:tint val="75000"/>
                  </a:prstClr>
                </a:solidFill>
              </a:rPr>
              <a:t>Epi/Bios/Research Methods Course</a:t>
            </a: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1D974-BF8D-474A-A367-8E933E3B495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43107888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1445C-3892-442E-8D4D-38C4107601EA}" type="datetime1">
              <a:rPr lang="en-GB" smtClean="0">
                <a:solidFill>
                  <a:prstClr val="black">
                    <a:tint val="75000"/>
                  </a:prstClr>
                </a:solidFill>
              </a:rPr>
              <a:t>27/03/2026</a:t>
            </a:fld>
            <a:endParaRPr lang="nb-NO">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solidFill>
                  <a:prstClr val="black">
                    <a:tint val="75000"/>
                  </a:prstClr>
                </a:solidFill>
              </a:rPr>
              <a:t>Epi/Bios/Research Methods Course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B6195-50E1-4F25-B033-9490DA5FD6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51089372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400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fr-FR" altLang="en-US"/>
              <a:t>Cliquez pour modifier le style du titre du masque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126980" name="Rectangle 4"/>
          <p:cNvSpPr>
            <a:spLocks noGrp="1" noChangeArrowheads="1"/>
          </p:cNvSpPr>
          <p:nvPr>
            <p:ph type="dt" sz="half" idx="2"/>
          </p:nvPr>
        </p:nvSpPr>
        <p:spPr bwMode="auto">
          <a:xfrm>
            <a:off x="7162800" y="6553200"/>
            <a:ext cx="19050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chemeClr val="tx1"/>
                </a:solidFill>
                <a:latin typeface="Arial" charset="0"/>
              </a:defRPr>
            </a:lvl1pPr>
          </a:lstStyle>
          <a:p>
            <a:pPr fontAlgn="base">
              <a:spcBef>
                <a:spcPct val="0"/>
              </a:spcBef>
              <a:spcAft>
                <a:spcPct val="0"/>
              </a:spcAft>
              <a:defRPr/>
            </a:pPr>
            <a:fld id="{8D27AE41-CFD3-4538-A400-325154A7A753}" type="datetime1">
              <a:rPr lang="en-GB" b="1" smtClean="0">
                <a:solidFill>
                  <a:srgbClr val="000000"/>
                </a:solidFill>
              </a:rPr>
              <a:t>27/03/2026</a:t>
            </a:fld>
            <a:endParaRPr lang="en-GB" b="1">
              <a:solidFill>
                <a:srgbClr val="000000"/>
              </a:solidFill>
            </a:endParaRPr>
          </a:p>
        </p:txBody>
      </p:sp>
      <p:sp>
        <p:nvSpPr>
          <p:cNvPr id="126981" name="Rectangle 5"/>
          <p:cNvSpPr>
            <a:spLocks noGrp="1" noChangeArrowheads="1"/>
          </p:cNvSpPr>
          <p:nvPr>
            <p:ph type="ftr" sz="quarter" idx="3"/>
          </p:nvPr>
        </p:nvSpPr>
        <p:spPr bwMode="auto">
          <a:xfrm>
            <a:off x="0" y="6400800"/>
            <a:ext cx="4648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0" i="1">
                <a:solidFill>
                  <a:schemeClr val="tx1"/>
                </a:solidFill>
                <a:latin typeface="Arial" charset="0"/>
              </a:defRPr>
            </a:lvl1pPr>
          </a:lstStyle>
          <a:p>
            <a:pPr fontAlgn="base">
              <a:spcBef>
                <a:spcPct val="0"/>
              </a:spcBef>
              <a:spcAft>
                <a:spcPct val="0"/>
              </a:spcAft>
              <a:defRPr/>
            </a:pPr>
            <a:r>
              <a:rPr lang="en-GB">
                <a:solidFill>
                  <a:srgbClr val="000000"/>
                </a:solidFill>
              </a:rPr>
              <a:t>Epi/Bios/Research Methods Course</a:t>
            </a:r>
          </a:p>
        </p:txBody>
      </p:sp>
      <p:sp>
        <p:nvSpPr>
          <p:cNvPr id="126982" name="Rectangle 6"/>
          <p:cNvSpPr>
            <a:spLocks noGrp="1" noChangeArrowheads="1"/>
          </p:cNvSpPr>
          <p:nvPr>
            <p:ph type="sldNum" sz="quarter" idx="4"/>
          </p:nvPr>
        </p:nvSpPr>
        <p:spPr bwMode="auto">
          <a:xfrm>
            <a:off x="4267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chemeClr val="tx1"/>
                </a:solidFill>
                <a:latin typeface="Arial" charset="0"/>
              </a:defRPr>
            </a:lvl1pPr>
          </a:lstStyle>
          <a:p>
            <a:pPr fontAlgn="base">
              <a:spcBef>
                <a:spcPct val="0"/>
              </a:spcBef>
              <a:spcAft>
                <a:spcPct val="0"/>
              </a:spcAft>
              <a:defRPr/>
            </a:pPr>
            <a:fld id="{7C5329E4-0488-4CE1-AFAF-8BEF106C1220}" type="slidenum">
              <a:rPr lang="en-GB" b="1">
                <a:solidFill>
                  <a:srgbClr val="000000"/>
                </a:solidFill>
              </a:rPr>
              <a:pPr fontAlgn="base">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223510501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hf hdr="0" ftr="0" dt="0"/>
  <p:txStyles>
    <p:titleStyle>
      <a:lvl1pPr algn="ctr" defTabSz="762000" rtl="0" eaLnBrk="0" fontAlgn="base" hangingPunct="0">
        <a:spcBef>
          <a:spcPct val="0"/>
        </a:spcBef>
        <a:spcAft>
          <a:spcPct val="0"/>
        </a:spcAft>
        <a:defRPr sz="2800" b="1">
          <a:solidFill>
            <a:srgbClr val="333399"/>
          </a:solidFill>
          <a:latin typeface="+mj-lt"/>
          <a:ea typeface="+mj-ea"/>
          <a:cs typeface="+mj-cs"/>
        </a:defRPr>
      </a:lvl1pPr>
      <a:lvl2pPr algn="ctr" defTabSz="762000" rtl="0" eaLnBrk="0" fontAlgn="base" hangingPunct="0">
        <a:spcBef>
          <a:spcPct val="0"/>
        </a:spcBef>
        <a:spcAft>
          <a:spcPct val="0"/>
        </a:spcAft>
        <a:defRPr sz="2800" b="1">
          <a:solidFill>
            <a:srgbClr val="333399"/>
          </a:solidFill>
          <a:latin typeface="Arial" charset="0"/>
        </a:defRPr>
      </a:lvl2pPr>
      <a:lvl3pPr algn="ctr" defTabSz="762000" rtl="0" eaLnBrk="0" fontAlgn="base" hangingPunct="0">
        <a:spcBef>
          <a:spcPct val="0"/>
        </a:spcBef>
        <a:spcAft>
          <a:spcPct val="0"/>
        </a:spcAft>
        <a:defRPr sz="2800" b="1">
          <a:solidFill>
            <a:srgbClr val="333399"/>
          </a:solidFill>
          <a:latin typeface="Arial" charset="0"/>
        </a:defRPr>
      </a:lvl3pPr>
      <a:lvl4pPr algn="ctr" defTabSz="762000" rtl="0" eaLnBrk="0" fontAlgn="base" hangingPunct="0">
        <a:spcBef>
          <a:spcPct val="0"/>
        </a:spcBef>
        <a:spcAft>
          <a:spcPct val="0"/>
        </a:spcAft>
        <a:defRPr sz="2800" b="1">
          <a:solidFill>
            <a:srgbClr val="333399"/>
          </a:solidFill>
          <a:latin typeface="Arial" charset="0"/>
        </a:defRPr>
      </a:lvl4pPr>
      <a:lvl5pPr algn="ctr" defTabSz="762000" rtl="0" eaLnBrk="0" fontAlgn="base" hangingPunct="0">
        <a:spcBef>
          <a:spcPct val="0"/>
        </a:spcBef>
        <a:spcAft>
          <a:spcPct val="0"/>
        </a:spcAft>
        <a:defRPr sz="2800" b="1">
          <a:solidFill>
            <a:srgbClr val="333399"/>
          </a:solidFill>
          <a:latin typeface="Arial" charset="0"/>
        </a:defRPr>
      </a:lvl5pPr>
      <a:lvl6pPr marL="457200" algn="ctr" defTabSz="762000" rtl="0" fontAlgn="base">
        <a:spcBef>
          <a:spcPct val="0"/>
        </a:spcBef>
        <a:spcAft>
          <a:spcPct val="0"/>
        </a:spcAft>
        <a:defRPr sz="2800" b="1">
          <a:solidFill>
            <a:srgbClr val="333399"/>
          </a:solidFill>
          <a:latin typeface="Arial" charset="0"/>
        </a:defRPr>
      </a:lvl6pPr>
      <a:lvl7pPr marL="914400" algn="ctr" defTabSz="762000" rtl="0" fontAlgn="base">
        <a:spcBef>
          <a:spcPct val="0"/>
        </a:spcBef>
        <a:spcAft>
          <a:spcPct val="0"/>
        </a:spcAft>
        <a:defRPr sz="2800" b="1">
          <a:solidFill>
            <a:srgbClr val="333399"/>
          </a:solidFill>
          <a:latin typeface="Arial" charset="0"/>
        </a:defRPr>
      </a:lvl7pPr>
      <a:lvl8pPr marL="1371600" algn="ctr" defTabSz="762000" rtl="0" fontAlgn="base">
        <a:spcBef>
          <a:spcPct val="0"/>
        </a:spcBef>
        <a:spcAft>
          <a:spcPct val="0"/>
        </a:spcAft>
        <a:defRPr sz="2800" b="1">
          <a:solidFill>
            <a:srgbClr val="333399"/>
          </a:solidFill>
          <a:latin typeface="Arial" charset="0"/>
        </a:defRPr>
      </a:lvl8pPr>
      <a:lvl9pPr marL="1828800" algn="ctr" defTabSz="762000" rtl="0" fontAlgn="base">
        <a:spcBef>
          <a:spcPct val="0"/>
        </a:spcBef>
        <a:spcAft>
          <a:spcPct val="0"/>
        </a:spcAft>
        <a:defRPr sz="2800" b="1">
          <a:solidFill>
            <a:srgbClr val="333399"/>
          </a:solidFill>
          <a:latin typeface="Arial" charset="0"/>
        </a:defRPr>
      </a:lvl9pPr>
    </p:titleStyle>
    <p:bodyStyle>
      <a:lvl1pPr marL="342900" indent="-342900" algn="l" defTabSz="762000"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400" b="1">
          <a:solidFill>
            <a:schemeClr val="tx1"/>
          </a:solidFill>
          <a:latin typeface="+mn-lt"/>
        </a:defRPr>
      </a:lvl2pPr>
      <a:lvl3pPr marL="1143000" indent="-228600" algn="l" defTabSz="762000" rtl="0" eaLnBrk="0" fontAlgn="base" hangingPunct="0">
        <a:spcBef>
          <a:spcPct val="20000"/>
        </a:spcBef>
        <a:spcAft>
          <a:spcPct val="0"/>
        </a:spcAft>
        <a:buChar char="•"/>
        <a:defRPr sz="2000" b="1">
          <a:solidFill>
            <a:schemeClr val="tx1"/>
          </a:solidFill>
          <a:latin typeface="+mn-lt"/>
        </a:defRPr>
      </a:lvl3pPr>
      <a:lvl4pPr marL="1600200" indent="-228600" algn="l" defTabSz="762000" rtl="0" eaLnBrk="0" fontAlgn="base" hangingPunct="0">
        <a:spcBef>
          <a:spcPct val="20000"/>
        </a:spcBef>
        <a:spcAft>
          <a:spcPct val="0"/>
        </a:spcAft>
        <a:buChar char="–"/>
        <a:defRPr b="1">
          <a:solidFill>
            <a:schemeClr val="tx1"/>
          </a:solidFill>
          <a:latin typeface="+mn-lt"/>
        </a:defRPr>
      </a:lvl4pPr>
      <a:lvl5pPr marL="2057400" indent="-228600" algn="l" defTabSz="762000" rtl="0" eaLnBrk="0" fontAlgn="base" hangingPunct="0">
        <a:spcBef>
          <a:spcPct val="20000"/>
        </a:spcBef>
        <a:spcAft>
          <a:spcPct val="0"/>
        </a:spcAft>
        <a:buChar char="•"/>
        <a:defRPr b="1">
          <a:solidFill>
            <a:schemeClr val="tx1"/>
          </a:solidFill>
          <a:latin typeface="+mn-lt"/>
        </a:defRPr>
      </a:lvl5pPr>
      <a:lvl6pPr marL="2514600" indent="-228600" algn="l" defTabSz="762000" rtl="0" fontAlgn="base">
        <a:spcBef>
          <a:spcPct val="20000"/>
        </a:spcBef>
        <a:spcAft>
          <a:spcPct val="0"/>
        </a:spcAft>
        <a:buChar char="•"/>
        <a:defRPr b="1">
          <a:solidFill>
            <a:schemeClr val="tx1"/>
          </a:solidFill>
          <a:latin typeface="+mn-lt"/>
        </a:defRPr>
      </a:lvl6pPr>
      <a:lvl7pPr marL="2971800" indent="-228600" algn="l" defTabSz="762000" rtl="0" fontAlgn="base">
        <a:spcBef>
          <a:spcPct val="20000"/>
        </a:spcBef>
        <a:spcAft>
          <a:spcPct val="0"/>
        </a:spcAft>
        <a:buChar char="•"/>
        <a:defRPr b="1">
          <a:solidFill>
            <a:schemeClr val="tx1"/>
          </a:solidFill>
          <a:latin typeface="+mn-lt"/>
        </a:defRPr>
      </a:lvl7pPr>
      <a:lvl8pPr marL="3429000" indent="-228600" algn="l" defTabSz="762000" rtl="0" fontAlgn="base">
        <a:spcBef>
          <a:spcPct val="20000"/>
        </a:spcBef>
        <a:spcAft>
          <a:spcPct val="0"/>
        </a:spcAft>
        <a:buChar char="•"/>
        <a:defRPr b="1">
          <a:solidFill>
            <a:schemeClr val="tx1"/>
          </a:solidFill>
          <a:latin typeface="+mn-lt"/>
        </a:defRPr>
      </a:lvl8pPr>
      <a:lvl9pPr marL="3886200" indent="-228600" algn="l" defTabSz="762000" rtl="0" fontAlgn="base">
        <a:spcBef>
          <a:spcPct val="20000"/>
        </a:spcBef>
        <a:spcAft>
          <a:spcPct val="0"/>
        </a:spcAft>
        <a:buChar char="•"/>
        <a:defRPr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docid=7olba4Vf2UHo_M&amp;tbnid=ruzABEqjNbAQ-M:&amp;ved=0CAUQjRw&amp;url=http://www.jcimjournal.com/jim/downArticle.aspx?op=htm&amp;fileID=579&amp;ei=hsMxUpaMA4bcsgaY04CIBQ&amp;bvm=bv.52109249,d.Yms&amp;psig=AFQjCNFM-gvSTHT3jLzhQ-mLu5J_u8AGwA&amp;ust=1379079136500567" TargetMode="External"/><Relationship Id="rId2" Type="http://schemas.openxmlformats.org/officeDocument/2006/relationships/notesSlide" Target="../notesSlides/notesSlide11.xml"/><Relationship Id="rId1" Type="http://schemas.openxmlformats.org/officeDocument/2006/relationships/slideLayout" Target="../slideLayouts/slideLayout71.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9.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3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4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9.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14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9.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44.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13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9.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14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9.xml"/></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1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9.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9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Epidemiology </a:t>
            </a:r>
            <a:endParaRPr lang="nb-NO" dirty="0"/>
          </a:p>
        </p:txBody>
      </p:sp>
      <p:sp>
        <p:nvSpPr>
          <p:cNvPr id="3" name="Subtitle 2"/>
          <p:cNvSpPr>
            <a:spLocks noGrp="1"/>
          </p:cNvSpPr>
          <p:nvPr>
            <p:ph type="subTitle" idx="1"/>
          </p:nvPr>
        </p:nvSpPr>
        <p:spPr/>
        <p:txBody>
          <a:bodyPr>
            <a:normAutofit/>
          </a:bodyPr>
          <a:lstStyle/>
          <a:p>
            <a:r>
              <a:rPr lang="en-GB" dirty="0"/>
              <a:t>Associate Prof Charles Karamagi CHS, Makerere University</a:t>
            </a:r>
          </a:p>
        </p:txBody>
      </p:sp>
      <p:sp>
        <p:nvSpPr>
          <p:cNvPr id="4" name="Slide Number Placeholder 3"/>
          <p:cNvSpPr>
            <a:spLocks noGrp="1"/>
          </p:cNvSpPr>
          <p:nvPr>
            <p:ph type="sldNum" sz="quarter" idx="12"/>
          </p:nvPr>
        </p:nvSpPr>
        <p:spPr/>
        <p:txBody>
          <a:bodyPr/>
          <a:lstStyle/>
          <a:p>
            <a:fld id="{2097D6D2-9860-4B52-81F1-B0A1781EBCD2}" type="slidenum">
              <a:rPr lang="nb-NO" smtClean="0"/>
              <a:t>1</a:t>
            </a:fld>
            <a:endParaRPr lang="nb-NO"/>
          </a:p>
        </p:txBody>
      </p:sp>
    </p:spTree>
    <p:extLst>
      <p:ext uri="{BB962C8B-B14F-4D97-AF65-F5344CB8AC3E}">
        <p14:creationId xmlns:p14="http://schemas.microsoft.com/office/powerpoint/2010/main" val="251930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GB"/>
              <a:t>History of Epidemiology</a:t>
            </a:r>
          </a:p>
        </p:txBody>
      </p:sp>
      <p:sp>
        <p:nvSpPr>
          <p:cNvPr id="212995" name="Rectangle 3"/>
          <p:cNvSpPr>
            <a:spLocks noGrp="1" noChangeArrowheads="1"/>
          </p:cNvSpPr>
          <p:nvPr>
            <p:ph type="body" idx="1"/>
          </p:nvPr>
        </p:nvSpPr>
        <p:spPr/>
        <p:txBody>
          <a:bodyPr/>
          <a:lstStyle/>
          <a:p>
            <a:pPr>
              <a:lnSpc>
                <a:spcPct val="90000"/>
              </a:lnSpc>
              <a:buFont typeface="Wingdings" pitchFamily="2" charset="2"/>
              <a:buChar char="q"/>
            </a:pPr>
            <a:r>
              <a:rPr lang="en-GB"/>
              <a:t>William Farr	</a:t>
            </a:r>
          </a:p>
          <a:p>
            <a:pPr lvl="1">
              <a:lnSpc>
                <a:spcPct val="90000"/>
              </a:lnSpc>
              <a:buFont typeface="Wingdings" pitchFamily="2" charset="2"/>
              <a:buChar char="q"/>
            </a:pPr>
            <a:r>
              <a:rPr lang="en-GB"/>
              <a:t>Registration of deaths			1840</a:t>
            </a:r>
          </a:p>
          <a:p>
            <a:pPr>
              <a:lnSpc>
                <a:spcPct val="90000"/>
              </a:lnSpc>
            </a:pPr>
            <a:r>
              <a:rPr lang="en-GB"/>
              <a:t>Ignaz Semmelweis	</a:t>
            </a:r>
          </a:p>
          <a:p>
            <a:pPr lvl="1">
              <a:lnSpc>
                <a:spcPct val="90000"/>
              </a:lnSpc>
            </a:pPr>
            <a:r>
              <a:rPr lang="en-GB"/>
              <a:t>Puerperal sepsis				1850</a:t>
            </a:r>
          </a:p>
          <a:p>
            <a:pPr>
              <a:lnSpc>
                <a:spcPct val="90000"/>
              </a:lnSpc>
            </a:pPr>
            <a:r>
              <a:rPr lang="en-GB"/>
              <a:t>John Snow		</a:t>
            </a:r>
          </a:p>
          <a:p>
            <a:pPr lvl="1">
              <a:lnSpc>
                <a:spcPct val="90000"/>
              </a:lnSpc>
            </a:pPr>
            <a:r>
              <a:rPr lang="en-GB"/>
              <a:t>Cholera					1853</a:t>
            </a:r>
          </a:p>
          <a:p>
            <a:pPr>
              <a:lnSpc>
                <a:spcPct val="90000"/>
              </a:lnSpc>
            </a:pPr>
            <a:r>
              <a:rPr lang="en-GB"/>
              <a:t>Bradford Hill/Richard Doll	</a:t>
            </a:r>
          </a:p>
          <a:p>
            <a:pPr lvl="1">
              <a:lnSpc>
                <a:spcPct val="90000"/>
              </a:lnSpc>
            </a:pPr>
            <a:r>
              <a:rPr lang="en-GB"/>
              <a:t>Smoking vs CHD/Lung Cancer		1950</a:t>
            </a:r>
          </a:p>
          <a:p>
            <a:pPr>
              <a:lnSpc>
                <a:spcPct val="90000"/>
              </a:lnSpc>
            </a:pPr>
            <a:endParaRPr lang="en-GB"/>
          </a:p>
        </p:txBody>
      </p:sp>
    </p:spTree>
    <p:extLst>
      <p:ext uri="{BB962C8B-B14F-4D97-AF65-F5344CB8AC3E}">
        <p14:creationId xmlns:p14="http://schemas.microsoft.com/office/powerpoint/2010/main" val="423098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GB"/>
              <a:t>Lessons from History of Epidemiology</a:t>
            </a:r>
          </a:p>
        </p:txBody>
      </p:sp>
      <p:sp>
        <p:nvSpPr>
          <p:cNvPr id="193539" name="Rectangle 3"/>
          <p:cNvSpPr>
            <a:spLocks noGrp="1" noChangeArrowheads="1"/>
          </p:cNvSpPr>
          <p:nvPr>
            <p:ph type="body" idx="1"/>
          </p:nvPr>
        </p:nvSpPr>
        <p:spPr>
          <a:xfrm>
            <a:off x="468313" y="1844675"/>
            <a:ext cx="8207375" cy="4824413"/>
          </a:xfrm>
        </p:spPr>
        <p:txBody>
          <a:bodyPr/>
          <a:lstStyle/>
          <a:p>
            <a:pPr marL="609600" indent="-609600">
              <a:lnSpc>
                <a:spcPct val="80000"/>
              </a:lnSpc>
              <a:buFontTx/>
              <a:buNone/>
            </a:pPr>
            <a:r>
              <a:rPr lang="en-GB" sz="2400"/>
              <a:t>1. Description of disease distribution (</a:t>
            </a:r>
            <a:r>
              <a:rPr lang="en-GB" sz="2400" i="1"/>
              <a:t>descriptive epidemiology</a:t>
            </a:r>
            <a:r>
              <a:rPr lang="en-GB" sz="2400"/>
              <a:t>), </a:t>
            </a:r>
            <a:r>
              <a:rPr lang="en-GB" sz="2400" i="1"/>
              <a:t>and</a:t>
            </a:r>
          </a:p>
          <a:p>
            <a:pPr marL="609600" indent="-609600">
              <a:lnSpc>
                <a:spcPct val="80000"/>
              </a:lnSpc>
              <a:buFontTx/>
              <a:buNone/>
            </a:pPr>
            <a:endParaRPr lang="en-GB" sz="2400" i="1"/>
          </a:p>
          <a:p>
            <a:pPr marL="609600" indent="-609600">
              <a:lnSpc>
                <a:spcPct val="80000"/>
              </a:lnSpc>
              <a:buFontTx/>
              <a:buNone/>
            </a:pPr>
            <a:r>
              <a:rPr lang="en-GB" sz="2400"/>
              <a:t>2. Analyses of relationships between possible causal factors and disease occurrence (</a:t>
            </a:r>
            <a:r>
              <a:rPr lang="en-GB" sz="2400" i="1"/>
              <a:t>analytic epidemiology</a:t>
            </a:r>
            <a:r>
              <a:rPr lang="en-GB" sz="2400"/>
              <a:t>)</a:t>
            </a:r>
          </a:p>
          <a:p>
            <a:pPr marL="609600" indent="-609600">
              <a:lnSpc>
                <a:spcPct val="80000"/>
              </a:lnSpc>
              <a:buFontTx/>
              <a:buNone/>
            </a:pPr>
            <a:endParaRPr lang="en-GB" sz="2400"/>
          </a:p>
          <a:p>
            <a:pPr marL="609600" indent="-609600" algn="ctr">
              <a:lnSpc>
                <a:spcPct val="80000"/>
              </a:lnSpc>
              <a:buFontTx/>
              <a:buNone/>
            </a:pPr>
            <a:r>
              <a:rPr lang="en-GB" sz="2400" i="1"/>
              <a:t>may lead to hypotheses that can be tested by</a:t>
            </a:r>
          </a:p>
          <a:p>
            <a:pPr marL="609600" indent="-609600">
              <a:lnSpc>
                <a:spcPct val="80000"/>
              </a:lnSpc>
              <a:buFontTx/>
              <a:buNone/>
            </a:pPr>
            <a:endParaRPr lang="en-GB" sz="2400"/>
          </a:p>
          <a:p>
            <a:pPr marL="609600" indent="-609600">
              <a:lnSpc>
                <a:spcPct val="80000"/>
              </a:lnSpc>
              <a:buFontTx/>
              <a:buNone/>
            </a:pPr>
            <a:r>
              <a:rPr lang="en-GB" sz="2400"/>
              <a:t>3. Study of disease occurrence after removal of possible causal factors (</a:t>
            </a:r>
            <a:r>
              <a:rPr lang="en-GB" sz="2400" i="1"/>
              <a:t>intervention studies</a:t>
            </a:r>
            <a:r>
              <a:rPr lang="en-GB" sz="2400"/>
              <a:t>)</a:t>
            </a:r>
          </a:p>
          <a:p>
            <a:pPr marL="609600" indent="-609600" algn="ctr">
              <a:lnSpc>
                <a:spcPct val="80000"/>
              </a:lnSpc>
              <a:buFontTx/>
              <a:buNone/>
            </a:pPr>
            <a:endParaRPr lang="en-GB" sz="2400"/>
          </a:p>
          <a:p>
            <a:pPr marL="609600" indent="-609600" algn="ctr">
              <a:lnSpc>
                <a:spcPct val="80000"/>
              </a:lnSpc>
              <a:buFontTx/>
              <a:buNone/>
            </a:pPr>
            <a:r>
              <a:rPr lang="en-GB" sz="2400"/>
              <a:t>Diseases can be prevented without complete knowledge of specific causal factors (e.g.</a:t>
            </a:r>
            <a:r>
              <a:rPr lang="en-GB" sz="2400" i="1"/>
              <a:t>Vibrio cholerae</a:t>
            </a:r>
            <a:r>
              <a:rPr lang="en-GB" sz="2400"/>
              <a:t> was discovered by Robert Koch in 1883)</a:t>
            </a:r>
          </a:p>
        </p:txBody>
      </p:sp>
    </p:spTree>
    <p:extLst>
      <p:ext uri="{BB962C8B-B14F-4D97-AF65-F5344CB8AC3E}">
        <p14:creationId xmlns:p14="http://schemas.microsoft.com/office/powerpoint/2010/main" val="257360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nb-NO"/>
              <a:t>The Epidemiologic Approach</a:t>
            </a:r>
          </a:p>
        </p:txBody>
      </p:sp>
      <p:sp>
        <p:nvSpPr>
          <p:cNvPr id="17411" name="Rectangle 3"/>
          <p:cNvSpPr>
            <a:spLocks noGrp="1" noChangeArrowheads="1"/>
          </p:cNvSpPr>
          <p:nvPr>
            <p:ph type="body" idx="1"/>
          </p:nvPr>
        </p:nvSpPr>
        <p:spPr/>
        <p:txBody>
          <a:bodyPr/>
          <a:lstStyle/>
          <a:p>
            <a:pPr>
              <a:lnSpc>
                <a:spcPct val="90000"/>
              </a:lnSpc>
            </a:pPr>
            <a:r>
              <a:rPr lang="en-GB" altLang="nb-NO"/>
              <a:t>Observation of a disease</a:t>
            </a:r>
          </a:p>
          <a:p>
            <a:pPr>
              <a:lnSpc>
                <a:spcPct val="90000"/>
              </a:lnSpc>
            </a:pPr>
            <a:r>
              <a:rPr lang="en-GB" altLang="nb-NO"/>
              <a:t>Formulation of questions as regards the aetiology of the disease</a:t>
            </a:r>
          </a:p>
          <a:p>
            <a:pPr>
              <a:lnSpc>
                <a:spcPct val="90000"/>
              </a:lnSpc>
            </a:pPr>
            <a:r>
              <a:rPr lang="en-GB" altLang="nb-NO"/>
              <a:t>Hypothesis generation as to the possible aetiological factors</a:t>
            </a:r>
          </a:p>
          <a:p>
            <a:pPr>
              <a:lnSpc>
                <a:spcPct val="90000"/>
              </a:lnSpc>
            </a:pPr>
            <a:r>
              <a:rPr lang="en-GB" altLang="nb-NO"/>
              <a:t>Experimentation, analysis and comparison</a:t>
            </a:r>
          </a:p>
          <a:p>
            <a:pPr>
              <a:lnSpc>
                <a:spcPct val="90000"/>
              </a:lnSpc>
            </a:pPr>
            <a:r>
              <a:rPr lang="en-GB" altLang="nb-NO"/>
              <a:t>Conclusions</a:t>
            </a:r>
          </a:p>
          <a:p>
            <a:pPr>
              <a:lnSpc>
                <a:spcPct val="90000"/>
              </a:lnSpc>
            </a:pPr>
            <a:r>
              <a:rPr lang="en-GB" altLang="nb-NO"/>
              <a:t>Application</a:t>
            </a:r>
          </a:p>
        </p:txBody>
      </p:sp>
      <p:sp>
        <p:nvSpPr>
          <p:cNvPr id="2" name="Slide Number Placeholder 1"/>
          <p:cNvSpPr>
            <a:spLocks noGrp="1"/>
          </p:cNvSpPr>
          <p:nvPr>
            <p:ph type="sldNum" sz="quarter" idx="12"/>
          </p:nvPr>
        </p:nvSpPr>
        <p:spPr/>
        <p:txBody>
          <a:bodyPr/>
          <a:lstStyle/>
          <a:p>
            <a:fld id="{FFACCDBE-A869-4658-ADE0-83B14E7A0547}" type="slidenum">
              <a:rPr lang="en-GB" altLang="nb-NO" smtClean="0">
                <a:solidFill>
                  <a:srgbClr val="000000"/>
                </a:solidFill>
              </a:rPr>
              <a:pPr/>
              <a:t>12</a:t>
            </a:fld>
            <a:endParaRPr lang="en-GB" altLang="nb-NO">
              <a:solidFill>
                <a:srgbClr val="000000"/>
              </a:solidFill>
            </a:endParaRPr>
          </a:p>
        </p:txBody>
      </p:sp>
    </p:spTree>
    <p:extLst>
      <p:ext uri="{BB962C8B-B14F-4D97-AF65-F5344CB8AC3E}">
        <p14:creationId xmlns:p14="http://schemas.microsoft.com/office/powerpoint/2010/main" val="221280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Epidemiological Study Designs</a:t>
            </a:r>
            <a:endParaRPr lang="nb-NO" dirty="0"/>
          </a:p>
        </p:txBody>
      </p:sp>
      <p:sp>
        <p:nvSpPr>
          <p:cNvPr id="3" name="Content Placeholder 2"/>
          <p:cNvSpPr>
            <a:spLocks noGrp="1"/>
          </p:cNvSpPr>
          <p:nvPr>
            <p:ph idx="1"/>
          </p:nvPr>
        </p:nvSpPr>
        <p:spPr>
          <a:xfrm>
            <a:off x="683568" y="1628800"/>
            <a:ext cx="7848872" cy="4896544"/>
          </a:xfrm>
        </p:spPr>
        <p:txBody>
          <a:bodyPr/>
          <a:lstStyle/>
          <a:p>
            <a:r>
              <a:rPr lang="en-GB" dirty="0"/>
              <a:t>Experimental</a:t>
            </a:r>
          </a:p>
          <a:p>
            <a:r>
              <a:rPr lang="en-GB" dirty="0"/>
              <a:t>Observational studies</a:t>
            </a:r>
          </a:p>
          <a:p>
            <a:pPr lvl="1"/>
            <a:r>
              <a:rPr lang="en-GB" dirty="0"/>
              <a:t>Cohort studies</a:t>
            </a:r>
          </a:p>
          <a:p>
            <a:pPr lvl="1"/>
            <a:r>
              <a:rPr lang="en-GB" dirty="0"/>
              <a:t>Case control studies</a:t>
            </a:r>
          </a:p>
          <a:p>
            <a:pPr lvl="1"/>
            <a:r>
              <a:rPr lang="en-GB" dirty="0"/>
              <a:t>Cross sectional studies</a:t>
            </a:r>
          </a:p>
          <a:p>
            <a:pPr lvl="1"/>
            <a:r>
              <a:rPr lang="en-GB" dirty="0"/>
              <a:t>Ecological studies</a:t>
            </a:r>
          </a:p>
          <a:p>
            <a:pPr lvl="1"/>
            <a:r>
              <a:rPr lang="en-GB" dirty="0"/>
              <a:t>Case series</a:t>
            </a:r>
          </a:p>
          <a:p>
            <a:pPr lvl="1"/>
            <a:r>
              <a:rPr lang="en-GB" dirty="0"/>
              <a:t>Case reports</a:t>
            </a:r>
          </a:p>
        </p:txBody>
      </p:sp>
      <p:sp>
        <p:nvSpPr>
          <p:cNvPr id="4" name="Slide Number Placeholder 3"/>
          <p:cNvSpPr>
            <a:spLocks noGrp="1"/>
          </p:cNvSpPr>
          <p:nvPr>
            <p:ph type="sldNum" sz="quarter" idx="12"/>
          </p:nvPr>
        </p:nvSpPr>
        <p:spPr/>
        <p:txBody>
          <a:bodyPr/>
          <a:lstStyle/>
          <a:p>
            <a:pPr>
              <a:defRPr/>
            </a:pPr>
            <a:fld id="{5E4A7812-AE38-4B89-AFE0-1FF7608CA6E7}" type="slidenum">
              <a:rPr lang="en-GB" smtClean="0">
                <a:solidFill>
                  <a:srgbClr val="000000"/>
                </a:solidFill>
              </a:rPr>
              <a:pPr>
                <a:defRPr/>
              </a:pPr>
              <a:t>13</a:t>
            </a:fld>
            <a:endParaRPr lang="en-GB">
              <a:solidFill>
                <a:srgbClr val="000000"/>
              </a:solidFill>
            </a:endParaRPr>
          </a:p>
        </p:txBody>
      </p:sp>
    </p:spTree>
    <p:extLst>
      <p:ext uri="{BB962C8B-B14F-4D97-AF65-F5344CB8AC3E}">
        <p14:creationId xmlns:p14="http://schemas.microsoft.com/office/powerpoint/2010/main" val="361714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5762492A-0D6F-44D7-8E49-CAC494AC0207}" type="slidenum">
              <a:rPr lang="en-US">
                <a:solidFill>
                  <a:srgbClr val="000000"/>
                </a:solidFill>
              </a:rPr>
              <a:pPr>
                <a:defRPr/>
              </a:pPr>
              <a:t>14</a:t>
            </a:fld>
            <a:endParaRPr lang="en-US">
              <a:solidFill>
                <a:srgbClr val="000000"/>
              </a:solidFill>
            </a:endParaRPr>
          </a:p>
        </p:txBody>
      </p:sp>
      <p:sp>
        <p:nvSpPr>
          <p:cNvPr id="6" name="Slide Number Placeholder 5"/>
          <p:cNvSpPr txBox="1">
            <a:spLocks noGrp="1"/>
          </p:cNvSpPr>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0" fontAlgn="base" hangingPunct="0">
              <a:spcBef>
                <a:spcPct val="0"/>
              </a:spcBef>
              <a:spcAft>
                <a:spcPct val="0"/>
              </a:spcAft>
              <a:defRPr/>
            </a:pPr>
            <a:fld id="{2DED32DB-FD99-4CD6-9CCE-F12DCF2A5711}" type="slidenum">
              <a:rPr lang="en-US" sz="1400">
                <a:solidFill>
                  <a:srgbClr val="000000"/>
                </a:solidFill>
              </a:rPr>
              <a:pPr algn="r" eaLnBrk="0" fontAlgn="base" hangingPunct="0">
                <a:spcBef>
                  <a:spcPct val="0"/>
                </a:spcBef>
                <a:spcAft>
                  <a:spcPct val="0"/>
                </a:spcAft>
                <a:defRPr/>
              </a:pPr>
              <a:t>14</a:t>
            </a:fld>
            <a:endParaRPr lang="en-US" sz="1400">
              <a:solidFill>
                <a:srgbClr val="000000"/>
              </a:solidFill>
            </a:endParaRPr>
          </a:p>
        </p:txBody>
      </p:sp>
      <p:sp>
        <p:nvSpPr>
          <p:cNvPr id="253954" name="Rectangle 2"/>
          <p:cNvSpPr>
            <a:spLocks noGrp="1" noChangeArrowheads="1"/>
          </p:cNvSpPr>
          <p:nvPr>
            <p:ph type="title" idx="4294967295"/>
          </p:nvPr>
        </p:nvSpPr>
        <p:spPr>
          <a:xfrm>
            <a:off x="712177" y="287338"/>
            <a:ext cx="8001000" cy="915987"/>
          </a:xfrm>
        </p:spPr>
        <p:txBody>
          <a:bodyPr/>
          <a:lstStyle/>
          <a:p>
            <a:r>
              <a:rPr lang="en-GB" altLang="nb-NO" sz="3600" b="1">
                <a:solidFill>
                  <a:schemeClr val="tx1"/>
                </a:solidFill>
                <a:latin typeface="Arial" charset="0"/>
              </a:rPr>
              <a:t>Analytic epidemiologic study </a:t>
            </a:r>
            <a:r>
              <a:rPr lang="en-US" altLang="nb-NO" sz="3600" b="1">
                <a:solidFill>
                  <a:schemeClr val="tx1"/>
                </a:solidFill>
                <a:latin typeface="Arial" charset="0"/>
              </a:rPr>
              <a:t>design</a:t>
            </a:r>
            <a:r>
              <a:rPr lang="en-GB" altLang="nb-NO" sz="3600" b="1">
                <a:solidFill>
                  <a:schemeClr val="tx1"/>
                </a:solidFill>
                <a:latin typeface="Arial" charset="0"/>
              </a:rPr>
              <a:t>s</a:t>
            </a:r>
            <a:endParaRPr lang="en-US" altLang="nb-NO" sz="3600" b="1">
              <a:solidFill>
                <a:schemeClr val="tx1"/>
              </a:solidFill>
              <a:latin typeface="Arial" charset="0"/>
            </a:endParaRPr>
          </a:p>
        </p:txBody>
      </p:sp>
      <p:sp>
        <p:nvSpPr>
          <p:cNvPr id="253955" name="Rectangle 3"/>
          <p:cNvSpPr>
            <a:spLocks noGrp="1" noChangeArrowheads="1"/>
          </p:cNvSpPr>
          <p:nvPr>
            <p:ph type="body" idx="4294967295"/>
          </p:nvPr>
        </p:nvSpPr>
        <p:spPr>
          <a:xfrm>
            <a:off x="698989" y="1212853"/>
            <a:ext cx="8001000" cy="5502275"/>
          </a:xfrm>
        </p:spPr>
        <p:txBody>
          <a:bodyPr/>
          <a:lstStyle/>
          <a:p>
            <a:pPr>
              <a:spcBef>
                <a:spcPct val="0"/>
              </a:spcBef>
            </a:pPr>
            <a:r>
              <a:rPr lang="en-US" altLang="nb-NO" sz="2800" b="1">
                <a:latin typeface="Arial" charset="0"/>
              </a:rPr>
              <a:t>Cross-sectional</a:t>
            </a:r>
          </a:p>
          <a:p>
            <a:pPr lvl="1">
              <a:spcBef>
                <a:spcPct val="0"/>
              </a:spcBef>
              <a:buFontTx/>
              <a:buNone/>
            </a:pPr>
            <a:r>
              <a:rPr lang="en-US" altLang="nb-NO" sz="2400" b="1">
                <a:latin typeface="Arial" charset="0"/>
              </a:rPr>
              <a:t>	Exposure &amp; disease measured at one point in time</a:t>
            </a:r>
          </a:p>
          <a:p>
            <a:pPr lvl="1">
              <a:lnSpc>
                <a:spcPct val="70000"/>
              </a:lnSpc>
              <a:spcBef>
                <a:spcPct val="0"/>
              </a:spcBef>
            </a:pPr>
            <a:endParaRPr lang="en-US" altLang="nb-NO" sz="2000" b="1">
              <a:latin typeface="Arial" charset="0"/>
            </a:endParaRPr>
          </a:p>
          <a:p>
            <a:pPr>
              <a:spcBef>
                <a:spcPct val="0"/>
              </a:spcBef>
            </a:pPr>
            <a:r>
              <a:rPr lang="en-US" altLang="nb-NO" sz="2800" b="1">
                <a:latin typeface="Arial" charset="0"/>
              </a:rPr>
              <a:t>Case-control</a:t>
            </a:r>
          </a:p>
          <a:p>
            <a:pPr lvl="1">
              <a:spcBef>
                <a:spcPct val="0"/>
              </a:spcBef>
              <a:buFontTx/>
              <a:buNone/>
            </a:pPr>
            <a:r>
              <a:rPr lang="en-US" altLang="nb-NO" sz="2400" b="1">
                <a:latin typeface="Arial" charset="0"/>
              </a:rPr>
              <a:t>	In subjects with (cases) &amp; without disease (controls), exposure assessed retrospectively</a:t>
            </a:r>
          </a:p>
          <a:p>
            <a:pPr lvl="1">
              <a:lnSpc>
                <a:spcPct val="80000"/>
              </a:lnSpc>
              <a:spcBef>
                <a:spcPct val="0"/>
              </a:spcBef>
            </a:pPr>
            <a:endParaRPr lang="en-US" altLang="nb-NO" sz="2000" b="1">
              <a:latin typeface="Arial" charset="0"/>
            </a:endParaRPr>
          </a:p>
          <a:p>
            <a:pPr>
              <a:spcBef>
                <a:spcPct val="0"/>
              </a:spcBef>
            </a:pPr>
            <a:r>
              <a:rPr lang="en-US" altLang="nb-NO" sz="2800" b="1">
                <a:latin typeface="Arial" charset="0"/>
              </a:rPr>
              <a:t>Cohort</a:t>
            </a:r>
          </a:p>
          <a:p>
            <a:pPr lvl="1">
              <a:spcBef>
                <a:spcPct val="0"/>
              </a:spcBef>
              <a:buFontTx/>
              <a:buNone/>
            </a:pPr>
            <a:r>
              <a:rPr lang="en-US" altLang="nb-NO" sz="2400" b="1">
                <a:latin typeface="Arial" charset="0"/>
              </a:rPr>
              <a:t>	Subjects without but at risk of disease classified as exposed or unexposed, follow up for disease occurrence</a:t>
            </a:r>
          </a:p>
          <a:p>
            <a:pPr lvl="1">
              <a:lnSpc>
                <a:spcPct val="80000"/>
              </a:lnSpc>
              <a:spcBef>
                <a:spcPct val="0"/>
              </a:spcBef>
            </a:pPr>
            <a:endParaRPr lang="en-US" altLang="nb-NO" sz="2400" b="1">
              <a:latin typeface="Arial" charset="0"/>
            </a:endParaRPr>
          </a:p>
          <a:p>
            <a:pPr>
              <a:spcBef>
                <a:spcPct val="0"/>
              </a:spcBef>
            </a:pPr>
            <a:r>
              <a:rPr lang="en-US" altLang="nb-NO" sz="2800" b="1">
                <a:latin typeface="Arial" charset="0"/>
              </a:rPr>
              <a:t>Intervention trial (=experiment)</a:t>
            </a:r>
          </a:p>
          <a:p>
            <a:pPr lvl="1">
              <a:spcBef>
                <a:spcPct val="0"/>
              </a:spcBef>
              <a:buFontTx/>
              <a:buNone/>
            </a:pPr>
            <a:r>
              <a:rPr lang="en-US" altLang="nb-NO" sz="2400" b="1">
                <a:latin typeface="Arial" charset="0"/>
              </a:rPr>
              <a:t>	Subjects allocated to intervention </a:t>
            </a:r>
            <a:r>
              <a:rPr lang="en-GB" altLang="nb-NO" sz="2400" b="1">
                <a:latin typeface="Arial" charset="0"/>
              </a:rPr>
              <a:t>or </a:t>
            </a:r>
            <a:r>
              <a:rPr lang="en-US" altLang="nb-NO" sz="2400" b="1">
                <a:latin typeface="Arial" charset="0"/>
              </a:rPr>
              <a:t>control, follow up for disease occurrence</a:t>
            </a:r>
            <a:r>
              <a:rPr lang="en-GB" altLang="nb-NO" sz="2400" b="1">
                <a:latin typeface="Arial" charset="0"/>
              </a:rPr>
              <a:t> or recovery</a:t>
            </a:r>
            <a:r>
              <a:rPr lang="en-US" altLang="nb-NO" sz="2400" b="1">
                <a:latin typeface="Arial" charset="0"/>
              </a:rPr>
              <a:t> </a:t>
            </a:r>
          </a:p>
        </p:txBody>
      </p:sp>
    </p:spTree>
    <p:extLst>
      <p:ext uri="{BB962C8B-B14F-4D97-AF65-F5344CB8AC3E}">
        <p14:creationId xmlns:p14="http://schemas.microsoft.com/office/powerpoint/2010/main" val="3514533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39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395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395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39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39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395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395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3955">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539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autoUpdateAnimBg="0"/>
      <p:bldP spid="253955"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pPr>
              <a:defRPr/>
            </a:pPr>
            <a:fld id="{F8AF6B0D-E3A0-4241-9566-FEF414727373}" type="slidenum">
              <a:rPr lang="en-US">
                <a:solidFill>
                  <a:srgbClr val="000000"/>
                </a:solidFill>
              </a:rPr>
              <a:pPr>
                <a:defRPr/>
              </a:pPr>
              <a:t>15</a:t>
            </a:fld>
            <a:endParaRPr lang="en-US">
              <a:solidFill>
                <a:srgbClr val="000000"/>
              </a:solidFill>
            </a:endParaRPr>
          </a:p>
        </p:txBody>
      </p:sp>
      <p:sp>
        <p:nvSpPr>
          <p:cNvPr id="29" name="Slide Number Placeholder 3"/>
          <p:cNvSpPr txBox="1">
            <a:spLocks noGrp="1"/>
          </p:cNvSpPr>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0" fontAlgn="base" hangingPunct="0">
              <a:spcBef>
                <a:spcPct val="0"/>
              </a:spcBef>
              <a:spcAft>
                <a:spcPct val="0"/>
              </a:spcAft>
              <a:defRPr/>
            </a:pPr>
            <a:fld id="{CB2FECA0-EFDD-43F9-8E31-CF590D55411C}" type="slidenum">
              <a:rPr lang="en-US" sz="1400">
                <a:solidFill>
                  <a:srgbClr val="000000"/>
                </a:solidFill>
              </a:rPr>
              <a:pPr algn="r" eaLnBrk="0" fontAlgn="base" hangingPunct="0">
                <a:spcBef>
                  <a:spcPct val="0"/>
                </a:spcBef>
                <a:spcAft>
                  <a:spcPct val="0"/>
                </a:spcAft>
                <a:defRPr/>
              </a:pPr>
              <a:t>15</a:t>
            </a:fld>
            <a:endParaRPr lang="en-US" sz="1400">
              <a:solidFill>
                <a:srgbClr val="000000"/>
              </a:solidFill>
            </a:endParaRPr>
          </a:p>
        </p:txBody>
      </p:sp>
      <p:sp>
        <p:nvSpPr>
          <p:cNvPr id="10244" name="Rectangle 2"/>
          <p:cNvSpPr>
            <a:spLocks noChangeArrowheads="1"/>
          </p:cNvSpPr>
          <p:nvPr/>
        </p:nvSpPr>
        <p:spPr bwMode="auto">
          <a:xfrm>
            <a:off x="762000" y="11906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en-GB" altLang="nb-NO" b="1">
                <a:solidFill>
                  <a:srgbClr val="000000"/>
                </a:solidFill>
                <a:latin typeface="Arial" charset="0"/>
              </a:rPr>
              <a:t>Cross-sectional </a:t>
            </a:r>
            <a:r>
              <a:rPr lang="en-US" altLang="nb-NO" b="1">
                <a:solidFill>
                  <a:srgbClr val="000000"/>
                </a:solidFill>
                <a:latin typeface="Arial" charset="0"/>
              </a:rPr>
              <a:t>design</a:t>
            </a:r>
          </a:p>
        </p:txBody>
      </p:sp>
      <p:grpSp>
        <p:nvGrpSpPr>
          <p:cNvPr id="10245" name="Group 3"/>
          <p:cNvGrpSpPr>
            <a:grpSpLocks/>
          </p:cNvGrpSpPr>
          <p:nvPr/>
        </p:nvGrpSpPr>
        <p:grpSpPr bwMode="auto">
          <a:xfrm>
            <a:off x="35169" y="1166813"/>
            <a:ext cx="5791200" cy="5314950"/>
            <a:chOff x="249" y="735"/>
            <a:chExt cx="3648" cy="3348"/>
          </a:xfrm>
        </p:grpSpPr>
        <p:sp>
          <p:nvSpPr>
            <p:cNvPr id="10256" name="Text Box 4"/>
            <p:cNvSpPr txBox="1">
              <a:spLocks noChangeArrowheads="1"/>
            </p:cNvSpPr>
            <p:nvPr/>
          </p:nvSpPr>
          <p:spPr bwMode="auto">
            <a:xfrm>
              <a:off x="1401" y="3833"/>
              <a:ext cx="15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000">
                  <a:solidFill>
                    <a:srgbClr val="000000"/>
                  </a:solidFill>
                  <a:latin typeface="Arial" charset="0"/>
                </a:rPr>
                <a:t>Study Population</a:t>
              </a:r>
              <a:endParaRPr lang="en-US" altLang="nb-NO" sz="2000">
                <a:solidFill>
                  <a:srgbClr val="000000"/>
                </a:solidFill>
                <a:latin typeface="Arial" charset="0"/>
              </a:endParaRPr>
            </a:p>
          </p:txBody>
        </p:sp>
        <p:sp>
          <p:nvSpPr>
            <p:cNvPr id="10257" name="Text Box 5"/>
            <p:cNvSpPr txBox="1">
              <a:spLocks noChangeArrowheads="1"/>
            </p:cNvSpPr>
            <p:nvPr/>
          </p:nvSpPr>
          <p:spPr bwMode="auto">
            <a:xfrm>
              <a:off x="1017" y="3593"/>
              <a:ext cx="22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000" i="1">
                  <a:solidFill>
                    <a:srgbClr val="000000"/>
                  </a:solidFill>
                  <a:latin typeface="Arial" charset="0"/>
                </a:rPr>
                <a:t>Inclusion &amp; exclusion criteria</a:t>
              </a:r>
              <a:endParaRPr lang="en-US" altLang="nb-NO" sz="2000" i="1">
                <a:solidFill>
                  <a:srgbClr val="000000"/>
                </a:solidFill>
                <a:latin typeface="Arial" charset="0"/>
              </a:endParaRPr>
            </a:p>
          </p:txBody>
        </p:sp>
        <p:sp>
          <p:nvSpPr>
            <p:cNvPr id="10258" name="Text Box 6"/>
            <p:cNvSpPr txBox="1">
              <a:spLocks noChangeArrowheads="1"/>
            </p:cNvSpPr>
            <p:nvPr/>
          </p:nvSpPr>
          <p:spPr bwMode="auto">
            <a:xfrm>
              <a:off x="1202" y="735"/>
              <a:ext cx="16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400" u="sng">
                  <a:solidFill>
                    <a:srgbClr val="000000"/>
                  </a:solidFill>
                  <a:latin typeface="Arial" charset="0"/>
                </a:rPr>
                <a:t>THE PRESENT</a:t>
              </a:r>
              <a:endParaRPr lang="en-US" altLang="nb-NO" sz="2400">
                <a:solidFill>
                  <a:srgbClr val="000000"/>
                </a:solidFill>
                <a:latin typeface="Arial" charset="0"/>
              </a:endParaRPr>
            </a:p>
          </p:txBody>
        </p:sp>
        <p:sp>
          <p:nvSpPr>
            <p:cNvPr id="10259" name="Text Box 7"/>
            <p:cNvSpPr txBox="1">
              <a:spLocks noChangeArrowheads="1"/>
            </p:cNvSpPr>
            <p:nvPr/>
          </p:nvSpPr>
          <p:spPr bwMode="auto">
            <a:xfrm>
              <a:off x="936" y="3238"/>
              <a:ext cx="2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lnSpc>
                  <a:spcPct val="80000"/>
                </a:lnSpc>
                <a:spcBef>
                  <a:spcPct val="50000"/>
                </a:spcBef>
                <a:spcAft>
                  <a:spcPct val="0"/>
                </a:spcAft>
                <a:buFontTx/>
                <a:buNone/>
              </a:pPr>
              <a:r>
                <a:rPr lang="en-GB" altLang="nb-NO" sz="2000">
                  <a:solidFill>
                    <a:srgbClr val="000000"/>
                  </a:solidFill>
                  <a:latin typeface="Arial" charset="0"/>
                </a:rPr>
                <a:t>Participant population</a:t>
              </a:r>
              <a:endParaRPr lang="en-US" altLang="nb-NO" sz="2000">
                <a:solidFill>
                  <a:srgbClr val="000000"/>
                </a:solidFill>
                <a:latin typeface="Arial" charset="0"/>
              </a:endParaRPr>
            </a:p>
          </p:txBody>
        </p:sp>
        <p:sp>
          <p:nvSpPr>
            <p:cNvPr id="10260" name="Rectangle 8"/>
            <p:cNvSpPr>
              <a:spLocks noChangeArrowheads="1"/>
            </p:cNvSpPr>
            <p:nvPr/>
          </p:nvSpPr>
          <p:spPr bwMode="auto">
            <a:xfrm>
              <a:off x="249" y="1048"/>
              <a:ext cx="3648" cy="2833"/>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0261" name="Rectangle 9"/>
            <p:cNvSpPr>
              <a:spLocks noChangeArrowheads="1"/>
            </p:cNvSpPr>
            <p:nvPr/>
          </p:nvSpPr>
          <p:spPr bwMode="auto">
            <a:xfrm>
              <a:off x="585" y="2094"/>
              <a:ext cx="960" cy="115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0262" name="Rectangle 10"/>
            <p:cNvSpPr>
              <a:spLocks noChangeArrowheads="1"/>
            </p:cNvSpPr>
            <p:nvPr/>
          </p:nvSpPr>
          <p:spPr bwMode="auto">
            <a:xfrm>
              <a:off x="2121" y="1182"/>
              <a:ext cx="1440" cy="912"/>
            </a:xfrm>
            <a:prstGeom prst="rect">
              <a:avLst/>
            </a:prstGeom>
            <a:solidFill>
              <a:srgbClr val="00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0263" name="Rectangle 11"/>
            <p:cNvSpPr>
              <a:spLocks noChangeArrowheads="1"/>
            </p:cNvSpPr>
            <p:nvPr/>
          </p:nvSpPr>
          <p:spPr bwMode="auto">
            <a:xfrm>
              <a:off x="1545" y="2094"/>
              <a:ext cx="2016" cy="1152"/>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endParaRPr lang="en-GB" altLang="nb-NO" sz="2400">
                <a:solidFill>
                  <a:srgbClr val="CCFFFF"/>
                </a:solidFill>
              </a:endParaRPr>
            </a:p>
          </p:txBody>
        </p:sp>
        <p:sp>
          <p:nvSpPr>
            <p:cNvPr id="10264" name="Rectangle 12"/>
            <p:cNvSpPr>
              <a:spLocks noChangeArrowheads="1"/>
            </p:cNvSpPr>
            <p:nvPr/>
          </p:nvSpPr>
          <p:spPr bwMode="auto">
            <a:xfrm>
              <a:off x="585" y="1182"/>
              <a:ext cx="1536" cy="912"/>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0265" name="Text Box 13"/>
            <p:cNvSpPr txBox="1">
              <a:spLocks noChangeArrowheads="1"/>
            </p:cNvSpPr>
            <p:nvPr/>
          </p:nvSpPr>
          <p:spPr bwMode="auto">
            <a:xfrm>
              <a:off x="1992" y="2430"/>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000" dirty="0">
                  <a:solidFill>
                    <a:srgbClr val="000000"/>
                  </a:solidFill>
                  <a:latin typeface="Arial" charset="0"/>
                </a:rPr>
                <a:t>Unexposed &amp; not diseased</a:t>
              </a:r>
              <a:endParaRPr lang="en-US" altLang="nb-NO" sz="2000" dirty="0">
                <a:solidFill>
                  <a:srgbClr val="000000"/>
                </a:solidFill>
                <a:latin typeface="Arial" charset="0"/>
              </a:endParaRPr>
            </a:p>
          </p:txBody>
        </p:sp>
        <p:sp>
          <p:nvSpPr>
            <p:cNvPr id="10266" name="Text Box 14"/>
            <p:cNvSpPr txBox="1">
              <a:spLocks noChangeArrowheads="1"/>
            </p:cNvSpPr>
            <p:nvPr/>
          </p:nvSpPr>
          <p:spPr bwMode="auto">
            <a:xfrm>
              <a:off x="2217" y="1422"/>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000">
                  <a:solidFill>
                    <a:srgbClr val="000000"/>
                  </a:solidFill>
                  <a:latin typeface="Arial" charset="0"/>
                </a:rPr>
                <a:t>Exposed &amp; not diseased</a:t>
              </a:r>
              <a:endParaRPr lang="en-US" altLang="nb-NO" sz="2000">
                <a:solidFill>
                  <a:srgbClr val="000000"/>
                </a:solidFill>
                <a:latin typeface="Arial" charset="0"/>
              </a:endParaRPr>
            </a:p>
          </p:txBody>
        </p:sp>
        <p:sp>
          <p:nvSpPr>
            <p:cNvPr id="10267" name="Text Box 15"/>
            <p:cNvSpPr txBox="1">
              <a:spLocks noChangeArrowheads="1"/>
            </p:cNvSpPr>
            <p:nvPr/>
          </p:nvSpPr>
          <p:spPr bwMode="auto">
            <a:xfrm>
              <a:off x="921" y="1422"/>
              <a:ext cx="91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000">
                  <a:solidFill>
                    <a:srgbClr val="000000"/>
                  </a:solidFill>
                  <a:latin typeface="Arial" charset="0"/>
                </a:rPr>
                <a:t>Exposed &amp; diseased</a:t>
              </a:r>
              <a:endParaRPr lang="en-US" altLang="nb-NO" sz="2000">
                <a:solidFill>
                  <a:srgbClr val="000000"/>
                </a:solidFill>
                <a:latin typeface="Arial" charset="0"/>
              </a:endParaRPr>
            </a:p>
          </p:txBody>
        </p:sp>
        <p:sp>
          <p:nvSpPr>
            <p:cNvPr id="10268" name="Text Box 16"/>
            <p:cNvSpPr txBox="1">
              <a:spLocks noChangeArrowheads="1"/>
            </p:cNvSpPr>
            <p:nvPr/>
          </p:nvSpPr>
          <p:spPr bwMode="auto">
            <a:xfrm>
              <a:off x="571" y="2432"/>
              <a:ext cx="100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000">
                  <a:solidFill>
                    <a:srgbClr val="000000"/>
                  </a:solidFill>
                  <a:latin typeface="Arial" charset="0"/>
                </a:rPr>
                <a:t>Unexposed &amp; diseased</a:t>
              </a:r>
              <a:endParaRPr lang="en-US" altLang="nb-NO" sz="2000">
                <a:solidFill>
                  <a:srgbClr val="000000"/>
                </a:solidFill>
                <a:latin typeface="Arial" charset="0"/>
              </a:endParaRPr>
            </a:p>
          </p:txBody>
        </p:sp>
      </p:grpSp>
    </p:spTree>
    <p:extLst>
      <p:ext uri="{BB962C8B-B14F-4D97-AF65-F5344CB8AC3E}">
        <p14:creationId xmlns:p14="http://schemas.microsoft.com/office/powerpoint/2010/main" val="3711418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p:txBody>
          <a:bodyPr/>
          <a:lstStyle/>
          <a:p>
            <a:pPr>
              <a:defRPr/>
            </a:pPr>
            <a:fld id="{68AAED75-94F0-473D-BB34-EE8C73F17EA3}" type="slidenum">
              <a:rPr lang="en-US">
                <a:solidFill>
                  <a:srgbClr val="000000"/>
                </a:solidFill>
              </a:rPr>
              <a:pPr>
                <a:defRPr/>
              </a:pPr>
              <a:t>16</a:t>
            </a:fld>
            <a:endParaRPr lang="en-US">
              <a:solidFill>
                <a:srgbClr val="000000"/>
              </a:solidFill>
            </a:endParaRPr>
          </a:p>
        </p:txBody>
      </p:sp>
      <p:sp>
        <p:nvSpPr>
          <p:cNvPr id="28" name="Slide Number Placeholder 4"/>
          <p:cNvSpPr txBox="1">
            <a:spLocks noGrp="1"/>
          </p:cNvSpPr>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0" fontAlgn="base" hangingPunct="0">
              <a:spcBef>
                <a:spcPct val="0"/>
              </a:spcBef>
              <a:spcAft>
                <a:spcPct val="0"/>
              </a:spcAft>
              <a:defRPr/>
            </a:pPr>
            <a:fld id="{899677C3-E25C-407D-A17A-6D9D1CDABA85}" type="slidenum">
              <a:rPr lang="en-US" sz="1400">
                <a:solidFill>
                  <a:srgbClr val="000000"/>
                </a:solidFill>
              </a:rPr>
              <a:pPr algn="r" eaLnBrk="0" fontAlgn="base" hangingPunct="0">
                <a:spcBef>
                  <a:spcPct val="0"/>
                </a:spcBef>
                <a:spcAft>
                  <a:spcPct val="0"/>
                </a:spcAft>
                <a:defRPr/>
              </a:pPr>
              <a:t>16</a:t>
            </a:fld>
            <a:endParaRPr lang="en-US" sz="1400">
              <a:solidFill>
                <a:srgbClr val="000000"/>
              </a:solidFill>
            </a:endParaRPr>
          </a:p>
        </p:txBody>
      </p:sp>
      <p:sp>
        <p:nvSpPr>
          <p:cNvPr id="11268" name="Rectangle 4098"/>
          <p:cNvSpPr>
            <a:spLocks noGrp="1" noChangeArrowheads="1"/>
          </p:cNvSpPr>
          <p:nvPr>
            <p:ph type="title" idx="4294967295"/>
          </p:nvPr>
        </p:nvSpPr>
        <p:spPr>
          <a:xfrm>
            <a:off x="901213" y="809628"/>
            <a:ext cx="7341577" cy="942975"/>
          </a:xfrm>
        </p:spPr>
        <p:txBody>
          <a:bodyPr/>
          <a:lstStyle/>
          <a:p>
            <a:r>
              <a:rPr lang="en-GB" altLang="nb-NO" sz="3600" b="1">
                <a:latin typeface="Arial" charset="0"/>
              </a:rPr>
              <a:t>Case-control design</a:t>
            </a:r>
            <a:endParaRPr lang="en-US" altLang="nb-NO" sz="3600" b="1">
              <a:latin typeface="Arial" charset="0"/>
            </a:endParaRPr>
          </a:p>
        </p:txBody>
      </p:sp>
      <p:sp>
        <p:nvSpPr>
          <p:cNvPr id="11269" name="Rectangle 4099"/>
          <p:cNvSpPr>
            <a:spLocks noChangeArrowheads="1"/>
          </p:cNvSpPr>
          <p:nvPr/>
        </p:nvSpPr>
        <p:spPr bwMode="auto">
          <a:xfrm>
            <a:off x="5562600" y="4114800"/>
            <a:ext cx="2743200" cy="1371600"/>
          </a:xfrm>
          <a:prstGeom prst="rect">
            <a:avLst/>
          </a:prstGeom>
          <a:noFill/>
          <a:ln w="285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1270" name="Rectangle 4100"/>
          <p:cNvSpPr>
            <a:spLocks noChangeArrowheads="1"/>
          </p:cNvSpPr>
          <p:nvPr/>
        </p:nvSpPr>
        <p:spPr bwMode="auto">
          <a:xfrm>
            <a:off x="914400" y="3381375"/>
            <a:ext cx="2667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1271" name="Rectangle 4101"/>
          <p:cNvSpPr>
            <a:spLocks noChangeArrowheads="1"/>
          </p:cNvSpPr>
          <p:nvPr/>
        </p:nvSpPr>
        <p:spPr bwMode="auto">
          <a:xfrm>
            <a:off x="914400" y="4495800"/>
            <a:ext cx="2667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1272" name="Line 4102"/>
          <p:cNvSpPr>
            <a:spLocks noChangeShapeType="1"/>
          </p:cNvSpPr>
          <p:nvPr/>
        </p:nvSpPr>
        <p:spPr bwMode="auto">
          <a:xfrm>
            <a:off x="2362200" y="3381375"/>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1273" name="Line 4103"/>
          <p:cNvSpPr>
            <a:spLocks noChangeShapeType="1"/>
          </p:cNvSpPr>
          <p:nvPr/>
        </p:nvSpPr>
        <p:spPr bwMode="auto">
          <a:xfrm>
            <a:off x="2133600" y="44958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1274" name="Text Box 4104"/>
          <p:cNvSpPr txBox="1">
            <a:spLocks noChangeArrowheads="1"/>
          </p:cNvSpPr>
          <p:nvPr/>
        </p:nvSpPr>
        <p:spPr bwMode="auto">
          <a:xfrm>
            <a:off x="5638800" y="5762628"/>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en-GB" altLang="nb-NO" sz="2000" i="1">
                <a:solidFill>
                  <a:srgbClr val="000000"/>
                </a:solidFill>
                <a:latin typeface="Arial" charset="0"/>
              </a:rPr>
              <a:t>Source population</a:t>
            </a:r>
            <a:endParaRPr lang="en-US" altLang="nb-NO" sz="2000" i="1">
              <a:solidFill>
                <a:srgbClr val="000000"/>
              </a:solidFill>
              <a:latin typeface="Arial" charset="0"/>
            </a:endParaRPr>
          </a:p>
        </p:txBody>
      </p:sp>
      <p:sp>
        <p:nvSpPr>
          <p:cNvPr id="11275" name="Text Box 4105"/>
          <p:cNvSpPr txBox="1">
            <a:spLocks noChangeArrowheads="1"/>
          </p:cNvSpPr>
          <p:nvPr/>
        </p:nvSpPr>
        <p:spPr bwMode="auto">
          <a:xfrm>
            <a:off x="4038600" y="4967288"/>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en-GB" altLang="nb-NO" sz="1800" b="1" i="1">
                <a:solidFill>
                  <a:srgbClr val="000000"/>
                </a:solidFill>
                <a:latin typeface="Arial" charset="0"/>
              </a:rPr>
              <a:t>Hypothetical study cohort</a:t>
            </a:r>
            <a:endParaRPr lang="en-US" altLang="nb-NO" sz="2000" b="1" i="1">
              <a:solidFill>
                <a:srgbClr val="000000"/>
              </a:solidFill>
              <a:latin typeface="Arial" charset="0"/>
            </a:endParaRPr>
          </a:p>
        </p:txBody>
      </p:sp>
      <p:sp>
        <p:nvSpPr>
          <p:cNvPr id="11276" name="Text Box 4106"/>
          <p:cNvSpPr txBox="1">
            <a:spLocks noChangeArrowheads="1"/>
          </p:cNvSpPr>
          <p:nvPr/>
        </p:nvSpPr>
        <p:spPr bwMode="auto">
          <a:xfrm>
            <a:off x="1066800" y="3533775"/>
            <a:ext cx="1219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en-GB" altLang="nb-NO" sz="1700" b="1">
                <a:solidFill>
                  <a:srgbClr val="000000"/>
                </a:solidFill>
                <a:latin typeface="Arial" charset="0"/>
              </a:rPr>
              <a:t>Exposure</a:t>
            </a:r>
            <a:endParaRPr lang="en-US" altLang="nb-NO" sz="1700" b="1">
              <a:solidFill>
                <a:srgbClr val="000000"/>
              </a:solidFill>
              <a:latin typeface="Arial" charset="0"/>
            </a:endParaRPr>
          </a:p>
        </p:txBody>
      </p:sp>
      <p:sp>
        <p:nvSpPr>
          <p:cNvPr id="11277" name="Text Box 4107"/>
          <p:cNvSpPr txBox="1">
            <a:spLocks noChangeArrowheads="1"/>
          </p:cNvSpPr>
          <p:nvPr/>
        </p:nvSpPr>
        <p:spPr bwMode="auto">
          <a:xfrm>
            <a:off x="1143000" y="2286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en-GB" altLang="nb-NO" sz="2400">
                <a:solidFill>
                  <a:srgbClr val="000000"/>
                </a:solidFill>
                <a:latin typeface="Arial" charset="0"/>
              </a:rPr>
              <a:t>   </a:t>
            </a:r>
            <a:r>
              <a:rPr lang="en-GB" altLang="nb-NO" sz="2400" u="sng">
                <a:solidFill>
                  <a:srgbClr val="000000"/>
                </a:solidFill>
                <a:latin typeface="Arial" charset="0"/>
              </a:rPr>
              <a:t>THE PAST</a:t>
            </a:r>
            <a:endParaRPr lang="en-US" altLang="nb-NO" sz="2400" u="sng">
              <a:solidFill>
                <a:srgbClr val="000000"/>
              </a:solidFill>
              <a:latin typeface="Arial" charset="0"/>
            </a:endParaRPr>
          </a:p>
        </p:txBody>
      </p:sp>
      <p:sp>
        <p:nvSpPr>
          <p:cNvPr id="11278" name="Text Box 4108"/>
          <p:cNvSpPr txBox="1">
            <a:spLocks noChangeArrowheads="1"/>
          </p:cNvSpPr>
          <p:nvPr/>
        </p:nvSpPr>
        <p:spPr bwMode="auto">
          <a:xfrm>
            <a:off x="5715000" y="2286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en-GB" altLang="nb-NO" sz="2400" u="sng">
                <a:solidFill>
                  <a:srgbClr val="000000"/>
                </a:solidFill>
                <a:latin typeface="Arial" charset="0"/>
              </a:rPr>
              <a:t>THE PRESENT</a:t>
            </a:r>
            <a:endParaRPr lang="en-US" altLang="nb-NO" sz="2400">
              <a:solidFill>
                <a:srgbClr val="000000"/>
              </a:solidFill>
              <a:latin typeface="Arial" charset="0"/>
            </a:endParaRPr>
          </a:p>
        </p:txBody>
      </p:sp>
      <p:sp>
        <p:nvSpPr>
          <p:cNvPr id="11279" name="Text Box 4109"/>
          <p:cNvSpPr txBox="1">
            <a:spLocks noChangeArrowheads="1"/>
          </p:cNvSpPr>
          <p:nvPr/>
        </p:nvSpPr>
        <p:spPr bwMode="auto">
          <a:xfrm>
            <a:off x="6019800" y="4260850"/>
            <a:ext cx="19812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lnSpc>
                <a:spcPct val="80000"/>
              </a:lnSpc>
              <a:spcBef>
                <a:spcPct val="50000"/>
              </a:spcBef>
              <a:spcAft>
                <a:spcPct val="0"/>
              </a:spcAft>
              <a:buFontTx/>
              <a:buNone/>
            </a:pPr>
            <a:r>
              <a:rPr lang="en-GB" altLang="nb-NO" sz="1800" b="1">
                <a:solidFill>
                  <a:srgbClr val="000000"/>
                </a:solidFill>
                <a:latin typeface="Arial" charset="0"/>
              </a:rPr>
              <a:t>Disease absent</a:t>
            </a:r>
            <a:endParaRPr lang="en-US" altLang="nb-NO" sz="2000" b="1">
              <a:solidFill>
                <a:srgbClr val="000000"/>
              </a:solidFill>
              <a:latin typeface="Arial" charset="0"/>
            </a:endParaRPr>
          </a:p>
        </p:txBody>
      </p:sp>
      <p:sp>
        <p:nvSpPr>
          <p:cNvPr id="11280" name="Text Box 4110"/>
          <p:cNvSpPr txBox="1">
            <a:spLocks noChangeArrowheads="1"/>
          </p:cNvSpPr>
          <p:nvPr/>
        </p:nvSpPr>
        <p:spPr bwMode="auto">
          <a:xfrm>
            <a:off x="2286000" y="3381375"/>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50000"/>
              </a:spcBef>
              <a:spcAft>
                <a:spcPct val="0"/>
              </a:spcAft>
              <a:buFontTx/>
              <a:buNone/>
            </a:pPr>
            <a:r>
              <a:rPr lang="en-GB" altLang="nb-NO" sz="1800" b="1">
                <a:solidFill>
                  <a:srgbClr val="000000"/>
                </a:solidFill>
                <a:latin typeface="Arial" charset="0"/>
              </a:rPr>
              <a:t>No exposure</a:t>
            </a:r>
            <a:endParaRPr lang="en-US" altLang="nb-NO" sz="2000">
              <a:solidFill>
                <a:srgbClr val="000000"/>
              </a:solidFill>
              <a:latin typeface="Arial" charset="0"/>
            </a:endParaRPr>
          </a:p>
        </p:txBody>
      </p:sp>
      <p:sp>
        <p:nvSpPr>
          <p:cNvPr id="11281" name="Rectangle 4111"/>
          <p:cNvSpPr>
            <a:spLocks noChangeArrowheads="1"/>
          </p:cNvSpPr>
          <p:nvPr/>
        </p:nvSpPr>
        <p:spPr bwMode="auto">
          <a:xfrm>
            <a:off x="6324600" y="4598991"/>
            <a:ext cx="990600" cy="568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EAEAEA">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1282" name="Line 4112"/>
          <p:cNvSpPr>
            <a:spLocks noChangeShapeType="1"/>
          </p:cNvSpPr>
          <p:nvPr/>
        </p:nvSpPr>
        <p:spPr bwMode="auto">
          <a:xfrm rot="10794695">
            <a:off x="3656137" y="4873625"/>
            <a:ext cx="2668465" cy="1588"/>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1283" name="Text Box 4113"/>
          <p:cNvSpPr txBox="1">
            <a:spLocks noChangeArrowheads="1"/>
          </p:cNvSpPr>
          <p:nvPr/>
        </p:nvSpPr>
        <p:spPr bwMode="auto">
          <a:xfrm>
            <a:off x="2209800" y="454025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50000"/>
              </a:spcBef>
              <a:spcAft>
                <a:spcPct val="0"/>
              </a:spcAft>
              <a:buFontTx/>
              <a:buNone/>
            </a:pPr>
            <a:r>
              <a:rPr lang="en-GB" altLang="nb-NO" sz="1800" b="1">
                <a:solidFill>
                  <a:srgbClr val="000000"/>
                </a:solidFill>
                <a:latin typeface="Arial" charset="0"/>
              </a:rPr>
              <a:t>No exposure</a:t>
            </a:r>
            <a:endParaRPr lang="en-US" altLang="nb-NO" sz="2000" b="1">
              <a:solidFill>
                <a:srgbClr val="000000"/>
              </a:solidFill>
              <a:latin typeface="Arial" charset="0"/>
            </a:endParaRPr>
          </a:p>
        </p:txBody>
      </p:sp>
      <p:sp>
        <p:nvSpPr>
          <p:cNvPr id="11284" name="Text Box 4114"/>
          <p:cNvSpPr txBox="1">
            <a:spLocks noChangeArrowheads="1"/>
          </p:cNvSpPr>
          <p:nvPr/>
        </p:nvSpPr>
        <p:spPr bwMode="auto">
          <a:xfrm>
            <a:off x="914400" y="4662491"/>
            <a:ext cx="12192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en-GB" altLang="nb-NO" sz="1700" b="1">
                <a:solidFill>
                  <a:srgbClr val="000000"/>
                </a:solidFill>
                <a:latin typeface="Arial" charset="0"/>
              </a:rPr>
              <a:t>Exposure</a:t>
            </a:r>
            <a:endParaRPr lang="en-US" altLang="nb-NO" sz="1700" b="1">
              <a:solidFill>
                <a:srgbClr val="000000"/>
              </a:solidFill>
              <a:latin typeface="Arial" charset="0"/>
            </a:endParaRPr>
          </a:p>
        </p:txBody>
      </p:sp>
      <p:sp>
        <p:nvSpPr>
          <p:cNvPr id="11285" name="Rectangle 4115"/>
          <p:cNvSpPr>
            <a:spLocks noChangeArrowheads="1"/>
          </p:cNvSpPr>
          <p:nvPr/>
        </p:nvSpPr>
        <p:spPr bwMode="auto">
          <a:xfrm>
            <a:off x="4953000" y="3124200"/>
            <a:ext cx="3810000" cy="26670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1286" name="Rectangle 4116"/>
          <p:cNvSpPr>
            <a:spLocks noChangeArrowheads="1"/>
          </p:cNvSpPr>
          <p:nvPr/>
        </p:nvSpPr>
        <p:spPr bwMode="auto">
          <a:xfrm>
            <a:off x="5562600" y="3276600"/>
            <a:ext cx="2743200" cy="838200"/>
          </a:xfrm>
          <a:prstGeom prst="rect">
            <a:avLst/>
          </a:prstGeom>
          <a:solidFill>
            <a:srgbClr val="EAEAEA"/>
          </a:solidFill>
          <a:ln w="285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FontTx/>
              <a:buNone/>
            </a:pPr>
            <a:endParaRPr lang="en-GB" altLang="nb-NO" sz="2400">
              <a:solidFill>
                <a:srgbClr val="808080"/>
              </a:solidFill>
            </a:endParaRPr>
          </a:p>
        </p:txBody>
      </p:sp>
      <p:sp>
        <p:nvSpPr>
          <p:cNvPr id="11287" name="Rectangle 4117"/>
          <p:cNvSpPr>
            <a:spLocks noChangeArrowheads="1"/>
          </p:cNvSpPr>
          <p:nvPr/>
        </p:nvSpPr>
        <p:spPr bwMode="auto">
          <a:xfrm>
            <a:off x="6339254" y="3581400"/>
            <a:ext cx="914400" cy="406400"/>
          </a:xfrm>
          <a:prstGeom prst="rect">
            <a:avLst/>
          </a:prstGeom>
          <a:solidFill>
            <a:schemeClr val="folHlink">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1288" name="Text Box 4118"/>
          <p:cNvSpPr txBox="1">
            <a:spLocks noChangeArrowheads="1"/>
          </p:cNvSpPr>
          <p:nvPr/>
        </p:nvSpPr>
        <p:spPr bwMode="auto">
          <a:xfrm>
            <a:off x="6248400" y="3657600"/>
            <a:ext cx="1143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lnSpc>
                <a:spcPct val="80000"/>
              </a:lnSpc>
              <a:spcBef>
                <a:spcPct val="50000"/>
              </a:spcBef>
              <a:spcAft>
                <a:spcPct val="0"/>
              </a:spcAft>
              <a:buFontTx/>
              <a:buNone/>
            </a:pPr>
            <a:r>
              <a:rPr lang="en-GB" altLang="nb-NO" sz="1800" b="1">
                <a:solidFill>
                  <a:srgbClr val="000000"/>
                </a:solidFill>
                <a:latin typeface="Arial" charset="0"/>
              </a:rPr>
              <a:t>Cases</a:t>
            </a:r>
            <a:endParaRPr lang="en-US" altLang="nb-NO" sz="2000" b="1">
              <a:solidFill>
                <a:srgbClr val="000000"/>
              </a:solidFill>
              <a:latin typeface="Arial" charset="0"/>
            </a:endParaRPr>
          </a:p>
        </p:txBody>
      </p:sp>
      <p:sp>
        <p:nvSpPr>
          <p:cNvPr id="11289" name="Text Box 4119"/>
          <p:cNvSpPr txBox="1">
            <a:spLocks noChangeArrowheads="1"/>
          </p:cNvSpPr>
          <p:nvPr/>
        </p:nvSpPr>
        <p:spPr bwMode="auto">
          <a:xfrm>
            <a:off x="5867400" y="3290888"/>
            <a:ext cx="19812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lnSpc>
                <a:spcPct val="80000"/>
              </a:lnSpc>
              <a:spcBef>
                <a:spcPct val="50000"/>
              </a:spcBef>
              <a:spcAft>
                <a:spcPct val="0"/>
              </a:spcAft>
              <a:buFontTx/>
              <a:buNone/>
            </a:pPr>
            <a:r>
              <a:rPr lang="en-GB" altLang="nb-NO" sz="1800" b="1">
                <a:solidFill>
                  <a:srgbClr val="000000"/>
                </a:solidFill>
                <a:latin typeface="Arial" charset="0"/>
              </a:rPr>
              <a:t>Disease present</a:t>
            </a:r>
            <a:endParaRPr lang="en-US" altLang="nb-NO" sz="2000" b="1">
              <a:solidFill>
                <a:srgbClr val="000000"/>
              </a:solidFill>
              <a:latin typeface="Arial" charset="0"/>
            </a:endParaRPr>
          </a:p>
        </p:txBody>
      </p:sp>
      <p:sp>
        <p:nvSpPr>
          <p:cNvPr id="11290" name="Text Box 4120"/>
          <p:cNvSpPr txBox="1">
            <a:spLocks noChangeArrowheads="1"/>
          </p:cNvSpPr>
          <p:nvPr/>
        </p:nvSpPr>
        <p:spPr bwMode="auto">
          <a:xfrm>
            <a:off x="6248400" y="4724400"/>
            <a:ext cx="1143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lnSpc>
                <a:spcPct val="80000"/>
              </a:lnSpc>
              <a:spcBef>
                <a:spcPct val="50000"/>
              </a:spcBef>
              <a:spcAft>
                <a:spcPct val="0"/>
              </a:spcAft>
              <a:buFontTx/>
              <a:buNone/>
            </a:pPr>
            <a:r>
              <a:rPr lang="en-GB" altLang="nb-NO" sz="1800" b="1">
                <a:solidFill>
                  <a:srgbClr val="000000"/>
                </a:solidFill>
                <a:latin typeface="Arial" charset="0"/>
              </a:rPr>
              <a:t>Controls</a:t>
            </a:r>
            <a:endParaRPr lang="en-US" altLang="nb-NO" sz="2000" b="1">
              <a:solidFill>
                <a:srgbClr val="000000"/>
              </a:solidFill>
              <a:latin typeface="Arial" charset="0"/>
            </a:endParaRPr>
          </a:p>
        </p:txBody>
      </p:sp>
      <p:sp>
        <p:nvSpPr>
          <p:cNvPr id="11291" name="Line 4121"/>
          <p:cNvSpPr>
            <a:spLocks noChangeShapeType="1"/>
          </p:cNvSpPr>
          <p:nvPr/>
        </p:nvSpPr>
        <p:spPr bwMode="auto">
          <a:xfrm rot="10794695">
            <a:off x="3657600" y="3794125"/>
            <a:ext cx="2668466" cy="1588"/>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Tree>
    <p:extLst>
      <p:ext uri="{BB962C8B-B14F-4D97-AF65-F5344CB8AC3E}">
        <p14:creationId xmlns:p14="http://schemas.microsoft.com/office/powerpoint/2010/main" val="2771726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a:spLocks noGrp="1"/>
          </p:cNvSpPr>
          <p:nvPr>
            <p:ph type="sldNum" sz="quarter" idx="12"/>
          </p:nvPr>
        </p:nvSpPr>
        <p:spPr/>
        <p:txBody>
          <a:bodyPr/>
          <a:lstStyle/>
          <a:p>
            <a:pPr>
              <a:defRPr/>
            </a:pPr>
            <a:fld id="{82A1FF19-F313-40FE-BE7A-CFEACD481D9E}" type="slidenum">
              <a:rPr lang="en-US">
                <a:solidFill>
                  <a:srgbClr val="000000"/>
                </a:solidFill>
              </a:rPr>
              <a:pPr>
                <a:defRPr/>
              </a:pPr>
              <a:t>17</a:t>
            </a:fld>
            <a:endParaRPr lang="en-US">
              <a:solidFill>
                <a:srgbClr val="000000"/>
              </a:solidFill>
            </a:endParaRPr>
          </a:p>
        </p:txBody>
      </p:sp>
      <p:sp>
        <p:nvSpPr>
          <p:cNvPr id="26" name="Slide Number Placeholder 4"/>
          <p:cNvSpPr txBox="1">
            <a:spLocks noGrp="1"/>
          </p:cNvSpPr>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0" fontAlgn="base" hangingPunct="0">
              <a:spcBef>
                <a:spcPct val="0"/>
              </a:spcBef>
              <a:spcAft>
                <a:spcPct val="0"/>
              </a:spcAft>
              <a:defRPr/>
            </a:pPr>
            <a:fld id="{41D53D95-4BA2-462C-9901-15D2FE3C3202}" type="slidenum">
              <a:rPr lang="en-US" sz="1400">
                <a:solidFill>
                  <a:srgbClr val="000000"/>
                </a:solidFill>
              </a:rPr>
              <a:pPr algn="r" eaLnBrk="0" fontAlgn="base" hangingPunct="0">
                <a:spcBef>
                  <a:spcPct val="0"/>
                </a:spcBef>
                <a:spcAft>
                  <a:spcPct val="0"/>
                </a:spcAft>
                <a:defRPr/>
              </a:pPr>
              <a:t>17</a:t>
            </a:fld>
            <a:endParaRPr lang="en-US" sz="1400">
              <a:solidFill>
                <a:srgbClr val="000000"/>
              </a:solidFill>
            </a:endParaRPr>
          </a:p>
        </p:txBody>
      </p:sp>
      <p:sp>
        <p:nvSpPr>
          <p:cNvPr id="12292" name="Rectangle 1026"/>
          <p:cNvSpPr>
            <a:spLocks noGrp="1" noChangeArrowheads="1"/>
          </p:cNvSpPr>
          <p:nvPr>
            <p:ph type="title" idx="4294967295"/>
          </p:nvPr>
        </p:nvSpPr>
        <p:spPr>
          <a:xfrm>
            <a:off x="901213" y="809628"/>
            <a:ext cx="7341577" cy="942975"/>
          </a:xfrm>
        </p:spPr>
        <p:txBody>
          <a:bodyPr/>
          <a:lstStyle/>
          <a:p>
            <a:r>
              <a:rPr lang="en-GB" altLang="nb-NO" sz="3600" b="1">
                <a:latin typeface="Arial" charset="0"/>
              </a:rPr>
              <a:t>Prospective cohort study design</a:t>
            </a:r>
            <a:endParaRPr lang="en-US" altLang="nb-NO" sz="3600" b="1">
              <a:latin typeface="Arial" charset="0"/>
            </a:endParaRPr>
          </a:p>
        </p:txBody>
      </p:sp>
      <p:sp>
        <p:nvSpPr>
          <p:cNvPr id="12293" name="Rectangle 1027"/>
          <p:cNvSpPr>
            <a:spLocks noChangeArrowheads="1"/>
          </p:cNvSpPr>
          <p:nvPr/>
        </p:nvSpPr>
        <p:spPr bwMode="auto">
          <a:xfrm>
            <a:off x="1295400" y="3200400"/>
            <a:ext cx="24384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2294" name="Rectangle 1028"/>
          <p:cNvSpPr>
            <a:spLocks noChangeArrowheads="1"/>
          </p:cNvSpPr>
          <p:nvPr/>
        </p:nvSpPr>
        <p:spPr bwMode="auto">
          <a:xfrm>
            <a:off x="6019800" y="3200400"/>
            <a:ext cx="29718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2295" name="Rectangle 1029"/>
          <p:cNvSpPr>
            <a:spLocks noChangeArrowheads="1"/>
          </p:cNvSpPr>
          <p:nvPr/>
        </p:nvSpPr>
        <p:spPr bwMode="auto">
          <a:xfrm>
            <a:off x="6019800" y="4343400"/>
            <a:ext cx="29718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2296" name="Line 1030"/>
          <p:cNvSpPr>
            <a:spLocks noChangeShapeType="1"/>
          </p:cNvSpPr>
          <p:nvPr/>
        </p:nvSpPr>
        <p:spPr bwMode="auto">
          <a:xfrm>
            <a:off x="7315200" y="32004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2297" name="Line 1031"/>
          <p:cNvSpPr>
            <a:spLocks noChangeShapeType="1"/>
          </p:cNvSpPr>
          <p:nvPr/>
        </p:nvSpPr>
        <p:spPr bwMode="auto">
          <a:xfrm>
            <a:off x="7010400" y="43434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2298" name="Line 1032"/>
          <p:cNvSpPr>
            <a:spLocks noChangeShapeType="1"/>
          </p:cNvSpPr>
          <p:nvPr/>
        </p:nvSpPr>
        <p:spPr bwMode="auto">
          <a:xfrm>
            <a:off x="609600" y="2971800"/>
            <a:ext cx="0" cy="2286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2299" name="Line 1033"/>
          <p:cNvSpPr>
            <a:spLocks noChangeShapeType="1"/>
          </p:cNvSpPr>
          <p:nvPr/>
        </p:nvSpPr>
        <p:spPr bwMode="auto">
          <a:xfrm>
            <a:off x="4419600" y="2971800"/>
            <a:ext cx="0" cy="2286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2300" name="Line 1034"/>
          <p:cNvSpPr>
            <a:spLocks noChangeShapeType="1"/>
          </p:cNvSpPr>
          <p:nvPr/>
        </p:nvSpPr>
        <p:spPr bwMode="auto">
          <a:xfrm>
            <a:off x="609600" y="5257800"/>
            <a:ext cx="3810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2301" name="Line 1035"/>
          <p:cNvSpPr>
            <a:spLocks noChangeShapeType="1"/>
          </p:cNvSpPr>
          <p:nvPr/>
        </p:nvSpPr>
        <p:spPr bwMode="auto">
          <a:xfrm>
            <a:off x="609600" y="2971800"/>
            <a:ext cx="3810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2302" name="Line 1036"/>
          <p:cNvSpPr>
            <a:spLocks noChangeShapeType="1"/>
          </p:cNvSpPr>
          <p:nvPr/>
        </p:nvSpPr>
        <p:spPr bwMode="auto">
          <a:xfrm>
            <a:off x="3962400" y="4114800"/>
            <a:ext cx="2057400" cy="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2303" name="Text Box 1037"/>
          <p:cNvSpPr txBox="1">
            <a:spLocks noChangeArrowheads="1"/>
          </p:cNvSpPr>
          <p:nvPr/>
        </p:nvSpPr>
        <p:spPr bwMode="auto">
          <a:xfrm>
            <a:off x="1219200" y="5241928"/>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en-GB" altLang="nb-NO" sz="2000" i="1">
                <a:solidFill>
                  <a:srgbClr val="000000"/>
                </a:solidFill>
                <a:latin typeface="Arial" charset="0"/>
              </a:rPr>
              <a:t>Population</a:t>
            </a:r>
            <a:endParaRPr lang="en-US" altLang="nb-NO" sz="2000" i="1">
              <a:solidFill>
                <a:srgbClr val="000000"/>
              </a:solidFill>
              <a:latin typeface="Arial" charset="0"/>
            </a:endParaRPr>
          </a:p>
        </p:txBody>
      </p:sp>
      <p:sp>
        <p:nvSpPr>
          <p:cNvPr id="12304" name="Text Box 1038"/>
          <p:cNvSpPr txBox="1">
            <a:spLocks noChangeArrowheads="1"/>
          </p:cNvSpPr>
          <p:nvPr/>
        </p:nvSpPr>
        <p:spPr bwMode="auto">
          <a:xfrm>
            <a:off x="304800" y="4419603"/>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en-GB" altLang="nb-NO" sz="2000" i="1">
                <a:solidFill>
                  <a:srgbClr val="000000"/>
                </a:solidFill>
                <a:latin typeface="Arial" charset="0"/>
              </a:rPr>
              <a:t>Sample</a:t>
            </a:r>
            <a:endParaRPr lang="en-US" altLang="nb-NO" sz="2000" i="1">
              <a:solidFill>
                <a:srgbClr val="000000"/>
              </a:solidFill>
              <a:latin typeface="Arial" charset="0"/>
            </a:endParaRPr>
          </a:p>
        </p:txBody>
      </p:sp>
      <p:sp>
        <p:nvSpPr>
          <p:cNvPr id="12305" name="Line 1039"/>
          <p:cNvSpPr>
            <a:spLocks noChangeShapeType="1"/>
          </p:cNvSpPr>
          <p:nvPr/>
        </p:nvSpPr>
        <p:spPr bwMode="auto">
          <a:xfrm>
            <a:off x="1295400" y="4114800"/>
            <a:ext cx="243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2306" name="Text Box 1040"/>
          <p:cNvSpPr txBox="1">
            <a:spLocks noChangeArrowheads="1"/>
          </p:cNvSpPr>
          <p:nvPr/>
        </p:nvSpPr>
        <p:spPr bwMode="auto">
          <a:xfrm>
            <a:off x="1600200" y="3352803"/>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lnSpc>
                <a:spcPct val="80000"/>
              </a:lnSpc>
              <a:spcBef>
                <a:spcPct val="50000"/>
              </a:spcBef>
              <a:spcAft>
                <a:spcPct val="0"/>
              </a:spcAft>
              <a:buFontTx/>
              <a:buNone/>
            </a:pPr>
            <a:r>
              <a:rPr lang="en-GB" altLang="nb-NO" sz="2000">
                <a:solidFill>
                  <a:srgbClr val="000000"/>
                </a:solidFill>
                <a:latin typeface="Arial" charset="0"/>
              </a:rPr>
              <a:t>Risk factor present</a:t>
            </a:r>
            <a:endParaRPr lang="en-US" altLang="nb-NO" sz="2000">
              <a:solidFill>
                <a:srgbClr val="000000"/>
              </a:solidFill>
              <a:latin typeface="Arial" charset="0"/>
            </a:endParaRPr>
          </a:p>
        </p:txBody>
      </p:sp>
      <p:sp>
        <p:nvSpPr>
          <p:cNvPr id="12307" name="Text Box 1041"/>
          <p:cNvSpPr txBox="1">
            <a:spLocks noChangeArrowheads="1"/>
          </p:cNvSpPr>
          <p:nvPr/>
        </p:nvSpPr>
        <p:spPr bwMode="auto">
          <a:xfrm>
            <a:off x="6172200" y="3352801"/>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en-GB" altLang="nb-NO" sz="2000">
                <a:solidFill>
                  <a:srgbClr val="000000"/>
                </a:solidFill>
                <a:latin typeface="Arial" charset="0"/>
              </a:rPr>
              <a:t>Disease</a:t>
            </a:r>
            <a:endParaRPr lang="en-US" altLang="nb-NO" sz="2000">
              <a:solidFill>
                <a:srgbClr val="000000"/>
              </a:solidFill>
              <a:latin typeface="Arial" charset="0"/>
            </a:endParaRPr>
          </a:p>
        </p:txBody>
      </p:sp>
      <p:sp>
        <p:nvSpPr>
          <p:cNvPr id="12308" name="Text Box 1042"/>
          <p:cNvSpPr txBox="1">
            <a:spLocks noChangeArrowheads="1"/>
          </p:cNvSpPr>
          <p:nvPr/>
        </p:nvSpPr>
        <p:spPr bwMode="auto">
          <a:xfrm>
            <a:off x="6248400" y="19812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en-GB" altLang="nb-NO" sz="2400" u="sng">
                <a:solidFill>
                  <a:srgbClr val="000000"/>
                </a:solidFill>
                <a:latin typeface="Arial" charset="0"/>
              </a:rPr>
              <a:t>THE FUTURE</a:t>
            </a:r>
            <a:endParaRPr lang="en-US" altLang="nb-NO" sz="2400" u="sng">
              <a:solidFill>
                <a:srgbClr val="000000"/>
              </a:solidFill>
              <a:latin typeface="Arial" charset="0"/>
            </a:endParaRPr>
          </a:p>
        </p:txBody>
      </p:sp>
      <p:sp>
        <p:nvSpPr>
          <p:cNvPr id="12309" name="Text Box 1043"/>
          <p:cNvSpPr txBox="1">
            <a:spLocks noChangeArrowheads="1"/>
          </p:cNvSpPr>
          <p:nvPr/>
        </p:nvSpPr>
        <p:spPr bwMode="auto">
          <a:xfrm>
            <a:off x="1295400" y="19812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en-GB" altLang="nb-NO" sz="2400" u="sng">
                <a:solidFill>
                  <a:srgbClr val="000000"/>
                </a:solidFill>
                <a:latin typeface="Arial" charset="0"/>
              </a:rPr>
              <a:t>THE PRESENT</a:t>
            </a:r>
            <a:endParaRPr lang="en-US" altLang="nb-NO" sz="2400">
              <a:solidFill>
                <a:srgbClr val="000000"/>
              </a:solidFill>
              <a:latin typeface="Arial" charset="0"/>
            </a:endParaRPr>
          </a:p>
        </p:txBody>
      </p:sp>
      <p:sp>
        <p:nvSpPr>
          <p:cNvPr id="12310" name="Text Box 1044"/>
          <p:cNvSpPr txBox="1">
            <a:spLocks noChangeArrowheads="1"/>
          </p:cNvSpPr>
          <p:nvPr/>
        </p:nvSpPr>
        <p:spPr bwMode="auto">
          <a:xfrm>
            <a:off x="1600200" y="4267203"/>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lnSpc>
                <a:spcPct val="80000"/>
              </a:lnSpc>
              <a:spcBef>
                <a:spcPct val="50000"/>
              </a:spcBef>
              <a:spcAft>
                <a:spcPct val="0"/>
              </a:spcAft>
              <a:buFontTx/>
              <a:buNone/>
            </a:pPr>
            <a:r>
              <a:rPr lang="en-GB" altLang="nb-NO" sz="2000">
                <a:solidFill>
                  <a:srgbClr val="000000"/>
                </a:solidFill>
                <a:latin typeface="Arial" charset="0"/>
              </a:rPr>
              <a:t>Risk factor absent</a:t>
            </a:r>
            <a:endParaRPr lang="en-US" altLang="nb-NO" sz="2000">
              <a:solidFill>
                <a:srgbClr val="000000"/>
              </a:solidFill>
              <a:latin typeface="Arial" charset="0"/>
            </a:endParaRPr>
          </a:p>
        </p:txBody>
      </p:sp>
      <p:sp>
        <p:nvSpPr>
          <p:cNvPr id="12311" name="Text Box 1045"/>
          <p:cNvSpPr txBox="1">
            <a:spLocks noChangeArrowheads="1"/>
          </p:cNvSpPr>
          <p:nvPr/>
        </p:nvSpPr>
        <p:spPr bwMode="auto">
          <a:xfrm>
            <a:off x="6019800" y="4495803"/>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en-GB" altLang="nb-NO" sz="1800" b="1">
                <a:solidFill>
                  <a:srgbClr val="000000"/>
                </a:solidFill>
                <a:latin typeface="Arial" charset="0"/>
              </a:rPr>
              <a:t>Disease</a:t>
            </a:r>
            <a:endParaRPr lang="en-US" altLang="nb-NO" sz="2000" b="1">
              <a:solidFill>
                <a:srgbClr val="000000"/>
              </a:solidFill>
              <a:latin typeface="Arial" charset="0"/>
            </a:endParaRPr>
          </a:p>
        </p:txBody>
      </p:sp>
      <p:sp>
        <p:nvSpPr>
          <p:cNvPr id="12312" name="Text Box 1046"/>
          <p:cNvSpPr txBox="1">
            <a:spLocks noChangeArrowheads="1"/>
          </p:cNvSpPr>
          <p:nvPr/>
        </p:nvSpPr>
        <p:spPr bwMode="auto">
          <a:xfrm>
            <a:off x="7467600" y="3200401"/>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50000"/>
              </a:spcBef>
              <a:spcAft>
                <a:spcPct val="0"/>
              </a:spcAft>
              <a:buFontTx/>
              <a:buNone/>
            </a:pPr>
            <a:r>
              <a:rPr lang="en-GB" altLang="nb-NO" sz="2000">
                <a:solidFill>
                  <a:srgbClr val="000000"/>
                </a:solidFill>
                <a:latin typeface="Arial" charset="0"/>
              </a:rPr>
              <a:t>No disease</a:t>
            </a:r>
            <a:endParaRPr lang="en-US" altLang="nb-NO" sz="2000">
              <a:solidFill>
                <a:srgbClr val="000000"/>
              </a:solidFill>
              <a:latin typeface="Arial" charset="0"/>
            </a:endParaRPr>
          </a:p>
        </p:txBody>
      </p:sp>
      <p:sp>
        <p:nvSpPr>
          <p:cNvPr id="12313" name="Text Box 1047"/>
          <p:cNvSpPr txBox="1">
            <a:spLocks noChangeArrowheads="1"/>
          </p:cNvSpPr>
          <p:nvPr/>
        </p:nvSpPr>
        <p:spPr bwMode="auto">
          <a:xfrm>
            <a:off x="7467600" y="4327528"/>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50000"/>
              </a:spcBef>
              <a:spcAft>
                <a:spcPct val="0"/>
              </a:spcAft>
              <a:buFontTx/>
              <a:buNone/>
            </a:pPr>
            <a:r>
              <a:rPr lang="en-GB" altLang="nb-NO" sz="2000">
                <a:solidFill>
                  <a:srgbClr val="000000"/>
                </a:solidFill>
                <a:latin typeface="Arial" charset="0"/>
              </a:rPr>
              <a:t>No disease</a:t>
            </a:r>
            <a:endParaRPr lang="en-US" altLang="nb-NO" sz="2000">
              <a:solidFill>
                <a:srgbClr val="000000"/>
              </a:solidFill>
              <a:latin typeface="Arial" charset="0"/>
            </a:endParaRPr>
          </a:p>
        </p:txBody>
      </p:sp>
    </p:spTree>
    <p:extLst>
      <p:ext uri="{BB962C8B-B14F-4D97-AF65-F5344CB8AC3E}">
        <p14:creationId xmlns:p14="http://schemas.microsoft.com/office/powerpoint/2010/main" val="1168739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p:cNvSpPr>
            <a:spLocks noGrp="1"/>
          </p:cNvSpPr>
          <p:nvPr>
            <p:ph type="sldNum" sz="quarter" idx="12"/>
          </p:nvPr>
        </p:nvSpPr>
        <p:spPr/>
        <p:txBody>
          <a:bodyPr/>
          <a:lstStyle/>
          <a:p>
            <a:pPr>
              <a:defRPr/>
            </a:pPr>
            <a:fld id="{F782D595-10B8-4ABF-B9D8-1B5824F70FFA}" type="slidenum">
              <a:rPr lang="en-US">
                <a:solidFill>
                  <a:srgbClr val="000000"/>
                </a:solidFill>
              </a:rPr>
              <a:pPr>
                <a:defRPr/>
              </a:pPr>
              <a:t>18</a:t>
            </a:fld>
            <a:endParaRPr lang="en-US">
              <a:solidFill>
                <a:srgbClr val="000000"/>
              </a:solidFill>
            </a:endParaRPr>
          </a:p>
        </p:txBody>
      </p:sp>
      <p:sp>
        <p:nvSpPr>
          <p:cNvPr id="37" name="Slide Number Placeholder 3"/>
          <p:cNvSpPr txBox="1">
            <a:spLocks noGrp="1"/>
          </p:cNvSpPr>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0" fontAlgn="base" hangingPunct="0">
              <a:spcBef>
                <a:spcPct val="0"/>
              </a:spcBef>
              <a:spcAft>
                <a:spcPct val="0"/>
              </a:spcAft>
              <a:defRPr/>
            </a:pPr>
            <a:fld id="{71AAFBAA-B39D-4590-AD7C-EF5F1F4B4F99}" type="slidenum">
              <a:rPr lang="en-US" sz="1400">
                <a:solidFill>
                  <a:srgbClr val="000000"/>
                </a:solidFill>
              </a:rPr>
              <a:pPr algn="r" eaLnBrk="0" fontAlgn="base" hangingPunct="0">
                <a:spcBef>
                  <a:spcPct val="0"/>
                </a:spcBef>
                <a:spcAft>
                  <a:spcPct val="0"/>
                </a:spcAft>
                <a:defRPr/>
              </a:pPr>
              <a:t>18</a:t>
            </a:fld>
            <a:endParaRPr lang="en-US" sz="1400">
              <a:solidFill>
                <a:srgbClr val="000000"/>
              </a:solidFill>
            </a:endParaRPr>
          </a:p>
        </p:txBody>
      </p:sp>
      <p:sp>
        <p:nvSpPr>
          <p:cNvPr id="13316" name="Rectangle 2"/>
          <p:cNvSpPr>
            <a:spLocks noChangeArrowheads="1"/>
          </p:cNvSpPr>
          <p:nvPr/>
        </p:nvSpPr>
        <p:spPr bwMode="auto">
          <a:xfrm>
            <a:off x="7620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en-US" altLang="nb-NO" b="1">
                <a:solidFill>
                  <a:srgbClr val="000000"/>
                </a:solidFill>
                <a:latin typeface="Arial" charset="0"/>
              </a:rPr>
              <a:t>Randomized controlled trial design</a:t>
            </a:r>
          </a:p>
        </p:txBody>
      </p:sp>
      <p:sp>
        <p:nvSpPr>
          <p:cNvPr id="13317" name="Rectangle 3"/>
          <p:cNvSpPr>
            <a:spLocks noChangeArrowheads="1"/>
          </p:cNvSpPr>
          <p:nvPr/>
        </p:nvSpPr>
        <p:spPr bwMode="auto">
          <a:xfrm>
            <a:off x="838200" y="3429000"/>
            <a:ext cx="1828800" cy="1143000"/>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3318" name="Rectangle 4"/>
          <p:cNvSpPr>
            <a:spLocks noChangeArrowheads="1"/>
          </p:cNvSpPr>
          <p:nvPr/>
        </p:nvSpPr>
        <p:spPr bwMode="auto">
          <a:xfrm>
            <a:off x="6372958" y="2257425"/>
            <a:ext cx="2362200" cy="7620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3319" name="Rectangle 5"/>
          <p:cNvSpPr>
            <a:spLocks noChangeArrowheads="1"/>
          </p:cNvSpPr>
          <p:nvPr/>
        </p:nvSpPr>
        <p:spPr bwMode="auto">
          <a:xfrm>
            <a:off x="6477000" y="5197475"/>
            <a:ext cx="2286000" cy="7620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3320" name="Line 6"/>
          <p:cNvSpPr>
            <a:spLocks noChangeShapeType="1"/>
          </p:cNvSpPr>
          <p:nvPr/>
        </p:nvSpPr>
        <p:spPr bwMode="auto">
          <a:xfrm>
            <a:off x="7385538" y="2252663"/>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3321" name="Line 7"/>
          <p:cNvSpPr>
            <a:spLocks noChangeShapeType="1"/>
          </p:cNvSpPr>
          <p:nvPr/>
        </p:nvSpPr>
        <p:spPr bwMode="auto">
          <a:xfrm>
            <a:off x="7620000" y="5181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3322" name="Line 8"/>
          <p:cNvSpPr>
            <a:spLocks noChangeShapeType="1"/>
          </p:cNvSpPr>
          <p:nvPr/>
        </p:nvSpPr>
        <p:spPr bwMode="auto">
          <a:xfrm>
            <a:off x="609600" y="2971800"/>
            <a:ext cx="0" cy="2438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3323" name="Line 9"/>
          <p:cNvSpPr>
            <a:spLocks noChangeShapeType="1"/>
          </p:cNvSpPr>
          <p:nvPr/>
        </p:nvSpPr>
        <p:spPr bwMode="auto">
          <a:xfrm>
            <a:off x="2971800" y="2971800"/>
            <a:ext cx="0" cy="2438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3324" name="Line 10"/>
          <p:cNvSpPr>
            <a:spLocks noChangeShapeType="1"/>
          </p:cNvSpPr>
          <p:nvPr/>
        </p:nvSpPr>
        <p:spPr bwMode="auto">
          <a:xfrm flipV="1">
            <a:off x="609600" y="5410200"/>
            <a:ext cx="2362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3325" name="Line 11"/>
          <p:cNvSpPr>
            <a:spLocks noChangeShapeType="1"/>
          </p:cNvSpPr>
          <p:nvPr/>
        </p:nvSpPr>
        <p:spPr bwMode="auto">
          <a:xfrm>
            <a:off x="609600" y="2971800"/>
            <a:ext cx="2362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3326" name="Line 12"/>
          <p:cNvSpPr>
            <a:spLocks noChangeShapeType="1"/>
          </p:cNvSpPr>
          <p:nvPr/>
        </p:nvSpPr>
        <p:spPr bwMode="auto">
          <a:xfrm>
            <a:off x="2743200" y="4038600"/>
            <a:ext cx="1447800" cy="6096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3327" name="Text Box 13"/>
          <p:cNvSpPr txBox="1">
            <a:spLocks noChangeArrowheads="1"/>
          </p:cNvSpPr>
          <p:nvPr/>
        </p:nvSpPr>
        <p:spPr bwMode="auto">
          <a:xfrm>
            <a:off x="762000" y="5394328"/>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000">
                <a:solidFill>
                  <a:srgbClr val="000000"/>
                </a:solidFill>
                <a:latin typeface="Arial" charset="0"/>
              </a:rPr>
              <a:t>Study Population</a:t>
            </a:r>
            <a:endParaRPr lang="en-US" altLang="nb-NO" sz="2000">
              <a:solidFill>
                <a:srgbClr val="000000"/>
              </a:solidFill>
              <a:latin typeface="Arial" charset="0"/>
            </a:endParaRPr>
          </a:p>
        </p:txBody>
      </p:sp>
      <p:sp>
        <p:nvSpPr>
          <p:cNvPr id="13328" name="Text Box 14"/>
          <p:cNvSpPr txBox="1">
            <a:spLocks noChangeArrowheads="1"/>
          </p:cNvSpPr>
          <p:nvPr/>
        </p:nvSpPr>
        <p:spPr bwMode="auto">
          <a:xfrm>
            <a:off x="152400" y="4784728"/>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000" i="1">
                <a:solidFill>
                  <a:srgbClr val="000000"/>
                </a:solidFill>
                <a:latin typeface="Arial" charset="0"/>
              </a:rPr>
              <a:t>Inclusion &amp; exclusion criteria</a:t>
            </a:r>
            <a:endParaRPr lang="en-US" altLang="nb-NO" sz="2000" i="1">
              <a:solidFill>
                <a:srgbClr val="000000"/>
              </a:solidFill>
              <a:latin typeface="Arial" charset="0"/>
            </a:endParaRPr>
          </a:p>
        </p:txBody>
      </p:sp>
      <p:sp>
        <p:nvSpPr>
          <p:cNvPr id="13329" name="Text Box 15"/>
          <p:cNvSpPr txBox="1">
            <a:spLocks noChangeArrowheads="1"/>
          </p:cNvSpPr>
          <p:nvPr/>
        </p:nvSpPr>
        <p:spPr bwMode="auto">
          <a:xfrm>
            <a:off x="6372958" y="2409828"/>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000">
                <a:solidFill>
                  <a:srgbClr val="3333CC"/>
                </a:solidFill>
                <a:latin typeface="Arial" charset="0"/>
              </a:rPr>
              <a:t>Disease</a:t>
            </a:r>
            <a:endParaRPr lang="en-US" altLang="nb-NO" sz="2000">
              <a:solidFill>
                <a:srgbClr val="3333CC"/>
              </a:solidFill>
              <a:latin typeface="Arial" charset="0"/>
            </a:endParaRPr>
          </a:p>
        </p:txBody>
      </p:sp>
      <p:sp>
        <p:nvSpPr>
          <p:cNvPr id="13330" name="Text Box 16"/>
          <p:cNvSpPr txBox="1">
            <a:spLocks noChangeArrowheads="1"/>
          </p:cNvSpPr>
          <p:nvPr/>
        </p:nvSpPr>
        <p:spPr bwMode="auto">
          <a:xfrm>
            <a:off x="6248400" y="1524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400" u="sng">
                <a:solidFill>
                  <a:srgbClr val="000000"/>
                </a:solidFill>
                <a:latin typeface="Arial" charset="0"/>
              </a:rPr>
              <a:t>THE FUTURE</a:t>
            </a:r>
            <a:endParaRPr lang="en-US" altLang="nb-NO" sz="2400" u="sng">
              <a:solidFill>
                <a:srgbClr val="000000"/>
              </a:solidFill>
              <a:latin typeface="Arial" charset="0"/>
            </a:endParaRPr>
          </a:p>
        </p:txBody>
      </p:sp>
      <p:sp>
        <p:nvSpPr>
          <p:cNvPr id="13331" name="Text Box 17"/>
          <p:cNvSpPr txBox="1">
            <a:spLocks noChangeArrowheads="1"/>
          </p:cNvSpPr>
          <p:nvPr/>
        </p:nvSpPr>
        <p:spPr bwMode="auto">
          <a:xfrm>
            <a:off x="1295400" y="1524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400" u="sng">
                <a:solidFill>
                  <a:srgbClr val="000000"/>
                </a:solidFill>
                <a:latin typeface="Arial" charset="0"/>
              </a:rPr>
              <a:t>THE PRESENT</a:t>
            </a:r>
            <a:endParaRPr lang="en-US" altLang="nb-NO" sz="2400">
              <a:solidFill>
                <a:srgbClr val="000000"/>
              </a:solidFill>
              <a:latin typeface="Arial" charset="0"/>
            </a:endParaRPr>
          </a:p>
        </p:txBody>
      </p:sp>
      <p:sp>
        <p:nvSpPr>
          <p:cNvPr id="13332" name="Text Box 18"/>
          <p:cNvSpPr txBox="1">
            <a:spLocks noChangeArrowheads="1"/>
          </p:cNvSpPr>
          <p:nvPr/>
        </p:nvSpPr>
        <p:spPr bwMode="auto">
          <a:xfrm>
            <a:off x="990600" y="3733803"/>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lnSpc>
                <a:spcPct val="80000"/>
              </a:lnSpc>
              <a:spcBef>
                <a:spcPct val="50000"/>
              </a:spcBef>
              <a:spcAft>
                <a:spcPct val="0"/>
              </a:spcAft>
              <a:buFontTx/>
              <a:buNone/>
            </a:pPr>
            <a:r>
              <a:rPr lang="en-GB" altLang="nb-NO" sz="2000">
                <a:solidFill>
                  <a:srgbClr val="3333CC"/>
                </a:solidFill>
                <a:latin typeface="Arial" charset="0"/>
              </a:rPr>
              <a:t>Participant population</a:t>
            </a:r>
            <a:endParaRPr lang="en-US" altLang="nb-NO" sz="2000">
              <a:solidFill>
                <a:srgbClr val="000000"/>
              </a:solidFill>
              <a:latin typeface="Arial" charset="0"/>
            </a:endParaRPr>
          </a:p>
        </p:txBody>
      </p:sp>
      <p:sp>
        <p:nvSpPr>
          <p:cNvPr id="13333" name="Text Box 19"/>
          <p:cNvSpPr txBox="1">
            <a:spLocks noChangeArrowheads="1"/>
          </p:cNvSpPr>
          <p:nvPr/>
        </p:nvSpPr>
        <p:spPr bwMode="auto">
          <a:xfrm>
            <a:off x="6477000" y="5410203"/>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000">
                <a:solidFill>
                  <a:srgbClr val="3333CC"/>
                </a:solidFill>
                <a:latin typeface="Arial" charset="0"/>
              </a:rPr>
              <a:t>Disease</a:t>
            </a:r>
            <a:endParaRPr lang="en-US" altLang="nb-NO" sz="2000">
              <a:solidFill>
                <a:srgbClr val="000000"/>
              </a:solidFill>
              <a:latin typeface="Arial" charset="0"/>
            </a:endParaRPr>
          </a:p>
        </p:txBody>
      </p:sp>
      <p:sp>
        <p:nvSpPr>
          <p:cNvPr id="13334" name="Text Box 20"/>
          <p:cNvSpPr txBox="1">
            <a:spLocks noChangeArrowheads="1"/>
          </p:cNvSpPr>
          <p:nvPr/>
        </p:nvSpPr>
        <p:spPr bwMode="auto">
          <a:xfrm>
            <a:off x="7592158" y="2257428"/>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50000"/>
              </a:spcBef>
              <a:spcAft>
                <a:spcPct val="0"/>
              </a:spcAft>
              <a:buFontTx/>
              <a:buNone/>
            </a:pPr>
            <a:r>
              <a:rPr lang="en-GB" altLang="nb-NO" sz="2000">
                <a:solidFill>
                  <a:srgbClr val="3333CC"/>
                </a:solidFill>
                <a:latin typeface="Arial" charset="0"/>
              </a:rPr>
              <a:t>No</a:t>
            </a:r>
            <a:r>
              <a:rPr lang="en-GB" altLang="nb-NO" sz="2000">
                <a:solidFill>
                  <a:srgbClr val="000000"/>
                </a:solidFill>
                <a:latin typeface="Arial" charset="0"/>
              </a:rPr>
              <a:t> </a:t>
            </a:r>
            <a:r>
              <a:rPr lang="en-GB" altLang="nb-NO" sz="2000">
                <a:solidFill>
                  <a:srgbClr val="3333CC"/>
                </a:solidFill>
                <a:latin typeface="Arial" charset="0"/>
              </a:rPr>
              <a:t>disease</a:t>
            </a:r>
            <a:endParaRPr lang="en-US" altLang="nb-NO" sz="2000">
              <a:solidFill>
                <a:srgbClr val="000000"/>
              </a:solidFill>
              <a:latin typeface="Arial" charset="0"/>
            </a:endParaRPr>
          </a:p>
        </p:txBody>
      </p:sp>
      <p:sp>
        <p:nvSpPr>
          <p:cNvPr id="13335" name="Text Box 21"/>
          <p:cNvSpPr txBox="1">
            <a:spLocks noChangeArrowheads="1"/>
          </p:cNvSpPr>
          <p:nvPr/>
        </p:nvSpPr>
        <p:spPr bwMode="auto">
          <a:xfrm>
            <a:off x="7620000" y="5181603"/>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50000"/>
              </a:spcBef>
              <a:spcAft>
                <a:spcPct val="0"/>
              </a:spcAft>
              <a:buFontTx/>
              <a:buNone/>
            </a:pPr>
            <a:r>
              <a:rPr lang="en-GB" altLang="nb-NO" sz="2000">
                <a:solidFill>
                  <a:srgbClr val="3333CC"/>
                </a:solidFill>
                <a:latin typeface="Arial" charset="0"/>
              </a:rPr>
              <a:t>No disease</a:t>
            </a:r>
            <a:endParaRPr lang="en-US" altLang="nb-NO" sz="2000">
              <a:solidFill>
                <a:srgbClr val="000000"/>
              </a:solidFill>
              <a:latin typeface="Arial" charset="0"/>
            </a:endParaRPr>
          </a:p>
        </p:txBody>
      </p:sp>
      <p:sp>
        <p:nvSpPr>
          <p:cNvPr id="13336" name="Line 22"/>
          <p:cNvSpPr>
            <a:spLocks noChangeShapeType="1"/>
          </p:cNvSpPr>
          <p:nvPr/>
        </p:nvSpPr>
        <p:spPr bwMode="auto">
          <a:xfrm flipV="1">
            <a:off x="2743200" y="3505200"/>
            <a:ext cx="1371600" cy="5334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3337" name="Text Box 23"/>
          <p:cNvSpPr txBox="1">
            <a:spLocks noChangeArrowheads="1"/>
          </p:cNvSpPr>
          <p:nvPr/>
        </p:nvSpPr>
        <p:spPr bwMode="auto">
          <a:xfrm>
            <a:off x="2967404" y="3827464"/>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000" i="1">
                <a:solidFill>
                  <a:srgbClr val="000000"/>
                </a:solidFill>
                <a:latin typeface="Arial" charset="0"/>
              </a:rPr>
              <a:t>Random allocation</a:t>
            </a:r>
            <a:endParaRPr lang="en-US" altLang="nb-NO" sz="2000" i="1">
              <a:solidFill>
                <a:srgbClr val="000000"/>
              </a:solidFill>
              <a:latin typeface="Arial" charset="0"/>
            </a:endParaRPr>
          </a:p>
        </p:txBody>
      </p:sp>
      <p:sp>
        <p:nvSpPr>
          <p:cNvPr id="13338" name="Rectangle 24"/>
          <p:cNvSpPr>
            <a:spLocks noChangeArrowheads="1"/>
          </p:cNvSpPr>
          <p:nvPr/>
        </p:nvSpPr>
        <p:spPr bwMode="auto">
          <a:xfrm>
            <a:off x="4191000" y="4495800"/>
            <a:ext cx="1439008" cy="6858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3339" name="Rectangle 25"/>
          <p:cNvSpPr>
            <a:spLocks noChangeArrowheads="1"/>
          </p:cNvSpPr>
          <p:nvPr/>
        </p:nvSpPr>
        <p:spPr bwMode="auto">
          <a:xfrm>
            <a:off x="4114800" y="3048000"/>
            <a:ext cx="1515208" cy="6858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3340" name="Line 26"/>
          <p:cNvSpPr>
            <a:spLocks noChangeShapeType="1"/>
          </p:cNvSpPr>
          <p:nvPr/>
        </p:nvSpPr>
        <p:spPr bwMode="auto">
          <a:xfrm flipV="1">
            <a:off x="5638800" y="3048000"/>
            <a:ext cx="1295400" cy="4572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3341" name="Line 27"/>
          <p:cNvSpPr>
            <a:spLocks noChangeShapeType="1"/>
          </p:cNvSpPr>
          <p:nvPr/>
        </p:nvSpPr>
        <p:spPr bwMode="auto">
          <a:xfrm flipV="1">
            <a:off x="5638800" y="3048000"/>
            <a:ext cx="2590800" cy="4572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3342" name="Line 28"/>
          <p:cNvSpPr>
            <a:spLocks noChangeShapeType="1"/>
          </p:cNvSpPr>
          <p:nvPr/>
        </p:nvSpPr>
        <p:spPr bwMode="auto">
          <a:xfrm>
            <a:off x="5638800" y="4876800"/>
            <a:ext cx="1371600" cy="3048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3343" name="Line 29"/>
          <p:cNvSpPr>
            <a:spLocks noChangeShapeType="1"/>
          </p:cNvSpPr>
          <p:nvPr/>
        </p:nvSpPr>
        <p:spPr bwMode="auto">
          <a:xfrm>
            <a:off x="5638800" y="4876800"/>
            <a:ext cx="2590800" cy="2286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nb-NO">
              <a:solidFill>
                <a:srgbClr val="000000"/>
              </a:solidFill>
              <a:latin typeface="Arial" charset="0"/>
            </a:endParaRPr>
          </a:p>
        </p:txBody>
      </p:sp>
      <p:sp>
        <p:nvSpPr>
          <p:cNvPr id="13344" name="Text Box 30"/>
          <p:cNvSpPr txBox="1">
            <a:spLocks noChangeArrowheads="1"/>
          </p:cNvSpPr>
          <p:nvPr/>
        </p:nvSpPr>
        <p:spPr bwMode="auto">
          <a:xfrm>
            <a:off x="5943600" y="38100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000" i="1">
                <a:solidFill>
                  <a:srgbClr val="000000"/>
                </a:solidFill>
                <a:latin typeface="Arial" charset="0"/>
              </a:rPr>
              <a:t>Dropouts, rejections</a:t>
            </a:r>
            <a:endParaRPr lang="en-US" altLang="nb-NO" sz="2000" i="1">
              <a:solidFill>
                <a:srgbClr val="000000"/>
              </a:solidFill>
              <a:latin typeface="Arial" charset="0"/>
            </a:endParaRPr>
          </a:p>
        </p:txBody>
      </p:sp>
      <p:sp>
        <p:nvSpPr>
          <p:cNvPr id="13345" name="Text Box 31"/>
          <p:cNvSpPr txBox="1">
            <a:spLocks noChangeArrowheads="1"/>
          </p:cNvSpPr>
          <p:nvPr/>
        </p:nvSpPr>
        <p:spPr bwMode="auto">
          <a:xfrm>
            <a:off x="4081097" y="3124203"/>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lnSpc>
                <a:spcPct val="80000"/>
              </a:lnSpc>
              <a:spcBef>
                <a:spcPct val="50000"/>
              </a:spcBef>
              <a:spcAft>
                <a:spcPct val="0"/>
              </a:spcAft>
              <a:buFontTx/>
              <a:buNone/>
            </a:pPr>
            <a:r>
              <a:rPr lang="en-GB" altLang="nb-NO" sz="2000">
                <a:solidFill>
                  <a:srgbClr val="3333CC"/>
                </a:solidFill>
                <a:latin typeface="Arial" charset="0"/>
              </a:rPr>
              <a:t>Intervention group</a:t>
            </a:r>
            <a:endParaRPr lang="en-US" altLang="nb-NO" sz="2000">
              <a:solidFill>
                <a:srgbClr val="000000"/>
              </a:solidFill>
              <a:latin typeface="Arial" charset="0"/>
            </a:endParaRPr>
          </a:p>
        </p:txBody>
      </p:sp>
      <p:sp>
        <p:nvSpPr>
          <p:cNvPr id="13346" name="Text Box 32"/>
          <p:cNvSpPr txBox="1">
            <a:spLocks noChangeArrowheads="1"/>
          </p:cNvSpPr>
          <p:nvPr/>
        </p:nvSpPr>
        <p:spPr bwMode="auto">
          <a:xfrm>
            <a:off x="4114800" y="4572001"/>
            <a:ext cx="1600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lnSpc>
                <a:spcPct val="80000"/>
              </a:lnSpc>
              <a:spcBef>
                <a:spcPct val="50000"/>
              </a:spcBef>
              <a:spcAft>
                <a:spcPct val="0"/>
              </a:spcAft>
              <a:buFontTx/>
              <a:buNone/>
            </a:pPr>
            <a:r>
              <a:rPr lang="en-GB" altLang="nb-NO" sz="2000">
                <a:solidFill>
                  <a:srgbClr val="3333CC"/>
                </a:solidFill>
                <a:latin typeface="Arial" charset="0"/>
              </a:rPr>
              <a:t>Control group</a:t>
            </a:r>
            <a:endParaRPr lang="en-US" altLang="nb-NO" sz="2000">
              <a:solidFill>
                <a:srgbClr val="000000"/>
              </a:solidFill>
              <a:latin typeface="Arial" charset="0"/>
            </a:endParaRPr>
          </a:p>
        </p:txBody>
      </p:sp>
      <p:sp>
        <p:nvSpPr>
          <p:cNvPr id="13347" name="Rectangle 34"/>
          <p:cNvSpPr>
            <a:spLocks noChangeArrowheads="1"/>
          </p:cNvSpPr>
          <p:nvPr/>
        </p:nvSpPr>
        <p:spPr bwMode="auto">
          <a:xfrm>
            <a:off x="240323" y="2613025"/>
            <a:ext cx="3077308" cy="3448050"/>
          </a:xfrm>
          <a:prstGeom prst="rect">
            <a:avLst/>
          </a:prstGeom>
          <a:noFill/>
          <a:ln w="12700">
            <a:solidFill>
              <a:schemeClr val="accent1"/>
            </a:solidFill>
            <a:prstDash val="sysDot"/>
            <a:miter lim="800000"/>
            <a:headEnd/>
            <a:tailEnd/>
          </a:ln>
          <a:effectLst/>
          <a:extLst>
            <a:ext uri="{909E8E84-426E-40DD-AFC4-6F175D3DCCD1}">
              <a14:hiddenFill xmlns:a14="http://schemas.microsoft.com/office/drawing/2010/main">
                <a:solidFill>
                  <a:srgbClr val="FFFF99">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0" fontAlgn="base" hangingPunct="0">
              <a:spcBef>
                <a:spcPct val="0"/>
              </a:spcBef>
              <a:spcAft>
                <a:spcPct val="0"/>
              </a:spcAft>
              <a:buFontTx/>
              <a:buNone/>
            </a:pPr>
            <a:endParaRPr lang="nb-NO" altLang="nb-NO" sz="2000" b="1" baseline="-14000">
              <a:solidFill>
                <a:srgbClr val="000000"/>
              </a:solidFill>
              <a:latin typeface="Arial" charset="0"/>
            </a:endParaRPr>
          </a:p>
        </p:txBody>
      </p:sp>
      <p:sp>
        <p:nvSpPr>
          <p:cNvPr id="13348" name="Text Box 35"/>
          <p:cNvSpPr txBox="1">
            <a:spLocks noChangeArrowheads="1"/>
          </p:cNvSpPr>
          <p:nvPr/>
        </p:nvSpPr>
        <p:spPr bwMode="auto">
          <a:xfrm>
            <a:off x="293079" y="6138864"/>
            <a:ext cx="31974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GB" altLang="nb-NO" sz="2000">
                <a:solidFill>
                  <a:srgbClr val="33CCCC"/>
                </a:solidFill>
                <a:latin typeface="Arial" charset="0"/>
              </a:rPr>
              <a:t>Reference target population</a:t>
            </a:r>
            <a:endParaRPr lang="en-US" altLang="nb-NO" sz="2000">
              <a:solidFill>
                <a:srgbClr val="000000"/>
              </a:solidFill>
              <a:latin typeface="Arial" charset="0"/>
            </a:endParaRPr>
          </a:p>
        </p:txBody>
      </p:sp>
    </p:spTree>
    <p:extLst>
      <p:ext uri="{BB962C8B-B14F-4D97-AF65-F5344CB8AC3E}">
        <p14:creationId xmlns:p14="http://schemas.microsoft.com/office/powerpoint/2010/main" val="69207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IE" altLang="en-US" sz="4000">
                <a:solidFill>
                  <a:schemeClr val="accent2"/>
                </a:solidFill>
              </a:rPr>
              <a:t>Ecological study</a:t>
            </a:r>
            <a:endParaRPr lang="en-GB" altLang="en-US" sz="4000">
              <a:solidFill>
                <a:schemeClr val="accent2"/>
              </a:solidFill>
            </a:endParaRPr>
          </a:p>
        </p:txBody>
      </p:sp>
      <p:sp>
        <p:nvSpPr>
          <p:cNvPr id="8196" name="Rectangle 3"/>
          <p:cNvSpPr>
            <a:spLocks noGrp="1" noChangeArrowheads="1"/>
          </p:cNvSpPr>
          <p:nvPr>
            <p:ph idx="1"/>
          </p:nvPr>
        </p:nvSpPr>
        <p:spPr/>
        <p:txBody>
          <a:bodyPr rtlCol="0">
            <a:normAutofit fontScale="92500" lnSpcReduction="20000"/>
          </a:bodyPr>
          <a:lstStyle/>
          <a:p>
            <a:pPr marL="274320" indent="-274320" eaLnBrk="1" fontAlgn="auto" hangingPunct="1">
              <a:spcAft>
                <a:spcPts val="0"/>
              </a:spcAft>
              <a:defRPr/>
            </a:pPr>
            <a:r>
              <a:rPr lang="en-IE" altLang="en-US" sz="2600" dirty="0"/>
              <a:t>Unit of observation is </a:t>
            </a:r>
            <a:r>
              <a:rPr lang="en-IE" altLang="en-US" sz="2600" dirty="0">
                <a:solidFill>
                  <a:schemeClr val="accent2"/>
                </a:solidFill>
              </a:rPr>
              <a:t>groups</a:t>
            </a:r>
            <a:r>
              <a:rPr lang="en-IE" altLang="en-US" sz="2600" dirty="0"/>
              <a:t>, not individuals</a:t>
            </a:r>
          </a:p>
          <a:p>
            <a:pPr marL="274320" indent="-274320" eaLnBrk="1" fontAlgn="auto" hangingPunct="1">
              <a:spcAft>
                <a:spcPts val="0"/>
              </a:spcAft>
              <a:defRPr/>
            </a:pPr>
            <a:endParaRPr lang="en-IE" altLang="en-US" dirty="0"/>
          </a:p>
          <a:p>
            <a:pPr marL="274320" indent="-274320" eaLnBrk="1" fontAlgn="auto" hangingPunct="1">
              <a:spcAft>
                <a:spcPts val="0"/>
              </a:spcAft>
              <a:buFont typeface="Brush Script MT" pitchFamily="66" charset="0"/>
              <a:buNone/>
              <a:defRPr/>
            </a:pPr>
            <a:r>
              <a:rPr lang="en-US" altLang="en-US" sz="2600" dirty="0">
                <a:solidFill>
                  <a:schemeClr val="accent2"/>
                </a:solidFill>
              </a:rPr>
              <a:t>Groups</a:t>
            </a:r>
          </a:p>
          <a:p>
            <a:pPr marL="274320" indent="-274320" eaLnBrk="1" fontAlgn="auto" hangingPunct="1">
              <a:spcAft>
                <a:spcPts val="0"/>
              </a:spcAft>
              <a:defRPr/>
            </a:pPr>
            <a:r>
              <a:rPr lang="en-US" altLang="en-US" sz="2600" dirty="0"/>
              <a:t>Households</a:t>
            </a:r>
          </a:p>
          <a:p>
            <a:pPr marL="274320" indent="-274320" eaLnBrk="1" fontAlgn="auto" hangingPunct="1">
              <a:spcAft>
                <a:spcPts val="0"/>
              </a:spcAft>
              <a:defRPr/>
            </a:pPr>
            <a:r>
              <a:rPr lang="en-US" altLang="en-US" sz="2600" dirty="0"/>
              <a:t>Families</a:t>
            </a:r>
          </a:p>
          <a:p>
            <a:pPr marL="274320" indent="-274320" eaLnBrk="1" fontAlgn="auto" hangingPunct="1">
              <a:spcAft>
                <a:spcPts val="0"/>
              </a:spcAft>
              <a:defRPr/>
            </a:pPr>
            <a:r>
              <a:rPr lang="en-US" altLang="en-US" sz="2600" dirty="0"/>
              <a:t>Communities</a:t>
            </a:r>
          </a:p>
          <a:p>
            <a:pPr marL="274320" indent="-274320" eaLnBrk="1" fontAlgn="auto" hangingPunct="1">
              <a:spcAft>
                <a:spcPts val="0"/>
              </a:spcAft>
              <a:defRPr/>
            </a:pPr>
            <a:r>
              <a:rPr lang="en-US" altLang="en-US" sz="2600" dirty="0"/>
              <a:t>Geographical areas</a:t>
            </a:r>
          </a:p>
          <a:p>
            <a:pPr marL="274320" indent="-274320" eaLnBrk="1" fontAlgn="auto" hangingPunct="1">
              <a:spcAft>
                <a:spcPts val="0"/>
              </a:spcAft>
              <a:defRPr/>
            </a:pPr>
            <a:r>
              <a:rPr lang="en-US" altLang="en-US" sz="2600" dirty="0"/>
              <a:t>Cohorts</a:t>
            </a:r>
          </a:p>
          <a:p>
            <a:pPr marL="274320" indent="-274320" eaLnBrk="1" fontAlgn="auto" hangingPunct="1">
              <a:spcAft>
                <a:spcPts val="0"/>
              </a:spcAft>
              <a:defRPr/>
            </a:pPr>
            <a:r>
              <a:rPr lang="en-US" altLang="en-US" sz="2600" dirty="0"/>
              <a:t>Other….</a:t>
            </a:r>
          </a:p>
          <a:p>
            <a:pPr marL="0" indent="0" eaLnBrk="1" fontAlgn="auto" hangingPunct="1">
              <a:spcAft>
                <a:spcPts val="0"/>
              </a:spcAft>
              <a:buFont typeface="Brush Script MT" pitchFamily="66" charset="0"/>
              <a:buNone/>
              <a:defRPr/>
            </a:pPr>
            <a:endParaRPr lang="en-GB" altLang="en-US" sz="2800" dirty="0"/>
          </a:p>
        </p:txBody>
      </p:sp>
    </p:spTree>
    <p:extLst>
      <p:ext uri="{BB962C8B-B14F-4D97-AF65-F5344CB8AC3E}">
        <p14:creationId xmlns:p14="http://schemas.microsoft.com/office/powerpoint/2010/main" val="204030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nb-NO" dirty="0"/>
              <a:t>Old Definitions of Epidemiology</a:t>
            </a:r>
          </a:p>
        </p:txBody>
      </p:sp>
      <p:sp>
        <p:nvSpPr>
          <p:cNvPr id="13315" name="Rectangle 3"/>
          <p:cNvSpPr>
            <a:spLocks noGrp="1" noChangeArrowheads="1"/>
          </p:cNvSpPr>
          <p:nvPr>
            <p:ph type="body" idx="1"/>
          </p:nvPr>
        </p:nvSpPr>
        <p:spPr/>
        <p:txBody>
          <a:bodyPr/>
          <a:lstStyle/>
          <a:p>
            <a:pPr>
              <a:lnSpc>
                <a:spcPct val="90000"/>
              </a:lnSpc>
            </a:pPr>
            <a:r>
              <a:rPr lang="en-GB" altLang="nb-NO" sz="2800" dirty="0"/>
              <a:t>The study of epidemics</a:t>
            </a:r>
          </a:p>
          <a:p>
            <a:pPr>
              <a:lnSpc>
                <a:spcPct val="90000"/>
              </a:lnSpc>
            </a:pPr>
            <a:endParaRPr lang="en-GB" altLang="nb-NO" sz="2800" dirty="0"/>
          </a:p>
          <a:p>
            <a:pPr>
              <a:lnSpc>
                <a:spcPct val="90000"/>
              </a:lnSpc>
            </a:pPr>
            <a:r>
              <a:rPr lang="en-GB" altLang="nb-NO" sz="2800" dirty="0"/>
              <a:t>The study of the distribution and determinants of disease frequency</a:t>
            </a:r>
          </a:p>
          <a:p>
            <a:pPr>
              <a:lnSpc>
                <a:spcPct val="90000"/>
              </a:lnSpc>
              <a:buFontTx/>
              <a:buNone/>
            </a:pPr>
            <a:endParaRPr lang="en-GB" altLang="nb-NO" sz="2800" dirty="0"/>
          </a:p>
          <a:p>
            <a:pPr>
              <a:lnSpc>
                <a:spcPct val="90000"/>
              </a:lnSpc>
            </a:pPr>
            <a:r>
              <a:rPr lang="en-GB" altLang="nb-NO" sz="2800" dirty="0"/>
              <a:t>The study of the distribution and determinants of health related states or events in specified populations and the application of this study to the control of health problems (John Last, 1988)</a:t>
            </a:r>
          </a:p>
        </p:txBody>
      </p:sp>
      <p:sp>
        <p:nvSpPr>
          <p:cNvPr id="2" name="Slide Number Placeholder 1"/>
          <p:cNvSpPr>
            <a:spLocks noGrp="1"/>
          </p:cNvSpPr>
          <p:nvPr>
            <p:ph type="sldNum" sz="quarter" idx="12"/>
          </p:nvPr>
        </p:nvSpPr>
        <p:spPr/>
        <p:txBody>
          <a:bodyPr/>
          <a:lstStyle/>
          <a:p>
            <a:fld id="{FFACCDBE-A869-4658-ADE0-83B14E7A0547}" type="slidenum">
              <a:rPr lang="en-GB" altLang="nb-NO" smtClean="0">
                <a:solidFill>
                  <a:srgbClr val="000000"/>
                </a:solidFill>
              </a:rPr>
              <a:pPr/>
              <a:t>2</a:t>
            </a:fld>
            <a:endParaRPr lang="en-GB" altLang="nb-NO">
              <a:solidFill>
                <a:srgbClr val="000000"/>
              </a:solidFill>
            </a:endParaRPr>
          </a:p>
        </p:txBody>
      </p:sp>
    </p:spTree>
    <p:extLst>
      <p:ext uri="{BB962C8B-B14F-4D97-AF65-F5344CB8AC3E}">
        <p14:creationId xmlns:p14="http://schemas.microsoft.com/office/powerpoint/2010/main" val="2011796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a:solidFill>
                  <a:schemeClr val="accent2"/>
                </a:solidFill>
              </a:rPr>
              <a:t>Ecological variables</a:t>
            </a:r>
            <a:endParaRPr lang="en-GB" altLang="en-US" sz="4000">
              <a:solidFill>
                <a:schemeClr val="accent2"/>
              </a:solidFill>
            </a:endParaRPr>
          </a:p>
        </p:txBody>
      </p:sp>
      <p:sp>
        <p:nvSpPr>
          <p:cNvPr id="10244" name="Rectangle 3"/>
          <p:cNvSpPr>
            <a:spLocks noGrp="1" noChangeArrowheads="1"/>
          </p:cNvSpPr>
          <p:nvPr>
            <p:ph idx="1"/>
          </p:nvPr>
        </p:nvSpPr>
        <p:spPr>
          <a:xfrm>
            <a:off x="1463675" y="2119313"/>
            <a:ext cx="6196013" cy="4046537"/>
          </a:xfrm>
        </p:spPr>
        <p:txBody>
          <a:bodyPr rtlCol="0">
            <a:normAutofit fontScale="85000" lnSpcReduction="10000"/>
          </a:bodyPr>
          <a:lstStyle/>
          <a:p>
            <a:pPr marL="274320" indent="-274320" eaLnBrk="1" fontAlgn="auto" hangingPunct="1">
              <a:spcBef>
                <a:spcPct val="0"/>
              </a:spcBef>
              <a:spcAft>
                <a:spcPts val="0"/>
              </a:spcAft>
              <a:defRPr/>
            </a:pPr>
            <a:r>
              <a:rPr lang="en-IE" altLang="en-US" sz="2800" dirty="0"/>
              <a:t>Aggregate measures (statistics) e.g. prevalence of an exposure category in the group</a:t>
            </a:r>
          </a:p>
          <a:p>
            <a:pPr marL="274320" indent="-274320" eaLnBrk="1" fontAlgn="auto" hangingPunct="1">
              <a:spcBef>
                <a:spcPct val="0"/>
              </a:spcBef>
              <a:spcAft>
                <a:spcPts val="0"/>
              </a:spcAft>
              <a:defRPr/>
            </a:pPr>
            <a:endParaRPr lang="en-IE" altLang="en-US" sz="2800" dirty="0"/>
          </a:p>
          <a:p>
            <a:pPr marL="274320" indent="-274320" eaLnBrk="1" fontAlgn="auto" hangingPunct="1">
              <a:spcAft>
                <a:spcPts val="0"/>
              </a:spcAft>
              <a:defRPr/>
            </a:pPr>
            <a:r>
              <a:rPr lang="en-IE" altLang="en-US" sz="2800" dirty="0"/>
              <a:t>Environmental measures summarizing exposures that vary individually e.g. level of air pollution in the area</a:t>
            </a:r>
          </a:p>
          <a:p>
            <a:pPr marL="0" indent="0" eaLnBrk="1" fontAlgn="auto" hangingPunct="1">
              <a:spcAft>
                <a:spcPts val="0"/>
              </a:spcAft>
              <a:buFont typeface="Brush Script MT" pitchFamily="66" charset="0"/>
              <a:buNone/>
              <a:defRPr/>
            </a:pPr>
            <a:endParaRPr lang="en-IE" altLang="en-US" sz="2800" dirty="0"/>
          </a:p>
          <a:p>
            <a:pPr marL="274320" indent="-274320" eaLnBrk="1" fontAlgn="auto" hangingPunct="1">
              <a:spcAft>
                <a:spcPts val="0"/>
              </a:spcAft>
              <a:defRPr/>
            </a:pPr>
            <a:r>
              <a:rPr lang="en-IE" altLang="en-US" sz="2800" dirty="0"/>
              <a:t>Environmental measures that are identical for each individual e.g. existence of a specific law or policy in the area</a:t>
            </a:r>
          </a:p>
        </p:txBody>
      </p:sp>
    </p:spTree>
    <p:extLst>
      <p:ext uri="{BB962C8B-B14F-4D97-AF65-F5344CB8AC3E}">
        <p14:creationId xmlns:p14="http://schemas.microsoft.com/office/powerpoint/2010/main" val="29845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IE" altLang="en-US" sz="4000">
                <a:solidFill>
                  <a:schemeClr val="accent2"/>
                </a:solidFill>
              </a:rPr>
              <a:t>Rationale</a:t>
            </a:r>
            <a:endParaRPr lang="en-GB" altLang="en-US" sz="4000">
              <a:solidFill>
                <a:schemeClr val="accent2"/>
              </a:solidFill>
            </a:endParaRPr>
          </a:p>
        </p:txBody>
      </p:sp>
      <p:sp>
        <p:nvSpPr>
          <p:cNvPr id="11268" name="Rectangle 3"/>
          <p:cNvSpPr>
            <a:spLocks noGrp="1" noChangeArrowheads="1"/>
          </p:cNvSpPr>
          <p:nvPr>
            <p:ph idx="1"/>
          </p:nvPr>
        </p:nvSpPr>
        <p:spPr/>
        <p:txBody>
          <a:bodyPr rtlCol="0">
            <a:normAutofit fontScale="77500" lnSpcReduction="20000"/>
          </a:bodyPr>
          <a:lstStyle/>
          <a:p>
            <a:pPr marL="274320" indent="-274320" eaLnBrk="1" fontAlgn="auto" hangingPunct="1">
              <a:lnSpc>
                <a:spcPct val="120000"/>
              </a:lnSpc>
              <a:spcBef>
                <a:spcPts val="600"/>
              </a:spcBef>
              <a:spcAft>
                <a:spcPts val="0"/>
              </a:spcAft>
              <a:defRPr/>
            </a:pPr>
            <a:r>
              <a:rPr lang="en-IE" altLang="en-US" sz="2800" dirty="0"/>
              <a:t>Low cost; convenience</a:t>
            </a:r>
          </a:p>
          <a:p>
            <a:pPr marL="640080" lvl="1" indent="-274320" eaLnBrk="1" fontAlgn="auto" hangingPunct="1">
              <a:lnSpc>
                <a:spcPct val="120000"/>
              </a:lnSpc>
              <a:spcBef>
                <a:spcPts val="600"/>
              </a:spcBef>
              <a:spcAft>
                <a:spcPts val="0"/>
              </a:spcAft>
              <a:defRPr/>
            </a:pPr>
            <a:r>
              <a:rPr lang="en-IE" altLang="en-US" sz="2400" dirty="0"/>
              <a:t>Availability of group-level secondary data from registries, censuses</a:t>
            </a:r>
          </a:p>
          <a:p>
            <a:pPr marL="640080" lvl="1" indent="-274320" eaLnBrk="1" fontAlgn="auto" hangingPunct="1">
              <a:lnSpc>
                <a:spcPct val="120000"/>
              </a:lnSpc>
              <a:spcBef>
                <a:spcPts val="600"/>
              </a:spcBef>
              <a:spcAft>
                <a:spcPts val="0"/>
              </a:spcAft>
              <a:defRPr/>
            </a:pPr>
            <a:r>
              <a:rPr lang="en-IE" altLang="en-US" sz="2400" dirty="0"/>
              <a:t>Collection of individual-level data can be expensive and time-consuming</a:t>
            </a:r>
          </a:p>
          <a:p>
            <a:pPr marL="274320" indent="-274320" eaLnBrk="1" fontAlgn="auto" hangingPunct="1">
              <a:lnSpc>
                <a:spcPct val="120000"/>
              </a:lnSpc>
              <a:spcBef>
                <a:spcPts val="600"/>
              </a:spcBef>
              <a:spcAft>
                <a:spcPts val="0"/>
              </a:spcAft>
              <a:defRPr/>
            </a:pPr>
            <a:r>
              <a:rPr lang="en-US" altLang="en-US" sz="2800" dirty="0"/>
              <a:t>Useful to depict trends (geographical, time) in group characteristics</a:t>
            </a:r>
          </a:p>
          <a:p>
            <a:pPr marL="274320" indent="-274320" eaLnBrk="1" fontAlgn="auto" hangingPunct="1">
              <a:lnSpc>
                <a:spcPct val="120000"/>
              </a:lnSpc>
              <a:spcBef>
                <a:spcPts val="600"/>
              </a:spcBef>
              <a:spcAft>
                <a:spcPts val="0"/>
              </a:spcAft>
              <a:defRPr/>
            </a:pPr>
            <a:r>
              <a:rPr lang="en-IE" altLang="en-US" sz="2800" dirty="0"/>
              <a:t>The interest may be in ecological determinants of morbidity and mortality rather than in determinants of illness and death in individuals</a:t>
            </a:r>
            <a:endParaRPr lang="en-GB" altLang="en-US" sz="2800" dirty="0"/>
          </a:p>
        </p:txBody>
      </p:sp>
    </p:spTree>
    <p:extLst>
      <p:ext uri="{BB962C8B-B14F-4D97-AF65-F5344CB8AC3E}">
        <p14:creationId xmlns:p14="http://schemas.microsoft.com/office/powerpoint/2010/main" val="189679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836613"/>
            <a:ext cx="6965950" cy="1203325"/>
          </a:xfrm>
        </p:spPr>
        <p:txBody>
          <a:bodyPr rtlCol="0">
            <a:noAutofit/>
          </a:bodyPr>
          <a:lstStyle/>
          <a:p>
            <a:pPr eaLnBrk="1" fontAlgn="auto" hangingPunct="1">
              <a:spcAft>
                <a:spcPts val="0"/>
              </a:spcAft>
              <a:defRPr/>
            </a:pPr>
            <a:r>
              <a:rPr lang="en-US" sz="3200" dirty="0">
                <a:solidFill>
                  <a:schemeClr val="accent5">
                    <a:lumMod val="75000"/>
                  </a:schemeClr>
                </a:solidFill>
              </a:rPr>
              <a:t>Correlation between dietary fat intake and breast cancer by country</a:t>
            </a:r>
          </a:p>
        </p:txBody>
      </p:sp>
      <p:sp>
        <p:nvSpPr>
          <p:cNvPr id="3" name="Content Placeholder 2"/>
          <p:cNvSpPr>
            <a:spLocks noGrp="1"/>
          </p:cNvSpPr>
          <p:nvPr>
            <p:ph idx="1"/>
          </p:nvPr>
        </p:nvSpPr>
        <p:spPr>
          <a:xfrm>
            <a:off x="0" y="6524625"/>
            <a:ext cx="9109075" cy="334963"/>
          </a:xfrm>
        </p:spPr>
        <p:txBody>
          <a:bodyPr rtlCol="0">
            <a:normAutofit/>
          </a:bodyPr>
          <a:lstStyle/>
          <a:p>
            <a:pPr marL="0" indent="0" eaLnBrk="1" fontAlgn="auto" hangingPunct="1">
              <a:spcAft>
                <a:spcPts val="0"/>
              </a:spcAft>
              <a:buFont typeface="Brush Script MT" pitchFamily="66" charset="0"/>
              <a:buNone/>
              <a:defRPr/>
            </a:pPr>
            <a:r>
              <a:rPr lang="en-US" sz="1400" dirty="0">
                <a:solidFill>
                  <a:schemeClr val="bg1">
                    <a:lumMod val="85000"/>
                  </a:schemeClr>
                </a:solidFill>
              </a:rPr>
              <a:t>From: Prentice et al., 1988; in: </a:t>
            </a:r>
            <a:r>
              <a:rPr lang="en-US" sz="1400" dirty="0" err="1">
                <a:solidFill>
                  <a:schemeClr val="bg1">
                    <a:lumMod val="85000"/>
                  </a:schemeClr>
                </a:solidFill>
              </a:rPr>
              <a:t>Gordis</a:t>
            </a:r>
            <a:r>
              <a:rPr lang="en-US" sz="1400" dirty="0">
                <a:solidFill>
                  <a:schemeClr val="bg1">
                    <a:lumMod val="85000"/>
                  </a:schemeClr>
                </a:solidFill>
              </a:rPr>
              <a:t>, L. 2009. Epidemiology- 4</a:t>
            </a:r>
            <a:r>
              <a:rPr lang="en-US" sz="1400" baseline="30000" dirty="0">
                <a:solidFill>
                  <a:schemeClr val="bg1">
                    <a:lumMod val="85000"/>
                  </a:schemeClr>
                </a:solidFill>
              </a:rPr>
              <a:t>th</a:t>
            </a:r>
            <a:r>
              <a:rPr lang="en-US" sz="1400" dirty="0">
                <a:solidFill>
                  <a:schemeClr val="bg1">
                    <a:lumMod val="85000"/>
                  </a:schemeClr>
                </a:solidFill>
              </a:rPr>
              <a:t> edition; page 229.  </a:t>
            </a:r>
          </a:p>
        </p:txBody>
      </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1547813" y="2060575"/>
            <a:ext cx="6045200" cy="407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9663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4000">
                <a:solidFill>
                  <a:schemeClr val="accent2"/>
                </a:solidFill>
              </a:rPr>
              <a:t>Ecologic studies</a:t>
            </a:r>
          </a:p>
        </p:txBody>
      </p:sp>
      <p:sp>
        <p:nvSpPr>
          <p:cNvPr id="25604" name="Rectangle 3"/>
          <p:cNvSpPr>
            <a:spLocks noGrp="1" noChangeArrowheads="1"/>
          </p:cNvSpPr>
          <p:nvPr>
            <p:ph idx="1"/>
          </p:nvPr>
        </p:nvSpPr>
        <p:spPr/>
        <p:txBody>
          <a:bodyPr rtlCol="0">
            <a:normAutofit fontScale="85000" lnSpcReduction="10000"/>
          </a:bodyPr>
          <a:lstStyle/>
          <a:p>
            <a:pPr marL="274320" indent="-274320" eaLnBrk="1" fontAlgn="auto" hangingPunct="1">
              <a:lnSpc>
                <a:spcPct val="90000"/>
              </a:lnSpc>
              <a:spcAft>
                <a:spcPts val="0"/>
              </a:spcAft>
              <a:buFontTx/>
              <a:buNone/>
              <a:defRPr/>
            </a:pPr>
            <a:r>
              <a:rPr lang="en-US" altLang="en-US" sz="2800">
                <a:solidFill>
                  <a:schemeClr val="accent2"/>
                </a:solidFill>
              </a:rPr>
              <a:t>Is causal inference possible ?</a:t>
            </a:r>
          </a:p>
          <a:p>
            <a:pPr marL="274320" indent="-274320" eaLnBrk="1" fontAlgn="auto" hangingPunct="1">
              <a:lnSpc>
                <a:spcPct val="90000"/>
              </a:lnSpc>
              <a:spcAft>
                <a:spcPts val="0"/>
              </a:spcAft>
              <a:defRPr/>
            </a:pPr>
            <a:r>
              <a:rPr lang="en-US" altLang="en-US" sz="2800"/>
              <a:t>Yes, but the inference is about group-level phenomena, not about processes in individuals</a:t>
            </a:r>
          </a:p>
          <a:p>
            <a:pPr marL="274320" indent="-274320" eaLnBrk="1" fontAlgn="auto" hangingPunct="1">
              <a:lnSpc>
                <a:spcPct val="90000"/>
              </a:lnSpc>
              <a:spcAft>
                <a:spcPts val="0"/>
              </a:spcAft>
              <a:defRPr/>
            </a:pPr>
            <a:r>
              <a:rPr lang="en-US" altLang="en-US" sz="2800"/>
              <a:t>Ecologic data can suggest further etiologic research on individual-level factors but can rarely demonstrate causality at that level</a:t>
            </a:r>
          </a:p>
          <a:p>
            <a:pPr marL="274320" indent="-274320" eaLnBrk="1" fontAlgn="auto" hangingPunct="1">
              <a:lnSpc>
                <a:spcPct val="90000"/>
              </a:lnSpc>
              <a:spcAft>
                <a:spcPts val="0"/>
              </a:spcAft>
              <a:defRPr/>
            </a:pPr>
            <a:r>
              <a:rPr lang="en-US" altLang="en-US" sz="2800"/>
              <a:t>Drawing wrong etiologic conclusions from ecologic studies about effects of individual-level factors is called the </a:t>
            </a:r>
            <a:r>
              <a:rPr lang="en-US" altLang="en-US" sz="2800">
                <a:solidFill>
                  <a:schemeClr val="accent2"/>
                </a:solidFill>
              </a:rPr>
              <a:t>ecologic fallacy </a:t>
            </a:r>
            <a:r>
              <a:rPr lang="en-US" altLang="en-US" sz="2800"/>
              <a:t>or</a:t>
            </a:r>
            <a:r>
              <a:rPr lang="en-US" altLang="en-US" sz="2800">
                <a:solidFill>
                  <a:schemeClr val="accent2"/>
                </a:solidFill>
              </a:rPr>
              <a:t> ecological bias</a:t>
            </a:r>
          </a:p>
        </p:txBody>
      </p:sp>
    </p:spTree>
    <p:extLst>
      <p:ext uri="{BB962C8B-B14F-4D97-AF65-F5344CB8AC3E}">
        <p14:creationId xmlns:p14="http://schemas.microsoft.com/office/powerpoint/2010/main" val="3697585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jcimjournal.com/admin/ewebeditor/UploadFile/200781849183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97" y="764704"/>
            <a:ext cx="8264791" cy="61811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51720" y="260648"/>
            <a:ext cx="5400600" cy="523220"/>
          </a:xfrm>
          <a:prstGeom prst="rect">
            <a:avLst/>
          </a:prstGeom>
        </p:spPr>
        <p:txBody>
          <a:bodyPr wrap="square">
            <a:spAutoFit/>
          </a:bodyPr>
          <a:lstStyle/>
          <a:p>
            <a:r>
              <a:rPr lang="en-US" sz="2800" b="1" dirty="0">
                <a:solidFill>
                  <a:prstClr val="black"/>
                </a:solidFill>
              </a:rPr>
              <a:t>Hierarchy of research evidence</a:t>
            </a:r>
            <a:r>
              <a:rPr lang="en-US" sz="2800" dirty="0">
                <a:solidFill>
                  <a:prstClr val="black"/>
                </a:solidFill>
              </a:rPr>
              <a:t> </a:t>
            </a:r>
            <a:endParaRPr lang="nb-NO" sz="2800" dirty="0">
              <a:solidFill>
                <a:prstClr val="black"/>
              </a:solidFill>
            </a:endParaRPr>
          </a:p>
        </p:txBody>
      </p:sp>
      <p:sp>
        <p:nvSpPr>
          <p:cNvPr id="3" name="Slide Number Placeholder 2"/>
          <p:cNvSpPr>
            <a:spLocks noGrp="1"/>
          </p:cNvSpPr>
          <p:nvPr>
            <p:ph type="sldNum" sz="quarter" idx="12"/>
          </p:nvPr>
        </p:nvSpPr>
        <p:spPr/>
        <p:txBody>
          <a:bodyPr/>
          <a:lstStyle/>
          <a:p>
            <a:fld id="{DA11D974-BF8D-474A-A367-8E933E3B495C}" type="slidenum">
              <a:rPr lang="nb-NO" smtClean="0">
                <a:solidFill>
                  <a:prstClr val="black">
                    <a:tint val="75000"/>
                  </a:prstClr>
                </a:solidFill>
              </a:rPr>
              <a:pPr/>
              <a:t>24</a:t>
            </a:fld>
            <a:endParaRPr lang="nb-NO">
              <a:solidFill>
                <a:prstClr val="black">
                  <a:tint val="75000"/>
                </a:prstClr>
              </a:solidFill>
            </a:endParaRPr>
          </a:p>
        </p:txBody>
      </p:sp>
    </p:spTree>
    <p:extLst>
      <p:ext uri="{BB962C8B-B14F-4D97-AF65-F5344CB8AC3E}">
        <p14:creationId xmlns:p14="http://schemas.microsoft.com/office/powerpoint/2010/main" val="745670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pPr>
              <a:defRPr/>
            </a:pPr>
            <a:fld id="{A3FF2CA1-483E-461D-B3EF-F0EBEA443241}" type="slidenum">
              <a:rPr lang="en-US">
                <a:solidFill>
                  <a:srgbClr val="000000"/>
                </a:solidFill>
              </a:rPr>
              <a:pPr>
                <a:defRPr/>
              </a:pPr>
              <a:t>25</a:t>
            </a:fld>
            <a:endParaRPr lang="en-US">
              <a:solidFill>
                <a:srgbClr val="000000"/>
              </a:solidFill>
            </a:endParaRPr>
          </a:p>
        </p:txBody>
      </p:sp>
      <p:sp>
        <p:nvSpPr>
          <p:cNvPr id="14339" name="Rectangle 29"/>
          <p:cNvSpPr>
            <a:spLocks noGrp="1" noChangeArrowheads="1"/>
          </p:cNvSpPr>
          <p:nvPr>
            <p:ph type="title"/>
          </p:nvPr>
        </p:nvSpPr>
        <p:spPr>
          <a:xfrm>
            <a:off x="899592" y="332656"/>
            <a:ext cx="7416824" cy="936104"/>
          </a:xfrm>
        </p:spPr>
        <p:txBody>
          <a:bodyPr/>
          <a:lstStyle/>
          <a:p>
            <a:r>
              <a:rPr lang="nb-NO" altLang="nb-NO" dirty="0" err="1">
                <a:solidFill>
                  <a:schemeClr val="tx1"/>
                </a:solidFill>
              </a:rPr>
              <a:t>Appropriate</a:t>
            </a:r>
            <a:r>
              <a:rPr lang="nb-NO" altLang="nb-NO" dirty="0">
                <a:solidFill>
                  <a:schemeClr val="tx1"/>
                </a:solidFill>
              </a:rPr>
              <a:t> </a:t>
            </a:r>
            <a:r>
              <a:rPr lang="nb-NO" altLang="nb-NO" dirty="0" err="1">
                <a:solidFill>
                  <a:schemeClr val="tx1"/>
                </a:solidFill>
              </a:rPr>
              <a:t>study</a:t>
            </a:r>
            <a:r>
              <a:rPr lang="nb-NO" altLang="nb-NO" dirty="0">
                <a:solidFill>
                  <a:schemeClr val="tx1"/>
                </a:solidFill>
              </a:rPr>
              <a:t> design(s)</a:t>
            </a:r>
          </a:p>
        </p:txBody>
      </p:sp>
      <p:graphicFrame>
        <p:nvGraphicFramePr>
          <p:cNvPr id="898091" name="Group 43"/>
          <p:cNvGraphicFramePr>
            <a:graphicFrameLocks noGrp="1"/>
          </p:cNvGraphicFramePr>
          <p:nvPr>
            <p:ph idx="1"/>
            <p:extLst>
              <p:ext uri="{D42A27DB-BD31-4B8C-83A1-F6EECF244321}">
                <p14:modId xmlns:p14="http://schemas.microsoft.com/office/powerpoint/2010/main" val="311545167"/>
              </p:ext>
            </p:extLst>
          </p:nvPr>
        </p:nvGraphicFramePr>
        <p:xfrm>
          <a:off x="672612" y="1419225"/>
          <a:ext cx="8022980" cy="5318259"/>
        </p:xfrm>
        <a:graphic>
          <a:graphicData uri="http://schemas.openxmlformats.org/drawingml/2006/table">
            <a:tbl>
              <a:tblPr/>
              <a:tblGrid>
                <a:gridCol w="4961421">
                  <a:extLst>
                    <a:ext uri="{9D8B030D-6E8A-4147-A177-3AD203B41FA5}">
                      <a16:colId xmlns:a16="http://schemas.microsoft.com/office/drawing/2014/main" val="20000"/>
                    </a:ext>
                  </a:extLst>
                </a:gridCol>
                <a:gridCol w="3061559">
                  <a:extLst>
                    <a:ext uri="{9D8B030D-6E8A-4147-A177-3AD203B41FA5}">
                      <a16:colId xmlns:a16="http://schemas.microsoft.com/office/drawing/2014/main" val="20001"/>
                    </a:ext>
                  </a:extLst>
                </a:gridCol>
              </a:tblGrid>
              <a:tr h="6856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2800" b="1" i="0" u="none" strike="noStrike" cap="none" normalizeH="0" baseline="0" dirty="0" err="1">
                          <a:ln>
                            <a:noFill/>
                          </a:ln>
                          <a:solidFill>
                            <a:schemeClr val="tx1"/>
                          </a:solidFill>
                          <a:effectLst/>
                          <a:latin typeface="Times New Roman" pitchFamily="18" charset="0"/>
                        </a:rPr>
                        <a:t>Objective</a:t>
                      </a:r>
                      <a:endParaRPr kumimoji="0" lang="nb-NO" sz="2800" b="1" i="0" u="none" strike="noStrike" cap="none" normalizeH="0" baseline="0" dirty="0">
                        <a:ln>
                          <a:noFill/>
                        </a:ln>
                        <a:solidFill>
                          <a:schemeClr val="tx1"/>
                        </a:solidFill>
                        <a:effectLst/>
                        <a:latin typeface="Times New Roman" pitchFamily="18" charset="0"/>
                      </a:endParaRPr>
                    </a:p>
                  </a:txBody>
                  <a:tcPr marL="84411" marR="8441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2800" b="1" i="0" u="none" strike="noStrike" cap="none" normalizeH="0" baseline="0">
                          <a:ln>
                            <a:noFill/>
                          </a:ln>
                          <a:solidFill>
                            <a:schemeClr val="tx1"/>
                          </a:solidFill>
                          <a:effectLst/>
                          <a:latin typeface="Times New Roman" pitchFamily="18" charset="0"/>
                        </a:rPr>
                        <a:t>Study Design</a:t>
                      </a:r>
                    </a:p>
                  </a:txBody>
                  <a:tcPr marL="84411" marR="8441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6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New Roman" pitchFamily="18" charset="0"/>
                        </a:rPr>
                        <a:t>Aetiology or risk factors of disease</a:t>
                      </a:r>
                      <a:endParaRPr kumimoji="0" lang="nb-NO" sz="2800" b="0" i="0" u="none" strike="noStrike" cap="none" normalizeH="0" baseline="0">
                        <a:ln>
                          <a:noFill/>
                        </a:ln>
                        <a:solidFill>
                          <a:schemeClr val="tx1"/>
                        </a:solidFill>
                        <a:effectLst/>
                        <a:latin typeface="Times New Roman" pitchFamily="18" charset="0"/>
                      </a:endParaRPr>
                    </a:p>
                  </a:txBody>
                  <a:tcPr marL="84411" marR="8441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2800" b="0" i="0" u="none" strike="noStrike" cap="none" normalizeH="0" baseline="0" dirty="0" err="1">
                          <a:ln>
                            <a:noFill/>
                          </a:ln>
                          <a:solidFill>
                            <a:schemeClr val="tx1"/>
                          </a:solidFill>
                          <a:effectLst/>
                          <a:latin typeface="Times New Roman" pitchFamily="18" charset="0"/>
                        </a:rPr>
                        <a:t>Cohort</a:t>
                      </a:r>
                      <a:r>
                        <a:rPr kumimoji="0" lang="nb-NO" sz="2800" b="0" i="0" u="none" strike="noStrike" cap="none" normalizeH="0" baseline="0" dirty="0">
                          <a:ln>
                            <a:noFill/>
                          </a:ln>
                          <a:solidFill>
                            <a:schemeClr val="tx1"/>
                          </a:solidFill>
                          <a:effectLst/>
                          <a:latin typeface="Times New Roman" pitchFamily="18" charset="0"/>
                        </a:rPr>
                        <a:t>, Case</a:t>
                      </a:r>
                      <a:r>
                        <a:rPr kumimoji="0" lang="nb-NO" sz="2800" b="0" i="0" u="none" strike="noStrike" cap="none" normalizeH="0" baseline="0" dirty="0">
                          <a:ln>
                            <a:noFill/>
                          </a:ln>
                          <a:solidFill>
                            <a:srgbClr val="C00000"/>
                          </a:solidFill>
                          <a:effectLst/>
                          <a:latin typeface="Times New Roman" pitchFamily="18" charset="0"/>
                        </a:rPr>
                        <a:t>-</a:t>
                      </a:r>
                      <a:r>
                        <a:rPr kumimoji="0" lang="nb-NO" sz="2800" b="0" i="0" u="none" strike="noStrike" cap="none" normalizeH="0" baseline="0" dirty="0">
                          <a:ln>
                            <a:noFill/>
                          </a:ln>
                          <a:solidFill>
                            <a:schemeClr val="tx1"/>
                          </a:solidFill>
                          <a:effectLst/>
                          <a:latin typeface="Times New Roman" pitchFamily="18" charset="0"/>
                        </a:rPr>
                        <a:t>Control</a:t>
                      </a:r>
                    </a:p>
                  </a:txBody>
                  <a:tcPr marL="84411" marR="8441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6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Times New Roman" pitchFamily="18" charset="0"/>
                        </a:rPr>
                        <a:t>Extent of disease in population</a:t>
                      </a:r>
                      <a:endParaRPr kumimoji="0" lang="nb-NO" sz="2800" b="0" i="0" u="none" strike="noStrike" cap="none" normalizeH="0" baseline="0" dirty="0">
                        <a:ln>
                          <a:noFill/>
                        </a:ln>
                        <a:solidFill>
                          <a:schemeClr val="tx1"/>
                        </a:solidFill>
                        <a:effectLst/>
                        <a:latin typeface="Times New Roman" pitchFamily="18" charset="0"/>
                      </a:endParaRPr>
                    </a:p>
                  </a:txBody>
                  <a:tcPr marL="84411" marR="8441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2800" b="0" i="0" u="none" strike="noStrike" cap="none" normalizeH="0" baseline="0" dirty="0">
                          <a:ln>
                            <a:noFill/>
                          </a:ln>
                          <a:solidFill>
                            <a:schemeClr val="tx1"/>
                          </a:solidFill>
                          <a:effectLst/>
                          <a:latin typeface="Times New Roman" pitchFamily="18" charset="0"/>
                        </a:rPr>
                        <a:t>Cross</a:t>
                      </a:r>
                      <a:r>
                        <a:rPr kumimoji="0" lang="nb-NO" sz="2800" b="0" i="0" u="none" strike="noStrike" cap="none" normalizeH="0" baseline="0" dirty="0">
                          <a:ln>
                            <a:noFill/>
                          </a:ln>
                          <a:solidFill>
                            <a:srgbClr val="C00000"/>
                          </a:solidFill>
                          <a:effectLst/>
                          <a:latin typeface="Times New Roman" pitchFamily="18" charset="0"/>
                        </a:rPr>
                        <a:t>-</a:t>
                      </a:r>
                      <a:r>
                        <a:rPr kumimoji="0" lang="nb-NO" sz="2800" b="0" i="0" u="none" strike="noStrike" cap="none" normalizeH="0" baseline="0" dirty="0" err="1">
                          <a:ln>
                            <a:noFill/>
                          </a:ln>
                          <a:solidFill>
                            <a:schemeClr val="tx1"/>
                          </a:solidFill>
                          <a:effectLst/>
                          <a:latin typeface="Times New Roman" pitchFamily="18" charset="0"/>
                        </a:rPr>
                        <a:t>sectional</a:t>
                      </a:r>
                      <a:endParaRPr kumimoji="0" lang="nb-NO" sz="2800" b="0" i="0" u="none" strike="noStrike" cap="none" normalizeH="0" baseline="0" dirty="0">
                        <a:ln>
                          <a:noFill/>
                        </a:ln>
                        <a:solidFill>
                          <a:schemeClr val="tx1"/>
                        </a:solidFill>
                        <a:effectLst/>
                        <a:latin typeface="Times New Roman" pitchFamily="18" charset="0"/>
                      </a:endParaRPr>
                    </a:p>
                  </a:txBody>
                  <a:tcPr marL="84411" marR="8441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8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New Roman" pitchFamily="18" charset="0"/>
                        </a:rPr>
                        <a:t>Natural history and prognosis of disease</a:t>
                      </a:r>
                      <a:endParaRPr kumimoji="0" lang="nb-NO" sz="2800" b="0" i="0" u="none" strike="noStrike" cap="none" normalizeH="0" baseline="0">
                        <a:ln>
                          <a:noFill/>
                        </a:ln>
                        <a:solidFill>
                          <a:schemeClr val="tx1"/>
                        </a:solidFill>
                        <a:effectLst/>
                        <a:latin typeface="Times New Roman" pitchFamily="18" charset="0"/>
                      </a:endParaRPr>
                    </a:p>
                  </a:txBody>
                  <a:tcPr marL="84411" marR="8441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2800" b="0" i="0" u="none" strike="noStrike" cap="none" normalizeH="0" baseline="0">
                          <a:ln>
                            <a:noFill/>
                          </a:ln>
                          <a:solidFill>
                            <a:schemeClr val="tx1"/>
                          </a:solidFill>
                          <a:effectLst/>
                          <a:latin typeface="Times New Roman" pitchFamily="18" charset="0"/>
                        </a:rPr>
                        <a:t>Cohort</a:t>
                      </a:r>
                    </a:p>
                  </a:txBody>
                  <a:tcPr marL="84411" marR="8441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8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Times New Roman" pitchFamily="18" charset="0"/>
                        </a:rPr>
                        <a:t>Evaluate preventive and therapeutic measures and modes of health care delivery</a:t>
                      </a:r>
                      <a:endParaRPr kumimoji="0" lang="nb-NO" sz="2800" b="0" i="0" u="none" strike="noStrike" cap="none" normalizeH="0" baseline="0" dirty="0">
                        <a:ln>
                          <a:noFill/>
                        </a:ln>
                        <a:solidFill>
                          <a:schemeClr val="tx1"/>
                        </a:solidFill>
                        <a:effectLst/>
                        <a:latin typeface="Times New Roman" pitchFamily="18" charset="0"/>
                      </a:endParaRPr>
                    </a:p>
                  </a:txBody>
                  <a:tcPr marL="84411" marR="8441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2800" b="0" i="0" u="none" strike="noStrike" cap="none" normalizeH="0" baseline="0">
                          <a:ln>
                            <a:noFill/>
                          </a:ln>
                          <a:solidFill>
                            <a:schemeClr val="tx1"/>
                          </a:solidFill>
                          <a:effectLst/>
                          <a:latin typeface="Times New Roman" pitchFamily="18" charset="0"/>
                        </a:rPr>
                        <a:t>RCT</a:t>
                      </a:r>
                    </a:p>
                  </a:txBody>
                  <a:tcPr marL="84411" marR="8441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6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Times New Roman" pitchFamily="18" charset="0"/>
                        </a:rPr>
                        <a:t>Formulate public health policy</a:t>
                      </a:r>
                      <a:endParaRPr kumimoji="0" lang="nb-NO" sz="2800" b="0" i="0" u="none" strike="noStrike" cap="none" normalizeH="0" baseline="0" dirty="0">
                        <a:ln>
                          <a:noFill/>
                        </a:ln>
                        <a:solidFill>
                          <a:schemeClr val="tx1"/>
                        </a:solidFill>
                        <a:effectLst/>
                        <a:latin typeface="Times New Roman" pitchFamily="18" charset="0"/>
                      </a:endParaRPr>
                    </a:p>
                  </a:txBody>
                  <a:tcPr marL="84411" marR="8441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2800" b="0" i="0" u="none" strike="noStrike" cap="none" normalizeH="0" baseline="0" dirty="0">
                          <a:ln>
                            <a:noFill/>
                          </a:ln>
                          <a:solidFill>
                            <a:schemeClr val="tx1"/>
                          </a:solidFill>
                          <a:effectLst/>
                          <a:latin typeface="Times New Roman" pitchFamily="18" charset="0"/>
                        </a:rPr>
                        <a:t>All</a:t>
                      </a:r>
                    </a:p>
                  </a:txBody>
                  <a:tcPr marL="84411" marR="8441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51371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CB6195-50E1-4F25-B033-9490DA5FD676}" type="slidenum">
              <a:rPr lang="nb-NO" smtClean="0">
                <a:solidFill>
                  <a:prstClr val="black">
                    <a:tint val="75000"/>
                  </a:prstClr>
                </a:solidFill>
              </a:rPr>
              <a:pPr/>
              <a:t>26</a:t>
            </a:fld>
            <a:endParaRPr lang="nb-NO">
              <a:solidFill>
                <a:prstClr val="black">
                  <a:tint val="75000"/>
                </a:prstClr>
              </a:solidFill>
            </a:endParaRPr>
          </a:p>
        </p:txBody>
      </p:sp>
      <p:sp>
        <p:nvSpPr>
          <p:cNvPr id="2" name="Title 1"/>
          <p:cNvSpPr>
            <a:spLocks noGrp="1"/>
          </p:cNvSpPr>
          <p:nvPr>
            <p:ph type="ctrTitle" idx="4294967295"/>
          </p:nvPr>
        </p:nvSpPr>
        <p:spPr>
          <a:xfrm>
            <a:off x="0" y="2130425"/>
            <a:ext cx="7772400" cy="1470025"/>
          </a:xfrm>
        </p:spPr>
        <p:txBody>
          <a:bodyPr/>
          <a:lstStyle/>
          <a:p>
            <a:r>
              <a:rPr lang="nb-NO" b="1" dirty="0" err="1"/>
              <a:t>Infectious</a:t>
            </a:r>
            <a:r>
              <a:rPr lang="nb-NO" b="1" dirty="0"/>
              <a:t> </a:t>
            </a:r>
            <a:r>
              <a:rPr lang="nb-NO" b="1" dirty="0" err="1"/>
              <a:t>Disease</a:t>
            </a:r>
            <a:r>
              <a:rPr lang="nb-NO" b="1" dirty="0"/>
              <a:t> Epidemiology</a:t>
            </a:r>
          </a:p>
        </p:txBody>
      </p:sp>
    </p:spTree>
    <p:extLst>
      <p:ext uri="{BB962C8B-B14F-4D97-AF65-F5344CB8AC3E}">
        <p14:creationId xmlns:p14="http://schemas.microsoft.com/office/powerpoint/2010/main" val="207817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036496" cy="1143000"/>
          </a:xfrm>
        </p:spPr>
        <p:txBody>
          <a:bodyPr>
            <a:noAutofit/>
          </a:bodyPr>
          <a:lstStyle/>
          <a:p>
            <a:r>
              <a:rPr lang="en-US" sz="3600" dirty="0"/>
              <a:t>Infectious Disease Epidemiology </a:t>
            </a:r>
            <a:br>
              <a:rPr lang="en-US" sz="3600" dirty="0"/>
            </a:br>
            <a:r>
              <a:rPr lang="en-US" sz="3600" dirty="0"/>
              <a:t>- Special Features</a:t>
            </a:r>
          </a:p>
        </p:txBody>
      </p:sp>
      <p:sp>
        <p:nvSpPr>
          <p:cNvPr id="3" name="Content Placeholder 2"/>
          <p:cNvSpPr>
            <a:spLocks noGrp="1"/>
          </p:cNvSpPr>
          <p:nvPr>
            <p:ph idx="1"/>
          </p:nvPr>
        </p:nvSpPr>
        <p:spPr>
          <a:xfrm>
            <a:off x="457200" y="1600200"/>
            <a:ext cx="8579296" cy="4525963"/>
          </a:xfrm>
        </p:spPr>
        <p:txBody>
          <a:bodyPr>
            <a:normAutofit/>
          </a:bodyPr>
          <a:lstStyle/>
          <a:p>
            <a:r>
              <a:rPr lang="en-US" dirty="0"/>
              <a:t>Specific  issues and concepts </a:t>
            </a:r>
          </a:p>
          <a:p>
            <a:pPr lvl="1"/>
            <a:r>
              <a:rPr lang="en-US" dirty="0"/>
              <a:t>Transmission routes, incubation times, sources </a:t>
            </a:r>
            <a:r>
              <a:rPr lang="en-US" dirty="0" err="1"/>
              <a:t>etc</a:t>
            </a:r>
            <a:endParaRPr lang="en-US" dirty="0"/>
          </a:p>
          <a:p>
            <a:pPr marL="374650" indent="-374650">
              <a:lnSpc>
                <a:spcPct val="80000"/>
              </a:lnSpc>
            </a:pPr>
            <a:r>
              <a:rPr lang="en-GB" altLang="en-US" sz="2800" dirty="0">
                <a:cs typeface="Times New Roman" pitchFamily="18" charset="0"/>
              </a:rPr>
              <a:t>Contact patterns play major role </a:t>
            </a:r>
            <a:endParaRPr lang="nb-NO" altLang="en-US" sz="2800" dirty="0">
              <a:cs typeface="Times New Roman" pitchFamily="18" charset="0"/>
            </a:endParaRPr>
          </a:p>
          <a:p>
            <a:pPr marL="850900" lvl="1">
              <a:lnSpc>
                <a:spcPct val="80000"/>
              </a:lnSpc>
            </a:pPr>
            <a:r>
              <a:rPr lang="en-GB" altLang="en-US" sz="2400" dirty="0">
                <a:cs typeface="Times New Roman" pitchFamily="18" charset="0"/>
              </a:rPr>
              <a:t>who meets whom? </a:t>
            </a:r>
            <a:endParaRPr lang="nb-NO" altLang="en-US" sz="2400" dirty="0">
              <a:cs typeface="Times New Roman" pitchFamily="18" charset="0"/>
            </a:endParaRPr>
          </a:p>
          <a:p>
            <a:pPr marL="850900" lvl="1">
              <a:lnSpc>
                <a:spcPct val="80000"/>
              </a:lnSpc>
            </a:pPr>
            <a:r>
              <a:rPr lang="en-GB" altLang="en-US" sz="2400" dirty="0">
                <a:cs typeface="Times New Roman" pitchFamily="18" charset="0"/>
              </a:rPr>
              <a:t>how often? </a:t>
            </a:r>
            <a:endParaRPr lang="nb-NO" altLang="en-US" sz="2400" dirty="0">
              <a:cs typeface="Times New Roman" pitchFamily="18" charset="0"/>
            </a:endParaRPr>
          </a:p>
          <a:p>
            <a:pPr marL="850900" lvl="1">
              <a:lnSpc>
                <a:spcPct val="80000"/>
              </a:lnSpc>
            </a:pPr>
            <a:r>
              <a:rPr lang="en-GB" altLang="en-US" sz="2400" dirty="0">
                <a:cs typeface="Times New Roman" pitchFamily="18" charset="0"/>
              </a:rPr>
              <a:t>how?</a:t>
            </a:r>
          </a:p>
          <a:p>
            <a:pPr marL="533400" indent="-533400">
              <a:lnSpc>
                <a:spcPct val="80000"/>
              </a:lnSpc>
            </a:pPr>
            <a:r>
              <a:rPr lang="sv-SE" altLang="en-US" sz="2800" dirty="0">
                <a:cs typeface="Times New Roman" pitchFamily="18" charset="0"/>
              </a:rPr>
              <a:t>Subclinical infections influence epidemiology</a:t>
            </a:r>
          </a:p>
          <a:p>
            <a:pPr marL="533400" indent="-533400">
              <a:lnSpc>
                <a:spcPct val="80000"/>
              </a:lnSpc>
            </a:pPr>
            <a:r>
              <a:rPr lang="sv-SE" altLang="en-US" sz="2800" dirty="0">
                <a:cs typeface="Times New Roman" pitchFamily="18" charset="0"/>
              </a:rPr>
              <a:t>Immunity</a:t>
            </a:r>
            <a:endParaRPr lang="en-GB" altLang="en-US" sz="2800" dirty="0">
              <a:cs typeface="Times New Roman" pitchFamily="18" charset="0"/>
            </a:endParaRPr>
          </a:p>
          <a:p>
            <a:r>
              <a:rPr lang="sv-SE" altLang="en-US" b="1" dirty="0"/>
              <a:t>A case can also be an exposure (risk factor)</a:t>
            </a:r>
          </a:p>
          <a:p>
            <a:endParaRPr lang="en-US" dirty="0"/>
          </a:p>
        </p:txBody>
      </p:sp>
      <p:sp>
        <p:nvSpPr>
          <p:cNvPr id="4" name="Slide Number Placeholder 3"/>
          <p:cNvSpPr>
            <a:spLocks noGrp="1"/>
          </p:cNvSpPr>
          <p:nvPr>
            <p:ph type="sldNum" sz="quarter" idx="12"/>
          </p:nvPr>
        </p:nvSpPr>
        <p:spPr/>
        <p:txBody>
          <a:bodyPr/>
          <a:lstStyle/>
          <a:p>
            <a:fld id="{6ECB6195-50E1-4F25-B033-9490DA5FD676}" type="slidenum">
              <a:rPr lang="nb-NO" smtClean="0">
                <a:solidFill>
                  <a:prstClr val="black">
                    <a:tint val="75000"/>
                  </a:prstClr>
                </a:solidFill>
              </a:rPr>
              <a:pPr/>
              <a:t>27</a:t>
            </a:fld>
            <a:endParaRPr lang="nb-NO">
              <a:solidFill>
                <a:prstClr val="black">
                  <a:tint val="75000"/>
                </a:prstClr>
              </a:solidFill>
            </a:endParaRPr>
          </a:p>
        </p:txBody>
      </p:sp>
    </p:spTree>
    <p:extLst>
      <p:ext uri="{BB962C8B-B14F-4D97-AF65-F5344CB8AC3E}">
        <p14:creationId xmlns:p14="http://schemas.microsoft.com/office/powerpoint/2010/main" val="2529259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p:cNvGrpSpPr>
          <p:nvPr/>
        </p:nvGrpSpPr>
        <p:grpSpPr bwMode="auto">
          <a:xfrm>
            <a:off x="609600" y="3200400"/>
            <a:ext cx="7620000" cy="2667000"/>
            <a:chOff x="384" y="2016"/>
            <a:chExt cx="4800" cy="1680"/>
          </a:xfrm>
        </p:grpSpPr>
        <p:sp>
          <p:nvSpPr>
            <p:cNvPr id="6" name="Oval 4"/>
            <p:cNvSpPr>
              <a:spLocks noChangeArrowheads="1"/>
            </p:cNvSpPr>
            <p:nvPr/>
          </p:nvSpPr>
          <p:spPr bwMode="auto">
            <a:xfrm>
              <a:off x="624" y="2400"/>
              <a:ext cx="240" cy="24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7" name="Oval 5"/>
            <p:cNvSpPr>
              <a:spLocks noChangeArrowheads="1"/>
            </p:cNvSpPr>
            <p:nvPr/>
          </p:nvSpPr>
          <p:spPr bwMode="auto">
            <a:xfrm>
              <a:off x="960" y="2160"/>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8" name="Oval 6"/>
            <p:cNvSpPr>
              <a:spLocks noChangeArrowheads="1"/>
            </p:cNvSpPr>
            <p:nvPr/>
          </p:nvSpPr>
          <p:spPr bwMode="auto">
            <a:xfrm>
              <a:off x="1680" y="3456"/>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9" name="Oval 7"/>
            <p:cNvSpPr>
              <a:spLocks noChangeArrowheads="1"/>
            </p:cNvSpPr>
            <p:nvPr/>
          </p:nvSpPr>
          <p:spPr bwMode="auto">
            <a:xfrm>
              <a:off x="1056" y="2544"/>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0" name="Oval 8"/>
            <p:cNvSpPr>
              <a:spLocks noChangeArrowheads="1"/>
            </p:cNvSpPr>
            <p:nvPr/>
          </p:nvSpPr>
          <p:spPr bwMode="auto">
            <a:xfrm>
              <a:off x="1344" y="2016"/>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1" name="Oval 9"/>
            <p:cNvSpPr>
              <a:spLocks noChangeArrowheads="1"/>
            </p:cNvSpPr>
            <p:nvPr/>
          </p:nvSpPr>
          <p:spPr bwMode="auto">
            <a:xfrm>
              <a:off x="1728" y="2112"/>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2" name="Oval 10"/>
            <p:cNvSpPr>
              <a:spLocks noChangeArrowheads="1"/>
            </p:cNvSpPr>
            <p:nvPr/>
          </p:nvSpPr>
          <p:spPr bwMode="auto">
            <a:xfrm>
              <a:off x="1776" y="2496"/>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3" name="Oval 11"/>
            <p:cNvSpPr>
              <a:spLocks noChangeArrowheads="1"/>
            </p:cNvSpPr>
            <p:nvPr/>
          </p:nvSpPr>
          <p:spPr bwMode="auto">
            <a:xfrm>
              <a:off x="1968" y="2928"/>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4" name="Oval 12"/>
            <p:cNvSpPr>
              <a:spLocks noChangeArrowheads="1"/>
            </p:cNvSpPr>
            <p:nvPr/>
          </p:nvSpPr>
          <p:spPr bwMode="auto">
            <a:xfrm>
              <a:off x="2160" y="2640"/>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5" name="Oval 13"/>
            <p:cNvSpPr>
              <a:spLocks noChangeArrowheads="1"/>
            </p:cNvSpPr>
            <p:nvPr/>
          </p:nvSpPr>
          <p:spPr bwMode="auto">
            <a:xfrm>
              <a:off x="1056" y="3264"/>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6" name="Oval 14"/>
            <p:cNvSpPr>
              <a:spLocks noChangeArrowheads="1"/>
            </p:cNvSpPr>
            <p:nvPr/>
          </p:nvSpPr>
          <p:spPr bwMode="auto">
            <a:xfrm>
              <a:off x="720" y="3216"/>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 name="Oval 15"/>
            <p:cNvSpPr>
              <a:spLocks noChangeArrowheads="1"/>
            </p:cNvSpPr>
            <p:nvPr/>
          </p:nvSpPr>
          <p:spPr bwMode="auto">
            <a:xfrm>
              <a:off x="1632" y="2880"/>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8" name="Oval 16"/>
            <p:cNvSpPr>
              <a:spLocks noChangeArrowheads="1"/>
            </p:cNvSpPr>
            <p:nvPr/>
          </p:nvSpPr>
          <p:spPr bwMode="auto">
            <a:xfrm>
              <a:off x="1248" y="2976"/>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9" name="Oval 17"/>
            <p:cNvSpPr>
              <a:spLocks noChangeArrowheads="1"/>
            </p:cNvSpPr>
            <p:nvPr/>
          </p:nvSpPr>
          <p:spPr bwMode="auto">
            <a:xfrm>
              <a:off x="864" y="2880"/>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20" name="Oval 18"/>
            <p:cNvSpPr>
              <a:spLocks noChangeArrowheads="1"/>
            </p:cNvSpPr>
            <p:nvPr/>
          </p:nvSpPr>
          <p:spPr bwMode="auto">
            <a:xfrm>
              <a:off x="1392" y="2592"/>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21" name="Oval 19"/>
            <p:cNvSpPr>
              <a:spLocks noChangeArrowheads="1"/>
            </p:cNvSpPr>
            <p:nvPr/>
          </p:nvSpPr>
          <p:spPr bwMode="auto">
            <a:xfrm>
              <a:off x="528" y="2832"/>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22" name="Oval 20"/>
            <p:cNvSpPr>
              <a:spLocks noChangeArrowheads="1"/>
            </p:cNvSpPr>
            <p:nvPr/>
          </p:nvSpPr>
          <p:spPr bwMode="auto">
            <a:xfrm>
              <a:off x="3408" y="2400"/>
              <a:ext cx="240" cy="24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23" name="Oval 21"/>
            <p:cNvSpPr>
              <a:spLocks noChangeArrowheads="1"/>
            </p:cNvSpPr>
            <p:nvPr/>
          </p:nvSpPr>
          <p:spPr bwMode="auto">
            <a:xfrm>
              <a:off x="3744" y="2160"/>
              <a:ext cx="240" cy="240"/>
            </a:xfrm>
            <a:prstGeom prst="ellipse">
              <a:avLst/>
            </a:prstGeom>
            <a:solidFill>
              <a:srgbClr val="F95F53">
                <a:alpha val="50195"/>
              </a:srgbClr>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24" name="Oval 22"/>
            <p:cNvSpPr>
              <a:spLocks noChangeArrowheads="1"/>
            </p:cNvSpPr>
            <p:nvPr/>
          </p:nvSpPr>
          <p:spPr bwMode="auto">
            <a:xfrm>
              <a:off x="4320" y="2352"/>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25" name="Oval 23"/>
            <p:cNvSpPr>
              <a:spLocks noChangeArrowheads="1"/>
            </p:cNvSpPr>
            <p:nvPr/>
          </p:nvSpPr>
          <p:spPr bwMode="auto">
            <a:xfrm>
              <a:off x="4272" y="3120"/>
              <a:ext cx="240" cy="24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26" name="Oval 24"/>
            <p:cNvSpPr>
              <a:spLocks noChangeArrowheads="1"/>
            </p:cNvSpPr>
            <p:nvPr/>
          </p:nvSpPr>
          <p:spPr bwMode="auto">
            <a:xfrm>
              <a:off x="4464" y="3456"/>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27" name="Oval 25"/>
            <p:cNvSpPr>
              <a:spLocks noChangeArrowheads="1"/>
            </p:cNvSpPr>
            <p:nvPr/>
          </p:nvSpPr>
          <p:spPr bwMode="auto">
            <a:xfrm>
              <a:off x="3840" y="2544"/>
              <a:ext cx="240" cy="24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28" name="Oval 26"/>
            <p:cNvSpPr>
              <a:spLocks noChangeArrowheads="1"/>
            </p:cNvSpPr>
            <p:nvPr/>
          </p:nvSpPr>
          <p:spPr bwMode="auto">
            <a:xfrm>
              <a:off x="4128" y="2016"/>
              <a:ext cx="240" cy="24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29" name="Oval 27"/>
            <p:cNvSpPr>
              <a:spLocks noChangeArrowheads="1"/>
            </p:cNvSpPr>
            <p:nvPr/>
          </p:nvSpPr>
          <p:spPr bwMode="auto">
            <a:xfrm>
              <a:off x="4512" y="2112"/>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30" name="Oval 28"/>
            <p:cNvSpPr>
              <a:spLocks noChangeArrowheads="1"/>
            </p:cNvSpPr>
            <p:nvPr/>
          </p:nvSpPr>
          <p:spPr bwMode="auto">
            <a:xfrm>
              <a:off x="4560" y="2496"/>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31" name="Oval 29"/>
            <p:cNvSpPr>
              <a:spLocks noChangeArrowheads="1"/>
            </p:cNvSpPr>
            <p:nvPr/>
          </p:nvSpPr>
          <p:spPr bwMode="auto">
            <a:xfrm>
              <a:off x="4752" y="2928"/>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32" name="Oval 30"/>
            <p:cNvSpPr>
              <a:spLocks noChangeArrowheads="1"/>
            </p:cNvSpPr>
            <p:nvPr/>
          </p:nvSpPr>
          <p:spPr bwMode="auto">
            <a:xfrm>
              <a:off x="4944" y="2640"/>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33" name="Oval 31"/>
            <p:cNvSpPr>
              <a:spLocks noChangeArrowheads="1"/>
            </p:cNvSpPr>
            <p:nvPr/>
          </p:nvSpPr>
          <p:spPr bwMode="auto">
            <a:xfrm>
              <a:off x="3840" y="3264"/>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34" name="Oval 32"/>
            <p:cNvSpPr>
              <a:spLocks noChangeArrowheads="1"/>
            </p:cNvSpPr>
            <p:nvPr/>
          </p:nvSpPr>
          <p:spPr bwMode="auto">
            <a:xfrm>
              <a:off x="3504" y="3216"/>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35" name="Oval 33"/>
            <p:cNvSpPr>
              <a:spLocks noChangeArrowheads="1"/>
            </p:cNvSpPr>
            <p:nvPr/>
          </p:nvSpPr>
          <p:spPr bwMode="auto">
            <a:xfrm>
              <a:off x="4416" y="2880"/>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36" name="Oval 34"/>
            <p:cNvSpPr>
              <a:spLocks noChangeArrowheads="1"/>
            </p:cNvSpPr>
            <p:nvPr/>
          </p:nvSpPr>
          <p:spPr bwMode="auto">
            <a:xfrm>
              <a:off x="4032" y="2976"/>
              <a:ext cx="240" cy="24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37" name="Oval 35"/>
            <p:cNvSpPr>
              <a:spLocks noChangeArrowheads="1"/>
            </p:cNvSpPr>
            <p:nvPr/>
          </p:nvSpPr>
          <p:spPr bwMode="auto">
            <a:xfrm>
              <a:off x="3648" y="2880"/>
              <a:ext cx="240" cy="240"/>
            </a:xfrm>
            <a:prstGeom prst="ellipse">
              <a:avLst/>
            </a:prstGeom>
            <a:solidFill>
              <a:schemeClr val="bg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38" name="Oval 36"/>
            <p:cNvSpPr>
              <a:spLocks noChangeArrowheads="1"/>
            </p:cNvSpPr>
            <p:nvPr/>
          </p:nvSpPr>
          <p:spPr bwMode="auto">
            <a:xfrm>
              <a:off x="4176" y="2592"/>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39" name="Oval 37"/>
            <p:cNvSpPr>
              <a:spLocks noChangeArrowheads="1"/>
            </p:cNvSpPr>
            <p:nvPr/>
          </p:nvSpPr>
          <p:spPr bwMode="auto">
            <a:xfrm>
              <a:off x="3312" y="2832"/>
              <a:ext cx="240" cy="24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40" name="Line 38"/>
            <p:cNvSpPr>
              <a:spLocks noChangeShapeType="1"/>
            </p:cNvSpPr>
            <p:nvPr/>
          </p:nvSpPr>
          <p:spPr bwMode="auto">
            <a:xfrm flipH="1">
              <a:off x="3456" y="2640"/>
              <a:ext cx="48" cy="1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 name="Line 39"/>
            <p:cNvSpPr>
              <a:spLocks noChangeShapeType="1"/>
            </p:cNvSpPr>
            <p:nvPr/>
          </p:nvSpPr>
          <p:spPr bwMode="auto">
            <a:xfrm>
              <a:off x="3648" y="2544"/>
              <a:ext cx="192"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 name="Line 40"/>
            <p:cNvSpPr>
              <a:spLocks noChangeShapeType="1"/>
            </p:cNvSpPr>
            <p:nvPr/>
          </p:nvSpPr>
          <p:spPr bwMode="auto">
            <a:xfrm>
              <a:off x="3984" y="2784"/>
              <a:ext cx="96" cy="1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3" name="Line 41"/>
            <p:cNvSpPr>
              <a:spLocks noChangeShapeType="1"/>
            </p:cNvSpPr>
            <p:nvPr/>
          </p:nvSpPr>
          <p:spPr bwMode="auto">
            <a:xfrm flipV="1">
              <a:off x="3648" y="2352"/>
              <a:ext cx="144"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4" name="Line 42"/>
            <p:cNvSpPr>
              <a:spLocks noChangeShapeType="1"/>
            </p:cNvSpPr>
            <p:nvPr/>
          </p:nvSpPr>
          <p:spPr bwMode="auto">
            <a:xfrm flipV="1">
              <a:off x="3984" y="2208"/>
              <a:ext cx="144" cy="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5" name="Line 43"/>
            <p:cNvSpPr>
              <a:spLocks noChangeShapeType="1"/>
            </p:cNvSpPr>
            <p:nvPr/>
          </p:nvSpPr>
          <p:spPr bwMode="auto">
            <a:xfrm>
              <a:off x="4080" y="2688"/>
              <a:ext cx="144" cy="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6" name="Line 44"/>
            <p:cNvSpPr>
              <a:spLocks noChangeShapeType="1"/>
            </p:cNvSpPr>
            <p:nvPr/>
          </p:nvSpPr>
          <p:spPr bwMode="auto">
            <a:xfrm flipH="1">
              <a:off x="3984" y="3168"/>
              <a:ext cx="96" cy="1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7" name="Line 45"/>
            <p:cNvSpPr>
              <a:spLocks noChangeShapeType="1"/>
            </p:cNvSpPr>
            <p:nvPr/>
          </p:nvSpPr>
          <p:spPr bwMode="auto">
            <a:xfrm>
              <a:off x="384" y="2160"/>
              <a:ext cx="288"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 name="Line 46"/>
            <p:cNvSpPr>
              <a:spLocks noChangeShapeType="1"/>
            </p:cNvSpPr>
            <p:nvPr/>
          </p:nvSpPr>
          <p:spPr bwMode="auto">
            <a:xfrm>
              <a:off x="3600" y="2640"/>
              <a:ext cx="96"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9" name="Oval 47"/>
            <p:cNvSpPr>
              <a:spLocks noChangeArrowheads="1"/>
            </p:cNvSpPr>
            <p:nvPr/>
          </p:nvSpPr>
          <p:spPr bwMode="auto">
            <a:xfrm>
              <a:off x="1536" y="2352"/>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50" name="Oval 48"/>
            <p:cNvSpPr>
              <a:spLocks noChangeArrowheads="1"/>
            </p:cNvSpPr>
            <p:nvPr/>
          </p:nvSpPr>
          <p:spPr bwMode="auto">
            <a:xfrm>
              <a:off x="1488" y="3120"/>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grpSp>
      <p:sp>
        <p:nvSpPr>
          <p:cNvPr id="51" name="Rectangle 2"/>
          <p:cNvSpPr>
            <a:spLocks noGrp="1" noChangeArrowheads="1"/>
          </p:cNvSpPr>
          <p:nvPr>
            <p:ph type="title"/>
          </p:nvPr>
        </p:nvSpPr>
        <p:spPr>
          <a:xfrm>
            <a:off x="1648544" y="1565920"/>
            <a:ext cx="6019800" cy="1143000"/>
          </a:xfrm>
        </p:spPr>
        <p:txBody>
          <a:bodyPr>
            <a:noAutofit/>
          </a:bodyPr>
          <a:lstStyle/>
          <a:p>
            <a:pPr eaLnBrk="1" hangingPunct="1">
              <a:buFontTx/>
              <a:buNone/>
            </a:pPr>
            <a:r>
              <a:rPr lang="da-DK" altLang="en-US" sz="3200" b="1" dirty="0">
                <a:solidFill>
                  <a:srgbClr val="003399"/>
                </a:solidFill>
                <a:latin typeface="+mn-lt"/>
              </a:rPr>
              <a:t>A case is a risk factor …</a:t>
            </a:r>
          </a:p>
          <a:p>
            <a:pPr lvl="1" eaLnBrk="1" hangingPunct="1">
              <a:buFont typeface="Wingdings" pitchFamily="2" charset="2"/>
              <a:buChar char="v"/>
            </a:pPr>
            <a:r>
              <a:rPr lang="da-DK" altLang="en-US" sz="2800" b="1" dirty="0">
                <a:solidFill>
                  <a:srgbClr val="003399"/>
                </a:solidFill>
                <a:latin typeface="+mn-lt"/>
              </a:rPr>
              <a:t>Infection in one person can be transmitted to others</a:t>
            </a:r>
            <a:endParaRPr lang="da-DK" altLang="en-US" sz="2800" b="1" i="1" dirty="0">
              <a:solidFill>
                <a:srgbClr val="003399"/>
              </a:solidFill>
              <a:latin typeface="+mn-lt"/>
            </a:endParaRPr>
          </a:p>
          <a:p>
            <a:pPr lvl="2" eaLnBrk="1" hangingPunct="1"/>
            <a:endParaRPr lang="da-DK" altLang="en-US" sz="2400" b="1" i="1" dirty="0">
              <a:solidFill>
                <a:srgbClr val="003399"/>
              </a:solidFill>
              <a:latin typeface="+mn-lt"/>
            </a:endParaRPr>
          </a:p>
          <a:p>
            <a:pPr eaLnBrk="1" hangingPunct="1">
              <a:buFont typeface="Wingdings" pitchFamily="2" charset="2"/>
              <a:buNone/>
            </a:pPr>
            <a:endParaRPr lang="da-DK" altLang="en-US" sz="2800" b="1" dirty="0">
              <a:solidFill>
                <a:srgbClr val="003399"/>
              </a:solidFill>
              <a:latin typeface="+mn-lt"/>
              <a:sym typeface="Wingdings" pitchFamily="2" charset="2"/>
            </a:endParaRPr>
          </a:p>
        </p:txBody>
      </p:sp>
      <p:sp>
        <p:nvSpPr>
          <p:cNvPr id="2" name="Slide Number Placeholder 1"/>
          <p:cNvSpPr>
            <a:spLocks noGrp="1"/>
          </p:cNvSpPr>
          <p:nvPr>
            <p:ph type="sldNum" sz="quarter" idx="12"/>
          </p:nvPr>
        </p:nvSpPr>
        <p:spPr/>
        <p:txBody>
          <a:bodyPr/>
          <a:lstStyle/>
          <a:p>
            <a:fld id="{6ECB6195-50E1-4F25-B033-9490DA5FD676}" type="slidenum">
              <a:rPr lang="nb-NO" smtClean="0">
                <a:solidFill>
                  <a:prstClr val="black">
                    <a:tint val="75000"/>
                  </a:prstClr>
                </a:solidFill>
              </a:rPr>
              <a:pPr/>
              <a:t>28</a:t>
            </a:fld>
            <a:endParaRPr lang="nb-NO">
              <a:solidFill>
                <a:prstClr val="black">
                  <a:tint val="75000"/>
                </a:prstClr>
              </a:solidFill>
            </a:endParaRPr>
          </a:p>
        </p:txBody>
      </p:sp>
    </p:spTree>
    <p:extLst>
      <p:ext uri="{BB962C8B-B14F-4D97-AF65-F5344CB8AC3E}">
        <p14:creationId xmlns:p14="http://schemas.microsoft.com/office/powerpoint/2010/main" val="209205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187624" y="3913892"/>
            <a:ext cx="11240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2800" dirty="0">
                <a:solidFill>
                  <a:srgbClr val="9BBB59">
                    <a:lumMod val="50000"/>
                  </a:srgbClr>
                </a:solidFill>
                <a:latin typeface="Arial" charset="0"/>
              </a:rPr>
              <a:t>Agent</a:t>
            </a:r>
          </a:p>
        </p:txBody>
      </p:sp>
      <p:sp>
        <p:nvSpPr>
          <p:cNvPr id="20483" name="Rectangle 3"/>
          <p:cNvSpPr>
            <a:spLocks noChangeArrowheads="1"/>
          </p:cNvSpPr>
          <p:nvPr/>
        </p:nvSpPr>
        <p:spPr bwMode="auto">
          <a:xfrm>
            <a:off x="3995936" y="1177588"/>
            <a:ext cx="923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2800" dirty="0">
                <a:solidFill>
                  <a:srgbClr val="333399"/>
                </a:solidFill>
                <a:latin typeface="Arial" charset="0"/>
              </a:rPr>
              <a:t>Host</a:t>
            </a:r>
          </a:p>
        </p:txBody>
      </p:sp>
      <p:sp>
        <p:nvSpPr>
          <p:cNvPr id="20484" name="Rectangle 4"/>
          <p:cNvSpPr>
            <a:spLocks noChangeArrowheads="1"/>
          </p:cNvSpPr>
          <p:nvPr/>
        </p:nvSpPr>
        <p:spPr bwMode="auto">
          <a:xfrm>
            <a:off x="6019800" y="3985900"/>
            <a:ext cx="220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2800" dirty="0">
                <a:solidFill>
                  <a:srgbClr val="660066"/>
                </a:solidFill>
                <a:latin typeface="Arial" charset="0"/>
              </a:rPr>
              <a:t>Environment</a:t>
            </a:r>
          </a:p>
        </p:txBody>
      </p:sp>
      <p:sp>
        <p:nvSpPr>
          <p:cNvPr id="20485" name="AutoShape 5"/>
          <p:cNvSpPr>
            <a:spLocks noChangeArrowheads="1"/>
          </p:cNvSpPr>
          <p:nvPr/>
        </p:nvSpPr>
        <p:spPr bwMode="auto">
          <a:xfrm>
            <a:off x="2583160" y="1774304"/>
            <a:ext cx="3429000" cy="2590800"/>
          </a:xfrm>
          <a:prstGeom prst="triangle">
            <a:avLst>
              <a:gd name="adj" fmla="val 50000"/>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20486" name="Text Box 6"/>
          <p:cNvSpPr txBox="1">
            <a:spLocks noChangeArrowheads="1"/>
          </p:cNvSpPr>
          <p:nvPr/>
        </p:nvSpPr>
        <p:spPr bwMode="auto">
          <a:xfrm>
            <a:off x="5076056" y="764704"/>
            <a:ext cx="28194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
                <a:srgbClr val="0000CC"/>
              </a:buClr>
            </a:pPr>
            <a:r>
              <a:rPr lang="en-GB" altLang="en-US" sz="2000" dirty="0">
                <a:solidFill>
                  <a:srgbClr val="333399"/>
                </a:solidFill>
                <a:latin typeface="Arial" charset="0"/>
              </a:rPr>
              <a:t> Age</a:t>
            </a:r>
          </a:p>
          <a:p>
            <a:pPr eaLnBrk="1" hangingPunct="1">
              <a:lnSpc>
                <a:spcPct val="80000"/>
              </a:lnSpc>
              <a:spcBef>
                <a:spcPct val="50000"/>
              </a:spcBef>
              <a:buClr>
                <a:srgbClr val="0000CC"/>
              </a:buClr>
            </a:pPr>
            <a:r>
              <a:rPr lang="en-GB" altLang="en-US" sz="2000" dirty="0">
                <a:solidFill>
                  <a:srgbClr val="333399"/>
                </a:solidFill>
                <a:latin typeface="Arial" charset="0"/>
              </a:rPr>
              <a:t> Sex</a:t>
            </a:r>
          </a:p>
          <a:p>
            <a:pPr eaLnBrk="1" hangingPunct="1">
              <a:lnSpc>
                <a:spcPct val="80000"/>
              </a:lnSpc>
              <a:spcBef>
                <a:spcPct val="50000"/>
              </a:spcBef>
              <a:buClr>
                <a:srgbClr val="0000CC"/>
              </a:buClr>
            </a:pPr>
            <a:r>
              <a:rPr lang="en-GB" altLang="en-US" sz="2000" dirty="0">
                <a:solidFill>
                  <a:srgbClr val="333399"/>
                </a:solidFill>
                <a:latin typeface="Arial" charset="0"/>
              </a:rPr>
              <a:t> </a:t>
            </a:r>
            <a:r>
              <a:rPr lang="fr-FR" altLang="en-US" sz="2000" dirty="0">
                <a:solidFill>
                  <a:srgbClr val="333399"/>
                </a:solidFill>
                <a:latin typeface="Arial" charset="0"/>
              </a:rPr>
              <a:t>G</a:t>
            </a:r>
            <a:r>
              <a:rPr lang="en-GB" altLang="en-US" sz="2000" dirty="0" err="1">
                <a:solidFill>
                  <a:srgbClr val="333399"/>
                </a:solidFill>
                <a:latin typeface="Arial" charset="0"/>
              </a:rPr>
              <a:t>enotype</a:t>
            </a:r>
            <a:endParaRPr lang="en-GB" altLang="en-US" sz="2000" dirty="0">
              <a:solidFill>
                <a:srgbClr val="333399"/>
              </a:solidFill>
              <a:latin typeface="Arial" charset="0"/>
            </a:endParaRPr>
          </a:p>
          <a:p>
            <a:pPr eaLnBrk="1" hangingPunct="1">
              <a:lnSpc>
                <a:spcPct val="80000"/>
              </a:lnSpc>
              <a:spcBef>
                <a:spcPct val="50000"/>
              </a:spcBef>
              <a:buClr>
                <a:srgbClr val="0000CC"/>
              </a:buClr>
            </a:pPr>
            <a:r>
              <a:rPr lang="en-GB" altLang="en-US" sz="2000" dirty="0">
                <a:solidFill>
                  <a:srgbClr val="333399"/>
                </a:solidFill>
                <a:latin typeface="Arial" charset="0"/>
              </a:rPr>
              <a:t> Behaviour</a:t>
            </a:r>
          </a:p>
          <a:p>
            <a:pPr eaLnBrk="1" hangingPunct="1">
              <a:lnSpc>
                <a:spcPct val="80000"/>
              </a:lnSpc>
              <a:spcBef>
                <a:spcPct val="50000"/>
              </a:spcBef>
              <a:buClr>
                <a:srgbClr val="0000CC"/>
              </a:buClr>
            </a:pPr>
            <a:r>
              <a:rPr lang="en-GB" altLang="en-US" sz="2000" dirty="0">
                <a:solidFill>
                  <a:srgbClr val="333399"/>
                </a:solidFill>
                <a:latin typeface="Arial" charset="0"/>
              </a:rPr>
              <a:t> </a:t>
            </a:r>
            <a:r>
              <a:rPr lang="fr-FR" altLang="en-US" sz="2000" dirty="0">
                <a:solidFill>
                  <a:srgbClr val="333399"/>
                </a:solidFill>
                <a:latin typeface="Arial" charset="0"/>
              </a:rPr>
              <a:t>N</a:t>
            </a:r>
            <a:r>
              <a:rPr lang="en-GB" altLang="en-US" sz="2000" dirty="0" err="1">
                <a:solidFill>
                  <a:srgbClr val="333399"/>
                </a:solidFill>
                <a:latin typeface="Arial" charset="0"/>
              </a:rPr>
              <a:t>utritional</a:t>
            </a:r>
            <a:r>
              <a:rPr lang="en-GB" altLang="en-US" sz="2000" dirty="0">
                <a:solidFill>
                  <a:srgbClr val="333399"/>
                </a:solidFill>
                <a:latin typeface="Arial" charset="0"/>
              </a:rPr>
              <a:t> status</a:t>
            </a:r>
          </a:p>
          <a:p>
            <a:pPr eaLnBrk="1" hangingPunct="1">
              <a:lnSpc>
                <a:spcPct val="80000"/>
              </a:lnSpc>
              <a:spcBef>
                <a:spcPct val="50000"/>
              </a:spcBef>
              <a:buClr>
                <a:srgbClr val="0000CC"/>
              </a:buClr>
            </a:pPr>
            <a:r>
              <a:rPr lang="en-GB" altLang="en-US" sz="2000" dirty="0">
                <a:solidFill>
                  <a:srgbClr val="333399"/>
                </a:solidFill>
                <a:latin typeface="Arial" charset="0"/>
              </a:rPr>
              <a:t> </a:t>
            </a:r>
            <a:r>
              <a:rPr lang="fr-FR" altLang="en-US" sz="2000" dirty="0" err="1">
                <a:solidFill>
                  <a:srgbClr val="333399"/>
                </a:solidFill>
                <a:latin typeface="Arial" charset="0"/>
              </a:rPr>
              <a:t>Health</a:t>
            </a:r>
            <a:r>
              <a:rPr lang="en-GB" altLang="en-US" sz="2000" dirty="0">
                <a:solidFill>
                  <a:srgbClr val="333399"/>
                </a:solidFill>
                <a:latin typeface="Arial" charset="0"/>
              </a:rPr>
              <a:t> status</a:t>
            </a:r>
          </a:p>
        </p:txBody>
      </p:sp>
      <p:sp>
        <p:nvSpPr>
          <p:cNvPr id="20487" name="Text Box 7"/>
          <p:cNvSpPr txBox="1">
            <a:spLocks noChangeArrowheads="1"/>
          </p:cNvSpPr>
          <p:nvPr/>
        </p:nvSpPr>
        <p:spPr bwMode="auto">
          <a:xfrm>
            <a:off x="971601" y="4437112"/>
            <a:ext cx="2448271"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
                <a:srgbClr val="0000CC"/>
              </a:buClr>
            </a:pPr>
            <a:r>
              <a:rPr lang="en-GB" altLang="en-US" sz="2000" dirty="0">
                <a:solidFill>
                  <a:srgbClr val="9BBB59">
                    <a:lumMod val="50000"/>
                  </a:srgbClr>
                </a:solidFill>
                <a:latin typeface="Arial" charset="0"/>
              </a:rPr>
              <a:t> Infectivity</a:t>
            </a:r>
          </a:p>
          <a:p>
            <a:pPr eaLnBrk="1" hangingPunct="1">
              <a:lnSpc>
                <a:spcPct val="80000"/>
              </a:lnSpc>
              <a:spcBef>
                <a:spcPct val="50000"/>
              </a:spcBef>
              <a:buClr>
                <a:srgbClr val="0000CC"/>
              </a:buClr>
            </a:pPr>
            <a:r>
              <a:rPr lang="en-GB" altLang="en-US" sz="2000" dirty="0">
                <a:solidFill>
                  <a:srgbClr val="9BBB59">
                    <a:lumMod val="50000"/>
                  </a:srgbClr>
                </a:solidFill>
                <a:latin typeface="Arial" charset="0"/>
              </a:rPr>
              <a:t> </a:t>
            </a:r>
            <a:r>
              <a:rPr lang="en-GB" altLang="en-US" sz="2000" dirty="0" err="1">
                <a:solidFill>
                  <a:srgbClr val="9BBB59">
                    <a:lumMod val="50000"/>
                  </a:srgbClr>
                </a:solidFill>
                <a:latin typeface="Arial" charset="0"/>
              </a:rPr>
              <a:t>Pathogenicit</a:t>
            </a:r>
            <a:r>
              <a:rPr lang="fr-FR" altLang="en-US" sz="2000" dirty="0">
                <a:solidFill>
                  <a:srgbClr val="9BBB59">
                    <a:lumMod val="50000"/>
                  </a:srgbClr>
                </a:solidFill>
                <a:latin typeface="Arial" charset="0"/>
              </a:rPr>
              <a:t>y</a:t>
            </a:r>
            <a:endParaRPr lang="en-GB" altLang="en-US" sz="2000" dirty="0">
              <a:solidFill>
                <a:srgbClr val="9BBB59">
                  <a:lumMod val="50000"/>
                </a:srgbClr>
              </a:solidFill>
              <a:latin typeface="Arial" charset="0"/>
            </a:endParaRPr>
          </a:p>
          <a:p>
            <a:pPr eaLnBrk="1" hangingPunct="1">
              <a:lnSpc>
                <a:spcPct val="80000"/>
              </a:lnSpc>
              <a:spcBef>
                <a:spcPct val="50000"/>
              </a:spcBef>
              <a:buClr>
                <a:srgbClr val="0000CC"/>
              </a:buClr>
            </a:pPr>
            <a:r>
              <a:rPr lang="en-GB" altLang="en-US" sz="2000" dirty="0">
                <a:solidFill>
                  <a:srgbClr val="9BBB59">
                    <a:lumMod val="50000"/>
                  </a:srgbClr>
                </a:solidFill>
                <a:latin typeface="Arial" charset="0"/>
              </a:rPr>
              <a:t> Virulence</a:t>
            </a:r>
          </a:p>
          <a:p>
            <a:pPr eaLnBrk="1" hangingPunct="1">
              <a:lnSpc>
                <a:spcPct val="80000"/>
              </a:lnSpc>
              <a:spcBef>
                <a:spcPct val="50000"/>
              </a:spcBef>
              <a:buClr>
                <a:srgbClr val="0000CC"/>
              </a:buClr>
            </a:pPr>
            <a:r>
              <a:rPr lang="en-GB" altLang="en-US" sz="2000" dirty="0">
                <a:solidFill>
                  <a:srgbClr val="9BBB59">
                    <a:lumMod val="50000"/>
                  </a:srgbClr>
                </a:solidFill>
                <a:latin typeface="Arial" charset="0"/>
              </a:rPr>
              <a:t> </a:t>
            </a:r>
            <a:r>
              <a:rPr lang="en-GB" altLang="en-US" sz="2000" dirty="0" err="1">
                <a:solidFill>
                  <a:srgbClr val="9BBB59">
                    <a:lumMod val="50000"/>
                  </a:srgbClr>
                </a:solidFill>
                <a:latin typeface="Arial" charset="0"/>
              </a:rPr>
              <a:t>Immunogenicit</a:t>
            </a:r>
            <a:r>
              <a:rPr lang="fr-FR" altLang="en-US" sz="2000" dirty="0">
                <a:solidFill>
                  <a:srgbClr val="9BBB59">
                    <a:lumMod val="50000"/>
                  </a:srgbClr>
                </a:solidFill>
                <a:latin typeface="Arial" charset="0"/>
              </a:rPr>
              <a:t>y</a:t>
            </a:r>
            <a:endParaRPr lang="en-GB" altLang="en-US" sz="2000" dirty="0">
              <a:solidFill>
                <a:srgbClr val="9BBB59">
                  <a:lumMod val="50000"/>
                </a:srgbClr>
              </a:solidFill>
              <a:latin typeface="Arial" charset="0"/>
            </a:endParaRPr>
          </a:p>
          <a:p>
            <a:pPr eaLnBrk="1" hangingPunct="1">
              <a:lnSpc>
                <a:spcPct val="80000"/>
              </a:lnSpc>
              <a:spcBef>
                <a:spcPct val="50000"/>
              </a:spcBef>
              <a:buClr>
                <a:srgbClr val="0000CC"/>
              </a:buClr>
            </a:pPr>
            <a:r>
              <a:rPr lang="en-GB" altLang="en-US" sz="2000" dirty="0">
                <a:solidFill>
                  <a:srgbClr val="9BBB59">
                    <a:lumMod val="50000"/>
                  </a:srgbClr>
                </a:solidFill>
                <a:latin typeface="Arial" charset="0"/>
              </a:rPr>
              <a:t> Antigenic </a:t>
            </a:r>
            <a:r>
              <a:rPr lang="en-GB" altLang="en-US" sz="2000" dirty="0" err="1">
                <a:solidFill>
                  <a:srgbClr val="9BBB59">
                    <a:lumMod val="50000"/>
                  </a:srgbClr>
                </a:solidFill>
                <a:latin typeface="Arial" charset="0"/>
              </a:rPr>
              <a:t>stabi</a:t>
            </a:r>
            <a:r>
              <a:rPr lang="fr-FR" altLang="en-US" sz="2000" dirty="0" err="1">
                <a:solidFill>
                  <a:srgbClr val="9BBB59">
                    <a:lumMod val="50000"/>
                  </a:srgbClr>
                </a:solidFill>
                <a:latin typeface="Arial" charset="0"/>
              </a:rPr>
              <a:t>lity</a:t>
            </a:r>
            <a:endParaRPr lang="en-GB" altLang="en-US" sz="2000" dirty="0">
              <a:solidFill>
                <a:srgbClr val="9BBB59">
                  <a:lumMod val="50000"/>
                </a:srgbClr>
              </a:solidFill>
              <a:latin typeface="Arial" charset="0"/>
            </a:endParaRPr>
          </a:p>
          <a:p>
            <a:pPr eaLnBrk="1" hangingPunct="1">
              <a:lnSpc>
                <a:spcPct val="80000"/>
              </a:lnSpc>
              <a:spcBef>
                <a:spcPct val="50000"/>
              </a:spcBef>
              <a:buClr>
                <a:srgbClr val="0000CC"/>
              </a:buClr>
            </a:pPr>
            <a:r>
              <a:rPr lang="en-GB" altLang="en-US" sz="2000" dirty="0">
                <a:solidFill>
                  <a:srgbClr val="9BBB59">
                    <a:lumMod val="50000"/>
                  </a:srgbClr>
                </a:solidFill>
                <a:latin typeface="Arial" charset="0"/>
              </a:rPr>
              <a:t> Survival </a:t>
            </a:r>
          </a:p>
        </p:txBody>
      </p:sp>
      <p:sp>
        <p:nvSpPr>
          <p:cNvPr id="20488" name="Text Box 8"/>
          <p:cNvSpPr txBox="1">
            <a:spLocks noChangeArrowheads="1"/>
          </p:cNvSpPr>
          <p:nvPr/>
        </p:nvSpPr>
        <p:spPr bwMode="auto">
          <a:xfrm>
            <a:off x="5940152" y="4412719"/>
            <a:ext cx="28956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
                <a:srgbClr val="0000CC"/>
              </a:buClr>
            </a:pPr>
            <a:r>
              <a:rPr lang="en-GB" altLang="en-US" sz="2000" dirty="0">
                <a:solidFill>
                  <a:srgbClr val="660066"/>
                </a:solidFill>
                <a:latin typeface="Arial" charset="0"/>
              </a:rPr>
              <a:t> </a:t>
            </a:r>
            <a:r>
              <a:rPr lang="fr-FR" altLang="en-US" sz="2000" dirty="0">
                <a:solidFill>
                  <a:srgbClr val="660066"/>
                </a:solidFill>
                <a:latin typeface="Arial" charset="0"/>
              </a:rPr>
              <a:t>W</a:t>
            </a:r>
            <a:r>
              <a:rPr lang="en-GB" altLang="en-US" sz="2000" dirty="0" err="1">
                <a:solidFill>
                  <a:srgbClr val="660066"/>
                </a:solidFill>
                <a:latin typeface="Arial" charset="0"/>
              </a:rPr>
              <a:t>eather</a:t>
            </a:r>
            <a:endParaRPr lang="en-GB" altLang="en-US" sz="2000" dirty="0">
              <a:solidFill>
                <a:srgbClr val="660066"/>
              </a:solidFill>
              <a:latin typeface="Arial" charset="0"/>
            </a:endParaRPr>
          </a:p>
          <a:p>
            <a:pPr eaLnBrk="1" hangingPunct="1">
              <a:lnSpc>
                <a:spcPct val="80000"/>
              </a:lnSpc>
              <a:spcBef>
                <a:spcPct val="50000"/>
              </a:spcBef>
              <a:buClr>
                <a:srgbClr val="0000CC"/>
              </a:buClr>
            </a:pPr>
            <a:r>
              <a:rPr lang="en-GB" altLang="en-US" sz="2000" dirty="0">
                <a:solidFill>
                  <a:srgbClr val="660066"/>
                </a:solidFill>
                <a:latin typeface="Arial" charset="0"/>
              </a:rPr>
              <a:t> Housing</a:t>
            </a:r>
          </a:p>
          <a:p>
            <a:pPr eaLnBrk="1" hangingPunct="1">
              <a:lnSpc>
                <a:spcPct val="80000"/>
              </a:lnSpc>
              <a:spcBef>
                <a:spcPct val="50000"/>
              </a:spcBef>
              <a:buClr>
                <a:srgbClr val="0000CC"/>
              </a:buClr>
            </a:pPr>
            <a:r>
              <a:rPr lang="en-GB" altLang="en-US" sz="2000" dirty="0">
                <a:solidFill>
                  <a:srgbClr val="660066"/>
                </a:solidFill>
                <a:latin typeface="Arial" charset="0"/>
              </a:rPr>
              <a:t> </a:t>
            </a:r>
            <a:r>
              <a:rPr lang="fr-FR" altLang="en-US" sz="2000" dirty="0">
                <a:solidFill>
                  <a:srgbClr val="660066"/>
                </a:solidFill>
                <a:latin typeface="Arial" charset="0"/>
              </a:rPr>
              <a:t>G</a:t>
            </a:r>
            <a:r>
              <a:rPr lang="en-GB" altLang="en-US" sz="2000" dirty="0" err="1">
                <a:solidFill>
                  <a:srgbClr val="660066"/>
                </a:solidFill>
                <a:latin typeface="Arial" charset="0"/>
              </a:rPr>
              <a:t>eography</a:t>
            </a:r>
            <a:endParaRPr lang="en-GB" altLang="en-US" sz="2000" dirty="0">
              <a:solidFill>
                <a:srgbClr val="660066"/>
              </a:solidFill>
              <a:latin typeface="Arial" charset="0"/>
            </a:endParaRPr>
          </a:p>
          <a:p>
            <a:pPr eaLnBrk="1" hangingPunct="1">
              <a:lnSpc>
                <a:spcPct val="80000"/>
              </a:lnSpc>
              <a:spcBef>
                <a:spcPct val="50000"/>
              </a:spcBef>
              <a:buClr>
                <a:srgbClr val="0000CC"/>
              </a:buClr>
            </a:pPr>
            <a:r>
              <a:rPr lang="en-GB" altLang="en-US" sz="2000" dirty="0">
                <a:solidFill>
                  <a:srgbClr val="660066"/>
                </a:solidFill>
                <a:latin typeface="Arial" charset="0"/>
              </a:rPr>
              <a:t> </a:t>
            </a:r>
            <a:r>
              <a:rPr lang="fr-FR" altLang="en-US" sz="2000" dirty="0" err="1">
                <a:solidFill>
                  <a:srgbClr val="660066"/>
                </a:solidFill>
                <a:latin typeface="Arial" charset="0"/>
              </a:rPr>
              <a:t>Occupational</a:t>
            </a:r>
            <a:r>
              <a:rPr lang="fr-FR" altLang="en-US" sz="2000" dirty="0">
                <a:solidFill>
                  <a:srgbClr val="660066"/>
                </a:solidFill>
                <a:latin typeface="Arial" charset="0"/>
              </a:rPr>
              <a:t> setting</a:t>
            </a:r>
            <a:endParaRPr lang="en-GB" altLang="en-US" sz="2000" dirty="0">
              <a:solidFill>
                <a:srgbClr val="660066"/>
              </a:solidFill>
              <a:latin typeface="Arial" charset="0"/>
            </a:endParaRPr>
          </a:p>
          <a:p>
            <a:pPr eaLnBrk="1" hangingPunct="1">
              <a:lnSpc>
                <a:spcPct val="80000"/>
              </a:lnSpc>
              <a:spcBef>
                <a:spcPct val="50000"/>
              </a:spcBef>
              <a:buClr>
                <a:srgbClr val="0000CC"/>
              </a:buClr>
            </a:pPr>
            <a:r>
              <a:rPr lang="fr-FR" altLang="en-US" sz="2000" dirty="0">
                <a:solidFill>
                  <a:srgbClr val="660066"/>
                </a:solidFill>
                <a:latin typeface="Arial" charset="0"/>
              </a:rPr>
              <a:t> A</a:t>
            </a:r>
            <a:r>
              <a:rPr lang="en-GB" altLang="en-US" sz="2000" dirty="0" err="1">
                <a:solidFill>
                  <a:srgbClr val="660066"/>
                </a:solidFill>
                <a:latin typeface="Arial" charset="0"/>
              </a:rPr>
              <a:t>ir</a:t>
            </a:r>
            <a:r>
              <a:rPr lang="en-GB" altLang="en-US" sz="2000" dirty="0">
                <a:solidFill>
                  <a:srgbClr val="660066"/>
                </a:solidFill>
                <a:latin typeface="Arial" charset="0"/>
              </a:rPr>
              <a:t> quality</a:t>
            </a:r>
          </a:p>
          <a:p>
            <a:pPr eaLnBrk="1" hangingPunct="1">
              <a:lnSpc>
                <a:spcPct val="80000"/>
              </a:lnSpc>
              <a:spcBef>
                <a:spcPct val="50000"/>
              </a:spcBef>
              <a:buClr>
                <a:srgbClr val="0000CC"/>
              </a:buClr>
            </a:pPr>
            <a:r>
              <a:rPr lang="en-GB" altLang="en-US" sz="2000" dirty="0">
                <a:solidFill>
                  <a:srgbClr val="660066"/>
                </a:solidFill>
                <a:latin typeface="Arial" charset="0"/>
              </a:rPr>
              <a:t> </a:t>
            </a:r>
            <a:r>
              <a:rPr lang="fr-FR" altLang="en-US" sz="2000" dirty="0">
                <a:solidFill>
                  <a:srgbClr val="660066"/>
                </a:solidFill>
                <a:latin typeface="Arial" charset="0"/>
              </a:rPr>
              <a:t>F</a:t>
            </a:r>
            <a:r>
              <a:rPr lang="en-GB" altLang="en-US" sz="2000" dirty="0" err="1">
                <a:solidFill>
                  <a:srgbClr val="660066"/>
                </a:solidFill>
                <a:latin typeface="Arial" charset="0"/>
              </a:rPr>
              <a:t>ood</a:t>
            </a:r>
            <a:endParaRPr lang="en-GB" altLang="en-US" sz="2000" dirty="0">
              <a:solidFill>
                <a:srgbClr val="660066"/>
              </a:solidFill>
              <a:latin typeface="Arial" charset="0"/>
            </a:endParaRPr>
          </a:p>
        </p:txBody>
      </p:sp>
      <p:sp>
        <p:nvSpPr>
          <p:cNvPr id="20491" name="Text Box 21"/>
          <p:cNvSpPr txBox="1">
            <a:spLocks noChangeArrowheads="1"/>
          </p:cNvSpPr>
          <p:nvPr/>
        </p:nvSpPr>
        <p:spPr bwMode="auto">
          <a:xfrm>
            <a:off x="467544" y="44624"/>
            <a:ext cx="8368208" cy="792088"/>
          </a:xfrm>
          <a:prstGeom prst="rect">
            <a:avLst/>
          </a:prstGeom>
        </p:spPr>
        <p:txBody>
          <a:bodyPr vert="horz" lIns="91440" tIns="45720" rIns="91440" bIns="45720" rtlCol="0" anchor="ctr">
            <a:noAutofit/>
          </a:bodyPr>
          <a:lstStyle>
            <a:lvl1pPr algn="ctr">
              <a:spcBef>
                <a:spcPct val="0"/>
              </a:spcBef>
              <a:buNone/>
              <a:defRPr sz="3600">
                <a:latin typeface="+mj-lt"/>
                <a:ea typeface="+mj-ea"/>
                <a:cs typeface="+mj-cs"/>
              </a:defRPr>
            </a:lvl1pPr>
          </a:lstStyle>
          <a:p>
            <a:r>
              <a:rPr lang="en-GB" altLang="en-US" b="1" dirty="0">
                <a:solidFill>
                  <a:prstClr val="black"/>
                </a:solidFill>
              </a:rPr>
              <a:t>Factors Influencing Disease Transmission</a:t>
            </a:r>
          </a:p>
        </p:txBody>
      </p:sp>
      <p:sp>
        <p:nvSpPr>
          <p:cNvPr id="2" name="Slide Number Placeholder 1"/>
          <p:cNvSpPr>
            <a:spLocks noGrp="1"/>
          </p:cNvSpPr>
          <p:nvPr>
            <p:ph type="sldNum" sz="quarter" idx="12"/>
          </p:nvPr>
        </p:nvSpPr>
        <p:spPr/>
        <p:txBody>
          <a:bodyPr/>
          <a:lstStyle/>
          <a:p>
            <a:fld id="{6ECB6195-50E1-4F25-B033-9490DA5FD676}" type="slidenum">
              <a:rPr lang="nb-NO" smtClean="0">
                <a:solidFill>
                  <a:prstClr val="black">
                    <a:tint val="75000"/>
                  </a:prstClr>
                </a:solidFill>
              </a:rPr>
              <a:pPr/>
              <a:t>29</a:t>
            </a:fld>
            <a:endParaRPr lang="nb-NO">
              <a:solidFill>
                <a:prstClr val="black">
                  <a:tint val="75000"/>
                </a:prstClr>
              </a:solidFill>
            </a:endParaRPr>
          </a:p>
        </p:txBody>
      </p:sp>
    </p:spTree>
    <p:extLst>
      <p:ext uri="{BB962C8B-B14F-4D97-AF65-F5344CB8AC3E}">
        <p14:creationId xmlns:p14="http://schemas.microsoft.com/office/powerpoint/2010/main" val="359496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Modern Definition of Epidemiology</a:t>
            </a:r>
            <a:endParaRPr lang="nb-NO" dirty="0"/>
          </a:p>
        </p:txBody>
      </p:sp>
      <p:sp>
        <p:nvSpPr>
          <p:cNvPr id="3" name="Content Placeholder 2"/>
          <p:cNvSpPr>
            <a:spLocks noGrp="1"/>
          </p:cNvSpPr>
          <p:nvPr>
            <p:ph idx="1"/>
          </p:nvPr>
        </p:nvSpPr>
        <p:spPr/>
        <p:txBody>
          <a:bodyPr/>
          <a:lstStyle/>
          <a:p>
            <a:pPr lvl="0">
              <a:buClr>
                <a:srgbClr val="3333CC"/>
              </a:buClr>
              <a:buSzPct val="60000"/>
              <a:buNone/>
            </a:pPr>
            <a:r>
              <a:rPr lang="en-US" altLang="nb-NO" dirty="0">
                <a:solidFill>
                  <a:srgbClr val="000000"/>
                </a:solidFill>
                <a:latin typeface="Tahoma"/>
                <a:cs typeface="Arial"/>
              </a:rPr>
              <a:t>Study of the </a:t>
            </a:r>
            <a:r>
              <a:rPr lang="en-US" altLang="nb-NO" dirty="0">
                <a:solidFill>
                  <a:srgbClr val="3333CC"/>
                </a:solidFill>
                <a:latin typeface="Tahoma"/>
                <a:cs typeface="Arial"/>
              </a:rPr>
              <a:t>occurrence and distribution</a:t>
            </a:r>
            <a:r>
              <a:rPr lang="en-US" altLang="nb-NO" dirty="0">
                <a:solidFill>
                  <a:srgbClr val="000000"/>
                </a:solidFill>
                <a:latin typeface="Tahoma"/>
                <a:cs typeface="Arial"/>
              </a:rPr>
              <a:t> of health-related </a:t>
            </a:r>
            <a:r>
              <a:rPr lang="en-US" altLang="nb-NO" dirty="0">
                <a:solidFill>
                  <a:srgbClr val="3333CC"/>
                </a:solidFill>
                <a:latin typeface="Tahoma"/>
                <a:cs typeface="Arial"/>
              </a:rPr>
              <a:t>diseases or events</a:t>
            </a:r>
            <a:r>
              <a:rPr lang="en-US" altLang="nb-NO" dirty="0">
                <a:solidFill>
                  <a:srgbClr val="000000"/>
                </a:solidFill>
                <a:latin typeface="Tahoma"/>
                <a:cs typeface="Arial"/>
              </a:rPr>
              <a:t> in specified </a:t>
            </a:r>
            <a:r>
              <a:rPr lang="en-US" altLang="nb-NO" dirty="0">
                <a:solidFill>
                  <a:srgbClr val="3333CC"/>
                </a:solidFill>
                <a:latin typeface="Tahoma"/>
                <a:cs typeface="Arial"/>
              </a:rPr>
              <a:t>populations</a:t>
            </a:r>
            <a:r>
              <a:rPr lang="en-US" altLang="nb-NO" dirty="0">
                <a:solidFill>
                  <a:srgbClr val="000000"/>
                </a:solidFill>
                <a:latin typeface="Tahoma"/>
                <a:cs typeface="Arial"/>
              </a:rPr>
              <a:t>, including the study of the </a:t>
            </a:r>
            <a:r>
              <a:rPr lang="en-US" altLang="nb-NO" dirty="0">
                <a:solidFill>
                  <a:srgbClr val="3333CC"/>
                </a:solidFill>
                <a:latin typeface="Tahoma"/>
                <a:cs typeface="Arial"/>
              </a:rPr>
              <a:t>determinants</a:t>
            </a:r>
            <a:r>
              <a:rPr lang="en-US" altLang="nb-NO" dirty="0">
                <a:solidFill>
                  <a:srgbClr val="000000"/>
                </a:solidFill>
                <a:latin typeface="Tahoma"/>
                <a:cs typeface="Arial"/>
              </a:rPr>
              <a:t> influencing such states, and the application of this knowledge to </a:t>
            </a:r>
            <a:r>
              <a:rPr lang="en-US" altLang="nb-NO" dirty="0">
                <a:solidFill>
                  <a:srgbClr val="3333CC"/>
                </a:solidFill>
                <a:latin typeface="Tahoma"/>
                <a:cs typeface="Arial"/>
              </a:rPr>
              <a:t>control</a:t>
            </a:r>
            <a:r>
              <a:rPr lang="en-US" altLang="nb-NO" dirty="0">
                <a:solidFill>
                  <a:srgbClr val="000000"/>
                </a:solidFill>
                <a:latin typeface="Tahoma"/>
                <a:cs typeface="Arial"/>
              </a:rPr>
              <a:t> the health problem </a:t>
            </a:r>
          </a:p>
          <a:p>
            <a:pPr lvl="0">
              <a:buClr>
                <a:srgbClr val="3333CC"/>
              </a:buClr>
              <a:buSzPct val="60000"/>
              <a:buNone/>
            </a:pPr>
            <a:r>
              <a:rPr lang="en-US" altLang="nb-NO" dirty="0">
                <a:solidFill>
                  <a:srgbClr val="000000"/>
                </a:solidFill>
                <a:latin typeface="Tahoma"/>
                <a:cs typeface="Arial"/>
              </a:rPr>
              <a:t>	</a:t>
            </a:r>
            <a:r>
              <a:rPr lang="en-US" altLang="nb-NO" sz="2000" dirty="0">
                <a:solidFill>
                  <a:srgbClr val="000000"/>
                </a:solidFill>
                <a:latin typeface="Tahoma"/>
                <a:cs typeface="Arial"/>
              </a:rPr>
              <a:t>(Porta M, Last J, Greenland S. A Dictionary of Epidemiology, 2008)</a:t>
            </a:r>
          </a:p>
          <a:p>
            <a:endParaRPr lang="nb-NO" dirty="0"/>
          </a:p>
        </p:txBody>
      </p:sp>
      <p:sp>
        <p:nvSpPr>
          <p:cNvPr id="4" name="Slide Number Placeholder 3"/>
          <p:cNvSpPr>
            <a:spLocks noGrp="1"/>
          </p:cNvSpPr>
          <p:nvPr>
            <p:ph type="sldNum" sz="quarter" idx="12"/>
          </p:nvPr>
        </p:nvSpPr>
        <p:spPr/>
        <p:txBody>
          <a:bodyPr/>
          <a:lstStyle/>
          <a:p>
            <a:fld id="{FFACCDBE-A869-4658-ADE0-83B14E7A0547}" type="slidenum">
              <a:rPr lang="en-GB" altLang="nb-NO" smtClean="0">
                <a:solidFill>
                  <a:srgbClr val="000000"/>
                </a:solidFill>
              </a:rPr>
              <a:pPr/>
              <a:t>3</a:t>
            </a:fld>
            <a:endParaRPr lang="en-GB" altLang="nb-NO">
              <a:solidFill>
                <a:srgbClr val="000000"/>
              </a:solidFill>
            </a:endParaRPr>
          </a:p>
        </p:txBody>
      </p:sp>
    </p:spTree>
    <p:extLst>
      <p:ext uri="{BB962C8B-B14F-4D97-AF65-F5344CB8AC3E}">
        <p14:creationId xmlns:p14="http://schemas.microsoft.com/office/powerpoint/2010/main" val="2010589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normAutofit/>
          </a:bodyPr>
          <a:lstStyle/>
          <a:p>
            <a:pPr eaLnBrk="1" hangingPunct="1">
              <a:lnSpc>
                <a:spcPct val="90000"/>
              </a:lnSpc>
            </a:pPr>
            <a:r>
              <a:rPr lang="en-US" altLang="en-US" dirty="0">
                <a:solidFill>
                  <a:schemeClr val="tx1">
                    <a:lumMod val="95000"/>
                    <a:lumOff val="5000"/>
                  </a:schemeClr>
                </a:solidFill>
              </a:rPr>
              <a:t>Infectivity – ability to invade a host</a:t>
            </a:r>
          </a:p>
          <a:p>
            <a:pPr lvl="1" eaLnBrk="1" hangingPunct="1">
              <a:lnSpc>
                <a:spcPct val="90000"/>
              </a:lnSpc>
              <a:buClr>
                <a:schemeClr val="tx2"/>
              </a:buClr>
              <a:buFontTx/>
              <a:buNone/>
            </a:pPr>
            <a:r>
              <a:rPr lang="en-US" altLang="en-US" sz="2400" dirty="0">
                <a:solidFill>
                  <a:schemeClr val="tx1">
                    <a:lumMod val="95000"/>
                    <a:lumOff val="5000"/>
                  </a:schemeClr>
                </a:solidFill>
              </a:rPr>
              <a:t>	  (# infected / # susceptible)  X 100</a:t>
            </a:r>
          </a:p>
          <a:p>
            <a:pPr eaLnBrk="1" hangingPunct="1">
              <a:lnSpc>
                <a:spcPct val="90000"/>
              </a:lnSpc>
            </a:pPr>
            <a:endParaRPr lang="nb-NO" altLang="en-US" dirty="0">
              <a:solidFill>
                <a:schemeClr val="tx1">
                  <a:lumMod val="95000"/>
                  <a:lumOff val="5000"/>
                </a:schemeClr>
              </a:solidFill>
            </a:endParaRPr>
          </a:p>
          <a:p>
            <a:pPr eaLnBrk="1" hangingPunct="1">
              <a:lnSpc>
                <a:spcPct val="90000"/>
              </a:lnSpc>
            </a:pPr>
            <a:r>
              <a:rPr lang="en-US" altLang="en-US" dirty="0">
                <a:solidFill>
                  <a:schemeClr val="tx1">
                    <a:lumMod val="95000"/>
                    <a:lumOff val="5000"/>
                  </a:schemeClr>
                </a:solidFill>
              </a:rPr>
              <a:t>Pathogenicity – ability to cause disease</a:t>
            </a:r>
          </a:p>
          <a:p>
            <a:pPr lvl="1" eaLnBrk="1" hangingPunct="1">
              <a:lnSpc>
                <a:spcPct val="90000"/>
              </a:lnSpc>
              <a:buClr>
                <a:schemeClr val="tx2"/>
              </a:buClr>
              <a:buFontTx/>
              <a:buNone/>
            </a:pPr>
            <a:r>
              <a:rPr lang="en-US" altLang="en-US" sz="2400" dirty="0">
                <a:solidFill>
                  <a:schemeClr val="tx1">
                    <a:lumMod val="95000"/>
                    <a:lumOff val="5000"/>
                  </a:schemeClr>
                </a:solidFill>
              </a:rPr>
              <a:t>		(# with clinical disease / # of infected)  X 100</a:t>
            </a:r>
          </a:p>
          <a:p>
            <a:pPr eaLnBrk="1" hangingPunct="1">
              <a:lnSpc>
                <a:spcPct val="90000"/>
              </a:lnSpc>
            </a:pPr>
            <a:endParaRPr lang="nb-NO" altLang="en-US" dirty="0">
              <a:solidFill>
                <a:schemeClr val="tx1">
                  <a:lumMod val="95000"/>
                  <a:lumOff val="5000"/>
                </a:schemeClr>
              </a:solidFill>
            </a:endParaRPr>
          </a:p>
          <a:p>
            <a:pPr eaLnBrk="1" hangingPunct="1">
              <a:lnSpc>
                <a:spcPct val="90000"/>
              </a:lnSpc>
            </a:pPr>
            <a:r>
              <a:rPr lang="en-US" altLang="en-US" dirty="0">
                <a:solidFill>
                  <a:schemeClr val="tx1">
                    <a:lumMod val="95000"/>
                    <a:lumOff val="5000"/>
                  </a:schemeClr>
                </a:solidFill>
              </a:rPr>
              <a:t>Virulence – ability to cause death</a:t>
            </a:r>
          </a:p>
          <a:p>
            <a:pPr lvl="1" eaLnBrk="1" hangingPunct="1">
              <a:lnSpc>
                <a:spcPct val="90000"/>
              </a:lnSpc>
              <a:buClr>
                <a:schemeClr val="tx2"/>
              </a:buClr>
              <a:buFontTx/>
              <a:buNone/>
            </a:pPr>
            <a:r>
              <a:rPr lang="en-US" altLang="en-US" sz="2400" dirty="0">
                <a:solidFill>
                  <a:schemeClr val="tx1">
                    <a:lumMod val="95000"/>
                    <a:lumOff val="5000"/>
                  </a:schemeClr>
                </a:solidFill>
              </a:rPr>
              <a:t>		(# of deaths / # with disease (cases))  X 100</a:t>
            </a:r>
            <a:endParaRPr lang="en-US" altLang="en-US" sz="2400" b="1" dirty="0">
              <a:solidFill>
                <a:schemeClr val="tx1">
                  <a:lumMod val="95000"/>
                  <a:lumOff val="5000"/>
                </a:schemeClr>
              </a:solidFill>
            </a:endParaRPr>
          </a:p>
        </p:txBody>
      </p:sp>
      <p:sp>
        <p:nvSpPr>
          <p:cNvPr id="5" name="Rectangle 15"/>
          <p:cNvSpPr>
            <a:spLocks noGrp="1" noChangeArrowheads="1"/>
          </p:cNvSpPr>
          <p:nvPr>
            <p:ph type="title"/>
          </p:nvPr>
        </p:nvSpPr>
        <p:spPr bwMode="auto">
          <a:xfrm>
            <a:off x="869930" y="522973"/>
            <a:ext cx="7404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b="1" dirty="0">
                <a:solidFill>
                  <a:schemeClr val="tx1">
                    <a:lumMod val="95000"/>
                    <a:lumOff val="5000"/>
                  </a:schemeClr>
                </a:solidFill>
                <a:latin typeface="+mj-lt"/>
              </a:rPr>
              <a:t>Epidemiologic Triad</a:t>
            </a:r>
            <a:r>
              <a:rPr lang="en-GB" altLang="en-US" sz="3600" b="1" dirty="0">
                <a:solidFill>
                  <a:schemeClr val="tx1">
                    <a:lumMod val="95000"/>
                    <a:lumOff val="5000"/>
                  </a:schemeClr>
                </a:solidFill>
                <a:latin typeface="+mj-lt"/>
              </a:rPr>
              <a:t>-Related Concepts</a:t>
            </a:r>
          </a:p>
        </p:txBody>
      </p:sp>
      <p:sp>
        <p:nvSpPr>
          <p:cNvPr id="6" name="Rectangle 5"/>
          <p:cNvSpPr/>
          <p:nvPr/>
        </p:nvSpPr>
        <p:spPr>
          <a:xfrm>
            <a:off x="683568" y="6023029"/>
            <a:ext cx="8352928" cy="523220"/>
          </a:xfrm>
          <a:prstGeom prst="rect">
            <a:avLst/>
          </a:prstGeom>
        </p:spPr>
        <p:txBody>
          <a:bodyPr wrap="square">
            <a:spAutoFit/>
          </a:bodyPr>
          <a:lstStyle/>
          <a:p>
            <a:r>
              <a:rPr lang="en-US" altLang="en-US" sz="2800" dirty="0">
                <a:solidFill>
                  <a:prstClr val="black">
                    <a:lumMod val="95000"/>
                    <a:lumOff val="5000"/>
                  </a:prstClr>
                </a:solidFill>
              </a:rPr>
              <a:t>All are dependent upon the condition of the host</a:t>
            </a:r>
          </a:p>
        </p:txBody>
      </p:sp>
      <p:sp>
        <p:nvSpPr>
          <p:cNvPr id="2" name="Slide Number Placeholder 1"/>
          <p:cNvSpPr>
            <a:spLocks noGrp="1"/>
          </p:cNvSpPr>
          <p:nvPr>
            <p:ph type="sldNum" sz="quarter" idx="12"/>
          </p:nvPr>
        </p:nvSpPr>
        <p:spPr/>
        <p:txBody>
          <a:bodyPr/>
          <a:lstStyle/>
          <a:p>
            <a:fld id="{6ECB6195-50E1-4F25-B033-9490DA5FD676}" type="slidenum">
              <a:rPr lang="nb-NO" smtClean="0">
                <a:solidFill>
                  <a:prstClr val="black">
                    <a:tint val="75000"/>
                  </a:prstClr>
                </a:solidFill>
              </a:rPr>
              <a:pPr/>
              <a:t>30</a:t>
            </a:fld>
            <a:endParaRPr lang="nb-NO">
              <a:solidFill>
                <a:prstClr val="black">
                  <a:tint val="75000"/>
                </a:prstClr>
              </a:solidFill>
            </a:endParaRPr>
          </a:p>
        </p:txBody>
      </p:sp>
    </p:spTree>
    <p:extLst>
      <p:ext uri="{BB962C8B-B14F-4D97-AF65-F5344CB8AC3E}">
        <p14:creationId xmlns:p14="http://schemas.microsoft.com/office/powerpoint/2010/main" val="2625979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Mode of </a:t>
            </a:r>
            <a:r>
              <a:rPr lang="nb-NO" dirty="0" err="1"/>
              <a:t>transmission</a:t>
            </a:r>
            <a:endParaRPr lang="nb-NO" dirty="0"/>
          </a:p>
        </p:txBody>
      </p:sp>
      <p:sp>
        <p:nvSpPr>
          <p:cNvPr id="4" name="Rectangle 3"/>
          <p:cNvSpPr txBox="1">
            <a:spLocks noChangeArrowheads="1"/>
          </p:cNvSpPr>
          <p:nvPr/>
        </p:nvSpPr>
        <p:spPr>
          <a:xfrm>
            <a:off x="107504" y="1412776"/>
            <a:ext cx="8856984"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90000"/>
              </a:lnSpc>
              <a:buClr>
                <a:srgbClr val="1F497D"/>
              </a:buClr>
              <a:buFontTx/>
              <a:buChar char="•"/>
            </a:pPr>
            <a:r>
              <a:rPr lang="en-US" altLang="en-US" dirty="0">
                <a:solidFill>
                  <a:prstClr val="black"/>
                </a:solidFill>
              </a:rPr>
              <a:t>Person-to-person (respiratory, </a:t>
            </a:r>
            <a:r>
              <a:rPr lang="en-US" altLang="en-US" dirty="0" err="1">
                <a:solidFill>
                  <a:prstClr val="black"/>
                </a:solidFill>
              </a:rPr>
              <a:t>orogenital</a:t>
            </a:r>
            <a:r>
              <a:rPr lang="en-US" altLang="en-US" dirty="0">
                <a:solidFill>
                  <a:prstClr val="black"/>
                </a:solidFill>
              </a:rPr>
              <a:t>, skin)</a:t>
            </a:r>
          </a:p>
          <a:p>
            <a:pPr lvl="2">
              <a:lnSpc>
                <a:spcPct val="90000"/>
              </a:lnSpc>
              <a:buClr>
                <a:srgbClr val="1F497D"/>
              </a:buClr>
            </a:pPr>
            <a:r>
              <a:rPr lang="en-US" altLang="en-US" dirty="0">
                <a:solidFill>
                  <a:prstClr val="black"/>
                </a:solidFill>
              </a:rPr>
              <a:t>Examples: HIV, measles</a:t>
            </a:r>
          </a:p>
          <a:p>
            <a:pPr lvl="1">
              <a:lnSpc>
                <a:spcPct val="90000"/>
              </a:lnSpc>
              <a:buClr>
                <a:srgbClr val="1F497D"/>
              </a:buClr>
              <a:buFontTx/>
              <a:buChar char="•"/>
            </a:pPr>
            <a:endParaRPr lang="nb-NO" altLang="en-US" dirty="0">
              <a:solidFill>
                <a:prstClr val="black"/>
              </a:solidFill>
            </a:endParaRPr>
          </a:p>
          <a:p>
            <a:pPr lvl="1">
              <a:lnSpc>
                <a:spcPct val="90000"/>
              </a:lnSpc>
              <a:buClr>
                <a:srgbClr val="1F497D"/>
              </a:buClr>
              <a:buFontTx/>
              <a:buChar char="•"/>
            </a:pPr>
            <a:r>
              <a:rPr lang="en-US" altLang="en-US" dirty="0">
                <a:solidFill>
                  <a:prstClr val="black"/>
                </a:solidFill>
              </a:rPr>
              <a:t>Vector (animals, insects)</a:t>
            </a:r>
          </a:p>
          <a:p>
            <a:pPr lvl="2">
              <a:lnSpc>
                <a:spcPct val="90000"/>
              </a:lnSpc>
              <a:buClr>
                <a:srgbClr val="1F497D"/>
              </a:buClr>
            </a:pPr>
            <a:r>
              <a:rPr lang="en-US" altLang="en-US" dirty="0">
                <a:solidFill>
                  <a:prstClr val="black"/>
                </a:solidFill>
              </a:rPr>
              <a:t>Examples: rabies, yellow fever</a:t>
            </a:r>
          </a:p>
          <a:p>
            <a:pPr lvl="1">
              <a:lnSpc>
                <a:spcPct val="90000"/>
              </a:lnSpc>
              <a:buClr>
                <a:srgbClr val="1F497D"/>
              </a:buClr>
              <a:buFontTx/>
              <a:buChar char="•"/>
            </a:pPr>
            <a:endParaRPr lang="nb-NO" altLang="en-US" dirty="0">
              <a:solidFill>
                <a:prstClr val="black"/>
              </a:solidFill>
            </a:endParaRPr>
          </a:p>
          <a:p>
            <a:pPr lvl="1">
              <a:lnSpc>
                <a:spcPct val="90000"/>
              </a:lnSpc>
              <a:buClr>
                <a:srgbClr val="1F497D"/>
              </a:buClr>
              <a:buFontTx/>
              <a:buChar char="•"/>
            </a:pPr>
            <a:r>
              <a:rPr lang="en-US" altLang="en-US" dirty="0">
                <a:solidFill>
                  <a:prstClr val="black"/>
                </a:solidFill>
              </a:rPr>
              <a:t>Common vehicle (food, water)</a:t>
            </a:r>
          </a:p>
          <a:p>
            <a:pPr lvl="2">
              <a:lnSpc>
                <a:spcPct val="90000"/>
              </a:lnSpc>
              <a:buClr>
                <a:srgbClr val="1F497D"/>
              </a:buClr>
            </a:pPr>
            <a:r>
              <a:rPr lang="en-US" altLang="en-US" dirty="0">
                <a:solidFill>
                  <a:prstClr val="black"/>
                </a:solidFill>
              </a:rPr>
              <a:t>Examples: salmonellosis</a:t>
            </a:r>
          </a:p>
          <a:p>
            <a:pPr lvl="1">
              <a:lnSpc>
                <a:spcPct val="90000"/>
              </a:lnSpc>
              <a:buClr>
                <a:srgbClr val="1F497D"/>
              </a:buClr>
              <a:buFontTx/>
              <a:buChar char="•"/>
            </a:pPr>
            <a:endParaRPr lang="nb-NO" altLang="en-US" dirty="0">
              <a:solidFill>
                <a:prstClr val="black"/>
              </a:solidFill>
            </a:endParaRPr>
          </a:p>
          <a:p>
            <a:pPr lvl="1">
              <a:lnSpc>
                <a:spcPct val="90000"/>
              </a:lnSpc>
              <a:buClr>
                <a:srgbClr val="1F497D"/>
              </a:buClr>
              <a:buFontTx/>
              <a:buChar char="•"/>
            </a:pPr>
            <a:r>
              <a:rPr lang="en-US" altLang="en-US" dirty="0">
                <a:solidFill>
                  <a:prstClr val="black"/>
                </a:solidFill>
              </a:rPr>
              <a:t>Mechanical vectors (personal effects) such as doorknobs, or toothbrushes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916832"/>
            <a:ext cx="2592288" cy="350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ECB6195-50E1-4F25-B033-9490DA5FD676}" type="slidenum">
              <a:rPr lang="nb-NO" smtClean="0">
                <a:solidFill>
                  <a:prstClr val="black">
                    <a:tint val="75000"/>
                  </a:prstClr>
                </a:solidFill>
              </a:rPr>
              <a:pPr/>
              <a:t>31</a:t>
            </a:fld>
            <a:endParaRPr lang="nb-NO">
              <a:solidFill>
                <a:prstClr val="black">
                  <a:tint val="75000"/>
                </a:prstClr>
              </a:solidFill>
            </a:endParaRPr>
          </a:p>
        </p:txBody>
      </p:sp>
    </p:spTree>
    <p:extLst>
      <p:ext uri="{BB962C8B-B14F-4D97-AF65-F5344CB8AC3E}">
        <p14:creationId xmlns:p14="http://schemas.microsoft.com/office/powerpoint/2010/main" val="1305359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1379" name="Rectangle 3"/>
          <p:cNvSpPr>
            <a:spLocks noGrp="1" noChangeArrowheads="1"/>
          </p:cNvSpPr>
          <p:nvPr>
            <p:ph type="body" idx="1"/>
          </p:nvPr>
        </p:nvSpPr>
        <p:spPr>
          <a:xfrm>
            <a:off x="-108520" y="1628800"/>
            <a:ext cx="9252520" cy="4582914"/>
          </a:xfrm>
        </p:spPr>
        <p:txBody>
          <a:bodyPr>
            <a:normAutofit/>
          </a:bodyPr>
          <a:lstStyle/>
          <a:p>
            <a:pPr marL="1066800" lvl="1" indent="-381000" eaLnBrk="1" hangingPunct="1">
              <a:lnSpc>
                <a:spcPct val="100000"/>
              </a:lnSpc>
              <a:buClr>
                <a:schemeClr val="tx1"/>
              </a:buClr>
              <a:buFont typeface="Wingdings" pitchFamily="2" charset="2"/>
              <a:buChar char="§"/>
            </a:pPr>
            <a:r>
              <a:rPr lang="en-US" altLang="nb-NO" sz="3200" dirty="0"/>
              <a:t>Spread by a common vehicle</a:t>
            </a:r>
          </a:p>
          <a:p>
            <a:pPr marL="1422400" lvl="2" indent="-166688" eaLnBrk="1" hangingPunct="1">
              <a:lnSpc>
                <a:spcPct val="100000"/>
              </a:lnSpc>
              <a:buClr>
                <a:schemeClr val="tx1"/>
              </a:buClr>
              <a:buFont typeface="Wingdings" pitchFamily="2" charset="2"/>
              <a:buChar char="§"/>
            </a:pPr>
            <a:r>
              <a:rPr lang="en-US" altLang="nb-NO" sz="2400" dirty="0"/>
              <a:t>Ingestion				Salmonellosis</a:t>
            </a:r>
          </a:p>
          <a:p>
            <a:pPr marL="1422400" lvl="2" indent="-166688" eaLnBrk="1" hangingPunct="1">
              <a:lnSpc>
                <a:spcPct val="100000"/>
              </a:lnSpc>
              <a:buClr>
                <a:schemeClr val="tx1"/>
              </a:buClr>
              <a:buFont typeface="Wingdings" pitchFamily="2" charset="2"/>
              <a:buChar char="§"/>
            </a:pPr>
            <a:r>
              <a:rPr lang="en-US" altLang="nb-NO" sz="2400" dirty="0"/>
              <a:t>Inhalation				</a:t>
            </a:r>
            <a:r>
              <a:rPr lang="en-US" altLang="nb-NO" sz="2400" dirty="0" err="1"/>
              <a:t>Legionellosis</a:t>
            </a:r>
            <a:endParaRPr lang="en-US" altLang="nb-NO" sz="2400" dirty="0"/>
          </a:p>
          <a:p>
            <a:pPr marL="1422400" lvl="2" indent="-166688" eaLnBrk="1" hangingPunct="1">
              <a:lnSpc>
                <a:spcPct val="100000"/>
              </a:lnSpc>
              <a:buClr>
                <a:schemeClr val="tx1"/>
              </a:buClr>
              <a:buFont typeface="Wingdings" pitchFamily="2" charset="2"/>
              <a:buChar char="§"/>
            </a:pPr>
            <a:r>
              <a:rPr lang="en-US" altLang="nb-NO" sz="2400" dirty="0"/>
              <a:t>Inoculation			Hepatitis</a:t>
            </a:r>
          </a:p>
          <a:p>
            <a:pPr marL="1255712" lvl="2" indent="0" eaLnBrk="1" hangingPunct="1">
              <a:lnSpc>
                <a:spcPct val="100000"/>
              </a:lnSpc>
              <a:buClr>
                <a:schemeClr val="tx1"/>
              </a:buClr>
              <a:buNone/>
            </a:pPr>
            <a:endParaRPr lang="en-US" altLang="nb-NO" sz="2400" dirty="0"/>
          </a:p>
          <a:p>
            <a:pPr marL="1066800" lvl="1" indent="-381000" eaLnBrk="1" hangingPunct="1">
              <a:lnSpc>
                <a:spcPct val="100000"/>
              </a:lnSpc>
              <a:buClr>
                <a:schemeClr val="tx2"/>
              </a:buClr>
              <a:buFont typeface="Wingdings" pitchFamily="2" charset="2"/>
              <a:buChar char="§"/>
            </a:pPr>
            <a:r>
              <a:rPr lang="en-US" altLang="nb-NO" sz="3200" dirty="0"/>
              <a:t>Propagation by serial transfer from host to host</a:t>
            </a:r>
          </a:p>
          <a:p>
            <a:pPr marL="1422400" lvl="2" indent="-166688" eaLnBrk="1" hangingPunct="1">
              <a:lnSpc>
                <a:spcPct val="100000"/>
              </a:lnSpc>
              <a:buClr>
                <a:schemeClr val="tx1"/>
              </a:buClr>
              <a:buFont typeface="Wingdings" pitchFamily="2" charset="2"/>
              <a:buChar char="§"/>
            </a:pPr>
            <a:r>
              <a:rPr lang="en-US" altLang="nb-NO" sz="2400" dirty="0"/>
              <a:t>Respiratory			Measles</a:t>
            </a:r>
          </a:p>
          <a:p>
            <a:pPr marL="1422400" lvl="2" indent="-166688" eaLnBrk="1" hangingPunct="1">
              <a:lnSpc>
                <a:spcPct val="100000"/>
              </a:lnSpc>
              <a:buClr>
                <a:schemeClr val="tx1"/>
              </a:buClr>
              <a:buFont typeface="Wingdings" pitchFamily="2" charset="2"/>
              <a:buChar char="§"/>
            </a:pPr>
            <a:r>
              <a:rPr lang="en-US" altLang="nb-NO" sz="2400" dirty="0"/>
              <a:t>Anal-oral				Shigellosis</a:t>
            </a:r>
          </a:p>
          <a:p>
            <a:pPr marL="1422400" lvl="2" indent="-166688" eaLnBrk="1" hangingPunct="1">
              <a:lnSpc>
                <a:spcPct val="100000"/>
              </a:lnSpc>
              <a:buClr>
                <a:schemeClr val="tx1"/>
              </a:buClr>
              <a:buFont typeface="Wingdings" pitchFamily="2" charset="2"/>
              <a:buChar char="§"/>
            </a:pPr>
            <a:r>
              <a:rPr lang="en-US" altLang="nb-NO" sz="2400" dirty="0"/>
              <a:t>Genital				Syphilis</a:t>
            </a:r>
          </a:p>
          <a:p>
            <a:pPr marL="1422400" lvl="2" indent="-166688" eaLnBrk="1" hangingPunct="1">
              <a:lnSpc>
                <a:spcPct val="100000"/>
              </a:lnSpc>
              <a:buClr>
                <a:schemeClr val="tx1"/>
              </a:buClr>
              <a:buFont typeface="Wingdings" pitchFamily="2" charset="2"/>
              <a:buChar char="§"/>
            </a:pPr>
            <a:endParaRPr lang="en-US" altLang="nb-NO" sz="2400" dirty="0"/>
          </a:p>
        </p:txBody>
      </p:sp>
      <p:sp>
        <p:nvSpPr>
          <p:cNvPr id="2" name="Title 1"/>
          <p:cNvSpPr>
            <a:spLocks noGrp="1"/>
          </p:cNvSpPr>
          <p:nvPr>
            <p:ph type="title"/>
          </p:nvPr>
        </p:nvSpPr>
        <p:spPr>
          <a:xfrm>
            <a:off x="72008" y="274638"/>
            <a:ext cx="9071992" cy="1143000"/>
          </a:xfrm>
        </p:spPr>
        <p:txBody>
          <a:bodyPr>
            <a:noAutofit/>
          </a:bodyPr>
          <a:lstStyle/>
          <a:p>
            <a:pPr algn="l"/>
            <a:r>
              <a:rPr lang="en-US" altLang="nb-NO" sz="3400" b="1" dirty="0"/>
              <a:t>Dynamics of Spread through Human Populations</a:t>
            </a:r>
            <a:endParaRPr lang="en-US" sz="3400" dirty="0"/>
          </a:p>
        </p:txBody>
      </p:sp>
      <p:sp>
        <p:nvSpPr>
          <p:cNvPr id="3" name="Slide Number Placeholder 2"/>
          <p:cNvSpPr>
            <a:spLocks noGrp="1"/>
          </p:cNvSpPr>
          <p:nvPr>
            <p:ph type="sldNum" sz="quarter" idx="12"/>
          </p:nvPr>
        </p:nvSpPr>
        <p:spPr/>
        <p:txBody>
          <a:bodyPr/>
          <a:lstStyle/>
          <a:p>
            <a:fld id="{6ECB6195-50E1-4F25-B033-9490DA5FD676}" type="slidenum">
              <a:rPr lang="nb-NO" smtClean="0">
                <a:solidFill>
                  <a:prstClr val="black">
                    <a:tint val="75000"/>
                  </a:prstClr>
                </a:solidFill>
              </a:rPr>
              <a:pPr/>
              <a:t>32</a:t>
            </a:fld>
            <a:endParaRPr lang="nb-NO">
              <a:solidFill>
                <a:prstClr val="black">
                  <a:tint val="75000"/>
                </a:prstClr>
              </a:solidFill>
            </a:endParaRPr>
          </a:p>
        </p:txBody>
      </p:sp>
    </p:spTree>
    <p:extLst>
      <p:ext uri="{BB962C8B-B14F-4D97-AF65-F5344CB8AC3E}">
        <p14:creationId xmlns:p14="http://schemas.microsoft.com/office/powerpoint/2010/main" val="2943361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13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13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13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137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137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4137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413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79"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305800" cy="533400"/>
          </a:xfrm>
        </p:spPr>
        <p:txBody>
          <a:bodyPr>
            <a:normAutofit fontScale="90000"/>
          </a:bodyPr>
          <a:lstStyle/>
          <a:p>
            <a:pPr eaLnBrk="1" hangingPunct="1"/>
            <a:endParaRPr lang="nb-NO" altLang="nb-NO"/>
          </a:p>
        </p:txBody>
      </p:sp>
      <p:sp>
        <p:nvSpPr>
          <p:cNvPr id="742403" name="Rectangle 3"/>
          <p:cNvSpPr>
            <a:spLocks noGrp="1" noChangeArrowheads="1"/>
          </p:cNvSpPr>
          <p:nvPr>
            <p:ph type="body" idx="1"/>
          </p:nvPr>
        </p:nvSpPr>
        <p:spPr>
          <a:xfrm>
            <a:off x="0" y="685800"/>
            <a:ext cx="9144000" cy="5695528"/>
          </a:xfrm>
        </p:spPr>
        <p:txBody>
          <a:bodyPr>
            <a:normAutofit/>
          </a:bodyPr>
          <a:lstStyle/>
          <a:p>
            <a:pPr marL="711200" indent="-596900" eaLnBrk="1" hangingPunct="1">
              <a:lnSpc>
                <a:spcPct val="100000"/>
              </a:lnSpc>
              <a:buClr>
                <a:srgbClr val="220BAF"/>
              </a:buClr>
              <a:buSzPct val="105000"/>
              <a:buFont typeface="Wingdings" pitchFamily="2" charset="2"/>
              <a:buChar char="§"/>
            </a:pPr>
            <a:r>
              <a:rPr lang="en-US" altLang="nb-NO" b="1" dirty="0"/>
              <a:t>Principle Reservoir of Infection</a:t>
            </a:r>
          </a:p>
          <a:p>
            <a:pPr marL="1422400" lvl="2" indent="-166688" eaLnBrk="1" hangingPunct="1">
              <a:lnSpc>
                <a:spcPct val="100000"/>
              </a:lnSpc>
              <a:buClr>
                <a:srgbClr val="220BAF"/>
              </a:buClr>
              <a:buSzPct val="105000"/>
              <a:buFont typeface="Wingdings" pitchFamily="2" charset="2"/>
              <a:buChar char="§"/>
            </a:pPr>
            <a:r>
              <a:rPr lang="en-US" altLang="nb-NO" sz="2400" dirty="0"/>
              <a:t>Man				   Infectious hepatitis</a:t>
            </a:r>
          </a:p>
          <a:p>
            <a:pPr marL="1422400" lvl="2" indent="-166688" eaLnBrk="1" hangingPunct="1">
              <a:lnSpc>
                <a:spcPct val="100000"/>
              </a:lnSpc>
              <a:buClr>
                <a:srgbClr val="220BAF"/>
              </a:buClr>
              <a:buSzPct val="105000"/>
              <a:buFont typeface="Wingdings" pitchFamily="2" charset="2"/>
              <a:buChar char="§"/>
            </a:pPr>
            <a:r>
              <a:rPr lang="en-US" altLang="nb-NO" sz="2400" dirty="0"/>
              <a:t>Other vertebrates (</a:t>
            </a:r>
            <a:r>
              <a:rPr lang="en-US" altLang="nb-NO" sz="2400" dirty="0" err="1"/>
              <a:t>zoonoses</a:t>
            </a:r>
            <a:r>
              <a:rPr lang="en-US" altLang="nb-NO" sz="2400" dirty="0"/>
              <a:t>)    	   Tularemia</a:t>
            </a:r>
          </a:p>
          <a:p>
            <a:pPr marL="1422400" lvl="2" indent="-166688" eaLnBrk="1" hangingPunct="1">
              <a:lnSpc>
                <a:spcPct val="100000"/>
              </a:lnSpc>
              <a:buClr>
                <a:srgbClr val="220BAF"/>
              </a:buClr>
              <a:buSzPct val="105000"/>
              <a:buFont typeface="Wingdings" pitchFamily="2" charset="2"/>
              <a:buChar char="§"/>
            </a:pPr>
            <a:r>
              <a:rPr lang="en-US" altLang="nb-NO" sz="2400" dirty="0"/>
              <a:t>Agent free-living			   </a:t>
            </a:r>
            <a:r>
              <a:rPr lang="en-US" altLang="nb-NO" sz="2400" dirty="0" err="1"/>
              <a:t>Histoplasmosis</a:t>
            </a:r>
            <a:endParaRPr lang="en-US" altLang="nb-NO" sz="2400" dirty="0"/>
          </a:p>
          <a:p>
            <a:pPr marL="711200" indent="-596900" eaLnBrk="1" hangingPunct="1">
              <a:lnSpc>
                <a:spcPct val="100000"/>
              </a:lnSpc>
              <a:buClr>
                <a:srgbClr val="220BAF"/>
              </a:buClr>
              <a:buSzPct val="105000"/>
              <a:buFont typeface="Wingdings" pitchFamily="2" charset="2"/>
              <a:buChar char="§"/>
            </a:pPr>
            <a:r>
              <a:rPr lang="en-US" altLang="nb-NO" b="1" dirty="0"/>
              <a:t>Portal of Entry/Exit in Human Host</a:t>
            </a:r>
            <a:endParaRPr lang="en-US" altLang="nb-NO" sz="3000" b="1" dirty="0"/>
          </a:p>
          <a:p>
            <a:pPr marL="1422400" lvl="2" indent="-166688" eaLnBrk="1" hangingPunct="1">
              <a:lnSpc>
                <a:spcPct val="100000"/>
              </a:lnSpc>
              <a:buClr>
                <a:srgbClr val="220BAF"/>
              </a:buClr>
              <a:buSzPct val="105000"/>
              <a:buFont typeface="Wingdings" pitchFamily="2" charset="2"/>
              <a:buChar char="§"/>
            </a:pPr>
            <a:r>
              <a:rPr lang="en-US" altLang="nb-NO" sz="2400" dirty="0"/>
              <a:t>Upper respiratory tract		        Diphtheria</a:t>
            </a:r>
          </a:p>
          <a:p>
            <a:pPr marL="1422400" lvl="2" indent="-166688" eaLnBrk="1" hangingPunct="1">
              <a:lnSpc>
                <a:spcPct val="100000"/>
              </a:lnSpc>
              <a:buClr>
                <a:srgbClr val="220BAF"/>
              </a:buClr>
              <a:buSzPct val="105000"/>
              <a:buFont typeface="Wingdings" pitchFamily="2" charset="2"/>
              <a:buChar char="§"/>
            </a:pPr>
            <a:r>
              <a:rPr lang="en-US" altLang="nb-NO" sz="2400" dirty="0"/>
              <a:t>Lower respiratory tract 		        Tuberculosis</a:t>
            </a:r>
          </a:p>
          <a:p>
            <a:pPr marL="1422400" lvl="2" indent="-166688" eaLnBrk="1" hangingPunct="1">
              <a:lnSpc>
                <a:spcPct val="100000"/>
              </a:lnSpc>
              <a:buClr>
                <a:srgbClr val="220BAF"/>
              </a:buClr>
              <a:buSzPct val="105000"/>
              <a:buFont typeface="Wingdings" pitchFamily="2" charset="2"/>
              <a:buChar char="§"/>
            </a:pPr>
            <a:r>
              <a:rPr lang="en-US" altLang="nb-NO" sz="2400" dirty="0"/>
              <a:t>Gastrointestinal tract		        Typhoid fever</a:t>
            </a:r>
          </a:p>
          <a:p>
            <a:pPr marL="1422400" lvl="2" indent="-166688" eaLnBrk="1" hangingPunct="1">
              <a:lnSpc>
                <a:spcPct val="100000"/>
              </a:lnSpc>
              <a:buClr>
                <a:srgbClr val="220BAF"/>
              </a:buClr>
              <a:buSzPct val="105000"/>
              <a:buFont typeface="Wingdings" pitchFamily="2" charset="2"/>
              <a:buChar char="§"/>
            </a:pPr>
            <a:r>
              <a:rPr lang="en-US" altLang="nb-NO" sz="2400" dirty="0"/>
              <a:t>Genitourinary tract		        Gonorrhea</a:t>
            </a:r>
          </a:p>
          <a:p>
            <a:pPr marL="1422400" lvl="2" indent="-166688" eaLnBrk="1" hangingPunct="1">
              <a:lnSpc>
                <a:spcPct val="100000"/>
              </a:lnSpc>
              <a:buClr>
                <a:srgbClr val="220BAF"/>
              </a:buClr>
              <a:buSzPct val="105000"/>
              <a:buFont typeface="Wingdings" pitchFamily="2" charset="2"/>
              <a:buChar char="§"/>
            </a:pPr>
            <a:r>
              <a:rPr lang="en-US" altLang="nb-NO" sz="2400" dirty="0"/>
              <a:t>Conjunctiva			        Trachoma</a:t>
            </a:r>
          </a:p>
          <a:p>
            <a:pPr marL="1422400" lvl="2" indent="-166688" eaLnBrk="1" hangingPunct="1">
              <a:lnSpc>
                <a:spcPct val="100000"/>
              </a:lnSpc>
              <a:buClr>
                <a:srgbClr val="220BAF"/>
              </a:buClr>
              <a:buSzPct val="105000"/>
              <a:buFont typeface="Wingdings" pitchFamily="2" charset="2"/>
              <a:buChar char="§"/>
            </a:pPr>
            <a:r>
              <a:rPr lang="en-US" altLang="nb-NO" sz="2400" dirty="0"/>
              <a:t>Percutaneous			        Leptospirosis</a:t>
            </a:r>
          </a:p>
          <a:p>
            <a:pPr marL="1422400" lvl="2" indent="-166688" eaLnBrk="1" hangingPunct="1">
              <a:lnSpc>
                <a:spcPct val="100000"/>
              </a:lnSpc>
              <a:buClr>
                <a:srgbClr val="220BAF"/>
              </a:buClr>
              <a:buSzPct val="105000"/>
              <a:buFont typeface="Wingdings" pitchFamily="2" charset="2"/>
              <a:buChar char="§"/>
            </a:pPr>
            <a:r>
              <a:rPr lang="en-US" altLang="nb-NO" sz="2400" dirty="0"/>
              <a:t>Percutaneous (bite of arthropod)        Yellow fever</a:t>
            </a:r>
          </a:p>
          <a:p>
            <a:pPr marL="1422400" lvl="2" indent="-166688" eaLnBrk="1" hangingPunct="1">
              <a:lnSpc>
                <a:spcPct val="100000"/>
              </a:lnSpc>
              <a:buClr>
                <a:srgbClr val="220BAF"/>
              </a:buClr>
              <a:buSzPct val="105000"/>
              <a:buFont typeface="Wingdings" pitchFamily="2" charset="2"/>
              <a:buChar char="§"/>
            </a:pPr>
            <a:endParaRPr lang="en-US" altLang="nb-NO" sz="2400" dirty="0"/>
          </a:p>
        </p:txBody>
      </p:sp>
      <p:sp>
        <p:nvSpPr>
          <p:cNvPr id="2" name="Slide Number Placeholder 1"/>
          <p:cNvSpPr>
            <a:spLocks noGrp="1"/>
          </p:cNvSpPr>
          <p:nvPr>
            <p:ph type="sldNum" sz="quarter" idx="12"/>
          </p:nvPr>
        </p:nvSpPr>
        <p:spPr/>
        <p:txBody>
          <a:bodyPr/>
          <a:lstStyle/>
          <a:p>
            <a:fld id="{6ECB6195-50E1-4F25-B033-9490DA5FD676}" type="slidenum">
              <a:rPr lang="nb-NO" smtClean="0">
                <a:solidFill>
                  <a:prstClr val="black">
                    <a:tint val="75000"/>
                  </a:prstClr>
                </a:solidFill>
              </a:rPr>
              <a:pPr/>
              <a:t>33</a:t>
            </a:fld>
            <a:endParaRPr lang="nb-NO">
              <a:solidFill>
                <a:prstClr val="black">
                  <a:tint val="75000"/>
                </a:prstClr>
              </a:solidFill>
            </a:endParaRPr>
          </a:p>
        </p:txBody>
      </p:sp>
    </p:spTree>
    <p:extLst>
      <p:ext uri="{BB962C8B-B14F-4D97-AF65-F5344CB8AC3E}">
        <p14:creationId xmlns:p14="http://schemas.microsoft.com/office/powerpoint/2010/main" val="870023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2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2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2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24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24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24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424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4240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4240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4240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74240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7424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3" grpId="0" build="p" bldLvl="3"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3600" b="1" dirty="0"/>
              <a:t>Herd </a:t>
            </a:r>
            <a:r>
              <a:rPr lang="nb-NO" sz="3600" b="1" dirty="0" err="1"/>
              <a:t>Immunity</a:t>
            </a:r>
            <a:endParaRPr lang="nb-NO" sz="3600" b="1" dirty="0"/>
          </a:p>
        </p:txBody>
      </p:sp>
      <p:sp>
        <p:nvSpPr>
          <p:cNvPr id="3" name="Content Placeholder 2"/>
          <p:cNvSpPr>
            <a:spLocks noGrp="1"/>
          </p:cNvSpPr>
          <p:nvPr>
            <p:ph idx="1"/>
          </p:nvPr>
        </p:nvSpPr>
        <p:spPr>
          <a:xfrm>
            <a:off x="611560" y="1412777"/>
            <a:ext cx="8064896" cy="3744415"/>
          </a:xfrm>
        </p:spPr>
        <p:txBody>
          <a:bodyPr>
            <a:noAutofit/>
          </a:bodyPr>
          <a:lstStyle/>
          <a:p>
            <a:pPr marL="0" indent="0">
              <a:lnSpc>
                <a:spcPct val="150000"/>
              </a:lnSpc>
              <a:buNone/>
            </a:pPr>
            <a:r>
              <a:rPr lang="en-US" sz="2800" dirty="0"/>
              <a:t>The resistance of a group to attack by a disease to which a large portion of members are immune, thus lessening the likelihood of a patient with a disease coming into contact </a:t>
            </a:r>
            <a:r>
              <a:rPr lang="nb-NO" sz="2800" dirty="0" err="1"/>
              <a:t>with</a:t>
            </a:r>
            <a:r>
              <a:rPr lang="nb-NO" sz="2800" dirty="0"/>
              <a:t> a susceptible </a:t>
            </a:r>
            <a:r>
              <a:rPr lang="nb-NO" sz="2800" dirty="0" err="1"/>
              <a:t>individual</a:t>
            </a:r>
            <a:r>
              <a:rPr lang="nb-NO" sz="2800" dirty="0"/>
              <a:t>.</a:t>
            </a:r>
          </a:p>
        </p:txBody>
      </p:sp>
      <p:sp>
        <p:nvSpPr>
          <p:cNvPr id="4" name="Slide Number Placeholder 3"/>
          <p:cNvSpPr>
            <a:spLocks noGrp="1"/>
          </p:cNvSpPr>
          <p:nvPr>
            <p:ph type="sldNum" sz="quarter" idx="12"/>
          </p:nvPr>
        </p:nvSpPr>
        <p:spPr/>
        <p:txBody>
          <a:bodyPr/>
          <a:lstStyle/>
          <a:p>
            <a:fld id="{6ECB6195-50E1-4F25-B033-9490DA5FD676}" type="slidenum">
              <a:rPr lang="nb-NO" smtClean="0">
                <a:solidFill>
                  <a:prstClr val="black">
                    <a:tint val="75000"/>
                  </a:prstClr>
                </a:solidFill>
              </a:rPr>
              <a:pPr/>
              <a:t>34</a:t>
            </a:fld>
            <a:endParaRPr lang="nb-NO">
              <a:solidFill>
                <a:prstClr val="black">
                  <a:tint val="75000"/>
                </a:prstClr>
              </a:solidFill>
            </a:endParaRPr>
          </a:p>
        </p:txBody>
      </p:sp>
    </p:spTree>
    <p:extLst>
      <p:ext uri="{BB962C8B-B14F-4D97-AF65-F5344CB8AC3E}">
        <p14:creationId xmlns:p14="http://schemas.microsoft.com/office/powerpoint/2010/main" val="1881617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54"/>
            <a:ext cx="8229600" cy="1417638"/>
          </a:xfrm>
        </p:spPr>
        <p:txBody>
          <a:bodyPr>
            <a:noAutofit/>
          </a:bodyPr>
          <a:lstStyle/>
          <a:p>
            <a:r>
              <a:rPr lang="nb-NO" sz="3600" b="1" dirty="0" err="1"/>
              <a:t>Requirements</a:t>
            </a:r>
            <a:r>
              <a:rPr lang="nb-NO" sz="3600" b="1" dirty="0"/>
              <a:t> for Herd </a:t>
            </a:r>
            <a:r>
              <a:rPr lang="nb-NO" sz="3600" b="1" dirty="0" err="1"/>
              <a:t>Immunity</a:t>
            </a:r>
            <a:endParaRPr lang="nb-NO" sz="3600" b="1" dirty="0"/>
          </a:p>
        </p:txBody>
      </p:sp>
      <p:sp>
        <p:nvSpPr>
          <p:cNvPr id="3" name="Content Placeholder 2"/>
          <p:cNvSpPr>
            <a:spLocks noGrp="1"/>
          </p:cNvSpPr>
          <p:nvPr>
            <p:ph idx="1"/>
          </p:nvPr>
        </p:nvSpPr>
        <p:spPr>
          <a:xfrm>
            <a:off x="0" y="1412776"/>
            <a:ext cx="9144000" cy="5112568"/>
          </a:xfrm>
        </p:spPr>
        <p:txBody>
          <a:bodyPr>
            <a:normAutofit fontScale="92500"/>
          </a:bodyPr>
          <a:lstStyle/>
          <a:p>
            <a:pPr>
              <a:lnSpc>
                <a:spcPct val="150000"/>
              </a:lnSpc>
            </a:pPr>
            <a:r>
              <a:rPr lang="en-US" dirty="0"/>
              <a:t>Disease agent restricted to a single host species within which transmission occurs</a:t>
            </a:r>
          </a:p>
          <a:p>
            <a:pPr>
              <a:lnSpc>
                <a:spcPct val="150000"/>
              </a:lnSpc>
            </a:pPr>
            <a:r>
              <a:rPr lang="en-US" dirty="0"/>
              <a:t>Relatively direct transmission from one  member of the host species to another</a:t>
            </a:r>
          </a:p>
          <a:p>
            <a:pPr>
              <a:lnSpc>
                <a:spcPct val="150000"/>
              </a:lnSpc>
            </a:pPr>
            <a:r>
              <a:rPr lang="en-US" dirty="0"/>
              <a:t>Infections must induce solid immunity</a:t>
            </a:r>
          </a:p>
          <a:p>
            <a:pPr>
              <a:lnSpc>
                <a:spcPct val="150000"/>
              </a:lnSpc>
            </a:pPr>
            <a:r>
              <a:rPr lang="en-US" dirty="0"/>
              <a:t>Outbreaks occur only in randomly mixing </a:t>
            </a:r>
            <a:r>
              <a:rPr lang="nb-NO" dirty="0"/>
              <a:t>populations</a:t>
            </a:r>
          </a:p>
        </p:txBody>
      </p:sp>
      <p:sp>
        <p:nvSpPr>
          <p:cNvPr id="4" name="Slide Number Placeholder 3"/>
          <p:cNvSpPr>
            <a:spLocks noGrp="1"/>
          </p:cNvSpPr>
          <p:nvPr>
            <p:ph type="sldNum" sz="quarter" idx="12"/>
          </p:nvPr>
        </p:nvSpPr>
        <p:spPr/>
        <p:txBody>
          <a:bodyPr/>
          <a:lstStyle/>
          <a:p>
            <a:fld id="{6ECB6195-50E1-4F25-B033-9490DA5FD676}" type="slidenum">
              <a:rPr lang="nb-NO" smtClean="0">
                <a:solidFill>
                  <a:prstClr val="black">
                    <a:tint val="75000"/>
                  </a:prstClr>
                </a:solidFill>
              </a:rPr>
              <a:pPr/>
              <a:t>35</a:t>
            </a:fld>
            <a:endParaRPr lang="nb-NO">
              <a:solidFill>
                <a:prstClr val="black">
                  <a:tint val="75000"/>
                </a:prstClr>
              </a:solidFill>
            </a:endParaRPr>
          </a:p>
        </p:txBody>
      </p:sp>
    </p:spTree>
    <p:extLst>
      <p:ext uri="{BB962C8B-B14F-4D97-AF65-F5344CB8AC3E}">
        <p14:creationId xmlns:p14="http://schemas.microsoft.com/office/powerpoint/2010/main" val="193072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79512" y="836712"/>
            <a:ext cx="8964488"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b="1" dirty="0">
                <a:solidFill>
                  <a:srgbClr val="003399"/>
                </a:solidFill>
                <a:latin typeface="Calibri"/>
              </a:rPr>
              <a:t>Cases</a:t>
            </a:r>
          </a:p>
          <a:p>
            <a:pPr marL="342900" indent="-342900" eaLnBrk="1" hangingPunct="1">
              <a:spcBef>
                <a:spcPct val="0"/>
              </a:spcBef>
              <a:buFont typeface="Arial" panose="020B0604020202020204" pitchFamily="34" charset="0"/>
              <a:buChar char="•"/>
            </a:pPr>
            <a:r>
              <a:rPr lang="en-GB" altLang="en-US" sz="2800" dirty="0">
                <a:solidFill>
                  <a:srgbClr val="003399"/>
                </a:solidFill>
                <a:latin typeface="Calibri"/>
              </a:rPr>
              <a:t> Index – first case identified</a:t>
            </a:r>
          </a:p>
          <a:p>
            <a:pPr marL="342900" indent="-342900" eaLnBrk="1" hangingPunct="1">
              <a:spcBef>
                <a:spcPct val="0"/>
              </a:spcBef>
              <a:buFont typeface="Arial" panose="020B0604020202020204" pitchFamily="34" charset="0"/>
              <a:buChar char="•"/>
            </a:pPr>
            <a:r>
              <a:rPr lang="en-GB" altLang="en-US" sz="2800" dirty="0">
                <a:solidFill>
                  <a:srgbClr val="003399"/>
                </a:solidFill>
                <a:latin typeface="Calibri"/>
              </a:rPr>
              <a:t> Primary – case that brings the infection into a population</a:t>
            </a:r>
          </a:p>
          <a:p>
            <a:pPr marL="342900" indent="-342900" eaLnBrk="1" hangingPunct="1">
              <a:spcBef>
                <a:spcPct val="0"/>
              </a:spcBef>
              <a:buFont typeface="Arial" panose="020B0604020202020204" pitchFamily="34" charset="0"/>
              <a:buChar char="•"/>
            </a:pPr>
            <a:r>
              <a:rPr lang="en-GB" altLang="en-US" sz="2800" dirty="0">
                <a:solidFill>
                  <a:srgbClr val="003399"/>
                </a:solidFill>
                <a:latin typeface="Calibri"/>
              </a:rPr>
              <a:t> Secondary – infected by a primary case</a:t>
            </a:r>
          </a:p>
          <a:p>
            <a:pPr marL="342900" indent="-342900" eaLnBrk="1" hangingPunct="1">
              <a:spcBef>
                <a:spcPct val="0"/>
              </a:spcBef>
              <a:buFont typeface="Arial" panose="020B0604020202020204" pitchFamily="34" charset="0"/>
              <a:buChar char="•"/>
            </a:pPr>
            <a:r>
              <a:rPr lang="en-GB" altLang="en-US" sz="2800" dirty="0">
                <a:solidFill>
                  <a:srgbClr val="003399"/>
                </a:solidFill>
                <a:latin typeface="Calibri"/>
              </a:rPr>
              <a:t> Tertiary – infected by a secondary case</a:t>
            </a:r>
          </a:p>
          <a:p>
            <a:pPr eaLnBrk="1" hangingPunct="1">
              <a:spcBef>
                <a:spcPct val="0"/>
              </a:spcBef>
              <a:buFont typeface="Wingdings" pitchFamily="2" charset="2"/>
              <a:buChar char="v"/>
            </a:pPr>
            <a:endParaRPr lang="en-GB" altLang="en-US" sz="2800" dirty="0">
              <a:solidFill>
                <a:srgbClr val="003399"/>
              </a:solidFill>
              <a:latin typeface="Calibri"/>
            </a:endParaRPr>
          </a:p>
        </p:txBody>
      </p:sp>
      <p:grpSp>
        <p:nvGrpSpPr>
          <p:cNvPr id="17411" name="Group 4"/>
          <p:cNvGrpSpPr>
            <a:grpSpLocks/>
          </p:cNvGrpSpPr>
          <p:nvPr/>
        </p:nvGrpSpPr>
        <p:grpSpPr bwMode="auto">
          <a:xfrm>
            <a:off x="1170384" y="3570312"/>
            <a:ext cx="6858000" cy="2667000"/>
            <a:chOff x="672" y="2016"/>
            <a:chExt cx="4320" cy="1680"/>
          </a:xfrm>
        </p:grpSpPr>
        <p:sp>
          <p:nvSpPr>
            <p:cNvPr id="17424" name="Oval 5"/>
            <p:cNvSpPr>
              <a:spLocks noChangeArrowheads="1"/>
            </p:cNvSpPr>
            <p:nvPr/>
          </p:nvSpPr>
          <p:spPr bwMode="auto">
            <a:xfrm>
              <a:off x="3408" y="2400"/>
              <a:ext cx="240" cy="24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25" name="Oval 6"/>
            <p:cNvSpPr>
              <a:spLocks noChangeArrowheads="1"/>
            </p:cNvSpPr>
            <p:nvPr/>
          </p:nvSpPr>
          <p:spPr bwMode="auto">
            <a:xfrm>
              <a:off x="3744" y="2160"/>
              <a:ext cx="240" cy="240"/>
            </a:xfrm>
            <a:prstGeom prst="ellipse">
              <a:avLst/>
            </a:prstGeom>
            <a:solidFill>
              <a:srgbClr val="F95F53">
                <a:alpha val="50195"/>
              </a:srgbClr>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26" name="Oval 7"/>
            <p:cNvSpPr>
              <a:spLocks noChangeArrowheads="1"/>
            </p:cNvSpPr>
            <p:nvPr/>
          </p:nvSpPr>
          <p:spPr bwMode="auto">
            <a:xfrm>
              <a:off x="4320" y="2352"/>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27" name="Oval 8"/>
            <p:cNvSpPr>
              <a:spLocks noChangeArrowheads="1"/>
            </p:cNvSpPr>
            <p:nvPr/>
          </p:nvSpPr>
          <p:spPr bwMode="auto">
            <a:xfrm>
              <a:off x="4272" y="3120"/>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28" name="Oval 9"/>
            <p:cNvSpPr>
              <a:spLocks noChangeArrowheads="1"/>
            </p:cNvSpPr>
            <p:nvPr/>
          </p:nvSpPr>
          <p:spPr bwMode="auto">
            <a:xfrm>
              <a:off x="4464" y="3456"/>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29" name="Oval 10"/>
            <p:cNvSpPr>
              <a:spLocks noChangeArrowheads="1"/>
            </p:cNvSpPr>
            <p:nvPr/>
          </p:nvSpPr>
          <p:spPr bwMode="auto">
            <a:xfrm>
              <a:off x="3840" y="2544"/>
              <a:ext cx="240" cy="24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30" name="Oval 11"/>
            <p:cNvSpPr>
              <a:spLocks noChangeArrowheads="1"/>
            </p:cNvSpPr>
            <p:nvPr/>
          </p:nvSpPr>
          <p:spPr bwMode="auto">
            <a:xfrm>
              <a:off x="4128" y="2016"/>
              <a:ext cx="240" cy="24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31" name="Oval 12"/>
            <p:cNvSpPr>
              <a:spLocks noChangeArrowheads="1"/>
            </p:cNvSpPr>
            <p:nvPr/>
          </p:nvSpPr>
          <p:spPr bwMode="auto">
            <a:xfrm>
              <a:off x="4512" y="2112"/>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32" name="Oval 13"/>
            <p:cNvSpPr>
              <a:spLocks noChangeArrowheads="1"/>
            </p:cNvSpPr>
            <p:nvPr/>
          </p:nvSpPr>
          <p:spPr bwMode="auto">
            <a:xfrm>
              <a:off x="4560" y="2496"/>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33" name="Oval 14"/>
            <p:cNvSpPr>
              <a:spLocks noChangeArrowheads="1"/>
            </p:cNvSpPr>
            <p:nvPr/>
          </p:nvSpPr>
          <p:spPr bwMode="auto">
            <a:xfrm>
              <a:off x="4752" y="2928"/>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34" name="Oval 15"/>
            <p:cNvSpPr>
              <a:spLocks noChangeArrowheads="1"/>
            </p:cNvSpPr>
            <p:nvPr/>
          </p:nvSpPr>
          <p:spPr bwMode="auto">
            <a:xfrm>
              <a:off x="2880" y="2688"/>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35" name="Oval 16"/>
            <p:cNvSpPr>
              <a:spLocks noChangeArrowheads="1"/>
            </p:cNvSpPr>
            <p:nvPr/>
          </p:nvSpPr>
          <p:spPr bwMode="auto">
            <a:xfrm>
              <a:off x="3840" y="3264"/>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36" name="Oval 17"/>
            <p:cNvSpPr>
              <a:spLocks noChangeArrowheads="1"/>
            </p:cNvSpPr>
            <p:nvPr/>
          </p:nvSpPr>
          <p:spPr bwMode="auto">
            <a:xfrm>
              <a:off x="3504" y="3216"/>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37" name="Oval 18"/>
            <p:cNvSpPr>
              <a:spLocks noChangeArrowheads="1"/>
            </p:cNvSpPr>
            <p:nvPr/>
          </p:nvSpPr>
          <p:spPr bwMode="auto">
            <a:xfrm>
              <a:off x="4416" y="2880"/>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38" name="Oval 19"/>
            <p:cNvSpPr>
              <a:spLocks noChangeArrowheads="1"/>
            </p:cNvSpPr>
            <p:nvPr/>
          </p:nvSpPr>
          <p:spPr bwMode="auto">
            <a:xfrm>
              <a:off x="4032" y="2976"/>
              <a:ext cx="240" cy="24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39" name="Oval 20"/>
            <p:cNvSpPr>
              <a:spLocks noChangeArrowheads="1"/>
            </p:cNvSpPr>
            <p:nvPr/>
          </p:nvSpPr>
          <p:spPr bwMode="auto">
            <a:xfrm>
              <a:off x="3648" y="2880"/>
              <a:ext cx="240" cy="240"/>
            </a:xfrm>
            <a:prstGeom prst="ellipse">
              <a:avLst/>
            </a:prstGeom>
            <a:solidFill>
              <a:schemeClr val="bg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40" name="Oval 21"/>
            <p:cNvSpPr>
              <a:spLocks noChangeArrowheads="1"/>
            </p:cNvSpPr>
            <p:nvPr/>
          </p:nvSpPr>
          <p:spPr bwMode="auto">
            <a:xfrm>
              <a:off x="4176" y="2592"/>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41" name="Oval 22"/>
            <p:cNvSpPr>
              <a:spLocks noChangeArrowheads="1"/>
            </p:cNvSpPr>
            <p:nvPr/>
          </p:nvSpPr>
          <p:spPr bwMode="auto">
            <a:xfrm>
              <a:off x="3312" y="2832"/>
              <a:ext cx="240" cy="24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42" name="Line 23"/>
            <p:cNvSpPr>
              <a:spLocks noChangeShapeType="1"/>
            </p:cNvSpPr>
            <p:nvPr/>
          </p:nvSpPr>
          <p:spPr bwMode="auto">
            <a:xfrm flipH="1">
              <a:off x="3456" y="2640"/>
              <a:ext cx="48" cy="1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7443" name="Line 24"/>
            <p:cNvSpPr>
              <a:spLocks noChangeShapeType="1"/>
            </p:cNvSpPr>
            <p:nvPr/>
          </p:nvSpPr>
          <p:spPr bwMode="auto">
            <a:xfrm>
              <a:off x="3648" y="2544"/>
              <a:ext cx="192"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7444" name="Line 25"/>
            <p:cNvSpPr>
              <a:spLocks noChangeShapeType="1"/>
            </p:cNvSpPr>
            <p:nvPr/>
          </p:nvSpPr>
          <p:spPr bwMode="auto">
            <a:xfrm>
              <a:off x="3984" y="2784"/>
              <a:ext cx="96" cy="1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7445" name="Line 26"/>
            <p:cNvSpPr>
              <a:spLocks noChangeShapeType="1"/>
            </p:cNvSpPr>
            <p:nvPr/>
          </p:nvSpPr>
          <p:spPr bwMode="auto">
            <a:xfrm flipV="1">
              <a:off x="3648" y="2352"/>
              <a:ext cx="144"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7446" name="Line 27"/>
            <p:cNvSpPr>
              <a:spLocks noChangeShapeType="1"/>
            </p:cNvSpPr>
            <p:nvPr/>
          </p:nvSpPr>
          <p:spPr bwMode="auto">
            <a:xfrm flipV="1">
              <a:off x="3984" y="2208"/>
              <a:ext cx="144" cy="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7447" name="Line 28"/>
            <p:cNvSpPr>
              <a:spLocks noChangeShapeType="1"/>
            </p:cNvSpPr>
            <p:nvPr/>
          </p:nvSpPr>
          <p:spPr bwMode="auto">
            <a:xfrm>
              <a:off x="4080" y="2688"/>
              <a:ext cx="144" cy="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7448" name="Line 29"/>
            <p:cNvSpPr>
              <a:spLocks noChangeShapeType="1"/>
            </p:cNvSpPr>
            <p:nvPr/>
          </p:nvSpPr>
          <p:spPr bwMode="auto">
            <a:xfrm flipH="1">
              <a:off x="3984" y="3168"/>
              <a:ext cx="96" cy="1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7449" name="Line 30"/>
            <p:cNvSpPr>
              <a:spLocks noChangeShapeType="1"/>
            </p:cNvSpPr>
            <p:nvPr/>
          </p:nvSpPr>
          <p:spPr bwMode="auto">
            <a:xfrm>
              <a:off x="3168" y="2160"/>
              <a:ext cx="288"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7450" name="Line 31"/>
            <p:cNvSpPr>
              <a:spLocks noChangeShapeType="1"/>
            </p:cNvSpPr>
            <p:nvPr/>
          </p:nvSpPr>
          <p:spPr bwMode="auto">
            <a:xfrm>
              <a:off x="3600" y="2640"/>
              <a:ext cx="96"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7451" name="Text Box 32"/>
            <p:cNvSpPr txBox="1">
              <a:spLocks noChangeArrowheads="1"/>
            </p:cNvSpPr>
            <p:nvPr/>
          </p:nvSpPr>
          <p:spPr bwMode="auto">
            <a:xfrm>
              <a:off x="3436" y="2400"/>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a-DK" altLang="en-US" sz="1800">
                  <a:solidFill>
                    <a:prstClr val="black"/>
                  </a:solidFill>
                  <a:latin typeface="Arial" charset="0"/>
                </a:rPr>
                <a:t>P</a:t>
              </a:r>
            </a:p>
          </p:txBody>
        </p:sp>
        <p:sp>
          <p:nvSpPr>
            <p:cNvPr id="17452" name="Text Box 33"/>
            <p:cNvSpPr txBox="1">
              <a:spLocks noChangeArrowheads="1"/>
            </p:cNvSpPr>
            <p:nvPr/>
          </p:nvSpPr>
          <p:spPr bwMode="auto">
            <a:xfrm>
              <a:off x="3360" y="2841"/>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a-DK" altLang="en-US" sz="1800">
                  <a:solidFill>
                    <a:prstClr val="black"/>
                  </a:solidFill>
                  <a:latin typeface="Arial" charset="0"/>
                </a:rPr>
                <a:t>S</a:t>
              </a:r>
            </a:p>
          </p:txBody>
        </p:sp>
        <p:sp>
          <p:nvSpPr>
            <p:cNvPr id="17453" name="Text Box 34"/>
            <p:cNvSpPr txBox="1">
              <a:spLocks noChangeArrowheads="1"/>
            </p:cNvSpPr>
            <p:nvPr/>
          </p:nvSpPr>
          <p:spPr bwMode="auto">
            <a:xfrm>
              <a:off x="3868" y="2544"/>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a-DK" altLang="en-US" sz="1800">
                  <a:solidFill>
                    <a:prstClr val="black"/>
                  </a:solidFill>
                  <a:latin typeface="Arial" charset="0"/>
                </a:rPr>
                <a:t>S</a:t>
              </a:r>
            </a:p>
          </p:txBody>
        </p:sp>
        <p:sp>
          <p:nvSpPr>
            <p:cNvPr id="17454" name="Text Box 35"/>
            <p:cNvSpPr txBox="1">
              <a:spLocks noChangeArrowheads="1"/>
            </p:cNvSpPr>
            <p:nvPr/>
          </p:nvSpPr>
          <p:spPr bwMode="auto">
            <a:xfrm>
              <a:off x="4060" y="2985"/>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a-DK" altLang="en-US" sz="1800">
                  <a:solidFill>
                    <a:prstClr val="black"/>
                  </a:solidFill>
                  <a:latin typeface="Arial" charset="0"/>
                </a:rPr>
                <a:t>T</a:t>
              </a:r>
            </a:p>
          </p:txBody>
        </p:sp>
        <p:sp>
          <p:nvSpPr>
            <p:cNvPr id="17455" name="Oval 36"/>
            <p:cNvSpPr>
              <a:spLocks noChangeArrowheads="1"/>
            </p:cNvSpPr>
            <p:nvPr/>
          </p:nvSpPr>
          <p:spPr bwMode="auto">
            <a:xfrm>
              <a:off x="672" y="2736"/>
              <a:ext cx="240" cy="240"/>
            </a:xfrm>
            <a:prstGeom prst="ellipse">
              <a:avLst/>
            </a:prstGeom>
            <a:solidFill>
              <a:schemeClr val="bg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56" name="Oval 37"/>
            <p:cNvSpPr>
              <a:spLocks noChangeArrowheads="1"/>
            </p:cNvSpPr>
            <p:nvPr/>
          </p:nvSpPr>
          <p:spPr bwMode="auto">
            <a:xfrm>
              <a:off x="672" y="2400"/>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57" name="Oval 38"/>
            <p:cNvSpPr>
              <a:spLocks noChangeArrowheads="1"/>
            </p:cNvSpPr>
            <p:nvPr/>
          </p:nvSpPr>
          <p:spPr bwMode="auto">
            <a:xfrm>
              <a:off x="672" y="3408"/>
              <a:ext cx="240" cy="24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58" name="Oval 39"/>
            <p:cNvSpPr>
              <a:spLocks noChangeArrowheads="1"/>
            </p:cNvSpPr>
            <p:nvPr/>
          </p:nvSpPr>
          <p:spPr bwMode="auto">
            <a:xfrm>
              <a:off x="672" y="3072"/>
              <a:ext cx="240" cy="240"/>
            </a:xfrm>
            <a:prstGeom prst="ellipse">
              <a:avLst/>
            </a:prstGeom>
            <a:solidFill>
              <a:srgbClr val="F95F53">
                <a:alpha val="50195"/>
              </a:srgbClr>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solidFill>
                  <a:prstClr val="black"/>
                </a:solidFill>
                <a:latin typeface="Arial" charset="0"/>
              </a:endParaRPr>
            </a:p>
          </p:txBody>
        </p:sp>
        <p:sp>
          <p:nvSpPr>
            <p:cNvPr id="17459" name="Text Box 40"/>
            <p:cNvSpPr txBox="1">
              <a:spLocks noChangeArrowheads="1"/>
            </p:cNvSpPr>
            <p:nvPr/>
          </p:nvSpPr>
          <p:spPr bwMode="auto">
            <a:xfrm>
              <a:off x="1046" y="2423"/>
              <a:ext cx="8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solidFill>
                    <a:prstClr val="black"/>
                  </a:solidFill>
                  <a:latin typeface="Arial" charset="0"/>
                </a:rPr>
                <a:t>Susceptible</a:t>
              </a:r>
            </a:p>
          </p:txBody>
        </p:sp>
        <p:sp>
          <p:nvSpPr>
            <p:cNvPr id="17460" name="Text Box 41"/>
            <p:cNvSpPr txBox="1">
              <a:spLocks noChangeArrowheads="1"/>
            </p:cNvSpPr>
            <p:nvPr/>
          </p:nvSpPr>
          <p:spPr bwMode="auto">
            <a:xfrm>
              <a:off x="1056" y="2745"/>
              <a:ext cx="6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a-DK" altLang="en-US" sz="1800">
                  <a:solidFill>
                    <a:prstClr val="black"/>
                  </a:solidFill>
                  <a:latin typeface="Arial" charset="0"/>
                </a:rPr>
                <a:t>Immune</a:t>
              </a:r>
            </a:p>
          </p:txBody>
        </p:sp>
        <p:sp>
          <p:nvSpPr>
            <p:cNvPr id="17461" name="Text Box 42"/>
            <p:cNvSpPr txBox="1">
              <a:spLocks noChangeArrowheads="1"/>
            </p:cNvSpPr>
            <p:nvPr/>
          </p:nvSpPr>
          <p:spPr bwMode="auto">
            <a:xfrm>
              <a:off x="1056" y="3081"/>
              <a:ext cx="8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a-DK" altLang="en-US" sz="1800">
                  <a:solidFill>
                    <a:prstClr val="black"/>
                  </a:solidFill>
                  <a:latin typeface="Arial" charset="0"/>
                </a:rPr>
                <a:t>Sub-clinical</a:t>
              </a:r>
            </a:p>
          </p:txBody>
        </p:sp>
        <p:sp>
          <p:nvSpPr>
            <p:cNvPr id="17462" name="Text Box 43"/>
            <p:cNvSpPr txBox="1">
              <a:spLocks noChangeArrowheads="1"/>
            </p:cNvSpPr>
            <p:nvPr/>
          </p:nvSpPr>
          <p:spPr bwMode="auto">
            <a:xfrm>
              <a:off x="1056" y="3417"/>
              <a:ext cx="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a-DK" altLang="en-US" sz="1800">
                  <a:solidFill>
                    <a:prstClr val="black"/>
                  </a:solidFill>
                  <a:latin typeface="Arial" charset="0"/>
                </a:rPr>
                <a:t>Clinical</a:t>
              </a:r>
            </a:p>
          </p:txBody>
        </p:sp>
        <p:sp>
          <p:nvSpPr>
            <p:cNvPr id="17463" name="Text Box 44"/>
            <p:cNvSpPr txBox="1">
              <a:spLocks noChangeArrowheads="1"/>
            </p:cNvSpPr>
            <p:nvPr/>
          </p:nvSpPr>
          <p:spPr bwMode="auto">
            <a:xfrm>
              <a:off x="3772" y="2169"/>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a-DK" altLang="en-US" sz="1800">
                  <a:solidFill>
                    <a:prstClr val="black"/>
                  </a:solidFill>
                  <a:latin typeface="Arial" charset="0"/>
                </a:rPr>
                <a:t>S</a:t>
              </a:r>
            </a:p>
          </p:txBody>
        </p:sp>
        <p:sp>
          <p:nvSpPr>
            <p:cNvPr id="17464" name="Text Box 45"/>
            <p:cNvSpPr txBox="1">
              <a:spLocks noChangeArrowheads="1"/>
            </p:cNvSpPr>
            <p:nvPr/>
          </p:nvSpPr>
          <p:spPr bwMode="auto">
            <a:xfrm>
              <a:off x="4156" y="2016"/>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a-DK" altLang="en-US" sz="1800">
                  <a:solidFill>
                    <a:prstClr val="black"/>
                  </a:solidFill>
                  <a:latin typeface="Arial" charset="0"/>
                </a:rPr>
                <a:t>T</a:t>
              </a:r>
            </a:p>
          </p:txBody>
        </p:sp>
      </p:grpSp>
      <p:sp>
        <p:nvSpPr>
          <p:cNvPr id="17414" name="Rectangle 57"/>
          <p:cNvSpPr>
            <a:spLocks noChangeArrowheads="1"/>
          </p:cNvSpPr>
          <p:nvPr/>
        </p:nvSpPr>
        <p:spPr bwMode="auto">
          <a:xfrm>
            <a:off x="2411413" y="188640"/>
            <a:ext cx="3600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da-DK" altLang="en-US" sz="3600" b="1" dirty="0">
                <a:solidFill>
                  <a:prstClr val="black"/>
                </a:solidFill>
                <a:latin typeface="Calibri"/>
              </a:rPr>
              <a:t>Transmission</a:t>
            </a:r>
            <a:endParaRPr lang="en-GB" altLang="en-US" sz="3600" b="1" dirty="0">
              <a:solidFill>
                <a:prstClr val="black"/>
              </a:solidFill>
              <a:latin typeface="Calibri"/>
            </a:endParaRPr>
          </a:p>
        </p:txBody>
      </p:sp>
      <p:sp>
        <p:nvSpPr>
          <p:cNvPr id="2" name="Slide Number Placeholder 1"/>
          <p:cNvSpPr>
            <a:spLocks noGrp="1"/>
          </p:cNvSpPr>
          <p:nvPr>
            <p:ph type="sldNum" sz="quarter" idx="12"/>
          </p:nvPr>
        </p:nvSpPr>
        <p:spPr/>
        <p:txBody>
          <a:bodyPr/>
          <a:lstStyle/>
          <a:p>
            <a:pPr>
              <a:defRPr/>
            </a:pPr>
            <a:fld id="{DED24B1F-1D96-4620-8F5E-D3A748E398DF}"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331783370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555641"/>
          </a:xfrm>
          <a:prstGeom prst="rect">
            <a:avLst/>
          </a:prstGeom>
        </p:spPr>
        <p:txBody>
          <a:bodyPr wrap="square">
            <a:spAutoFit/>
          </a:bodyPr>
          <a:lstStyle/>
          <a:p>
            <a:pPr>
              <a:lnSpc>
                <a:spcPct val="150000"/>
              </a:lnSpc>
            </a:pPr>
            <a:r>
              <a:rPr lang="en-US" sz="2800" b="1" dirty="0">
                <a:solidFill>
                  <a:srgbClr val="232323"/>
                </a:solidFill>
                <a:latin typeface="Arial"/>
              </a:rPr>
              <a:t>Endemic: </a:t>
            </a:r>
            <a:r>
              <a:rPr lang="en-US" sz="2800" dirty="0">
                <a:solidFill>
                  <a:srgbClr val="232323"/>
                </a:solidFill>
                <a:latin typeface="Arial"/>
              </a:rPr>
              <a:t>The habitual presence of a disease within a given geographic area; may also refer to the usual prevalence of a given disease within such an </a:t>
            </a:r>
            <a:r>
              <a:rPr lang="nb-NO" sz="2800" dirty="0">
                <a:solidFill>
                  <a:srgbClr val="232323"/>
                </a:solidFill>
                <a:latin typeface="Arial"/>
              </a:rPr>
              <a:t>area </a:t>
            </a:r>
          </a:p>
          <a:p>
            <a:pPr>
              <a:lnSpc>
                <a:spcPct val="150000"/>
              </a:lnSpc>
            </a:pPr>
            <a:endParaRPr lang="nb-NO" sz="2800" dirty="0">
              <a:solidFill>
                <a:srgbClr val="232323"/>
              </a:solidFill>
              <a:latin typeface="Arial"/>
            </a:endParaRPr>
          </a:p>
          <a:p>
            <a:pPr>
              <a:lnSpc>
                <a:spcPct val="150000"/>
              </a:lnSpc>
            </a:pPr>
            <a:r>
              <a:rPr lang="en-US" sz="2800" b="1" dirty="0">
                <a:solidFill>
                  <a:srgbClr val="232323"/>
                </a:solidFill>
                <a:latin typeface="Arial"/>
              </a:rPr>
              <a:t>Epidemic: </a:t>
            </a:r>
            <a:r>
              <a:rPr lang="en-US" sz="2800" dirty="0">
                <a:solidFill>
                  <a:srgbClr val="232323"/>
                </a:solidFill>
                <a:latin typeface="Arial"/>
              </a:rPr>
              <a:t>The occurrence in a community or region of a group of illnesses of similar nature, clearly in excess of normal expectancy, and derived from a common or from a propagated </a:t>
            </a:r>
            <a:r>
              <a:rPr lang="nb-NO" sz="2800" dirty="0" err="1">
                <a:solidFill>
                  <a:srgbClr val="232323"/>
                </a:solidFill>
                <a:latin typeface="Arial"/>
              </a:rPr>
              <a:t>source</a:t>
            </a:r>
            <a:r>
              <a:rPr lang="nb-NO" sz="2800" dirty="0">
                <a:solidFill>
                  <a:srgbClr val="232323"/>
                </a:solidFill>
                <a:latin typeface="Arial"/>
              </a:rPr>
              <a:t> </a:t>
            </a:r>
          </a:p>
          <a:p>
            <a:pPr>
              <a:lnSpc>
                <a:spcPct val="150000"/>
              </a:lnSpc>
            </a:pPr>
            <a:endParaRPr lang="nb-NO" sz="2800" dirty="0">
              <a:solidFill>
                <a:srgbClr val="232323"/>
              </a:solidFill>
              <a:latin typeface="Arial"/>
            </a:endParaRPr>
          </a:p>
          <a:p>
            <a:pPr>
              <a:lnSpc>
                <a:spcPct val="150000"/>
              </a:lnSpc>
            </a:pPr>
            <a:r>
              <a:rPr lang="nb-NO" sz="2800" b="1" dirty="0" err="1">
                <a:solidFill>
                  <a:srgbClr val="232323"/>
                </a:solidFill>
                <a:latin typeface="Arial"/>
              </a:rPr>
              <a:t>Pandemic</a:t>
            </a:r>
            <a:r>
              <a:rPr lang="nb-NO" sz="2800" b="1" dirty="0">
                <a:solidFill>
                  <a:srgbClr val="232323"/>
                </a:solidFill>
                <a:latin typeface="Arial"/>
              </a:rPr>
              <a:t>: </a:t>
            </a:r>
            <a:r>
              <a:rPr lang="nb-NO" sz="2800" dirty="0">
                <a:solidFill>
                  <a:srgbClr val="232323"/>
                </a:solidFill>
                <a:latin typeface="Arial"/>
              </a:rPr>
              <a:t>A </a:t>
            </a:r>
            <a:r>
              <a:rPr lang="nb-NO" sz="2800" dirty="0" err="1">
                <a:solidFill>
                  <a:srgbClr val="232323"/>
                </a:solidFill>
                <a:latin typeface="Arial"/>
              </a:rPr>
              <a:t>world-wide</a:t>
            </a:r>
            <a:r>
              <a:rPr lang="nb-NO" sz="2800" dirty="0">
                <a:solidFill>
                  <a:srgbClr val="232323"/>
                </a:solidFill>
                <a:latin typeface="Arial"/>
              </a:rPr>
              <a:t> </a:t>
            </a:r>
            <a:r>
              <a:rPr lang="nb-NO" sz="2800" dirty="0" err="1">
                <a:solidFill>
                  <a:srgbClr val="232323"/>
                </a:solidFill>
                <a:latin typeface="Arial"/>
              </a:rPr>
              <a:t>epidemic</a:t>
            </a:r>
            <a:endParaRPr lang="nb-NO" sz="2800" dirty="0">
              <a:solidFill>
                <a:prstClr val="black"/>
              </a:solidFill>
            </a:endParaRPr>
          </a:p>
        </p:txBody>
      </p:sp>
      <p:sp>
        <p:nvSpPr>
          <p:cNvPr id="3" name="Slide Number Placeholder 2"/>
          <p:cNvSpPr>
            <a:spLocks noGrp="1"/>
          </p:cNvSpPr>
          <p:nvPr>
            <p:ph type="sldNum" sz="quarter" idx="12"/>
          </p:nvPr>
        </p:nvSpPr>
        <p:spPr/>
        <p:txBody>
          <a:bodyPr/>
          <a:lstStyle/>
          <a:p>
            <a:fld id="{6ECB6195-50E1-4F25-B033-9490DA5FD676}" type="slidenum">
              <a:rPr lang="nb-NO" smtClean="0">
                <a:solidFill>
                  <a:prstClr val="black">
                    <a:tint val="75000"/>
                  </a:prstClr>
                </a:solidFill>
              </a:rPr>
              <a:pPr/>
              <a:t>37</a:t>
            </a:fld>
            <a:endParaRPr lang="nb-NO">
              <a:solidFill>
                <a:prstClr val="black">
                  <a:tint val="75000"/>
                </a:prstClr>
              </a:solidFill>
            </a:endParaRPr>
          </a:p>
        </p:txBody>
      </p:sp>
    </p:spTree>
    <p:extLst>
      <p:ext uri="{BB962C8B-B14F-4D97-AF65-F5344CB8AC3E}">
        <p14:creationId xmlns:p14="http://schemas.microsoft.com/office/powerpoint/2010/main" val="2933722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3"/>
          <p:cNvSpPr>
            <a:spLocks noChangeShapeType="1"/>
          </p:cNvSpPr>
          <p:nvPr/>
        </p:nvSpPr>
        <p:spPr bwMode="auto">
          <a:xfrm>
            <a:off x="1905000" y="1984375"/>
            <a:ext cx="0" cy="3810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nb-NO" sz="2000" b="1">
              <a:solidFill>
                <a:srgbClr val="000000"/>
              </a:solidFill>
              <a:latin typeface="Arial" pitchFamily="34" charset="0"/>
            </a:endParaRPr>
          </a:p>
        </p:txBody>
      </p:sp>
      <p:sp>
        <p:nvSpPr>
          <p:cNvPr id="50179" name="Line 4"/>
          <p:cNvSpPr>
            <a:spLocks noChangeShapeType="1"/>
          </p:cNvSpPr>
          <p:nvPr/>
        </p:nvSpPr>
        <p:spPr bwMode="auto">
          <a:xfrm>
            <a:off x="1905000" y="5794375"/>
            <a:ext cx="5562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nb-NO" sz="2000" b="1">
              <a:solidFill>
                <a:srgbClr val="000000"/>
              </a:solidFill>
              <a:latin typeface="Arial" pitchFamily="34" charset="0"/>
            </a:endParaRPr>
          </a:p>
        </p:txBody>
      </p:sp>
      <p:sp>
        <p:nvSpPr>
          <p:cNvPr id="50180" name="Freeform 5"/>
          <p:cNvSpPr>
            <a:spLocks/>
          </p:cNvSpPr>
          <p:nvPr/>
        </p:nvSpPr>
        <p:spPr bwMode="auto">
          <a:xfrm>
            <a:off x="2209800" y="1984375"/>
            <a:ext cx="5105400" cy="3810000"/>
          </a:xfrm>
          <a:custGeom>
            <a:avLst/>
            <a:gdLst>
              <a:gd name="T0" fmla="*/ 0 w 3216"/>
              <a:gd name="T1" fmla="*/ 2147483647 h 1832"/>
              <a:gd name="T2" fmla="*/ 846772500 w 3216"/>
              <a:gd name="T3" fmla="*/ 2147483647 h 1832"/>
              <a:gd name="T4" fmla="*/ 1451610000 w 3216"/>
              <a:gd name="T5" fmla="*/ 2147483647 h 1832"/>
              <a:gd name="T6" fmla="*/ 2147483647 w 3216"/>
              <a:gd name="T7" fmla="*/ 2147483647 h 1832"/>
              <a:gd name="T8" fmla="*/ 2147483647 w 3216"/>
              <a:gd name="T9" fmla="*/ 2147483647 h 1832"/>
              <a:gd name="T10" fmla="*/ 2147483647 w 3216"/>
              <a:gd name="T11" fmla="*/ 2147483647 h 1832"/>
              <a:gd name="T12" fmla="*/ 2147483647 w 3216"/>
              <a:gd name="T13" fmla="*/ 2147483647 h 1832"/>
              <a:gd name="T14" fmla="*/ 2147483647 w 3216"/>
              <a:gd name="T15" fmla="*/ 2147483647 h 1832"/>
              <a:gd name="T16" fmla="*/ 2147483647 w 3216"/>
              <a:gd name="T17" fmla="*/ 2147483647 h 1832"/>
              <a:gd name="T18" fmla="*/ 2147483647 w 3216"/>
              <a:gd name="T19" fmla="*/ 34601954 h 1832"/>
              <a:gd name="T20" fmla="*/ 2147483647 w 3216"/>
              <a:gd name="T21" fmla="*/ 2147483647 h 1832"/>
              <a:gd name="T22" fmla="*/ 2147483647 w 3216"/>
              <a:gd name="T23" fmla="*/ 2147483647 h 1832"/>
              <a:gd name="T24" fmla="*/ 2147483647 w 3216"/>
              <a:gd name="T25" fmla="*/ 2147483647 h 18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16"/>
              <a:gd name="T40" fmla="*/ 0 h 1832"/>
              <a:gd name="T41" fmla="*/ 3216 w 3216"/>
              <a:gd name="T42" fmla="*/ 1832 h 18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16" h="1832">
                <a:moveTo>
                  <a:pt x="0" y="1592"/>
                </a:moveTo>
                <a:cubicBezTo>
                  <a:pt x="120" y="1516"/>
                  <a:pt x="240" y="1440"/>
                  <a:pt x="336" y="1448"/>
                </a:cubicBezTo>
                <a:cubicBezTo>
                  <a:pt x="432" y="1456"/>
                  <a:pt x="480" y="1640"/>
                  <a:pt x="576" y="1640"/>
                </a:cubicBezTo>
                <a:cubicBezTo>
                  <a:pt x="672" y="1640"/>
                  <a:pt x="824" y="1456"/>
                  <a:pt x="912" y="1448"/>
                </a:cubicBezTo>
                <a:cubicBezTo>
                  <a:pt x="1000" y="1440"/>
                  <a:pt x="1048" y="1584"/>
                  <a:pt x="1104" y="1592"/>
                </a:cubicBezTo>
                <a:cubicBezTo>
                  <a:pt x="1160" y="1600"/>
                  <a:pt x="1176" y="1496"/>
                  <a:pt x="1248" y="1496"/>
                </a:cubicBezTo>
                <a:cubicBezTo>
                  <a:pt x="1320" y="1496"/>
                  <a:pt x="1448" y="1608"/>
                  <a:pt x="1536" y="1592"/>
                </a:cubicBezTo>
                <a:cubicBezTo>
                  <a:pt x="1624" y="1576"/>
                  <a:pt x="1696" y="1408"/>
                  <a:pt x="1776" y="1400"/>
                </a:cubicBezTo>
                <a:cubicBezTo>
                  <a:pt x="1856" y="1392"/>
                  <a:pt x="1920" y="1776"/>
                  <a:pt x="2016" y="1544"/>
                </a:cubicBezTo>
                <a:cubicBezTo>
                  <a:pt x="2112" y="1312"/>
                  <a:pt x="2224" y="0"/>
                  <a:pt x="2352" y="8"/>
                </a:cubicBezTo>
                <a:cubicBezTo>
                  <a:pt x="2480" y="16"/>
                  <a:pt x="2672" y="1352"/>
                  <a:pt x="2784" y="1592"/>
                </a:cubicBezTo>
                <a:cubicBezTo>
                  <a:pt x="2896" y="1832"/>
                  <a:pt x="2952" y="1448"/>
                  <a:pt x="3024" y="1448"/>
                </a:cubicBezTo>
                <a:cubicBezTo>
                  <a:pt x="3096" y="1448"/>
                  <a:pt x="3184" y="1568"/>
                  <a:pt x="3216" y="1592"/>
                </a:cubicBezTo>
              </a:path>
            </a:pathLst>
          </a:custGeom>
          <a:noFill/>
          <a:ln w="508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nb-NO" sz="2000" b="1">
              <a:solidFill>
                <a:srgbClr val="000000"/>
              </a:solidFill>
              <a:latin typeface="Arial" pitchFamily="34" charset="0"/>
            </a:endParaRPr>
          </a:p>
        </p:txBody>
      </p:sp>
      <p:sp>
        <p:nvSpPr>
          <p:cNvPr id="50181" name="Text Box 6"/>
          <p:cNvSpPr txBox="1">
            <a:spLocks noChangeArrowheads="1"/>
          </p:cNvSpPr>
          <p:nvPr/>
        </p:nvSpPr>
        <p:spPr bwMode="auto">
          <a:xfrm>
            <a:off x="3124200" y="5356225"/>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US" altLang="en-US" sz="1800" b="1">
                <a:solidFill>
                  <a:srgbClr val="000000"/>
                </a:solidFill>
                <a:latin typeface="Arial" pitchFamily="34" charset="0"/>
              </a:rPr>
              <a:t>Endemic</a:t>
            </a:r>
          </a:p>
        </p:txBody>
      </p:sp>
      <p:sp>
        <p:nvSpPr>
          <p:cNvPr id="50182" name="Text Box 7"/>
          <p:cNvSpPr txBox="1">
            <a:spLocks noChangeArrowheads="1"/>
          </p:cNvSpPr>
          <p:nvPr/>
        </p:nvSpPr>
        <p:spPr bwMode="auto">
          <a:xfrm>
            <a:off x="5410200" y="5280025"/>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US" altLang="en-US" sz="1800" b="1">
                <a:solidFill>
                  <a:srgbClr val="000000"/>
                </a:solidFill>
                <a:latin typeface="Arial" pitchFamily="34" charset="0"/>
              </a:rPr>
              <a:t>Epidemic</a:t>
            </a:r>
          </a:p>
        </p:txBody>
      </p:sp>
      <p:sp>
        <p:nvSpPr>
          <p:cNvPr id="50183" name="Text Box 8"/>
          <p:cNvSpPr txBox="1">
            <a:spLocks noChangeArrowheads="1"/>
          </p:cNvSpPr>
          <p:nvPr/>
        </p:nvSpPr>
        <p:spPr bwMode="auto">
          <a:xfrm rot="-5400000">
            <a:off x="-387350" y="3509963"/>
            <a:ext cx="3735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US" altLang="en-US" sz="1800" b="1">
                <a:solidFill>
                  <a:srgbClr val="000066"/>
                </a:solidFill>
                <a:latin typeface="Arial" pitchFamily="34" charset="0"/>
              </a:rPr>
              <a:t>N</a:t>
            </a:r>
            <a:r>
              <a:rPr lang="en-GB" altLang="en-US" sz="1800" b="1">
                <a:solidFill>
                  <a:srgbClr val="000066"/>
                </a:solidFill>
                <a:latin typeface="Arial" pitchFamily="34" charset="0"/>
              </a:rPr>
              <a:t>umber</a:t>
            </a:r>
            <a:r>
              <a:rPr lang="en-US" altLang="en-US" sz="1800" b="1">
                <a:solidFill>
                  <a:srgbClr val="000066"/>
                </a:solidFill>
                <a:latin typeface="Arial" pitchFamily="34" charset="0"/>
              </a:rPr>
              <a:t> of Cases of a Disease</a:t>
            </a:r>
          </a:p>
        </p:txBody>
      </p:sp>
      <p:sp>
        <p:nvSpPr>
          <p:cNvPr id="50184" name="Text Box 9"/>
          <p:cNvSpPr txBox="1">
            <a:spLocks noChangeArrowheads="1"/>
          </p:cNvSpPr>
          <p:nvPr/>
        </p:nvSpPr>
        <p:spPr bwMode="auto">
          <a:xfrm>
            <a:off x="1981200" y="5870575"/>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en-US" altLang="en-US" sz="1800" b="1">
                <a:solidFill>
                  <a:srgbClr val="000066"/>
                </a:solidFill>
                <a:latin typeface="Arial" pitchFamily="34" charset="0"/>
              </a:rPr>
              <a:t>Time</a:t>
            </a:r>
          </a:p>
        </p:txBody>
      </p:sp>
      <p:sp>
        <p:nvSpPr>
          <p:cNvPr id="50185" name="Line 10"/>
          <p:cNvSpPr>
            <a:spLocks noChangeShapeType="1"/>
          </p:cNvSpPr>
          <p:nvPr/>
        </p:nvSpPr>
        <p:spPr bwMode="auto">
          <a:xfrm>
            <a:off x="2819400" y="6099175"/>
            <a:ext cx="3886200" cy="0"/>
          </a:xfrm>
          <a:prstGeom prst="line">
            <a:avLst/>
          </a:prstGeom>
          <a:noFill/>
          <a:ln w="317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nb-NO" sz="2000" b="1">
              <a:solidFill>
                <a:srgbClr val="000000"/>
              </a:solidFill>
              <a:latin typeface="Arial" pitchFamily="34" charset="0"/>
            </a:endParaRPr>
          </a:p>
        </p:txBody>
      </p:sp>
      <p:sp>
        <p:nvSpPr>
          <p:cNvPr id="50187" name="Rectangle 21"/>
          <p:cNvSpPr>
            <a:spLocks noChangeArrowheads="1"/>
          </p:cNvSpPr>
          <p:nvPr/>
        </p:nvSpPr>
        <p:spPr bwMode="auto">
          <a:xfrm>
            <a:off x="2438839" y="692150"/>
            <a:ext cx="4623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sz="4000" b="1" dirty="0">
                <a:solidFill>
                  <a:srgbClr val="3333FF"/>
                </a:solidFill>
                <a:latin typeface="Calibri"/>
              </a:rPr>
              <a:t>Endemic </a:t>
            </a:r>
            <a:r>
              <a:rPr lang="en-GB" altLang="en-US" sz="4000" b="1" dirty="0">
                <a:solidFill>
                  <a:srgbClr val="3333FF"/>
                </a:solidFill>
                <a:latin typeface="Calibri"/>
              </a:rPr>
              <a:t>v</a:t>
            </a:r>
            <a:r>
              <a:rPr lang="en-US" altLang="en-US" sz="4000" b="1" dirty="0">
                <a:solidFill>
                  <a:srgbClr val="3333FF"/>
                </a:solidFill>
                <a:latin typeface="Calibri"/>
              </a:rPr>
              <a:t>s Epidemic</a:t>
            </a:r>
            <a:endParaRPr lang="en-GB" altLang="en-US" sz="4000" b="1" dirty="0">
              <a:solidFill>
                <a:srgbClr val="3333FF"/>
              </a:solidFill>
              <a:latin typeface="Calibri"/>
            </a:endParaRPr>
          </a:p>
        </p:txBody>
      </p:sp>
      <p:sp>
        <p:nvSpPr>
          <p:cNvPr id="2" name="Slide Number Placeholder 1"/>
          <p:cNvSpPr>
            <a:spLocks noGrp="1"/>
          </p:cNvSpPr>
          <p:nvPr>
            <p:ph type="sldNum" sz="quarter" idx="12"/>
          </p:nvPr>
        </p:nvSpPr>
        <p:spPr/>
        <p:txBody>
          <a:bodyPr/>
          <a:lstStyle/>
          <a:p>
            <a:fld id="{6ECB6195-50E1-4F25-B033-9490DA5FD676}" type="slidenum">
              <a:rPr lang="nb-NO" smtClean="0">
                <a:solidFill>
                  <a:prstClr val="black">
                    <a:tint val="75000"/>
                  </a:prstClr>
                </a:solidFill>
              </a:rPr>
              <a:pPr/>
              <a:t>38</a:t>
            </a:fld>
            <a:endParaRPr lang="nb-NO">
              <a:solidFill>
                <a:prstClr val="black">
                  <a:tint val="75000"/>
                </a:prstClr>
              </a:solidFill>
            </a:endParaRPr>
          </a:p>
        </p:txBody>
      </p:sp>
    </p:spTree>
    <p:extLst>
      <p:ext uri="{BB962C8B-B14F-4D97-AF65-F5344CB8AC3E}">
        <p14:creationId xmlns:p14="http://schemas.microsoft.com/office/powerpoint/2010/main" val="3849336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nb-NO"/>
              <a:t>Factors that determine susceptibility to infection</a:t>
            </a:r>
          </a:p>
        </p:txBody>
      </p:sp>
      <p:sp>
        <p:nvSpPr>
          <p:cNvPr id="4099" name="Rectangle 3"/>
          <p:cNvSpPr>
            <a:spLocks noGrp="1" noChangeArrowheads="1"/>
          </p:cNvSpPr>
          <p:nvPr>
            <p:ph type="body" idx="1"/>
          </p:nvPr>
        </p:nvSpPr>
        <p:spPr/>
        <p:txBody>
          <a:bodyPr/>
          <a:lstStyle/>
          <a:p>
            <a:pPr eaLnBrk="1" hangingPunct="1"/>
            <a:r>
              <a:rPr lang="en-GB" altLang="nb-NO"/>
              <a:t>Genetic</a:t>
            </a:r>
          </a:p>
          <a:p>
            <a:pPr lvl="1" eaLnBrk="1" hangingPunct="1"/>
            <a:r>
              <a:rPr lang="en-GB" altLang="nb-NO"/>
              <a:t>e.g. Sickle cell anemia</a:t>
            </a:r>
          </a:p>
          <a:p>
            <a:pPr eaLnBrk="1" hangingPunct="1"/>
            <a:r>
              <a:rPr lang="en-GB" altLang="nb-NO"/>
              <a:t>Nutritional</a:t>
            </a:r>
          </a:p>
          <a:p>
            <a:pPr lvl="1" eaLnBrk="1" hangingPunct="1"/>
            <a:r>
              <a:rPr lang="en-GB" altLang="nb-NO"/>
              <a:t>e.g. malnutrition</a:t>
            </a:r>
          </a:p>
          <a:p>
            <a:pPr eaLnBrk="1" hangingPunct="1"/>
            <a:r>
              <a:rPr lang="en-GB" altLang="nb-NO"/>
              <a:t>Immunological</a:t>
            </a:r>
          </a:p>
          <a:p>
            <a:pPr lvl="1" eaLnBrk="1" hangingPunct="1"/>
            <a:r>
              <a:rPr lang="en-GB" altLang="nb-NO"/>
              <a:t>Very young children</a:t>
            </a:r>
          </a:p>
          <a:p>
            <a:pPr lvl="1" eaLnBrk="1" hangingPunct="1"/>
            <a:r>
              <a:rPr lang="en-GB" altLang="nb-NO"/>
              <a:t>immunodeficiency</a:t>
            </a:r>
          </a:p>
        </p:txBody>
      </p:sp>
    </p:spTree>
    <p:extLst>
      <p:ext uri="{BB962C8B-B14F-4D97-AF65-F5344CB8AC3E}">
        <p14:creationId xmlns:p14="http://schemas.microsoft.com/office/powerpoint/2010/main" val="237973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609600"/>
            <a:ext cx="7772400" cy="914400"/>
          </a:xfrm>
        </p:spPr>
        <p:txBody>
          <a:bodyPr/>
          <a:lstStyle/>
          <a:p>
            <a:pPr eaLnBrk="1" hangingPunct="1"/>
            <a:r>
              <a:rPr lang="en-US" altLang="nb-NO" sz="4000" dirty="0"/>
              <a:t>Descriptive Epidemiology</a:t>
            </a:r>
          </a:p>
        </p:txBody>
      </p:sp>
      <p:sp>
        <p:nvSpPr>
          <p:cNvPr id="3075" name="Rectangle 3"/>
          <p:cNvSpPr>
            <a:spLocks noGrp="1" noChangeArrowheads="1"/>
          </p:cNvSpPr>
          <p:nvPr>
            <p:ph type="body" sz="half" idx="1"/>
          </p:nvPr>
        </p:nvSpPr>
        <p:spPr>
          <a:xfrm>
            <a:off x="762000" y="1600200"/>
            <a:ext cx="7772400" cy="1981200"/>
          </a:xfrm>
        </p:spPr>
        <p:txBody>
          <a:bodyPr/>
          <a:lstStyle/>
          <a:p>
            <a:pPr eaLnBrk="1" hangingPunct="1"/>
            <a:r>
              <a:rPr lang="en-US" altLang="nb-NO" dirty="0"/>
              <a:t>Distribution of disease in population according to </a:t>
            </a:r>
            <a:r>
              <a:rPr lang="en-US" altLang="nb-NO" dirty="0" err="1"/>
              <a:t>chararacteristics</a:t>
            </a:r>
            <a:r>
              <a:rPr lang="en-US" altLang="nb-NO" dirty="0"/>
              <a:t> of Person, Place, Time</a:t>
            </a:r>
          </a:p>
        </p:txBody>
      </p:sp>
      <p:sp>
        <p:nvSpPr>
          <p:cNvPr id="3076" name="Rectangle 5"/>
          <p:cNvSpPr>
            <a:spLocks noChangeArrowheads="1"/>
          </p:cNvSpPr>
          <p:nvPr/>
        </p:nvSpPr>
        <p:spPr bwMode="auto">
          <a:xfrm>
            <a:off x="685800" y="3352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fontAlgn="base" hangingPunct="1">
              <a:spcBef>
                <a:spcPct val="0"/>
              </a:spcBef>
              <a:spcAft>
                <a:spcPct val="0"/>
              </a:spcAft>
            </a:pPr>
            <a:r>
              <a:rPr lang="en-US" altLang="nb-NO" sz="4000" dirty="0">
                <a:solidFill>
                  <a:srgbClr val="FFFF00"/>
                </a:solidFill>
              </a:rPr>
              <a:t>Analytical Epidemiology</a:t>
            </a:r>
          </a:p>
        </p:txBody>
      </p:sp>
      <p:sp>
        <p:nvSpPr>
          <p:cNvPr id="3077" name="Rectangle 6"/>
          <p:cNvSpPr>
            <a:spLocks noChangeArrowheads="1"/>
          </p:cNvSpPr>
          <p:nvPr/>
        </p:nvSpPr>
        <p:spPr bwMode="auto">
          <a:xfrm>
            <a:off x="685800" y="4343400"/>
            <a:ext cx="7772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b="1">
                <a:solidFill>
                  <a:schemeClr val="bg1"/>
                </a:solidFill>
                <a:latin typeface="Arial" charset="0"/>
              </a:defRPr>
            </a:lvl1pPr>
            <a:lvl2pPr marL="742950" indent="-285750" eaLnBrk="0" hangingPunct="0">
              <a:spcBef>
                <a:spcPct val="20000"/>
              </a:spcBef>
              <a:buFont typeface="Wingdings" pitchFamily="2" charset="2"/>
              <a:buChar char="ü"/>
              <a:defRPr sz="2800" b="1">
                <a:solidFill>
                  <a:schemeClr val="bg1"/>
                </a:solidFill>
                <a:latin typeface="Arial" charset="0"/>
              </a:defRPr>
            </a:lvl2pPr>
            <a:lvl3pPr marL="1143000" indent="-228600" eaLnBrk="0" hangingPunct="0">
              <a:spcBef>
                <a:spcPct val="20000"/>
              </a:spcBef>
              <a:buChar char="•"/>
              <a:defRPr sz="2400" b="1">
                <a:solidFill>
                  <a:schemeClr val="hlink"/>
                </a:solidFill>
                <a:latin typeface="Arial" charset="0"/>
              </a:defRPr>
            </a:lvl3pPr>
            <a:lvl4pPr marL="1600200" indent="-228600" eaLnBrk="0" hangingPunct="0">
              <a:spcBef>
                <a:spcPct val="20000"/>
              </a:spcBef>
              <a:buChar char="–"/>
              <a:defRPr sz="2000" b="1">
                <a:solidFill>
                  <a:schemeClr val="bg1"/>
                </a:solidFill>
                <a:latin typeface="Arial" charset="0"/>
              </a:defRPr>
            </a:lvl4pPr>
            <a:lvl5pPr marL="2057400" indent="-228600" eaLnBrk="0" hangingPunct="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eaLnBrk="1" fontAlgn="base" hangingPunct="1">
              <a:spcAft>
                <a:spcPct val="0"/>
              </a:spcAft>
            </a:pPr>
            <a:r>
              <a:rPr lang="en-US" altLang="nb-NO" dirty="0">
                <a:solidFill>
                  <a:srgbClr val="FFFFFF"/>
                </a:solidFill>
              </a:rPr>
              <a:t>Identification of risk factors and causes for the occurrence of diseases</a:t>
            </a:r>
          </a:p>
        </p:txBody>
      </p:sp>
    </p:spTree>
    <p:extLst>
      <p:ext uri="{BB962C8B-B14F-4D97-AF65-F5344CB8AC3E}">
        <p14:creationId xmlns:p14="http://schemas.microsoft.com/office/powerpoint/2010/main" val="2942359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nb-NO"/>
              <a:t>Factors that determine susceptibility to infection</a:t>
            </a:r>
          </a:p>
        </p:txBody>
      </p:sp>
      <p:sp>
        <p:nvSpPr>
          <p:cNvPr id="5123" name="Rectangle 3"/>
          <p:cNvSpPr>
            <a:spLocks noGrp="1" noChangeArrowheads="1"/>
          </p:cNvSpPr>
          <p:nvPr>
            <p:ph type="body" idx="1"/>
          </p:nvPr>
        </p:nvSpPr>
        <p:spPr/>
        <p:txBody>
          <a:bodyPr/>
          <a:lstStyle/>
          <a:p>
            <a:pPr eaLnBrk="1" hangingPunct="1">
              <a:lnSpc>
                <a:spcPct val="90000"/>
              </a:lnSpc>
            </a:pPr>
            <a:r>
              <a:rPr lang="en-GB" altLang="nb-NO"/>
              <a:t>Host characteristics</a:t>
            </a:r>
          </a:p>
          <a:p>
            <a:pPr lvl="1" eaLnBrk="1" hangingPunct="1">
              <a:lnSpc>
                <a:spcPct val="90000"/>
              </a:lnSpc>
            </a:pPr>
            <a:r>
              <a:rPr lang="en-GB" altLang="nb-NO"/>
              <a:t>Age, sex, race, education, religion, marital status</a:t>
            </a:r>
          </a:p>
          <a:p>
            <a:pPr eaLnBrk="1" hangingPunct="1">
              <a:lnSpc>
                <a:spcPct val="90000"/>
              </a:lnSpc>
            </a:pPr>
            <a:r>
              <a:rPr lang="en-GB" altLang="nb-NO"/>
              <a:t>Agent</a:t>
            </a:r>
          </a:p>
          <a:p>
            <a:pPr lvl="1" eaLnBrk="1" hangingPunct="1">
              <a:lnSpc>
                <a:spcPct val="90000"/>
              </a:lnSpc>
            </a:pPr>
            <a:r>
              <a:rPr lang="en-GB" altLang="nb-NO"/>
              <a:t>Biological, chemical, physical, nutritional</a:t>
            </a:r>
          </a:p>
          <a:p>
            <a:pPr eaLnBrk="1" hangingPunct="1">
              <a:lnSpc>
                <a:spcPct val="90000"/>
              </a:lnSpc>
            </a:pPr>
            <a:r>
              <a:rPr lang="en-GB" altLang="nb-NO"/>
              <a:t>Environment</a:t>
            </a:r>
          </a:p>
          <a:p>
            <a:pPr lvl="1" eaLnBrk="1" hangingPunct="1">
              <a:lnSpc>
                <a:spcPct val="90000"/>
              </a:lnSpc>
            </a:pPr>
            <a:r>
              <a:rPr lang="en-GB" altLang="nb-NO"/>
              <a:t>Temperature, humidity, altitude, crowding, air, water, food, </a:t>
            </a:r>
          </a:p>
          <a:p>
            <a:pPr eaLnBrk="1" hangingPunct="1">
              <a:lnSpc>
                <a:spcPct val="90000"/>
              </a:lnSpc>
            </a:pPr>
            <a:endParaRPr lang="en-GB" altLang="nb-NO"/>
          </a:p>
          <a:p>
            <a:pPr eaLnBrk="1" hangingPunct="1">
              <a:lnSpc>
                <a:spcPct val="90000"/>
              </a:lnSpc>
            </a:pPr>
            <a:endParaRPr lang="en-GB" altLang="nb-NO"/>
          </a:p>
        </p:txBody>
      </p:sp>
    </p:spTree>
    <p:extLst>
      <p:ext uri="{BB962C8B-B14F-4D97-AF65-F5344CB8AC3E}">
        <p14:creationId xmlns:p14="http://schemas.microsoft.com/office/powerpoint/2010/main" val="1994710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nb-NO"/>
              <a:t>Body surfaces through which disease is transmitted</a:t>
            </a:r>
          </a:p>
        </p:txBody>
      </p:sp>
      <p:sp>
        <p:nvSpPr>
          <p:cNvPr id="8195" name="Rectangle 3"/>
          <p:cNvSpPr>
            <a:spLocks noGrp="1" noChangeArrowheads="1"/>
          </p:cNvSpPr>
          <p:nvPr>
            <p:ph type="body" idx="1"/>
          </p:nvPr>
        </p:nvSpPr>
        <p:spPr/>
        <p:txBody>
          <a:bodyPr/>
          <a:lstStyle/>
          <a:p>
            <a:pPr eaLnBrk="1" hangingPunct="1"/>
            <a:r>
              <a:rPr lang="en-GB" altLang="nb-NO"/>
              <a:t>Alimentary canal – open tube</a:t>
            </a:r>
          </a:p>
          <a:p>
            <a:pPr eaLnBrk="1" hangingPunct="1"/>
            <a:r>
              <a:rPr lang="en-GB" altLang="nb-NO"/>
              <a:t>Respiratory tract</a:t>
            </a:r>
          </a:p>
          <a:p>
            <a:pPr eaLnBrk="1" hangingPunct="1"/>
            <a:r>
              <a:rPr lang="en-GB" altLang="nb-NO"/>
              <a:t>Urogenital tract</a:t>
            </a:r>
          </a:p>
          <a:p>
            <a:pPr eaLnBrk="1" hangingPunct="1"/>
            <a:r>
              <a:rPr lang="en-GB" altLang="nb-NO"/>
              <a:t>Skin</a:t>
            </a:r>
          </a:p>
          <a:p>
            <a:pPr eaLnBrk="1" hangingPunct="1"/>
            <a:r>
              <a:rPr lang="en-GB" altLang="nb-NO"/>
              <a:t>Eyes and naso-lacrimal duct</a:t>
            </a:r>
          </a:p>
        </p:txBody>
      </p:sp>
    </p:spTree>
    <p:extLst>
      <p:ext uri="{BB962C8B-B14F-4D97-AF65-F5344CB8AC3E}">
        <p14:creationId xmlns:p14="http://schemas.microsoft.com/office/powerpoint/2010/main" val="2706879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nb-NO"/>
              <a:t>Carrier status</a:t>
            </a:r>
          </a:p>
        </p:txBody>
      </p:sp>
      <p:sp>
        <p:nvSpPr>
          <p:cNvPr id="10243" name="Rectangle 3"/>
          <p:cNvSpPr>
            <a:spLocks noGrp="1" noChangeArrowheads="1"/>
          </p:cNvSpPr>
          <p:nvPr>
            <p:ph type="body" idx="1"/>
          </p:nvPr>
        </p:nvSpPr>
        <p:spPr/>
        <p:txBody>
          <a:bodyPr/>
          <a:lstStyle/>
          <a:p>
            <a:pPr eaLnBrk="1" hangingPunct="1"/>
            <a:r>
              <a:rPr lang="en-GB" altLang="nb-NO"/>
              <a:t>Individual harbours the organism but is not infected as measured by serologic studies or by evidence of clinical illness.</a:t>
            </a:r>
          </a:p>
          <a:p>
            <a:pPr eaLnBrk="1" hangingPunct="1"/>
            <a:r>
              <a:rPr lang="en-GB" altLang="nb-NO"/>
              <a:t>May be of limited duration or chronic for months or years</a:t>
            </a:r>
          </a:p>
          <a:p>
            <a:pPr eaLnBrk="1" hangingPunct="1"/>
            <a:r>
              <a:rPr lang="en-GB" altLang="nb-NO"/>
              <a:t>Example of Typhoid Mary – salmonella typhi - New York</a:t>
            </a:r>
          </a:p>
        </p:txBody>
      </p:sp>
    </p:spTree>
    <p:extLst>
      <p:ext uri="{BB962C8B-B14F-4D97-AF65-F5344CB8AC3E}">
        <p14:creationId xmlns:p14="http://schemas.microsoft.com/office/powerpoint/2010/main" val="2612898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nb-NO"/>
              <a:t>Determinants of Disease Outbreaks</a:t>
            </a:r>
          </a:p>
        </p:txBody>
      </p:sp>
      <p:sp>
        <p:nvSpPr>
          <p:cNvPr id="13315" name="Rectangle 3"/>
          <p:cNvSpPr>
            <a:spLocks noGrp="1" noChangeArrowheads="1"/>
          </p:cNvSpPr>
          <p:nvPr>
            <p:ph type="body" idx="1"/>
          </p:nvPr>
        </p:nvSpPr>
        <p:spPr/>
        <p:txBody>
          <a:bodyPr/>
          <a:lstStyle/>
          <a:p>
            <a:pPr eaLnBrk="1" hangingPunct="1"/>
            <a:r>
              <a:rPr lang="en-GB" altLang="nb-NO"/>
              <a:t>Balance between susceptibility and immunity of individuals in population</a:t>
            </a:r>
          </a:p>
          <a:p>
            <a:pPr eaLnBrk="1" hangingPunct="1"/>
            <a:r>
              <a:rPr lang="en-GB" altLang="nb-NO"/>
              <a:t>Immunity may come from previous disease or immunization</a:t>
            </a:r>
          </a:p>
          <a:p>
            <a:pPr eaLnBrk="1" hangingPunct="1"/>
            <a:r>
              <a:rPr lang="en-GB" altLang="nb-NO"/>
              <a:t>Outbreaks occur when a large proportion of the population is susceptible and is exposed to the infection</a:t>
            </a:r>
          </a:p>
        </p:txBody>
      </p:sp>
    </p:spTree>
    <p:extLst>
      <p:ext uri="{BB962C8B-B14F-4D97-AF65-F5344CB8AC3E}">
        <p14:creationId xmlns:p14="http://schemas.microsoft.com/office/powerpoint/2010/main" val="1636497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nb-NO"/>
              <a:t>Incubation period</a:t>
            </a:r>
          </a:p>
        </p:txBody>
      </p:sp>
      <p:sp>
        <p:nvSpPr>
          <p:cNvPr id="15363" name="Rectangle 3"/>
          <p:cNvSpPr>
            <a:spLocks noGrp="1" noChangeArrowheads="1"/>
          </p:cNvSpPr>
          <p:nvPr>
            <p:ph type="body" idx="1"/>
          </p:nvPr>
        </p:nvSpPr>
        <p:spPr/>
        <p:txBody>
          <a:bodyPr/>
          <a:lstStyle/>
          <a:p>
            <a:pPr eaLnBrk="1" hangingPunct="1">
              <a:lnSpc>
                <a:spcPct val="90000"/>
              </a:lnSpc>
            </a:pPr>
            <a:r>
              <a:rPr lang="en-GB" altLang="nb-NO"/>
              <a:t>The interval from receipt of infection to onset of clinical disease</a:t>
            </a:r>
          </a:p>
          <a:p>
            <a:pPr eaLnBrk="1" hangingPunct="1">
              <a:lnSpc>
                <a:spcPct val="90000"/>
              </a:lnSpc>
            </a:pPr>
            <a:r>
              <a:rPr lang="en-GB" altLang="nb-NO"/>
              <a:t>Reflects the time needed for the organism to multiply and reach critical mass; the site of infection; and the dose of organism</a:t>
            </a:r>
          </a:p>
          <a:p>
            <a:pPr eaLnBrk="1" hangingPunct="1">
              <a:lnSpc>
                <a:spcPct val="90000"/>
              </a:lnSpc>
            </a:pPr>
            <a:r>
              <a:rPr lang="en-GB" altLang="nb-NO"/>
              <a:t>Median incubation period for a disease can be determined from data on onset of disease in population</a:t>
            </a:r>
          </a:p>
          <a:p>
            <a:pPr eaLnBrk="1" hangingPunct="1">
              <a:lnSpc>
                <a:spcPct val="90000"/>
              </a:lnSpc>
            </a:pPr>
            <a:endParaRPr lang="en-GB" altLang="nb-NO"/>
          </a:p>
          <a:p>
            <a:pPr eaLnBrk="1" hangingPunct="1">
              <a:lnSpc>
                <a:spcPct val="90000"/>
              </a:lnSpc>
            </a:pPr>
            <a:endParaRPr lang="en-GB" altLang="nb-NO"/>
          </a:p>
        </p:txBody>
      </p:sp>
    </p:spTree>
    <p:extLst>
      <p:ext uri="{BB962C8B-B14F-4D97-AF65-F5344CB8AC3E}">
        <p14:creationId xmlns:p14="http://schemas.microsoft.com/office/powerpoint/2010/main" val="2589970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nb-NO"/>
              <a:t>Attack rate</a:t>
            </a:r>
          </a:p>
        </p:txBody>
      </p:sp>
      <p:sp>
        <p:nvSpPr>
          <p:cNvPr id="16387" name="Rectangle 3"/>
          <p:cNvSpPr>
            <a:spLocks noGrp="1" noChangeArrowheads="1"/>
          </p:cNvSpPr>
          <p:nvPr>
            <p:ph type="body" idx="1"/>
          </p:nvPr>
        </p:nvSpPr>
        <p:spPr/>
        <p:txBody>
          <a:bodyPr/>
          <a:lstStyle/>
          <a:p>
            <a:pPr eaLnBrk="1" hangingPunct="1">
              <a:lnSpc>
                <a:spcPct val="90000"/>
              </a:lnSpc>
            </a:pPr>
            <a:r>
              <a:rPr lang="en-GB" altLang="nb-NO"/>
              <a:t>Number of people at risk who develop a certain illness/Total number of people at risk</a:t>
            </a:r>
          </a:p>
          <a:p>
            <a:pPr eaLnBrk="1" hangingPunct="1">
              <a:lnSpc>
                <a:spcPct val="90000"/>
              </a:lnSpc>
            </a:pPr>
            <a:r>
              <a:rPr lang="en-GB" altLang="nb-NO"/>
              <a:t>Same as cumulative incidence</a:t>
            </a:r>
          </a:p>
          <a:p>
            <a:pPr eaLnBrk="1" hangingPunct="1">
              <a:lnSpc>
                <a:spcPct val="90000"/>
              </a:lnSpc>
            </a:pPr>
            <a:r>
              <a:rPr lang="en-GB" altLang="nb-NO"/>
              <a:t>Primary case – acquires disease from source</a:t>
            </a:r>
          </a:p>
          <a:p>
            <a:pPr eaLnBrk="1" hangingPunct="1">
              <a:lnSpc>
                <a:spcPct val="90000"/>
              </a:lnSpc>
            </a:pPr>
            <a:r>
              <a:rPr lang="en-GB" altLang="nb-NO"/>
              <a:t>Secondary case - acquires disease from primary case</a:t>
            </a:r>
          </a:p>
          <a:p>
            <a:pPr eaLnBrk="1" hangingPunct="1">
              <a:lnSpc>
                <a:spcPct val="90000"/>
              </a:lnSpc>
            </a:pPr>
            <a:r>
              <a:rPr lang="en-GB" altLang="nb-NO"/>
              <a:t>Cross tabulation to investigate an outbreak</a:t>
            </a:r>
          </a:p>
        </p:txBody>
      </p:sp>
    </p:spTree>
    <p:extLst>
      <p:ext uri="{BB962C8B-B14F-4D97-AF65-F5344CB8AC3E}">
        <p14:creationId xmlns:p14="http://schemas.microsoft.com/office/powerpoint/2010/main" val="2001365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nb-NO"/>
              <a:t>Outbreak investigation (I)</a:t>
            </a:r>
          </a:p>
        </p:txBody>
      </p:sp>
      <p:sp>
        <p:nvSpPr>
          <p:cNvPr id="18435" name="Rectangle 3"/>
          <p:cNvSpPr>
            <a:spLocks noChangeArrowheads="1"/>
          </p:cNvSpPr>
          <p:nvPr/>
        </p:nvSpPr>
        <p:spPr bwMode="auto">
          <a:xfrm>
            <a:off x="0" y="2217738"/>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fontAlgn="base" hangingPunct="1">
              <a:spcBef>
                <a:spcPct val="0"/>
              </a:spcBef>
              <a:spcAft>
                <a:spcPct val="0"/>
              </a:spcAft>
              <a:buFontTx/>
              <a:buNone/>
            </a:pPr>
            <a:r>
              <a:rPr lang="en-GB" altLang="nb-NO" sz="1200">
                <a:solidFill>
                  <a:srgbClr val="000000"/>
                </a:solidFill>
              </a:rPr>
              <a:t> </a:t>
            </a:r>
          </a:p>
          <a:p>
            <a:pPr fontAlgn="base">
              <a:spcBef>
                <a:spcPct val="0"/>
              </a:spcBef>
              <a:spcAft>
                <a:spcPct val="0"/>
              </a:spcAft>
              <a:buFontTx/>
              <a:buNone/>
            </a:pPr>
            <a:r>
              <a:rPr lang="en-GB" altLang="nb-NO" sz="1200">
                <a:solidFill>
                  <a:srgbClr val="000000"/>
                </a:solidFill>
              </a:rPr>
              <a:t>			</a:t>
            </a:r>
            <a:r>
              <a:rPr lang="en-GB" altLang="nb-NO" sz="2800" b="1">
                <a:solidFill>
                  <a:srgbClr val="000000"/>
                </a:solidFill>
              </a:rPr>
              <a:t>Ate</a:t>
            </a:r>
            <a:r>
              <a:rPr lang="en-GB" altLang="nb-NO" sz="1200" b="1">
                <a:solidFill>
                  <a:srgbClr val="000000"/>
                </a:solidFill>
              </a:rPr>
              <a:t>				</a:t>
            </a:r>
            <a:r>
              <a:rPr lang="en-GB" altLang="nb-NO" sz="2800" b="1">
                <a:solidFill>
                  <a:srgbClr val="000000"/>
                </a:solidFill>
              </a:rPr>
              <a:t>Did not eat</a:t>
            </a:r>
            <a:endParaRPr lang="en-GB" altLang="nb-NO" sz="2800">
              <a:solidFill>
                <a:srgbClr val="000000"/>
              </a:solidFill>
            </a:endParaRPr>
          </a:p>
          <a:p>
            <a:pPr fontAlgn="base">
              <a:spcBef>
                <a:spcPct val="0"/>
              </a:spcBef>
              <a:spcAft>
                <a:spcPct val="0"/>
              </a:spcAft>
              <a:buFontTx/>
              <a:buNone/>
            </a:pPr>
            <a:endParaRPr lang="en-GB" altLang="nb-NO" sz="2400">
              <a:solidFill>
                <a:srgbClr val="000000"/>
              </a:solidFill>
            </a:endParaRPr>
          </a:p>
        </p:txBody>
      </p:sp>
      <p:sp>
        <p:nvSpPr>
          <p:cNvPr id="18436" name="Rectangle 4"/>
          <p:cNvSpPr>
            <a:spLocks noChangeArrowheads="1"/>
          </p:cNvSpPr>
          <p:nvPr/>
        </p:nvSpPr>
        <p:spPr bwMode="auto">
          <a:xfrm>
            <a:off x="0" y="2819400"/>
            <a:ext cx="89154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fontAlgn="base" hangingPunct="1">
              <a:spcBef>
                <a:spcPct val="0"/>
              </a:spcBef>
              <a:spcAft>
                <a:spcPct val="0"/>
              </a:spcAft>
              <a:buFontTx/>
              <a:buNone/>
            </a:pPr>
            <a:endParaRPr lang="en-GB" altLang="nb-NO" sz="2600" b="1">
              <a:solidFill>
                <a:srgbClr val="000000"/>
              </a:solidFill>
            </a:endParaRPr>
          </a:p>
          <a:p>
            <a:pPr eaLnBrk="1" fontAlgn="base" hangingPunct="1">
              <a:spcBef>
                <a:spcPct val="0"/>
              </a:spcBef>
              <a:spcAft>
                <a:spcPct val="0"/>
              </a:spcAft>
              <a:buFontTx/>
              <a:buNone/>
            </a:pPr>
            <a:r>
              <a:rPr lang="en-GB" altLang="nb-NO" sz="2600" b="1">
                <a:solidFill>
                  <a:srgbClr val="000000"/>
                </a:solidFill>
              </a:rPr>
              <a:t>Item		Sick	Total	% Sick	Sick	Total	% Sick</a:t>
            </a:r>
          </a:p>
          <a:p>
            <a:pPr fontAlgn="base">
              <a:spcBef>
                <a:spcPct val="0"/>
              </a:spcBef>
              <a:spcAft>
                <a:spcPct val="0"/>
              </a:spcAft>
              <a:buFontTx/>
              <a:buNone/>
            </a:pPr>
            <a:r>
              <a:rPr lang="en-GB" altLang="nb-NO" sz="2800" b="1">
                <a:solidFill>
                  <a:srgbClr val="000000"/>
                </a:solidFill>
              </a:rPr>
              <a:t>Chicken</a:t>
            </a:r>
            <a:r>
              <a:rPr lang="en-GB" altLang="nb-NO" sz="2800">
                <a:solidFill>
                  <a:srgbClr val="000000"/>
                </a:solidFill>
              </a:rPr>
              <a:t>	179	264	67.8		22	50	44.0</a:t>
            </a:r>
          </a:p>
          <a:p>
            <a:pPr fontAlgn="base">
              <a:spcBef>
                <a:spcPct val="0"/>
              </a:spcBef>
              <a:spcAft>
                <a:spcPct val="0"/>
              </a:spcAft>
              <a:buFontTx/>
              <a:buNone/>
            </a:pPr>
            <a:r>
              <a:rPr lang="en-GB" altLang="nb-NO" sz="2800" b="1">
                <a:solidFill>
                  <a:srgbClr val="000000"/>
                </a:solidFill>
              </a:rPr>
              <a:t>Fish	</a:t>
            </a:r>
            <a:r>
              <a:rPr lang="en-GB" altLang="nb-NO" sz="2800">
                <a:solidFill>
                  <a:srgbClr val="000000"/>
                </a:solidFill>
              </a:rPr>
              <a:t>	176	226	77.9		27	73	37.0 </a:t>
            </a:r>
          </a:p>
        </p:txBody>
      </p:sp>
    </p:spTree>
    <p:extLst>
      <p:ext uri="{BB962C8B-B14F-4D97-AF65-F5344CB8AC3E}">
        <p14:creationId xmlns:p14="http://schemas.microsoft.com/office/powerpoint/2010/main" val="721649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nb-NO" sz="4000"/>
              <a:t>Outbreak investigation (II)</a:t>
            </a:r>
            <a:br>
              <a:rPr lang="en-GB" altLang="nb-NO" sz="4000"/>
            </a:br>
            <a:r>
              <a:rPr lang="en-GB" altLang="nb-NO" sz="4000"/>
              <a:t>Cross-tabulation</a:t>
            </a:r>
          </a:p>
        </p:txBody>
      </p:sp>
      <p:sp>
        <p:nvSpPr>
          <p:cNvPr id="19459" name="Rectangle 3"/>
          <p:cNvSpPr>
            <a:spLocks noChangeArrowheads="1"/>
          </p:cNvSpPr>
          <p:nvPr/>
        </p:nvSpPr>
        <p:spPr bwMode="auto">
          <a:xfrm>
            <a:off x="0" y="2217738"/>
            <a:ext cx="9144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fontAlgn="base" hangingPunct="1">
              <a:spcBef>
                <a:spcPct val="0"/>
              </a:spcBef>
              <a:spcAft>
                <a:spcPct val="0"/>
              </a:spcAft>
              <a:buFontTx/>
              <a:buNone/>
            </a:pPr>
            <a:r>
              <a:rPr lang="en-GB" altLang="nb-NO" sz="1200">
                <a:solidFill>
                  <a:srgbClr val="000000"/>
                </a:solidFill>
              </a:rPr>
              <a:t> </a:t>
            </a:r>
          </a:p>
          <a:p>
            <a:pPr fontAlgn="base">
              <a:spcBef>
                <a:spcPct val="0"/>
              </a:spcBef>
              <a:spcAft>
                <a:spcPct val="0"/>
              </a:spcAft>
              <a:buFontTx/>
              <a:buNone/>
            </a:pPr>
            <a:r>
              <a:rPr lang="en-GB" altLang="nb-NO" sz="1200">
                <a:solidFill>
                  <a:srgbClr val="000000"/>
                </a:solidFill>
              </a:rPr>
              <a:t>		</a:t>
            </a:r>
            <a:r>
              <a:rPr lang="en-GB" altLang="nb-NO" sz="2800" b="1">
                <a:solidFill>
                  <a:srgbClr val="000000"/>
                </a:solidFill>
              </a:rPr>
              <a:t>Ate Fish</a:t>
            </a:r>
            <a:r>
              <a:rPr lang="en-GB" altLang="nb-NO" sz="1200" b="1">
                <a:solidFill>
                  <a:srgbClr val="000000"/>
                </a:solidFill>
              </a:rPr>
              <a:t>		</a:t>
            </a:r>
            <a:r>
              <a:rPr lang="en-GB" altLang="nb-NO" sz="2800" b="1">
                <a:solidFill>
                  <a:srgbClr val="000000"/>
                </a:solidFill>
              </a:rPr>
              <a:t>Did Not Eat Fish</a:t>
            </a:r>
            <a:endParaRPr lang="en-GB" altLang="nb-NO" sz="2800">
              <a:solidFill>
                <a:srgbClr val="000000"/>
              </a:solidFill>
            </a:endParaRPr>
          </a:p>
          <a:p>
            <a:pPr fontAlgn="base">
              <a:spcBef>
                <a:spcPct val="0"/>
              </a:spcBef>
              <a:spcAft>
                <a:spcPct val="0"/>
              </a:spcAft>
              <a:buFontTx/>
              <a:buNone/>
            </a:pPr>
            <a:endParaRPr lang="en-GB" altLang="nb-NO" sz="2400">
              <a:solidFill>
                <a:srgbClr val="000000"/>
              </a:solidFill>
            </a:endParaRPr>
          </a:p>
        </p:txBody>
      </p:sp>
      <p:sp>
        <p:nvSpPr>
          <p:cNvPr id="19460" name="Rectangle 4"/>
          <p:cNvSpPr>
            <a:spLocks noChangeArrowheads="1"/>
          </p:cNvSpPr>
          <p:nvPr/>
        </p:nvSpPr>
        <p:spPr bwMode="auto">
          <a:xfrm>
            <a:off x="228600" y="2852738"/>
            <a:ext cx="89154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fontAlgn="base" hangingPunct="1">
              <a:spcBef>
                <a:spcPct val="0"/>
              </a:spcBef>
              <a:spcAft>
                <a:spcPct val="0"/>
              </a:spcAft>
              <a:buFontTx/>
              <a:buNone/>
            </a:pPr>
            <a:endParaRPr lang="en-GB" altLang="nb-NO" sz="2600" b="1">
              <a:solidFill>
                <a:srgbClr val="000000"/>
              </a:solidFill>
            </a:endParaRPr>
          </a:p>
          <a:p>
            <a:pPr eaLnBrk="1" fontAlgn="base" hangingPunct="1">
              <a:spcBef>
                <a:spcPct val="0"/>
              </a:spcBef>
              <a:spcAft>
                <a:spcPct val="0"/>
              </a:spcAft>
              <a:buFontTx/>
              <a:buNone/>
            </a:pPr>
            <a:r>
              <a:rPr lang="en-GB" altLang="nb-NO" sz="2600" b="1">
                <a:solidFill>
                  <a:srgbClr val="000000"/>
                </a:solidFill>
              </a:rPr>
              <a:t>Item		Sick	Total	% Sick	Sick	Total	% Sick</a:t>
            </a:r>
          </a:p>
          <a:p>
            <a:pPr fontAlgn="base">
              <a:spcBef>
                <a:spcPct val="0"/>
              </a:spcBef>
              <a:spcAft>
                <a:spcPct val="0"/>
              </a:spcAft>
              <a:buFontTx/>
              <a:buNone/>
            </a:pPr>
            <a:r>
              <a:rPr lang="en-GB" altLang="nb-NO" sz="2800" b="1">
                <a:solidFill>
                  <a:srgbClr val="000000"/>
                </a:solidFill>
              </a:rPr>
              <a:t>Chicken</a:t>
            </a:r>
            <a:r>
              <a:rPr lang="en-GB" altLang="nb-NO" sz="2800">
                <a:solidFill>
                  <a:srgbClr val="000000"/>
                </a:solidFill>
              </a:rPr>
              <a:t>	152	201	75.6		19	72	26.4</a:t>
            </a:r>
          </a:p>
          <a:p>
            <a:pPr fontAlgn="base">
              <a:spcBef>
                <a:spcPct val="0"/>
              </a:spcBef>
              <a:spcAft>
                <a:spcPct val="0"/>
              </a:spcAft>
              <a:buFontTx/>
              <a:buNone/>
            </a:pPr>
            <a:r>
              <a:rPr lang="en-GB" altLang="nb-NO" sz="2800" b="1">
                <a:solidFill>
                  <a:srgbClr val="000000"/>
                </a:solidFill>
              </a:rPr>
              <a:t>No chicken</a:t>
            </a:r>
            <a:r>
              <a:rPr lang="en-GB" altLang="nb-NO" sz="2800">
                <a:solidFill>
                  <a:srgbClr val="000000"/>
                </a:solidFill>
              </a:rPr>
              <a:t>	  12	  15	80.0		  7	28	25.0 </a:t>
            </a:r>
          </a:p>
        </p:txBody>
      </p:sp>
      <p:sp>
        <p:nvSpPr>
          <p:cNvPr id="19461" name="Text Box 5"/>
          <p:cNvSpPr txBox="1">
            <a:spLocks noChangeArrowheads="1"/>
          </p:cNvSpPr>
          <p:nvPr/>
        </p:nvSpPr>
        <p:spPr bwMode="auto">
          <a:xfrm>
            <a:off x="231775" y="4910138"/>
            <a:ext cx="85756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fontAlgn="base" hangingPunct="1">
              <a:spcBef>
                <a:spcPct val="0"/>
              </a:spcBef>
              <a:spcAft>
                <a:spcPct val="0"/>
              </a:spcAft>
              <a:buFontTx/>
              <a:buNone/>
            </a:pPr>
            <a:r>
              <a:rPr lang="en-GB" altLang="nb-NO" sz="2800">
                <a:solidFill>
                  <a:srgbClr val="000000"/>
                </a:solidFill>
              </a:rPr>
              <a:t>N.B. </a:t>
            </a:r>
          </a:p>
          <a:p>
            <a:pPr eaLnBrk="1" fontAlgn="base" hangingPunct="1">
              <a:spcBef>
                <a:spcPct val="0"/>
              </a:spcBef>
              <a:spcAft>
                <a:spcPct val="0"/>
              </a:spcAft>
              <a:buFontTx/>
              <a:buNone/>
            </a:pPr>
            <a:r>
              <a:rPr lang="en-GB" altLang="nb-NO" sz="2800">
                <a:solidFill>
                  <a:srgbClr val="000000"/>
                </a:solidFill>
              </a:rPr>
              <a:t>Compare the attack rates along the rows then the columns. </a:t>
            </a:r>
          </a:p>
          <a:p>
            <a:pPr eaLnBrk="1" fontAlgn="base" hangingPunct="1">
              <a:spcBef>
                <a:spcPct val="0"/>
              </a:spcBef>
              <a:spcAft>
                <a:spcPct val="0"/>
              </a:spcAft>
              <a:buFontTx/>
              <a:buNone/>
            </a:pPr>
            <a:r>
              <a:rPr lang="en-GB" altLang="nb-NO" sz="2800">
                <a:solidFill>
                  <a:srgbClr val="000000"/>
                </a:solidFill>
              </a:rPr>
              <a:t>What was the most likely cause of the outbreak?</a:t>
            </a:r>
          </a:p>
        </p:txBody>
      </p:sp>
    </p:spTree>
    <p:extLst>
      <p:ext uri="{BB962C8B-B14F-4D97-AF65-F5344CB8AC3E}">
        <p14:creationId xmlns:p14="http://schemas.microsoft.com/office/powerpoint/2010/main" val="332802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4000" dirty="0"/>
              <a:t>Case Fatality Rate</a:t>
            </a:r>
          </a:p>
        </p:txBody>
      </p:sp>
      <p:sp>
        <p:nvSpPr>
          <p:cNvPr id="37891" name="Rectangle 3"/>
          <p:cNvSpPr>
            <a:spLocks noGrp="1" noChangeArrowheads="1"/>
          </p:cNvSpPr>
          <p:nvPr>
            <p:ph idx="1"/>
          </p:nvPr>
        </p:nvSpPr>
        <p:spPr/>
        <p:txBody>
          <a:bodyPr/>
          <a:lstStyle/>
          <a:p>
            <a:pPr marL="457200" indent="-457200" eaLnBrk="1" hangingPunct="1">
              <a:lnSpc>
                <a:spcPct val="120000"/>
              </a:lnSpc>
            </a:pPr>
            <a:r>
              <a:rPr lang="en-US" altLang="en-US" sz="2800" dirty="0"/>
              <a:t>Reflects the fatal outcome (deadliness) of a disease, which is affected by efficacy of treatment</a:t>
            </a:r>
          </a:p>
          <a:p>
            <a:pPr marL="457200" indent="-457200" eaLnBrk="1" hangingPunct="1">
              <a:lnSpc>
                <a:spcPct val="120000"/>
              </a:lnSpc>
            </a:pPr>
            <a:endParaRPr lang="en-US" altLang="en-US" sz="2800" dirty="0"/>
          </a:p>
        </p:txBody>
      </p:sp>
      <p:sp>
        <p:nvSpPr>
          <p:cNvPr id="37892" name="Text Box 4"/>
          <p:cNvSpPr txBox="1">
            <a:spLocks noChangeArrowheads="1"/>
          </p:cNvSpPr>
          <p:nvPr/>
        </p:nvSpPr>
        <p:spPr bwMode="auto">
          <a:xfrm>
            <a:off x="1371600" y="3140968"/>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sz="2000" dirty="0">
                <a:solidFill>
                  <a:prstClr val="black"/>
                </a:solidFill>
                <a:latin typeface="Tahoma" pitchFamily="34" charset="0"/>
              </a:rPr>
              <a:t>Case fatality rate (%)</a:t>
            </a:r>
            <a:endParaRPr lang="en-US" altLang="en-US" sz="1800" dirty="0">
              <a:solidFill>
                <a:prstClr val="black"/>
              </a:solidFill>
              <a:latin typeface="Tahoma" pitchFamily="34" charset="0"/>
            </a:endParaRPr>
          </a:p>
        </p:txBody>
      </p:sp>
      <p:sp>
        <p:nvSpPr>
          <p:cNvPr id="37893" name="Text Box 5"/>
          <p:cNvSpPr txBox="1">
            <a:spLocks noChangeArrowheads="1"/>
          </p:cNvSpPr>
          <p:nvPr/>
        </p:nvSpPr>
        <p:spPr bwMode="auto">
          <a:xfrm>
            <a:off x="3276600" y="3062287"/>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sz="1800" dirty="0">
                <a:solidFill>
                  <a:prstClr val="black"/>
                </a:solidFill>
                <a:latin typeface="Tahoma" pitchFamily="34" charset="0"/>
              </a:rPr>
              <a:t>Number of deaths due to disease </a:t>
            </a:r>
          </a:p>
        </p:txBody>
      </p:sp>
      <p:sp>
        <p:nvSpPr>
          <p:cNvPr id="37894" name="Text Box 6"/>
          <p:cNvSpPr txBox="1">
            <a:spLocks noChangeArrowheads="1"/>
          </p:cNvSpPr>
          <p:nvPr/>
        </p:nvSpPr>
        <p:spPr bwMode="auto">
          <a:xfrm>
            <a:off x="3276600" y="3638351"/>
            <a:ext cx="3878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sz="1800" dirty="0">
                <a:solidFill>
                  <a:prstClr val="black"/>
                </a:solidFill>
                <a:latin typeface="Tahoma" pitchFamily="34" charset="0"/>
              </a:rPr>
              <a:t>Number of cases of disease </a:t>
            </a:r>
          </a:p>
        </p:txBody>
      </p:sp>
      <p:sp>
        <p:nvSpPr>
          <p:cNvPr id="37895" name="Line 7"/>
          <p:cNvSpPr>
            <a:spLocks noChangeShapeType="1"/>
          </p:cNvSpPr>
          <p:nvPr/>
        </p:nvSpPr>
        <p:spPr bwMode="auto">
          <a:xfrm>
            <a:off x="3352800" y="3501008"/>
            <a:ext cx="3810000" cy="0"/>
          </a:xfrm>
          <a:prstGeom prst="line">
            <a:avLst/>
          </a:prstGeom>
          <a:noFill/>
          <a:ln w="317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prstClr val="black"/>
              </a:solidFill>
            </a:endParaRPr>
          </a:p>
        </p:txBody>
      </p:sp>
      <p:sp>
        <p:nvSpPr>
          <p:cNvPr id="37896" name="Text Box 8"/>
          <p:cNvSpPr txBox="1">
            <a:spLocks noChangeArrowheads="1"/>
          </p:cNvSpPr>
          <p:nvPr/>
        </p:nvSpPr>
        <p:spPr bwMode="auto">
          <a:xfrm>
            <a:off x="2921000" y="3115816"/>
            <a:ext cx="34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dirty="0">
                <a:solidFill>
                  <a:prstClr val="black"/>
                </a:solidFill>
                <a:latin typeface="Tahoma" pitchFamily="34" charset="0"/>
              </a:rPr>
              <a:t>=</a:t>
            </a:r>
          </a:p>
        </p:txBody>
      </p:sp>
      <p:sp>
        <p:nvSpPr>
          <p:cNvPr id="37898" name="Text Box 10"/>
          <p:cNvSpPr txBox="1">
            <a:spLocks noChangeArrowheads="1"/>
          </p:cNvSpPr>
          <p:nvPr/>
        </p:nvSpPr>
        <p:spPr bwMode="auto">
          <a:xfrm>
            <a:off x="7239000" y="3284984"/>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dirty="0">
                <a:solidFill>
                  <a:prstClr val="black"/>
                </a:solidFill>
                <a:latin typeface="Tahoma" pitchFamily="34" charset="0"/>
              </a:rPr>
              <a:t>x 100</a:t>
            </a:r>
          </a:p>
        </p:txBody>
      </p:sp>
      <p:sp>
        <p:nvSpPr>
          <p:cNvPr id="2" name="Slide Number Placeholder 1"/>
          <p:cNvSpPr>
            <a:spLocks noGrp="1"/>
          </p:cNvSpPr>
          <p:nvPr>
            <p:ph type="sldNum" sz="quarter" idx="12"/>
          </p:nvPr>
        </p:nvSpPr>
        <p:spPr/>
        <p:txBody>
          <a:bodyPr/>
          <a:lstStyle/>
          <a:p>
            <a:fld id="{6ECB6195-50E1-4F25-B033-9490DA5FD676}" type="slidenum">
              <a:rPr lang="nb-NO" smtClean="0">
                <a:solidFill>
                  <a:prstClr val="black">
                    <a:tint val="75000"/>
                  </a:prstClr>
                </a:solidFill>
              </a:rPr>
              <a:pPr/>
              <a:t>48</a:t>
            </a:fld>
            <a:endParaRPr lang="nb-NO">
              <a:solidFill>
                <a:prstClr val="black">
                  <a:tint val="75000"/>
                </a:prstClr>
              </a:solidFill>
            </a:endParaRPr>
          </a:p>
        </p:txBody>
      </p:sp>
    </p:spTree>
    <p:extLst>
      <p:ext uri="{BB962C8B-B14F-4D97-AF65-F5344CB8AC3E}">
        <p14:creationId xmlns:p14="http://schemas.microsoft.com/office/powerpoint/2010/main" val="2472747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0" y="0"/>
            <a:ext cx="9144000" cy="1143000"/>
          </a:xfrm>
        </p:spPr>
        <p:txBody>
          <a:bodyPr/>
          <a:lstStyle/>
          <a:p>
            <a:r>
              <a:rPr lang="en-GB" altLang="en-US" sz="4000">
                <a:latin typeface="Arial" charset="0"/>
              </a:rPr>
              <a:t>What is an outbreak?</a:t>
            </a:r>
          </a:p>
        </p:txBody>
      </p:sp>
      <p:sp>
        <p:nvSpPr>
          <p:cNvPr id="4099" name="Rectangle 5"/>
          <p:cNvSpPr>
            <a:spLocks noGrp="1" noChangeArrowheads="1"/>
          </p:cNvSpPr>
          <p:nvPr>
            <p:ph type="body" idx="1"/>
          </p:nvPr>
        </p:nvSpPr>
        <p:spPr>
          <a:xfrm>
            <a:off x="1219200" y="1676400"/>
            <a:ext cx="7162800" cy="3962400"/>
          </a:xfrm>
        </p:spPr>
        <p:txBody>
          <a:bodyPr/>
          <a:lstStyle/>
          <a:p>
            <a:pPr>
              <a:lnSpc>
                <a:spcPct val="90000"/>
              </a:lnSpc>
              <a:buClr>
                <a:schemeClr val="hlink"/>
              </a:buClr>
            </a:pPr>
            <a:r>
              <a:rPr lang="en-GB" altLang="en-US" sz="2800">
                <a:latin typeface="Arial" charset="0"/>
              </a:rPr>
              <a:t>A public health emergency</a:t>
            </a:r>
          </a:p>
          <a:p>
            <a:pPr>
              <a:lnSpc>
                <a:spcPct val="90000"/>
              </a:lnSpc>
              <a:buClr>
                <a:schemeClr val="hlink"/>
              </a:buClr>
            </a:pPr>
            <a:r>
              <a:rPr lang="en-GB" altLang="en-US" sz="2800">
                <a:latin typeface="Arial" charset="0"/>
              </a:rPr>
              <a:t>A political emergency</a:t>
            </a:r>
          </a:p>
          <a:p>
            <a:pPr>
              <a:lnSpc>
                <a:spcPct val="90000"/>
              </a:lnSpc>
              <a:buClr>
                <a:schemeClr val="hlink"/>
              </a:buClr>
            </a:pPr>
            <a:r>
              <a:rPr lang="en-GB" altLang="en-US" sz="2800">
                <a:latin typeface="Arial" charset="0"/>
              </a:rPr>
              <a:t>An economic emergency</a:t>
            </a:r>
          </a:p>
          <a:p>
            <a:pPr>
              <a:lnSpc>
                <a:spcPct val="90000"/>
              </a:lnSpc>
              <a:buClr>
                <a:schemeClr val="hlink"/>
              </a:buClr>
            </a:pPr>
            <a:r>
              <a:rPr lang="en-GB" altLang="en-US" sz="2800">
                <a:latin typeface="Arial" charset="0"/>
              </a:rPr>
              <a:t>An unusual event</a:t>
            </a:r>
          </a:p>
          <a:p>
            <a:pPr>
              <a:lnSpc>
                <a:spcPct val="90000"/>
              </a:lnSpc>
              <a:buClr>
                <a:schemeClr val="hlink"/>
              </a:buClr>
            </a:pPr>
            <a:r>
              <a:rPr lang="en-GB" altLang="en-US" sz="2800">
                <a:latin typeface="Arial" charset="0"/>
              </a:rPr>
              <a:t>An event requiring rapid action</a:t>
            </a:r>
          </a:p>
          <a:p>
            <a:pPr>
              <a:lnSpc>
                <a:spcPct val="90000"/>
              </a:lnSpc>
              <a:buClr>
                <a:schemeClr val="hlink"/>
              </a:buClr>
            </a:pPr>
            <a:r>
              <a:rPr lang="en-GB" altLang="en-US" sz="2800">
                <a:latin typeface="Arial" charset="0"/>
              </a:rPr>
              <a:t>Surveillance failure </a:t>
            </a:r>
          </a:p>
          <a:p>
            <a:pPr>
              <a:lnSpc>
                <a:spcPct val="90000"/>
              </a:lnSpc>
              <a:buClr>
                <a:schemeClr val="hlink"/>
              </a:buClr>
            </a:pPr>
            <a:r>
              <a:rPr lang="en-GB" altLang="en-US" sz="2800">
                <a:latin typeface="Arial" charset="0"/>
              </a:rPr>
              <a:t>Control failure </a:t>
            </a:r>
          </a:p>
          <a:p>
            <a:pPr>
              <a:lnSpc>
                <a:spcPct val="90000"/>
              </a:lnSpc>
              <a:buClr>
                <a:schemeClr val="hlink"/>
              </a:buClr>
            </a:pPr>
            <a:r>
              <a:rPr lang="en-GB" altLang="en-US" sz="2800">
                <a:latin typeface="Arial" charset="0"/>
              </a:rPr>
              <a:t>An opportunity</a:t>
            </a:r>
          </a:p>
        </p:txBody>
      </p:sp>
      <p:sp>
        <p:nvSpPr>
          <p:cNvPr id="2" name="Slide Number Placeholder 1"/>
          <p:cNvSpPr>
            <a:spLocks noGrp="1"/>
          </p:cNvSpPr>
          <p:nvPr>
            <p:ph type="sldNum" sz="quarter" idx="12"/>
          </p:nvPr>
        </p:nvSpPr>
        <p:spPr/>
        <p:txBody>
          <a:bodyPr/>
          <a:lstStyle/>
          <a:p>
            <a:fld id="{6ECB6195-50E1-4F25-B033-9490DA5FD676}" type="slidenum">
              <a:rPr lang="nb-NO" smtClean="0">
                <a:solidFill>
                  <a:prstClr val="black">
                    <a:tint val="75000"/>
                  </a:prstClr>
                </a:solidFill>
              </a:rPr>
              <a:pPr/>
              <a:t>49</a:t>
            </a:fld>
            <a:endParaRPr lang="nb-NO">
              <a:solidFill>
                <a:prstClr val="black">
                  <a:tint val="75000"/>
                </a:prstClr>
              </a:solidFill>
            </a:endParaRPr>
          </a:p>
        </p:txBody>
      </p:sp>
    </p:spTree>
    <p:extLst>
      <p:ext uri="{BB962C8B-B14F-4D97-AF65-F5344CB8AC3E}">
        <p14:creationId xmlns:p14="http://schemas.microsoft.com/office/powerpoint/2010/main" val="34348292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nb-NO"/>
              <a:t>Objectives of Epidemiology</a:t>
            </a:r>
          </a:p>
        </p:txBody>
      </p:sp>
      <p:sp>
        <p:nvSpPr>
          <p:cNvPr id="14339" name="Rectangle 3"/>
          <p:cNvSpPr>
            <a:spLocks noGrp="1" noChangeArrowheads="1"/>
          </p:cNvSpPr>
          <p:nvPr>
            <p:ph type="body" idx="1"/>
          </p:nvPr>
        </p:nvSpPr>
        <p:spPr/>
        <p:txBody>
          <a:bodyPr/>
          <a:lstStyle/>
          <a:p>
            <a:pPr>
              <a:lnSpc>
                <a:spcPct val="90000"/>
              </a:lnSpc>
            </a:pPr>
            <a:r>
              <a:rPr lang="en-GB" altLang="nb-NO" sz="2800"/>
              <a:t>To identify the aetiology or cause of a disease and the risk factors</a:t>
            </a:r>
          </a:p>
          <a:p>
            <a:pPr>
              <a:lnSpc>
                <a:spcPct val="90000"/>
              </a:lnSpc>
            </a:pPr>
            <a:r>
              <a:rPr lang="en-GB" altLang="nb-NO" sz="2800"/>
              <a:t>To determine the extent of disease found in the community</a:t>
            </a:r>
          </a:p>
          <a:p>
            <a:pPr>
              <a:lnSpc>
                <a:spcPct val="90000"/>
              </a:lnSpc>
            </a:pPr>
            <a:r>
              <a:rPr lang="en-GB" altLang="nb-NO" sz="2800"/>
              <a:t>To study the natural history and prognosis of disease</a:t>
            </a:r>
          </a:p>
          <a:p>
            <a:pPr>
              <a:lnSpc>
                <a:spcPct val="90000"/>
              </a:lnSpc>
            </a:pPr>
            <a:r>
              <a:rPr lang="en-GB" altLang="nb-NO" sz="2800"/>
              <a:t>To evaluate preventive and therapeutic measures and modes of health care delivery</a:t>
            </a:r>
          </a:p>
          <a:p>
            <a:pPr>
              <a:lnSpc>
                <a:spcPct val="90000"/>
              </a:lnSpc>
            </a:pPr>
            <a:r>
              <a:rPr lang="en-GB" altLang="nb-NO" sz="2800"/>
              <a:t>To provide the foundation for developing public health policy </a:t>
            </a:r>
          </a:p>
        </p:txBody>
      </p:sp>
      <p:sp>
        <p:nvSpPr>
          <p:cNvPr id="2" name="Slide Number Placeholder 1"/>
          <p:cNvSpPr>
            <a:spLocks noGrp="1"/>
          </p:cNvSpPr>
          <p:nvPr>
            <p:ph type="sldNum" sz="quarter" idx="12"/>
          </p:nvPr>
        </p:nvSpPr>
        <p:spPr/>
        <p:txBody>
          <a:bodyPr/>
          <a:lstStyle/>
          <a:p>
            <a:fld id="{FFACCDBE-A869-4658-ADE0-83B14E7A0547}" type="slidenum">
              <a:rPr lang="en-GB" altLang="nb-NO" smtClean="0">
                <a:solidFill>
                  <a:srgbClr val="000000"/>
                </a:solidFill>
              </a:rPr>
              <a:pPr/>
              <a:t>5</a:t>
            </a:fld>
            <a:endParaRPr lang="en-GB" altLang="nb-NO">
              <a:solidFill>
                <a:srgbClr val="000000"/>
              </a:solidFill>
            </a:endParaRPr>
          </a:p>
        </p:txBody>
      </p:sp>
    </p:spTree>
    <p:extLst>
      <p:ext uri="{BB962C8B-B14F-4D97-AF65-F5344CB8AC3E}">
        <p14:creationId xmlns:p14="http://schemas.microsoft.com/office/powerpoint/2010/main" val="350488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762000"/>
            <a:ext cx="7772400" cy="1143000"/>
          </a:xfrm>
          <a:noFill/>
        </p:spPr>
        <p:txBody>
          <a:bodyPr lIns="90488" tIns="44450" rIns="90488" bIns="44450"/>
          <a:lstStyle/>
          <a:p>
            <a:r>
              <a:rPr lang="en-GB" altLang="en-US" sz="4000">
                <a:latin typeface="Arial" charset="0"/>
              </a:rPr>
              <a:t>What is outbreak management ?</a:t>
            </a:r>
          </a:p>
        </p:txBody>
      </p:sp>
      <p:sp>
        <p:nvSpPr>
          <p:cNvPr id="5123" name="Rectangle 3"/>
          <p:cNvSpPr>
            <a:spLocks noGrp="1" noChangeArrowheads="1"/>
          </p:cNvSpPr>
          <p:nvPr>
            <p:ph type="body" idx="1"/>
          </p:nvPr>
        </p:nvSpPr>
        <p:spPr>
          <a:xfrm>
            <a:off x="609600" y="2362200"/>
            <a:ext cx="7772400" cy="1981200"/>
          </a:xfrm>
          <a:noFill/>
        </p:spPr>
        <p:txBody>
          <a:bodyPr lIns="90488" tIns="44450" rIns="90488" bIns="44450">
            <a:normAutofit fontScale="92500"/>
          </a:bodyPr>
          <a:lstStyle/>
          <a:p>
            <a:pPr>
              <a:lnSpc>
                <a:spcPct val="90000"/>
              </a:lnSpc>
              <a:buClr>
                <a:schemeClr val="hlink"/>
              </a:buClr>
            </a:pPr>
            <a:r>
              <a:rPr lang="en-GB" altLang="en-US">
                <a:latin typeface="Arial" charset="0"/>
              </a:rPr>
              <a:t>The process of anticipating, preventing, preparing for, detecting, responding and controlling outbreaks in order that the health and economic impact is minimised</a:t>
            </a:r>
          </a:p>
        </p:txBody>
      </p:sp>
      <p:sp>
        <p:nvSpPr>
          <p:cNvPr id="2" name="Slide Number Placeholder 1"/>
          <p:cNvSpPr>
            <a:spLocks noGrp="1"/>
          </p:cNvSpPr>
          <p:nvPr>
            <p:ph type="sldNum" sz="quarter" idx="12"/>
          </p:nvPr>
        </p:nvSpPr>
        <p:spPr/>
        <p:txBody>
          <a:bodyPr/>
          <a:lstStyle/>
          <a:p>
            <a:fld id="{6ECB6195-50E1-4F25-B033-9490DA5FD676}" type="slidenum">
              <a:rPr lang="nb-NO" smtClean="0">
                <a:solidFill>
                  <a:prstClr val="black">
                    <a:tint val="75000"/>
                  </a:prstClr>
                </a:solidFill>
              </a:rPr>
              <a:pPr/>
              <a:t>50</a:t>
            </a:fld>
            <a:endParaRPr lang="nb-NO">
              <a:solidFill>
                <a:prstClr val="black">
                  <a:tint val="75000"/>
                </a:prstClr>
              </a:solidFill>
            </a:endParaRPr>
          </a:p>
        </p:txBody>
      </p:sp>
    </p:spTree>
    <p:extLst>
      <p:ext uri="{BB962C8B-B14F-4D97-AF65-F5344CB8AC3E}">
        <p14:creationId xmlns:p14="http://schemas.microsoft.com/office/powerpoint/2010/main" val="166772240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273968"/>
            <a:ext cx="7772400" cy="1066800"/>
          </a:xfrm>
          <a:solidFill>
            <a:schemeClr val="bg1"/>
          </a:solidFill>
        </p:spPr>
        <p:txBody>
          <a:bodyPr>
            <a:normAutofit fontScale="90000"/>
          </a:bodyPr>
          <a:lstStyle/>
          <a:p>
            <a:r>
              <a:rPr lang="en-GB" altLang="en-US" sz="3600" dirty="0">
                <a:latin typeface="Arial" charset="0"/>
              </a:rPr>
              <a:t>Components of Effective</a:t>
            </a:r>
            <a:r>
              <a:rPr lang="en-GB" altLang="en-US" sz="3600" dirty="0">
                <a:solidFill>
                  <a:schemeClr val="tx1"/>
                </a:solidFill>
                <a:latin typeface="Arial" charset="0"/>
              </a:rPr>
              <a:t> Outbreak Management</a:t>
            </a:r>
          </a:p>
        </p:txBody>
      </p:sp>
      <p:sp>
        <p:nvSpPr>
          <p:cNvPr id="7171" name="Rectangle 3"/>
          <p:cNvSpPr>
            <a:spLocks noGrp="1" noChangeArrowheads="1"/>
          </p:cNvSpPr>
          <p:nvPr>
            <p:ph type="body" idx="1"/>
          </p:nvPr>
        </p:nvSpPr>
        <p:spPr>
          <a:xfrm>
            <a:off x="762000" y="1676400"/>
            <a:ext cx="7848600" cy="4724400"/>
          </a:xfrm>
        </p:spPr>
        <p:txBody>
          <a:bodyPr>
            <a:normAutofit lnSpcReduction="10000"/>
          </a:bodyPr>
          <a:lstStyle/>
          <a:p>
            <a:pPr>
              <a:lnSpc>
                <a:spcPct val="90000"/>
              </a:lnSpc>
            </a:pPr>
            <a:r>
              <a:rPr lang="en-GB" altLang="en-US" sz="2800" dirty="0">
                <a:latin typeface="Arial" charset="0"/>
              </a:rPr>
              <a:t>Anticipation/prediction</a:t>
            </a:r>
            <a:r>
              <a:rPr lang="en-GB" altLang="en-US" sz="2400" dirty="0">
                <a:latin typeface="Arial" charset="0"/>
              </a:rPr>
              <a:t> </a:t>
            </a:r>
          </a:p>
          <a:p>
            <a:pPr lvl="2">
              <a:lnSpc>
                <a:spcPct val="90000"/>
              </a:lnSpc>
            </a:pPr>
            <a:r>
              <a:rPr lang="en-GB" altLang="en-US" sz="2000" dirty="0">
                <a:latin typeface="Arial" charset="0"/>
              </a:rPr>
              <a:t>so that epidemics be prevented</a:t>
            </a:r>
            <a:endParaRPr lang="en-GB" altLang="en-US" sz="1800" dirty="0">
              <a:latin typeface="Arial" charset="0"/>
            </a:endParaRPr>
          </a:p>
          <a:p>
            <a:pPr>
              <a:lnSpc>
                <a:spcPct val="90000"/>
              </a:lnSpc>
            </a:pPr>
            <a:r>
              <a:rPr lang="en-GB" altLang="en-US" sz="2800" dirty="0">
                <a:latin typeface="Arial" charset="0"/>
              </a:rPr>
              <a:t>Preparedness</a:t>
            </a:r>
          </a:p>
          <a:p>
            <a:pPr lvl="2">
              <a:lnSpc>
                <a:spcPct val="90000"/>
              </a:lnSpc>
            </a:pPr>
            <a:r>
              <a:rPr lang="en-GB" altLang="en-US" sz="2000" dirty="0">
                <a:latin typeface="Arial" charset="0"/>
              </a:rPr>
              <a:t>so there is readiness to respond</a:t>
            </a:r>
          </a:p>
          <a:p>
            <a:pPr>
              <a:lnSpc>
                <a:spcPct val="90000"/>
              </a:lnSpc>
            </a:pPr>
            <a:r>
              <a:rPr lang="en-GB" altLang="en-US" sz="2800" dirty="0">
                <a:latin typeface="Arial" charset="0"/>
              </a:rPr>
              <a:t>Early detection</a:t>
            </a:r>
            <a:r>
              <a:rPr lang="en-GB" altLang="en-US" sz="2400" dirty="0">
                <a:latin typeface="Arial" charset="0"/>
              </a:rPr>
              <a:t> </a:t>
            </a:r>
          </a:p>
          <a:p>
            <a:pPr lvl="2">
              <a:lnSpc>
                <a:spcPct val="90000"/>
              </a:lnSpc>
            </a:pPr>
            <a:r>
              <a:rPr lang="en-GB" altLang="en-US" sz="2000" dirty="0">
                <a:latin typeface="Arial" charset="0"/>
              </a:rPr>
              <a:t>to know when there is a problem</a:t>
            </a:r>
            <a:endParaRPr lang="en-GB" altLang="en-US" dirty="0">
              <a:latin typeface="Arial" charset="0"/>
            </a:endParaRPr>
          </a:p>
          <a:p>
            <a:pPr>
              <a:lnSpc>
                <a:spcPct val="90000"/>
              </a:lnSpc>
            </a:pPr>
            <a:r>
              <a:rPr lang="en-GB" altLang="en-US" sz="2800" dirty="0">
                <a:latin typeface="Arial" charset="0"/>
              </a:rPr>
              <a:t>Rapid Investigation</a:t>
            </a:r>
            <a:endParaRPr lang="en-GB" altLang="en-US" sz="2400" dirty="0">
              <a:latin typeface="Arial" charset="0"/>
            </a:endParaRPr>
          </a:p>
          <a:p>
            <a:pPr lvl="2">
              <a:lnSpc>
                <a:spcPct val="90000"/>
              </a:lnSpc>
            </a:pPr>
            <a:r>
              <a:rPr lang="en-GB" altLang="en-US" sz="2000" dirty="0">
                <a:latin typeface="Arial" charset="0"/>
              </a:rPr>
              <a:t>to describe the event and identify interventions</a:t>
            </a:r>
            <a:endParaRPr lang="en-GB" altLang="en-US" sz="1800" dirty="0">
              <a:latin typeface="Arial" charset="0"/>
            </a:endParaRPr>
          </a:p>
          <a:p>
            <a:pPr>
              <a:lnSpc>
                <a:spcPct val="90000"/>
              </a:lnSpc>
            </a:pPr>
            <a:r>
              <a:rPr lang="en-GB" altLang="en-US" sz="2800" dirty="0">
                <a:latin typeface="Arial" charset="0"/>
              </a:rPr>
              <a:t>Effective Response</a:t>
            </a:r>
            <a:r>
              <a:rPr lang="en-GB" altLang="en-US" sz="2400" dirty="0">
                <a:latin typeface="Arial" charset="0"/>
              </a:rPr>
              <a:t> </a:t>
            </a:r>
          </a:p>
          <a:p>
            <a:pPr lvl="2">
              <a:lnSpc>
                <a:spcPct val="90000"/>
              </a:lnSpc>
            </a:pPr>
            <a:r>
              <a:rPr lang="en-GB" altLang="en-US" sz="2000" dirty="0">
                <a:latin typeface="Arial" charset="0"/>
              </a:rPr>
              <a:t>to implement appropriate control measures</a:t>
            </a:r>
            <a:endParaRPr lang="en-GB" altLang="en-US" dirty="0">
              <a:latin typeface="Arial" charset="0"/>
            </a:endParaRPr>
          </a:p>
          <a:p>
            <a:pPr>
              <a:lnSpc>
                <a:spcPct val="90000"/>
              </a:lnSpc>
            </a:pPr>
            <a:r>
              <a:rPr lang="en-GB" altLang="en-US" sz="2800" dirty="0">
                <a:latin typeface="Arial" charset="0"/>
              </a:rPr>
              <a:t>Evaluation</a:t>
            </a:r>
          </a:p>
          <a:p>
            <a:pPr lvl="2">
              <a:lnSpc>
                <a:spcPct val="90000"/>
              </a:lnSpc>
            </a:pPr>
            <a:r>
              <a:rPr lang="en-GB" altLang="en-US" sz="1800" dirty="0">
                <a:latin typeface="Arial" charset="0"/>
              </a:rPr>
              <a:t>to identify what went right and wrong before and during the outbreak</a:t>
            </a:r>
            <a:endParaRPr lang="en-GB" altLang="en-US" sz="2000" dirty="0">
              <a:latin typeface="Arial" charset="0"/>
            </a:endParaRPr>
          </a:p>
          <a:p>
            <a:pPr>
              <a:lnSpc>
                <a:spcPct val="90000"/>
              </a:lnSpc>
            </a:pPr>
            <a:endParaRPr lang="en-GB" altLang="en-US" sz="2400" dirty="0">
              <a:solidFill>
                <a:srgbClr val="3333CC"/>
              </a:solidFill>
              <a:latin typeface="Arial" charset="0"/>
            </a:endParaRPr>
          </a:p>
        </p:txBody>
      </p:sp>
      <p:sp>
        <p:nvSpPr>
          <p:cNvPr id="2" name="Slide Number Placeholder 1"/>
          <p:cNvSpPr>
            <a:spLocks noGrp="1"/>
          </p:cNvSpPr>
          <p:nvPr>
            <p:ph type="sldNum" sz="quarter" idx="12"/>
          </p:nvPr>
        </p:nvSpPr>
        <p:spPr/>
        <p:txBody>
          <a:bodyPr/>
          <a:lstStyle/>
          <a:p>
            <a:fld id="{6ECB6195-50E1-4F25-B033-9490DA5FD676}" type="slidenum">
              <a:rPr lang="nb-NO" smtClean="0">
                <a:solidFill>
                  <a:prstClr val="black">
                    <a:tint val="75000"/>
                  </a:prstClr>
                </a:solidFill>
              </a:rPr>
              <a:pPr/>
              <a:t>51</a:t>
            </a:fld>
            <a:endParaRPr lang="nb-NO">
              <a:solidFill>
                <a:prstClr val="black">
                  <a:tint val="75000"/>
                </a:prstClr>
              </a:solidFill>
            </a:endParaRPr>
          </a:p>
        </p:txBody>
      </p:sp>
    </p:spTree>
    <p:extLst>
      <p:ext uri="{BB962C8B-B14F-4D97-AF65-F5344CB8AC3E}">
        <p14:creationId xmlns:p14="http://schemas.microsoft.com/office/powerpoint/2010/main" val="325697768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9600" y="2209800"/>
            <a:ext cx="7848600" cy="1524000"/>
          </a:xfrm>
        </p:spPr>
        <p:txBody>
          <a:bodyPr/>
          <a:lstStyle/>
          <a:p>
            <a:pPr eaLnBrk="1" hangingPunct="1"/>
            <a:r>
              <a:rPr lang="en-US" altLang="nb-NO"/>
              <a:t>Descriptive Studies: </a:t>
            </a:r>
            <a:br>
              <a:rPr lang="en-US" altLang="nb-NO"/>
            </a:br>
            <a:r>
              <a:rPr lang="en-US" altLang="nb-NO"/>
              <a:t>Person, Place and Time</a:t>
            </a:r>
          </a:p>
        </p:txBody>
      </p:sp>
      <p:sp>
        <p:nvSpPr>
          <p:cNvPr id="2051" name="Rectangle 3"/>
          <p:cNvSpPr>
            <a:spLocks noGrp="1" noChangeArrowheads="1"/>
          </p:cNvSpPr>
          <p:nvPr>
            <p:ph type="body" idx="1"/>
          </p:nvPr>
        </p:nvSpPr>
        <p:spPr>
          <a:xfrm>
            <a:off x="685800" y="1981200"/>
            <a:ext cx="3276600" cy="3962400"/>
          </a:xfrm>
        </p:spPr>
        <p:txBody>
          <a:bodyPr/>
          <a:lstStyle/>
          <a:p>
            <a:pPr eaLnBrk="1" hangingPunct="1">
              <a:buFontTx/>
              <a:buNone/>
            </a:pPr>
            <a:endParaRPr lang="en-US" altLang="nb-NO"/>
          </a:p>
          <a:p>
            <a:pPr eaLnBrk="1" hangingPunct="1">
              <a:buFontTx/>
              <a:buNone/>
            </a:pPr>
            <a:endParaRPr lang="en-US" altLang="nb-NO"/>
          </a:p>
        </p:txBody>
      </p:sp>
      <p:sp>
        <p:nvSpPr>
          <p:cNvPr id="2052" name="Text Box 6"/>
          <p:cNvSpPr txBox="1">
            <a:spLocks noChangeArrowheads="1"/>
          </p:cNvSpPr>
          <p:nvPr/>
        </p:nvSpPr>
        <p:spPr bwMode="auto">
          <a:xfrm>
            <a:off x="4953000" y="2895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50000"/>
              </a:spcBef>
              <a:spcAft>
                <a:spcPct val="0"/>
              </a:spcAft>
            </a:pPr>
            <a:endParaRPr lang="nb-NO" altLang="nb-NO">
              <a:solidFill>
                <a:srgbClr val="000000"/>
              </a:solidFill>
            </a:endParaRPr>
          </a:p>
        </p:txBody>
      </p:sp>
    </p:spTree>
    <p:extLst>
      <p:ext uri="{BB962C8B-B14F-4D97-AF65-F5344CB8AC3E}">
        <p14:creationId xmlns:p14="http://schemas.microsoft.com/office/powerpoint/2010/main" val="2913899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609600"/>
            <a:ext cx="7772400" cy="914400"/>
          </a:xfrm>
        </p:spPr>
        <p:txBody>
          <a:bodyPr/>
          <a:lstStyle/>
          <a:p>
            <a:pPr eaLnBrk="1" hangingPunct="1"/>
            <a:r>
              <a:rPr lang="en-US" altLang="nb-NO" sz="4000"/>
              <a:t>Descriptive Epidemiology</a:t>
            </a:r>
          </a:p>
        </p:txBody>
      </p:sp>
      <p:sp>
        <p:nvSpPr>
          <p:cNvPr id="3075" name="Rectangle 3"/>
          <p:cNvSpPr>
            <a:spLocks noGrp="1" noChangeArrowheads="1"/>
          </p:cNvSpPr>
          <p:nvPr>
            <p:ph type="body" sz="half" idx="1"/>
          </p:nvPr>
        </p:nvSpPr>
        <p:spPr>
          <a:xfrm>
            <a:off x="762000" y="1600200"/>
            <a:ext cx="7772400" cy="1981200"/>
          </a:xfrm>
        </p:spPr>
        <p:txBody>
          <a:bodyPr/>
          <a:lstStyle/>
          <a:p>
            <a:pPr eaLnBrk="1" hangingPunct="1"/>
            <a:r>
              <a:rPr lang="en-US" altLang="nb-NO"/>
              <a:t>Includes activities related to characterizing the distribution of diseases within a population</a:t>
            </a:r>
          </a:p>
        </p:txBody>
      </p:sp>
      <p:sp>
        <p:nvSpPr>
          <p:cNvPr id="3076" name="Rectangle 5"/>
          <p:cNvSpPr>
            <a:spLocks noChangeArrowheads="1"/>
          </p:cNvSpPr>
          <p:nvPr/>
        </p:nvSpPr>
        <p:spPr bwMode="auto">
          <a:xfrm>
            <a:off x="685800" y="3352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fontAlgn="base" hangingPunct="1">
              <a:spcBef>
                <a:spcPct val="0"/>
              </a:spcBef>
              <a:spcAft>
                <a:spcPct val="0"/>
              </a:spcAft>
            </a:pPr>
            <a:r>
              <a:rPr lang="en-US" altLang="nb-NO" sz="4000">
                <a:solidFill>
                  <a:srgbClr val="FFFF00"/>
                </a:solidFill>
              </a:rPr>
              <a:t>Analytical Epidemiology</a:t>
            </a:r>
          </a:p>
        </p:txBody>
      </p:sp>
      <p:sp>
        <p:nvSpPr>
          <p:cNvPr id="3077" name="Rectangle 6"/>
          <p:cNvSpPr>
            <a:spLocks noChangeArrowheads="1"/>
          </p:cNvSpPr>
          <p:nvPr/>
        </p:nvSpPr>
        <p:spPr bwMode="auto">
          <a:xfrm>
            <a:off x="685800" y="4343400"/>
            <a:ext cx="7772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b="1">
                <a:solidFill>
                  <a:schemeClr val="bg1"/>
                </a:solidFill>
                <a:latin typeface="Arial" charset="0"/>
              </a:defRPr>
            </a:lvl1pPr>
            <a:lvl2pPr marL="742950" indent="-285750" eaLnBrk="0" hangingPunct="0">
              <a:spcBef>
                <a:spcPct val="20000"/>
              </a:spcBef>
              <a:buFont typeface="Wingdings" pitchFamily="2" charset="2"/>
              <a:buChar char="ü"/>
              <a:defRPr sz="2800" b="1">
                <a:solidFill>
                  <a:schemeClr val="bg1"/>
                </a:solidFill>
                <a:latin typeface="Arial" charset="0"/>
              </a:defRPr>
            </a:lvl2pPr>
            <a:lvl3pPr marL="1143000" indent="-228600" eaLnBrk="0" hangingPunct="0">
              <a:spcBef>
                <a:spcPct val="20000"/>
              </a:spcBef>
              <a:buChar char="•"/>
              <a:defRPr sz="2400" b="1">
                <a:solidFill>
                  <a:schemeClr val="hlink"/>
                </a:solidFill>
                <a:latin typeface="Arial" charset="0"/>
              </a:defRPr>
            </a:lvl3pPr>
            <a:lvl4pPr marL="1600200" indent="-228600" eaLnBrk="0" hangingPunct="0">
              <a:spcBef>
                <a:spcPct val="20000"/>
              </a:spcBef>
              <a:buChar char="–"/>
              <a:defRPr sz="2000" b="1">
                <a:solidFill>
                  <a:schemeClr val="bg1"/>
                </a:solidFill>
                <a:latin typeface="Arial" charset="0"/>
              </a:defRPr>
            </a:lvl4pPr>
            <a:lvl5pPr marL="2057400" indent="-228600" eaLnBrk="0" hangingPunct="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eaLnBrk="1" fontAlgn="base" hangingPunct="1">
              <a:spcAft>
                <a:spcPct val="0"/>
              </a:spcAft>
            </a:pPr>
            <a:r>
              <a:rPr lang="en-US" altLang="nb-NO">
                <a:solidFill>
                  <a:srgbClr val="FFFFFF"/>
                </a:solidFill>
              </a:rPr>
              <a:t>Concerns activities related to identifying possible causes for the occurrence of diseases</a:t>
            </a:r>
          </a:p>
        </p:txBody>
      </p:sp>
    </p:spTree>
    <p:extLst>
      <p:ext uri="{BB962C8B-B14F-4D97-AF65-F5344CB8AC3E}">
        <p14:creationId xmlns:p14="http://schemas.microsoft.com/office/powerpoint/2010/main" val="1102579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nb-NO" sz="4000"/>
              <a:t>Descriptive Epidemiology</a:t>
            </a:r>
          </a:p>
        </p:txBody>
      </p:sp>
      <p:sp>
        <p:nvSpPr>
          <p:cNvPr id="4099" name="Rectangle 3"/>
          <p:cNvSpPr>
            <a:spLocks noGrp="1" noChangeArrowheads="1"/>
          </p:cNvSpPr>
          <p:nvPr>
            <p:ph type="body" idx="1"/>
          </p:nvPr>
        </p:nvSpPr>
        <p:spPr>
          <a:xfrm>
            <a:off x="685800" y="1981200"/>
            <a:ext cx="7772400" cy="3702050"/>
          </a:xfrm>
          <a:noFill/>
        </p:spPr>
        <p:txBody>
          <a:bodyPr>
            <a:spAutoFit/>
          </a:bodyPr>
          <a:lstStyle/>
          <a:p>
            <a:pPr eaLnBrk="1" hangingPunct="1"/>
            <a:r>
              <a:rPr lang="en-US" altLang="nb-NO"/>
              <a:t>Epidemiological equivalent of the game “20 Questions”</a:t>
            </a:r>
          </a:p>
          <a:p>
            <a:pPr lvl="1" eaLnBrk="1" hangingPunct="1"/>
            <a:r>
              <a:rPr lang="en-US" altLang="nb-NO"/>
              <a:t> animal, mineral or vegetable?</a:t>
            </a:r>
          </a:p>
          <a:p>
            <a:pPr eaLnBrk="1" hangingPunct="1"/>
            <a:r>
              <a:rPr lang="en-US" altLang="nb-NO"/>
              <a:t>In Descriptive Epidemiology:</a:t>
            </a:r>
          </a:p>
          <a:p>
            <a:pPr lvl="1" eaLnBrk="1" hangingPunct="1"/>
            <a:r>
              <a:rPr lang="en-US" altLang="nb-NO"/>
              <a:t> </a:t>
            </a:r>
            <a:r>
              <a:rPr lang="en-US" altLang="nb-NO">
                <a:solidFill>
                  <a:srgbClr val="FFFF66"/>
                </a:solidFill>
              </a:rPr>
              <a:t>Who</a:t>
            </a:r>
            <a:r>
              <a:rPr lang="en-US" altLang="nb-NO"/>
              <a:t>? - </a:t>
            </a:r>
            <a:r>
              <a:rPr lang="en-US" altLang="nb-NO">
                <a:solidFill>
                  <a:srgbClr val="FFFF66"/>
                </a:solidFill>
              </a:rPr>
              <a:t>person</a:t>
            </a:r>
          </a:p>
          <a:p>
            <a:pPr lvl="1" eaLnBrk="1" hangingPunct="1"/>
            <a:r>
              <a:rPr lang="en-US" altLang="nb-NO"/>
              <a:t> </a:t>
            </a:r>
            <a:r>
              <a:rPr lang="en-US" altLang="nb-NO">
                <a:solidFill>
                  <a:srgbClr val="FFFF66"/>
                </a:solidFill>
              </a:rPr>
              <a:t>Where</a:t>
            </a:r>
            <a:r>
              <a:rPr lang="en-US" altLang="nb-NO"/>
              <a:t>? - </a:t>
            </a:r>
            <a:r>
              <a:rPr lang="en-US" altLang="nb-NO">
                <a:solidFill>
                  <a:srgbClr val="FFFF66"/>
                </a:solidFill>
              </a:rPr>
              <a:t>place</a:t>
            </a:r>
          </a:p>
          <a:p>
            <a:pPr lvl="1" eaLnBrk="1" hangingPunct="1"/>
            <a:r>
              <a:rPr lang="en-US" altLang="nb-NO"/>
              <a:t> </a:t>
            </a:r>
            <a:r>
              <a:rPr lang="en-US" altLang="nb-NO">
                <a:solidFill>
                  <a:srgbClr val="FFFF66"/>
                </a:solidFill>
              </a:rPr>
              <a:t>When</a:t>
            </a:r>
            <a:r>
              <a:rPr lang="en-US" altLang="nb-NO"/>
              <a:t>? - </a:t>
            </a:r>
            <a:r>
              <a:rPr lang="en-US" altLang="nb-NO">
                <a:solidFill>
                  <a:srgbClr val="FFFF66"/>
                </a:solidFill>
              </a:rPr>
              <a:t>time</a:t>
            </a:r>
          </a:p>
        </p:txBody>
      </p:sp>
    </p:spTree>
    <p:extLst>
      <p:ext uri="{BB962C8B-B14F-4D97-AF65-F5344CB8AC3E}">
        <p14:creationId xmlns:p14="http://schemas.microsoft.com/office/powerpoint/2010/main" val="3903939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685800" y="212725"/>
            <a:ext cx="7772400" cy="701675"/>
          </a:xfrm>
          <a:noFill/>
        </p:spPr>
        <p:txBody>
          <a:bodyPr>
            <a:spAutoFit/>
          </a:bodyPr>
          <a:lstStyle/>
          <a:p>
            <a:pPr eaLnBrk="1" hangingPunct="1"/>
            <a:r>
              <a:rPr lang="en-US" altLang="nb-NO" sz="4000"/>
              <a:t>Descriptive Epidemiology</a:t>
            </a:r>
          </a:p>
        </p:txBody>
      </p:sp>
      <p:grpSp>
        <p:nvGrpSpPr>
          <p:cNvPr id="5123" name="Group 1035"/>
          <p:cNvGrpSpPr>
            <a:grpSpLocks/>
          </p:cNvGrpSpPr>
          <p:nvPr/>
        </p:nvGrpSpPr>
        <p:grpSpPr bwMode="auto">
          <a:xfrm>
            <a:off x="1219200" y="1447800"/>
            <a:ext cx="7391400" cy="4768850"/>
            <a:chOff x="768" y="816"/>
            <a:chExt cx="4656" cy="3004"/>
          </a:xfrm>
        </p:grpSpPr>
        <p:grpSp>
          <p:nvGrpSpPr>
            <p:cNvPr id="5124" name="Group 1034"/>
            <p:cNvGrpSpPr>
              <a:grpSpLocks/>
            </p:cNvGrpSpPr>
            <p:nvPr/>
          </p:nvGrpSpPr>
          <p:grpSpPr bwMode="auto">
            <a:xfrm>
              <a:off x="768" y="816"/>
              <a:ext cx="4368" cy="2736"/>
              <a:chOff x="768" y="1056"/>
              <a:chExt cx="4368" cy="2736"/>
            </a:xfrm>
          </p:grpSpPr>
          <p:sp>
            <p:nvSpPr>
              <p:cNvPr id="5126" name="Oval 1027"/>
              <p:cNvSpPr>
                <a:spLocks noChangeArrowheads="1"/>
              </p:cNvSpPr>
              <p:nvPr/>
            </p:nvSpPr>
            <p:spPr bwMode="auto">
              <a:xfrm>
                <a:off x="768" y="2928"/>
                <a:ext cx="1536" cy="8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fontAlgn="base" hangingPunct="1">
                  <a:spcBef>
                    <a:spcPct val="0"/>
                  </a:spcBef>
                  <a:spcAft>
                    <a:spcPct val="0"/>
                  </a:spcAft>
                </a:pPr>
                <a:r>
                  <a:rPr lang="en-US" altLang="nb-NO">
                    <a:solidFill>
                      <a:srgbClr val="000000"/>
                    </a:solidFill>
                  </a:rPr>
                  <a:t>PERSON</a:t>
                </a:r>
              </a:p>
            </p:txBody>
          </p:sp>
          <p:sp>
            <p:nvSpPr>
              <p:cNvPr id="5127" name="Oval 1028"/>
              <p:cNvSpPr>
                <a:spLocks noChangeArrowheads="1"/>
              </p:cNvSpPr>
              <p:nvPr/>
            </p:nvSpPr>
            <p:spPr bwMode="auto">
              <a:xfrm>
                <a:off x="2064" y="1056"/>
                <a:ext cx="1536" cy="8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fontAlgn="base" hangingPunct="1">
                  <a:spcBef>
                    <a:spcPct val="0"/>
                  </a:spcBef>
                  <a:spcAft>
                    <a:spcPct val="0"/>
                  </a:spcAft>
                </a:pPr>
                <a:r>
                  <a:rPr lang="en-US" altLang="nb-NO">
                    <a:solidFill>
                      <a:srgbClr val="000000"/>
                    </a:solidFill>
                  </a:rPr>
                  <a:t>PLACE</a:t>
                </a:r>
              </a:p>
            </p:txBody>
          </p:sp>
          <p:sp>
            <p:nvSpPr>
              <p:cNvPr id="5128" name="Oval 1029"/>
              <p:cNvSpPr>
                <a:spLocks noChangeArrowheads="1"/>
              </p:cNvSpPr>
              <p:nvPr/>
            </p:nvSpPr>
            <p:spPr bwMode="auto">
              <a:xfrm>
                <a:off x="3600" y="2352"/>
                <a:ext cx="1536" cy="8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fontAlgn="base" hangingPunct="1">
                  <a:spcBef>
                    <a:spcPct val="0"/>
                  </a:spcBef>
                  <a:spcAft>
                    <a:spcPct val="0"/>
                  </a:spcAft>
                </a:pPr>
                <a:r>
                  <a:rPr lang="en-US" altLang="nb-NO">
                    <a:solidFill>
                      <a:srgbClr val="000000"/>
                    </a:solidFill>
                  </a:rPr>
                  <a:t>TIME</a:t>
                </a:r>
              </a:p>
            </p:txBody>
          </p:sp>
          <p:sp>
            <p:nvSpPr>
              <p:cNvPr id="5129" name="Line 1030"/>
              <p:cNvSpPr>
                <a:spLocks noChangeShapeType="1"/>
              </p:cNvSpPr>
              <p:nvPr/>
            </p:nvSpPr>
            <p:spPr bwMode="auto">
              <a:xfrm flipV="1">
                <a:off x="2832" y="2016"/>
                <a:ext cx="0" cy="7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sz="2400" b="1">
                  <a:solidFill>
                    <a:srgbClr val="000000"/>
                  </a:solidFill>
                </a:endParaRPr>
              </a:p>
            </p:txBody>
          </p:sp>
          <p:sp>
            <p:nvSpPr>
              <p:cNvPr id="5130" name="Line 1031"/>
              <p:cNvSpPr>
                <a:spLocks noChangeShapeType="1"/>
              </p:cNvSpPr>
              <p:nvPr/>
            </p:nvSpPr>
            <p:spPr bwMode="auto">
              <a:xfrm flipV="1">
                <a:off x="2832" y="2736"/>
                <a:ext cx="67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sz="2400" b="1">
                  <a:solidFill>
                    <a:srgbClr val="000000"/>
                  </a:solidFill>
                </a:endParaRPr>
              </a:p>
            </p:txBody>
          </p:sp>
          <p:sp>
            <p:nvSpPr>
              <p:cNvPr id="5131" name="Line 1032"/>
              <p:cNvSpPr>
                <a:spLocks noChangeShapeType="1"/>
              </p:cNvSpPr>
              <p:nvPr/>
            </p:nvSpPr>
            <p:spPr bwMode="auto">
              <a:xfrm flipH="1">
                <a:off x="2304" y="2736"/>
                <a:ext cx="528"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sz="2400" b="1">
                  <a:solidFill>
                    <a:srgbClr val="000000"/>
                  </a:solidFill>
                </a:endParaRPr>
              </a:p>
            </p:txBody>
          </p:sp>
        </p:grpSp>
        <p:sp>
          <p:nvSpPr>
            <p:cNvPr id="5125" name="Text Box 1033"/>
            <p:cNvSpPr txBox="1">
              <a:spLocks noChangeArrowheads="1"/>
            </p:cNvSpPr>
            <p:nvPr/>
          </p:nvSpPr>
          <p:spPr bwMode="auto">
            <a:xfrm>
              <a:off x="2448" y="3072"/>
              <a:ext cx="2976"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30000"/>
                </a:spcBef>
                <a:spcAft>
                  <a:spcPct val="0"/>
                </a:spcAft>
              </a:pPr>
              <a:r>
                <a:rPr lang="en-US" altLang="nb-NO" b="0">
                  <a:solidFill>
                    <a:srgbClr val="FFFFFF"/>
                  </a:solidFill>
                </a:rPr>
                <a:t>Think of this as the standard dimensions used to track the occurrence of a disease.</a:t>
              </a:r>
              <a:endParaRPr lang="en-US" altLang="nb-NO">
                <a:solidFill>
                  <a:srgbClr val="FFFFFF"/>
                </a:solidFill>
              </a:endParaRPr>
            </a:p>
          </p:txBody>
        </p:sp>
      </p:grpSp>
    </p:spTree>
    <p:extLst>
      <p:ext uri="{BB962C8B-B14F-4D97-AF65-F5344CB8AC3E}">
        <p14:creationId xmlns:p14="http://schemas.microsoft.com/office/powerpoint/2010/main" val="2308408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800100"/>
            <a:ext cx="7772400" cy="762000"/>
          </a:xfrm>
          <a:noFill/>
        </p:spPr>
        <p:txBody>
          <a:bodyPr>
            <a:spAutoFit/>
          </a:bodyPr>
          <a:lstStyle/>
          <a:p>
            <a:pPr eaLnBrk="1" hangingPunct="1"/>
            <a:r>
              <a:rPr lang="en-US" altLang="nb-NO"/>
              <a:t>Person</a:t>
            </a:r>
          </a:p>
        </p:txBody>
      </p:sp>
      <p:sp>
        <p:nvSpPr>
          <p:cNvPr id="6147" name="Rectangle 3"/>
          <p:cNvSpPr>
            <a:spLocks noGrp="1" noChangeArrowheads="1"/>
          </p:cNvSpPr>
          <p:nvPr>
            <p:ph type="body" idx="1"/>
          </p:nvPr>
        </p:nvSpPr>
        <p:spPr>
          <a:xfrm>
            <a:off x="685800" y="1981200"/>
            <a:ext cx="7772400" cy="2138363"/>
          </a:xfrm>
          <a:noFill/>
        </p:spPr>
        <p:txBody>
          <a:bodyPr>
            <a:spAutoFit/>
          </a:bodyPr>
          <a:lstStyle/>
          <a:p>
            <a:pPr eaLnBrk="1" hangingPunct="1"/>
            <a:r>
              <a:rPr lang="en-US" altLang="nb-NO">
                <a:solidFill>
                  <a:srgbClr val="FFFF66"/>
                </a:solidFill>
              </a:rPr>
              <a:t>WHO</a:t>
            </a:r>
            <a:r>
              <a:rPr lang="en-US" altLang="nb-NO"/>
              <a:t> is getting the disease?</a:t>
            </a:r>
          </a:p>
          <a:p>
            <a:pPr eaLnBrk="1" hangingPunct="1"/>
            <a:r>
              <a:rPr lang="en-US" altLang="nb-NO"/>
              <a:t>Many variables are involved and studied, but factors such as sex, age &amp; race often have a major effect.</a:t>
            </a:r>
          </a:p>
        </p:txBody>
      </p:sp>
    </p:spTree>
    <p:extLst>
      <p:ext uri="{BB962C8B-B14F-4D97-AF65-F5344CB8AC3E}">
        <p14:creationId xmlns:p14="http://schemas.microsoft.com/office/powerpoint/2010/main" val="2932213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495300"/>
            <a:ext cx="9144000" cy="762000"/>
          </a:xfrm>
          <a:noFill/>
        </p:spPr>
        <p:txBody>
          <a:bodyPr>
            <a:spAutoFit/>
          </a:bodyPr>
          <a:lstStyle/>
          <a:p>
            <a:pPr eaLnBrk="1" hangingPunct="1"/>
            <a:r>
              <a:rPr lang="en-US" altLang="nb-NO"/>
              <a:t>Characteristics of Person</a:t>
            </a:r>
          </a:p>
        </p:txBody>
      </p:sp>
      <p:sp>
        <p:nvSpPr>
          <p:cNvPr id="7171" name="Rectangle 3"/>
          <p:cNvSpPr>
            <a:spLocks noGrp="1" noChangeArrowheads="1"/>
          </p:cNvSpPr>
          <p:nvPr>
            <p:ph type="body" idx="1"/>
          </p:nvPr>
        </p:nvSpPr>
        <p:spPr>
          <a:xfrm>
            <a:off x="685800" y="1524000"/>
            <a:ext cx="7772400" cy="4668838"/>
          </a:xfrm>
          <a:noFill/>
        </p:spPr>
        <p:txBody>
          <a:bodyPr>
            <a:spAutoFit/>
          </a:bodyPr>
          <a:lstStyle/>
          <a:p>
            <a:pPr eaLnBrk="1" hangingPunct="1"/>
            <a:r>
              <a:rPr lang="en-US" altLang="nb-NO"/>
              <a:t>Age</a:t>
            </a:r>
          </a:p>
          <a:p>
            <a:pPr eaLnBrk="1" hangingPunct="1"/>
            <a:r>
              <a:rPr lang="en-US" altLang="nb-NO"/>
              <a:t>Sex</a:t>
            </a:r>
          </a:p>
          <a:p>
            <a:pPr eaLnBrk="1" hangingPunct="1"/>
            <a:r>
              <a:rPr lang="en-US" altLang="nb-NO"/>
              <a:t>Ethnic group</a:t>
            </a:r>
          </a:p>
          <a:p>
            <a:pPr eaLnBrk="1" hangingPunct="1"/>
            <a:r>
              <a:rPr lang="en-US" altLang="nb-NO"/>
              <a:t>Socioeconomic status</a:t>
            </a:r>
          </a:p>
          <a:p>
            <a:pPr eaLnBrk="1" hangingPunct="1"/>
            <a:r>
              <a:rPr lang="en-US" altLang="nb-NO"/>
              <a:t>Nativity</a:t>
            </a:r>
          </a:p>
          <a:p>
            <a:pPr eaLnBrk="1" hangingPunct="1"/>
            <a:r>
              <a:rPr lang="en-US" altLang="nb-NO"/>
              <a:t>Religion</a:t>
            </a:r>
          </a:p>
          <a:p>
            <a:pPr eaLnBrk="1" hangingPunct="1"/>
            <a:r>
              <a:rPr lang="en-US" altLang="nb-NO"/>
              <a:t>Marital status</a:t>
            </a:r>
          </a:p>
          <a:p>
            <a:pPr eaLnBrk="1" hangingPunct="1"/>
            <a:r>
              <a:rPr lang="en-US" altLang="nb-NO"/>
              <a:t>Occupation</a:t>
            </a:r>
          </a:p>
        </p:txBody>
      </p:sp>
    </p:spTree>
    <p:extLst>
      <p:ext uri="{BB962C8B-B14F-4D97-AF65-F5344CB8AC3E}">
        <p14:creationId xmlns:p14="http://schemas.microsoft.com/office/powerpoint/2010/main" val="6545840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190500"/>
            <a:ext cx="7772400" cy="762000"/>
          </a:xfrm>
          <a:noFill/>
        </p:spPr>
        <p:txBody>
          <a:bodyPr>
            <a:spAutoFit/>
          </a:bodyPr>
          <a:lstStyle/>
          <a:p>
            <a:pPr eaLnBrk="1" hangingPunct="1"/>
            <a:r>
              <a:rPr lang="en-US" altLang="nb-NO"/>
              <a:t>Age</a:t>
            </a:r>
          </a:p>
        </p:txBody>
      </p:sp>
      <p:pic>
        <p:nvPicPr>
          <p:cNvPr id="8195" name="Picture 3" descr="9-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990600"/>
            <a:ext cx="7134225" cy="5570538"/>
          </a:xfrm>
          <a:prstGeom prst="rect">
            <a:avLst/>
          </a:prstGeom>
          <a:noFill/>
          <a:ln w="508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799245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1143000"/>
          </a:xfrm>
        </p:spPr>
        <p:txBody>
          <a:bodyPr/>
          <a:lstStyle/>
          <a:p>
            <a:pPr eaLnBrk="1" hangingPunct="1"/>
            <a:r>
              <a:rPr lang="en-US" altLang="nb-NO" sz="4000"/>
              <a:t>Time</a:t>
            </a:r>
          </a:p>
        </p:txBody>
      </p:sp>
      <p:sp>
        <p:nvSpPr>
          <p:cNvPr id="11267" name="Rectangle 3"/>
          <p:cNvSpPr>
            <a:spLocks noGrp="1" noChangeArrowheads="1"/>
          </p:cNvSpPr>
          <p:nvPr>
            <p:ph type="body" idx="1"/>
          </p:nvPr>
        </p:nvSpPr>
        <p:spPr>
          <a:xfrm>
            <a:off x="685800" y="1524000"/>
            <a:ext cx="7772400" cy="4114800"/>
          </a:xfrm>
        </p:spPr>
        <p:txBody>
          <a:bodyPr/>
          <a:lstStyle/>
          <a:p>
            <a:pPr eaLnBrk="1" hangingPunct="1"/>
            <a:r>
              <a:rPr lang="en-US" altLang="nb-NO">
                <a:solidFill>
                  <a:srgbClr val="FFFF66"/>
                </a:solidFill>
              </a:rPr>
              <a:t>WHEN</a:t>
            </a:r>
            <a:r>
              <a:rPr lang="en-US" altLang="nb-NO"/>
              <a:t> does the disease occur?</a:t>
            </a:r>
          </a:p>
          <a:p>
            <a:pPr lvl="1" eaLnBrk="1" hangingPunct="1"/>
            <a:r>
              <a:rPr lang="en-US" altLang="nb-NO"/>
              <a:t>“Temporal”</a:t>
            </a:r>
          </a:p>
          <a:p>
            <a:pPr lvl="1" eaLnBrk="1" hangingPunct="1"/>
            <a:r>
              <a:rPr lang="en-US" altLang="nb-NO"/>
              <a:t>Range from hours to decades</a:t>
            </a:r>
          </a:p>
          <a:p>
            <a:pPr eaLnBrk="1" hangingPunct="1"/>
            <a:r>
              <a:rPr lang="en-US" altLang="nb-NO"/>
              <a:t>Type of disease dictates “time” element to be used</a:t>
            </a:r>
          </a:p>
          <a:p>
            <a:pPr eaLnBrk="1" hangingPunct="1"/>
            <a:r>
              <a:rPr lang="en-US" altLang="nb-NO"/>
              <a:t>Graphic format often used</a:t>
            </a:r>
          </a:p>
          <a:p>
            <a:pPr lvl="1" eaLnBrk="1" hangingPunct="1"/>
            <a:r>
              <a:rPr lang="en-US" altLang="nb-NO"/>
              <a:t> y-axis (vertical) - frequency</a:t>
            </a:r>
          </a:p>
          <a:p>
            <a:pPr lvl="1" eaLnBrk="1" hangingPunct="1"/>
            <a:r>
              <a:rPr lang="en-US" altLang="nb-NO"/>
              <a:t> x-axis (horizontal) - time</a:t>
            </a:r>
          </a:p>
        </p:txBody>
      </p:sp>
    </p:spTree>
    <p:extLst>
      <p:ext uri="{BB962C8B-B14F-4D97-AF65-F5344CB8AC3E}">
        <p14:creationId xmlns:p14="http://schemas.microsoft.com/office/powerpoint/2010/main" val="125335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tLang="nb-NO"/>
              <a:t>Epidemiology and Prevention</a:t>
            </a:r>
          </a:p>
        </p:txBody>
      </p:sp>
      <p:sp>
        <p:nvSpPr>
          <p:cNvPr id="15363" name="Rectangle 3"/>
          <p:cNvSpPr>
            <a:spLocks noGrp="1" noChangeArrowheads="1"/>
          </p:cNvSpPr>
          <p:nvPr>
            <p:ph type="body" idx="1"/>
          </p:nvPr>
        </p:nvSpPr>
        <p:spPr/>
        <p:txBody>
          <a:bodyPr/>
          <a:lstStyle/>
          <a:p>
            <a:r>
              <a:rPr lang="en-GB" altLang="nb-NO" sz="2800"/>
              <a:t>Levels of prevention</a:t>
            </a:r>
          </a:p>
          <a:p>
            <a:pPr lvl="1"/>
            <a:r>
              <a:rPr lang="en-GB" altLang="nb-NO" sz="2400"/>
              <a:t>Primary prevention e.g. use of Insecticide Treated Nets</a:t>
            </a:r>
          </a:p>
          <a:p>
            <a:pPr lvl="1"/>
            <a:r>
              <a:rPr lang="en-GB" altLang="nb-NO" sz="2400"/>
              <a:t>Secondary prevention e.g. Early treatment of uncomplicated malaria</a:t>
            </a:r>
          </a:p>
          <a:p>
            <a:pPr lvl="1"/>
            <a:r>
              <a:rPr lang="en-GB" altLang="nb-NO" sz="2400"/>
              <a:t>Tertiary prevention e.g. physiotherapy in cerebral palsy to avoid contractures</a:t>
            </a:r>
          </a:p>
          <a:p>
            <a:r>
              <a:rPr lang="en-GB" altLang="nb-NO" sz="2800"/>
              <a:t>Approaches to prevention</a:t>
            </a:r>
          </a:p>
          <a:p>
            <a:pPr lvl="1"/>
            <a:r>
              <a:rPr lang="en-GB" altLang="nb-NO" sz="2400"/>
              <a:t>Population based approach e.g. iodination of salt</a:t>
            </a:r>
          </a:p>
          <a:p>
            <a:pPr lvl="1"/>
            <a:r>
              <a:rPr lang="en-GB" altLang="nb-NO" sz="2400"/>
              <a:t>High risk approach e.g. use of SP during pregnancy</a:t>
            </a:r>
          </a:p>
        </p:txBody>
      </p:sp>
      <p:sp>
        <p:nvSpPr>
          <p:cNvPr id="2" name="Slide Number Placeholder 1"/>
          <p:cNvSpPr>
            <a:spLocks noGrp="1"/>
          </p:cNvSpPr>
          <p:nvPr>
            <p:ph type="sldNum" sz="quarter" idx="12"/>
          </p:nvPr>
        </p:nvSpPr>
        <p:spPr/>
        <p:txBody>
          <a:bodyPr/>
          <a:lstStyle/>
          <a:p>
            <a:fld id="{FFACCDBE-A869-4658-ADE0-83B14E7A0547}" type="slidenum">
              <a:rPr lang="en-GB" altLang="nb-NO" smtClean="0">
                <a:solidFill>
                  <a:srgbClr val="000000"/>
                </a:solidFill>
              </a:rPr>
              <a:pPr/>
              <a:t>6</a:t>
            </a:fld>
            <a:endParaRPr lang="en-GB" altLang="nb-NO">
              <a:solidFill>
                <a:srgbClr val="000000"/>
              </a:solidFill>
            </a:endParaRPr>
          </a:p>
        </p:txBody>
      </p:sp>
    </p:spTree>
    <p:extLst>
      <p:ext uri="{BB962C8B-B14F-4D97-AF65-F5344CB8AC3E}">
        <p14:creationId xmlns:p14="http://schemas.microsoft.com/office/powerpoint/2010/main" val="3464322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228600"/>
            <a:ext cx="6897687" cy="6442075"/>
          </a:xfrm>
          <a:prstGeom prst="rect">
            <a:avLst/>
          </a:prstGeom>
          <a:noFill/>
          <a:ln w="508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13687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09600"/>
            <a:ext cx="9144000" cy="1143000"/>
          </a:xfrm>
        </p:spPr>
        <p:txBody>
          <a:bodyPr/>
          <a:lstStyle/>
          <a:p>
            <a:pPr eaLnBrk="1" hangingPunct="1"/>
            <a:r>
              <a:rPr lang="en-US" altLang="nb-NO"/>
              <a:t>Characteristics Relating to Time</a:t>
            </a:r>
          </a:p>
        </p:txBody>
      </p:sp>
      <p:sp>
        <p:nvSpPr>
          <p:cNvPr id="13315" name="Rectangle 3"/>
          <p:cNvSpPr>
            <a:spLocks noGrp="1" noChangeArrowheads="1"/>
          </p:cNvSpPr>
          <p:nvPr>
            <p:ph type="body" idx="1"/>
          </p:nvPr>
        </p:nvSpPr>
        <p:spPr>
          <a:xfrm>
            <a:off x="685800" y="1981200"/>
            <a:ext cx="7772400" cy="2332038"/>
          </a:xfrm>
          <a:noFill/>
        </p:spPr>
        <p:txBody>
          <a:bodyPr>
            <a:spAutoFit/>
          </a:bodyPr>
          <a:lstStyle/>
          <a:p>
            <a:pPr eaLnBrk="1" hangingPunct="1"/>
            <a:r>
              <a:rPr lang="en-US" altLang="nb-NO"/>
              <a:t>Secular change (long-term) </a:t>
            </a:r>
          </a:p>
          <a:p>
            <a:pPr eaLnBrk="1" hangingPunct="1"/>
            <a:r>
              <a:rPr lang="en-US" altLang="nb-NO"/>
              <a:t>Point epidemics (short-term) </a:t>
            </a:r>
          </a:p>
          <a:p>
            <a:pPr eaLnBrk="1" hangingPunct="1"/>
            <a:r>
              <a:rPr lang="en-US" altLang="nb-NO"/>
              <a:t>Cyclic trends </a:t>
            </a:r>
          </a:p>
          <a:p>
            <a:pPr eaLnBrk="1" hangingPunct="1"/>
            <a:r>
              <a:rPr lang="en-US" altLang="nb-NO"/>
              <a:t>Seasonal variation </a:t>
            </a:r>
          </a:p>
        </p:txBody>
      </p:sp>
    </p:spTree>
    <p:extLst>
      <p:ext uri="{BB962C8B-B14F-4D97-AF65-F5344CB8AC3E}">
        <p14:creationId xmlns:p14="http://schemas.microsoft.com/office/powerpoint/2010/main" val="4163745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76200"/>
            <a:ext cx="7772400" cy="1143000"/>
          </a:xfrm>
        </p:spPr>
        <p:txBody>
          <a:bodyPr/>
          <a:lstStyle/>
          <a:p>
            <a:pPr eaLnBrk="1" hangingPunct="1"/>
            <a:r>
              <a:rPr lang="en-US" altLang="nb-NO"/>
              <a:t>Secular Change</a:t>
            </a:r>
          </a:p>
        </p:txBody>
      </p:sp>
      <p:pic>
        <p:nvPicPr>
          <p:cNvPr id="14339" name="Picture 3" descr="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124825" cy="5400675"/>
          </a:xfrm>
          <a:prstGeom prst="rect">
            <a:avLst/>
          </a:prstGeom>
          <a:noFill/>
          <a:ln w="508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73837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04800"/>
            <a:ext cx="7772400" cy="1143000"/>
          </a:xfrm>
        </p:spPr>
        <p:txBody>
          <a:bodyPr/>
          <a:lstStyle/>
          <a:p>
            <a:pPr eaLnBrk="1" hangingPunct="1"/>
            <a:r>
              <a:rPr lang="en-US" altLang="nb-NO"/>
              <a:t>Cyclic Trends</a:t>
            </a:r>
          </a:p>
        </p:txBody>
      </p:sp>
      <p:sp>
        <p:nvSpPr>
          <p:cNvPr id="19459" name="Rectangle 6"/>
          <p:cNvSpPr>
            <a:spLocks noChangeArrowheads="1"/>
          </p:cNvSpPr>
          <p:nvPr/>
        </p:nvSpPr>
        <p:spPr bwMode="auto">
          <a:xfrm>
            <a:off x="685800" y="1447800"/>
            <a:ext cx="777240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b="1">
                <a:solidFill>
                  <a:schemeClr val="bg1"/>
                </a:solidFill>
                <a:latin typeface="Arial" charset="0"/>
              </a:defRPr>
            </a:lvl1pPr>
            <a:lvl2pPr marL="742950" indent="-285750" eaLnBrk="0" hangingPunct="0">
              <a:spcBef>
                <a:spcPct val="20000"/>
              </a:spcBef>
              <a:buFont typeface="Wingdings" pitchFamily="2" charset="2"/>
              <a:buChar char="ü"/>
              <a:defRPr sz="2800" b="1">
                <a:solidFill>
                  <a:schemeClr val="bg1"/>
                </a:solidFill>
                <a:latin typeface="Arial" charset="0"/>
              </a:defRPr>
            </a:lvl2pPr>
            <a:lvl3pPr marL="1143000" indent="-228600" eaLnBrk="0" hangingPunct="0">
              <a:spcBef>
                <a:spcPct val="20000"/>
              </a:spcBef>
              <a:buChar char="•"/>
              <a:defRPr sz="2400" b="1">
                <a:solidFill>
                  <a:schemeClr val="hlink"/>
                </a:solidFill>
                <a:latin typeface="Arial" charset="0"/>
              </a:defRPr>
            </a:lvl3pPr>
            <a:lvl4pPr marL="1600200" indent="-228600" eaLnBrk="0" hangingPunct="0">
              <a:spcBef>
                <a:spcPct val="20000"/>
              </a:spcBef>
              <a:buChar char="–"/>
              <a:defRPr sz="2000" b="1">
                <a:solidFill>
                  <a:schemeClr val="bg1"/>
                </a:solidFill>
                <a:latin typeface="Arial" charset="0"/>
              </a:defRPr>
            </a:lvl4pPr>
            <a:lvl5pPr marL="2057400" indent="-228600" eaLnBrk="0" hangingPunct="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eaLnBrk="1" fontAlgn="base" hangingPunct="1">
              <a:spcAft>
                <a:spcPct val="0"/>
              </a:spcAft>
            </a:pPr>
            <a:r>
              <a:rPr lang="en-US" altLang="nb-NO">
                <a:solidFill>
                  <a:srgbClr val="FFFFFF"/>
                </a:solidFill>
              </a:rPr>
              <a:t>Cyclic trends may be either long-term or short term events.</a:t>
            </a:r>
          </a:p>
          <a:p>
            <a:pPr eaLnBrk="1" fontAlgn="base" hangingPunct="1">
              <a:spcAft>
                <a:spcPct val="0"/>
              </a:spcAft>
            </a:pPr>
            <a:r>
              <a:rPr lang="en-US" altLang="nb-NO">
                <a:solidFill>
                  <a:srgbClr val="FFFFFF"/>
                </a:solidFill>
              </a:rPr>
              <a:t>Some are “seasonal” while others are cyclic due to other factors:</a:t>
            </a:r>
          </a:p>
          <a:p>
            <a:pPr lvl="1" eaLnBrk="1" fontAlgn="base" hangingPunct="1">
              <a:spcAft>
                <a:spcPct val="0"/>
              </a:spcAft>
            </a:pPr>
            <a:r>
              <a:rPr lang="en-US" altLang="nb-NO">
                <a:solidFill>
                  <a:srgbClr val="FFFFFF"/>
                </a:solidFill>
              </a:rPr>
              <a:t> Immigration</a:t>
            </a:r>
          </a:p>
          <a:p>
            <a:pPr lvl="1" eaLnBrk="1" fontAlgn="base" hangingPunct="1">
              <a:spcAft>
                <a:spcPct val="0"/>
              </a:spcAft>
            </a:pPr>
            <a:r>
              <a:rPr lang="en-US" altLang="nb-NO">
                <a:solidFill>
                  <a:srgbClr val="FFFFFF"/>
                </a:solidFill>
              </a:rPr>
              <a:t> School year </a:t>
            </a:r>
          </a:p>
          <a:p>
            <a:pPr lvl="1" eaLnBrk="1" fontAlgn="base" hangingPunct="1">
              <a:spcAft>
                <a:spcPct val="0"/>
              </a:spcAft>
            </a:pPr>
            <a:r>
              <a:rPr lang="en-US" altLang="nb-NO">
                <a:solidFill>
                  <a:srgbClr val="FFFFFF"/>
                </a:solidFill>
              </a:rPr>
              <a:t> Military deployment</a:t>
            </a:r>
          </a:p>
        </p:txBody>
      </p:sp>
    </p:spTree>
    <p:extLst>
      <p:ext uri="{BB962C8B-B14F-4D97-AF65-F5344CB8AC3E}">
        <p14:creationId xmlns:p14="http://schemas.microsoft.com/office/powerpoint/2010/main" val="1475799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772400" cy="5062538"/>
          </a:xfrm>
          <a:prstGeom prst="rect">
            <a:avLst/>
          </a:prstGeom>
          <a:noFill/>
          <a:ln w="508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Rectangle 5"/>
          <p:cNvSpPr>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fontAlgn="base" hangingPunct="1">
              <a:spcBef>
                <a:spcPct val="0"/>
              </a:spcBef>
              <a:spcAft>
                <a:spcPct val="0"/>
              </a:spcAft>
            </a:pPr>
            <a:r>
              <a:rPr lang="en-US" altLang="nb-NO" sz="4400">
                <a:solidFill>
                  <a:srgbClr val="FFFF00"/>
                </a:solidFill>
              </a:rPr>
              <a:t>Cyclic Trends</a:t>
            </a:r>
          </a:p>
        </p:txBody>
      </p:sp>
    </p:spTree>
    <p:extLst>
      <p:ext uri="{BB962C8B-B14F-4D97-AF65-F5344CB8AC3E}">
        <p14:creationId xmlns:p14="http://schemas.microsoft.com/office/powerpoint/2010/main" val="2306353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0"/>
            <a:ext cx="7772400" cy="990600"/>
          </a:xfrm>
        </p:spPr>
        <p:txBody>
          <a:bodyPr/>
          <a:lstStyle/>
          <a:p>
            <a:pPr eaLnBrk="1" hangingPunct="1"/>
            <a:r>
              <a:rPr lang="en-US" altLang="nb-NO"/>
              <a:t>Seasonal Variation</a:t>
            </a:r>
          </a:p>
        </p:txBody>
      </p:sp>
      <p:sp>
        <p:nvSpPr>
          <p:cNvPr id="21507" name="Rectangle 7"/>
          <p:cNvSpPr>
            <a:spLocks noChangeArrowheads="1"/>
          </p:cNvSpPr>
          <p:nvPr/>
        </p:nvSpPr>
        <p:spPr bwMode="auto">
          <a:xfrm>
            <a:off x="5334000" y="1295400"/>
            <a:ext cx="358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b="1">
                <a:solidFill>
                  <a:schemeClr val="bg1"/>
                </a:solidFill>
                <a:latin typeface="Arial" charset="0"/>
              </a:defRPr>
            </a:lvl1pPr>
            <a:lvl2pPr marL="742950" indent="-285750" eaLnBrk="0" hangingPunct="0">
              <a:spcBef>
                <a:spcPct val="20000"/>
              </a:spcBef>
              <a:buFont typeface="Wingdings" pitchFamily="2" charset="2"/>
              <a:buChar char="ü"/>
              <a:defRPr sz="2800" b="1">
                <a:solidFill>
                  <a:schemeClr val="bg1"/>
                </a:solidFill>
                <a:latin typeface="Arial" charset="0"/>
              </a:defRPr>
            </a:lvl2pPr>
            <a:lvl3pPr marL="1143000" indent="-228600" eaLnBrk="0" hangingPunct="0">
              <a:spcBef>
                <a:spcPct val="20000"/>
              </a:spcBef>
              <a:buChar char="•"/>
              <a:defRPr sz="2400" b="1">
                <a:solidFill>
                  <a:schemeClr val="hlink"/>
                </a:solidFill>
                <a:latin typeface="Arial" charset="0"/>
              </a:defRPr>
            </a:lvl3pPr>
            <a:lvl4pPr marL="1600200" indent="-228600" eaLnBrk="0" hangingPunct="0">
              <a:spcBef>
                <a:spcPct val="20000"/>
              </a:spcBef>
              <a:buChar char="–"/>
              <a:defRPr sz="2000" b="1">
                <a:solidFill>
                  <a:schemeClr val="bg1"/>
                </a:solidFill>
                <a:latin typeface="Arial" charset="0"/>
              </a:defRPr>
            </a:lvl4pPr>
            <a:lvl5pPr marL="2057400" indent="-228600" eaLnBrk="0" hangingPunct="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eaLnBrk="1" fontAlgn="base" hangingPunct="1">
              <a:spcAft>
                <a:spcPct val="0"/>
              </a:spcAft>
            </a:pPr>
            <a:r>
              <a:rPr lang="en-US" altLang="nb-NO">
                <a:solidFill>
                  <a:srgbClr val="FFFFFF"/>
                </a:solidFill>
              </a:rPr>
              <a:t>Seasonal variation can be seen for some diseases or conditions falling within a calendar year</a:t>
            </a:r>
          </a:p>
        </p:txBody>
      </p:sp>
      <p:pic>
        <p:nvPicPr>
          <p:cNvPr id="21508" name="Picture 5" descr="9-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4819650" cy="5791200"/>
          </a:xfrm>
          <a:prstGeom prst="rect">
            <a:avLst/>
          </a:prstGeom>
          <a:noFill/>
          <a:ln w="508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8366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762000"/>
          </a:xfrm>
          <a:noFill/>
        </p:spPr>
        <p:txBody>
          <a:bodyPr>
            <a:spAutoFit/>
          </a:bodyPr>
          <a:lstStyle/>
          <a:p>
            <a:pPr eaLnBrk="1" hangingPunct="1"/>
            <a:r>
              <a:rPr lang="en-US" altLang="nb-NO"/>
              <a:t>Time Clustering</a:t>
            </a:r>
          </a:p>
        </p:txBody>
      </p:sp>
      <p:sp>
        <p:nvSpPr>
          <p:cNvPr id="23555" name="Rectangle 6"/>
          <p:cNvSpPr>
            <a:spLocks noChangeArrowheads="1"/>
          </p:cNvSpPr>
          <p:nvPr/>
        </p:nvSpPr>
        <p:spPr bwMode="auto">
          <a:xfrm>
            <a:off x="685800" y="1219200"/>
            <a:ext cx="77724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b="1">
                <a:solidFill>
                  <a:schemeClr val="bg1"/>
                </a:solidFill>
                <a:latin typeface="Arial" charset="0"/>
              </a:defRPr>
            </a:lvl1pPr>
            <a:lvl2pPr marL="742950" indent="-285750" eaLnBrk="0" hangingPunct="0">
              <a:spcBef>
                <a:spcPct val="20000"/>
              </a:spcBef>
              <a:buFont typeface="Wingdings" pitchFamily="2" charset="2"/>
              <a:buChar char="ü"/>
              <a:defRPr sz="2800" b="1">
                <a:solidFill>
                  <a:schemeClr val="bg1"/>
                </a:solidFill>
                <a:latin typeface="Arial" charset="0"/>
              </a:defRPr>
            </a:lvl2pPr>
            <a:lvl3pPr marL="1143000" indent="-228600" eaLnBrk="0" hangingPunct="0">
              <a:spcBef>
                <a:spcPct val="20000"/>
              </a:spcBef>
              <a:buChar char="•"/>
              <a:defRPr sz="2400" b="1">
                <a:solidFill>
                  <a:schemeClr val="hlink"/>
                </a:solidFill>
                <a:latin typeface="Arial" charset="0"/>
              </a:defRPr>
            </a:lvl3pPr>
            <a:lvl4pPr marL="1600200" indent="-228600" eaLnBrk="0" hangingPunct="0">
              <a:spcBef>
                <a:spcPct val="20000"/>
              </a:spcBef>
              <a:buChar char="–"/>
              <a:defRPr sz="2000" b="1">
                <a:solidFill>
                  <a:schemeClr val="bg1"/>
                </a:solidFill>
                <a:latin typeface="Arial" charset="0"/>
              </a:defRPr>
            </a:lvl4pPr>
            <a:lvl5pPr marL="2057400" indent="-228600" eaLnBrk="0" hangingPunct="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eaLnBrk="1" fontAlgn="base" hangingPunct="1">
              <a:spcAft>
                <a:spcPct val="0"/>
              </a:spcAft>
            </a:pPr>
            <a:r>
              <a:rPr lang="en-US" altLang="nb-NO">
                <a:solidFill>
                  <a:srgbClr val="FFFFFF"/>
                </a:solidFill>
              </a:rPr>
              <a:t>Time clustering data can sometimes be used to trace the “beginning” to the introduction of a specific causal agent</a:t>
            </a:r>
          </a:p>
          <a:p>
            <a:pPr lvl="1" eaLnBrk="1" fontAlgn="base" hangingPunct="1">
              <a:spcAft>
                <a:spcPct val="0"/>
              </a:spcAft>
            </a:pPr>
            <a:r>
              <a:rPr lang="en-US" altLang="nb-NO">
                <a:solidFill>
                  <a:srgbClr val="FFFFFF"/>
                </a:solidFill>
              </a:rPr>
              <a:t> Thalidomide &amp; birth defects</a:t>
            </a:r>
          </a:p>
          <a:p>
            <a:pPr lvl="2" eaLnBrk="1" fontAlgn="base" hangingPunct="1">
              <a:spcAft>
                <a:spcPct val="0"/>
              </a:spcAft>
              <a:buFont typeface="Wingdings" pitchFamily="2" charset="2"/>
              <a:buNone/>
            </a:pPr>
            <a:r>
              <a:rPr lang="en-US" altLang="nb-NO">
                <a:solidFill>
                  <a:srgbClr val="FFFFFF"/>
                </a:solidFill>
              </a:rPr>
              <a:t>	First marketed in Europe in 1950’s as sleeping pill and to treat morning sickness in pregnant women</a:t>
            </a:r>
          </a:p>
          <a:p>
            <a:pPr lvl="1" eaLnBrk="1" fontAlgn="base" hangingPunct="1">
              <a:spcAft>
                <a:spcPct val="0"/>
              </a:spcAft>
            </a:pPr>
            <a:r>
              <a:rPr lang="en-US" altLang="nb-NO">
                <a:solidFill>
                  <a:srgbClr val="FFFFFF"/>
                </a:solidFill>
              </a:rPr>
              <a:t> Toxic Shock Syndrome</a:t>
            </a:r>
          </a:p>
          <a:p>
            <a:pPr lvl="2" eaLnBrk="1" fontAlgn="base" hangingPunct="1">
              <a:spcAft>
                <a:spcPct val="0"/>
              </a:spcAft>
              <a:buFontTx/>
              <a:buNone/>
            </a:pPr>
            <a:r>
              <a:rPr lang="en-US" altLang="nb-NO" i="1">
                <a:solidFill>
                  <a:srgbClr val="FFFFFF"/>
                </a:solidFill>
              </a:rPr>
              <a:t>	Staphylococcus aureus </a:t>
            </a:r>
            <a:r>
              <a:rPr lang="en-US" altLang="nb-NO">
                <a:solidFill>
                  <a:srgbClr val="FFFFFF"/>
                </a:solidFill>
              </a:rPr>
              <a:t>infection</a:t>
            </a:r>
            <a:r>
              <a:rPr lang="en-US" altLang="nb-NO" i="1">
                <a:solidFill>
                  <a:srgbClr val="FFFFFF"/>
                </a:solidFill>
              </a:rPr>
              <a:t> </a:t>
            </a:r>
            <a:r>
              <a:rPr lang="en-US" altLang="nb-NO">
                <a:solidFill>
                  <a:srgbClr val="FFFFFF"/>
                </a:solidFill>
              </a:rPr>
              <a:t>in women using newly introduced hyperabsorbent tampons</a:t>
            </a:r>
          </a:p>
        </p:txBody>
      </p:sp>
    </p:spTree>
    <p:extLst>
      <p:ext uri="{BB962C8B-B14F-4D97-AF65-F5344CB8AC3E}">
        <p14:creationId xmlns:p14="http://schemas.microsoft.com/office/powerpoint/2010/main" val="19735793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toxic shock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6905625" cy="5257800"/>
          </a:xfrm>
          <a:prstGeom prst="rect">
            <a:avLst/>
          </a:prstGeom>
          <a:noFill/>
          <a:ln w="508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9" name="Rectangle 5"/>
          <p:cNvSpPr>
            <a:spLocks noChangeArrowheads="1"/>
          </p:cNvSpPr>
          <p:nvPr/>
        </p:nvSpPr>
        <p:spPr bwMode="auto">
          <a:xfrm>
            <a:off x="685800" y="2667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fontAlgn="base" hangingPunct="1">
              <a:spcBef>
                <a:spcPct val="0"/>
              </a:spcBef>
              <a:spcAft>
                <a:spcPct val="0"/>
              </a:spcAft>
            </a:pPr>
            <a:r>
              <a:rPr lang="en-US" altLang="nb-NO" sz="4400">
                <a:solidFill>
                  <a:srgbClr val="FFFF00"/>
                </a:solidFill>
              </a:rPr>
              <a:t>Time Clustering</a:t>
            </a:r>
          </a:p>
        </p:txBody>
      </p:sp>
    </p:spTree>
    <p:extLst>
      <p:ext uri="{BB962C8B-B14F-4D97-AF65-F5344CB8AC3E}">
        <p14:creationId xmlns:p14="http://schemas.microsoft.com/office/powerpoint/2010/main" val="6270301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050"/>
          <p:cNvSpPr>
            <a:spLocks noGrp="1" noChangeArrowheads="1"/>
          </p:cNvSpPr>
          <p:nvPr>
            <p:ph type="title"/>
          </p:nvPr>
        </p:nvSpPr>
        <p:spPr>
          <a:xfrm>
            <a:off x="685800" y="800100"/>
            <a:ext cx="7772400" cy="762000"/>
          </a:xfrm>
          <a:noFill/>
        </p:spPr>
        <p:txBody>
          <a:bodyPr>
            <a:spAutoFit/>
          </a:bodyPr>
          <a:lstStyle/>
          <a:p>
            <a:pPr eaLnBrk="1" hangingPunct="1"/>
            <a:r>
              <a:rPr lang="en-US" altLang="nb-NO"/>
              <a:t>Place</a:t>
            </a:r>
          </a:p>
        </p:txBody>
      </p:sp>
      <p:sp>
        <p:nvSpPr>
          <p:cNvPr id="25603" name="Rectangle 2051"/>
          <p:cNvSpPr>
            <a:spLocks noGrp="1" noChangeArrowheads="1"/>
          </p:cNvSpPr>
          <p:nvPr>
            <p:ph type="body" idx="1"/>
          </p:nvPr>
        </p:nvSpPr>
        <p:spPr>
          <a:xfrm>
            <a:off x="685800" y="1981200"/>
            <a:ext cx="7772400" cy="1747838"/>
          </a:xfrm>
          <a:noFill/>
        </p:spPr>
        <p:txBody>
          <a:bodyPr>
            <a:spAutoFit/>
          </a:bodyPr>
          <a:lstStyle/>
          <a:p>
            <a:pPr eaLnBrk="1" hangingPunct="1"/>
            <a:r>
              <a:rPr lang="en-US" altLang="nb-NO">
                <a:solidFill>
                  <a:srgbClr val="FFFF66"/>
                </a:solidFill>
              </a:rPr>
              <a:t>WHERE</a:t>
            </a:r>
            <a:r>
              <a:rPr lang="en-US" altLang="nb-NO"/>
              <a:t> are the rates higher? lower?</a:t>
            </a:r>
          </a:p>
          <a:p>
            <a:pPr eaLnBrk="1" hangingPunct="1"/>
            <a:r>
              <a:rPr lang="en-US" altLang="nb-NO"/>
              <a:t>Geographic location of source</a:t>
            </a:r>
          </a:p>
          <a:p>
            <a:pPr eaLnBrk="1" hangingPunct="1"/>
            <a:r>
              <a:rPr lang="en-US" altLang="nb-NO"/>
              <a:t>Geographic location of reservoir</a:t>
            </a:r>
          </a:p>
        </p:txBody>
      </p:sp>
    </p:spTree>
    <p:extLst>
      <p:ext uri="{BB962C8B-B14F-4D97-AF65-F5344CB8AC3E}">
        <p14:creationId xmlns:p14="http://schemas.microsoft.com/office/powerpoint/2010/main" val="3224842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685800" y="76200"/>
            <a:ext cx="7772400" cy="609600"/>
          </a:xfrm>
        </p:spPr>
        <p:txBody>
          <a:bodyPr/>
          <a:lstStyle/>
          <a:p>
            <a:pPr eaLnBrk="1" hangingPunct="1"/>
            <a:r>
              <a:rPr lang="en-US" altLang="nb-NO" sz="4000"/>
              <a:t>John Snow and Cholera</a:t>
            </a:r>
          </a:p>
        </p:txBody>
      </p:sp>
      <p:pic>
        <p:nvPicPr>
          <p:cNvPr id="26627" name="Picture 1027" descr="snowdot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81050"/>
            <a:ext cx="6248400" cy="600075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374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nb-NO"/>
              <a:t>Epidemiology</a:t>
            </a:r>
          </a:p>
        </p:txBody>
      </p:sp>
      <p:sp>
        <p:nvSpPr>
          <p:cNvPr id="187395" name="Rectangle 3"/>
          <p:cNvSpPr>
            <a:spLocks noGrp="1" noChangeArrowheads="1"/>
          </p:cNvSpPr>
          <p:nvPr>
            <p:ph type="body" idx="1"/>
          </p:nvPr>
        </p:nvSpPr>
        <p:spPr/>
        <p:txBody>
          <a:bodyPr/>
          <a:lstStyle/>
          <a:p>
            <a:pPr>
              <a:lnSpc>
                <a:spcPct val="80000"/>
              </a:lnSpc>
              <a:buClr>
                <a:schemeClr val="tx1"/>
              </a:buClr>
            </a:pPr>
            <a:r>
              <a:rPr lang="en-US" altLang="nb-NO" sz="2800" dirty="0"/>
              <a:t>Epidemiology is the basic science of public health and clinical medicine</a:t>
            </a:r>
          </a:p>
          <a:p>
            <a:pPr>
              <a:lnSpc>
                <a:spcPct val="80000"/>
              </a:lnSpc>
              <a:buClr>
                <a:schemeClr val="tx1"/>
              </a:buClr>
            </a:pPr>
            <a:endParaRPr lang="en-US" altLang="nb-NO" sz="2800" dirty="0"/>
          </a:p>
          <a:p>
            <a:pPr>
              <a:lnSpc>
                <a:spcPct val="80000"/>
              </a:lnSpc>
              <a:buClr>
                <a:schemeClr val="tx1"/>
              </a:buClr>
            </a:pPr>
            <a:r>
              <a:rPr lang="en-US" altLang="nb-NO" sz="2800" dirty="0"/>
              <a:t>A highly quantitative discipline that  uses biostatistics as an important part of its research methodology</a:t>
            </a:r>
          </a:p>
          <a:p>
            <a:pPr>
              <a:lnSpc>
                <a:spcPct val="80000"/>
              </a:lnSpc>
              <a:buClr>
                <a:schemeClr val="tx1"/>
              </a:buClr>
            </a:pPr>
            <a:endParaRPr lang="en-US" altLang="nb-NO" sz="2800" dirty="0"/>
          </a:p>
          <a:p>
            <a:pPr>
              <a:lnSpc>
                <a:spcPct val="80000"/>
              </a:lnSpc>
              <a:buClr>
                <a:schemeClr val="tx1"/>
              </a:buClr>
            </a:pPr>
            <a:r>
              <a:rPr lang="en-US" altLang="nb-NO" sz="2800" dirty="0"/>
              <a:t>Epidemiology borrows from many disciplines including biology, medicine, statistics, demography, and social sciences</a:t>
            </a:r>
            <a:br>
              <a:rPr lang="en-US" altLang="nb-NO" sz="2400" dirty="0"/>
            </a:br>
            <a:endParaRPr lang="en-US" altLang="nb-NO" sz="2400" dirty="0"/>
          </a:p>
        </p:txBody>
      </p:sp>
    </p:spTree>
    <p:extLst>
      <p:ext uri="{BB962C8B-B14F-4D97-AF65-F5344CB8AC3E}">
        <p14:creationId xmlns:p14="http://schemas.microsoft.com/office/powerpoint/2010/main" val="17349216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762000"/>
          </a:xfrm>
          <a:noFill/>
        </p:spPr>
        <p:txBody>
          <a:bodyPr>
            <a:spAutoFit/>
          </a:bodyPr>
          <a:lstStyle/>
          <a:p>
            <a:pPr eaLnBrk="1" hangingPunct="1"/>
            <a:r>
              <a:rPr lang="en-US" altLang="nb-NO"/>
              <a:t>5 Criteria of Place</a:t>
            </a:r>
          </a:p>
        </p:txBody>
      </p:sp>
      <p:sp>
        <p:nvSpPr>
          <p:cNvPr id="27651" name="Rectangle 3"/>
          <p:cNvSpPr>
            <a:spLocks noGrp="1" noChangeArrowheads="1"/>
          </p:cNvSpPr>
          <p:nvPr>
            <p:ph type="body" idx="1"/>
          </p:nvPr>
        </p:nvSpPr>
        <p:spPr>
          <a:xfrm>
            <a:off x="685800" y="1143000"/>
            <a:ext cx="7772400" cy="5353050"/>
          </a:xfrm>
          <a:noFill/>
        </p:spPr>
        <p:txBody>
          <a:bodyPr>
            <a:spAutoFit/>
          </a:bodyPr>
          <a:lstStyle/>
          <a:p>
            <a:pPr eaLnBrk="1" hangingPunct="1"/>
            <a:r>
              <a:rPr lang="en-US" altLang="nb-NO">
                <a:sym typeface="Symbol" pitchFamily="18" charset="2"/>
              </a:rPr>
              <a:t> Rate observed in all ethnic groups in the area</a:t>
            </a:r>
          </a:p>
          <a:p>
            <a:pPr eaLnBrk="1" hangingPunct="1"/>
            <a:r>
              <a:rPr lang="en-US" altLang="nb-NO">
                <a:sym typeface="Symbol" pitchFamily="18" charset="2"/>
              </a:rPr>
              <a:t> Rate NOT observed in persons of similar groups inhabiting other areas</a:t>
            </a:r>
          </a:p>
          <a:p>
            <a:pPr eaLnBrk="1" hangingPunct="1"/>
            <a:r>
              <a:rPr lang="en-US" altLang="nb-NO">
                <a:sym typeface="Symbol" pitchFamily="18" charset="2"/>
              </a:rPr>
              <a:t>Healthy persons entering area get ill at same frequency</a:t>
            </a:r>
          </a:p>
          <a:p>
            <a:pPr eaLnBrk="1" hangingPunct="1"/>
            <a:r>
              <a:rPr lang="en-US" altLang="nb-NO">
                <a:sym typeface="Symbol" pitchFamily="18" charset="2"/>
              </a:rPr>
              <a:t>People who leave do NOT show similar levels</a:t>
            </a:r>
          </a:p>
          <a:p>
            <a:pPr eaLnBrk="1" hangingPunct="1"/>
            <a:r>
              <a:rPr lang="en-US" altLang="nb-NO">
                <a:sym typeface="Symbol" pitchFamily="18" charset="2"/>
              </a:rPr>
              <a:t>Similar levels of infestation in other species (if zoonotic disease)</a:t>
            </a:r>
          </a:p>
        </p:txBody>
      </p:sp>
    </p:spTree>
    <p:extLst>
      <p:ext uri="{BB962C8B-B14F-4D97-AF65-F5344CB8AC3E}">
        <p14:creationId xmlns:p14="http://schemas.microsoft.com/office/powerpoint/2010/main" val="32243980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800100"/>
            <a:ext cx="9144000" cy="762000"/>
          </a:xfrm>
          <a:noFill/>
        </p:spPr>
        <p:txBody>
          <a:bodyPr>
            <a:spAutoFit/>
          </a:bodyPr>
          <a:lstStyle/>
          <a:p>
            <a:pPr eaLnBrk="1" hangingPunct="1"/>
            <a:r>
              <a:rPr lang="en-US" altLang="nb-NO"/>
              <a:t>Characteristics Relating to Place</a:t>
            </a:r>
          </a:p>
        </p:txBody>
      </p:sp>
      <p:sp>
        <p:nvSpPr>
          <p:cNvPr id="28675" name="Rectangle 3"/>
          <p:cNvSpPr>
            <a:spLocks noGrp="1" noChangeArrowheads="1"/>
          </p:cNvSpPr>
          <p:nvPr>
            <p:ph type="body" idx="1"/>
          </p:nvPr>
        </p:nvSpPr>
        <p:spPr>
          <a:xfrm>
            <a:off x="685800" y="1981200"/>
            <a:ext cx="7772400" cy="2773363"/>
          </a:xfrm>
          <a:noFill/>
        </p:spPr>
        <p:txBody>
          <a:bodyPr>
            <a:spAutoFit/>
          </a:bodyPr>
          <a:lstStyle/>
          <a:p>
            <a:pPr eaLnBrk="1" hangingPunct="1"/>
            <a:r>
              <a:rPr lang="en-US" altLang="nb-NO"/>
              <a:t>International </a:t>
            </a:r>
          </a:p>
          <a:p>
            <a:pPr eaLnBrk="1" hangingPunct="1"/>
            <a:r>
              <a:rPr lang="en-US" altLang="nb-NO"/>
              <a:t>Variation within countries</a:t>
            </a:r>
          </a:p>
          <a:p>
            <a:pPr lvl="1" eaLnBrk="1" hangingPunct="1"/>
            <a:r>
              <a:rPr lang="en-US" altLang="nb-NO"/>
              <a:t> Urban-rural</a:t>
            </a:r>
          </a:p>
          <a:p>
            <a:pPr lvl="1" eaLnBrk="1" hangingPunct="1"/>
            <a:r>
              <a:rPr lang="en-US" altLang="nb-NO"/>
              <a:t> Local</a:t>
            </a:r>
          </a:p>
          <a:p>
            <a:pPr eaLnBrk="1" hangingPunct="1"/>
            <a:r>
              <a:rPr lang="en-US" altLang="nb-NO"/>
              <a:t>Building Maps</a:t>
            </a:r>
          </a:p>
        </p:txBody>
      </p:sp>
    </p:spTree>
    <p:extLst>
      <p:ext uri="{BB962C8B-B14F-4D97-AF65-F5344CB8AC3E}">
        <p14:creationId xmlns:p14="http://schemas.microsoft.com/office/powerpoint/2010/main" val="38426539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465138"/>
            <a:ext cx="7772400" cy="1431925"/>
          </a:xfrm>
          <a:noFill/>
        </p:spPr>
        <p:txBody>
          <a:bodyPr>
            <a:spAutoFit/>
          </a:bodyPr>
          <a:lstStyle/>
          <a:p>
            <a:pPr eaLnBrk="1" hangingPunct="1"/>
            <a:r>
              <a:rPr lang="en-US" altLang="nb-NO"/>
              <a:t>Interactions of </a:t>
            </a:r>
            <a:br>
              <a:rPr lang="en-US" altLang="nb-NO"/>
            </a:br>
            <a:r>
              <a:rPr lang="en-US" altLang="nb-NO"/>
              <a:t>Time and Place</a:t>
            </a:r>
          </a:p>
        </p:txBody>
      </p:sp>
      <p:sp>
        <p:nvSpPr>
          <p:cNvPr id="32771" name="Rectangle 3"/>
          <p:cNvSpPr>
            <a:spLocks noGrp="1" noChangeArrowheads="1"/>
          </p:cNvSpPr>
          <p:nvPr>
            <p:ph type="body" idx="1"/>
          </p:nvPr>
        </p:nvSpPr>
        <p:spPr>
          <a:xfrm>
            <a:off x="685800" y="2133600"/>
            <a:ext cx="7772400" cy="1163638"/>
          </a:xfrm>
          <a:noFill/>
        </p:spPr>
        <p:txBody>
          <a:bodyPr>
            <a:spAutoFit/>
          </a:bodyPr>
          <a:lstStyle/>
          <a:p>
            <a:pPr eaLnBrk="1" hangingPunct="1"/>
            <a:r>
              <a:rPr lang="en-US" altLang="nb-NO"/>
              <a:t>Time-place clustering</a:t>
            </a:r>
          </a:p>
          <a:p>
            <a:pPr eaLnBrk="1" hangingPunct="1"/>
            <a:r>
              <a:rPr lang="en-US" altLang="nb-NO"/>
              <a:t>Migration</a:t>
            </a:r>
          </a:p>
        </p:txBody>
      </p:sp>
    </p:spTree>
    <p:extLst>
      <p:ext uri="{BB962C8B-B14F-4D97-AF65-F5344CB8AC3E}">
        <p14:creationId xmlns:p14="http://schemas.microsoft.com/office/powerpoint/2010/main" val="36386837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fr-CH" altLang="en-US"/>
              <a:t>Measures</a:t>
            </a:r>
            <a:endParaRPr lang="fr-FR" altLang="en-US"/>
          </a:p>
        </p:txBody>
      </p:sp>
      <p:sp>
        <p:nvSpPr>
          <p:cNvPr id="16387" name="Rectangle 6"/>
          <p:cNvSpPr>
            <a:spLocks noGrp="1" noChangeArrowheads="1"/>
          </p:cNvSpPr>
          <p:nvPr>
            <p:ph type="body" idx="1"/>
          </p:nvPr>
        </p:nvSpPr>
        <p:spPr>
          <a:xfrm>
            <a:off x="685800" y="1371600"/>
            <a:ext cx="7772400" cy="4724400"/>
          </a:xfrm>
        </p:spPr>
        <p:txBody>
          <a:bodyPr/>
          <a:lstStyle/>
          <a:p>
            <a:pPr marL="0" indent="0" eaLnBrk="1" hangingPunct="1">
              <a:lnSpc>
                <a:spcPct val="90000"/>
              </a:lnSpc>
              <a:buFontTx/>
              <a:buNone/>
            </a:pPr>
            <a:endParaRPr lang="en-US" altLang="en-US"/>
          </a:p>
          <a:p>
            <a:pPr marL="0" indent="0" eaLnBrk="1" hangingPunct="1">
              <a:lnSpc>
                <a:spcPct val="90000"/>
              </a:lnSpc>
              <a:buFontTx/>
              <a:buNone/>
            </a:pPr>
            <a:r>
              <a:rPr lang="en-US" altLang="en-US"/>
              <a:t>Types of research question in epidemiology </a:t>
            </a:r>
          </a:p>
        </p:txBody>
      </p:sp>
      <p:graphicFrame>
        <p:nvGraphicFramePr>
          <p:cNvPr id="3" name="Diagram 2"/>
          <p:cNvGraphicFramePr/>
          <p:nvPr/>
        </p:nvGraphicFramePr>
        <p:xfrm>
          <a:off x="1115616" y="1412776"/>
          <a:ext cx="6936432"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B2EA16CC-20BD-4D9F-AC1D-D9CAD5B9847C}" type="slidenum">
              <a:rPr lang="en-GB" smtClean="0">
                <a:solidFill>
                  <a:srgbClr val="000000"/>
                </a:solidFill>
              </a:rPr>
              <a:pPr>
                <a:defRPr/>
              </a:pPr>
              <a:t>73</a:t>
            </a:fld>
            <a:endParaRPr lang="en-GB">
              <a:solidFill>
                <a:srgbClr val="000000"/>
              </a:solidFill>
            </a:endParaRPr>
          </a:p>
        </p:txBody>
      </p:sp>
    </p:spTree>
    <p:extLst>
      <p:ext uri="{BB962C8B-B14F-4D97-AF65-F5344CB8AC3E}">
        <p14:creationId xmlns:p14="http://schemas.microsoft.com/office/powerpoint/2010/main" val="20469715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lstStyle/>
          <a:p>
            <a:pPr eaLnBrk="1" hangingPunct="1"/>
            <a:r>
              <a:rPr lang="fr-CH" altLang="en-US"/>
              <a:t>Measures of disease occurence</a:t>
            </a:r>
            <a:endParaRPr lang="fr-FR" altLang="en-US"/>
          </a:p>
        </p:txBody>
      </p:sp>
      <p:sp>
        <p:nvSpPr>
          <p:cNvPr id="15366" name="Rectangle 6"/>
          <p:cNvSpPr>
            <a:spLocks noGrp="1" noChangeArrowheads="1"/>
          </p:cNvSpPr>
          <p:nvPr>
            <p:ph type="body" idx="1"/>
          </p:nvPr>
        </p:nvSpPr>
        <p:spPr>
          <a:xfrm>
            <a:off x="684213" y="1341438"/>
            <a:ext cx="7772400" cy="4724400"/>
          </a:xfrm>
        </p:spPr>
        <p:txBody>
          <a:bodyPr/>
          <a:lstStyle/>
          <a:p>
            <a:pPr marL="457200" lvl="1" indent="0" eaLnBrk="1" hangingPunct="1">
              <a:lnSpc>
                <a:spcPct val="90000"/>
              </a:lnSpc>
              <a:buFontTx/>
              <a:buNone/>
              <a:defRPr/>
            </a:pPr>
            <a:endParaRPr lang="en-US" dirty="0"/>
          </a:p>
          <a:p>
            <a:pPr marL="0" indent="0" eaLnBrk="1" hangingPunct="1">
              <a:lnSpc>
                <a:spcPct val="90000"/>
              </a:lnSpc>
              <a:buFontTx/>
              <a:buNone/>
              <a:defRPr/>
            </a:pPr>
            <a:endParaRPr lang="en-US" sz="3200" dirty="0"/>
          </a:p>
          <a:p>
            <a:pPr eaLnBrk="1" hangingPunct="1">
              <a:lnSpc>
                <a:spcPct val="90000"/>
              </a:lnSpc>
              <a:defRPr/>
            </a:pPr>
            <a:r>
              <a:rPr lang="en-US" sz="3200" u="sng" dirty="0"/>
              <a:t>Prevalence</a:t>
            </a:r>
          </a:p>
          <a:p>
            <a:pPr lvl="1" eaLnBrk="1" hangingPunct="1">
              <a:lnSpc>
                <a:spcPct val="90000"/>
              </a:lnSpc>
              <a:defRPr/>
            </a:pPr>
            <a:r>
              <a:rPr lang="en-US" sz="2800" b="0" dirty="0"/>
              <a:t>Measures population disease status </a:t>
            </a:r>
          </a:p>
          <a:p>
            <a:pPr marL="457200" lvl="1" indent="0" eaLnBrk="1" hangingPunct="1">
              <a:lnSpc>
                <a:spcPct val="90000"/>
              </a:lnSpc>
              <a:buFontTx/>
              <a:buNone/>
              <a:defRPr/>
            </a:pPr>
            <a:endParaRPr lang="en-US" sz="2800" dirty="0"/>
          </a:p>
          <a:p>
            <a:pPr eaLnBrk="1" hangingPunct="1">
              <a:lnSpc>
                <a:spcPct val="90000"/>
              </a:lnSpc>
              <a:defRPr/>
            </a:pPr>
            <a:r>
              <a:rPr lang="en-US" sz="3200" u="sng" dirty="0"/>
              <a:t>Incidence</a:t>
            </a:r>
            <a:r>
              <a:rPr lang="en-US" sz="3200" dirty="0"/>
              <a:t> </a:t>
            </a:r>
          </a:p>
          <a:p>
            <a:pPr lvl="1" eaLnBrk="1" hangingPunct="1">
              <a:lnSpc>
                <a:spcPct val="90000"/>
              </a:lnSpc>
              <a:defRPr/>
            </a:pPr>
            <a:r>
              <a:rPr lang="en-US" sz="2800" b="0" dirty="0"/>
              <a:t>Assess frequency of disease onset</a:t>
            </a:r>
          </a:p>
          <a:p>
            <a:pPr marL="0" indent="0" eaLnBrk="1" hangingPunct="1">
              <a:lnSpc>
                <a:spcPct val="90000"/>
              </a:lnSpc>
              <a:buNone/>
              <a:defRPr/>
            </a:pPr>
            <a:endParaRPr lang="nb-NO" u="sng" dirty="0"/>
          </a:p>
          <a:p>
            <a:pPr lvl="1" eaLnBrk="1" hangingPunct="1">
              <a:lnSpc>
                <a:spcPct val="90000"/>
              </a:lnSpc>
              <a:defRPr/>
            </a:pPr>
            <a:endParaRPr lang="en-US" u="sng" dirty="0"/>
          </a:p>
        </p:txBody>
      </p:sp>
      <p:sp>
        <p:nvSpPr>
          <p:cNvPr id="2" name="Slide Number Placeholder 1"/>
          <p:cNvSpPr>
            <a:spLocks noGrp="1"/>
          </p:cNvSpPr>
          <p:nvPr>
            <p:ph type="sldNum" sz="quarter" idx="12"/>
          </p:nvPr>
        </p:nvSpPr>
        <p:spPr/>
        <p:txBody>
          <a:bodyPr/>
          <a:lstStyle/>
          <a:p>
            <a:pPr>
              <a:defRPr/>
            </a:pPr>
            <a:fld id="{B2EA16CC-20BD-4D9F-AC1D-D9CAD5B9847C}" type="slidenum">
              <a:rPr lang="en-GB" smtClean="0">
                <a:solidFill>
                  <a:srgbClr val="000000"/>
                </a:solidFill>
              </a:rPr>
              <a:pPr>
                <a:defRPr/>
              </a:pPr>
              <a:t>74</a:t>
            </a:fld>
            <a:endParaRPr lang="en-GB">
              <a:solidFill>
                <a:srgbClr val="000000"/>
              </a:solidFill>
            </a:endParaRPr>
          </a:p>
        </p:txBody>
      </p:sp>
    </p:spTree>
    <p:extLst>
      <p:ext uri="{BB962C8B-B14F-4D97-AF65-F5344CB8AC3E}">
        <p14:creationId xmlns:p14="http://schemas.microsoft.com/office/powerpoint/2010/main" val="10156836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nb-NO"/>
              <a:t>Prevalence</a:t>
            </a:r>
          </a:p>
        </p:txBody>
      </p:sp>
      <p:sp>
        <p:nvSpPr>
          <p:cNvPr id="9219" name="Rectangle 3"/>
          <p:cNvSpPr>
            <a:spLocks noGrp="1" noChangeArrowheads="1"/>
          </p:cNvSpPr>
          <p:nvPr>
            <p:ph idx="1"/>
          </p:nvPr>
        </p:nvSpPr>
        <p:spPr/>
        <p:txBody>
          <a:bodyPr/>
          <a:lstStyle/>
          <a:p>
            <a:r>
              <a:rPr lang="en-GB" altLang="nb-NO" sz="2800" dirty="0"/>
              <a:t>Prevalence is defined as the number of affected persons present in the population at a specific time divided by the number of persons in the population at that time</a:t>
            </a:r>
          </a:p>
          <a:p>
            <a:r>
              <a:rPr lang="en-GB" altLang="nb-NO" sz="2800" dirty="0"/>
              <a:t>Point prevalence – prevalence of the disease at a point in time </a:t>
            </a:r>
            <a:r>
              <a:rPr lang="en-GB" altLang="nb-NO" sz="2800" dirty="0" err="1"/>
              <a:t>e.g.September</a:t>
            </a:r>
            <a:r>
              <a:rPr lang="en-GB" altLang="nb-NO" sz="2800" dirty="0"/>
              <a:t> 15, 2014 – this is the usual meaning</a:t>
            </a:r>
          </a:p>
          <a:p>
            <a:r>
              <a:rPr lang="en-GB" altLang="nb-NO" sz="2800" dirty="0"/>
              <a:t>Period prevalence – prevalence of the disease during a certain period e.g. one year</a:t>
            </a:r>
          </a:p>
        </p:txBody>
      </p:sp>
      <p:sp>
        <p:nvSpPr>
          <p:cNvPr id="4" name="Slide Number Placeholder 5"/>
          <p:cNvSpPr>
            <a:spLocks noGrp="1"/>
          </p:cNvSpPr>
          <p:nvPr>
            <p:ph type="sldNum" sz="quarter" idx="12"/>
          </p:nvPr>
        </p:nvSpPr>
        <p:spPr/>
        <p:txBody>
          <a:bodyPr/>
          <a:lstStyle/>
          <a:p>
            <a:fld id="{ABFDCCB3-92E8-4725-93C5-B303C4220783}" type="slidenum">
              <a:rPr lang="en-GB" altLang="nb-NO">
                <a:solidFill>
                  <a:srgbClr val="FFFFFF"/>
                </a:solidFill>
              </a:rPr>
              <a:pPr/>
              <a:t>75</a:t>
            </a:fld>
            <a:endParaRPr lang="en-GB" altLang="nb-NO">
              <a:solidFill>
                <a:srgbClr val="FFFFFF"/>
              </a:solidFill>
            </a:endParaRPr>
          </a:p>
        </p:txBody>
      </p:sp>
    </p:spTree>
    <p:extLst>
      <p:ext uri="{BB962C8B-B14F-4D97-AF65-F5344CB8AC3E}">
        <p14:creationId xmlns:p14="http://schemas.microsoft.com/office/powerpoint/2010/main" val="1089105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p:txBody>
          <a:bodyPr/>
          <a:lstStyle/>
          <a:p>
            <a:pPr eaLnBrk="1" hangingPunct="1"/>
            <a:r>
              <a:rPr lang="en-GB" altLang="en-US" sz="4000"/>
              <a:t>Prevalence</a:t>
            </a:r>
          </a:p>
        </p:txBody>
      </p:sp>
      <p:sp>
        <p:nvSpPr>
          <p:cNvPr id="18435" name="Line 4"/>
          <p:cNvSpPr>
            <a:spLocks noChangeShapeType="1"/>
          </p:cNvSpPr>
          <p:nvPr/>
        </p:nvSpPr>
        <p:spPr bwMode="auto">
          <a:xfrm>
            <a:off x="609600" y="3425825"/>
            <a:ext cx="7924800" cy="0"/>
          </a:xfrm>
          <a:prstGeom prst="line">
            <a:avLst/>
          </a:prstGeom>
          <a:noFill/>
          <a:ln w="508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b-NO" sz="5400" b="1">
              <a:solidFill>
                <a:srgbClr val="000000"/>
              </a:solidFill>
            </a:endParaRPr>
          </a:p>
        </p:txBody>
      </p:sp>
      <p:sp>
        <p:nvSpPr>
          <p:cNvPr id="18436" name="Rectangle 5"/>
          <p:cNvSpPr>
            <a:spLocks noChangeArrowheads="1"/>
          </p:cNvSpPr>
          <p:nvPr/>
        </p:nvSpPr>
        <p:spPr bwMode="auto">
          <a:xfrm>
            <a:off x="609600" y="1844675"/>
            <a:ext cx="77724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84175" indent="-382588" eaLnBrk="0" hangingPunct="0">
              <a:spcBef>
                <a:spcPct val="20000"/>
              </a:spcBef>
              <a:buChar char="•"/>
              <a:tabLst>
                <a:tab pos="4670425" algn="r"/>
              </a:tabLst>
              <a:defRPr sz="2800" b="1">
                <a:solidFill>
                  <a:schemeClr val="tx1"/>
                </a:solidFill>
                <a:latin typeface="Arial" pitchFamily="34" charset="0"/>
              </a:defRPr>
            </a:lvl1pPr>
            <a:lvl2pPr marL="742950" indent="-285750" eaLnBrk="0" hangingPunct="0">
              <a:spcBef>
                <a:spcPct val="20000"/>
              </a:spcBef>
              <a:buChar char="–"/>
              <a:tabLst>
                <a:tab pos="4670425" algn="r"/>
              </a:tabLst>
              <a:defRPr sz="2400" b="1">
                <a:solidFill>
                  <a:schemeClr val="tx1"/>
                </a:solidFill>
                <a:latin typeface="Arial" pitchFamily="34" charset="0"/>
              </a:defRPr>
            </a:lvl2pPr>
            <a:lvl3pPr marL="1143000" indent="-228600" eaLnBrk="0" hangingPunct="0">
              <a:spcBef>
                <a:spcPct val="20000"/>
              </a:spcBef>
              <a:buChar char="•"/>
              <a:tabLst>
                <a:tab pos="4670425" algn="r"/>
              </a:tabLst>
              <a:defRPr sz="2000" b="1">
                <a:solidFill>
                  <a:schemeClr val="tx1"/>
                </a:solidFill>
                <a:latin typeface="Arial" pitchFamily="34" charset="0"/>
              </a:defRPr>
            </a:lvl3pPr>
            <a:lvl4pPr marL="1600200" indent="-228600" eaLnBrk="0" hangingPunct="0">
              <a:spcBef>
                <a:spcPct val="20000"/>
              </a:spcBef>
              <a:buChar char="–"/>
              <a:tabLst>
                <a:tab pos="4670425" algn="r"/>
              </a:tabLst>
              <a:defRPr b="1">
                <a:solidFill>
                  <a:schemeClr val="tx1"/>
                </a:solidFill>
                <a:latin typeface="Arial" pitchFamily="34" charset="0"/>
              </a:defRPr>
            </a:lvl4pPr>
            <a:lvl5pPr marL="2057400" indent="-228600" eaLnBrk="0" hangingPunct="0">
              <a:spcBef>
                <a:spcPct val="20000"/>
              </a:spcBef>
              <a:buChar char="•"/>
              <a:tabLst>
                <a:tab pos="4670425" algn="r"/>
              </a:tabLst>
              <a:defRPr b="1">
                <a:solidFill>
                  <a:schemeClr val="tx1"/>
                </a:solidFill>
                <a:latin typeface="Arial" pitchFamily="34" charset="0"/>
              </a:defRPr>
            </a:lvl5pPr>
            <a:lvl6pPr marL="2514600" indent="-228600" eaLnBrk="0" fontAlgn="base" hangingPunct="0">
              <a:spcBef>
                <a:spcPct val="20000"/>
              </a:spcBef>
              <a:spcAft>
                <a:spcPct val="0"/>
              </a:spcAft>
              <a:buChar char="•"/>
              <a:tabLst>
                <a:tab pos="4670425" algn="r"/>
              </a:tabLst>
              <a:defRPr b="1">
                <a:solidFill>
                  <a:schemeClr val="tx1"/>
                </a:solidFill>
                <a:latin typeface="Arial" pitchFamily="34" charset="0"/>
              </a:defRPr>
            </a:lvl6pPr>
            <a:lvl7pPr marL="2971800" indent="-228600" eaLnBrk="0" fontAlgn="base" hangingPunct="0">
              <a:spcBef>
                <a:spcPct val="20000"/>
              </a:spcBef>
              <a:spcAft>
                <a:spcPct val="0"/>
              </a:spcAft>
              <a:buChar char="•"/>
              <a:tabLst>
                <a:tab pos="4670425" algn="r"/>
              </a:tabLst>
              <a:defRPr b="1">
                <a:solidFill>
                  <a:schemeClr val="tx1"/>
                </a:solidFill>
                <a:latin typeface="Arial" pitchFamily="34" charset="0"/>
              </a:defRPr>
            </a:lvl7pPr>
            <a:lvl8pPr marL="3429000" indent="-228600" eaLnBrk="0" fontAlgn="base" hangingPunct="0">
              <a:spcBef>
                <a:spcPct val="20000"/>
              </a:spcBef>
              <a:spcAft>
                <a:spcPct val="0"/>
              </a:spcAft>
              <a:buChar char="•"/>
              <a:tabLst>
                <a:tab pos="4670425" algn="r"/>
              </a:tabLst>
              <a:defRPr b="1">
                <a:solidFill>
                  <a:schemeClr val="tx1"/>
                </a:solidFill>
                <a:latin typeface="Arial" pitchFamily="34" charset="0"/>
              </a:defRPr>
            </a:lvl8pPr>
            <a:lvl9pPr marL="3886200" indent="-228600" eaLnBrk="0" fontAlgn="base" hangingPunct="0">
              <a:spcBef>
                <a:spcPct val="20000"/>
              </a:spcBef>
              <a:spcAft>
                <a:spcPct val="0"/>
              </a:spcAft>
              <a:buChar char="•"/>
              <a:tabLst>
                <a:tab pos="4670425" algn="r"/>
              </a:tabLst>
              <a:defRPr b="1">
                <a:solidFill>
                  <a:schemeClr val="tx1"/>
                </a:solidFill>
                <a:latin typeface="Arial" pitchFamily="34" charset="0"/>
              </a:defRPr>
            </a:lvl9pPr>
          </a:lstStyle>
          <a:p>
            <a:pPr algn="ctr" fontAlgn="base">
              <a:spcBef>
                <a:spcPct val="0"/>
              </a:spcBef>
              <a:spcAft>
                <a:spcPct val="0"/>
              </a:spcAft>
              <a:buFontTx/>
              <a:buNone/>
            </a:pPr>
            <a:r>
              <a:rPr lang="en-GB" altLang="en-US" sz="2400">
                <a:solidFill>
                  <a:srgbClr val="3333CC"/>
                </a:solidFill>
              </a:rPr>
              <a:t>Number of cases of disease at a specific time</a:t>
            </a:r>
            <a:r>
              <a:rPr lang="en-GB" altLang="en-US" sz="3200">
                <a:solidFill>
                  <a:srgbClr val="3333CC"/>
                </a:solidFill>
              </a:rPr>
              <a:t>       </a:t>
            </a:r>
          </a:p>
          <a:p>
            <a:pPr algn="ctr" fontAlgn="base">
              <a:spcBef>
                <a:spcPct val="0"/>
              </a:spcBef>
              <a:spcAft>
                <a:spcPct val="0"/>
              </a:spcAft>
              <a:buFontTx/>
              <a:buNone/>
            </a:pPr>
            <a:endParaRPr lang="en-GB" altLang="en-US" sz="3200">
              <a:solidFill>
                <a:srgbClr val="3333CC"/>
              </a:solidFill>
            </a:endParaRPr>
          </a:p>
          <a:p>
            <a:pPr algn="ctr" fontAlgn="base">
              <a:spcBef>
                <a:spcPct val="0"/>
              </a:spcBef>
              <a:spcAft>
                <a:spcPct val="0"/>
              </a:spcAft>
              <a:buFontTx/>
              <a:buNone/>
            </a:pPr>
            <a:r>
              <a:rPr lang="fr-CH" altLang="en-US" sz="2400">
                <a:solidFill>
                  <a:srgbClr val="3333CC"/>
                </a:solidFill>
              </a:rPr>
              <a:t>Population </a:t>
            </a:r>
            <a:r>
              <a:rPr lang="en-GB" altLang="en-US" sz="2400">
                <a:solidFill>
                  <a:srgbClr val="3333CC"/>
                </a:solidFill>
              </a:rPr>
              <a:t>exposed at that time</a:t>
            </a:r>
            <a:endParaRPr lang="fr-CH" altLang="en-US" sz="2400">
              <a:solidFill>
                <a:srgbClr val="3333CC"/>
              </a:solidFill>
            </a:endParaRPr>
          </a:p>
          <a:p>
            <a:pPr algn="ctr" fontAlgn="base">
              <a:spcBef>
                <a:spcPct val="0"/>
              </a:spcBef>
              <a:spcAft>
                <a:spcPct val="0"/>
              </a:spcAft>
              <a:buFontTx/>
              <a:buNone/>
            </a:pPr>
            <a:endParaRPr lang="fr-CH" altLang="en-US" sz="2400">
              <a:solidFill>
                <a:srgbClr val="3333CC"/>
              </a:solidFill>
            </a:endParaRPr>
          </a:p>
        </p:txBody>
      </p:sp>
      <p:sp>
        <p:nvSpPr>
          <p:cNvPr id="18437" name="Line 6"/>
          <p:cNvSpPr>
            <a:spLocks noChangeShapeType="1"/>
          </p:cNvSpPr>
          <p:nvPr/>
        </p:nvSpPr>
        <p:spPr bwMode="auto">
          <a:xfrm>
            <a:off x="1219200" y="2636838"/>
            <a:ext cx="67056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b-NO" sz="5400" b="1">
              <a:solidFill>
                <a:srgbClr val="000000"/>
              </a:solidFill>
            </a:endParaRPr>
          </a:p>
        </p:txBody>
      </p:sp>
      <p:sp>
        <p:nvSpPr>
          <p:cNvPr id="83976" name="Text Box 8"/>
          <p:cNvSpPr txBox="1">
            <a:spLocks noChangeArrowheads="1"/>
          </p:cNvSpPr>
          <p:nvPr/>
        </p:nvSpPr>
        <p:spPr bwMode="auto">
          <a:xfrm>
            <a:off x="915988" y="3933825"/>
            <a:ext cx="78025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spcBef>
                <a:spcPct val="20000"/>
              </a:spcBef>
              <a:buChar char="•"/>
              <a:defRPr sz="2800" b="1">
                <a:solidFill>
                  <a:schemeClr val="tx1"/>
                </a:solidFill>
                <a:latin typeface="Arial" pitchFamily="34" charset="0"/>
              </a:defRPr>
            </a:lvl1pPr>
            <a:lvl2pPr marL="742950" indent="-285750" eaLnBrk="0" hangingPunct="0">
              <a:spcBef>
                <a:spcPct val="20000"/>
              </a:spcBef>
              <a:buChar char="–"/>
              <a:defRPr sz="2400" b="1">
                <a:solidFill>
                  <a:schemeClr val="tx1"/>
                </a:solidFill>
                <a:latin typeface="Arial" pitchFamily="34" charset="0"/>
              </a:defRPr>
            </a:lvl2pPr>
            <a:lvl3pPr marL="1143000" indent="-228600" eaLnBrk="0" hangingPunct="0">
              <a:spcBef>
                <a:spcPct val="20000"/>
              </a:spcBef>
              <a:buChar char="•"/>
              <a:defRPr sz="2000"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Char char="•"/>
              <a:defRPr b="1">
                <a:solidFill>
                  <a:schemeClr val="tx1"/>
                </a:solidFill>
                <a:latin typeface="Arial" pitchFamily="34" charset="0"/>
              </a:defRPr>
            </a:lvl5pPr>
            <a:lvl6pPr marL="2514600" indent="-228600" eaLnBrk="0" fontAlgn="base" hangingPunct="0">
              <a:spcBef>
                <a:spcPct val="20000"/>
              </a:spcBef>
              <a:spcAft>
                <a:spcPct val="0"/>
              </a:spcAft>
              <a:buChar char="•"/>
              <a:defRPr b="1">
                <a:solidFill>
                  <a:schemeClr val="tx1"/>
                </a:solidFill>
                <a:latin typeface="Arial" pitchFamily="34" charset="0"/>
              </a:defRPr>
            </a:lvl6pPr>
            <a:lvl7pPr marL="2971800" indent="-228600" eaLnBrk="0" fontAlgn="base" hangingPunct="0">
              <a:spcBef>
                <a:spcPct val="20000"/>
              </a:spcBef>
              <a:spcAft>
                <a:spcPct val="0"/>
              </a:spcAft>
              <a:buChar char="•"/>
              <a:defRPr b="1">
                <a:solidFill>
                  <a:schemeClr val="tx1"/>
                </a:solidFill>
                <a:latin typeface="Arial" pitchFamily="34" charset="0"/>
              </a:defRPr>
            </a:lvl7pPr>
            <a:lvl8pPr marL="3429000" indent="-228600" eaLnBrk="0" fontAlgn="base" hangingPunct="0">
              <a:spcBef>
                <a:spcPct val="20000"/>
              </a:spcBef>
              <a:spcAft>
                <a:spcPct val="0"/>
              </a:spcAft>
              <a:buChar char="•"/>
              <a:defRPr b="1">
                <a:solidFill>
                  <a:schemeClr val="tx1"/>
                </a:solidFill>
                <a:latin typeface="Arial" pitchFamily="34" charset="0"/>
              </a:defRPr>
            </a:lvl8pPr>
            <a:lvl9pPr marL="3886200" indent="-228600" eaLnBrk="0" fontAlgn="base" hangingPunct="0">
              <a:spcBef>
                <a:spcPct val="20000"/>
              </a:spcBef>
              <a:spcAft>
                <a:spcPct val="0"/>
              </a:spcAft>
              <a:buChar char="•"/>
              <a:defRPr b="1">
                <a:solidFill>
                  <a:schemeClr val="tx1"/>
                </a:solidFill>
                <a:latin typeface="Arial" pitchFamily="34" charset="0"/>
              </a:defRPr>
            </a:lvl9pPr>
          </a:lstStyle>
          <a:p>
            <a:pPr fontAlgn="base">
              <a:spcBef>
                <a:spcPct val="0"/>
              </a:spcBef>
              <a:spcAft>
                <a:spcPct val="0"/>
              </a:spcAft>
            </a:pPr>
            <a:r>
              <a:rPr lang="fr-CH" altLang="nb-NO" sz="2400" u="sng">
                <a:solidFill>
                  <a:srgbClr val="000000"/>
                </a:solidFill>
              </a:rPr>
              <a:t>Proportion </a:t>
            </a:r>
            <a:r>
              <a:rPr lang="fr-CH" altLang="nb-NO" sz="2400">
                <a:solidFill>
                  <a:srgbClr val="000000"/>
                </a:solidFill>
              </a:rPr>
              <a:t>of a population affected by a disease at a given time</a:t>
            </a:r>
          </a:p>
          <a:p>
            <a:pPr fontAlgn="base">
              <a:spcBef>
                <a:spcPct val="0"/>
              </a:spcBef>
              <a:spcAft>
                <a:spcPct val="0"/>
              </a:spcAft>
              <a:buFontTx/>
              <a:buNone/>
            </a:pPr>
            <a:endParaRPr lang="fr-CH" altLang="nb-NO" sz="2400">
              <a:solidFill>
                <a:srgbClr val="000000"/>
              </a:solidFill>
            </a:endParaRPr>
          </a:p>
          <a:p>
            <a:pPr fontAlgn="base">
              <a:spcBef>
                <a:spcPct val="0"/>
              </a:spcBef>
              <a:spcAft>
                <a:spcPct val="0"/>
              </a:spcAft>
            </a:pPr>
            <a:r>
              <a:rPr lang="fr-CH" altLang="nb-NO" sz="2400">
                <a:solidFill>
                  <a:srgbClr val="000000"/>
                </a:solidFill>
              </a:rPr>
              <a:t>Expressed as a percentage</a:t>
            </a:r>
          </a:p>
          <a:p>
            <a:pPr fontAlgn="base">
              <a:spcBef>
                <a:spcPct val="0"/>
              </a:spcBef>
              <a:spcAft>
                <a:spcPct val="0"/>
              </a:spcAft>
            </a:pPr>
            <a:endParaRPr lang="fr-CH" altLang="nb-NO" sz="2400">
              <a:solidFill>
                <a:srgbClr val="000000"/>
              </a:solidFill>
            </a:endParaRPr>
          </a:p>
          <a:p>
            <a:pPr eaLnBrk="1" fontAlgn="base" hangingPunct="1">
              <a:spcBef>
                <a:spcPct val="0"/>
              </a:spcBef>
              <a:spcAft>
                <a:spcPct val="0"/>
              </a:spcAft>
              <a:buFontTx/>
              <a:buNone/>
            </a:pPr>
            <a:endParaRPr lang="en-GB" altLang="nb-NO" sz="2000">
              <a:solidFill>
                <a:srgbClr val="000000"/>
              </a:solidFill>
            </a:endParaRPr>
          </a:p>
        </p:txBody>
      </p:sp>
      <p:sp>
        <p:nvSpPr>
          <p:cNvPr id="2" name="Slide Number Placeholder 1"/>
          <p:cNvSpPr>
            <a:spLocks noGrp="1"/>
          </p:cNvSpPr>
          <p:nvPr>
            <p:ph type="sldNum" sz="quarter" idx="12"/>
          </p:nvPr>
        </p:nvSpPr>
        <p:spPr/>
        <p:txBody>
          <a:bodyPr/>
          <a:lstStyle/>
          <a:p>
            <a:pPr>
              <a:defRPr/>
            </a:pPr>
            <a:fld id="{03E0595A-45B5-429C-9F17-D20AD4946D03}" type="slidenum">
              <a:rPr lang="en-GB" smtClean="0">
                <a:solidFill>
                  <a:srgbClr val="000000"/>
                </a:solidFill>
              </a:rPr>
              <a:pPr>
                <a:defRPr/>
              </a:pPr>
              <a:t>76</a:t>
            </a:fld>
            <a:endParaRPr lang="en-GB">
              <a:solidFill>
                <a:srgbClr val="000000"/>
              </a:solidFill>
            </a:endParaRPr>
          </a:p>
        </p:txBody>
      </p:sp>
    </p:spTree>
    <p:extLst>
      <p:ext uri="{BB962C8B-B14F-4D97-AF65-F5344CB8AC3E}">
        <p14:creationId xmlns:p14="http://schemas.microsoft.com/office/powerpoint/2010/main" val="2313117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6" name="Text Box 8"/>
          <p:cNvSpPr txBox="1">
            <a:spLocks noChangeArrowheads="1"/>
          </p:cNvSpPr>
          <p:nvPr/>
        </p:nvSpPr>
        <p:spPr bwMode="auto">
          <a:xfrm>
            <a:off x="946150" y="1412875"/>
            <a:ext cx="78025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2800" b="1">
                <a:solidFill>
                  <a:schemeClr val="tx1"/>
                </a:solidFill>
                <a:latin typeface="Arial" pitchFamily="34" charset="0"/>
              </a:defRPr>
            </a:lvl1pPr>
            <a:lvl2pPr eaLnBrk="0" hangingPunct="0">
              <a:spcBef>
                <a:spcPct val="20000"/>
              </a:spcBef>
              <a:buChar char="–"/>
              <a:defRPr sz="2400" b="1">
                <a:solidFill>
                  <a:schemeClr val="tx1"/>
                </a:solidFill>
                <a:latin typeface="Arial" pitchFamily="34" charset="0"/>
              </a:defRPr>
            </a:lvl2pPr>
            <a:lvl3pPr marL="1143000" indent="-228600" eaLnBrk="0" hangingPunct="0">
              <a:spcBef>
                <a:spcPct val="20000"/>
              </a:spcBef>
              <a:buChar char="•"/>
              <a:defRPr sz="2000"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Char char="•"/>
              <a:defRPr b="1">
                <a:solidFill>
                  <a:schemeClr val="tx1"/>
                </a:solidFill>
                <a:latin typeface="Arial" pitchFamily="34" charset="0"/>
              </a:defRPr>
            </a:lvl5pPr>
            <a:lvl6pPr marL="2514600" indent="-228600" eaLnBrk="0" fontAlgn="base" hangingPunct="0">
              <a:spcBef>
                <a:spcPct val="20000"/>
              </a:spcBef>
              <a:spcAft>
                <a:spcPct val="0"/>
              </a:spcAft>
              <a:buChar char="•"/>
              <a:defRPr b="1">
                <a:solidFill>
                  <a:schemeClr val="tx1"/>
                </a:solidFill>
                <a:latin typeface="Arial" pitchFamily="34" charset="0"/>
              </a:defRPr>
            </a:lvl6pPr>
            <a:lvl7pPr marL="2971800" indent="-228600" eaLnBrk="0" fontAlgn="base" hangingPunct="0">
              <a:spcBef>
                <a:spcPct val="20000"/>
              </a:spcBef>
              <a:spcAft>
                <a:spcPct val="0"/>
              </a:spcAft>
              <a:buChar char="•"/>
              <a:defRPr b="1">
                <a:solidFill>
                  <a:schemeClr val="tx1"/>
                </a:solidFill>
                <a:latin typeface="Arial" pitchFamily="34" charset="0"/>
              </a:defRPr>
            </a:lvl7pPr>
            <a:lvl8pPr marL="3429000" indent="-228600" eaLnBrk="0" fontAlgn="base" hangingPunct="0">
              <a:spcBef>
                <a:spcPct val="20000"/>
              </a:spcBef>
              <a:spcAft>
                <a:spcPct val="0"/>
              </a:spcAft>
              <a:buChar char="•"/>
              <a:defRPr b="1">
                <a:solidFill>
                  <a:schemeClr val="tx1"/>
                </a:solidFill>
                <a:latin typeface="Arial" pitchFamily="34" charset="0"/>
              </a:defRPr>
            </a:lvl8pPr>
            <a:lvl9pPr marL="3886200" indent="-228600" eaLnBrk="0" fontAlgn="base" hangingPunct="0">
              <a:spcBef>
                <a:spcPct val="20000"/>
              </a:spcBef>
              <a:spcAft>
                <a:spcPct val="0"/>
              </a:spcAft>
              <a:buChar char="•"/>
              <a:defRPr b="1">
                <a:solidFill>
                  <a:schemeClr val="tx1"/>
                </a:solidFill>
                <a:latin typeface="Arial" pitchFamily="34" charset="0"/>
              </a:defRPr>
            </a:lvl9pPr>
          </a:lstStyle>
          <a:p>
            <a:pPr fontAlgn="base">
              <a:spcBef>
                <a:spcPct val="0"/>
              </a:spcBef>
              <a:spcAft>
                <a:spcPct val="0"/>
              </a:spcAft>
            </a:pPr>
            <a:endParaRPr lang="fr-CH" altLang="en-US" sz="2400">
              <a:solidFill>
                <a:srgbClr val="000000"/>
              </a:solidFill>
            </a:endParaRPr>
          </a:p>
          <a:p>
            <a:pPr fontAlgn="base">
              <a:spcBef>
                <a:spcPct val="0"/>
              </a:spcBef>
              <a:spcAft>
                <a:spcPct val="0"/>
              </a:spcAft>
              <a:buFontTx/>
              <a:buNone/>
            </a:pPr>
            <a:r>
              <a:rPr lang="fr-CH" altLang="en-US" sz="2400">
                <a:solidFill>
                  <a:srgbClr val="000000"/>
                </a:solidFill>
              </a:rPr>
              <a:t>Example of bilharziasis in Guadeloupe in 1979:</a:t>
            </a:r>
          </a:p>
          <a:p>
            <a:pPr lvl="1" fontAlgn="base">
              <a:spcBef>
                <a:spcPct val="0"/>
              </a:spcBef>
              <a:spcAft>
                <a:spcPct val="0"/>
              </a:spcAft>
              <a:buFontTx/>
              <a:buNone/>
            </a:pPr>
            <a:endParaRPr lang="fr-CH" altLang="en-US" sz="2000">
              <a:solidFill>
                <a:srgbClr val="000000"/>
              </a:solidFill>
            </a:endParaRPr>
          </a:p>
          <a:p>
            <a:pPr lvl="1" fontAlgn="base">
              <a:spcBef>
                <a:spcPct val="0"/>
              </a:spcBef>
              <a:spcAft>
                <a:spcPct val="0"/>
              </a:spcAft>
              <a:buFontTx/>
              <a:buNone/>
            </a:pPr>
            <a:r>
              <a:rPr lang="fr-CH" altLang="en-US" sz="2000">
                <a:solidFill>
                  <a:srgbClr val="000000"/>
                </a:solidFill>
              </a:rPr>
              <a:t>Population 	350,000</a:t>
            </a:r>
          </a:p>
          <a:p>
            <a:pPr lvl="1" fontAlgn="base">
              <a:spcBef>
                <a:spcPct val="0"/>
              </a:spcBef>
              <a:spcAft>
                <a:spcPct val="0"/>
              </a:spcAft>
              <a:buFontTx/>
              <a:buNone/>
            </a:pPr>
            <a:r>
              <a:rPr lang="fr-CH" altLang="en-US" sz="2000">
                <a:solidFill>
                  <a:srgbClr val="000000"/>
                </a:solidFill>
              </a:rPr>
              <a:t>Cases 		 96,200</a:t>
            </a:r>
          </a:p>
          <a:p>
            <a:pPr lvl="1" fontAlgn="base">
              <a:spcBef>
                <a:spcPct val="0"/>
              </a:spcBef>
              <a:spcAft>
                <a:spcPct val="0"/>
              </a:spcAft>
              <a:buFontTx/>
              <a:buNone/>
            </a:pPr>
            <a:endParaRPr lang="fr-CH" altLang="en-US" sz="2000">
              <a:solidFill>
                <a:srgbClr val="000000"/>
              </a:solidFill>
            </a:endParaRPr>
          </a:p>
          <a:p>
            <a:pPr lvl="1" fontAlgn="base">
              <a:spcBef>
                <a:spcPct val="0"/>
              </a:spcBef>
              <a:spcAft>
                <a:spcPct val="0"/>
              </a:spcAft>
              <a:buFontTx/>
              <a:buNone/>
            </a:pPr>
            <a:endParaRPr lang="fr-CH" altLang="en-US" sz="2000">
              <a:solidFill>
                <a:srgbClr val="000000"/>
              </a:solidFill>
            </a:endParaRPr>
          </a:p>
          <a:p>
            <a:pPr lvl="1" fontAlgn="base">
              <a:spcBef>
                <a:spcPct val="0"/>
              </a:spcBef>
              <a:spcAft>
                <a:spcPct val="0"/>
              </a:spcAft>
              <a:buFontTx/>
              <a:buNone/>
            </a:pPr>
            <a:endParaRPr lang="fr-CH" altLang="en-US" sz="2000">
              <a:solidFill>
                <a:srgbClr val="000000"/>
              </a:solidFill>
            </a:endParaRPr>
          </a:p>
          <a:p>
            <a:pPr lvl="1" fontAlgn="base">
              <a:spcBef>
                <a:spcPct val="0"/>
              </a:spcBef>
              <a:spcAft>
                <a:spcPct val="0"/>
              </a:spcAft>
              <a:buFontTx/>
              <a:buNone/>
            </a:pPr>
            <a:endParaRPr lang="fr-CH" altLang="en-US" sz="2000">
              <a:solidFill>
                <a:srgbClr val="000000"/>
              </a:solidFill>
            </a:endParaRPr>
          </a:p>
          <a:p>
            <a:pPr lvl="1" fontAlgn="base">
              <a:spcBef>
                <a:spcPct val="0"/>
              </a:spcBef>
              <a:spcAft>
                <a:spcPct val="0"/>
              </a:spcAft>
              <a:buFontTx/>
              <a:buNone/>
            </a:pPr>
            <a:endParaRPr lang="fr-CH" altLang="en-US" sz="2000">
              <a:solidFill>
                <a:srgbClr val="000000"/>
              </a:solidFill>
            </a:endParaRPr>
          </a:p>
          <a:p>
            <a:pPr lvl="1" fontAlgn="base">
              <a:spcBef>
                <a:spcPct val="0"/>
              </a:spcBef>
              <a:spcAft>
                <a:spcPct val="0"/>
              </a:spcAft>
              <a:buFontTx/>
              <a:buNone/>
            </a:pPr>
            <a:endParaRPr lang="fr-CH" altLang="en-US" sz="2000">
              <a:solidFill>
                <a:srgbClr val="000000"/>
              </a:solidFill>
            </a:endParaRPr>
          </a:p>
          <a:p>
            <a:pPr lvl="1" fontAlgn="base">
              <a:spcBef>
                <a:spcPct val="0"/>
              </a:spcBef>
              <a:spcAft>
                <a:spcPct val="0"/>
              </a:spcAft>
              <a:buFontTx/>
              <a:buNone/>
            </a:pPr>
            <a:endParaRPr lang="fr-CH" altLang="en-US" sz="2000">
              <a:solidFill>
                <a:srgbClr val="000000"/>
              </a:solidFill>
            </a:endParaRPr>
          </a:p>
          <a:p>
            <a:pPr lvl="1" fontAlgn="base">
              <a:spcBef>
                <a:spcPct val="0"/>
              </a:spcBef>
              <a:spcAft>
                <a:spcPct val="0"/>
              </a:spcAft>
              <a:buFontTx/>
              <a:buNone/>
            </a:pPr>
            <a:endParaRPr lang="fr-CH" altLang="en-US" sz="2000">
              <a:solidFill>
                <a:srgbClr val="000000"/>
              </a:solidFill>
            </a:endParaRPr>
          </a:p>
          <a:p>
            <a:pPr lvl="1" fontAlgn="base">
              <a:spcBef>
                <a:spcPct val="0"/>
              </a:spcBef>
              <a:spcAft>
                <a:spcPct val="0"/>
              </a:spcAft>
              <a:buFontTx/>
              <a:buNone/>
            </a:pPr>
            <a:endParaRPr lang="fr-CH" altLang="en-US" sz="2000">
              <a:solidFill>
                <a:srgbClr val="000000"/>
              </a:solidFill>
            </a:endParaRPr>
          </a:p>
          <a:p>
            <a:pPr lvl="1" fontAlgn="base">
              <a:spcBef>
                <a:spcPct val="0"/>
              </a:spcBef>
              <a:spcAft>
                <a:spcPct val="0"/>
              </a:spcAft>
              <a:buFontTx/>
              <a:buNone/>
            </a:pPr>
            <a:endParaRPr lang="fr-CH" altLang="en-US" sz="2000">
              <a:solidFill>
                <a:srgbClr val="000000"/>
              </a:solidFill>
            </a:endParaRPr>
          </a:p>
          <a:p>
            <a:pPr lvl="1" fontAlgn="base">
              <a:spcBef>
                <a:spcPct val="0"/>
              </a:spcBef>
              <a:spcAft>
                <a:spcPct val="0"/>
              </a:spcAft>
              <a:buFontTx/>
              <a:buNone/>
            </a:pPr>
            <a:r>
              <a:rPr lang="fr-CH" altLang="en-US" sz="3200">
                <a:solidFill>
                  <a:srgbClr val="000000"/>
                </a:solidFill>
              </a:rPr>
              <a:t>         Prevalence =  27.6%</a:t>
            </a:r>
            <a:endParaRPr lang="en-GB" altLang="en-US" sz="3200">
              <a:solidFill>
                <a:srgbClr val="000000"/>
              </a:solidFill>
            </a:endParaRPr>
          </a:p>
          <a:p>
            <a:pPr eaLnBrk="1" fontAlgn="base" hangingPunct="1">
              <a:spcBef>
                <a:spcPct val="0"/>
              </a:spcBef>
              <a:spcAft>
                <a:spcPct val="0"/>
              </a:spcAft>
              <a:buFontTx/>
              <a:buNone/>
            </a:pPr>
            <a:endParaRPr lang="en-GB" altLang="en-US" sz="2000">
              <a:solidFill>
                <a:srgbClr val="000000"/>
              </a:solidFill>
            </a:endParaRPr>
          </a:p>
        </p:txBody>
      </p:sp>
      <p:sp>
        <p:nvSpPr>
          <p:cNvPr id="19459" name="Rectangle 7"/>
          <p:cNvSpPr>
            <a:spLocks noGrp="1" noChangeArrowheads="1"/>
          </p:cNvSpPr>
          <p:nvPr>
            <p:ph type="title"/>
          </p:nvPr>
        </p:nvSpPr>
        <p:spPr/>
        <p:txBody>
          <a:bodyPr/>
          <a:lstStyle/>
          <a:p>
            <a:pPr eaLnBrk="1" hangingPunct="1"/>
            <a:r>
              <a:rPr lang="en-GB" altLang="en-US" sz="4000"/>
              <a:t>Prevalence</a:t>
            </a:r>
          </a:p>
        </p:txBody>
      </p:sp>
      <p:sp>
        <p:nvSpPr>
          <p:cNvPr id="19460" name="Line 4"/>
          <p:cNvSpPr>
            <a:spLocks noChangeShapeType="1"/>
          </p:cNvSpPr>
          <p:nvPr/>
        </p:nvSpPr>
        <p:spPr bwMode="auto">
          <a:xfrm>
            <a:off x="609600" y="3425825"/>
            <a:ext cx="7924800" cy="0"/>
          </a:xfrm>
          <a:prstGeom prst="line">
            <a:avLst/>
          </a:prstGeom>
          <a:noFill/>
          <a:ln w="508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b-NO" sz="5400" b="1">
              <a:solidFill>
                <a:srgbClr val="000000"/>
              </a:solidFill>
            </a:endParaRPr>
          </a:p>
        </p:txBody>
      </p:sp>
      <p:sp>
        <p:nvSpPr>
          <p:cNvPr id="13316" name="Rectangle 5"/>
          <p:cNvSpPr>
            <a:spLocks noChangeArrowheads="1"/>
          </p:cNvSpPr>
          <p:nvPr/>
        </p:nvSpPr>
        <p:spPr bwMode="auto">
          <a:xfrm>
            <a:off x="860425" y="3644900"/>
            <a:ext cx="7772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384175" indent="-382588" algn="ctr" eaLnBrk="0" fontAlgn="base" hangingPunct="0">
              <a:spcBef>
                <a:spcPct val="0"/>
              </a:spcBef>
              <a:spcAft>
                <a:spcPct val="0"/>
              </a:spcAft>
              <a:tabLst>
                <a:tab pos="4670425" algn="r"/>
              </a:tabLst>
              <a:defRPr/>
            </a:pPr>
            <a:r>
              <a:rPr lang="en-GB" sz="2400" b="1" dirty="0">
                <a:solidFill>
                  <a:srgbClr val="3333CC">
                    <a:lumMod val="40000"/>
                    <a:lumOff val="60000"/>
                  </a:srgbClr>
                </a:solidFill>
              </a:rPr>
              <a:t>Number of cases = </a:t>
            </a:r>
            <a:r>
              <a:rPr lang="en-GB" sz="3600" b="1" dirty="0">
                <a:solidFill>
                  <a:srgbClr val="3333CC"/>
                </a:solidFill>
              </a:rPr>
              <a:t>96,200     	   </a:t>
            </a:r>
            <a:endParaRPr lang="en-GB" sz="3200" b="1" dirty="0">
              <a:solidFill>
                <a:srgbClr val="3333CC"/>
              </a:solidFill>
            </a:endParaRPr>
          </a:p>
          <a:p>
            <a:pPr marL="384175" indent="-382588" algn="ctr" eaLnBrk="0" fontAlgn="base" hangingPunct="0">
              <a:spcBef>
                <a:spcPct val="0"/>
              </a:spcBef>
              <a:spcAft>
                <a:spcPct val="0"/>
              </a:spcAft>
              <a:tabLst>
                <a:tab pos="4670425" algn="r"/>
              </a:tabLst>
              <a:defRPr/>
            </a:pPr>
            <a:r>
              <a:rPr lang="fr-CH" sz="2400" b="1" dirty="0">
                <a:solidFill>
                  <a:srgbClr val="3333CC">
                    <a:lumMod val="40000"/>
                    <a:lumOff val="60000"/>
                  </a:srgbClr>
                </a:solidFill>
              </a:rPr>
              <a:t>              Population = </a:t>
            </a:r>
            <a:r>
              <a:rPr lang="fr-CH" sz="3600" b="1" dirty="0">
                <a:solidFill>
                  <a:srgbClr val="3333CC"/>
                </a:solidFill>
              </a:rPr>
              <a:t>350,000	  	</a:t>
            </a:r>
          </a:p>
        </p:txBody>
      </p:sp>
      <p:sp>
        <p:nvSpPr>
          <p:cNvPr id="13317" name="Line 6"/>
          <p:cNvSpPr>
            <a:spLocks noChangeShapeType="1"/>
          </p:cNvSpPr>
          <p:nvPr/>
        </p:nvSpPr>
        <p:spPr bwMode="auto">
          <a:xfrm>
            <a:off x="2051050" y="4286250"/>
            <a:ext cx="4176713"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b-NO" sz="5400" b="1">
              <a:solidFill>
                <a:srgbClr val="000000"/>
              </a:solidFill>
            </a:endParaRPr>
          </a:p>
        </p:txBody>
      </p:sp>
      <p:sp>
        <p:nvSpPr>
          <p:cNvPr id="2" name="Slide Number Placeholder 1"/>
          <p:cNvSpPr>
            <a:spLocks noGrp="1"/>
          </p:cNvSpPr>
          <p:nvPr>
            <p:ph type="sldNum" sz="quarter" idx="12"/>
          </p:nvPr>
        </p:nvSpPr>
        <p:spPr/>
        <p:txBody>
          <a:bodyPr/>
          <a:lstStyle/>
          <a:p>
            <a:pPr>
              <a:defRPr/>
            </a:pPr>
            <a:fld id="{03E0595A-45B5-429C-9F17-D20AD4946D03}" type="slidenum">
              <a:rPr lang="en-GB" smtClean="0">
                <a:solidFill>
                  <a:srgbClr val="000000"/>
                </a:solidFill>
              </a:rPr>
              <a:pPr>
                <a:defRPr/>
              </a:pPr>
              <a:t>77</a:t>
            </a:fld>
            <a:endParaRPr lang="en-GB">
              <a:solidFill>
                <a:srgbClr val="000000"/>
              </a:solidFill>
            </a:endParaRPr>
          </a:p>
        </p:txBody>
      </p:sp>
    </p:spTree>
    <p:extLst>
      <p:ext uri="{BB962C8B-B14F-4D97-AF65-F5344CB8AC3E}">
        <p14:creationId xmlns:p14="http://schemas.microsoft.com/office/powerpoint/2010/main" val="3730039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6">
                                            <p:txEl>
                                              <p:pRg st="15" end="1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nb-NO"/>
              <a:t>Incidence</a:t>
            </a:r>
          </a:p>
        </p:txBody>
      </p:sp>
      <p:sp>
        <p:nvSpPr>
          <p:cNvPr id="4099" name="Rectangle 3"/>
          <p:cNvSpPr>
            <a:spLocks noGrp="1" noChangeArrowheads="1"/>
          </p:cNvSpPr>
          <p:nvPr>
            <p:ph idx="1"/>
          </p:nvPr>
        </p:nvSpPr>
        <p:spPr/>
        <p:txBody>
          <a:bodyPr/>
          <a:lstStyle/>
          <a:p>
            <a:r>
              <a:rPr lang="en-GB" altLang="nb-NO"/>
              <a:t>The incidence of a disease is the number of new cases of a disease that occur during a specified period of time in a population at risk for developing the disease</a:t>
            </a:r>
          </a:p>
          <a:p>
            <a:r>
              <a:rPr lang="en-GB" altLang="nb-NO"/>
              <a:t>Incidence is a measure of risk</a:t>
            </a:r>
          </a:p>
          <a:p>
            <a:r>
              <a:rPr lang="en-GB" altLang="nb-NO"/>
              <a:t>A person in the denominator must have the potential of becoming part of the numerator</a:t>
            </a:r>
          </a:p>
        </p:txBody>
      </p:sp>
      <p:sp>
        <p:nvSpPr>
          <p:cNvPr id="4" name="Slide Number Placeholder 5"/>
          <p:cNvSpPr>
            <a:spLocks noGrp="1"/>
          </p:cNvSpPr>
          <p:nvPr>
            <p:ph type="sldNum" sz="quarter" idx="12"/>
          </p:nvPr>
        </p:nvSpPr>
        <p:spPr/>
        <p:txBody>
          <a:bodyPr/>
          <a:lstStyle/>
          <a:p>
            <a:fld id="{0D3071C2-DAC5-4BEF-BC24-BB889F3AE534}" type="slidenum">
              <a:rPr lang="en-GB" altLang="nb-NO">
                <a:solidFill>
                  <a:srgbClr val="FFFFFF"/>
                </a:solidFill>
              </a:rPr>
              <a:pPr/>
              <a:t>78</a:t>
            </a:fld>
            <a:endParaRPr lang="en-GB" altLang="nb-NO">
              <a:solidFill>
                <a:srgbClr val="FFFFFF"/>
              </a:solidFill>
            </a:endParaRPr>
          </a:p>
        </p:txBody>
      </p:sp>
    </p:spTree>
    <p:extLst>
      <p:ext uri="{BB962C8B-B14F-4D97-AF65-F5344CB8AC3E}">
        <p14:creationId xmlns:p14="http://schemas.microsoft.com/office/powerpoint/2010/main" val="27166666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a:spLocks noGrp="1"/>
          </p:cNvSpPr>
          <p:nvPr>
            <p:ph type="sldNum" sz="quarter" idx="12"/>
          </p:nvPr>
        </p:nvSpPr>
        <p:spPr/>
        <p:txBody>
          <a:bodyPr/>
          <a:lstStyle/>
          <a:p>
            <a:fld id="{08E50413-E16D-4D8C-9324-8595A09C3B0E}" type="slidenum">
              <a:rPr lang="en-GB" altLang="nb-NO">
                <a:solidFill>
                  <a:srgbClr val="FFFFFF"/>
                </a:solidFill>
              </a:rPr>
              <a:pPr/>
              <a:t>79</a:t>
            </a:fld>
            <a:endParaRPr lang="en-GB" altLang="nb-NO">
              <a:solidFill>
                <a:srgbClr val="FFFFFF"/>
              </a:solidFill>
            </a:endParaRPr>
          </a:p>
        </p:txBody>
      </p:sp>
      <p:sp>
        <p:nvSpPr>
          <p:cNvPr id="6146"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cs typeface="Times New Roman" pitchFamily="18" charset="0"/>
              </a:defRPr>
            </a:lvl1pPr>
            <a:lvl2pPr>
              <a:defRPr sz="24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400">
                <a:solidFill>
                  <a:schemeClr val="tx1"/>
                </a:solidFill>
                <a:latin typeface="Times New Roman" pitchFamily="18" charset="0"/>
                <a:cs typeface="Times New Roman" pitchFamily="18" charset="0"/>
              </a:defRPr>
            </a:lvl4pPr>
            <a:lvl5pPr>
              <a:defRPr sz="2400">
                <a:solidFill>
                  <a:schemeClr val="tx1"/>
                </a:solidFill>
                <a:latin typeface="Times New Roman" pitchFamily="18" charset="0"/>
                <a:cs typeface="Times New Roman" pitchFamily="18" charset="0"/>
              </a:defRPr>
            </a:lvl5pPr>
            <a:lvl6pPr marL="457200" fontAlgn="base">
              <a:spcBef>
                <a:spcPct val="0"/>
              </a:spcBef>
              <a:spcAft>
                <a:spcPct val="0"/>
              </a:spcAft>
              <a:defRPr sz="2400">
                <a:solidFill>
                  <a:schemeClr val="tx1"/>
                </a:solidFill>
                <a:latin typeface="Times New Roman" pitchFamily="18" charset="0"/>
                <a:cs typeface="Times New Roman" pitchFamily="18" charset="0"/>
              </a:defRPr>
            </a:lvl6pPr>
            <a:lvl7pPr marL="914400" fontAlgn="base">
              <a:spcBef>
                <a:spcPct val="0"/>
              </a:spcBef>
              <a:spcAft>
                <a:spcPct val="0"/>
              </a:spcAft>
              <a:defRPr sz="2400">
                <a:solidFill>
                  <a:schemeClr val="tx1"/>
                </a:solidFill>
                <a:latin typeface="Times New Roman" pitchFamily="18" charset="0"/>
                <a:cs typeface="Times New Roman" pitchFamily="18" charset="0"/>
              </a:defRPr>
            </a:lvl7pPr>
            <a:lvl8pPr marL="1371600" fontAlgn="base">
              <a:spcBef>
                <a:spcPct val="0"/>
              </a:spcBef>
              <a:spcAft>
                <a:spcPct val="0"/>
              </a:spcAft>
              <a:defRPr sz="2400">
                <a:solidFill>
                  <a:schemeClr val="tx1"/>
                </a:solidFill>
                <a:latin typeface="Times New Roman" pitchFamily="18" charset="0"/>
                <a:cs typeface="Times New Roman" pitchFamily="18" charset="0"/>
              </a:defRPr>
            </a:lvl8pPr>
            <a:lvl9pPr marL="1828800" fontAlgn="base">
              <a:spcBef>
                <a:spcPct val="0"/>
              </a:spcBef>
              <a:spcAft>
                <a:spcPct val="0"/>
              </a:spcAft>
              <a:defRPr sz="2400">
                <a:solidFill>
                  <a:schemeClr val="tx1"/>
                </a:solidFill>
                <a:latin typeface="Times New Roman" pitchFamily="18" charset="0"/>
                <a:cs typeface="Times New Roman" pitchFamily="18" charset="0"/>
              </a:defRPr>
            </a:lvl9pPr>
          </a:lstStyle>
          <a:p>
            <a:pPr algn="ctr" fontAlgn="base">
              <a:spcBef>
                <a:spcPct val="0"/>
              </a:spcBef>
              <a:spcAft>
                <a:spcPct val="0"/>
              </a:spcAft>
            </a:pPr>
            <a:r>
              <a:rPr lang="en-GB" altLang="nb-NO" sz="4400">
                <a:solidFill>
                  <a:srgbClr val="FFFF00"/>
                </a:solidFill>
              </a:rPr>
              <a:t>Types of incidence</a:t>
            </a:r>
          </a:p>
        </p:txBody>
      </p:sp>
      <p:graphicFrame>
        <p:nvGraphicFramePr>
          <p:cNvPr id="6147" name="Group 3"/>
          <p:cNvGraphicFramePr>
            <a:graphicFrameLocks noGrp="1"/>
          </p:cNvGraphicFramePr>
          <p:nvPr/>
        </p:nvGraphicFramePr>
        <p:xfrm>
          <a:off x="685800" y="1981200"/>
          <a:ext cx="7772400" cy="4648200"/>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762000">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nb-NO" sz="2800" b="1" i="0" u="none" strike="noStrike" cap="none" normalizeH="0" baseline="0">
                          <a:ln>
                            <a:noFill/>
                          </a:ln>
                          <a:solidFill>
                            <a:schemeClr val="tx1"/>
                          </a:solidFill>
                          <a:effectLst/>
                          <a:latin typeface="Times New Roman" pitchFamily="18" charset="0"/>
                          <a:cs typeface="Times New Roman" pitchFamily="18"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nb-NO" sz="2800" b="1" i="0" u="none" strike="noStrike" cap="none" normalizeH="0" baseline="0">
                          <a:ln>
                            <a:noFill/>
                          </a:ln>
                          <a:solidFill>
                            <a:schemeClr val="tx1"/>
                          </a:solidFill>
                          <a:effectLst/>
                          <a:latin typeface="Times New Roman" pitchFamily="18" charset="0"/>
                          <a:cs typeface="Times New Roman" pitchFamily="18" charset="0"/>
                        </a:rPr>
                        <a:t>Numerator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nb-NO" sz="2800" b="1" i="0" u="none" strike="noStrike" cap="none" normalizeH="0" baseline="0">
                          <a:ln>
                            <a:noFill/>
                          </a:ln>
                          <a:solidFill>
                            <a:schemeClr val="tx1"/>
                          </a:solidFill>
                          <a:effectLst/>
                          <a:latin typeface="Times New Roman" pitchFamily="18" charset="0"/>
                          <a:cs typeface="Times New Roman" pitchFamily="18" charset="0"/>
                        </a:rPr>
                        <a:t>Denominator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nb-NO" sz="2800" b="0" i="0" u="none" strike="noStrike" cap="none" normalizeH="0" baseline="0">
                          <a:ln>
                            <a:noFill/>
                          </a:ln>
                          <a:solidFill>
                            <a:schemeClr val="tx1"/>
                          </a:solidFill>
                          <a:effectLst/>
                          <a:latin typeface="Times New Roman" pitchFamily="18" charset="0"/>
                          <a:cs typeface="Times New Roman" pitchFamily="18" charset="0"/>
                        </a:rPr>
                        <a:t>Cumulative incidence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nb-NO" sz="2800" b="0" i="0" u="none" strike="noStrike" cap="none" normalizeH="0" baseline="0">
                          <a:ln>
                            <a:noFill/>
                          </a:ln>
                          <a:solidFill>
                            <a:schemeClr val="tx1"/>
                          </a:solidFill>
                          <a:effectLst/>
                          <a:latin typeface="Times New Roman" pitchFamily="18" charset="0"/>
                          <a:cs typeface="Times New Roman" pitchFamily="18" charset="0"/>
                        </a:rPr>
                        <a:t>New cases of disease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nb-NO" sz="2800" b="0" i="0" u="none" strike="noStrike" cap="none" normalizeH="0" baseline="0">
                          <a:ln>
                            <a:noFill/>
                          </a:ln>
                          <a:solidFill>
                            <a:schemeClr val="tx1"/>
                          </a:solidFill>
                          <a:effectLst/>
                          <a:latin typeface="Times New Roman" pitchFamily="18" charset="0"/>
                          <a:cs typeface="Times New Roman" pitchFamily="18" charset="0"/>
                        </a:rPr>
                        <a:t>Population at risk during entire period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5400">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nb-NO" sz="2800" b="0" i="0" u="none" strike="noStrike" cap="none" normalizeH="0" baseline="0">
                          <a:ln>
                            <a:noFill/>
                          </a:ln>
                          <a:solidFill>
                            <a:schemeClr val="tx1"/>
                          </a:solidFill>
                          <a:effectLst/>
                          <a:latin typeface="Times New Roman" pitchFamily="18" charset="0"/>
                          <a:cs typeface="Times New Roman" pitchFamily="18" charset="0"/>
                        </a:rPr>
                        <a:t>Incidence 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nb-NO" sz="2800" b="0" i="0" u="none" strike="noStrike" cap="none" normalizeH="0" baseline="0">
                          <a:ln>
                            <a:noFill/>
                          </a:ln>
                          <a:solidFill>
                            <a:schemeClr val="tx1"/>
                          </a:solidFill>
                          <a:effectLst/>
                          <a:latin typeface="Times New Roman" pitchFamily="18" charset="0"/>
                          <a:cs typeface="Times New Roman" pitchFamily="18" charset="0"/>
                        </a:rPr>
                        <a:t>New cases of disease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nb-NO" sz="2800" b="0" i="0" u="none" strike="noStrike" cap="none" normalizeH="0" baseline="0">
                          <a:ln>
                            <a:noFill/>
                          </a:ln>
                          <a:solidFill>
                            <a:schemeClr val="tx1"/>
                          </a:solidFill>
                          <a:effectLst/>
                          <a:latin typeface="Times New Roman" pitchFamily="18" charset="0"/>
                          <a:cs typeface="Times New Roman" pitchFamily="18" charset="0"/>
                        </a:rPr>
                        <a:t>Person-time of follow 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200">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nb-NO" sz="2800" b="0" i="0" u="none" strike="noStrike" cap="none" normalizeH="0" baseline="0">
                          <a:ln>
                            <a:noFill/>
                          </a:ln>
                          <a:solidFill>
                            <a:schemeClr val="tx1"/>
                          </a:solidFill>
                          <a:effectLst/>
                          <a:latin typeface="Times New Roman" pitchFamily="18" charset="0"/>
                          <a:cs typeface="Times New Roman" pitchFamily="18" charset="0"/>
                        </a:rPr>
                        <a:t>Incidence density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nb-NO" sz="2800" b="0" i="0" u="none" strike="noStrike" cap="none" normalizeH="0" baseline="0">
                          <a:ln>
                            <a:noFill/>
                          </a:ln>
                          <a:solidFill>
                            <a:schemeClr val="tx1"/>
                          </a:solidFill>
                          <a:effectLst/>
                          <a:latin typeface="Times New Roman" pitchFamily="18" charset="0"/>
                          <a:cs typeface="Times New Roman" pitchFamily="18" charset="0"/>
                        </a:rPr>
                        <a:t>No. of episodes of disease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nb-NO" sz="2800" b="0" i="0" u="none" strike="noStrike" cap="none" normalizeH="0" baseline="0">
                          <a:ln>
                            <a:noFill/>
                          </a:ln>
                          <a:solidFill>
                            <a:schemeClr val="tx1"/>
                          </a:solidFill>
                          <a:effectLst/>
                          <a:latin typeface="Times New Roman" pitchFamily="18" charset="0"/>
                          <a:cs typeface="Times New Roman" pitchFamily="18" charset="0"/>
                        </a:rPr>
                        <a:t>Person-time of follow 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6657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nb-NO" altLang="nb-NO" dirty="0"/>
              <a:t>Scope of Epidemiology</a:t>
            </a:r>
          </a:p>
        </p:txBody>
      </p:sp>
      <p:sp>
        <p:nvSpPr>
          <p:cNvPr id="151555" name="Rectangle 3"/>
          <p:cNvSpPr>
            <a:spLocks noGrp="1" noChangeArrowheads="1"/>
          </p:cNvSpPr>
          <p:nvPr>
            <p:ph type="body" idx="1"/>
          </p:nvPr>
        </p:nvSpPr>
        <p:spPr>
          <a:xfrm>
            <a:off x="457200" y="1600200"/>
            <a:ext cx="8229600" cy="5257800"/>
          </a:xfrm>
        </p:spPr>
        <p:txBody>
          <a:bodyPr/>
          <a:lstStyle/>
          <a:p>
            <a:pPr>
              <a:lnSpc>
                <a:spcPct val="80000"/>
              </a:lnSpc>
            </a:pPr>
            <a:r>
              <a:rPr lang="en-US" altLang="nb-NO" sz="1800"/>
              <a:t>Initially,  study and control of epidemics</a:t>
            </a:r>
          </a:p>
          <a:p>
            <a:pPr>
              <a:lnSpc>
                <a:spcPct val="80000"/>
              </a:lnSpc>
            </a:pPr>
            <a:r>
              <a:rPr lang="en-US" altLang="nb-NO" sz="1800"/>
              <a:t>Now,  much broader in scope</a:t>
            </a:r>
          </a:p>
          <a:p>
            <a:pPr lvl="1">
              <a:lnSpc>
                <a:spcPct val="80000"/>
              </a:lnSpc>
            </a:pPr>
            <a:endParaRPr lang="en-US" altLang="nb-NO" sz="1600"/>
          </a:p>
          <a:p>
            <a:pPr lvl="1">
              <a:lnSpc>
                <a:spcPct val="80000"/>
              </a:lnSpc>
            </a:pPr>
            <a:r>
              <a:rPr lang="en-US" altLang="nb-NO" sz="1600"/>
              <a:t>Illness centered</a:t>
            </a:r>
          </a:p>
          <a:p>
            <a:pPr lvl="2">
              <a:lnSpc>
                <a:spcPct val="80000"/>
              </a:lnSpc>
            </a:pPr>
            <a:r>
              <a:rPr lang="en-US" altLang="nb-NO" sz="1400"/>
              <a:t>Cardiovascular epidemiology</a:t>
            </a:r>
          </a:p>
          <a:p>
            <a:pPr lvl="2">
              <a:lnSpc>
                <a:spcPct val="80000"/>
              </a:lnSpc>
            </a:pPr>
            <a:r>
              <a:rPr lang="en-US" altLang="nb-NO" sz="1400"/>
              <a:t>Cancer epidemiology</a:t>
            </a:r>
          </a:p>
          <a:p>
            <a:pPr lvl="2">
              <a:lnSpc>
                <a:spcPct val="80000"/>
              </a:lnSpc>
            </a:pPr>
            <a:r>
              <a:rPr lang="en-US" altLang="nb-NO" sz="1400"/>
              <a:t>Infections disease epidemiology</a:t>
            </a:r>
          </a:p>
          <a:p>
            <a:pPr lvl="2">
              <a:lnSpc>
                <a:spcPct val="80000"/>
              </a:lnSpc>
            </a:pPr>
            <a:r>
              <a:rPr lang="en-US" altLang="nb-NO" sz="1400"/>
              <a:t>Respiratory disease epidemiology</a:t>
            </a:r>
          </a:p>
          <a:p>
            <a:pPr lvl="2">
              <a:lnSpc>
                <a:spcPct val="80000"/>
              </a:lnSpc>
            </a:pPr>
            <a:r>
              <a:rPr lang="en-US" altLang="nb-NO" sz="1400"/>
              <a:t>Perinatal epidemiology</a:t>
            </a:r>
          </a:p>
          <a:p>
            <a:pPr lvl="1">
              <a:lnSpc>
                <a:spcPct val="80000"/>
              </a:lnSpc>
            </a:pPr>
            <a:endParaRPr lang="en-US" altLang="nb-NO" sz="1600"/>
          </a:p>
          <a:p>
            <a:pPr lvl="1">
              <a:lnSpc>
                <a:spcPct val="80000"/>
              </a:lnSpc>
            </a:pPr>
            <a:r>
              <a:rPr lang="en-US" altLang="nb-NO" sz="1600"/>
              <a:t>Determinant centered</a:t>
            </a:r>
          </a:p>
          <a:p>
            <a:pPr lvl="2">
              <a:lnSpc>
                <a:spcPct val="80000"/>
              </a:lnSpc>
            </a:pPr>
            <a:r>
              <a:rPr lang="en-US" altLang="nb-NO" sz="1400"/>
              <a:t>Nutritional epidemiology</a:t>
            </a:r>
          </a:p>
          <a:p>
            <a:pPr lvl="2">
              <a:lnSpc>
                <a:spcPct val="80000"/>
              </a:lnSpc>
            </a:pPr>
            <a:r>
              <a:rPr lang="en-US" altLang="nb-NO" sz="1400"/>
              <a:t>Occupational epidemiology</a:t>
            </a:r>
          </a:p>
          <a:p>
            <a:pPr lvl="2">
              <a:lnSpc>
                <a:spcPct val="80000"/>
              </a:lnSpc>
            </a:pPr>
            <a:r>
              <a:rPr lang="en-US" altLang="nb-NO" sz="1400"/>
              <a:t>Behavioral epidemiology</a:t>
            </a:r>
          </a:p>
          <a:p>
            <a:pPr lvl="1">
              <a:lnSpc>
                <a:spcPct val="80000"/>
              </a:lnSpc>
            </a:pPr>
            <a:endParaRPr lang="en-US" altLang="nb-NO" sz="1600"/>
          </a:p>
          <a:p>
            <a:pPr lvl="1">
              <a:lnSpc>
                <a:spcPct val="80000"/>
              </a:lnSpc>
            </a:pPr>
            <a:r>
              <a:rPr lang="en-US" altLang="nb-NO" sz="1600"/>
              <a:t>Clinical epidemiology</a:t>
            </a:r>
          </a:p>
          <a:p>
            <a:pPr lvl="2">
              <a:lnSpc>
                <a:spcPct val="80000"/>
              </a:lnSpc>
            </a:pPr>
            <a:r>
              <a:rPr lang="en-US" altLang="nb-NO" sz="1400"/>
              <a:t>Study of disease outcome</a:t>
            </a:r>
          </a:p>
          <a:p>
            <a:pPr lvl="2">
              <a:lnSpc>
                <a:spcPct val="80000"/>
              </a:lnSpc>
            </a:pPr>
            <a:r>
              <a:rPr lang="en-US" altLang="nb-NO" sz="1400"/>
              <a:t>Clinical trials</a:t>
            </a:r>
          </a:p>
          <a:p>
            <a:pPr lvl="1">
              <a:lnSpc>
                <a:spcPct val="80000"/>
              </a:lnSpc>
            </a:pPr>
            <a:endParaRPr lang="en-US" altLang="nb-NO" sz="1600"/>
          </a:p>
          <a:p>
            <a:pPr lvl="1">
              <a:lnSpc>
                <a:spcPct val="80000"/>
              </a:lnSpc>
            </a:pPr>
            <a:r>
              <a:rPr lang="en-US" altLang="nb-NO" sz="1600"/>
              <a:t>Studies of quality of health care</a:t>
            </a:r>
          </a:p>
        </p:txBody>
      </p:sp>
    </p:spTree>
    <p:extLst>
      <p:ext uri="{BB962C8B-B14F-4D97-AF65-F5344CB8AC3E}">
        <p14:creationId xmlns:p14="http://schemas.microsoft.com/office/powerpoint/2010/main" val="17149606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tLang="nb-NO"/>
              <a:t>Incidence and Prevalence</a:t>
            </a:r>
          </a:p>
        </p:txBody>
      </p:sp>
      <p:sp>
        <p:nvSpPr>
          <p:cNvPr id="10243" name="Rectangle 3"/>
          <p:cNvSpPr>
            <a:spLocks noGrp="1" noChangeArrowheads="1"/>
          </p:cNvSpPr>
          <p:nvPr>
            <p:ph idx="1"/>
          </p:nvPr>
        </p:nvSpPr>
        <p:spPr/>
        <p:txBody>
          <a:bodyPr/>
          <a:lstStyle/>
          <a:p>
            <a:r>
              <a:rPr lang="en-GB" altLang="nb-NO" dirty="0"/>
              <a:t>Prevalence = Incidence x Average Duration of Disease</a:t>
            </a:r>
          </a:p>
        </p:txBody>
      </p:sp>
      <p:sp>
        <p:nvSpPr>
          <p:cNvPr id="4" name="Slide Number Placeholder 5"/>
          <p:cNvSpPr>
            <a:spLocks noGrp="1"/>
          </p:cNvSpPr>
          <p:nvPr>
            <p:ph type="sldNum" sz="quarter" idx="12"/>
          </p:nvPr>
        </p:nvSpPr>
        <p:spPr/>
        <p:txBody>
          <a:bodyPr/>
          <a:lstStyle/>
          <a:p>
            <a:fld id="{DDD7FCCD-A774-41C5-BCE3-DD4BAE33CD22}" type="slidenum">
              <a:rPr lang="en-GB" altLang="nb-NO">
                <a:solidFill>
                  <a:srgbClr val="FFFFFF"/>
                </a:solidFill>
              </a:rPr>
              <a:pPr/>
              <a:t>80</a:t>
            </a:fld>
            <a:endParaRPr lang="en-GB" altLang="nb-NO">
              <a:solidFill>
                <a:srgbClr val="FFFFFF"/>
              </a:solidFill>
            </a:endParaRPr>
          </a:p>
        </p:txBody>
      </p:sp>
    </p:spTree>
    <p:extLst>
      <p:ext uri="{BB962C8B-B14F-4D97-AF65-F5344CB8AC3E}">
        <p14:creationId xmlns:p14="http://schemas.microsoft.com/office/powerpoint/2010/main" val="35555615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FF4E38-A058-4A33-A8B5-3E9CB9969CBF}" type="slidenum">
              <a:rPr lang="en-GB" altLang="nb-NO">
                <a:solidFill>
                  <a:srgbClr val="000000"/>
                </a:solidFill>
              </a:rPr>
              <a:pPr/>
              <a:t>81</a:t>
            </a:fld>
            <a:endParaRPr lang="en-GB" altLang="nb-NO">
              <a:solidFill>
                <a:srgbClr val="000000"/>
              </a:solidFill>
            </a:endParaRPr>
          </a:p>
        </p:txBody>
      </p:sp>
      <p:sp>
        <p:nvSpPr>
          <p:cNvPr id="2050" name="Rectangle 2"/>
          <p:cNvSpPr>
            <a:spLocks noGrp="1" noChangeArrowheads="1"/>
          </p:cNvSpPr>
          <p:nvPr>
            <p:ph type="ctrTitle" idx="4294967295"/>
          </p:nvPr>
        </p:nvSpPr>
        <p:spPr>
          <a:xfrm>
            <a:off x="0" y="2286000"/>
            <a:ext cx="7772400" cy="1143000"/>
          </a:xfrm>
        </p:spPr>
        <p:txBody>
          <a:bodyPr/>
          <a:lstStyle/>
          <a:p>
            <a:r>
              <a:rPr lang="en-GB" altLang="nb-NO" b="1" dirty="0"/>
              <a:t>The Natural History of Disease</a:t>
            </a:r>
          </a:p>
        </p:txBody>
      </p:sp>
    </p:spTree>
    <p:extLst>
      <p:ext uri="{BB962C8B-B14F-4D97-AF65-F5344CB8AC3E}">
        <p14:creationId xmlns:p14="http://schemas.microsoft.com/office/powerpoint/2010/main" val="25919305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1C80C7-2646-49B8-AB57-D70C32684CA2}" type="slidenum">
              <a:rPr lang="en-GB" altLang="nb-NO">
                <a:solidFill>
                  <a:srgbClr val="000000"/>
                </a:solidFill>
              </a:rPr>
              <a:pPr/>
              <a:t>82</a:t>
            </a:fld>
            <a:endParaRPr lang="en-GB" altLang="nb-NO">
              <a:solidFill>
                <a:srgbClr val="000000"/>
              </a:solidFill>
            </a:endParaRPr>
          </a:p>
        </p:txBody>
      </p:sp>
      <p:sp>
        <p:nvSpPr>
          <p:cNvPr id="3074" name="Rectangle 2"/>
          <p:cNvSpPr>
            <a:spLocks noGrp="1" noChangeArrowheads="1"/>
          </p:cNvSpPr>
          <p:nvPr>
            <p:ph type="title"/>
          </p:nvPr>
        </p:nvSpPr>
        <p:spPr/>
        <p:txBody>
          <a:bodyPr/>
          <a:lstStyle/>
          <a:p>
            <a:r>
              <a:rPr lang="en-GB" altLang="nb-NO"/>
              <a:t>Outline</a:t>
            </a:r>
          </a:p>
        </p:txBody>
      </p:sp>
      <p:sp>
        <p:nvSpPr>
          <p:cNvPr id="3075" name="Rectangle 3"/>
          <p:cNvSpPr>
            <a:spLocks noGrp="1" noChangeArrowheads="1"/>
          </p:cNvSpPr>
          <p:nvPr>
            <p:ph type="body" idx="1"/>
          </p:nvPr>
        </p:nvSpPr>
        <p:spPr/>
        <p:txBody>
          <a:bodyPr/>
          <a:lstStyle/>
          <a:p>
            <a:r>
              <a:rPr lang="en-GB" altLang="nb-NO"/>
              <a:t>Uses of natural history of disease</a:t>
            </a:r>
          </a:p>
          <a:p>
            <a:r>
              <a:rPr lang="en-GB" altLang="nb-NO"/>
              <a:t>Case-fatality rate</a:t>
            </a:r>
          </a:p>
          <a:p>
            <a:r>
              <a:rPr lang="en-GB" altLang="nb-NO"/>
              <a:t>Five-year survival</a:t>
            </a:r>
          </a:p>
          <a:p>
            <a:r>
              <a:rPr lang="en-GB" altLang="nb-NO"/>
              <a:t>Life tables</a:t>
            </a:r>
          </a:p>
          <a:p>
            <a:r>
              <a:rPr lang="en-GB" altLang="nb-NO"/>
              <a:t>Kaplan-Meier Method</a:t>
            </a:r>
          </a:p>
          <a:p>
            <a:r>
              <a:rPr lang="en-GB" altLang="nb-NO"/>
              <a:t>Median survival time</a:t>
            </a:r>
          </a:p>
          <a:p>
            <a:r>
              <a:rPr lang="en-GB" altLang="nb-NO"/>
              <a:t>Relative survival rate</a:t>
            </a:r>
          </a:p>
        </p:txBody>
      </p:sp>
    </p:spTree>
    <p:extLst>
      <p:ext uri="{BB962C8B-B14F-4D97-AF65-F5344CB8AC3E}">
        <p14:creationId xmlns:p14="http://schemas.microsoft.com/office/powerpoint/2010/main" val="19788109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BD1D1A2-A419-4F62-857F-599422F27C43}" type="slidenum">
              <a:rPr lang="en-GB" altLang="nb-NO">
                <a:solidFill>
                  <a:srgbClr val="000000"/>
                </a:solidFill>
              </a:rPr>
              <a:pPr/>
              <a:t>83</a:t>
            </a:fld>
            <a:endParaRPr lang="en-GB" altLang="nb-NO">
              <a:solidFill>
                <a:srgbClr val="000000"/>
              </a:solidFill>
            </a:endParaRPr>
          </a:p>
        </p:txBody>
      </p:sp>
      <p:sp>
        <p:nvSpPr>
          <p:cNvPr id="5122" name="Rectangle 2"/>
          <p:cNvSpPr>
            <a:spLocks noGrp="1" noChangeArrowheads="1"/>
          </p:cNvSpPr>
          <p:nvPr>
            <p:ph type="title"/>
          </p:nvPr>
        </p:nvSpPr>
        <p:spPr/>
        <p:txBody>
          <a:bodyPr/>
          <a:lstStyle/>
          <a:p>
            <a:r>
              <a:rPr lang="en-GB" altLang="nb-NO"/>
              <a:t>Uses of the Natural History of Disease</a:t>
            </a:r>
          </a:p>
        </p:txBody>
      </p:sp>
      <p:sp>
        <p:nvSpPr>
          <p:cNvPr id="5123" name="Rectangle 3"/>
          <p:cNvSpPr>
            <a:spLocks noGrp="1" noChangeArrowheads="1"/>
          </p:cNvSpPr>
          <p:nvPr>
            <p:ph type="body" idx="1"/>
          </p:nvPr>
        </p:nvSpPr>
        <p:spPr/>
        <p:txBody>
          <a:bodyPr/>
          <a:lstStyle/>
          <a:p>
            <a:r>
              <a:rPr lang="en-GB" altLang="nb-NO"/>
              <a:t>To describe the severity of the disease so as to establish priorities for health services</a:t>
            </a:r>
          </a:p>
          <a:p>
            <a:r>
              <a:rPr lang="en-GB" altLang="nb-NO"/>
              <a:t>To determine the prognosis of the disease</a:t>
            </a:r>
          </a:p>
          <a:p>
            <a:r>
              <a:rPr lang="en-GB" altLang="nb-NO"/>
              <a:t>To establish a baseline for the disease for future comparisons</a:t>
            </a:r>
          </a:p>
          <a:p>
            <a:r>
              <a:rPr lang="en-GB" altLang="nb-NO"/>
              <a:t>To compare the effect of different interventions on the disease</a:t>
            </a:r>
          </a:p>
          <a:p>
            <a:endParaRPr lang="en-GB" altLang="nb-NO"/>
          </a:p>
        </p:txBody>
      </p:sp>
    </p:spTree>
    <p:extLst>
      <p:ext uri="{BB962C8B-B14F-4D97-AF65-F5344CB8AC3E}">
        <p14:creationId xmlns:p14="http://schemas.microsoft.com/office/powerpoint/2010/main" val="24779514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8F5377-82EA-47DF-B349-1470E64392C7}" type="slidenum">
              <a:rPr lang="en-GB" altLang="nb-NO">
                <a:solidFill>
                  <a:srgbClr val="000000"/>
                </a:solidFill>
              </a:rPr>
              <a:pPr/>
              <a:t>84</a:t>
            </a:fld>
            <a:endParaRPr lang="en-GB" altLang="nb-NO">
              <a:solidFill>
                <a:srgbClr val="000000"/>
              </a:solidFill>
            </a:endParaRPr>
          </a:p>
        </p:txBody>
      </p:sp>
      <p:sp>
        <p:nvSpPr>
          <p:cNvPr id="7170" name="Rectangle 2"/>
          <p:cNvSpPr>
            <a:spLocks noGrp="1" noChangeArrowheads="1"/>
          </p:cNvSpPr>
          <p:nvPr>
            <p:ph type="title"/>
          </p:nvPr>
        </p:nvSpPr>
        <p:spPr/>
        <p:txBody>
          <a:bodyPr/>
          <a:lstStyle/>
          <a:p>
            <a:r>
              <a:rPr lang="en-GB" altLang="nb-NO"/>
              <a:t>Events in the Natural History of Disease</a:t>
            </a:r>
          </a:p>
        </p:txBody>
      </p:sp>
      <p:sp>
        <p:nvSpPr>
          <p:cNvPr id="7171" name="Rectangle 3"/>
          <p:cNvSpPr>
            <a:spLocks noGrp="1" noChangeArrowheads="1"/>
          </p:cNvSpPr>
          <p:nvPr>
            <p:ph type="body" idx="1"/>
          </p:nvPr>
        </p:nvSpPr>
        <p:spPr/>
        <p:txBody>
          <a:bodyPr/>
          <a:lstStyle/>
          <a:p>
            <a:r>
              <a:rPr lang="en-GB" altLang="nb-NO"/>
              <a:t>Biologic onset of disease</a:t>
            </a:r>
          </a:p>
          <a:p>
            <a:r>
              <a:rPr lang="en-GB" altLang="nb-NO"/>
              <a:t>Pathologic evidence of disease </a:t>
            </a:r>
          </a:p>
          <a:p>
            <a:r>
              <a:rPr lang="en-GB" altLang="nb-NO"/>
              <a:t>Signs and symptoms of disease</a:t>
            </a:r>
          </a:p>
          <a:p>
            <a:r>
              <a:rPr lang="en-GB" altLang="nb-NO"/>
              <a:t>Medical care sought</a:t>
            </a:r>
          </a:p>
          <a:p>
            <a:r>
              <a:rPr lang="en-GB" altLang="nb-NO"/>
              <a:t>Diagnosis</a:t>
            </a:r>
          </a:p>
          <a:p>
            <a:r>
              <a:rPr lang="en-GB" altLang="nb-NO"/>
              <a:t>Treatment</a:t>
            </a:r>
          </a:p>
          <a:p>
            <a:r>
              <a:rPr lang="en-GB" altLang="nb-NO"/>
              <a:t>Outcome (cure, disability, death)</a:t>
            </a:r>
          </a:p>
        </p:txBody>
      </p:sp>
    </p:spTree>
    <p:extLst>
      <p:ext uri="{BB962C8B-B14F-4D97-AF65-F5344CB8AC3E}">
        <p14:creationId xmlns:p14="http://schemas.microsoft.com/office/powerpoint/2010/main" val="12717730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CE440E0-7E45-4E57-84F1-D9A34A0B2D9F}" type="slidenum">
              <a:rPr lang="en-GB" altLang="nb-NO">
                <a:solidFill>
                  <a:srgbClr val="000000"/>
                </a:solidFill>
              </a:rPr>
              <a:pPr/>
              <a:t>85</a:t>
            </a:fld>
            <a:endParaRPr lang="en-GB" altLang="nb-NO">
              <a:solidFill>
                <a:srgbClr val="000000"/>
              </a:solidFill>
            </a:endParaRPr>
          </a:p>
        </p:txBody>
      </p:sp>
      <p:sp>
        <p:nvSpPr>
          <p:cNvPr id="6146" name="Rectangle 2"/>
          <p:cNvSpPr>
            <a:spLocks noGrp="1" noChangeArrowheads="1"/>
          </p:cNvSpPr>
          <p:nvPr>
            <p:ph type="title"/>
          </p:nvPr>
        </p:nvSpPr>
        <p:spPr/>
        <p:txBody>
          <a:bodyPr/>
          <a:lstStyle/>
          <a:p>
            <a:r>
              <a:rPr lang="en-GB" altLang="nb-NO"/>
              <a:t>Some important issues about survival</a:t>
            </a:r>
          </a:p>
        </p:txBody>
      </p:sp>
      <p:sp>
        <p:nvSpPr>
          <p:cNvPr id="6147" name="Rectangle 3"/>
          <p:cNvSpPr>
            <a:spLocks noGrp="1" noChangeArrowheads="1"/>
          </p:cNvSpPr>
          <p:nvPr>
            <p:ph type="body" idx="1"/>
          </p:nvPr>
        </p:nvSpPr>
        <p:spPr/>
        <p:txBody>
          <a:bodyPr/>
          <a:lstStyle/>
          <a:p>
            <a:r>
              <a:rPr lang="en-GB" altLang="nb-NO"/>
              <a:t>At what point do we begin to quantify survival time?</a:t>
            </a:r>
          </a:p>
          <a:p>
            <a:r>
              <a:rPr lang="en-GB" altLang="nb-NO"/>
              <a:t>How is the diagnosis made?</a:t>
            </a:r>
          </a:p>
          <a:p>
            <a:r>
              <a:rPr lang="en-GB" altLang="nb-NO"/>
              <a:t>Prognosis is expressed in terms of </a:t>
            </a:r>
            <a:r>
              <a:rPr lang="en-GB" altLang="nb-NO" u="sng"/>
              <a:t>death</a:t>
            </a:r>
            <a:r>
              <a:rPr lang="en-GB" altLang="nb-NO"/>
              <a:t> or </a:t>
            </a:r>
            <a:r>
              <a:rPr lang="en-GB" altLang="nb-NO" u="sng"/>
              <a:t>survival</a:t>
            </a:r>
            <a:r>
              <a:rPr lang="en-GB" altLang="nb-NO"/>
              <a:t> from disease</a:t>
            </a:r>
          </a:p>
          <a:p>
            <a:r>
              <a:rPr lang="en-GB" altLang="nb-NO"/>
              <a:t>Endpoints – death, cure, recurrence, disability, etc</a:t>
            </a:r>
          </a:p>
          <a:p>
            <a:endParaRPr lang="en-GB" altLang="nb-NO"/>
          </a:p>
          <a:p>
            <a:endParaRPr lang="en-GB" altLang="nb-NO"/>
          </a:p>
        </p:txBody>
      </p:sp>
    </p:spTree>
    <p:extLst>
      <p:ext uri="{BB962C8B-B14F-4D97-AF65-F5344CB8AC3E}">
        <p14:creationId xmlns:p14="http://schemas.microsoft.com/office/powerpoint/2010/main" val="1860974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ADA3A5-E92B-49D7-9659-1DE4B32A12B7}" type="slidenum">
              <a:rPr lang="en-GB" altLang="nb-NO">
                <a:solidFill>
                  <a:srgbClr val="000000"/>
                </a:solidFill>
              </a:rPr>
              <a:pPr/>
              <a:t>86</a:t>
            </a:fld>
            <a:endParaRPr lang="en-GB" altLang="nb-NO">
              <a:solidFill>
                <a:srgbClr val="000000"/>
              </a:solidFill>
            </a:endParaRPr>
          </a:p>
        </p:txBody>
      </p:sp>
      <p:sp>
        <p:nvSpPr>
          <p:cNvPr id="8194" name="Rectangle 2"/>
          <p:cNvSpPr>
            <a:spLocks noGrp="1" noChangeArrowheads="1"/>
          </p:cNvSpPr>
          <p:nvPr>
            <p:ph type="title"/>
          </p:nvPr>
        </p:nvSpPr>
        <p:spPr/>
        <p:txBody>
          <a:bodyPr/>
          <a:lstStyle/>
          <a:p>
            <a:r>
              <a:rPr lang="en-GB" altLang="nb-NO"/>
              <a:t>Case-fatality rate</a:t>
            </a:r>
          </a:p>
        </p:txBody>
      </p:sp>
      <p:sp>
        <p:nvSpPr>
          <p:cNvPr id="8195" name="Rectangle 3"/>
          <p:cNvSpPr>
            <a:spLocks noGrp="1" noChangeArrowheads="1"/>
          </p:cNvSpPr>
          <p:nvPr>
            <p:ph type="body" idx="1"/>
          </p:nvPr>
        </p:nvSpPr>
        <p:spPr/>
        <p:txBody>
          <a:bodyPr/>
          <a:lstStyle/>
          <a:p>
            <a:r>
              <a:rPr lang="en-GB" altLang="nb-NO"/>
              <a:t>The number of people who die of a disease divided by the number of people who have the disease</a:t>
            </a:r>
          </a:p>
          <a:p>
            <a:r>
              <a:rPr lang="en-GB" altLang="nb-NO"/>
              <a:t>Time is implicit because case-fatality rate is used for acute diseases</a:t>
            </a:r>
          </a:p>
        </p:txBody>
      </p:sp>
    </p:spTree>
    <p:extLst>
      <p:ext uri="{BB962C8B-B14F-4D97-AF65-F5344CB8AC3E}">
        <p14:creationId xmlns:p14="http://schemas.microsoft.com/office/powerpoint/2010/main" val="12653934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7BA609B-66BA-4ACE-A1B6-033C8B7DB2C5}" type="slidenum">
              <a:rPr lang="en-GB" altLang="nb-NO">
                <a:solidFill>
                  <a:srgbClr val="000000"/>
                </a:solidFill>
              </a:rPr>
              <a:pPr/>
              <a:t>87</a:t>
            </a:fld>
            <a:endParaRPr lang="en-GB" altLang="nb-NO">
              <a:solidFill>
                <a:srgbClr val="000000"/>
              </a:solidFill>
            </a:endParaRPr>
          </a:p>
        </p:txBody>
      </p:sp>
      <p:sp>
        <p:nvSpPr>
          <p:cNvPr id="9218" name="Rectangle 2"/>
          <p:cNvSpPr>
            <a:spLocks noGrp="1" noChangeArrowheads="1"/>
          </p:cNvSpPr>
          <p:nvPr>
            <p:ph type="title"/>
          </p:nvPr>
        </p:nvSpPr>
        <p:spPr/>
        <p:txBody>
          <a:bodyPr/>
          <a:lstStyle/>
          <a:p>
            <a:r>
              <a:rPr lang="en-GB" altLang="nb-NO"/>
              <a:t>5-year survival</a:t>
            </a:r>
          </a:p>
        </p:txBody>
      </p:sp>
      <p:sp>
        <p:nvSpPr>
          <p:cNvPr id="9219" name="Rectangle 3"/>
          <p:cNvSpPr>
            <a:spLocks noGrp="1" noChangeArrowheads="1"/>
          </p:cNvSpPr>
          <p:nvPr>
            <p:ph type="body" idx="1"/>
          </p:nvPr>
        </p:nvSpPr>
        <p:spPr/>
        <p:txBody>
          <a:bodyPr/>
          <a:lstStyle/>
          <a:p>
            <a:r>
              <a:rPr lang="en-GB" altLang="nb-NO" sz="2800"/>
              <a:t>The percent of patients who are alive 5 years after treatment begins or diagnosis is made</a:t>
            </a:r>
          </a:p>
          <a:p>
            <a:r>
              <a:rPr lang="en-GB" altLang="nb-NO" sz="2800"/>
              <a:t>Often used in cancer prognosis</a:t>
            </a:r>
          </a:p>
          <a:p>
            <a:r>
              <a:rPr lang="en-GB" altLang="nb-NO" sz="2800"/>
              <a:t>Period of follow up – usually 5 years but can vary</a:t>
            </a:r>
          </a:p>
          <a:p>
            <a:r>
              <a:rPr lang="en-GB" altLang="nb-NO" sz="2800"/>
              <a:t>Problems of 5-year survival</a:t>
            </a:r>
          </a:p>
          <a:p>
            <a:pPr lvl="1"/>
            <a:r>
              <a:rPr lang="en-GB" altLang="nb-NO" sz="2400"/>
              <a:t>Lead time bias</a:t>
            </a:r>
          </a:p>
          <a:p>
            <a:pPr lvl="1"/>
            <a:r>
              <a:rPr lang="en-GB" altLang="nb-NO" sz="2400"/>
              <a:t>5-year survival requires follow up of all the patients for at least 5 years</a:t>
            </a:r>
          </a:p>
        </p:txBody>
      </p:sp>
    </p:spTree>
    <p:extLst>
      <p:ext uri="{BB962C8B-B14F-4D97-AF65-F5344CB8AC3E}">
        <p14:creationId xmlns:p14="http://schemas.microsoft.com/office/powerpoint/2010/main" val="18795013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A3ACB47-1EAA-4018-9014-C0B267F5C233}" type="slidenum">
              <a:rPr lang="en-GB" altLang="nb-NO">
                <a:solidFill>
                  <a:srgbClr val="000000"/>
                </a:solidFill>
              </a:rPr>
              <a:pPr/>
              <a:t>88</a:t>
            </a:fld>
            <a:endParaRPr lang="en-GB" altLang="nb-NO">
              <a:solidFill>
                <a:srgbClr val="000000"/>
              </a:solidFill>
            </a:endParaRPr>
          </a:p>
        </p:txBody>
      </p:sp>
      <p:sp>
        <p:nvSpPr>
          <p:cNvPr id="10242" name="Rectangle 2"/>
          <p:cNvSpPr>
            <a:spLocks noGrp="1" noChangeArrowheads="1"/>
          </p:cNvSpPr>
          <p:nvPr>
            <p:ph type="title"/>
          </p:nvPr>
        </p:nvSpPr>
        <p:spPr/>
        <p:txBody>
          <a:bodyPr/>
          <a:lstStyle/>
          <a:p>
            <a:r>
              <a:rPr lang="en-GB" altLang="nb-NO"/>
              <a:t>Life Table</a:t>
            </a:r>
          </a:p>
        </p:txBody>
      </p:sp>
      <p:sp>
        <p:nvSpPr>
          <p:cNvPr id="10243" name="Rectangle 3"/>
          <p:cNvSpPr>
            <a:spLocks noGrp="1" noChangeArrowheads="1"/>
          </p:cNvSpPr>
          <p:nvPr>
            <p:ph type="body" idx="1"/>
          </p:nvPr>
        </p:nvSpPr>
        <p:spPr/>
        <p:txBody>
          <a:bodyPr/>
          <a:lstStyle/>
          <a:p>
            <a:pPr>
              <a:lnSpc>
                <a:spcPct val="90000"/>
              </a:lnSpc>
            </a:pPr>
            <a:r>
              <a:rPr lang="en-GB" altLang="nb-NO"/>
              <a:t>Uses </a:t>
            </a:r>
            <a:r>
              <a:rPr lang="en-GB" altLang="nb-NO" u="sng"/>
              <a:t>observed survival</a:t>
            </a:r>
            <a:r>
              <a:rPr lang="en-GB" altLang="nb-NO"/>
              <a:t> over </a:t>
            </a:r>
            <a:r>
              <a:rPr lang="en-GB" altLang="nb-NO" u="sng"/>
              <a:t>predetermined periods of time</a:t>
            </a:r>
          </a:p>
          <a:p>
            <a:pPr>
              <a:lnSpc>
                <a:spcPct val="90000"/>
              </a:lnSpc>
            </a:pPr>
            <a:r>
              <a:rPr lang="en-GB" altLang="nb-NO"/>
              <a:t>Unlike 5-year survival, life table does not require complete follow up of all patients</a:t>
            </a:r>
          </a:p>
          <a:p>
            <a:pPr>
              <a:lnSpc>
                <a:spcPct val="90000"/>
              </a:lnSpc>
            </a:pPr>
            <a:r>
              <a:rPr lang="en-GB" altLang="nb-NO"/>
              <a:t>Uses all the available information on each patient</a:t>
            </a:r>
          </a:p>
          <a:p>
            <a:pPr>
              <a:lnSpc>
                <a:spcPct val="90000"/>
              </a:lnSpc>
            </a:pPr>
            <a:r>
              <a:rPr lang="en-GB" altLang="nb-NO"/>
              <a:t>Uses the Multiplication Rule of Probability 	</a:t>
            </a:r>
            <a:r>
              <a:rPr lang="en-GB" altLang="nb-NO" i="1"/>
              <a:t>P</a:t>
            </a:r>
            <a:r>
              <a:rPr lang="en-GB" altLang="nb-NO"/>
              <a:t>(A) + </a:t>
            </a:r>
            <a:r>
              <a:rPr lang="en-GB" altLang="nb-NO" i="1"/>
              <a:t>P</a:t>
            </a:r>
            <a:r>
              <a:rPr lang="en-GB" altLang="nb-NO"/>
              <a:t>(B) = </a:t>
            </a:r>
            <a:r>
              <a:rPr lang="en-GB" altLang="nb-NO" i="1"/>
              <a:t>P</a:t>
            </a:r>
            <a:r>
              <a:rPr lang="en-GB" altLang="nb-NO"/>
              <a:t>(A) x </a:t>
            </a:r>
            <a:r>
              <a:rPr lang="en-GB" altLang="nb-NO" i="1"/>
              <a:t>P</a:t>
            </a:r>
            <a:r>
              <a:rPr lang="en-GB" altLang="nb-NO"/>
              <a:t>(B)</a:t>
            </a:r>
          </a:p>
          <a:p>
            <a:pPr>
              <a:lnSpc>
                <a:spcPct val="90000"/>
              </a:lnSpc>
            </a:pPr>
            <a:endParaRPr lang="en-GB" altLang="nb-NO"/>
          </a:p>
        </p:txBody>
      </p:sp>
    </p:spTree>
    <p:extLst>
      <p:ext uri="{BB962C8B-B14F-4D97-AF65-F5344CB8AC3E}">
        <p14:creationId xmlns:p14="http://schemas.microsoft.com/office/powerpoint/2010/main" val="1352210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8C7365-3332-4F44-AE5F-203F796E7B91}" type="slidenum">
              <a:rPr lang="en-GB" altLang="nb-NO">
                <a:solidFill>
                  <a:srgbClr val="000000"/>
                </a:solidFill>
              </a:rPr>
              <a:pPr/>
              <a:t>89</a:t>
            </a:fld>
            <a:endParaRPr lang="en-GB" altLang="nb-NO">
              <a:solidFill>
                <a:srgbClr val="000000"/>
              </a:solidFill>
            </a:endParaRPr>
          </a:p>
        </p:txBody>
      </p:sp>
      <p:sp>
        <p:nvSpPr>
          <p:cNvPr id="13314" name="Rectangle 2"/>
          <p:cNvSpPr>
            <a:spLocks noGrp="1" noChangeArrowheads="1"/>
          </p:cNvSpPr>
          <p:nvPr>
            <p:ph type="title"/>
          </p:nvPr>
        </p:nvSpPr>
        <p:spPr/>
        <p:txBody>
          <a:bodyPr/>
          <a:lstStyle/>
          <a:p>
            <a:r>
              <a:rPr lang="en-GB" altLang="nb-NO"/>
              <a:t>The Kaplan-Meier Method</a:t>
            </a:r>
          </a:p>
        </p:txBody>
      </p:sp>
      <p:sp>
        <p:nvSpPr>
          <p:cNvPr id="13315" name="Rectangle 3"/>
          <p:cNvSpPr>
            <a:spLocks noGrp="1" noChangeArrowheads="1"/>
          </p:cNvSpPr>
          <p:nvPr>
            <p:ph type="body" idx="1"/>
          </p:nvPr>
        </p:nvSpPr>
        <p:spPr/>
        <p:txBody>
          <a:bodyPr/>
          <a:lstStyle/>
          <a:p>
            <a:r>
              <a:rPr lang="en-GB" altLang="nb-NO"/>
              <a:t>Unlike the Life Table, predetermined intervals are not used</a:t>
            </a:r>
          </a:p>
          <a:p>
            <a:r>
              <a:rPr lang="en-GB" altLang="nb-NO"/>
              <a:t>The endpoint (death) determines the end of the previous interval and the start of a new interval</a:t>
            </a:r>
          </a:p>
          <a:p>
            <a:endParaRPr lang="en-GB" altLang="nb-NO"/>
          </a:p>
        </p:txBody>
      </p:sp>
    </p:spTree>
    <p:extLst>
      <p:ext uri="{BB962C8B-B14F-4D97-AF65-F5344CB8AC3E}">
        <p14:creationId xmlns:p14="http://schemas.microsoft.com/office/powerpoint/2010/main" val="211829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GB"/>
              <a:t>History of Epidemiology</a:t>
            </a:r>
          </a:p>
        </p:txBody>
      </p:sp>
      <p:sp>
        <p:nvSpPr>
          <p:cNvPr id="211971" name="Rectangle 3"/>
          <p:cNvSpPr>
            <a:spLocks noGrp="1" noChangeArrowheads="1"/>
          </p:cNvSpPr>
          <p:nvPr>
            <p:ph type="body" idx="1"/>
          </p:nvPr>
        </p:nvSpPr>
        <p:spPr/>
        <p:txBody>
          <a:bodyPr/>
          <a:lstStyle/>
          <a:p>
            <a:pPr>
              <a:lnSpc>
                <a:spcPct val="90000"/>
              </a:lnSpc>
            </a:pPr>
            <a:r>
              <a:rPr lang="en-GB"/>
              <a:t>Hippocrates	</a:t>
            </a:r>
          </a:p>
          <a:p>
            <a:pPr lvl="1">
              <a:lnSpc>
                <a:spcPct val="90000"/>
              </a:lnSpc>
            </a:pPr>
            <a:r>
              <a:rPr lang="en-GB"/>
              <a:t>On airs and waters		460BC</a:t>
            </a:r>
          </a:p>
          <a:p>
            <a:pPr>
              <a:lnSpc>
                <a:spcPct val="90000"/>
              </a:lnSpc>
            </a:pPr>
            <a:r>
              <a:rPr lang="en-GB"/>
              <a:t>John Grant 	</a:t>
            </a:r>
          </a:p>
          <a:p>
            <a:pPr lvl="1">
              <a:lnSpc>
                <a:spcPct val="90000"/>
              </a:lnSpc>
            </a:pPr>
            <a:r>
              <a:rPr lang="en-GB"/>
              <a:t>Mortality analyses			1662</a:t>
            </a:r>
          </a:p>
          <a:p>
            <a:pPr>
              <a:lnSpc>
                <a:spcPct val="90000"/>
              </a:lnSpc>
            </a:pPr>
            <a:r>
              <a:rPr lang="en-GB"/>
              <a:t>James Lind		</a:t>
            </a:r>
          </a:p>
          <a:p>
            <a:pPr lvl="1">
              <a:lnSpc>
                <a:spcPct val="90000"/>
              </a:lnSpc>
            </a:pPr>
            <a:r>
              <a:rPr lang="en-GB"/>
              <a:t>Scurvy					1753</a:t>
            </a:r>
          </a:p>
          <a:p>
            <a:pPr>
              <a:lnSpc>
                <a:spcPct val="90000"/>
              </a:lnSpc>
            </a:pPr>
            <a:r>
              <a:rPr lang="en-GB"/>
              <a:t>Edward Jenner		</a:t>
            </a:r>
          </a:p>
          <a:p>
            <a:pPr lvl="1">
              <a:lnSpc>
                <a:spcPct val="90000"/>
              </a:lnSpc>
            </a:pPr>
            <a:r>
              <a:rPr lang="en-GB"/>
              <a:t>Smallpox				1768</a:t>
            </a:r>
          </a:p>
        </p:txBody>
      </p:sp>
    </p:spTree>
    <p:extLst>
      <p:ext uri="{BB962C8B-B14F-4D97-AF65-F5344CB8AC3E}">
        <p14:creationId xmlns:p14="http://schemas.microsoft.com/office/powerpoint/2010/main" val="20240950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B339A47-DAC4-4EC8-8439-DB44F934DD9F}" type="slidenum">
              <a:rPr lang="en-GB" altLang="nb-NO">
                <a:solidFill>
                  <a:srgbClr val="000000"/>
                </a:solidFill>
              </a:rPr>
              <a:pPr/>
              <a:t>90</a:t>
            </a:fld>
            <a:endParaRPr lang="en-GB" altLang="nb-NO">
              <a:solidFill>
                <a:srgbClr val="000000"/>
              </a:solidFill>
            </a:endParaRPr>
          </a:p>
        </p:txBody>
      </p:sp>
      <p:sp>
        <p:nvSpPr>
          <p:cNvPr id="18434" name="Rectangle 2"/>
          <p:cNvSpPr>
            <a:spLocks noGrp="1" noChangeArrowheads="1"/>
          </p:cNvSpPr>
          <p:nvPr>
            <p:ph type="title"/>
          </p:nvPr>
        </p:nvSpPr>
        <p:spPr/>
        <p:txBody>
          <a:bodyPr/>
          <a:lstStyle/>
          <a:p>
            <a:r>
              <a:rPr lang="en-GB" altLang="nb-NO"/>
              <a:t>Median Survival Time</a:t>
            </a:r>
          </a:p>
        </p:txBody>
      </p:sp>
      <p:sp>
        <p:nvSpPr>
          <p:cNvPr id="18435" name="Rectangle 3"/>
          <p:cNvSpPr>
            <a:spLocks noGrp="1" noChangeArrowheads="1"/>
          </p:cNvSpPr>
          <p:nvPr>
            <p:ph type="body" idx="1"/>
          </p:nvPr>
        </p:nvSpPr>
        <p:spPr/>
        <p:txBody>
          <a:bodyPr/>
          <a:lstStyle/>
          <a:p>
            <a:r>
              <a:rPr lang="en-GB" altLang="nb-NO"/>
              <a:t>The length of time that half the study population survives</a:t>
            </a:r>
          </a:p>
          <a:p>
            <a:r>
              <a:rPr lang="en-GB" altLang="nb-NO"/>
              <a:t>It is less affected by extremes compared to mean survival time</a:t>
            </a:r>
          </a:p>
          <a:p>
            <a:r>
              <a:rPr lang="en-GB" altLang="nb-NO"/>
              <a:t>To calculate the median survival time, we only need to observe the deaths of half the group</a:t>
            </a:r>
          </a:p>
        </p:txBody>
      </p:sp>
    </p:spTree>
    <p:extLst>
      <p:ext uri="{BB962C8B-B14F-4D97-AF65-F5344CB8AC3E}">
        <p14:creationId xmlns:p14="http://schemas.microsoft.com/office/powerpoint/2010/main" val="6477937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6FCC7EB-3BF3-4422-9C92-86D17B83C232}" type="slidenum">
              <a:rPr lang="en-GB" altLang="nb-NO">
                <a:solidFill>
                  <a:srgbClr val="FFFFFF"/>
                </a:solidFill>
              </a:rPr>
              <a:pPr/>
              <a:t>91</a:t>
            </a:fld>
            <a:endParaRPr lang="en-GB" altLang="nb-NO">
              <a:solidFill>
                <a:srgbClr val="FFFFFF"/>
              </a:solidFill>
            </a:endParaRPr>
          </a:p>
        </p:txBody>
      </p:sp>
      <p:sp>
        <p:nvSpPr>
          <p:cNvPr id="2050" name="Rectangle 2"/>
          <p:cNvSpPr>
            <a:spLocks noGrp="1" noChangeArrowheads="1"/>
          </p:cNvSpPr>
          <p:nvPr>
            <p:ph type="ctrTitle" idx="4294967295"/>
          </p:nvPr>
        </p:nvSpPr>
        <p:spPr>
          <a:xfrm>
            <a:off x="0" y="2286000"/>
            <a:ext cx="7772400" cy="1143000"/>
          </a:xfrm>
        </p:spPr>
        <p:txBody>
          <a:bodyPr/>
          <a:lstStyle/>
          <a:p>
            <a:r>
              <a:rPr lang="en-GB" altLang="nb-NO" sz="4000" b="1" dirty="0"/>
              <a:t>Surveillance</a:t>
            </a:r>
          </a:p>
        </p:txBody>
      </p:sp>
    </p:spTree>
    <p:extLst>
      <p:ext uri="{BB962C8B-B14F-4D97-AF65-F5344CB8AC3E}">
        <p14:creationId xmlns:p14="http://schemas.microsoft.com/office/powerpoint/2010/main" val="42568684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nb-NO" altLang="en-US"/>
              <a:t>Surveillance:</a:t>
            </a:r>
          </a:p>
        </p:txBody>
      </p:sp>
      <p:sp>
        <p:nvSpPr>
          <p:cNvPr id="15363" name="Content Placeholder 2"/>
          <p:cNvSpPr>
            <a:spLocks noGrp="1"/>
          </p:cNvSpPr>
          <p:nvPr>
            <p:ph idx="1"/>
          </p:nvPr>
        </p:nvSpPr>
        <p:spPr/>
        <p:txBody>
          <a:bodyPr/>
          <a:lstStyle/>
          <a:p>
            <a:pPr marL="0" indent="0" eaLnBrk="1" hangingPunct="1">
              <a:lnSpc>
                <a:spcPct val="90000"/>
              </a:lnSpc>
              <a:buFont typeface="Arial" charset="0"/>
              <a:buNone/>
            </a:pPr>
            <a:r>
              <a:rPr lang="nb-NO" altLang="en-US" sz="3000" u="sng" dirty="0" err="1"/>
              <a:t>Defined</a:t>
            </a:r>
            <a:r>
              <a:rPr lang="nb-NO" altLang="en-US" sz="3000" u="sng" dirty="0"/>
              <a:t>:</a:t>
            </a:r>
          </a:p>
          <a:p>
            <a:pPr marL="0" indent="0" eaLnBrk="1" hangingPunct="1">
              <a:lnSpc>
                <a:spcPct val="90000"/>
              </a:lnSpc>
            </a:pPr>
            <a:r>
              <a:rPr lang="nb-NO" altLang="en-US" sz="3000" dirty="0" err="1"/>
              <a:t>Systematic</a:t>
            </a:r>
            <a:r>
              <a:rPr lang="nb-NO" altLang="en-US" sz="3000" dirty="0"/>
              <a:t> &amp; </a:t>
            </a:r>
            <a:r>
              <a:rPr lang="nb-NO" altLang="en-US" sz="3000" dirty="0" err="1"/>
              <a:t>Continuous</a:t>
            </a:r>
            <a:r>
              <a:rPr lang="nb-NO" altLang="en-US" sz="3000" dirty="0"/>
              <a:t> Data Collection</a:t>
            </a:r>
          </a:p>
          <a:p>
            <a:pPr marL="0" indent="0" eaLnBrk="1" hangingPunct="1">
              <a:lnSpc>
                <a:spcPct val="90000"/>
              </a:lnSpc>
            </a:pPr>
            <a:r>
              <a:rPr lang="nb-NO" altLang="en-US" sz="3000" dirty="0"/>
              <a:t>Analysis and </a:t>
            </a:r>
            <a:r>
              <a:rPr lang="nb-NO" altLang="en-US" sz="3000" dirty="0" err="1"/>
              <a:t>interpretation</a:t>
            </a:r>
            <a:r>
              <a:rPr lang="nb-NO" altLang="en-US" sz="3000" dirty="0"/>
              <a:t> of data</a:t>
            </a:r>
          </a:p>
          <a:p>
            <a:pPr marL="0" indent="0" eaLnBrk="1" hangingPunct="1">
              <a:lnSpc>
                <a:spcPct val="90000"/>
              </a:lnSpc>
            </a:pPr>
            <a:r>
              <a:rPr lang="nb-NO" altLang="en-US" sz="3000" dirty="0"/>
              <a:t>Who, </a:t>
            </a:r>
            <a:r>
              <a:rPr lang="nb-NO" altLang="en-US" sz="3000" dirty="0" err="1"/>
              <a:t>what</a:t>
            </a:r>
            <a:r>
              <a:rPr lang="nb-NO" altLang="en-US" sz="3000" dirty="0"/>
              <a:t>, </a:t>
            </a:r>
            <a:r>
              <a:rPr lang="nb-NO" altLang="en-US" sz="3000" dirty="0" err="1"/>
              <a:t>where</a:t>
            </a:r>
            <a:r>
              <a:rPr lang="nb-NO" altLang="en-US" sz="3000" dirty="0"/>
              <a:t>, </a:t>
            </a:r>
            <a:r>
              <a:rPr lang="nb-NO" altLang="en-US" sz="3000" dirty="0" err="1"/>
              <a:t>when</a:t>
            </a:r>
            <a:r>
              <a:rPr lang="nb-NO" altLang="en-US" sz="3000" dirty="0"/>
              <a:t> of </a:t>
            </a:r>
            <a:r>
              <a:rPr lang="nb-NO" altLang="en-US" sz="3000" dirty="0" err="1"/>
              <a:t>disease</a:t>
            </a:r>
            <a:r>
              <a:rPr lang="nb-NO" altLang="en-US" sz="3000" dirty="0"/>
              <a:t> </a:t>
            </a:r>
            <a:r>
              <a:rPr lang="nb-NO" altLang="en-US" sz="3000" dirty="0" err="1"/>
              <a:t>occurence</a:t>
            </a:r>
            <a:r>
              <a:rPr lang="nb-NO" altLang="en-US" sz="3000" dirty="0"/>
              <a:t> in </a:t>
            </a:r>
            <a:r>
              <a:rPr lang="nb-NO" altLang="en-US" sz="3000" dirty="0" err="1"/>
              <a:t>populations</a:t>
            </a:r>
            <a:endParaRPr lang="nb-NO" altLang="en-US" sz="3000" dirty="0"/>
          </a:p>
          <a:p>
            <a:pPr marL="0" indent="0" eaLnBrk="1" hangingPunct="1">
              <a:lnSpc>
                <a:spcPct val="90000"/>
              </a:lnSpc>
              <a:buFont typeface="Arial" charset="0"/>
              <a:buNone/>
            </a:pPr>
            <a:r>
              <a:rPr lang="nb-NO" altLang="en-US" sz="3000" u="sng" dirty="0"/>
              <a:t>System:</a:t>
            </a:r>
          </a:p>
          <a:p>
            <a:pPr marL="0" indent="0" eaLnBrk="1" hangingPunct="1">
              <a:lnSpc>
                <a:spcPct val="90000"/>
              </a:lnSpc>
            </a:pPr>
            <a:r>
              <a:rPr lang="nb-NO" altLang="en-US" sz="3000" dirty="0"/>
              <a:t>Data </a:t>
            </a:r>
            <a:r>
              <a:rPr lang="nb-NO" altLang="en-US" sz="3000" dirty="0" err="1"/>
              <a:t>collection</a:t>
            </a:r>
            <a:r>
              <a:rPr lang="nb-NO" altLang="en-US" sz="3000" dirty="0"/>
              <a:t>, analyses,  and </a:t>
            </a:r>
            <a:r>
              <a:rPr lang="nb-NO" altLang="en-US" sz="3000" dirty="0" err="1"/>
              <a:t>dissemination</a:t>
            </a:r>
            <a:r>
              <a:rPr lang="nb-NO" altLang="en-US" sz="3000" dirty="0"/>
              <a:t> </a:t>
            </a:r>
            <a:r>
              <a:rPr lang="nb-NO" altLang="en-US" sz="3000" dirty="0" err="1"/>
              <a:t>linked</a:t>
            </a:r>
            <a:r>
              <a:rPr lang="nb-NO" altLang="en-US" sz="3000" dirty="0"/>
              <a:t> to </a:t>
            </a:r>
            <a:r>
              <a:rPr lang="nb-NO" altLang="en-US" sz="3000" dirty="0" err="1"/>
              <a:t>public</a:t>
            </a:r>
            <a:r>
              <a:rPr lang="nb-NO" altLang="en-US" sz="3000" dirty="0"/>
              <a:t> </a:t>
            </a:r>
            <a:r>
              <a:rPr lang="nb-NO" altLang="en-US" sz="3000" dirty="0" err="1"/>
              <a:t>health</a:t>
            </a:r>
            <a:r>
              <a:rPr lang="nb-NO" altLang="en-US" sz="3000" dirty="0"/>
              <a:t> action, </a:t>
            </a:r>
            <a:r>
              <a:rPr lang="nb-NO" altLang="en-US" sz="3000" dirty="0" err="1"/>
              <a:t>intervention</a:t>
            </a:r>
            <a:r>
              <a:rPr lang="nb-NO" altLang="en-US" sz="3000" dirty="0"/>
              <a:t> and programs</a:t>
            </a:r>
          </a:p>
          <a:p>
            <a:pPr marL="0" indent="0" eaLnBrk="1" hangingPunct="1">
              <a:lnSpc>
                <a:spcPct val="90000"/>
              </a:lnSpc>
            </a:pPr>
            <a:endParaRPr lang="nb-NO" altLang="en-US" sz="3000" dirty="0"/>
          </a:p>
          <a:p>
            <a:pPr marL="0" indent="0" eaLnBrk="1" hangingPunct="1">
              <a:lnSpc>
                <a:spcPct val="90000"/>
              </a:lnSpc>
              <a:buFont typeface="Arial" charset="0"/>
              <a:buNone/>
            </a:pPr>
            <a:endParaRPr lang="nb-NO" altLang="en-US" sz="3000" dirty="0"/>
          </a:p>
        </p:txBody>
      </p:sp>
      <p:sp>
        <p:nvSpPr>
          <p:cNvPr id="2" name="Slide Number Placeholder 1"/>
          <p:cNvSpPr>
            <a:spLocks noGrp="1"/>
          </p:cNvSpPr>
          <p:nvPr>
            <p:ph type="sldNum" sz="quarter" idx="12"/>
          </p:nvPr>
        </p:nvSpPr>
        <p:spPr/>
        <p:txBody>
          <a:bodyPr/>
          <a:lstStyle/>
          <a:p>
            <a:pPr>
              <a:defRPr/>
            </a:pPr>
            <a:fld id="{65E20EA7-3D58-4A42-A465-E9924F6344B9}" type="slidenum">
              <a:rPr lang="nb-NO" smtClean="0">
                <a:solidFill>
                  <a:prstClr val="black">
                    <a:tint val="75000"/>
                  </a:prstClr>
                </a:solidFill>
              </a:rPr>
              <a:pPr>
                <a:defRPr/>
              </a:pPr>
              <a:t>92</a:t>
            </a:fld>
            <a:endParaRPr lang="nb-NO">
              <a:solidFill>
                <a:prstClr val="black">
                  <a:tint val="75000"/>
                </a:prstClr>
              </a:solidFill>
            </a:endParaRPr>
          </a:p>
        </p:txBody>
      </p:sp>
    </p:spTree>
    <p:extLst>
      <p:ext uri="{BB962C8B-B14F-4D97-AF65-F5344CB8AC3E}">
        <p14:creationId xmlns:p14="http://schemas.microsoft.com/office/powerpoint/2010/main" val="34942253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524000"/>
          </a:xfrm>
        </p:spPr>
        <p:txBody>
          <a:bodyPr anchor="t"/>
          <a:lstStyle/>
          <a:p>
            <a:pPr eaLnBrk="1" hangingPunct="1"/>
            <a:r>
              <a:rPr lang="en-US" altLang="en-US" sz="3600">
                <a:solidFill>
                  <a:schemeClr val="folHlink"/>
                </a:solidFill>
                <a:latin typeface="Verdana" pitchFamily="34" charset="0"/>
                <a:cs typeface="Times New Roman" pitchFamily="18" charset="0"/>
              </a:rPr>
              <a:t>Measuring Disease Frequency </a:t>
            </a:r>
            <a:br>
              <a:rPr lang="en-US" altLang="en-US" sz="3600">
                <a:solidFill>
                  <a:schemeClr val="folHlink"/>
                </a:solidFill>
                <a:latin typeface="Verdana" pitchFamily="34" charset="0"/>
                <a:cs typeface="Times New Roman" pitchFamily="18" charset="0"/>
              </a:rPr>
            </a:br>
            <a:r>
              <a:rPr lang="en-US" altLang="en-US" sz="3600">
                <a:solidFill>
                  <a:schemeClr val="folHlink"/>
                </a:solidFill>
                <a:latin typeface="Verdana" pitchFamily="34" charset="0"/>
                <a:cs typeface="Times New Roman" pitchFamily="18" charset="0"/>
              </a:rPr>
              <a:t>Has Several Components</a:t>
            </a:r>
          </a:p>
        </p:txBody>
      </p:sp>
      <p:sp>
        <p:nvSpPr>
          <p:cNvPr id="39939" name="Rectangle 3"/>
          <p:cNvSpPr>
            <a:spLocks noGrp="1" noChangeArrowheads="1"/>
          </p:cNvSpPr>
          <p:nvPr>
            <p:ph type="body" sz="half" idx="1"/>
          </p:nvPr>
        </p:nvSpPr>
        <p:spPr>
          <a:xfrm>
            <a:off x="685800" y="1981200"/>
            <a:ext cx="3810000" cy="4114800"/>
          </a:xfrm>
          <a:solidFill>
            <a:schemeClr val="accent1"/>
          </a:solidFill>
        </p:spPr>
        <p:txBody>
          <a:bodyPr/>
          <a:lstStyle/>
          <a:p>
            <a:pPr eaLnBrk="1" hangingPunct="1">
              <a:lnSpc>
                <a:spcPct val="90000"/>
              </a:lnSpc>
              <a:buClr>
                <a:schemeClr val="bg2"/>
              </a:buClr>
              <a:buFont typeface="Wingdings" pitchFamily="2" charset="2"/>
              <a:buChar char="ü"/>
            </a:pPr>
            <a:r>
              <a:rPr lang="en-US" altLang="nb-NO" sz="2000">
                <a:latin typeface="Verdana" pitchFamily="34" charset="0"/>
                <a:cs typeface="Times New Roman" pitchFamily="18" charset="0"/>
              </a:rPr>
              <a:t>Classifying and </a:t>
            </a:r>
            <a:r>
              <a:rPr lang="en-US" altLang="nb-NO" sz="2000">
                <a:solidFill>
                  <a:schemeClr val="folHlink"/>
                </a:solidFill>
                <a:latin typeface="Verdana" pitchFamily="34" charset="0"/>
                <a:cs typeface="Times New Roman" pitchFamily="18" charset="0"/>
              </a:rPr>
              <a:t>categorizing</a:t>
            </a:r>
            <a:r>
              <a:rPr lang="en-US" altLang="nb-NO" sz="2000">
                <a:latin typeface="Verdana" pitchFamily="34" charset="0"/>
                <a:cs typeface="Times New Roman" pitchFamily="18" charset="0"/>
              </a:rPr>
              <a:t> disease	</a:t>
            </a:r>
          </a:p>
          <a:p>
            <a:pPr eaLnBrk="1" hangingPunct="1">
              <a:lnSpc>
                <a:spcPct val="90000"/>
              </a:lnSpc>
              <a:buClr>
                <a:schemeClr val="bg2"/>
              </a:buClr>
              <a:buFont typeface="Wingdings" pitchFamily="2" charset="2"/>
              <a:buChar char="ü"/>
            </a:pPr>
            <a:r>
              <a:rPr lang="en-US" altLang="nb-NO" sz="2000">
                <a:latin typeface="Verdana" pitchFamily="34" charset="0"/>
                <a:cs typeface="Times New Roman" pitchFamily="18" charset="0"/>
              </a:rPr>
              <a:t>Deciding what constitutes a </a:t>
            </a:r>
            <a:r>
              <a:rPr lang="en-US" altLang="nb-NO" sz="2000">
                <a:solidFill>
                  <a:schemeClr val="folHlink"/>
                </a:solidFill>
                <a:latin typeface="Verdana" pitchFamily="34" charset="0"/>
                <a:cs typeface="Times New Roman" pitchFamily="18" charset="0"/>
              </a:rPr>
              <a:t>case </a:t>
            </a:r>
            <a:r>
              <a:rPr lang="en-US" altLang="nb-NO" sz="2000">
                <a:latin typeface="Verdana" pitchFamily="34" charset="0"/>
                <a:cs typeface="Times New Roman" pitchFamily="18" charset="0"/>
              </a:rPr>
              <a:t>of disease in a study	</a:t>
            </a:r>
          </a:p>
          <a:p>
            <a:pPr eaLnBrk="1" hangingPunct="1">
              <a:lnSpc>
                <a:spcPct val="90000"/>
              </a:lnSpc>
              <a:buClr>
                <a:schemeClr val="bg2"/>
              </a:buClr>
              <a:buFont typeface="Wingdings" pitchFamily="2" charset="2"/>
              <a:buChar char="ü"/>
            </a:pPr>
            <a:r>
              <a:rPr lang="en-US" altLang="nb-NO" sz="2000">
                <a:latin typeface="Verdana" pitchFamily="34" charset="0"/>
                <a:cs typeface="Times New Roman" pitchFamily="18" charset="0"/>
              </a:rPr>
              <a:t>	</a:t>
            </a:r>
          </a:p>
          <a:p>
            <a:pPr eaLnBrk="1" hangingPunct="1">
              <a:lnSpc>
                <a:spcPct val="90000"/>
              </a:lnSpc>
              <a:buClr>
                <a:schemeClr val="bg2"/>
              </a:buClr>
              <a:buFont typeface="Wingdings" pitchFamily="2" charset="2"/>
              <a:buChar char="ü"/>
            </a:pPr>
            <a:r>
              <a:rPr lang="en-US" altLang="nb-NO" sz="2000">
                <a:latin typeface="Verdana" pitchFamily="34" charset="0"/>
                <a:cs typeface="Times New Roman" pitchFamily="18" charset="0"/>
              </a:rPr>
              <a:t>Finding a</a:t>
            </a:r>
            <a:r>
              <a:rPr lang="en-US" altLang="nb-NO" sz="2000">
                <a:solidFill>
                  <a:schemeClr val="folHlink"/>
                </a:solidFill>
                <a:latin typeface="Verdana" pitchFamily="34" charset="0"/>
                <a:cs typeface="Times New Roman" pitchFamily="18" charset="0"/>
              </a:rPr>
              <a:t> source</a:t>
            </a:r>
            <a:r>
              <a:rPr lang="en-US" altLang="nb-NO" sz="2000">
                <a:latin typeface="Verdana" pitchFamily="34" charset="0"/>
                <a:cs typeface="Times New Roman" pitchFamily="18" charset="0"/>
              </a:rPr>
              <a:t> for ascertaining the cases	</a:t>
            </a:r>
          </a:p>
          <a:p>
            <a:pPr eaLnBrk="1" hangingPunct="1">
              <a:lnSpc>
                <a:spcPct val="90000"/>
              </a:lnSpc>
              <a:buClr>
                <a:schemeClr val="bg2"/>
              </a:buClr>
              <a:buFont typeface="Wingdings" pitchFamily="2" charset="2"/>
              <a:buChar char="ü"/>
            </a:pPr>
            <a:r>
              <a:rPr lang="en-US" altLang="nb-NO" sz="2000">
                <a:latin typeface="Verdana" pitchFamily="34" charset="0"/>
                <a:cs typeface="Times New Roman" pitchFamily="18" charset="0"/>
              </a:rPr>
              <a:t>Defining the population </a:t>
            </a:r>
            <a:r>
              <a:rPr lang="en-US" altLang="nb-NO" sz="2000">
                <a:solidFill>
                  <a:schemeClr val="folHlink"/>
                </a:solidFill>
                <a:latin typeface="Verdana" pitchFamily="34" charset="0"/>
                <a:cs typeface="Times New Roman" pitchFamily="18" charset="0"/>
              </a:rPr>
              <a:t>at risk</a:t>
            </a:r>
            <a:r>
              <a:rPr lang="en-US" altLang="nb-NO" sz="2000">
                <a:latin typeface="Verdana" pitchFamily="34" charset="0"/>
                <a:cs typeface="Times New Roman" pitchFamily="18" charset="0"/>
              </a:rPr>
              <a:t> of disease, your denominator is KEY</a:t>
            </a:r>
          </a:p>
          <a:p>
            <a:pPr eaLnBrk="1" hangingPunct="1">
              <a:lnSpc>
                <a:spcPct val="90000"/>
              </a:lnSpc>
            </a:pPr>
            <a:endParaRPr lang="en-US" altLang="nb-NO" sz="2000">
              <a:latin typeface="Verdana" pitchFamily="34" charset="0"/>
            </a:endParaRPr>
          </a:p>
        </p:txBody>
      </p:sp>
      <p:sp>
        <p:nvSpPr>
          <p:cNvPr id="39940" name="Rectangle 4"/>
          <p:cNvSpPr>
            <a:spLocks noGrp="1" noChangeArrowheads="1"/>
          </p:cNvSpPr>
          <p:nvPr>
            <p:ph type="body" sz="half" idx="2"/>
          </p:nvPr>
        </p:nvSpPr>
        <p:spPr>
          <a:xfrm>
            <a:off x="4648200" y="1981200"/>
            <a:ext cx="3810000" cy="4114800"/>
          </a:xfrm>
          <a:solidFill>
            <a:schemeClr val="accent1"/>
          </a:solidFill>
        </p:spPr>
        <p:txBody>
          <a:bodyPr rtlCol="0">
            <a:normAutofit/>
          </a:bodyPr>
          <a:lstStyle/>
          <a:p>
            <a:pPr eaLnBrk="1" fontAlgn="auto" hangingPunct="1">
              <a:lnSpc>
                <a:spcPct val="90000"/>
              </a:lnSpc>
              <a:spcAft>
                <a:spcPts val="0"/>
              </a:spcAft>
              <a:buClr>
                <a:schemeClr val="bg2"/>
              </a:buClr>
              <a:buFont typeface="Wingdings" pitchFamily="2" charset="2"/>
              <a:buChar char="ü"/>
              <a:defRPr/>
            </a:pPr>
            <a:r>
              <a:rPr lang="en-US" altLang="nb-NO" sz="2000" dirty="0">
                <a:latin typeface="Verdana" pitchFamily="34" charset="0"/>
                <a:cs typeface="Times New Roman" pitchFamily="18" charset="0"/>
              </a:rPr>
              <a:t>Defining the period of </a:t>
            </a:r>
            <a:r>
              <a:rPr lang="en-US" altLang="nb-NO" sz="2000" dirty="0">
                <a:solidFill>
                  <a:schemeClr val="folHlink"/>
                </a:solidFill>
                <a:latin typeface="Verdana" pitchFamily="34" charset="0"/>
                <a:cs typeface="Times New Roman" pitchFamily="18" charset="0"/>
              </a:rPr>
              <a:t>time of risk</a:t>
            </a:r>
            <a:r>
              <a:rPr lang="en-US" altLang="nb-NO" sz="2000" dirty="0">
                <a:latin typeface="Verdana" pitchFamily="34" charset="0"/>
                <a:cs typeface="Times New Roman" pitchFamily="18" charset="0"/>
              </a:rPr>
              <a:t> of disease	</a:t>
            </a:r>
          </a:p>
          <a:p>
            <a:pPr eaLnBrk="1" fontAlgn="auto" hangingPunct="1">
              <a:lnSpc>
                <a:spcPct val="90000"/>
              </a:lnSpc>
              <a:spcAft>
                <a:spcPts val="0"/>
              </a:spcAft>
              <a:buClr>
                <a:schemeClr val="bg2"/>
              </a:buClr>
              <a:buFont typeface="Wingdings" pitchFamily="2" charset="2"/>
              <a:buChar char="ü"/>
              <a:defRPr/>
            </a:pPr>
            <a:r>
              <a:rPr lang="en-US" altLang="nb-NO" sz="2000" dirty="0">
                <a:latin typeface="Verdana" pitchFamily="34" charset="0"/>
                <a:cs typeface="Times New Roman" pitchFamily="18" charset="0"/>
              </a:rPr>
              <a:t>Obtaining </a:t>
            </a:r>
            <a:r>
              <a:rPr lang="en-US" altLang="nb-NO" sz="2000" dirty="0">
                <a:solidFill>
                  <a:schemeClr val="folHlink"/>
                </a:solidFill>
                <a:latin typeface="Verdana" pitchFamily="34" charset="0"/>
                <a:cs typeface="Times New Roman" pitchFamily="18" charset="0"/>
              </a:rPr>
              <a:t>permission</a:t>
            </a:r>
            <a:r>
              <a:rPr lang="en-US" altLang="nb-NO" sz="2000" dirty="0">
                <a:latin typeface="Verdana" pitchFamily="34" charset="0"/>
                <a:cs typeface="Times New Roman" pitchFamily="18" charset="0"/>
              </a:rPr>
              <a:t> to obtain data </a:t>
            </a:r>
          </a:p>
          <a:p>
            <a:pPr marL="0" indent="0" eaLnBrk="1" fontAlgn="auto" hangingPunct="1">
              <a:lnSpc>
                <a:spcPct val="90000"/>
              </a:lnSpc>
              <a:spcAft>
                <a:spcPts val="0"/>
              </a:spcAft>
              <a:buClr>
                <a:schemeClr val="bg2"/>
              </a:buClr>
              <a:buFont typeface="Arial" panose="020B0604020202020204" pitchFamily="34" charset="0"/>
              <a:buNone/>
              <a:defRPr/>
            </a:pPr>
            <a:r>
              <a:rPr lang="en-US" altLang="nb-NO" sz="2000" dirty="0">
                <a:latin typeface="Verdana" pitchFamily="34" charset="0"/>
                <a:cs typeface="Times New Roman" pitchFamily="18" charset="0"/>
              </a:rPr>
              <a:t>	</a:t>
            </a:r>
          </a:p>
          <a:p>
            <a:pPr eaLnBrk="1" fontAlgn="auto" hangingPunct="1">
              <a:lnSpc>
                <a:spcPct val="90000"/>
              </a:lnSpc>
              <a:spcAft>
                <a:spcPts val="0"/>
              </a:spcAft>
              <a:buClr>
                <a:schemeClr val="bg2"/>
              </a:buClr>
              <a:buFont typeface="Wingdings" pitchFamily="2" charset="2"/>
              <a:buChar char="ü"/>
              <a:defRPr/>
            </a:pPr>
            <a:r>
              <a:rPr lang="en-US" altLang="nb-NO" sz="2000" dirty="0">
                <a:latin typeface="Verdana" pitchFamily="34" charset="0"/>
                <a:cs typeface="Times New Roman" pitchFamily="18" charset="0"/>
              </a:rPr>
              <a:t>Making measurements of disease </a:t>
            </a:r>
            <a:r>
              <a:rPr lang="en-US" altLang="nb-NO" sz="2000" dirty="0">
                <a:solidFill>
                  <a:schemeClr val="folHlink"/>
                </a:solidFill>
                <a:latin typeface="Verdana" pitchFamily="34" charset="0"/>
                <a:cs typeface="Times New Roman" pitchFamily="18" charset="0"/>
              </a:rPr>
              <a:t>frequency	</a:t>
            </a:r>
            <a:r>
              <a:rPr lang="en-US" altLang="nb-NO" sz="2000" dirty="0">
                <a:latin typeface="Verdana" pitchFamily="34" charset="0"/>
                <a:cs typeface="Times New Roman" pitchFamily="18" charset="0"/>
              </a:rPr>
              <a:t>	 </a:t>
            </a:r>
          </a:p>
          <a:p>
            <a:pPr eaLnBrk="1" fontAlgn="auto" hangingPunct="1">
              <a:lnSpc>
                <a:spcPct val="90000"/>
              </a:lnSpc>
              <a:spcAft>
                <a:spcPts val="0"/>
              </a:spcAft>
              <a:buClr>
                <a:schemeClr val="bg2"/>
              </a:buClr>
              <a:buFont typeface="Wingdings" pitchFamily="2" charset="2"/>
              <a:buChar char="ü"/>
              <a:defRPr/>
            </a:pPr>
            <a:r>
              <a:rPr lang="en-US" altLang="nb-NO" sz="2000" dirty="0">
                <a:latin typeface="Verdana" pitchFamily="34" charset="0"/>
                <a:cs typeface="Times New Roman" pitchFamily="18" charset="0"/>
              </a:rPr>
              <a:t>Relating cases to </a:t>
            </a:r>
            <a:r>
              <a:rPr lang="en-US" altLang="nb-NO" sz="2000" dirty="0">
                <a:solidFill>
                  <a:schemeClr val="folHlink"/>
                </a:solidFill>
                <a:latin typeface="Verdana" pitchFamily="34" charset="0"/>
                <a:cs typeface="Times New Roman" pitchFamily="18" charset="0"/>
              </a:rPr>
              <a:t>population and time at risk</a:t>
            </a:r>
          </a:p>
        </p:txBody>
      </p:sp>
      <p:sp>
        <p:nvSpPr>
          <p:cNvPr id="2" name="Slide Number Placeholder 1"/>
          <p:cNvSpPr>
            <a:spLocks noGrp="1"/>
          </p:cNvSpPr>
          <p:nvPr>
            <p:ph type="sldNum" sz="quarter" idx="12"/>
          </p:nvPr>
        </p:nvSpPr>
        <p:spPr/>
        <p:txBody>
          <a:bodyPr/>
          <a:lstStyle/>
          <a:p>
            <a:pPr>
              <a:defRPr/>
            </a:pPr>
            <a:fld id="{5DD159CA-F328-4CB4-9068-4190A8FD1BA9}" type="slidenum">
              <a:rPr lang="nb-NO" smtClean="0">
                <a:solidFill>
                  <a:prstClr val="black">
                    <a:tint val="75000"/>
                  </a:prstClr>
                </a:solidFill>
              </a:rPr>
              <a:pPr>
                <a:defRPr/>
              </a:pPr>
              <a:t>93</a:t>
            </a:fld>
            <a:endParaRPr lang="nb-NO">
              <a:solidFill>
                <a:prstClr val="black">
                  <a:tint val="75000"/>
                </a:prstClr>
              </a:solidFill>
            </a:endParaRPr>
          </a:p>
        </p:txBody>
      </p:sp>
    </p:spTree>
    <p:extLst>
      <p:ext uri="{BB962C8B-B14F-4D97-AF65-F5344CB8AC3E}">
        <p14:creationId xmlns:p14="http://schemas.microsoft.com/office/powerpoint/2010/main" val="2668403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99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9940">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9940">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9940">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9940">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99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P spid="39940"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nb-NO" altLang="en-US"/>
              <a:t>Surveillance</a:t>
            </a:r>
          </a:p>
        </p:txBody>
      </p:sp>
      <p:sp>
        <p:nvSpPr>
          <p:cNvPr id="17411" name="Content Placeholder 2"/>
          <p:cNvSpPr>
            <a:spLocks noGrp="1"/>
          </p:cNvSpPr>
          <p:nvPr>
            <p:ph idx="1"/>
          </p:nvPr>
        </p:nvSpPr>
        <p:spPr/>
        <p:txBody>
          <a:bodyPr/>
          <a:lstStyle/>
          <a:p>
            <a:pPr eaLnBrk="1" hangingPunct="1">
              <a:lnSpc>
                <a:spcPct val="90000"/>
              </a:lnSpc>
            </a:pPr>
            <a:r>
              <a:rPr lang="nb-NO" altLang="en-US" sz="3000" dirty="0"/>
              <a:t>Sources of Data</a:t>
            </a:r>
          </a:p>
          <a:p>
            <a:pPr lvl="1" eaLnBrk="1" hangingPunct="1">
              <a:lnSpc>
                <a:spcPct val="90000"/>
              </a:lnSpc>
            </a:pPr>
            <a:r>
              <a:rPr lang="nb-NO" altLang="en-US" sz="2600" dirty="0" err="1"/>
              <a:t>Disease</a:t>
            </a:r>
            <a:r>
              <a:rPr lang="nb-NO" altLang="en-US" sz="2600" dirty="0"/>
              <a:t>/</a:t>
            </a:r>
            <a:r>
              <a:rPr lang="nb-NO" altLang="en-US" sz="2600" dirty="0" err="1"/>
              <a:t>Morbidity</a:t>
            </a:r>
            <a:endParaRPr lang="nb-NO" altLang="en-US" sz="2600" dirty="0"/>
          </a:p>
          <a:p>
            <a:pPr lvl="2" eaLnBrk="1" hangingPunct="1">
              <a:lnSpc>
                <a:spcPct val="90000"/>
              </a:lnSpc>
            </a:pPr>
            <a:r>
              <a:rPr lang="nb-NO" altLang="en-US" sz="2200" dirty="0"/>
              <a:t>Hospitals, </a:t>
            </a:r>
            <a:r>
              <a:rPr lang="nb-NO" altLang="en-US" sz="2200" dirty="0" err="1"/>
              <a:t>physicians</a:t>
            </a:r>
            <a:r>
              <a:rPr lang="nb-NO" altLang="en-US" sz="2200" dirty="0"/>
              <a:t>, </a:t>
            </a:r>
            <a:r>
              <a:rPr lang="nb-NO" altLang="en-US" sz="2200" dirty="0" err="1"/>
              <a:t>local</a:t>
            </a:r>
            <a:r>
              <a:rPr lang="nb-NO" altLang="en-US" sz="2200" dirty="0"/>
              <a:t> </a:t>
            </a:r>
            <a:r>
              <a:rPr lang="nb-NO" altLang="en-US" sz="2200" dirty="0" err="1"/>
              <a:t>health</a:t>
            </a:r>
            <a:r>
              <a:rPr lang="nb-NO" altLang="en-US" sz="2200" dirty="0"/>
              <a:t> </a:t>
            </a:r>
            <a:r>
              <a:rPr lang="nb-NO" altLang="en-US" sz="2200" dirty="0" err="1"/>
              <a:t>authorities</a:t>
            </a:r>
            <a:endParaRPr lang="nb-NO" altLang="en-US" sz="2200" dirty="0"/>
          </a:p>
          <a:p>
            <a:pPr lvl="2" eaLnBrk="1" hangingPunct="1">
              <a:lnSpc>
                <a:spcPct val="90000"/>
              </a:lnSpc>
            </a:pPr>
            <a:r>
              <a:rPr lang="nb-NO" altLang="en-US" sz="2200" dirty="0"/>
              <a:t>Laboratories (</a:t>
            </a:r>
            <a:r>
              <a:rPr lang="nb-NO" altLang="en-US" sz="2200" dirty="0" err="1"/>
              <a:t>serological</a:t>
            </a:r>
            <a:r>
              <a:rPr lang="nb-NO" altLang="en-US" sz="2200" dirty="0"/>
              <a:t>, </a:t>
            </a:r>
            <a:r>
              <a:rPr lang="nb-NO" altLang="en-US" sz="2200" dirty="0" err="1"/>
              <a:t>biological</a:t>
            </a:r>
            <a:r>
              <a:rPr lang="nb-NO" altLang="en-US" sz="2200" dirty="0"/>
              <a:t>)</a:t>
            </a:r>
          </a:p>
          <a:p>
            <a:pPr lvl="2" eaLnBrk="1" hangingPunct="1">
              <a:lnSpc>
                <a:spcPct val="90000"/>
              </a:lnSpc>
            </a:pPr>
            <a:r>
              <a:rPr lang="nb-NO" altLang="en-US" sz="2200" dirty="0" err="1"/>
              <a:t>Other</a:t>
            </a:r>
            <a:r>
              <a:rPr lang="nb-NO" altLang="en-US" sz="2200" dirty="0"/>
              <a:t> (</a:t>
            </a:r>
            <a:r>
              <a:rPr lang="nb-NO" altLang="en-US" sz="2200" dirty="0" err="1"/>
              <a:t>sickness</a:t>
            </a:r>
            <a:r>
              <a:rPr lang="nb-NO" altLang="en-US" sz="2200" dirty="0"/>
              <a:t> absence </a:t>
            </a:r>
            <a:r>
              <a:rPr lang="nb-NO" altLang="en-US" sz="2200" dirty="0" err="1"/>
              <a:t>records</a:t>
            </a:r>
            <a:r>
              <a:rPr lang="nb-NO" altLang="en-US" sz="2200" dirty="0"/>
              <a:t>)</a:t>
            </a:r>
          </a:p>
          <a:p>
            <a:pPr lvl="1" eaLnBrk="1" hangingPunct="1">
              <a:lnSpc>
                <a:spcPct val="90000"/>
              </a:lnSpc>
            </a:pPr>
            <a:r>
              <a:rPr lang="nb-NO" altLang="en-US" sz="2600" dirty="0" err="1"/>
              <a:t>Mortality</a:t>
            </a:r>
            <a:r>
              <a:rPr lang="nb-NO" altLang="en-US" sz="2600" dirty="0"/>
              <a:t> (</a:t>
            </a:r>
            <a:r>
              <a:rPr lang="nb-NO" altLang="en-US" sz="2600" dirty="0" err="1"/>
              <a:t>Cause</a:t>
            </a:r>
            <a:r>
              <a:rPr lang="nb-NO" altLang="en-US" sz="2600" dirty="0"/>
              <a:t> of Death)</a:t>
            </a:r>
          </a:p>
          <a:p>
            <a:pPr lvl="1" eaLnBrk="1" hangingPunct="1">
              <a:lnSpc>
                <a:spcPct val="90000"/>
              </a:lnSpc>
            </a:pPr>
            <a:r>
              <a:rPr lang="nb-NO" altLang="en-US" sz="2600" dirty="0" err="1"/>
              <a:t>Behaviours</a:t>
            </a:r>
            <a:endParaRPr lang="nb-NO" altLang="en-US" sz="2600" dirty="0"/>
          </a:p>
          <a:p>
            <a:pPr lvl="2" eaLnBrk="1" hangingPunct="1">
              <a:lnSpc>
                <a:spcPct val="90000"/>
              </a:lnSpc>
            </a:pPr>
            <a:r>
              <a:rPr lang="nb-NO" altLang="en-US" sz="2200" dirty="0"/>
              <a:t>Smoking, </a:t>
            </a:r>
            <a:r>
              <a:rPr lang="nb-NO" altLang="en-US" sz="2200" dirty="0" err="1"/>
              <a:t>alcohol</a:t>
            </a:r>
            <a:r>
              <a:rPr lang="nb-NO" altLang="en-US" sz="2200" dirty="0"/>
              <a:t> </a:t>
            </a:r>
            <a:r>
              <a:rPr lang="nb-NO" altLang="en-US" sz="2200" dirty="0" err="1"/>
              <a:t>consumption</a:t>
            </a:r>
            <a:r>
              <a:rPr lang="nb-NO" altLang="en-US" sz="2200" dirty="0"/>
              <a:t>, risk </a:t>
            </a:r>
            <a:r>
              <a:rPr lang="nb-NO" altLang="en-US" sz="2200" dirty="0" err="1"/>
              <a:t>factor</a:t>
            </a:r>
            <a:r>
              <a:rPr lang="nb-NO" altLang="en-US" sz="2200" dirty="0"/>
              <a:t> </a:t>
            </a:r>
            <a:r>
              <a:rPr lang="nb-NO" altLang="en-US" sz="2200" dirty="0" err="1"/>
              <a:t>surveillance</a:t>
            </a:r>
            <a:endParaRPr lang="nb-NO" altLang="en-US" sz="2200" dirty="0"/>
          </a:p>
          <a:p>
            <a:pPr lvl="2" eaLnBrk="1" hangingPunct="1">
              <a:lnSpc>
                <a:spcPct val="90000"/>
              </a:lnSpc>
            </a:pPr>
            <a:r>
              <a:rPr lang="nb-NO" altLang="en-US" sz="2200" dirty="0" err="1"/>
              <a:t>Vaccine</a:t>
            </a:r>
            <a:r>
              <a:rPr lang="nb-NO" altLang="en-US" sz="2200" dirty="0"/>
              <a:t> </a:t>
            </a:r>
            <a:r>
              <a:rPr lang="nb-NO" altLang="en-US" sz="2200" dirty="0" err="1"/>
              <a:t>coverage</a:t>
            </a:r>
            <a:r>
              <a:rPr lang="nb-NO" altLang="en-US" sz="2200" dirty="0"/>
              <a:t> data</a:t>
            </a:r>
          </a:p>
          <a:p>
            <a:pPr lvl="1" eaLnBrk="1" hangingPunct="1">
              <a:lnSpc>
                <a:spcPct val="90000"/>
              </a:lnSpc>
            </a:pPr>
            <a:r>
              <a:rPr lang="nb-NO" altLang="en-US" sz="2600" dirty="0" err="1"/>
              <a:t>Environmental</a:t>
            </a:r>
            <a:r>
              <a:rPr lang="nb-NO" altLang="en-US" sz="2600" dirty="0"/>
              <a:t> </a:t>
            </a:r>
            <a:r>
              <a:rPr lang="nb-NO" altLang="en-US" sz="2600" dirty="0" err="1"/>
              <a:t>factors</a:t>
            </a:r>
            <a:endParaRPr lang="nb-NO" altLang="en-US" sz="2600" dirty="0"/>
          </a:p>
          <a:p>
            <a:pPr lvl="2" eaLnBrk="1" hangingPunct="1">
              <a:lnSpc>
                <a:spcPct val="90000"/>
              </a:lnSpc>
            </a:pPr>
            <a:r>
              <a:rPr lang="nb-NO" altLang="en-US" sz="2200" dirty="0" err="1"/>
              <a:t>Vectors</a:t>
            </a:r>
            <a:r>
              <a:rPr lang="nb-NO" altLang="en-US" sz="2200" dirty="0"/>
              <a:t> or </a:t>
            </a:r>
            <a:r>
              <a:rPr lang="nb-NO" altLang="en-US" sz="2200" dirty="0" err="1"/>
              <a:t>reservoirs</a:t>
            </a:r>
            <a:r>
              <a:rPr lang="nb-NO" altLang="en-US" sz="2200" dirty="0"/>
              <a:t>, </a:t>
            </a:r>
            <a:r>
              <a:rPr lang="nb-NO" altLang="en-US" sz="2200" dirty="0" err="1"/>
              <a:t>ecosystem</a:t>
            </a:r>
            <a:r>
              <a:rPr lang="nb-NO" altLang="en-US" sz="2200" dirty="0"/>
              <a:t> </a:t>
            </a:r>
            <a:r>
              <a:rPr lang="nb-NO" altLang="en-US" sz="2200" dirty="0" err="1"/>
              <a:t>changes</a:t>
            </a:r>
            <a:endParaRPr lang="nb-NO" altLang="en-US" sz="2200" dirty="0"/>
          </a:p>
          <a:p>
            <a:pPr lvl="1" eaLnBrk="1" hangingPunct="1">
              <a:lnSpc>
                <a:spcPct val="90000"/>
              </a:lnSpc>
            </a:pPr>
            <a:endParaRPr lang="nb-NO" altLang="en-US" sz="2600" dirty="0"/>
          </a:p>
        </p:txBody>
      </p:sp>
      <p:sp>
        <p:nvSpPr>
          <p:cNvPr id="2" name="Slide Number Placeholder 1"/>
          <p:cNvSpPr>
            <a:spLocks noGrp="1"/>
          </p:cNvSpPr>
          <p:nvPr>
            <p:ph type="sldNum" sz="quarter" idx="12"/>
          </p:nvPr>
        </p:nvSpPr>
        <p:spPr/>
        <p:txBody>
          <a:bodyPr/>
          <a:lstStyle/>
          <a:p>
            <a:pPr>
              <a:defRPr/>
            </a:pPr>
            <a:fld id="{65E20EA7-3D58-4A42-A465-E9924F6344B9}" type="slidenum">
              <a:rPr lang="nb-NO" smtClean="0">
                <a:solidFill>
                  <a:prstClr val="black">
                    <a:tint val="75000"/>
                  </a:prstClr>
                </a:solidFill>
              </a:rPr>
              <a:pPr>
                <a:defRPr/>
              </a:pPr>
              <a:t>94</a:t>
            </a:fld>
            <a:endParaRPr lang="nb-NO">
              <a:solidFill>
                <a:prstClr val="black">
                  <a:tint val="75000"/>
                </a:prstClr>
              </a:solidFill>
            </a:endParaRPr>
          </a:p>
        </p:txBody>
      </p:sp>
    </p:spTree>
    <p:extLst>
      <p:ext uri="{BB962C8B-B14F-4D97-AF65-F5344CB8AC3E}">
        <p14:creationId xmlns:p14="http://schemas.microsoft.com/office/powerpoint/2010/main" val="32031442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nb-NO" altLang="en-US"/>
              <a:t>Passive vs. Active</a:t>
            </a:r>
          </a:p>
        </p:txBody>
      </p:sp>
      <p:sp>
        <p:nvSpPr>
          <p:cNvPr id="18435" name="Content Placeholder 2"/>
          <p:cNvSpPr>
            <a:spLocks noGrp="1"/>
          </p:cNvSpPr>
          <p:nvPr>
            <p:ph idx="1"/>
          </p:nvPr>
        </p:nvSpPr>
        <p:spPr/>
        <p:txBody>
          <a:bodyPr/>
          <a:lstStyle/>
          <a:p>
            <a:pPr eaLnBrk="1" hangingPunct="1">
              <a:lnSpc>
                <a:spcPct val="80000"/>
              </a:lnSpc>
            </a:pPr>
            <a:r>
              <a:rPr lang="en-US" altLang="en-US" sz="1800"/>
              <a:t>Passive Surveillance: </a:t>
            </a:r>
          </a:p>
          <a:p>
            <a:pPr lvl="1" eaLnBrk="1" hangingPunct="1">
              <a:lnSpc>
                <a:spcPct val="80000"/>
              </a:lnSpc>
            </a:pPr>
            <a:r>
              <a:rPr lang="en-US" altLang="en-US" sz="1500"/>
              <a:t>Utilizes existing infrastructure of a country</a:t>
            </a:r>
          </a:p>
          <a:p>
            <a:pPr lvl="1" eaLnBrk="1" hangingPunct="1">
              <a:lnSpc>
                <a:spcPct val="80000"/>
              </a:lnSpc>
            </a:pPr>
            <a:r>
              <a:rPr lang="en-US" altLang="en-US" sz="1500"/>
              <a:t>Even if reporting is required by law, there is no practical way of enforcing adherence</a:t>
            </a:r>
          </a:p>
          <a:p>
            <a:pPr lvl="1" eaLnBrk="1" hangingPunct="1">
              <a:lnSpc>
                <a:spcPct val="80000"/>
              </a:lnSpc>
            </a:pPr>
            <a:r>
              <a:rPr lang="en-US" altLang="en-US" sz="1500"/>
              <a:t>Disease frequency is under reported. </a:t>
            </a:r>
          </a:p>
          <a:p>
            <a:pPr lvl="1" eaLnBrk="1" hangingPunct="1">
              <a:lnSpc>
                <a:spcPct val="80000"/>
              </a:lnSpc>
            </a:pPr>
            <a:r>
              <a:rPr lang="en-US" altLang="en-US" sz="1500"/>
              <a:t>Useful in identifying outbreaks and trends over time. </a:t>
            </a:r>
          </a:p>
          <a:p>
            <a:pPr lvl="1" eaLnBrk="1" hangingPunct="1">
              <a:lnSpc>
                <a:spcPct val="80000"/>
              </a:lnSpc>
            </a:pPr>
            <a:r>
              <a:rPr lang="en-US" altLang="en-US" sz="1500"/>
              <a:t>Health care providers report notifiable diseases on a case-by-case basis.</a:t>
            </a:r>
          </a:p>
          <a:p>
            <a:pPr lvl="1" eaLnBrk="1" hangingPunct="1">
              <a:lnSpc>
                <a:spcPct val="80000"/>
              </a:lnSpc>
            </a:pPr>
            <a:r>
              <a:rPr lang="en-US" altLang="en-US" sz="1500"/>
              <a:t>Passive surveillance is advantageous because it occurs continuously, and it requires few extra resources. </a:t>
            </a:r>
          </a:p>
          <a:p>
            <a:pPr lvl="1" eaLnBrk="1" hangingPunct="1">
              <a:lnSpc>
                <a:spcPct val="80000"/>
              </a:lnSpc>
            </a:pPr>
            <a:r>
              <a:rPr lang="en-US" altLang="en-US" sz="1500"/>
              <a:t>Cases in people without access to health care will go unreported.</a:t>
            </a:r>
          </a:p>
          <a:p>
            <a:pPr eaLnBrk="1" hangingPunct="1">
              <a:lnSpc>
                <a:spcPct val="80000"/>
              </a:lnSpc>
            </a:pPr>
            <a:r>
              <a:rPr lang="en-US" altLang="en-US" sz="1800"/>
              <a:t>Active Surveillance: (Diverse methods)</a:t>
            </a:r>
          </a:p>
          <a:p>
            <a:pPr lvl="1" eaLnBrk="1" hangingPunct="1">
              <a:lnSpc>
                <a:spcPct val="80000"/>
              </a:lnSpc>
            </a:pPr>
            <a:r>
              <a:rPr lang="en-US" altLang="en-US" sz="1500"/>
              <a:t>Occurs when a health department is proactive and contacts health care providers or laboratories requesting information about diseases;</a:t>
            </a:r>
          </a:p>
          <a:p>
            <a:pPr lvl="1" eaLnBrk="1" hangingPunct="1">
              <a:lnSpc>
                <a:spcPct val="80000"/>
              </a:lnSpc>
            </a:pPr>
            <a:r>
              <a:rPr lang="en-US" altLang="en-US" sz="1500"/>
              <a:t>Can involve case follow-up for verification</a:t>
            </a:r>
          </a:p>
          <a:p>
            <a:pPr lvl="1" eaLnBrk="1" hangingPunct="1">
              <a:lnSpc>
                <a:spcPct val="80000"/>
              </a:lnSpc>
            </a:pPr>
            <a:r>
              <a:rPr lang="en-US" altLang="en-US" sz="1500"/>
              <a:t>While this method is more costly and labor intensive, it tends to provide a more complete estimate of disease frequency;</a:t>
            </a:r>
          </a:p>
          <a:p>
            <a:pPr lvl="1" eaLnBrk="1" hangingPunct="1">
              <a:lnSpc>
                <a:spcPct val="80000"/>
              </a:lnSpc>
            </a:pPr>
            <a:r>
              <a:rPr lang="en-US" altLang="en-US" sz="1500"/>
              <a:t>Serological screenings</a:t>
            </a:r>
          </a:p>
          <a:p>
            <a:pPr lvl="1" eaLnBrk="1" hangingPunct="1">
              <a:lnSpc>
                <a:spcPct val="80000"/>
              </a:lnSpc>
            </a:pPr>
            <a:r>
              <a:rPr lang="en-US" altLang="en-US" sz="1500"/>
              <a:t>Surveys (e.g. Behavioral Risk Factor Screening)</a:t>
            </a:r>
          </a:p>
          <a:p>
            <a:pPr eaLnBrk="1" hangingPunct="1">
              <a:lnSpc>
                <a:spcPct val="80000"/>
              </a:lnSpc>
            </a:pPr>
            <a:r>
              <a:rPr lang="en-US" altLang="en-US" sz="1800"/>
              <a:t>Use mixed approach when appropriate</a:t>
            </a:r>
          </a:p>
          <a:p>
            <a:pPr eaLnBrk="1" hangingPunct="1">
              <a:lnSpc>
                <a:spcPct val="80000"/>
              </a:lnSpc>
            </a:pPr>
            <a:r>
              <a:rPr lang="en-US" altLang="en-US" sz="1800"/>
              <a:t>Purpose of surveillance involves public health ACTION</a:t>
            </a:r>
          </a:p>
          <a:p>
            <a:pPr eaLnBrk="1" hangingPunct="1">
              <a:lnSpc>
                <a:spcPct val="80000"/>
              </a:lnSpc>
            </a:pPr>
            <a:endParaRPr lang="nb-NO" altLang="en-US" sz="1800"/>
          </a:p>
        </p:txBody>
      </p:sp>
      <p:sp>
        <p:nvSpPr>
          <p:cNvPr id="2" name="Slide Number Placeholder 1"/>
          <p:cNvSpPr>
            <a:spLocks noGrp="1"/>
          </p:cNvSpPr>
          <p:nvPr>
            <p:ph type="sldNum" sz="quarter" idx="12"/>
          </p:nvPr>
        </p:nvSpPr>
        <p:spPr/>
        <p:txBody>
          <a:bodyPr/>
          <a:lstStyle/>
          <a:p>
            <a:pPr>
              <a:defRPr/>
            </a:pPr>
            <a:fld id="{65E20EA7-3D58-4A42-A465-E9924F6344B9}" type="slidenum">
              <a:rPr lang="nb-NO" smtClean="0">
                <a:solidFill>
                  <a:prstClr val="black">
                    <a:tint val="75000"/>
                  </a:prstClr>
                </a:solidFill>
              </a:rPr>
              <a:pPr>
                <a:defRPr/>
              </a:pPr>
              <a:t>95</a:t>
            </a:fld>
            <a:endParaRPr lang="nb-NO">
              <a:solidFill>
                <a:prstClr val="black">
                  <a:tint val="75000"/>
                </a:prstClr>
              </a:solidFill>
            </a:endParaRPr>
          </a:p>
        </p:txBody>
      </p:sp>
    </p:spTree>
    <p:extLst>
      <p:ext uri="{BB962C8B-B14F-4D97-AF65-F5344CB8AC3E}">
        <p14:creationId xmlns:p14="http://schemas.microsoft.com/office/powerpoint/2010/main" val="19566387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609600"/>
            <a:ext cx="7772400" cy="1143000"/>
          </a:xfrm>
        </p:spPr>
        <p:txBody>
          <a:bodyPr anchor="t"/>
          <a:lstStyle/>
          <a:p>
            <a:pPr eaLnBrk="1" hangingPunct="1"/>
            <a:r>
              <a:rPr lang="en-US" altLang="en-US" b="1">
                <a:solidFill>
                  <a:schemeClr val="folHlink"/>
                </a:solidFill>
                <a:latin typeface="Verdana" pitchFamily="34" charset="0"/>
              </a:rPr>
              <a:t>Environment</a:t>
            </a:r>
          </a:p>
        </p:txBody>
      </p:sp>
      <p:sp>
        <p:nvSpPr>
          <p:cNvPr id="51203" name="Rectangle 3"/>
          <p:cNvSpPr>
            <a:spLocks noGrp="1" noChangeArrowheads="1"/>
          </p:cNvSpPr>
          <p:nvPr>
            <p:ph type="body" idx="1"/>
          </p:nvPr>
        </p:nvSpPr>
        <p:spPr>
          <a:xfrm>
            <a:off x="685800" y="1981200"/>
            <a:ext cx="7772400" cy="4114800"/>
          </a:xfrm>
        </p:spPr>
        <p:txBody>
          <a:bodyPr/>
          <a:lstStyle/>
          <a:p>
            <a:pPr eaLnBrk="1" hangingPunct="1">
              <a:buClr>
                <a:schemeClr val="bg2"/>
              </a:buClr>
            </a:pPr>
            <a:r>
              <a:rPr lang="en-US" altLang="nb-NO" sz="2800">
                <a:latin typeface="Verdana" pitchFamily="34" charset="0"/>
                <a:cs typeface="Times New Roman" pitchFamily="18" charset="0"/>
              </a:rPr>
              <a:t>Crowding						</a:t>
            </a:r>
          </a:p>
          <a:p>
            <a:pPr eaLnBrk="1" hangingPunct="1">
              <a:buClr>
                <a:schemeClr val="bg2"/>
              </a:buClr>
            </a:pPr>
            <a:r>
              <a:rPr lang="en-US" altLang="nb-NO" sz="2800">
                <a:latin typeface="Verdana" pitchFamily="34" charset="0"/>
                <a:cs typeface="Times New Roman" pitchFamily="18" charset="0"/>
              </a:rPr>
              <a:t>Atmosphere</a:t>
            </a:r>
          </a:p>
          <a:p>
            <a:pPr eaLnBrk="1" hangingPunct="1">
              <a:buClr>
                <a:schemeClr val="bg2"/>
              </a:buClr>
            </a:pPr>
            <a:r>
              <a:rPr lang="en-US" altLang="nb-NO" sz="2800">
                <a:solidFill>
                  <a:schemeClr val="folHlink"/>
                </a:solidFill>
                <a:latin typeface="Verdana" pitchFamily="34" charset="0"/>
                <a:cs typeface="Times New Roman" pitchFamily="18" charset="0"/>
              </a:rPr>
              <a:t>Modes of communication</a:t>
            </a:r>
            <a:r>
              <a:rPr lang="en-US" altLang="nb-NO" sz="2800">
                <a:latin typeface="Verdana" pitchFamily="34" charset="0"/>
                <a:cs typeface="Times New Roman" pitchFamily="18" charset="0"/>
              </a:rPr>
              <a:t> – phenomena in the environment that </a:t>
            </a:r>
            <a:r>
              <a:rPr lang="en-US" altLang="nb-NO" sz="2800" i="1">
                <a:latin typeface="Verdana" pitchFamily="34" charset="0"/>
                <a:cs typeface="Times New Roman" pitchFamily="18" charset="0"/>
              </a:rPr>
              <a:t>bring host and agent together</a:t>
            </a:r>
            <a:r>
              <a:rPr lang="en-US" altLang="nb-NO" sz="2800">
                <a:latin typeface="Verdana" pitchFamily="34" charset="0"/>
                <a:cs typeface="Times New Roman" pitchFamily="18" charset="0"/>
              </a:rPr>
              <a:t>, such as:</a:t>
            </a:r>
          </a:p>
          <a:p>
            <a:pPr lvl="1" eaLnBrk="1" hangingPunct="1">
              <a:buClr>
                <a:schemeClr val="bg2"/>
              </a:buClr>
            </a:pPr>
            <a:r>
              <a:rPr lang="en-US" altLang="nb-NO" sz="2400">
                <a:latin typeface="Verdana" pitchFamily="34" charset="0"/>
                <a:cs typeface="Times New Roman" pitchFamily="18" charset="0"/>
              </a:rPr>
              <a:t>Vector</a:t>
            </a:r>
          </a:p>
          <a:p>
            <a:pPr lvl="1" eaLnBrk="1" hangingPunct="1">
              <a:buClr>
                <a:schemeClr val="bg2"/>
              </a:buClr>
            </a:pPr>
            <a:r>
              <a:rPr lang="en-US" altLang="nb-NO" sz="2400">
                <a:latin typeface="Verdana" pitchFamily="34" charset="0"/>
                <a:cs typeface="Times New Roman" pitchFamily="18" charset="0"/>
              </a:rPr>
              <a:t>Vehicle</a:t>
            </a:r>
          </a:p>
          <a:p>
            <a:pPr lvl="1" eaLnBrk="1" hangingPunct="1">
              <a:buClr>
                <a:schemeClr val="bg2"/>
              </a:buClr>
            </a:pPr>
            <a:r>
              <a:rPr lang="en-US" altLang="nb-NO" sz="2400">
                <a:latin typeface="Verdana" pitchFamily="34" charset="0"/>
                <a:cs typeface="Times New Roman" pitchFamily="18" charset="0"/>
              </a:rPr>
              <a:t>Reservoir</a:t>
            </a:r>
          </a:p>
          <a:p>
            <a:pPr lvl="1" eaLnBrk="1" hangingPunct="1">
              <a:buClr>
                <a:schemeClr val="bg2"/>
              </a:buClr>
            </a:pPr>
            <a:endParaRPr lang="en-US" altLang="nb-NO" sz="2400">
              <a:latin typeface="Verdana" pitchFamily="34" charset="0"/>
              <a:cs typeface="Times New Roman" pitchFamily="18" charset="0"/>
            </a:endParaRPr>
          </a:p>
          <a:p>
            <a:pPr eaLnBrk="1" hangingPunct="1">
              <a:buClr>
                <a:schemeClr val="bg2"/>
              </a:buClr>
              <a:buFont typeface="Wingdings" pitchFamily="2" charset="2"/>
              <a:buNone/>
            </a:pPr>
            <a:endParaRPr lang="en-US" altLang="nb-NO" sz="2800">
              <a:latin typeface="Verdana" pitchFamily="34" charset="0"/>
            </a:endParaRPr>
          </a:p>
        </p:txBody>
      </p:sp>
      <p:sp>
        <p:nvSpPr>
          <p:cNvPr id="2" name="Slide Number Placeholder 1"/>
          <p:cNvSpPr>
            <a:spLocks noGrp="1"/>
          </p:cNvSpPr>
          <p:nvPr>
            <p:ph type="sldNum" sz="quarter" idx="12"/>
          </p:nvPr>
        </p:nvSpPr>
        <p:spPr/>
        <p:txBody>
          <a:bodyPr/>
          <a:lstStyle/>
          <a:p>
            <a:pPr>
              <a:defRPr/>
            </a:pPr>
            <a:fld id="{65E20EA7-3D58-4A42-A465-E9924F6344B9}" type="slidenum">
              <a:rPr lang="nb-NO" smtClean="0">
                <a:solidFill>
                  <a:prstClr val="black">
                    <a:tint val="75000"/>
                  </a:prstClr>
                </a:solidFill>
              </a:rPr>
              <a:pPr>
                <a:defRPr/>
              </a:pPr>
              <a:t>96</a:t>
            </a:fld>
            <a:endParaRPr lang="nb-NO">
              <a:solidFill>
                <a:prstClr val="black">
                  <a:tint val="75000"/>
                </a:prstClr>
              </a:solidFill>
            </a:endParaRPr>
          </a:p>
        </p:txBody>
      </p:sp>
    </p:spTree>
    <p:extLst>
      <p:ext uri="{BB962C8B-B14F-4D97-AF65-F5344CB8AC3E}">
        <p14:creationId xmlns:p14="http://schemas.microsoft.com/office/powerpoint/2010/main" val="1606894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2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120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1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609600"/>
            <a:ext cx="7772400" cy="1143000"/>
          </a:xfrm>
        </p:spPr>
        <p:txBody>
          <a:bodyPr anchor="t"/>
          <a:lstStyle/>
          <a:p>
            <a:pPr eaLnBrk="1" hangingPunct="1"/>
            <a:r>
              <a:rPr lang="en-US" altLang="en-US" b="1">
                <a:solidFill>
                  <a:schemeClr val="folHlink"/>
                </a:solidFill>
                <a:latin typeface="Verdana" pitchFamily="34" charset="0"/>
                <a:cs typeface="Times New Roman" pitchFamily="18" charset="0"/>
              </a:rPr>
              <a:t>Host Factors</a:t>
            </a:r>
            <a:r>
              <a:rPr lang="en-US" altLang="en-US">
                <a:latin typeface="Times New Roman" pitchFamily="18" charset="0"/>
              </a:rPr>
              <a:t> </a:t>
            </a:r>
          </a:p>
        </p:txBody>
      </p:sp>
      <p:sp>
        <p:nvSpPr>
          <p:cNvPr id="50179" name="Rectangle 3"/>
          <p:cNvSpPr>
            <a:spLocks noGrp="1" noChangeArrowheads="1"/>
          </p:cNvSpPr>
          <p:nvPr>
            <p:ph type="body" idx="1"/>
          </p:nvPr>
        </p:nvSpPr>
        <p:spPr>
          <a:xfrm>
            <a:off x="685800" y="1981200"/>
            <a:ext cx="7772400" cy="4114800"/>
          </a:xfrm>
        </p:spPr>
        <p:txBody>
          <a:bodyPr/>
          <a:lstStyle/>
          <a:p>
            <a:pPr eaLnBrk="1" hangingPunct="1">
              <a:buClr>
                <a:schemeClr val="bg2"/>
              </a:buClr>
            </a:pPr>
            <a:r>
              <a:rPr lang="en-US" altLang="nb-NO">
                <a:latin typeface="Verdana" pitchFamily="34" charset="0"/>
                <a:cs typeface="Times New Roman" pitchFamily="18" charset="0"/>
              </a:rPr>
              <a:t>Genetic endowment						</a:t>
            </a:r>
            <a:r>
              <a:rPr lang="en-US" altLang="nb-NO">
                <a:latin typeface="Verdana" pitchFamily="34" charset="0"/>
              </a:rPr>
              <a:t> </a:t>
            </a:r>
          </a:p>
          <a:p>
            <a:pPr eaLnBrk="1" hangingPunct="1">
              <a:buClr>
                <a:schemeClr val="bg2"/>
              </a:buClr>
            </a:pPr>
            <a:r>
              <a:rPr lang="en-US" altLang="nb-NO">
                <a:latin typeface="Verdana" pitchFamily="34" charset="0"/>
                <a:cs typeface="Times New Roman" pitchFamily="18" charset="0"/>
              </a:rPr>
              <a:t>Immunologic state</a:t>
            </a:r>
            <a:r>
              <a:rPr lang="en-US" altLang="nb-NO">
                <a:latin typeface="Verdana" pitchFamily="34" charset="0"/>
              </a:rPr>
              <a:t> 						</a:t>
            </a:r>
          </a:p>
          <a:p>
            <a:pPr eaLnBrk="1" hangingPunct="1">
              <a:buClr>
                <a:schemeClr val="bg2"/>
              </a:buClr>
            </a:pPr>
            <a:r>
              <a:rPr lang="en-US" altLang="nb-NO">
                <a:latin typeface="Verdana" pitchFamily="34" charset="0"/>
                <a:cs typeface="Times New Roman" pitchFamily="18" charset="0"/>
              </a:rPr>
              <a:t>Age								</a:t>
            </a:r>
          </a:p>
          <a:p>
            <a:pPr eaLnBrk="1" hangingPunct="1">
              <a:buClr>
                <a:schemeClr val="bg2"/>
              </a:buClr>
            </a:pPr>
            <a:r>
              <a:rPr lang="en-US" altLang="nb-NO">
                <a:latin typeface="Verdana" pitchFamily="34" charset="0"/>
                <a:cs typeface="Times New Roman" pitchFamily="18" charset="0"/>
              </a:rPr>
              <a:t>Personal behavior</a:t>
            </a:r>
            <a:r>
              <a:rPr lang="en-US" altLang="nb-NO">
                <a:latin typeface="Verdana" pitchFamily="34" charset="0"/>
              </a:rPr>
              <a:t> </a:t>
            </a:r>
          </a:p>
        </p:txBody>
      </p:sp>
      <p:sp>
        <p:nvSpPr>
          <p:cNvPr id="2" name="Slide Number Placeholder 1"/>
          <p:cNvSpPr>
            <a:spLocks noGrp="1"/>
          </p:cNvSpPr>
          <p:nvPr>
            <p:ph type="sldNum" sz="quarter" idx="12"/>
          </p:nvPr>
        </p:nvSpPr>
        <p:spPr/>
        <p:txBody>
          <a:bodyPr/>
          <a:lstStyle/>
          <a:p>
            <a:pPr>
              <a:defRPr/>
            </a:pPr>
            <a:fld id="{65E20EA7-3D58-4A42-A465-E9924F6344B9}" type="slidenum">
              <a:rPr lang="nb-NO" smtClean="0">
                <a:solidFill>
                  <a:prstClr val="black">
                    <a:tint val="75000"/>
                  </a:prstClr>
                </a:solidFill>
              </a:rPr>
              <a:pPr>
                <a:defRPr/>
              </a:pPr>
              <a:t>97</a:t>
            </a:fld>
            <a:endParaRPr lang="nb-NO">
              <a:solidFill>
                <a:prstClr val="black">
                  <a:tint val="75000"/>
                </a:prstClr>
              </a:solidFill>
            </a:endParaRPr>
          </a:p>
        </p:txBody>
      </p:sp>
    </p:spTree>
    <p:extLst>
      <p:ext uri="{BB962C8B-B14F-4D97-AF65-F5344CB8AC3E}">
        <p14:creationId xmlns:p14="http://schemas.microsoft.com/office/powerpoint/2010/main" val="4107089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609600"/>
            <a:ext cx="7772400" cy="1143000"/>
          </a:xfrm>
        </p:spPr>
        <p:txBody>
          <a:bodyPr rtlCol="0" anchor="t">
            <a:normAutofit fontScale="90000"/>
          </a:bodyPr>
          <a:lstStyle/>
          <a:p>
            <a:pPr eaLnBrk="1" fontAlgn="auto" hangingPunct="1">
              <a:spcAft>
                <a:spcPts val="0"/>
              </a:spcAft>
              <a:defRPr/>
            </a:pPr>
            <a:r>
              <a:rPr lang="en-US" sz="4000" b="1">
                <a:solidFill>
                  <a:schemeClr val="folHlink"/>
                </a:solidFill>
                <a:latin typeface="Verdana" pitchFamily="34" charset="0"/>
                <a:cs typeface="Times New Roman" pitchFamily="18" charset="0"/>
              </a:rPr>
              <a:t>Agents</a:t>
            </a:r>
            <a:br>
              <a:rPr lang="en-US" sz="4000">
                <a:latin typeface="Verdana" pitchFamily="34" charset="0"/>
                <a:cs typeface="Times New Roman" pitchFamily="18" charset="0"/>
              </a:rPr>
            </a:br>
            <a:endParaRPr lang="en-US" sz="4000">
              <a:latin typeface="Verdana" pitchFamily="34" charset="0"/>
              <a:cs typeface="Times New Roman" pitchFamily="18" charset="0"/>
            </a:endParaRPr>
          </a:p>
        </p:txBody>
      </p:sp>
      <p:sp>
        <p:nvSpPr>
          <p:cNvPr id="49155" name="Rectangle 3"/>
          <p:cNvSpPr>
            <a:spLocks noGrp="1" noChangeArrowheads="1"/>
          </p:cNvSpPr>
          <p:nvPr>
            <p:ph type="body" idx="1"/>
          </p:nvPr>
        </p:nvSpPr>
        <p:spPr>
          <a:xfrm>
            <a:off x="685800" y="1981200"/>
            <a:ext cx="7772400" cy="4114800"/>
          </a:xfrm>
        </p:spPr>
        <p:txBody>
          <a:bodyPr/>
          <a:lstStyle/>
          <a:p>
            <a:pPr eaLnBrk="1" hangingPunct="1">
              <a:buClr>
                <a:schemeClr val="bg2"/>
              </a:buClr>
            </a:pPr>
            <a:r>
              <a:rPr lang="en-US" altLang="nb-NO">
                <a:latin typeface="Verdana" pitchFamily="34" charset="0"/>
                <a:cs typeface="Times New Roman" pitchFamily="18" charset="0"/>
              </a:rPr>
              <a:t>Nutrients</a:t>
            </a:r>
          </a:p>
          <a:p>
            <a:pPr eaLnBrk="1" hangingPunct="1">
              <a:buClr>
                <a:schemeClr val="bg2"/>
              </a:buClr>
            </a:pPr>
            <a:r>
              <a:rPr lang="en-US" altLang="nb-NO">
                <a:latin typeface="Verdana" pitchFamily="34" charset="0"/>
                <a:cs typeface="Times New Roman" pitchFamily="18" charset="0"/>
              </a:rPr>
              <a:t>Poisons</a:t>
            </a:r>
            <a:r>
              <a:rPr lang="en-US" altLang="nb-NO">
                <a:latin typeface="Verdana" pitchFamily="34" charset="0"/>
              </a:rPr>
              <a:t> </a:t>
            </a:r>
          </a:p>
          <a:p>
            <a:pPr eaLnBrk="1" hangingPunct="1">
              <a:buClr>
                <a:schemeClr val="bg2"/>
              </a:buClr>
            </a:pPr>
            <a:r>
              <a:rPr lang="en-US" altLang="nb-NO">
                <a:latin typeface="Verdana" pitchFamily="34" charset="0"/>
                <a:cs typeface="Times New Roman" pitchFamily="18" charset="0"/>
              </a:rPr>
              <a:t>Allergens</a:t>
            </a:r>
            <a:r>
              <a:rPr lang="en-US" altLang="nb-NO">
                <a:latin typeface="Verdana" pitchFamily="34" charset="0"/>
              </a:rPr>
              <a:t> </a:t>
            </a:r>
          </a:p>
          <a:p>
            <a:pPr eaLnBrk="1" hangingPunct="1">
              <a:buClr>
                <a:schemeClr val="bg2"/>
              </a:buClr>
            </a:pPr>
            <a:r>
              <a:rPr lang="en-US" altLang="nb-NO">
                <a:latin typeface="Verdana" pitchFamily="34" charset="0"/>
                <a:cs typeface="Times New Roman" pitchFamily="18" charset="0"/>
              </a:rPr>
              <a:t>Radiation</a:t>
            </a:r>
            <a:r>
              <a:rPr lang="en-US" altLang="nb-NO">
                <a:latin typeface="Verdana" pitchFamily="34" charset="0"/>
              </a:rPr>
              <a:t> </a:t>
            </a:r>
          </a:p>
          <a:p>
            <a:pPr eaLnBrk="1" hangingPunct="1">
              <a:buClr>
                <a:schemeClr val="bg2"/>
              </a:buClr>
            </a:pPr>
            <a:r>
              <a:rPr lang="en-US" altLang="nb-NO">
                <a:latin typeface="Verdana" pitchFamily="34" charset="0"/>
                <a:cs typeface="Times New Roman" pitchFamily="18" charset="0"/>
              </a:rPr>
              <a:t>Physical trauma</a:t>
            </a:r>
            <a:r>
              <a:rPr lang="en-US" altLang="nb-NO">
                <a:latin typeface="Verdana" pitchFamily="34" charset="0"/>
              </a:rPr>
              <a:t> </a:t>
            </a:r>
          </a:p>
          <a:p>
            <a:pPr eaLnBrk="1" hangingPunct="1">
              <a:buClr>
                <a:schemeClr val="bg2"/>
              </a:buClr>
            </a:pPr>
            <a:r>
              <a:rPr lang="en-US" altLang="nb-NO">
                <a:latin typeface="Verdana" pitchFamily="34" charset="0"/>
                <a:cs typeface="Times New Roman" pitchFamily="18" charset="0"/>
              </a:rPr>
              <a:t>Microbes</a:t>
            </a:r>
            <a:r>
              <a:rPr lang="en-US" altLang="nb-NO">
                <a:latin typeface="Verdana" pitchFamily="34" charset="0"/>
              </a:rPr>
              <a:t> </a:t>
            </a:r>
          </a:p>
          <a:p>
            <a:pPr eaLnBrk="1" hangingPunct="1">
              <a:buClr>
                <a:schemeClr val="bg2"/>
              </a:buClr>
            </a:pPr>
            <a:r>
              <a:rPr lang="en-US" altLang="nb-NO">
                <a:latin typeface="Verdana" pitchFamily="34" charset="0"/>
                <a:cs typeface="Times New Roman" pitchFamily="18" charset="0"/>
              </a:rPr>
              <a:t>Psychological experiences</a:t>
            </a:r>
            <a:r>
              <a:rPr lang="en-US" altLang="nb-NO">
                <a:latin typeface="Verdana" pitchFamily="34" charset="0"/>
              </a:rPr>
              <a:t> </a:t>
            </a:r>
          </a:p>
        </p:txBody>
      </p:sp>
      <p:sp>
        <p:nvSpPr>
          <p:cNvPr id="2" name="Slide Number Placeholder 1"/>
          <p:cNvSpPr>
            <a:spLocks noGrp="1"/>
          </p:cNvSpPr>
          <p:nvPr>
            <p:ph type="sldNum" sz="quarter" idx="12"/>
          </p:nvPr>
        </p:nvSpPr>
        <p:spPr/>
        <p:txBody>
          <a:bodyPr/>
          <a:lstStyle/>
          <a:p>
            <a:pPr>
              <a:defRPr/>
            </a:pPr>
            <a:fld id="{65E20EA7-3D58-4A42-A465-E9924F6344B9}" type="slidenum">
              <a:rPr lang="nb-NO" smtClean="0">
                <a:solidFill>
                  <a:prstClr val="black">
                    <a:tint val="75000"/>
                  </a:prstClr>
                </a:solidFill>
              </a:rPr>
              <a:pPr>
                <a:defRPr/>
              </a:pPr>
              <a:t>98</a:t>
            </a:fld>
            <a:endParaRPr lang="nb-NO">
              <a:solidFill>
                <a:prstClr val="black">
                  <a:tint val="75000"/>
                </a:prstClr>
              </a:solidFill>
            </a:endParaRPr>
          </a:p>
        </p:txBody>
      </p:sp>
    </p:spTree>
    <p:extLst>
      <p:ext uri="{BB962C8B-B14F-4D97-AF65-F5344CB8AC3E}">
        <p14:creationId xmlns:p14="http://schemas.microsoft.com/office/powerpoint/2010/main" val="3470700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1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915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theme/_rels/them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Epi">
  <a:themeElements>
    <a:clrScheme name="Ep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p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b-NO"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b-NO" sz="2400" b="1" i="0" u="none" strike="noStrike" cap="none" normalizeH="0" baseline="0" smtClean="0">
            <a:ln>
              <a:noFill/>
            </a:ln>
            <a:solidFill>
              <a:schemeClr val="tx1"/>
            </a:solidFill>
            <a:effectLst/>
            <a:latin typeface="Arial" charset="0"/>
          </a:defRPr>
        </a:defPPr>
      </a:lstStyle>
    </a:lnDef>
  </a:objectDefaults>
  <a:extraClrSchemeLst>
    <a:extraClrScheme>
      <a:clrScheme name="Ep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p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p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p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p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p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p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nb-NO"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nb-NO"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ourse">
  <a:themeElements>
    <a:clrScheme name="Cours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urs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1" i="0" u="none" strike="noStrike" cap="none" normalizeH="0" baseline="0" smtClean="0">
            <a:ln>
              <a:noFill/>
            </a:ln>
            <a:solidFill>
              <a:schemeClr val="tx2"/>
            </a:solidFill>
            <a:effectLst/>
            <a:latin typeface="Arial" charset="0"/>
          </a:defRPr>
        </a:defPPr>
      </a:lstStyle>
    </a:lnDef>
  </a:objectDefaults>
  <a:extraClrSchemeLst>
    <a:extraClrScheme>
      <a:clrScheme name="Cours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ur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ours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urs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urs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urs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ours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1988</TotalTime>
  <Words>4405</Words>
  <Application>Microsoft Office PowerPoint</Application>
  <PresentationFormat>On-screen Show (4:3)</PresentationFormat>
  <Paragraphs>810</Paragraphs>
  <Slides>98</Slides>
  <Notes>45</Notes>
  <HiddenSlides>0</HiddenSlides>
  <MMClips>0</MMClips>
  <ScaleCrop>false</ScaleCrop>
  <HeadingPairs>
    <vt:vector size="6" baseType="variant">
      <vt:variant>
        <vt:lpstr>Fonts Used</vt:lpstr>
      </vt:variant>
      <vt:variant>
        <vt:i4>10</vt:i4>
      </vt:variant>
      <vt:variant>
        <vt:lpstr>Theme</vt:lpstr>
      </vt:variant>
      <vt:variant>
        <vt:i4>14</vt:i4>
      </vt:variant>
      <vt:variant>
        <vt:lpstr>Slide Titles</vt:lpstr>
      </vt:variant>
      <vt:variant>
        <vt:i4>98</vt:i4>
      </vt:variant>
    </vt:vector>
  </HeadingPairs>
  <TitlesOfParts>
    <vt:vector size="122" baseType="lpstr">
      <vt:lpstr>Arial</vt:lpstr>
      <vt:lpstr>Brush Script MT</vt:lpstr>
      <vt:lpstr>Calibri</vt:lpstr>
      <vt:lpstr>Constantia</vt:lpstr>
      <vt:lpstr>Franklin Gothic Book</vt:lpstr>
      <vt:lpstr>Symbol</vt:lpstr>
      <vt:lpstr>Tahoma</vt:lpstr>
      <vt:lpstr>Times New Roman</vt:lpstr>
      <vt:lpstr>Verdana</vt:lpstr>
      <vt:lpstr>Wingdings</vt:lpstr>
      <vt:lpstr>Default Design</vt:lpstr>
      <vt:lpstr>1_Default Design</vt:lpstr>
      <vt:lpstr>2_Default Design</vt:lpstr>
      <vt:lpstr>4_Default Design</vt:lpstr>
      <vt:lpstr>5_Default Design</vt:lpstr>
      <vt:lpstr>1_Office Theme</vt:lpstr>
      <vt:lpstr>5_Office Theme</vt:lpstr>
      <vt:lpstr>6_Office Theme</vt:lpstr>
      <vt:lpstr>1_Course</vt:lpstr>
      <vt:lpstr>Textured</vt:lpstr>
      <vt:lpstr>Pushpin</vt:lpstr>
      <vt:lpstr>9_Default Design</vt:lpstr>
      <vt:lpstr>Epi</vt:lpstr>
      <vt:lpstr>1_Textured</vt:lpstr>
      <vt:lpstr>Epidemiology </vt:lpstr>
      <vt:lpstr>Old Definitions of Epidemiology</vt:lpstr>
      <vt:lpstr>Modern Definition of Epidemiology</vt:lpstr>
      <vt:lpstr>Descriptive Epidemiology</vt:lpstr>
      <vt:lpstr>Objectives of Epidemiology</vt:lpstr>
      <vt:lpstr>Epidemiology and Prevention</vt:lpstr>
      <vt:lpstr>Epidemiology</vt:lpstr>
      <vt:lpstr>Scope of Epidemiology</vt:lpstr>
      <vt:lpstr>History of Epidemiology</vt:lpstr>
      <vt:lpstr>History of Epidemiology</vt:lpstr>
      <vt:lpstr>Lessons from History of Epidemiology</vt:lpstr>
      <vt:lpstr>The Epidemiologic Approach</vt:lpstr>
      <vt:lpstr>Epidemiological Study Designs</vt:lpstr>
      <vt:lpstr>Analytic epidemiologic study designs</vt:lpstr>
      <vt:lpstr>PowerPoint Presentation</vt:lpstr>
      <vt:lpstr>Case-control design</vt:lpstr>
      <vt:lpstr>Prospective cohort study design</vt:lpstr>
      <vt:lpstr>PowerPoint Presentation</vt:lpstr>
      <vt:lpstr>Ecological study</vt:lpstr>
      <vt:lpstr>Ecological variables</vt:lpstr>
      <vt:lpstr>Rationale</vt:lpstr>
      <vt:lpstr>Correlation between dietary fat intake and breast cancer by country</vt:lpstr>
      <vt:lpstr>Ecologic studies</vt:lpstr>
      <vt:lpstr>PowerPoint Presentation</vt:lpstr>
      <vt:lpstr>Appropriate study design(s)</vt:lpstr>
      <vt:lpstr>Infectious Disease Epidemiology</vt:lpstr>
      <vt:lpstr>Infectious Disease Epidemiology  - Special Features</vt:lpstr>
      <vt:lpstr>A case is a risk factor … Infection in one person can be transmitted to others  </vt:lpstr>
      <vt:lpstr>PowerPoint Presentation</vt:lpstr>
      <vt:lpstr>Epidemiologic Triad-Related Concepts</vt:lpstr>
      <vt:lpstr>Mode of transmission</vt:lpstr>
      <vt:lpstr>Dynamics of Spread through Human Populations</vt:lpstr>
      <vt:lpstr>PowerPoint Presentation</vt:lpstr>
      <vt:lpstr>Herd Immunity</vt:lpstr>
      <vt:lpstr>Requirements for Herd Immunity</vt:lpstr>
      <vt:lpstr>PowerPoint Presentation</vt:lpstr>
      <vt:lpstr>PowerPoint Presentation</vt:lpstr>
      <vt:lpstr>PowerPoint Presentation</vt:lpstr>
      <vt:lpstr>Factors that determine susceptibility to infection</vt:lpstr>
      <vt:lpstr>Factors that determine susceptibility to infection</vt:lpstr>
      <vt:lpstr>Body surfaces through which disease is transmitted</vt:lpstr>
      <vt:lpstr>Carrier status</vt:lpstr>
      <vt:lpstr>Determinants of Disease Outbreaks</vt:lpstr>
      <vt:lpstr>Incubation period</vt:lpstr>
      <vt:lpstr>Attack rate</vt:lpstr>
      <vt:lpstr>Outbreak investigation (I)</vt:lpstr>
      <vt:lpstr>Outbreak investigation (II) Cross-tabulation</vt:lpstr>
      <vt:lpstr>Case Fatality Rate</vt:lpstr>
      <vt:lpstr>What is an outbreak?</vt:lpstr>
      <vt:lpstr>What is outbreak management ?</vt:lpstr>
      <vt:lpstr>Components of Effective Outbreak Management</vt:lpstr>
      <vt:lpstr>Descriptive Studies:  Person, Place and Time</vt:lpstr>
      <vt:lpstr>Descriptive Epidemiology</vt:lpstr>
      <vt:lpstr>Descriptive Epidemiology</vt:lpstr>
      <vt:lpstr>Descriptive Epidemiology</vt:lpstr>
      <vt:lpstr>Person</vt:lpstr>
      <vt:lpstr>Characteristics of Person</vt:lpstr>
      <vt:lpstr>Age</vt:lpstr>
      <vt:lpstr>Time</vt:lpstr>
      <vt:lpstr>PowerPoint Presentation</vt:lpstr>
      <vt:lpstr>Characteristics Relating to Time</vt:lpstr>
      <vt:lpstr>Secular Change</vt:lpstr>
      <vt:lpstr>Cyclic Trends</vt:lpstr>
      <vt:lpstr>PowerPoint Presentation</vt:lpstr>
      <vt:lpstr>Seasonal Variation</vt:lpstr>
      <vt:lpstr>Time Clustering</vt:lpstr>
      <vt:lpstr>PowerPoint Presentation</vt:lpstr>
      <vt:lpstr>Place</vt:lpstr>
      <vt:lpstr>John Snow and Cholera</vt:lpstr>
      <vt:lpstr>5 Criteria of Place</vt:lpstr>
      <vt:lpstr>Characteristics Relating to Place</vt:lpstr>
      <vt:lpstr>Interactions of  Time and Place</vt:lpstr>
      <vt:lpstr>Measures</vt:lpstr>
      <vt:lpstr>Measures of disease occurence</vt:lpstr>
      <vt:lpstr>Prevalence</vt:lpstr>
      <vt:lpstr>Prevalence</vt:lpstr>
      <vt:lpstr>Prevalence</vt:lpstr>
      <vt:lpstr>Incidence</vt:lpstr>
      <vt:lpstr>PowerPoint Presentation</vt:lpstr>
      <vt:lpstr>Incidence and Prevalence</vt:lpstr>
      <vt:lpstr>The Natural History of Disease</vt:lpstr>
      <vt:lpstr>Outline</vt:lpstr>
      <vt:lpstr>Uses of the Natural History of Disease</vt:lpstr>
      <vt:lpstr>Events in the Natural History of Disease</vt:lpstr>
      <vt:lpstr>Some important issues about survival</vt:lpstr>
      <vt:lpstr>Case-fatality rate</vt:lpstr>
      <vt:lpstr>5-year survival</vt:lpstr>
      <vt:lpstr>Life Table</vt:lpstr>
      <vt:lpstr>The Kaplan-Meier Method</vt:lpstr>
      <vt:lpstr>Median Survival Time</vt:lpstr>
      <vt:lpstr>Surveillance</vt:lpstr>
      <vt:lpstr>Surveillance:</vt:lpstr>
      <vt:lpstr>Measuring Disease Frequency  Has Several Components</vt:lpstr>
      <vt:lpstr>Surveillance</vt:lpstr>
      <vt:lpstr>Passive vs. Active</vt:lpstr>
      <vt:lpstr>Environment</vt:lpstr>
      <vt:lpstr>Host Factors </vt:lpstr>
      <vt:lpstr>Agents </vt:lpstr>
    </vt:vector>
  </TitlesOfParts>
  <Company>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INTH 302 Epidemiology</dc:title>
  <dc:creator>Charles Amnon S. Karamagi</dc:creator>
  <cp:lastModifiedBy>Dr.Bashir Ssuna</cp:lastModifiedBy>
  <cp:revision>118</cp:revision>
  <dcterms:created xsi:type="dcterms:W3CDTF">2014-09-13T10:58:30Z</dcterms:created>
  <dcterms:modified xsi:type="dcterms:W3CDTF">2026-03-27T20:54:40Z</dcterms:modified>
</cp:coreProperties>
</file>