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6"/>
  </p:notesMasterIdLst>
  <p:handoutMasterIdLst>
    <p:handoutMasterId r:id="rId27"/>
  </p:handoutMasterIdLst>
  <p:sldIdLst>
    <p:sldId id="273" r:id="rId6"/>
    <p:sldId id="272" r:id="rId7"/>
    <p:sldId id="285" r:id="rId8"/>
    <p:sldId id="286" r:id="rId9"/>
    <p:sldId id="268" r:id="rId10"/>
    <p:sldId id="291" r:id="rId11"/>
    <p:sldId id="292" r:id="rId12"/>
    <p:sldId id="294" r:id="rId13"/>
    <p:sldId id="287" r:id="rId14"/>
    <p:sldId id="288" r:id="rId15"/>
    <p:sldId id="289" r:id="rId16"/>
    <p:sldId id="290" r:id="rId17"/>
    <p:sldId id="284" r:id="rId18"/>
    <p:sldId id="295" r:id="rId19"/>
    <p:sldId id="277" r:id="rId20"/>
    <p:sldId id="281" r:id="rId21"/>
    <p:sldId id="282" r:id="rId22"/>
    <p:sldId id="275" r:id="rId23"/>
    <p:sldId id="278" r:id="rId24"/>
    <p:sldId id="283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D63C30-9EC4-6EA4-3892-E9C16E751EA5}" name="Mari Armstrong-Hough" initials="MA" userId="S::mah842@nyu.edu::e10c9f0d-9e10-465c-938a-68c767932a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3FF"/>
    <a:srgbClr val="E71CEB"/>
    <a:srgbClr val="213A73"/>
    <a:srgbClr val="595959"/>
    <a:srgbClr val="0C0B0C"/>
    <a:srgbClr val="77D5DF"/>
    <a:srgbClr val="8F39A5"/>
    <a:srgbClr val="E6007E"/>
    <a:srgbClr val="FBB900"/>
    <a:srgbClr val="FFE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4"/>
    <p:restoredTop sz="959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382" y="254"/>
      </p:cViewPr>
      <p:guideLst>
        <p:guide orient="horz" pos="16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65038-58FB-4503-856E-7B17E3A05C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A0626-2FE6-416A-8AAC-C452B07AA4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Rising Diabetes Rates</a:t>
          </a:r>
          <a:r>
            <a:rPr lang="en-US" b="0" i="0" baseline="0"/>
            <a:t>: The prevalence of DM among TB patients in Uganda ranges from 2.3% - 8.5%</a:t>
          </a:r>
          <a:endParaRPr lang="en-US"/>
        </a:p>
      </dgm:t>
    </dgm:pt>
    <dgm:pt modelId="{1DB28CEE-793D-49E5-9EDA-162B97A2523E}" type="parTrans" cxnId="{67513979-946E-4242-A8AA-6EAB9DE6E92E}">
      <dgm:prSet/>
      <dgm:spPr/>
      <dgm:t>
        <a:bodyPr/>
        <a:lstStyle/>
        <a:p>
          <a:endParaRPr lang="en-US"/>
        </a:p>
      </dgm:t>
    </dgm:pt>
    <dgm:pt modelId="{0A436AF2-DF79-43E7-9C32-304C9BE1C476}" type="sibTrans" cxnId="{67513979-946E-4242-A8AA-6EAB9DE6E92E}">
      <dgm:prSet/>
      <dgm:spPr/>
      <dgm:t>
        <a:bodyPr/>
        <a:lstStyle/>
        <a:p>
          <a:endParaRPr lang="en-US"/>
        </a:p>
      </dgm:t>
    </dgm:pt>
    <dgm:pt modelId="{2FF2C9CD-456D-491B-8ED5-AD7F6D837E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DM in the general population increasing from 1.4% in 2016 to 4.6% in 2021.</a:t>
          </a:r>
          <a:endParaRPr lang="en-US"/>
        </a:p>
      </dgm:t>
    </dgm:pt>
    <dgm:pt modelId="{4E44EA97-43C7-40E4-B66F-C18CE246E1E7}" type="parTrans" cxnId="{3FCA475A-4BCE-4072-A184-466A9B452D8E}">
      <dgm:prSet/>
      <dgm:spPr/>
      <dgm:t>
        <a:bodyPr/>
        <a:lstStyle/>
        <a:p>
          <a:endParaRPr lang="en-US"/>
        </a:p>
      </dgm:t>
    </dgm:pt>
    <dgm:pt modelId="{F8FA68B2-DCEF-407F-9C7F-023930AE1CEA}" type="sibTrans" cxnId="{3FCA475A-4BCE-4072-A184-466A9B452D8E}">
      <dgm:prSet/>
      <dgm:spPr/>
      <dgm:t>
        <a:bodyPr/>
        <a:lstStyle/>
        <a:p>
          <a:endParaRPr lang="en-US"/>
        </a:p>
      </dgm:t>
    </dgm:pt>
    <dgm:pt modelId="{82B6D4D0-9276-458B-BE82-5A9E306B82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Impact of DM on TB</a:t>
          </a:r>
          <a:r>
            <a:rPr lang="en-US" b="0" i="0" baseline="0"/>
            <a:t>: DM complicates TB treatment, increasing the risks of treatment failure,</a:t>
          </a:r>
          <a:r>
            <a:rPr lang="en-US"/>
            <a:t> </a:t>
          </a:r>
          <a:r>
            <a:rPr lang="en-US" b="0" i="0" baseline="0"/>
            <a:t>recurrence, and mortality​​. </a:t>
          </a:r>
          <a:endParaRPr lang="en-US"/>
        </a:p>
      </dgm:t>
    </dgm:pt>
    <dgm:pt modelId="{E44F53B5-3417-43E5-8EA1-14C607C8EBC7}" type="parTrans" cxnId="{2D28E365-F621-4A8A-909E-EACF9F0E8D29}">
      <dgm:prSet/>
      <dgm:spPr/>
      <dgm:t>
        <a:bodyPr/>
        <a:lstStyle/>
        <a:p>
          <a:endParaRPr lang="en-US"/>
        </a:p>
      </dgm:t>
    </dgm:pt>
    <dgm:pt modelId="{CB3C4E34-B008-44CE-AEFE-61E7179ACC18}" type="sibTrans" cxnId="{2D28E365-F621-4A8A-909E-EACF9F0E8D29}">
      <dgm:prSet/>
      <dgm:spPr/>
      <dgm:t>
        <a:bodyPr/>
        <a:lstStyle/>
        <a:p>
          <a:endParaRPr lang="en-US"/>
        </a:p>
      </dgm:t>
    </dgm:pt>
    <dgm:pt modelId="{67A7D39D-2957-4628-8D52-F10FDCBDAD3F}" type="pres">
      <dgm:prSet presAssocID="{4BC65038-58FB-4503-856E-7B17E3A05C4E}" presName="root" presStyleCnt="0">
        <dgm:presLayoutVars>
          <dgm:dir/>
          <dgm:resizeHandles val="exact"/>
        </dgm:presLayoutVars>
      </dgm:prSet>
      <dgm:spPr/>
    </dgm:pt>
    <dgm:pt modelId="{8B8F1641-039D-4DEE-BDD4-FD1D6C9BAC6A}" type="pres">
      <dgm:prSet presAssocID="{F18A0626-2FE6-416A-8AAC-C452B07AA47B}" presName="compNode" presStyleCnt="0"/>
      <dgm:spPr/>
    </dgm:pt>
    <dgm:pt modelId="{6E1C7926-13A8-4142-8E5B-E2ABE059C2CF}" type="pres">
      <dgm:prSet presAssocID="{F18A0626-2FE6-416A-8AAC-C452B07AA47B}" presName="bgRect" presStyleLbl="bgShp" presStyleIdx="0" presStyleCnt="3"/>
      <dgm:spPr/>
    </dgm:pt>
    <dgm:pt modelId="{76960D5C-1F69-4A7C-B389-F87F44A8E675}" type="pres">
      <dgm:prSet presAssocID="{F18A0626-2FE6-416A-8AAC-C452B07AA4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A8F6CD37-5F33-4959-9528-808F37AE64E6}" type="pres">
      <dgm:prSet presAssocID="{F18A0626-2FE6-416A-8AAC-C452B07AA47B}" presName="spaceRect" presStyleCnt="0"/>
      <dgm:spPr/>
    </dgm:pt>
    <dgm:pt modelId="{F9252002-3151-4AF5-A7DA-D9FD326730F8}" type="pres">
      <dgm:prSet presAssocID="{F18A0626-2FE6-416A-8AAC-C452B07AA47B}" presName="parTx" presStyleLbl="revTx" presStyleIdx="0" presStyleCnt="3">
        <dgm:presLayoutVars>
          <dgm:chMax val="0"/>
          <dgm:chPref val="0"/>
        </dgm:presLayoutVars>
      </dgm:prSet>
      <dgm:spPr/>
    </dgm:pt>
    <dgm:pt modelId="{D3A97A37-8DA6-4678-AF82-40C0D5358844}" type="pres">
      <dgm:prSet presAssocID="{0A436AF2-DF79-43E7-9C32-304C9BE1C476}" presName="sibTrans" presStyleCnt="0"/>
      <dgm:spPr/>
    </dgm:pt>
    <dgm:pt modelId="{CD19A328-CB16-4911-BB03-19E88A3532CE}" type="pres">
      <dgm:prSet presAssocID="{2FF2C9CD-456D-491B-8ED5-AD7F6D837E14}" presName="compNode" presStyleCnt="0"/>
      <dgm:spPr/>
    </dgm:pt>
    <dgm:pt modelId="{FAF1869D-B1C6-41DC-93BD-87320096308A}" type="pres">
      <dgm:prSet presAssocID="{2FF2C9CD-456D-491B-8ED5-AD7F6D837E14}" presName="bgRect" presStyleLbl="bgShp" presStyleIdx="1" presStyleCnt="3"/>
      <dgm:spPr/>
    </dgm:pt>
    <dgm:pt modelId="{1620D7C4-4788-465F-A947-BE7990BDB584}" type="pres">
      <dgm:prSet presAssocID="{2FF2C9CD-456D-491B-8ED5-AD7F6D837E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1D42DEC-3D7E-4967-B71C-7C8597740DCC}" type="pres">
      <dgm:prSet presAssocID="{2FF2C9CD-456D-491B-8ED5-AD7F6D837E14}" presName="spaceRect" presStyleCnt="0"/>
      <dgm:spPr/>
    </dgm:pt>
    <dgm:pt modelId="{7FBBE9BC-B77A-4D27-863C-FCE60C23E246}" type="pres">
      <dgm:prSet presAssocID="{2FF2C9CD-456D-491B-8ED5-AD7F6D837E14}" presName="parTx" presStyleLbl="revTx" presStyleIdx="1" presStyleCnt="3">
        <dgm:presLayoutVars>
          <dgm:chMax val="0"/>
          <dgm:chPref val="0"/>
        </dgm:presLayoutVars>
      </dgm:prSet>
      <dgm:spPr/>
    </dgm:pt>
    <dgm:pt modelId="{B47017B8-E263-4BAB-8ABD-3FFEEA38A3A4}" type="pres">
      <dgm:prSet presAssocID="{F8FA68B2-DCEF-407F-9C7F-023930AE1CEA}" presName="sibTrans" presStyleCnt="0"/>
      <dgm:spPr/>
    </dgm:pt>
    <dgm:pt modelId="{197F4A4E-3A48-4A3B-A523-6D4955FFB4C2}" type="pres">
      <dgm:prSet presAssocID="{82B6D4D0-9276-458B-BE82-5A9E306B8279}" presName="compNode" presStyleCnt="0"/>
      <dgm:spPr/>
    </dgm:pt>
    <dgm:pt modelId="{ADA9E091-4F63-412D-BA4D-62A63C28F931}" type="pres">
      <dgm:prSet presAssocID="{82B6D4D0-9276-458B-BE82-5A9E306B8279}" presName="bgRect" presStyleLbl="bgShp" presStyleIdx="2" presStyleCnt="3"/>
      <dgm:spPr/>
    </dgm:pt>
    <dgm:pt modelId="{B3D5D83C-B77E-4DF5-BFDD-1039B2D743C6}" type="pres">
      <dgm:prSet presAssocID="{82B6D4D0-9276-458B-BE82-5A9E306B82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A1D6880-76E1-4C37-BDC0-2DA7F58B34D9}" type="pres">
      <dgm:prSet presAssocID="{82B6D4D0-9276-458B-BE82-5A9E306B8279}" presName="spaceRect" presStyleCnt="0"/>
      <dgm:spPr/>
    </dgm:pt>
    <dgm:pt modelId="{483B22FF-7FF1-46CB-8C53-1CCFB5EB80A4}" type="pres">
      <dgm:prSet presAssocID="{82B6D4D0-9276-458B-BE82-5A9E306B82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934BA3C-1675-4B8A-82C1-7008B0FE78AF}" type="presOf" srcId="{2FF2C9CD-456D-491B-8ED5-AD7F6D837E14}" destId="{7FBBE9BC-B77A-4D27-863C-FCE60C23E246}" srcOrd="0" destOrd="0" presId="urn:microsoft.com/office/officeart/2018/2/layout/IconVerticalSolidList"/>
    <dgm:cxn modelId="{2D28E365-F621-4A8A-909E-EACF9F0E8D29}" srcId="{4BC65038-58FB-4503-856E-7B17E3A05C4E}" destId="{82B6D4D0-9276-458B-BE82-5A9E306B8279}" srcOrd="2" destOrd="0" parTransId="{E44F53B5-3417-43E5-8EA1-14C607C8EBC7}" sibTransId="{CB3C4E34-B008-44CE-AEFE-61E7179ACC18}"/>
    <dgm:cxn modelId="{67513979-946E-4242-A8AA-6EAB9DE6E92E}" srcId="{4BC65038-58FB-4503-856E-7B17E3A05C4E}" destId="{F18A0626-2FE6-416A-8AAC-C452B07AA47B}" srcOrd="0" destOrd="0" parTransId="{1DB28CEE-793D-49E5-9EDA-162B97A2523E}" sibTransId="{0A436AF2-DF79-43E7-9C32-304C9BE1C476}"/>
    <dgm:cxn modelId="{3FCA475A-4BCE-4072-A184-466A9B452D8E}" srcId="{4BC65038-58FB-4503-856E-7B17E3A05C4E}" destId="{2FF2C9CD-456D-491B-8ED5-AD7F6D837E14}" srcOrd="1" destOrd="0" parTransId="{4E44EA97-43C7-40E4-B66F-C18CE246E1E7}" sibTransId="{F8FA68B2-DCEF-407F-9C7F-023930AE1CEA}"/>
    <dgm:cxn modelId="{678EB0BA-06C1-43A5-B729-978CD39EFC33}" type="presOf" srcId="{82B6D4D0-9276-458B-BE82-5A9E306B8279}" destId="{483B22FF-7FF1-46CB-8C53-1CCFB5EB80A4}" srcOrd="0" destOrd="0" presId="urn:microsoft.com/office/officeart/2018/2/layout/IconVerticalSolidList"/>
    <dgm:cxn modelId="{D15128BE-35D0-4DE9-8CD8-7C0C674C9FE9}" type="presOf" srcId="{F18A0626-2FE6-416A-8AAC-C452B07AA47B}" destId="{F9252002-3151-4AF5-A7DA-D9FD326730F8}" srcOrd="0" destOrd="0" presId="urn:microsoft.com/office/officeart/2018/2/layout/IconVerticalSolidList"/>
    <dgm:cxn modelId="{461B06DB-26B1-46BB-A0E7-74BFFA2D5375}" type="presOf" srcId="{4BC65038-58FB-4503-856E-7B17E3A05C4E}" destId="{67A7D39D-2957-4628-8D52-F10FDCBDAD3F}" srcOrd="0" destOrd="0" presId="urn:microsoft.com/office/officeart/2018/2/layout/IconVerticalSolidList"/>
    <dgm:cxn modelId="{1E8A73E6-0DFB-4081-A326-AA5980623A8A}" type="presParOf" srcId="{67A7D39D-2957-4628-8D52-F10FDCBDAD3F}" destId="{8B8F1641-039D-4DEE-BDD4-FD1D6C9BAC6A}" srcOrd="0" destOrd="0" presId="urn:microsoft.com/office/officeart/2018/2/layout/IconVerticalSolidList"/>
    <dgm:cxn modelId="{86481A2E-C5BE-4EF7-B320-B95EAEA05706}" type="presParOf" srcId="{8B8F1641-039D-4DEE-BDD4-FD1D6C9BAC6A}" destId="{6E1C7926-13A8-4142-8E5B-E2ABE059C2CF}" srcOrd="0" destOrd="0" presId="urn:microsoft.com/office/officeart/2018/2/layout/IconVerticalSolidList"/>
    <dgm:cxn modelId="{80814D56-1C53-461F-AB4E-6687F0690628}" type="presParOf" srcId="{8B8F1641-039D-4DEE-BDD4-FD1D6C9BAC6A}" destId="{76960D5C-1F69-4A7C-B389-F87F44A8E675}" srcOrd="1" destOrd="0" presId="urn:microsoft.com/office/officeart/2018/2/layout/IconVerticalSolidList"/>
    <dgm:cxn modelId="{9F213D9B-57D1-479F-9A6E-0B7ED97E43C9}" type="presParOf" srcId="{8B8F1641-039D-4DEE-BDD4-FD1D6C9BAC6A}" destId="{A8F6CD37-5F33-4959-9528-808F37AE64E6}" srcOrd="2" destOrd="0" presId="urn:microsoft.com/office/officeart/2018/2/layout/IconVerticalSolidList"/>
    <dgm:cxn modelId="{CC198A56-1650-4745-99F7-5B73A3841020}" type="presParOf" srcId="{8B8F1641-039D-4DEE-BDD4-FD1D6C9BAC6A}" destId="{F9252002-3151-4AF5-A7DA-D9FD326730F8}" srcOrd="3" destOrd="0" presId="urn:microsoft.com/office/officeart/2018/2/layout/IconVerticalSolidList"/>
    <dgm:cxn modelId="{4CEC0ECB-05C8-4685-AEE0-60B9172AA32E}" type="presParOf" srcId="{67A7D39D-2957-4628-8D52-F10FDCBDAD3F}" destId="{D3A97A37-8DA6-4678-AF82-40C0D5358844}" srcOrd="1" destOrd="0" presId="urn:microsoft.com/office/officeart/2018/2/layout/IconVerticalSolidList"/>
    <dgm:cxn modelId="{EC8DFDC0-D5A6-4670-907B-842670784F4C}" type="presParOf" srcId="{67A7D39D-2957-4628-8D52-F10FDCBDAD3F}" destId="{CD19A328-CB16-4911-BB03-19E88A3532CE}" srcOrd="2" destOrd="0" presId="urn:microsoft.com/office/officeart/2018/2/layout/IconVerticalSolidList"/>
    <dgm:cxn modelId="{98CD5BF4-4036-4E66-BFA1-F9E6B887E6C1}" type="presParOf" srcId="{CD19A328-CB16-4911-BB03-19E88A3532CE}" destId="{FAF1869D-B1C6-41DC-93BD-87320096308A}" srcOrd="0" destOrd="0" presId="urn:microsoft.com/office/officeart/2018/2/layout/IconVerticalSolidList"/>
    <dgm:cxn modelId="{575B059E-FE3D-42B6-B82B-5870050F0B05}" type="presParOf" srcId="{CD19A328-CB16-4911-BB03-19E88A3532CE}" destId="{1620D7C4-4788-465F-A947-BE7990BDB584}" srcOrd="1" destOrd="0" presId="urn:microsoft.com/office/officeart/2018/2/layout/IconVerticalSolidList"/>
    <dgm:cxn modelId="{CBECA3BD-1D09-4A40-A062-1711AEDDC57F}" type="presParOf" srcId="{CD19A328-CB16-4911-BB03-19E88A3532CE}" destId="{91D42DEC-3D7E-4967-B71C-7C8597740DCC}" srcOrd="2" destOrd="0" presId="urn:microsoft.com/office/officeart/2018/2/layout/IconVerticalSolidList"/>
    <dgm:cxn modelId="{168CC624-19E0-464E-9437-A60B918F5BE2}" type="presParOf" srcId="{CD19A328-CB16-4911-BB03-19E88A3532CE}" destId="{7FBBE9BC-B77A-4D27-863C-FCE60C23E246}" srcOrd="3" destOrd="0" presId="urn:microsoft.com/office/officeart/2018/2/layout/IconVerticalSolidList"/>
    <dgm:cxn modelId="{503C6288-437B-44DD-AE26-CB62E744B992}" type="presParOf" srcId="{67A7D39D-2957-4628-8D52-F10FDCBDAD3F}" destId="{B47017B8-E263-4BAB-8ABD-3FFEEA38A3A4}" srcOrd="3" destOrd="0" presId="urn:microsoft.com/office/officeart/2018/2/layout/IconVerticalSolidList"/>
    <dgm:cxn modelId="{4FB379C4-3173-44DC-984B-C239B0D20FF1}" type="presParOf" srcId="{67A7D39D-2957-4628-8D52-F10FDCBDAD3F}" destId="{197F4A4E-3A48-4A3B-A523-6D4955FFB4C2}" srcOrd="4" destOrd="0" presId="urn:microsoft.com/office/officeart/2018/2/layout/IconVerticalSolidList"/>
    <dgm:cxn modelId="{7F28E095-1148-4823-9D91-0DD643883858}" type="presParOf" srcId="{197F4A4E-3A48-4A3B-A523-6D4955FFB4C2}" destId="{ADA9E091-4F63-412D-BA4D-62A63C28F931}" srcOrd="0" destOrd="0" presId="urn:microsoft.com/office/officeart/2018/2/layout/IconVerticalSolidList"/>
    <dgm:cxn modelId="{C267E41D-6EFF-4C5F-8C4E-773291B8D472}" type="presParOf" srcId="{197F4A4E-3A48-4A3B-A523-6D4955FFB4C2}" destId="{B3D5D83C-B77E-4DF5-BFDD-1039B2D743C6}" srcOrd="1" destOrd="0" presId="urn:microsoft.com/office/officeart/2018/2/layout/IconVerticalSolidList"/>
    <dgm:cxn modelId="{E3200EA1-9906-40F5-81D4-4BE9FFEF668E}" type="presParOf" srcId="{197F4A4E-3A48-4A3B-A523-6D4955FFB4C2}" destId="{EA1D6880-76E1-4C37-BDC0-2DA7F58B34D9}" srcOrd="2" destOrd="0" presId="urn:microsoft.com/office/officeart/2018/2/layout/IconVerticalSolidList"/>
    <dgm:cxn modelId="{19AC3856-F66B-46FB-AF10-2F5535CD4518}" type="presParOf" srcId="{197F4A4E-3A48-4A3B-A523-6D4955FFB4C2}" destId="{483B22FF-7FF1-46CB-8C53-1CCFB5EB80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D3079-5C65-4497-B763-E7AA635E7F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ADE729-416A-41D8-B2A4-2F6C5F9DDD58}">
      <dgm:prSet/>
      <dgm:spPr/>
      <dgm:t>
        <a:bodyPr/>
        <a:lstStyle/>
        <a:p>
          <a:r>
            <a:rPr lang="en-US" b="1" i="0" baseline="0"/>
            <a:t>WHO Recommendations</a:t>
          </a:r>
          <a:r>
            <a:rPr lang="en-US" b="0" i="0" baseline="0"/>
            <a:t>: WHO advocates for screening all TB patients for DM to address TB-DM comorbidity.</a:t>
          </a:r>
          <a:endParaRPr lang="en-US"/>
        </a:p>
      </dgm:t>
    </dgm:pt>
    <dgm:pt modelId="{4E856482-3664-4E0C-A63C-D0031F333DB8}" type="parTrans" cxnId="{FDA751C5-7093-40E7-BF1E-6C413DF229A1}">
      <dgm:prSet/>
      <dgm:spPr/>
      <dgm:t>
        <a:bodyPr/>
        <a:lstStyle/>
        <a:p>
          <a:endParaRPr lang="en-US"/>
        </a:p>
      </dgm:t>
    </dgm:pt>
    <dgm:pt modelId="{9D475EAB-6F43-4985-9050-79F8031AD924}" type="sibTrans" cxnId="{FDA751C5-7093-40E7-BF1E-6C413DF229A1}">
      <dgm:prSet/>
      <dgm:spPr/>
      <dgm:t>
        <a:bodyPr/>
        <a:lstStyle/>
        <a:p>
          <a:endParaRPr lang="en-US"/>
        </a:p>
      </dgm:t>
    </dgm:pt>
    <dgm:pt modelId="{21495015-7D99-482E-8C9F-9C4873C1287C}">
      <dgm:prSet/>
      <dgm:spPr/>
      <dgm:t>
        <a:bodyPr/>
        <a:lstStyle/>
        <a:p>
          <a:r>
            <a:rPr lang="en-US" b="1" i="0" baseline="0"/>
            <a:t>Gaps in Implementation</a:t>
          </a:r>
          <a:r>
            <a:rPr lang="en-US" b="0" i="0" baseline="0"/>
            <a:t>: Uganda struggles with implementing integrated TB-DM management due to fragmented healthcare systems and poor DM care access.</a:t>
          </a:r>
          <a:endParaRPr lang="en-US"/>
        </a:p>
      </dgm:t>
    </dgm:pt>
    <dgm:pt modelId="{D41C21CD-7EFC-4069-866D-D52CCADF9125}" type="parTrans" cxnId="{34BACE04-5CB6-4BD3-8936-FF37172016CD}">
      <dgm:prSet/>
      <dgm:spPr/>
      <dgm:t>
        <a:bodyPr/>
        <a:lstStyle/>
        <a:p>
          <a:endParaRPr lang="en-US"/>
        </a:p>
      </dgm:t>
    </dgm:pt>
    <dgm:pt modelId="{E11B237B-7A6F-48C2-B4E3-1A589F043A45}" type="sibTrans" cxnId="{34BACE04-5CB6-4BD3-8936-FF37172016CD}">
      <dgm:prSet/>
      <dgm:spPr/>
      <dgm:t>
        <a:bodyPr/>
        <a:lstStyle/>
        <a:p>
          <a:endParaRPr lang="en-US"/>
        </a:p>
      </dgm:t>
    </dgm:pt>
    <dgm:pt modelId="{A189864C-692C-4098-86F5-B2D7E889CC8F}">
      <dgm:prSet/>
      <dgm:spPr/>
      <dgm:t>
        <a:bodyPr/>
        <a:lstStyle/>
        <a:p>
          <a:r>
            <a:rPr lang="en-US" b="1" i="0" baseline="0"/>
            <a:t>Need for Research</a:t>
          </a:r>
          <a:r>
            <a:rPr lang="en-US" b="0" i="0" baseline="0"/>
            <a:t>: There is limited evidence on barriers and facilitators to integrating DM care into TB and HIV treatment programs​​. </a:t>
          </a:r>
          <a:endParaRPr lang="en-US"/>
        </a:p>
      </dgm:t>
    </dgm:pt>
    <dgm:pt modelId="{7ED99774-7C43-4656-957D-7321C24BCC0F}" type="parTrans" cxnId="{39A63E4D-46D7-40B9-AB2B-DDF137217728}">
      <dgm:prSet/>
      <dgm:spPr/>
      <dgm:t>
        <a:bodyPr/>
        <a:lstStyle/>
        <a:p>
          <a:endParaRPr lang="en-US"/>
        </a:p>
      </dgm:t>
    </dgm:pt>
    <dgm:pt modelId="{E978951B-6742-4030-9152-AFDB930230D3}" type="sibTrans" cxnId="{39A63E4D-46D7-40B9-AB2B-DDF137217728}">
      <dgm:prSet/>
      <dgm:spPr/>
      <dgm:t>
        <a:bodyPr/>
        <a:lstStyle/>
        <a:p>
          <a:endParaRPr lang="en-US"/>
        </a:p>
      </dgm:t>
    </dgm:pt>
    <dgm:pt modelId="{B7DE0B90-7F72-4C79-B280-6C319A4DEFFC}" type="pres">
      <dgm:prSet presAssocID="{487D3079-5C65-4497-B763-E7AA635E7F22}" presName="linear" presStyleCnt="0">
        <dgm:presLayoutVars>
          <dgm:animLvl val="lvl"/>
          <dgm:resizeHandles val="exact"/>
        </dgm:presLayoutVars>
      </dgm:prSet>
      <dgm:spPr/>
    </dgm:pt>
    <dgm:pt modelId="{E35D4771-88A8-4FAA-9D4D-A28B41005BD2}" type="pres">
      <dgm:prSet presAssocID="{41ADE729-416A-41D8-B2A4-2F6C5F9DDD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F8DC82-DBB3-46C8-8FB4-8973F48A676C}" type="pres">
      <dgm:prSet presAssocID="{9D475EAB-6F43-4985-9050-79F8031AD924}" presName="spacer" presStyleCnt="0"/>
      <dgm:spPr/>
    </dgm:pt>
    <dgm:pt modelId="{A08404DB-C0EA-4C35-9EC0-4F8CFE964B11}" type="pres">
      <dgm:prSet presAssocID="{21495015-7D99-482E-8C9F-9C4873C128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D40E08-954A-411D-B1B8-0094915F558F}" type="pres">
      <dgm:prSet presAssocID="{E11B237B-7A6F-48C2-B4E3-1A589F043A45}" presName="spacer" presStyleCnt="0"/>
      <dgm:spPr/>
    </dgm:pt>
    <dgm:pt modelId="{2DF2E63B-3094-4096-AC9D-B1D4C1661C1A}" type="pres">
      <dgm:prSet presAssocID="{A189864C-692C-4098-86F5-B2D7E889CC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BACE04-5CB6-4BD3-8936-FF37172016CD}" srcId="{487D3079-5C65-4497-B763-E7AA635E7F22}" destId="{21495015-7D99-482E-8C9F-9C4873C1287C}" srcOrd="1" destOrd="0" parTransId="{D41C21CD-7EFC-4069-866D-D52CCADF9125}" sibTransId="{E11B237B-7A6F-48C2-B4E3-1A589F043A45}"/>
    <dgm:cxn modelId="{83AE3248-0186-4337-9942-F9E1D1156A2B}" type="presOf" srcId="{487D3079-5C65-4497-B763-E7AA635E7F22}" destId="{B7DE0B90-7F72-4C79-B280-6C319A4DEFFC}" srcOrd="0" destOrd="0" presId="urn:microsoft.com/office/officeart/2005/8/layout/vList2"/>
    <dgm:cxn modelId="{AF1B6E6B-D54B-4893-B1D4-B7BA1B419D27}" type="presOf" srcId="{A189864C-692C-4098-86F5-B2D7E889CC8F}" destId="{2DF2E63B-3094-4096-AC9D-B1D4C1661C1A}" srcOrd="0" destOrd="0" presId="urn:microsoft.com/office/officeart/2005/8/layout/vList2"/>
    <dgm:cxn modelId="{39A63E4D-46D7-40B9-AB2B-DDF137217728}" srcId="{487D3079-5C65-4497-B763-E7AA635E7F22}" destId="{A189864C-692C-4098-86F5-B2D7E889CC8F}" srcOrd="2" destOrd="0" parTransId="{7ED99774-7C43-4656-957D-7321C24BCC0F}" sibTransId="{E978951B-6742-4030-9152-AFDB930230D3}"/>
    <dgm:cxn modelId="{FDA751C5-7093-40E7-BF1E-6C413DF229A1}" srcId="{487D3079-5C65-4497-B763-E7AA635E7F22}" destId="{41ADE729-416A-41D8-B2A4-2F6C5F9DDD58}" srcOrd="0" destOrd="0" parTransId="{4E856482-3664-4E0C-A63C-D0031F333DB8}" sibTransId="{9D475EAB-6F43-4985-9050-79F8031AD924}"/>
    <dgm:cxn modelId="{19821CDA-E21A-4991-98F3-A435E71B4E92}" type="presOf" srcId="{21495015-7D99-482E-8C9F-9C4873C1287C}" destId="{A08404DB-C0EA-4C35-9EC0-4F8CFE964B11}" srcOrd="0" destOrd="0" presId="urn:microsoft.com/office/officeart/2005/8/layout/vList2"/>
    <dgm:cxn modelId="{BD353EF6-6D94-4208-BC6B-A17E942F6EEC}" type="presOf" srcId="{41ADE729-416A-41D8-B2A4-2F6C5F9DDD58}" destId="{E35D4771-88A8-4FAA-9D4D-A28B41005BD2}" srcOrd="0" destOrd="0" presId="urn:microsoft.com/office/officeart/2005/8/layout/vList2"/>
    <dgm:cxn modelId="{D870456E-684E-4FEA-BA40-AA4752819461}" type="presParOf" srcId="{B7DE0B90-7F72-4C79-B280-6C319A4DEFFC}" destId="{E35D4771-88A8-4FAA-9D4D-A28B41005BD2}" srcOrd="0" destOrd="0" presId="urn:microsoft.com/office/officeart/2005/8/layout/vList2"/>
    <dgm:cxn modelId="{285D18F6-4D7B-429E-8BE3-7ECC2DBB58B1}" type="presParOf" srcId="{B7DE0B90-7F72-4C79-B280-6C319A4DEFFC}" destId="{2DF8DC82-DBB3-46C8-8FB4-8973F48A676C}" srcOrd="1" destOrd="0" presId="urn:microsoft.com/office/officeart/2005/8/layout/vList2"/>
    <dgm:cxn modelId="{D5D8FD0F-C760-4F03-B0D6-08852DF05A86}" type="presParOf" srcId="{B7DE0B90-7F72-4C79-B280-6C319A4DEFFC}" destId="{A08404DB-C0EA-4C35-9EC0-4F8CFE964B11}" srcOrd="2" destOrd="0" presId="urn:microsoft.com/office/officeart/2005/8/layout/vList2"/>
    <dgm:cxn modelId="{6094E4C9-ACAF-4BE7-B13C-DCEF421AA66F}" type="presParOf" srcId="{B7DE0B90-7F72-4C79-B280-6C319A4DEFFC}" destId="{BAD40E08-954A-411D-B1B8-0094915F558F}" srcOrd="3" destOrd="0" presId="urn:microsoft.com/office/officeart/2005/8/layout/vList2"/>
    <dgm:cxn modelId="{A32BD955-4BF3-4962-8FCD-721E97DC31E3}" type="presParOf" srcId="{B7DE0B90-7F72-4C79-B280-6C319A4DEFFC}" destId="{2DF2E63B-3094-4096-AC9D-B1D4C1661C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B21E3-4A1C-49FB-B50F-322EE9123C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467CF-1FF5-47BE-BA87-B6097D73AD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Evidence-Based Solutions</a:t>
          </a:r>
          <a:r>
            <a:rPr lang="en-US" b="0" i="0" baseline="0"/>
            <a:t>: This study will identify barriers and facilitators to integrating DM care into TB programs</a:t>
          </a:r>
          <a:endParaRPr lang="en-US"/>
        </a:p>
      </dgm:t>
    </dgm:pt>
    <dgm:pt modelId="{C40D094C-4AD7-4324-8BBA-CD4D356BDA2F}" type="parTrans" cxnId="{E9E29F93-B306-43B3-A7DC-254D5D1454D5}">
      <dgm:prSet/>
      <dgm:spPr/>
      <dgm:t>
        <a:bodyPr/>
        <a:lstStyle/>
        <a:p>
          <a:endParaRPr lang="en-US"/>
        </a:p>
      </dgm:t>
    </dgm:pt>
    <dgm:pt modelId="{4B8CD987-96CF-4671-B23C-3B1932E12853}" type="sibTrans" cxnId="{E9E29F93-B306-43B3-A7DC-254D5D1454D5}">
      <dgm:prSet/>
      <dgm:spPr/>
      <dgm:t>
        <a:bodyPr/>
        <a:lstStyle/>
        <a:p>
          <a:endParaRPr lang="en-US"/>
        </a:p>
      </dgm:t>
    </dgm:pt>
    <dgm:pt modelId="{A372EFD5-7331-431E-B1C9-4F023807EB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Providing data for policy change and clinical improvements in Uganda.</a:t>
          </a:r>
          <a:endParaRPr lang="en-US"/>
        </a:p>
      </dgm:t>
    </dgm:pt>
    <dgm:pt modelId="{1FE53F77-16BB-4486-B05A-5D80491F37D1}" type="parTrans" cxnId="{97022D52-B84F-40ED-8FF5-AEBCA907AA14}">
      <dgm:prSet/>
      <dgm:spPr/>
      <dgm:t>
        <a:bodyPr/>
        <a:lstStyle/>
        <a:p>
          <a:endParaRPr lang="en-US"/>
        </a:p>
      </dgm:t>
    </dgm:pt>
    <dgm:pt modelId="{EB06CB51-781E-4C3A-A94F-9A9577F194EA}" type="sibTrans" cxnId="{97022D52-B84F-40ED-8FF5-AEBCA907AA14}">
      <dgm:prSet/>
      <dgm:spPr/>
      <dgm:t>
        <a:bodyPr/>
        <a:lstStyle/>
        <a:p>
          <a:endParaRPr lang="en-US"/>
        </a:p>
      </dgm:t>
    </dgm:pt>
    <dgm:pt modelId="{62F00ADA-ACA7-467B-A767-89DCA9ADF9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Long-Term Impact</a:t>
          </a:r>
          <a:r>
            <a:rPr lang="en-US" b="0" i="0" baseline="0"/>
            <a:t>: The study will lay the foundation for sustainable interventions that reduce TB mortality and improve overall health outcomes and achieve End-TB strategy​​​. </a:t>
          </a:r>
          <a:endParaRPr lang="en-US"/>
        </a:p>
      </dgm:t>
    </dgm:pt>
    <dgm:pt modelId="{9C8D2F9F-95F0-475F-A5FF-EED6AAA4DFC6}" type="parTrans" cxnId="{4404F491-4A0E-4F5E-B5FC-3F210FF76398}">
      <dgm:prSet/>
      <dgm:spPr/>
      <dgm:t>
        <a:bodyPr/>
        <a:lstStyle/>
        <a:p>
          <a:endParaRPr lang="en-US"/>
        </a:p>
      </dgm:t>
    </dgm:pt>
    <dgm:pt modelId="{88DA3371-2FAE-4291-8C4B-26F6B5614328}" type="sibTrans" cxnId="{4404F491-4A0E-4F5E-B5FC-3F210FF76398}">
      <dgm:prSet/>
      <dgm:spPr/>
      <dgm:t>
        <a:bodyPr/>
        <a:lstStyle/>
        <a:p>
          <a:endParaRPr lang="en-US"/>
        </a:p>
      </dgm:t>
    </dgm:pt>
    <dgm:pt modelId="{52214AD7-6ED5-4978-B072-56A381BEFBEC}" type="pres">
      <dgm:prSet presAssocID="{BA5B21E3-4A1C-49FB-B50F-322EE9123C90}" presName="root" presStyleCnt="0">
        <dgm:presLayoutVars>
          <dgm:dir/>
          <dgm:resizeHandles val="exact"/>
        </dgm:presLayoutVars>
      </dgm:prSet>
      <dgm:spPr/>
    </dgm:pt>
    <dgm:pt modelId="{7025EF2E-6022-4E54-B0A2-5876019F8F16}" type="pres">
      <dgm:prSet presAssocID="{25C467CF-1FF5-47BE-BA87-B6097D73ADDD}" presName="compNode" presStyleCnt="0"/>
      <dgm:spPr/>
    </dgm:pt>
    <dgm:pt modelId="{E8F0AF33-50E1-4957-8A10-452EF04ADBB6}" type="pres">
      <dgm:prSet presAssocID="{25C467CF-1FF5-47BE-BA87-B6097D73ADDD}" presName="bgRect" presStyleLbl="bgShp" presStyleIdx="0" presStyleCnt="3"/>
      <dgm:spPr/>
    </dgm:pt>
    <dgm:pt modelId="{6BB431FD-7BED-45BD-84CB-FC306567111D}" type="pres">
      <dgm:prSet presAssocID="{25C467CF-1FF5-47BE-BA87-B6097D73AD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F88F83C-F04B-4CDA-A570-1B5C777190F9}" type="pres">
      <dgm:prSet presAssocID="{25C467CF-1FF5-47BE-BA87-B6097D73ADDD}" presName="spaceRect" presStyleCnt="0"/>
      <dgm:spPr/>
    </dgm:pt>
    <dgm:pt modelId="{2F0E4CA8-4903-4334-BD83-9087111DE124}" type="pres">
      <dgm:prSet presAssocID="{25C467CF-1FF5-47BE-BA87-B6097D73ADDD}" presName="parTx" presStyleLbl="revTx" presStyleIdx="0" presStyleCnt="3">
        <dgm:presLayoutVars>
          <dgm:chMax val="0"/>
          <dgm:chPref val="0"/>
        </dgm:presLayoutVars>
      </dgm:prSet>
      <dgm:spPr/>
    </dgm:pt>
    <dgm:pt modelId="{3A1EE30A-0518-4127-A04A-A5DF5611510A}" type="pres">
      <dgm:prSet presAssocID="{4B8CD987-96CF-4671-B23C-3B1932E12853}" presName="sibTrans" presStyleCnt="0"/>
      <dgm:spPr/>
    </dgm:pt>
    <dgm:pt modelId="{2CEF55A2-8CFB-4D83-B4F3-457D4B690937}" type="pres">
      <dgm:prSet presAssocID="{A372EFD5-7331-431E-B1C9-4F023807EB5A}" presName="compNode" presStyleCnt="0"/>
      <dgm:spPr/>
    </dgm:pt>
    <dgm:pt modelId="{A11432D4-018D-4442-A8D8-F3D9E0B31B4D}" type="pres">
      <dgm:prSet presAssocID="{A372EFD5-7331-431E-B1C9-4F023807EB5A}" presName="bgRect" presStyleLbl="bgShp" presStyleIdx="1" presStyleCnt="3"/>
      <dgm:spPr/>
    </dgm:pt>
    <dgm:pt modelId="{28001D96-46EB-49A8-9473-42FB856D9E1D}" type="pres">
      <dgm:prSet presAssocID="{A372EFD5-7331-431E-B1C9-4F023807EB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04785EB-3C7C-45D2-B7C2-AFB7A752BC10}" type="pres">
      <dgm:prSet presAssocID="{A372EFD5-7331-431E-B1C9-4F023807EB5A}" presName="spaceRect" presStyleCnt="0"/>
      <dgm:spPr/>
    </dgm:pt>
    <dgm:pt modelId="{A588D196-EC29-4B9D-BA9F-7259A843F031}" type="pres">
      <dgm:prSet presAssocID="{A372EFD5-7331-431E-B1C9-4F023807EB5A}" presName="parTx" presStyleLbl="revTx" presStyleIdx="1" presStyleCnt="3">
        <dgm:presLayoutVars>
          <dgm:chMax val="0"/>
          <dgm:chPref val="0"/>
        </dgm:presLayoutVars>
      </dgm:prSet>
      <dgm:spPr/>
    </dgm:pt>
    <dgm:pt modelId="{343F120E-89A1-406F-9E2D-E1716694EFB7}" type="pres">
      <dgm:prSet presAssocID="{EB06CB51-781E-4C3A-A94F-9A9577F194EA}" presName="sibTrans" presStyleCnt="0"/>
      <dgm:spPr/>
    </dgm:pt>
    <dgm:pt modelId="{209BAE87-C698-418D-BF7A-1E0A4C09E748}" type="pres">
      <dgm:prSet presAssocID="{62F00ADA-ACA7-467B-A767-89DCA9ADF954}" presName="compNode" presStyleCnt="0"/>
      <dgm:spPr/>
    </dgm:pt>
    <dgm:pt modelId="{A49FCDAE-6A99-407E-96DB-A51D13612988}" type="pres">
      <dgm:prSet presAssocID="{62F00ADA-ACA7-467B-A767-89DCA9ADF954}" presName="bgRect" presStyleLbl="bgShp" presStyleIdx="2" presStyleCnt="3"/>
      <dgm:spPr/>
    </dgm:pt>
    <dgm:pt modelId="{27624522-E3AC-45C2-9C8C-CC9CD082DA5D}" type="pres">
      <dgm:prSet presAssocID="{62F00ADA-ACA7-467B-A767-89DCA9ADF9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B168C94-EC3B-4150-A84D-91488B0DD6E5}" type="pres">
      <dgm:prSet presAssocID="{62F00ADA-ACA7-467B-A767-89DCA9ADF954}" presName="spaceRect" presStyleCnt="0"/>
      <dgm:spPr/>
    </dgm:pt>
    <dgm:pt modelId="{187584D8-D2E0-43BB-8390-94F298BB0D0C}" type="pres">
      <dgm:prSet presAssocID="{62F00ADA-ACA7-467B-A767-89DCA9ADF9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6609711-9B26-43E1-823E-69E1CAA8968B}" type="presOf" srcId="{25C467CF-1FF5-47BE-BA87-B6097D73ADDD}" destId="{2F0E4CA8-4903-4334-BD83-9087111DE124}" srcOrd="0" destOrd="0" presId="urn:microsoft.com/office/officeart/2018/2/layout/IconVerticalSolidList"/>
    <dgm:cxn modelId="{3ACD4E71-1C9E-4AA6-9E64-F2B144E35128}" type="presOf" srcId="{62F00ADA-ACA7-467B-A767-89DCA9ADF954}" destId="{187584D8-D2E0-43BB-8390-94F298BB0D0C}" srcOrd="0" destOrd="0" presId="urn:microsoft.com/office/officeart/2018/2/layout/IconVerticalSolidList"/>
    <dgm:cxn modelId="{97022D52-B84F-40ED-8FF5-AEBCA907AA14}" srcId="{BA5B21E3-4A1C-49FB-B50F-322EE9123C90}" destId="{A372EFD5-7331-431E-B1C9-4F023807EB5A}" srcOrd="1" destOrd="0" parTransId="{1FE53F77-16BB-4486-B05A-5D80491F37D1}" sibTransId="{EB06CB51-781E-4C3A-A94F-9A9577F194EA}"/>
    <dgm:cxn modelId="{34A7C98A-7E9C-4A99-9E4C-1D340B10691F}" type="presOf" srcId="{BA5B21E3-4A1C-49FB-B50F-322EE9123C90}" destId="{52214AD7-6ED5-4978-B072-56A381BEFBEC}" srcOrd="0" destOrd="0" presId="urn:microsoft.com/office/officeart/2018/2/layout/IconVerticalSolidList"/>
    <dgm:cxn modelId="{4404F491-4A0E-4F5E-B5FC-3F210FF76398}" srcId="{BA5B21E3-4A1C-49FB-B50F-322EE9123C90}" destId="{62F00ADA-ACA7-467B-A767-89DCA9ADF954}" srcOrd="2" destOrd="0" parTransId="{9C8D2F9F-95F0-475F-A5FF-EED6AAA4DFC6}" sibTransId="{88DA3371-2FAE-4291-8C4B-26F6B5614328}"/>
    <dgm:cxn modelId="{E9E29F93-B306-43B3-A7DC-254D5D1454D5}" srcId="{BA5B21E3-4A1C-49FB-B50F-322EE9123C90}" destId="{25C467CF-1FF5-47BE-BA87-B6097D73ADDD}" srcOrd="0" destOrd="0" parTransId="{C40D094C-4AD7-4324-8BBA-CD4D356BDA2F}" sibTransId="{4B8CD987-96CF-4671-B23C-3B1932E12853}"/>
    <dgm:cxn modelId="{57F525FF-0EEA-4AE8-8DCE-0E4DE06425A4}" type="presOf" srcId="{A372EFD5-7331-431E-B1C9-4F023807EB5A}" destId="{A588D196-EC29-4B9D-BA9F-7259A843F031}" srcOrd="0" destOrd="0" presId="urn:microsoft.com/office/officeart/2018/2/layout/IconVerticalSolidList"/>
    <dgm:cxn modelId="{DB3A8A99-DD07-47A4-A801-BB7FE8847744}" type="presParOf" srcId="{52214AD7-6ED5-4978-B072-56A381BEFBEC}" destId="{7025EF2E-6022-4E54-B0A2-5876019F8F16}" srcOrd="0" destOrd="0" presId="urn:microsoft.com/office/officeart/2018/2/layout/IconVerticalSolidList"/>
    <dgm:cxn modelId="{4F21343C-56DE-4BE2-AF54-2EF1DF950095}" type="presParOf" srcId="{7025EF2E-6022-4E54-B0A2-5876019F8F16}" destId="{E8F0AF33-50E1-4957-8A10-452EF04ADBB6}" srcOrd="0" destOrd="0" presId="urn:microsoft.com/office/officeart/2018/2/layout/IconVerticalSolidList"/>
    <dgm:cxn modelId="{C11077E7-4135-4651-BADE-EC712B92E559}" type="presParOf" srcId="{7025EF2E-6022-4E54-B0A2-5876019F8F16}" destId="{6BB431FD-7BED-45BD-84CB-FC306567111D}" srcOrd="1" destOrd="0" presId="urn:microsoft.com/office/officeart/2018/2/layout/IconVerticalSolidList"/>
    <dgm:cxn modelId="{59CBE37C-4142-42CB-91B5-9D0A30FA1CB8}" type="presParOf" srcId="{7025EF2E-6022-4E54-B0A2-5876019F8F16}" destId="{7F88F83C-F04B-4CDA-A570-1B5C777190F9}" srcOrd="2" destOrd="0" presId="urn:microsoft.com/office/officeart/2018/2/layout/IconVerticalSolidList"/>
    <dgm:cxn modelId="{7CB1F99A-5D7C-437F-947B-75859B981CAC}" type="presParOf" srcId="{7025EF2E-6022-4E54-B0A2-5876019F8F16}" destId="{2F0E4CA8-4903-4334-BD83-9087111DE124}" srcOrd="3" destOrd="0" presId="urn:microsoft.com/office/officeart/2018/2/layout/IconVerticalSolidList"/>
    <dgm:cxn modelId="{A077DC62-C177-4A7C-A2D5-B21B95A3C696}" type="presParOf" srcId="{52214AD7-6ED5-4978-B072-56A381BEFBEC}" destId="{3A1EE30A-0518-4127-A04A-A5DF5611510A}" srcOrd="1" destOrd="0" presId="urn:microsoft.com/office/officeart/2018/2/layout/IconVerticalSolidList"/>
    <dgm:cxn modelId="{68B90119-0E73-4F1C-8B5F-D5110BA9A565}" type="presParOf" srcId="{52214AD7-6ED5-4978-B072-56A381BEFBEC}" destId="{2CEF55A2-8CFB-4D83-B4F3-457D4B690937}" srcOrd="2" destOrd="0" presId="urn:microsoft.com/office/officeart/2018/2/layout/IconVerticalSolidList"/>
    <dgm:cxn modelId="{4F049578-6B60-4786-A5BD-00D6DCA1A7D0}" type="presParOf" srcId="{2CEF55A2-8CFB-4D83-B4F3-457D4B690937}" destId="{A11432D4-018D-4442-A8D8-F3D9E0B31B4D}" srcOrd="0" destOrd="0" presId="urn:microsoft.com/office/officeart/2018/2/layout/IconVerticalSolidList"/>
    <dgm:cxn modelId="{1985FB83-AD68-4375-A98E-79019F8FE577}" type="presParOf" srcId="{2CEF55A2-8CFB-4D83-B4F3-457D4B690937}" destId="{28001D96-46EB-49A8-9473-42FB856D9E1D}" srcOrd="1" destOrd="0" presId="urn:microsoft.com/office/officeart/2018/2/layout/IconVerticalSolidList"/>
    <dgm:cxn modelId="{C0355ABC-ADB6-40EF-AAB2-F0F52CA52FDC}" type="presParOf" srcId="{2CEF55A2-8CFB-4D83-B4F3-457D4B690937}" destId="{D04785EB-3C7C-45D2-B7C2-AFB7A752BC10}" srcOrd="2" destOrd="0" presId="urn:microsoft.com/office/officeart/2018/2/layout/IconVerticalSolidList"/>
    <dgm:cxn modelId="{0BCAE3EE-587A-494E-8157-3FFC4A56DBD7}" type="presParOf" srcId="{2CEF55A2-8CFB-4D83-B4F3-457D4B690937}" destId="{A588D196-EC29-4B9D-BA9F-7259A843F031}" srcOrd="3" destOrd="0" presId="urn:microsoft.com/office/officeart/2018/2/layout/IconVerticalSolidList"/>
    <dgm:cxn modelId="{6950B8AB-003D-487F-A079-CBDA7CA1D0C5}" type="presParOf" srcId="{52214AD7-6ED5-4978-B072-56A381BEFBEC}" destId="{343F120E-89A1-406F-9E2D-E1716694EFB7}" srcOrd="3" destOrd="0" presId="urn:microsoft.com/office/officeart/2018/2/layout/IconVerticalSolidList"/>
    <dgm:cxn modelId="{082BC0F2-C0C8-4910-9E2B-64D86DAE105F}" type="presParOf" srcId="{52214AD7-6ED5-4978-B072-56A381BEFBEC}" destId="{209BAE87-C698-418D-BF7A-1E0A4C09E748}" srcOrd="4" destOrd="0" presId="urn:microsoft.com/office/officeart/2018/2/layout/IconVerticalSolidList"/>
    <dgm:cxn modelId="{D6638EA3-388F-4C9B-ABD3-23CC14AF107A}" type="presParOf" srcId="{209BAE87-C698-418D-BF7A-1E0A4C09E748}" destId="{A49FCDAE-6A99-407E-96DB-A51D13612988}" srcOrd="0" destOrd="0" presId="urn:microsoft.com/office/officeart/2018/2/layout/IconVerticalSolidList"/>
    <dgm:cxn modelId="{1680007F-813C-4B0B-BB68-5AC8BE4FE15A}" type="presParOf" srcId="{209BAE87-C698-418D-BF7A-1E0A4C09E748}" destId="{27624522-E3AC-45C2-9C8C-CC9CD082DA5D}" srcOrd="1" destOrd="0" presId="urn:microsoft.com/office/officeart/2018/2/layout/IconVerticalSolidList"/>
    <dgm:cxn modelId="{89BC6F32-7F9A-471D-8762-D7E48E950F83}" type="presParOf" srcId="{209BAE87-C698-418D-BF7A-1E0A4C09E748}" destId="{0B168C94-EC3B-4150-A84D-91488B0DD6E5}" srcOrd="2" destOrd="0" presId="urn:microsoft.com/office/officeart/2018/2/layout/IconVerticalSolidList"/>
    <dgm:cxn modelId="{CB669C16-2A0B-4087-BE20-48858FAD470E}" type="presParOf" srcId="{209BAE87-C698-418D-BF7A-1E0A4C09E748}" destId="{187584D8-D2E0-43BB-8390-94F298BB0D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EE599-3137-4CE7-B0DD-3059F2C7E10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E0A179-051C-4F8B-A3ED-059747DC0E11}">
      <dgm:prSet/>
      <dgm:spPr/>
      <dgm:t>
        <a:bodyPr/>
        <a:lstStyle/>
        <a:p>
          <a:r>
            <a:rPr lang="en-US" dirty="0"/>
            <a:t>Scientific study of methods to ensure research findings and evidence-based practices are systematically adopted in routine healthcare and public heath setting</a:t>
          </a:r>
        </a:p>
      </dgm:t>
    </dgm:pt>
    <dgm:pt modelId="{4D45CEBD-2979-40F1-9E3A-99ABBF1A9408}" type="parTrans" cxnId="{F9323C51-BCCF-45F3-AC3E-B94D73B5E742}">
      <dgm:prSet/>
      <dgm:spPr/>
      <dgm:t>
        <a:bodyPr/>
        <a:lstStyle/>
        <a:p>
          <a:endParaRPr lang="en-US"/>
        </a:p>
      </dgm:t>
    </dgm:pt>
    <dgm:pt modelId="{70A42378-A703-4855-A4D0-7B5452C281D7}" type="sibTrans" cxnId="{F9323C51-BCCF-45F3-AC3E-B94D73B5E742}">
      <dgm:prSet/>
      <dgm:spPr/>
      <dgm:t>
        <a:bodyPr/>
        <a:lstStyle/>
        <a:p>
          <a:endParaRPr lang="en-US"/>
        </a:p>
      </dgm:t>
    </dgm:pt>
    <dgm:pt modelId="{7843C759-A04D-49F2-821A-8F49D77D33D0}">
      <dgm:prSet/>
      <dgm:spPr/>
      <dgm:t>
        <a:bodyPr/>
        <a:lstStyle/>
        <a:p>
          <a:r>
            <a:rPr lang="en-US" dirty="0"/>
            <a:t>Bridging the Know-Do-Gap</a:t>
          </a:r>
        </a:p>
      </dgm:t>
    </dgm:pt>
    <dgm:pt modelId="{DBCD2F32-AFA2-46A0-ADD1-DF2B3D4FD9FF}" type="parTrans" cxnId="{1873AE5A-2C12-4246-A8CA-C64D6309F89A}">
      <dgm:prSet/>
      <dgm:spPr/>
      <dgm:t>
        <a:bodyPr/>
        <a:lstStyle/>
        <a:p>
          <a:endParaRPr lang="en-US"/>
        </a:p>
      </dgm:t>
    </dgm:pt>
    <dgm:pt modelId="{694AB4A6-9E92-4C71-A7EA-B25B416AEC15}" type="sibTrans" cxnId="{1873AE5A-2C12-4246-A8CA-C64D6309F89A}">
      <dgm:prSet/>
      <dgm:spPr/>
      <dgm:t>
        <a:bodyPr/>
        <a:lstStyle/>
        <a:p>
          <a:endParaRPr lang="en-US"/>
        </a:p>
      </dgm:t>
    </dgm:pt>
    <dgm:pt modelId="{E60CA659-D8ED-4BFC-A3C2-442EB9F7E596}">
      <dgm:prSet/>
      <dgm:spPr/>
      <dgm:t>
        <a:bodyPr/>
        <a:lstStyle/>
        <a:p>
          <a:r>
            <a:rPr lang="en-US" dirty="0"/>
            <a:t>Making sure interventions (e.g. vaccines) reach those who need them</a:t>
          </a:r>
        </a:p>
      </dgm:t>
    </dgm:pt>
    <dgm:pt modelId="{32B47829-A35C-416D-81A4-18367EC71124}" type="parTrans" cxnId="{66BB3F78-4DE0-4C30-88C5-4CB5D0871E65}">
      <dgm:prSet/>
      <dgm:spPr/>
      <dgm:t>
        <a:bodyPr/>
        <a:lstStyle/>
        <a:p>
          <a:endParaRPr lang="en-US"/>
        </a:p>
      </dgm:t>
    </dgm:pt>
    <dgm:pt modelId="{7BEEDC9B-EB01-4B69-AF3A-3ED1F9310F84}" type="sibTrans" cxnId="{66BB3F78-4DE0-4C30-88C5-4CB5D0871E65}">
      <dgm:prSet/>
      <dgm:spPr/>
      <dgm:t>
        <a:bodyPr/>
        <a:lstStyle/>
        <a:p>
          <a:endParaRPr lang="en-US"/>
        </a:p>
      </dgm:t>
    </dgm:pt>
    <dgm:pt modelId="{A66A7F3D-E6C1-4D7F-852F-1964C525312A}" type="pres">
      <dgm:prSet presAssocID="{FF2EE599-3137-4CE7-B0DD-3059F2C7E1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BEAB29-CA4F-4502-B954-5420105F9563}" type="pres">
      <dgm:prSet presAssocID="{F3E0A179-051C-4F8B-A3ED-059747DC0E11}" presName="hierRoot1" presStyleCnt="0"/>
      <dgm:spPr/>
    </dgm:pt>
    <dgm:pt modelId="{3193A277-140F-4B71-8A3D-2E4D6D5B64C1}" type="pres">
      <dgm:prSet presAssocID="{F3E0A179-051C-4F8B-A3ED-059747DC0E11}" presName="composite" presStyleCnt="0"/>
      <dgm:spPr/>
    </dgm:pt>
    <dgm:pt modelId="{FB45847E-21A2-45B3-9098-8F380CFBB230}" type="pres">
      <dgm:prSet presAssocID="{F3E0A179-051C-4F8B-A3ED-059747DC0E11}" presName="background" presStyleLbl="node0" presStyleIdx="0" presStyleCnt="3"/>
      <dgm:spPr/>
    </dgm:pt>
    <dgm:pt modelId="{B11BA2A7-66F7-4726-A7A2-9C5CAD2F5FA1}" type="pres">
      <dgm:prSet presAssocID="{F3E0A179-051C-4F8B-A3ED-059747DC0E11}" presName="text" presStyleLbl="fgAcc0" presStyleIdx="0" presStyleCnt="3" custScaleX="136075" custScaleY="167156">
        <dgm:presLayoutVars>
          <dgm:chPref val="3"/>
        </dgm:presLayoutVars>
      </dgm:prSet>
      <dgm:spPr/>
    </dgm:pt>
    <dgm:pt modelId="{2D31B496-B15A-4BBF-858D-96D237D3A687}" type="pres">
      <dgm:prSet presAssocID="{F3E0A179-051C-4F8B-A3ED-059747DC0E11}" presName="hierChild2" presStyleCnt="0"/>
      <dgm:spPr/>
    </dgm:pt>
    <dgm:pt modelId="{AF95267E-E643-4B00-B742-7C8058585769}" type="pres">
      <dgm:prSet presAssocID="{7843C759-A04D-49F2-821A-8F49D77D33D0}" presName="hierRoot1" presStyleCnt="0"/>
      <dgm:spPr/>
    </dgm:pt>
    <dgm:pt modelId="{D8486E65-BBFA-4D8E-873F-780DAD465277}" type="pres">
      <dgm:prSet presAssocID="{7843C759-A04D-49F2-821A-8F49D77D33D0}" presName="composite" presStyleCnt="0"/>
      <dgm:spPr/>
    </dgm:pt>
    <dgm:pt modelId="{8F10BCC3-8A6F-4BEE-9064-57B4FE3CD398}" type="pres">
      <dgm:prSet presAssocID="{7843C759-A04D-49F2-821A-8F49D77D33D0}" presName="background" presStyleLbl="node0" presStyleIdx="1" presStyleCnt="3"/>
      <dgm:spPr/>
    </dgm:pt>
    <dgm:pt modelId="{68C3599B-39FB-4D74-B938-B6256484ABCA}" type="pres">
      <dgm:prSet presAssocID="{7843C759-A04D-49F2-821A-8F49D77D33D0}" presName="text" presStyleLbl="fgAcc0" presStyleIdx="1" presStyleCnt="3" custScaleX="100547" custScaleY="98703">
        <dgm:presLayoutVars>
          <dgm:chPref val="3"/>
        </dgm:presLayoutVars>
      </dgm:prSet>
      <dgm:spPr/>
    </dgm:pt>
    <dgm:pt modelId="{0144E5EF-4338-478F-A8A8-0A914B7A921D}" type="pres">
      <dgm:prSet presAssocID="{7843C759-A04D-49F2-821A-8F49D77D33D0}" presName="hierChild2" presStyleCnt="0"/>
      <dgm:spPr/>
    </dgm:pt>
    <dgm:pt modelId="{3180BD04-4516-4F01-910D-9FCCD894A69E}" type="pres">
      <dgm:prSet presAssocID="{E60CA659-D8ED-4BFC-A3C2-442EB9F7E596}" presName="hierRoot1" presStyleCnt="0"/>
      <dgm:spPr/>
    </dgm:pt>
    <dgm:pt modelId="{FB9A2042-12CE-4117-B0CF-AE83BC20114B}" type="pres">
      <dgm:prSet presAssocID="{E60CA659-D8ED-4BFC-A3C2-442EB9F7E596}" presName="composite" presStyleCnt="0"/>
      <dgm:spPr/>
    </dgm:pt>
    <dgm:pt modelId="{1631E193-DBB2-43DB-AD15-D63186B4A113}" type="pres">
      <dgm:prSet presAssocID="{E60CA659-D8ED-4BFC-A3C2-442EB9F7E596}" presName="background" presStyleLbl="node0" presStyleIdx="2" presStyleCnt="3"/>
      <dgm:spPr/>
    </dgm:pt>
    <dgm:pt modelId="{E196284B-D13C-4050-8C75-51FF82415206}" type="pres">
      <dgm:prSet presAssocID="{E60CA659-D8ED-4BFC-A3C2-442EB9F7E596}" presName="text" presStyleLbl="fgAcc0" presStyleIdx="2" presStyleCnt="3" custScaleX="126963" custScaleY="155748">
        <dgm:presLayoutVars>
          <dgm:chPref val="3"/>
        </dgm:presLayoutVars>
      </dgm:prSet>
      <dgm:spPr/>
    </dgm:pt>
    <dgm:pt modelId="{F223BB14-3195-4E97-87DE-B66AAE3B2657}" type="pres">
      <dgm:prSet presAssocID="{E60CA659-D8ED-4BFC-A3C2-442EB9F7E596}" presName="hierChild2" presStyleCnt="0"/>
      <dgm:spPr/>
    </dgm:pt>
  </dgm:ptLst>
  <dgm:cxnLst>
    <dgm:cxn modelId="{F931B00A-4303-48C1-9430-726D9B9A4087}" type="presOf" srcId="{F3E0A179-051C-4F8B-A3ED-059747DC0E11}" destId="{B11BA2A7-66F7-4726-A7A2-9C5CAD2F5FA1}" srcOrd="0" destOrd="0" presId="urn:microsoft.com/office/officeart/2005/8/layout/hierarchy1"/>
    <dgm:cxn modelId="{7B0AE83D-C03D-4FEB-B94A-B24E0F2EAF4D}" type="presOf" srcId="{E60CA659-D8ED-4BFC-A3C2-442EB9F7E596}" destId="{E196284B-D13C-4050-8C75-51FF82415206}" srcOrd="0" destOrd="0" presId="urn:microsoft.com/office/officeart/2005/8/layout/hierarchy1"/>
    <dgm:cxn modelId="{F9323C51-BCCF-45F3-AC3E-B94D73B5E742}" srcId="{FF2EE599-3137-4CE7-B0DD-3059F2C7E104}" destId="{F3E0A179-051C-4F8B-A3ED-059747DC0E11}" srcOrd="0" destOrd="0" parTransId="{4D45CEBD-2979-40F1-9E3A-99ABBF1A9408}" sibTransId="{70A42378-A703-4855-A4D0-7B5452C281D7}"/>
    <dgm:cxn modelId="{66BB3F78-4DE0-4C30-88C5-4CB5D0871E65}" srcId="{FF2EE599-3137-4CE7-B0DD-3059F2C7E104}" destId="{E60CA659-D8ED-4BFC-A3C2-442EB9F7E596}" srcOrd="2" destOrd="0" parTransId="{32B47829-A35C-416D-81A4-18367EC71124}" sibTransId="{7BEEDC9B-EB01-4B69-AF3A-3ED1F9310F84}"/>
    <dgm:cxn modelId="{1873AE5A-2C12-4246-A8CA-C64D6309F89A}" srcId="{FF2EE599-3137-4CE7-B0DD-3059F2C7E104}" destId="{7843C759-A04D-49F2-821A-8F49D77D33D0}" srcOrd="1" destOrd="0" parTransId="{DBCD2F32-AFA2-46A0-ADD1-DF2B3D4FD9FF}" sibTransId="{694AB4A6-9E92-4C71-A7EA-B25B416AEC15}"/>
    <dgm:cxn modelId="{B263BED2-369C-40DB-916E-0BFAFC283DE0}" type="presOf" srcId="{7843C759-A04D-49F2-821A-8F49D77D33D0}" destId="{68C3599B-39FB-4D74-B938-B6256484ABCA}" srcOrd="0" destOrd="0" presId="urn:microsoft.com/office/officeart/2005/8/layout/hierarchy1"/>
    <dgm:cxn modelId="{A77E2DE7-A27A-4CDD-81AB-A2292634AD41}" type="presOf" srcId="{FF2EE599-3137-4CE7-B0DD-3059F2C7E104}" destId="{A66A7F3D-E6C1-4D7F-852F-1964C525312A}" srcOrd="0" destOrd="0" presId="urn:microsoft.com/office/officeart/2005/8/layout/hierarchy1"/>
    <dgm:cxn modelId="{9B03F4F8-96B5-420A-A669-139F6FDA8814}" type="presParOf" srcId="{A66A7F3D-E6C1-4D7F-852F-1964C525312A}" destId="{D0BEAB29-CA4F-4502-B954-5420105F9563}" srcOrd="0" destOrd="0" presId="urn:microsoft.com/office/officeart/2005/8/layout/hierarchy1"/>
    <dgm:cxn modelId="{975588D3-93DF-4D92-ACFB-B8CE4C0EC5C1}" type="presParOf" srcId="{D0BEAB29-CA4F-4502-B954-5420105F9563}" destId="{3193A277-140F-4B71-8A3D-2E4D6D5B64C1}" srcOrd="0" destOrd="0" presId="urn:microsoft.com/office/officeart/2005/8/layout/hierarchy1"/>
    <dgm:cxn modelId="{F71EA692-C803-4239-A607-2C4B44A7CB5B}" type="presParOf" srcId="{3193A277-140F-4B71-8A3D-2E4D6D5B64C1}" destId="{FB45847E-21A2-45B3-9098-8F380CFBB230}" srcOrd="0" destOrd="0" presId="urn:microsoft.com/office/officeart/2005/8/layout/hierarchy1"/>
    <dgm:cxn modelId="{2CDF7EBB-0A27-4158-859E-B0415E6328AA}" type="presParOf" srcId="{3193A277-140F-4B71-8A3D-2E4D6D5B64C1}" destId="{B11BA2A7-66F7-4726-A7A2-9C5CAD2F5FA1}" srcOrd="1" destOrd="0" presId="urn:microsoft.com/office/officeart/2005/8/layout/hierarchy1"/>
    <dgm:cxn modelId="{E98C0BB7-11AA-42AF-8421-8A4AEF8EB2A7}" type="presParOf" srcId="{D0BEAB29-CA4F-4502-B954-5420105F9563}" destId="{2D31B496-B15A-4BBF-858D-96D237D3A687}" srcOrd="1" destOrd="0" presId="urn:microsoft.com/office/officeart/2005/8/layout/hierarchy1"/>
    <dgm:cxn modelId="{F355A1A0-90CF-4B7C-94B6-2D56176F01E3}" type="presParOf" srcId="{A66A7F3D-E6C1-4D7F-852F-1964C525312A}" destId="{AF95267E-E643-4B00-B742-7C8058585769}" srcOrd="1" destOrd="0" presId="urn:microsoft.com/office/officeart/2005/8/layout/hierarchy1"/>
    <dgm:cxn modelId="{4F443A50-DE46-4579-887C-56A13FAB842E}" type="presParOf" srcId="{AF95267E-E643-4B00-B742-7C8058585769}" destId="{D8486E65-BBFA-4D8E-873F-780DAD465277}" srcOrd="0" destOrd="0" presId="urn:microsoft.com/office/officeart/2005/8/layout/hierarchy1"/>
    <dgm:cxn modelId="{4564EE02-D788-4E93-9A6E-E59C5358A8E2}" type="presParOf" srcId="{D8486E65-BBFA-4D8E-873F-780DAD465277}" destId="{8F10BCC3-8A6F-4BEE-9064-57B4FE3CD398}" srcOrd="0" destOrd="0" presId="urn:microsoft.com/office/officeart/2005/8/layout/hierarchy1"/>
    <dgm:cxn modelId="{2B3671ED-3433-4406-AA82-ADB18DD8F566}" type="presParOf" srcId="{D8486E65-BBFA-4D8E-873F-780DAD465277}" destId="{68C3599B-39FB-4D74-B938-B6256484ABCA}" srcOrd="1" destOrd="0" presId="urn:microsoft.com/office/officeart/2005/8/layout/hierarchy1"/>
    <dgm:cxn modelId="{1907C584-049E-482F-A97E-39C456048408}" type="presParOf" srcId="{AF95267E-E643-4B00-B742-7C8058585769}" destId="{0144E5EF-4338-478F-A8A8-0A914B7A921D}" srcOrd="1" destOrd="0" presId="urn:microsoft.com/office/officeart/2005/8/layout/hierarchy1"/>
    <dgm:cxn modelId="{2D88BA31-437A-4385-9E3F-CB7F0AE049FD}" type="presParOf" srcId="{A66A7F3D-E6C1-4D7F-852F-1964C525312A}" destId="{3180BD04-4516-4F01-910D-9FCCD894A69E}" srcOrd="2" destOrd="0" presId="urn:microsoft.com/office/officeart/2005/8/layout/hierarchy1"/>
    <dgm:cxn modelId="{D7575E5A-E348-4A21-B5D3-2DA0245DD14D}" type="presParOf" srcId="{3180BD04-4516-4F01-910D-9FCCD894A69E}" destId="{FB9A2042-12CE-4117-B0CF-AE83BC20114B}" srcOrd="0" destOrd="0" presId="urn:microsoft.com/office/officeart/2005/8/layout/hierarchy1"/>
    <dgm:cxn modelId="{36C522F3-654D-42F6-9A57-08375729F3F5}" type="presParOf" srcId="{FB9A2042-12CE-4117-B0CF-AE83BC20114B}" destId="{1631E193-DBB2-43DB-AD15-D63186B4A113}" srcOrd="0" destOrd="0" presId="urn:microsoft.com/office/officeart/2005/8/layout/hierarchy1"/>
    <dgm:cxn modelId="{9991D041-941C-4D6F-BADC-0D9A45C24315}" type="presParOf" srcId="{FB9A2042-12CE-4117-B0CF-AE83BC20114B}" destId="{E196284B-D13C-4050-8C75-51FF82415206}" srcOrd="1" destOrd="0" presId="urn:microsoft.com/office/officeart/2005/8/layout/hierarchy1"/>
    <dgm:cxn modelId="{FA4596F6-76AB-40C4-AE96-15B1B05C5C56}" type="presParOf" srcId="{3180BD04-4516-4F01-910D-9FCCD894A69E}" destId="{F223BB14-3195-4E97-87DE-B66AAE3B26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AAB66-0F2A-4CA9-A2A5-786551FCF3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659033F-A03A-4418-A818-3D3F8EDB9AED}">
      <dgm:prSet/>
      <dgm:spPr/>
      <dgm:t>
        <a:bodyPr/>
        <a:lstStyle/>
        <a:p>
          <a:r>
            <a:rPr lang="en-US"/>
            <a:t>40% of interventions fail after clinical trials</a:t>
          </a:r>
        </a:p>
      </dgm:t>
    </dgm:pt>
    <dgm:pt modelId="{773CD7CA-A04C-42FF-A391-E7A8196BAA4B}" type="parTrans" cxnId="{ADFA71E1-83F4-4923-A812-869F24272F28}">
      <dgm:prSet/>
      <dgm:spPr/>
      <dgm:t>
        <a:bodyPr/>
        <a:lstStyle/>
        <a:p>
          <a:endParaRPr lang="en-US"/>
        </a:p>
      </dgm:t>
    </dgm:pt>
    <dgm:pt modelId="{4594EC80-7164-4AF1-BC70-081255F18C43}" type="sibTrans" cxnId="{ADFA71E1-83F4-4923-A812-869F24272F28}">
      <dgm:prSet/>
      <dgm:spPr/>
      <dgm:t>
        <a:bodyPr/>
        <a:lstStyle/>
        <a:p>
          <a:endParaRPr lang="en-US"/>
        </a:p>
      </dgm:t>
    </dgm:pt>
    <dgm:pt modelId="{DE4BD15A-BB44-494F-ADB0-96924D85A529}">
      <dgm:prSet/>
      <dgm:spPr/>
      <dgm:t>
        <a:bodyPr/>
        <a:lstStyle/>
        <a:p>
          <a:r>
            <a:rPr lang="en-US"/>
            <a:t>Helps researchers to understand and overcome barriers to adoption</a:t>
          </a:r>
        </a:p>
      </dgm:t>
    </dgm:pt>
    <dgm:pt modelId="{07D3E5E3-A6B2-430C-B718-4B4CD1261DFC}" type="parTrans" cxnId="{E3F1DAD2-D71D-4287-BF5E-93CB3C4FF7BC}">
      <dgm:prSet/>
      <dgm:spPr/>
      <dgm:t>
        <a:bodyPr/>
        <a:lstStyle/>
        <a:p>
          <a:endParaRPr lang="en-US"/>
        </a:p>
      </dgm:t>
    </dgm:pt>
    <dgm:pt modelId="{902DBF8A-32F5-4DB7-822F-70DABA4765C0}" type="sibTrans" cxnId="{E3F1DAD2-D71D-4287-BF5E-93CB3C4FF7BC}">
      <dgm:prSet/>
      <dgm:spPr/>
      <dgm:t>
        <a:bodyPr/>
        <a:lstStyle/>
        <a:p>
          <a:endParaRPr lang="en-US"/>
        </a:p>
      </dgm:t>
    </dgm:pt>
    <dgm:pt modelId="{8B933E67-04BE-45AD-A902-8969918E8E95}">
      <dgm:prSet/>
      <dgm:spPr/>
      <dgm:t>
        <a:bodyPr/>
        <a:lstStyle/>
        <a:p>
          <a:r>
            <a:rPr lang="en-US"/>
            <a:t>Ensure that evidence-based Interventions are effetely delivered in real-world setting</a:t>
          </a:r>
        </a:p>
      </dgm:t>
    </dgm:pt>
    <dgm:pt modelId="{A0CD2ED9-AD2E-43BB-94DB-60BEE4720E3A}" type="parTrans" cxnId="{844B797C-26A0-4835-B9A4-BB2E3202A4FE}">
      <dgm:prSet/>
      <dgm:spPr/>
      <dgm:t>
        <a:bodyPr/>
        <a:lstStyle/>
        <a:p>
          <a:endParaRPr lang="en-US"/>
        </a:p>
      </dgm:t>
    </dgm:pt>
    <dgm:pt modelId="{475B5A68-CBF8-4F72-A8D9-D324690D19C2}" type="sibTrans" cxnId="{844B797C-26A0-4835-B9A4-BB2E3202A4FE}">
      <dgm:prSet/>
      <dgm:spPr/>
      <dgm:t>
        <a:bodyPr/>
        <a:lstStyle/>
        <a:p>
          <a:endParaRPr lang="en-US"/>
        </a:p>
      </dgm:t>
    </dgm:pt>
    <dgm:pt modelId="{5C481B4A-BF11-4046-BB4A-027FBA356A8C}">
      <dgm:prSet/>
      <dgm:spPr/>
      <dgm:t>
        <a:bodyPr/>
        <a:lstStyle/>
        <a:p>
          <a:r>
            <a:rPr lang="en-US"/>
            <a:t>By 2030, use of AI and IS will lead to a 30% increase in adoption of evidence-based policies</a:t>
          </a:r>
        </a:p>
      </dgm:t>
    </dgm:pt>
    <dgm:pt modelId="{C5DE4CEA-6091-49A0-BECB-0A98F9383189}" type="parTrans" cxnId="{ADE1CC32-0E23-4DCE-B45E-7937CD5DAD49}">
      <dgm:prSet/>
      <dgm:spPr/>
      <dgm:t>
        <a:bodyPr/>
        <a:lstStyle/>
        <a:p>
          <a:endParaRPr lang="en-US"/>
        </a:p>
      </dgm:t>
    </dgm:pt>
    <dgm:pt modelId="{29474046-4074-4624-B609-89E3A2FE1477}" type="sibTrans" cxnId="{ADE1CC32-0E23-4DCE-B45E-7937CD5DAD49}">
      <dgm:prSet/>
      <dgm:spPr/>
      <dgm:t>
        <a:bodyPr/>
        <a:lstStyle/>
        <a:p>
          <a:endParaRPr lang="en-US"/>
        </a:p>
      </dgm:t>
    </dgm:pt>
    <dgm:pt modelId="{4D8C4413-B12B-473A-A9C0-FF208517758E}" type="pres">
      <dgm:prSet presAssocID="{E3DAAB66-0F2A-4CA9-A2A5-786551FCF3FF}" presName="root" presStyleCnt="0">
        <dgm:presLayoutVars>
          <dgm:dir/>
          <dgm:resizeHandles val="exact"/>
        </dgm:presLayoutVars>
      </dgm:prSet>
      <dgm:spPr/>
    </dgm:pt>
    <dgm:pt modelId="{5A5AA01E-597A-4004-AB42-A1915183947B}" type="pres">
      <dgm:prSet presAssocID="{1659033F-A03A-4418-A818-3D3F8EDB9AED}" presName="compNode" presStyleCnt="0"/>
      <dgm:spPr/>
    </dgm:pt>
    <dgm:pt modelId="{EAE0B461-7FAF-4130-8710-A6E773E98C80}" type="pres">
      <dgm:prSet presAssocID="{1659033F-A03A-4418-A818-3D3F8EDB9AED}" presName="bgRect" presStyleLbl="bgShp" presStyleIdx="0" presStyleCnt="4"/>
      <dgm:spPr/>
    </dgm:pt>
    <dgm:pt modelId="{A8D8AAC1-0992-4607-82E8-479A3E9F9619}" type="pres">
      <dgm:prSet presAssocID="{1659033F-A03A-4418-A818-3D3F8EDB9A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BBBDE2-6357-453C-BAF5-70878D53B3E5}" type="pres">
      <dgm:prSet presAssocID="{1659033F-A03A-4418-A818-3D3F8EDB9AED}" presName="spaceRect" presStyleCnt="0"/>
      <dgm:spPr/>
    </dgm:pt>
    <dgm:pt modelId="{2C0B3A00-80C7-4667-A7AA-B11D940336FF}" type="pres">
      <dgm:prSet presAssocID="{1659033F-A03A-4418-A818-3D3F8EDB9AED}" presName="parTx" presStyleLbl="revTx" presStyleIdx="0" presStyleCnt="4">
        <dgm:presLayoutVars>
          <dgm:chMax val="0"/>
          <dgm:chPref val="0"/>
        </dgm:presLayoutVars>
      </dgm:prSet>
      <dgm:spPr/>
    </dgm:pt>
    <dgm:pt modelId="{E16FB741-ED6E-4324-A864-B5540090C798}" type="pres">
      <dgm:prSet presAssocID="{4594EC80-7164-4AF1-BC70-081255F18C43}" presName="sibTrans" presStyleCnt="0"/>
      <dgm:spPr/>
    </dgm:pt>
    <dgm:pt modelId="{463BFD1D-EB9D-4A55-A6CE-21AEE4F2E920}" type="pres">
      <dgm:prSet presAssocID="{DE4BD15A-BB44-494F-ADB0-96924D85A529}" presName="compNode" presStyleCnt="0"/>
      <dgm:spPr/>
    </dgm:pt>
    <dgm:pt modelId="{955516C5-4236-4144-8453-D796CB8D7CC1}" type="pres">
      <dgm:prSet presAssocID="{DE4BD15A-BB44-494F-ADB0-96924D85A529}" presName="bgRect" presStyleLbl="bgShp" presStyleIdx="1" presStyleCnt="4"/>
      <dgm:spPr/>
    </dgm:pt>
    <dgm:pt modelId="{A3161212-6405-46BD-8D75-18DC05499469}" type="pres">
      <dgm:prSet presAssocID="{DE4BD15A-BB44-494F-ADB0-96924D85A5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FAAFF05-D02A-4FA9-B9F3-03C85C04D82F}" type="pres">
      <dgm:prSet presAssocID="{DE4BD15A-BB44-494F-ADB0-96924D85A529}" presName="spaceRect" presStyleCnt="0"/>
      <dgm:spPr/>
    </dgm:pt>
    <dgm:pt modelId="{FD1D9A7F-52B2-4287-83A0-03EB3F41AC8A}" type="pres">
      <dgm:prSet presAssocID="{DE4BD15A-BB44-494F-ADB0-96924D85A529}" presName="parTx" presStyleLbl="revTx" presStyleIdx="1" presStyleCnt="4">
        <dgm:presLayoutVars>
          <dgm:chMax val="0"/>
          <dgm:chPref val="0"/>
        </dgm:presLayoutVars>
      </dgm:prSet>
      <dgm:spPr/>
    </dgm:pt>
    <dgm:pt modelId="{21F80582-E88C-460E-8A45-959833151A99}" type="pres">
      <dgm:prSet presAssocID="{902DBF8A-32F5-4DB7-822F-70DABA4765C0}" presName="sibTrans" presStyleCnt="0"/>
      <dgm:spPr/>
    </dgm:pt>
    <dgm:pt modelId="{22446957-0394-4418-A8CD-41406AFE6CF0}" type="pres">
      <dgm:prSet presAssocID="{8B933E67-04BE-45AD-A902-8969918E8E95}" presName="compNode" presStyleCnt="0"/>
      <dgm:spPr/>
    </dgm:pt>
    <dgm:pt modelId="{B3EF0AC4-03E5-4583-955D-73AEFC509DC5}" type="pres">
      <dgm:prSet presAssocID="{8B933E67-04BE-45AD-A902-8969918E8E95}" presName="bgRect" presStyleLbl="bgShp" presStyleIdx="2" presStyleCnt="4"/>
      <dgm:spPr/>
    </dgm:pt>
    <dgm:pt modelId="{6ABE95CF-ADA8-400B-94F1-10A7252DC33B}" type="pres">
      <dgm:prSet presAssocID="{8B933E67-04BE-45AD-A902-8969918E8E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675F870-8EA2-4265-A621-89025076D2B9}" type="pres">
      <dgm:prSet presAssocID="{8B933E67-04BE-45AD-A902-8969918E8E95}" presName="spaceRect" presStyleCnt="0"/>
      <dgm:spPr/>
    </dgm:pt>
    <dgm:pt modelId="{DAC7C0F8-9E83-4B2E-8E5B-30A4FF7D39A6}" type="pres">
      <dgm:prSet presAssocID="{8B933E67-04BE-45AD-A902-8969918E8E95}" presName="parTx" presStyleLbl="revTx" presStyleIdx="2" presStyleCnt="4">
        <dgm:presLayoutVars>
          <dgm:chMax val="0"/>
          <dgm:chPref val="0"/>
        </dgm:presLayoutVars>
      </dgm:prSet>
      <dgm:spPr/>
    </dgm:pt>
    <dgm:pt modelId="{2786EA6C-1EF9-43F9-9801-434A0D724E17}" type="pres">
      <dgm:prSet presAssocID="{475B5A68-CBF8-4F72-A8D9-D324690D19C2}" presName="sibTrans" presStyleCnt="0"/>
      <dgm:spPr/>
    </dgm:pt>
    <dgm:pt modelId="{55A9FE8D-6CFB-4075-A57D-18CA90F1691D}" type="pres">
      <dgm:prSet presAssocID="{5C481B4A-BF11-4046-BB4A-027FBA356A8C}" presName="compNode" presStyleCnt="0"/>
      <dgm:spPr/>
    </dgm:pt>
    <dgm:pt modelId="{D27122A9-6FAD-46D2-985D-C0E36E2CAFC8}" type="pres">
      <dgm:prSet presAssocID="{5C481B4A-BF11-4046-BB4A-027FBA356A8C}" presName="bgRect" presStyleLbl="bgShp" presStyleIdx="3" presStyleCnt="4"/>
      <dgm:spPr/>
    </dgm:pt>
    <dgm:pt modelId="{D8FB8ECA-556B-4C8B-B6D2-0A91DA088BF4}" type="pres">
      <dgm:prSet presAssocID="{5C481B4A-BF11-4046-BB4A-027FBA356A8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7DDAD14-1707-405A-8D5E-FCEE5E8C8826}" type="pres">
      <dgm:prSet presAssocID="{5C481B4A-BF11-4046-BB4A-027FBA356A8C}" presName="spaceRect" presStyleCnt="0"/>
      <dgm:spPr/>
    </dgm:pt>
    <dgm:pt modelId="{16A39D17-971C-49DC-8A74-51DDA18F26A7}" type="pres">
      <dgm:prSet presAssocID="{5C481B4A-BF11-4046-BB4A-027FBA356A8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DE1CC32-0E23-4DCE-B45E-7937CD5DAD49}" srcId="{E3DAAB66-0F2A-4CA9-A2A5-786551FCF3FF}" destId="{5C481B4A-BF11-4046-BB4A-027FBA356A8C}" srcOrd="3" destOrd="0" parTransId="{C5DE4CEA-6091-49A0-BECB-0A98F9383189}" sibTransId="{29474046-4074-4624-B609-89E3A2FE1477}"/>
    <dgm:cxn modelId="{381C3D3E-CD2D-4CA2-80E6-60D1DAF6250A}" type="presOf" srcId="{5C481B4A-BF11-4046-BB4A-027FBA356A8C}" destId="{16A39D17-971C-49DC-8A74-51DDA18F26A7}" srcOrd="0" destOrd="0" presId="urn:microsoft.com/office/officeart/2018/2/layout/IconVerticalSolidList"/>
    <dgm:cxn modelId="{8740975D-E389-4B8B-81BB-CC899499962B}" type="presOf" srcId="{8B933E67-04BE-45AD-A902-8969918E8E95}" destId="{DAC7C0F8-9E83-4B2E-8E5B-30A4FF7D39A6}" srcOrd="0" destOrd="0" presId="urn:microsoft.com/office/officeart/2018/2/layout/IconVerticalSolidList"/>
    <dgm:cxn modelId="{844B797C-26A0-4835-B9A4-BB2E3202A4FE}" srcId="{E3DAAB66-0F2A-4CA9-A2A5-786551FCF3FF}" destId="{8B933E67-04BE-45AD-A902-8969918E8E95}" srcOrd="2" destOrd="0" parTransId="{A0CD2ED9-AD2E-43BB-94DB-60BEE4720E3A}" sibTransId="{475B5A68-CBF8-4F72-A8D9-D324690D19C2}"/>
    <dgm:cxn modelId="{7D966FA8-2B5C-4BC2-B542-119D1BA486C5}" type="presOf" srcId="{1659033F-A03A-4418-A818-3D3F8EDB9AED}" destId="{2C0B3A00-80C7-4667-A7AA-B11D940336FF}" srcOrd="0" destOrd="0" presId="urn:microsoft.com/office/officeart/2018/2/layout/IconVerticalSolidList"/>
    <dgm:cxn modelId="{E3F1DAD2-D71D-4287-BF5E-93CB3C4FF7BC}" srcId="{E3DAAB66-0F2A-4CA9-A2A5-786551FCF3FF}" destId="{DE4BD15A-BB44-494F-ADB0-96924D85A529}" srcOrd="1" destOrd="0" parTransId="{07D3E5E3-A6B2-430C-B718-4B4CD1261DFC}" sibTransId="{902DBF8A-32F5-4DB7-822F-70DABA4765C0}"/>
    <dgm:cxn modelId="{317E69DA-85D8-4A36-ABBD-3C70D5F117A2}" type="presOf" srcId="{DE4BD15A-BB44-494F-ADB0-96924D85A529}" destId="{FD1D9A7F-52B2-4287-83A0-03EB3F41AC8A}" srcOrd="0" destOrd="0" presId="urn:microsoft.com/office/officeart/2018/2/layout/IconVerticalSolidList"/>
    <dgm:cxn modelId="{ADFA71E1-83F4-4923-A812-869F24272F28}" srcId="{E3DAAB66-0F2A-4CA9-A2A5-786551FCF3FF}" destId="{1659033F-A03A-4418-A818-3D3F8EDB9AED}" srcOrd="0" destOrd="0" parTransId="{773CD7CA-A04C-42FF-A391-E7A8196BAA4B}" sibTransId="{4594EC80-7164-4AF1-BC70-081255F18C43}"/>
    <dgm:cxn modelId="{CFC60CEF-5E04-49F3-8124-F42F7810F47B}" type="presOf" srcId="{E3DAAB66-0F2A-4CA9-A2A5-786551FCF3FF}" destId="{4D8C4413-B12B-473A-A9C0-FF208517758E}" srcOrd="0" destOrd="0" presId="urn:microsoft.com/office/officeart/2018/2/layout/IconVerticalSolidList"/>
    <dgm:cxn modelId="{7F541CB5-7F97-4392-A384-C62D0B806DE4}" type="presParOf" srcId="{4D8C4413-B12B-473A-A9C0-FF208517758E}" destId="{5A5AA01E-597A-4004-AB42-A1915183947B}" srcOrd="0" destOrd="0" presId="urn:microsoft.com/office/officeart/2018/2/layout/IconVerticalSolidList"/>
    <dgm:cxn modelId="{6A663734-5185-4C09-8C94-22D71E9F8076}" type="presParOf" srcId="{5A5AA01E-597A-4004-AB42-A1915183947B}" destId="{EAE0B461-7FAF-4130-8710-A6E773E98C80}" srcOrd="0" destOrd="0" presId="urn:microsoft.com/office/officeart/2018/2/layout/IconVerticalSolidList"/>
    <dgm:cxn modelId="{D9CAC12F-4808-4F0E-9E3B-E7479C549E1B}" type="presParOf" srcId="{5A5AA01E-597A-4004-AB42-A1915183947B}" destId="{A8D8AAC1-0992-4607-82E8-479A3E9F9619}" srcOrd="1" destOrd="0" presId="urn:microsoft.com/office/officeart/2018/2/layout/IconVerticalSolidList"/>
    <dgm:cxn modelId="{9669E164-09FF-4896-ABB0-97F16B53F0ED}" type="presParOf" srcId="{5A5AA01E-597A-4004-AB42-A1915183947B}" destId="{03BBBDE2-6357-453C-BAF5-70878D53B3E5}" srcOrd="2" destOrd="0" presId="urn:microsoft.com/office/officeart/2018/2/layout/IconVerticalSolidList"/>
    <dgm:cxn modelId="{720AF7E8-2FC6-48E0-B30D-77CBBC45EE19}" type="presParOf" srcId="{5A5AA01E-597A-4004-AB42-A1915183947B}" destId="{2C0B3A00-80C7-4667-A7AA-B11D940336FF}" srcOrd="3" destOrd="0" presId="urn:microsoft.com/office/officeart/2018/2/layout/IconVerticalSolidList"/>
    <dgm:cxn modelId="{74C26779-B076-499F-B4AF-DEEBC9A7246A}" type="presParOf" srcId="{4D8C4413-B12B-473A-A9C0-FF208517758E}" destId="{E16FB741-ED6E-4324-A864-B5540090C798}" srcOrd="1" destOrd="0" presId="urn:microsoft.com/office/officeart/2018/2/layout/IconVerticalSolidList"/>
    <dgm:cxn modelId="{CBE6F8D2-B367-4A9F-AAF7-3A08C5982347}" type="presParOf" srcId="{4D8C4413-B12B-473A-A9C0-FF208517758E}" destId="{463BFD1D-EB9D-4A55-A6CE-21AEE4F2E920}" srcOrd="2" destOrd="0" presId="urn:microsoft.com/office/officeart/2018/2/layout/IconVerticalSolidList"/>
    <dgm:cxn modelId="{248BAC85-521C-4145-97F2-F0B9EF396955}" type="presParOf" srcId="{463BFD1D-EB9D-4A55-A6CE-21AEE4F2E920}" destId="{955516C5-4236-4144-8453-D796CB8D7CC1}" srcOrd="0" destOrd="0" presId="urn:microsoft.com/office/officeart/2018/2/layout/IconVerticalSolidList"/>
    <dgm:cxn modelId="{8C590DD9-5456-46DF-8A8E-ED1C41460A30}" type="presParOf" srcId="{463BFD1D-EB9D-4A55-A6CE-21AEE4F2E920}" destId="{A3161212-6405-46BD-8D75-18DC05499469}" srcOrd="1" destOrd="0" presId="urn:microsoft.com/office/officeart/2018/2/layout/IconVerticalSolidList"/>
    <dgm:cxn modelId="{D9301D6F-3985-446C-A334-E2031F374928}" type="presParOf" srcId="{463BFD1D-EB9D-4A55-A6CE-21AEE4F2E920}" destId="{9FAAFF05-D02A-4FA9-B9F3-03C85C04D82F}" srcOrd="2" destOrd="0" presId="urn:microsoft.com/office/officeart/2018/2/layout/IconVerticalSolidList"/>
    <dgm:cxn modelId="{71E1F3B6-F8AC-4C1C-81A1-834850AFC08E}" type="presParOf" srcId="{463BFD1D-EB9D-4A55-A6CE-21AEE4F2E920}" destId="{FD1D9A7F-52B2-4287-83A0-03EB3F41AC8A}" srcOrd="3" destOrd="0" presId="urn:microsoft.com/office/officeart/2018/2/layout/IconVerticalSolidList"/>
    <dgm:cxn modelId="{560A9C5F-7198-48F7-9241-2A3EA79E273F}" type="presParOf" srcId="{4D8C4413-B12B-473A-A9C0-FF208517758E}" destId="{21F80582-E88C-460E-8A45-959833151A99}" srcOrd="3" destOrd="0" presId="urn:microsoft.com/office/officeart/2018/2/layout/IconVerticalSolidList"/>
    <dgm:cxn modelId="{EFB23540-7948-440E-A754-19F4279ED190}" type="presParOf" srcId="{4D8C4413-B12B-473A-A9C0-FF208517758E}" destId="{22446957-0394-4418-A8CD-41406AFE6CF0}" srcOrd="4" destOrd="0" presId="urn:microsoft.com/office/officeart/2018/2/layout/IconVerticalSolidList"/>
    <dgm:cxn modelId="{3279AD13-185B-4520-AB31-C2EF93351D61}" type="presParOf" srcId="{22446957-0394-4418-A8CD-41406AFE6CF0}" destId="{B3EF0AC4-03E5-4583-955D-73AEFC509DC5}" srcOrd="0" destOrd="0" presId="urn:microsoft.com/office/officeart/2018/2/layout/IconVerticalSolidList"/>
    <dgm:cxn modelId="{4A7CE359-528B-4841-AB42-9F70F722824A}" type="presParOf" srcId="{22446957-0394-4418-A8CD-41406AFE6CF0}" destId="{6ABE95CF-ADA8-400B-94F1-10A7252DC33B}" srcOrd="1" destOrd="0" presId="urn:microsoft.com/office/officeart/2018/2/layout/IconVerticalSolidList"/>
    <dgm:cxn modelId="{980FA562-0453-43D9-A17F-40CE2FBD645C}" type="presParOf" srcId="{22446957-0394-4418-A8CD-41406AFE6CF0}" destId="{D675F870-8EA2-4265-A621-89025076D2B9}" srcOrd="2" destOrd="0" presId="urn:microsoft.com/office/officeart/2018/2/layout/IconVerticalSolidList"/>
    <dgm:cxn modelId="{1CA73F81-18DE-4307-8877-A89DFDB1B713}" type="presParOf" srcId="{22446957-0394-4418-A8CD-41406AFE6CF0}" destId="{DAC7C0F8-9E83-4B2E-8E5B-30A4FF7D39A6}" srcOrd="3" destOrd="0" presId="urn:microsoft.com/office/officeart/2018/2/layout/IconVerticalSolidList"/>
    <dgm:cxn modelId="{A871C662-4F4E-4E1F-B70F-93D1501EACBC}" type="presParOf" srcId="{4D8C4413-B12B-473A-A9C0-FF208517758E}" destId="{2786EA6C-1EF9-43F9-9801-434A0D724E17}" srcOrd="5" destOrd="0" presId="urn:microsoft.com/office/officeart/2018/2/layout/IconVerticalSolidList"/>
    <dgm:cxn modelId="{95C04761-3056-4D9C-8FD9-57C103BDDDFD}" type="presParOf" srcId="{4D8C4413-B12B-473A-A9C0-FF208517758E}" destId="{55A9FE8D-6CFB-4075-A57D-18CA90F1691D}" srcOrd="6" destOrd="0" presId="urn:microsoft.com/office/officeart/2018/2/layout/IconVerticalSolidList"/>
    <dgm:cxn modelId="{6C37057C-F280-4937-8C29-5F84429B4145}" type="presParOf" srcId="{55A9FE8D-6CFB-4075-A57D-18CA90F1691D}" destId="{D27122A9-6FAD-46D2-985D-C0E36E2CAFC8}" srcOrd="0" destOrd="0" presId="urn:microsoft.com/office/officeart/2018/2/layout/IconVerticalSolidList"/>
    <dgm:cxn modelId="{02484BFE-C2B7-44D6-9F58-0943CAC5D567}" type="presParOf" srcId="{55A9FE8D-6CFB-4075-A57D-18CA90F1691D}" destId="{D8FB8ECA-556B-4C8B-B6D2-0A91DA088BF4}" srcOrd="1" destOrd="0" presId="urn:microsoft.com/office/officeart/2018/2/layout/IconVerticalSolidList"/>
    <dgm:cxn modelId="{3DFA8E60-D232-46B7-91A4-CE05758A377C}" type="presParOf" srcId="{55A9FE8D-6CFB-4075-A57D-18CA90F1691D}" destId="{97DDAD14-1707-405A-8D5E-FCEE5E8C8826}" srcOrd="2" destOrd="0" presId="urn:microsoft.com/office/officeart/2018/2/layout/IconVerticalSolidList"/>
    <dgm:cxn modelId="{A5D1744E-FC49-49A2-A414-EBB771E4847B}" type="presParOf" srcId="{55A9FE8D-6CFB-4075-A57D-18CA90F1691D}" destId="{16A39D17-971C-49DC-8A74-51DDA18F26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0986B8-7C95-45C8-8756-79F6E9E4DEA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29D70D-70E9-4443-BEC0-CF661FED33DD}">
      <dgm:prSet/>
      <dgm:spPr/>
      <dgm:t>
        <a:bodyPr/>
        <a:lstStyle/>
        <a:p>
          <a:r>
            <a:rPr lang="en-US" b="0" i="0" baseline="0"/>
            <a:t>WHO recommends screening all TB patients for DM and integrating DM care into TB programs.</a:t>
          </a:r>
          <a:endParaRPr lang="en-US"/>
        </a:p>
      </dgm:t>
    </dgm:pt>
    <dgm:pt modelId="{5091B9C6-BA8D-4B31-8E1D-56D9FCBA8FF1}" type="parTrans" cxnId="{3242237E-EDFC-4E67-9B2F-5764EDEDE832}">
      <dgm:prSet/>
      <dgm:spPr/>
      <dgm:t>
        <a:bodyPr/>
        <a:lstStyle/>
        <a:p>
          <a:endParaRPr lang="en-US"/>
        </a:p>
      </dgm:t>
    </dgm:pt>
    <dgm:pt modelId="{96571B67-17A1-414D-B09E-17C6CAA5DDC4}" type="sibTrans" cxnId="{3242237E-EDFC-4E67-9B2F-5764EDEDE832}">
      <dgm:prSet/>
      <dgm:spPr/>
      <dgm:t>
        <a:bodyPr/>
        <a:lstStyle/>
        <a:p>
          <a:endParaRPr lang="en-US"/>
        </a:p>
      </dgm:t>
    </dgm:pt>
    <dgm:pt modelId="{B9F5A8B7-1E9A-4B8D-83F0-44ECD1930855}">
      <dgm:prSet/>
      <dgm:spPr/>
      <dgm:t>
        <a:bodyPr/>
        <a:lstStyle/>
        <a:p>
          <a:r>
            <a:rPr lang="en-US" b="0" i="0" baseline="0"/>
            <a:t>DM increases the risk of adverse TB outcomes, including treatment failure, recurrence, and death.</a:t>
          </a:r>
          <a:endParaRPr lang="en-US"/>
        </a:p>
      </dgm:t>
    </dgm:pt>
    <dgm:pt modelId="{70CE775F-F7F1-412D-B9BA-2B26B313EB10}" type="parTrans" cxnId="{22503642-C8D9-4F14-B6DE-32B0F457540F}">
      <dgm:prSet/>
      <dgm:spPr/>
      <dgm:t>
        <a:bodyPr/>
        <a:lstStyle/>
        <a:p>
          <a:endParaRPr lang="en-US"/>
        </a:p>
      </dgm:t>
    </dgm:pt>
    <dgm:pt modelId="{3E6ED396-D8BC-4D1F-A572-277E6A5647A0}" type="sibTrans" cxnId="{22503642-C8D9-4F14-B6DE-32B0F457540F}">
      <dgm:prSet/>
      <dgm:spPr/>
      <dgm:t>
        <a:bodyPr/>
        <a:lstStyle/>
        <a:p>
          <a:endParaRPr lang="en-US"/>
        </a:p>
      </dgm:t>
    </dgm:pt>
    <dgm:pt modelId="{91641F17-E404-4953-AFA3-2E877252A844}">
      <dgm:prSet/>
      <dgm:spPr/>
      <dgm:t>
        <a:bodyPr/>
        <a:lstStyle/>
        <a:p>
          <a:r>
            <a:rPr lang="en-US" b="0" i="0" baseline="0"/>
            <a:t>DM prevalence is rising in Uganda, with 2.3%-8.5% among TB patients and 4.6% in the general population. </a:t>
          </a:r>
          <a:endParaRPr lang="en-US"/>
        </a:p>
      </dgm:t>
    </dgm:pt>
    <dgm:pt modelId="{1C721572-8581-4B78-BDB5-BB9DFDA20544}" type="parTrans" cxnId="{6B57C511-2BAD-4FD9-A0C2-25AA0CB17BDB}">
      <dgm:prSet/>
      <dgm:spPr/>
      <dgm:t>
        <a:bodyPr/>
        <a:lstStyle/>
        <a:p>
          <a:endParaRPr lang="en-US"/>
        </a:p>
      </dgm:t>
    </dgm:pt>
    <dgm:pt modelId="{438E87E2-AA4A-49B9-B5C9-4770FEDEC393}" type="sibTrans" cxnId="{6B57C511-2BAD-4FD9-A0C2-25AA0CB17BDB}">
      <dgm:prSet/>
      <dgm:spPr/>
      <dgm:t>
        <a:bodyPr/>
        <a:lstStyle/>
        <a:p>
          <a:endParaRPr lang="en-US"/>
        </a:p>
      </dgm:t>
    </dgm:pt>
    <dgm:pt modelId="{0B4BA934-D4E3-48E9-9A89-D97135B39A01}" type="pres">
      <dgm:prSet presAssocID="{BE0986B8-7C95-45C8-8756-79F6E9E4DEA0}" presName="outerComposite" presStyleCnt="0">
        <dgm:presLayoutVars>
          <dgm:chMax val="5"/>
          <dgm:dir/>
          <dgm:resizeHandles val="exact"/>
        </dgm:presLayoutVars>
      </dgm:prSet>
      <dgm:spPr/>
    </dgm:pt>
    <dgm:pt modelId="{8168B589-6EA8-4031-B0ED-AE861B0E2AD1}" type="pres">
      <dgm:prSet presAssocID="{BE0986B8-7C95-45C8-8756-79F6E9E4DEA0}" presName="dummyMaxCanvas" presStyleCnt="0">
        <dgm:presLayoutVars/>
      </dgm:prSet>
      <dgm:spPr/>
    </dgm:pt>
    <dgm:pt modelId="{0E7A9B53-73D6-4252-BE56-5A40C32A7639}" type="pres">
      <dgm:prSet presAssocID="{BE0986B8-7C95-45C8-8756-79F6E9E4DEA0}" presName="ThreeNodes_1" presStyleLbl="node1" presStyleIdx="0" presStyleCnt="3">
        <dgm:presLayoutVars>
          <dgm:bulletEnabled val="1"/>
        </dgm:presLayoutVars>
      </dgm:prSet>
      <dgm:spPr/>
    </dgm:pt>
    <dgm:pt modelId="{9C389C8F-9CDB-4C45-B91E-55DD1A0F74E9}" type="pres">
      <dgm:prSet presAssocID="{BE0986B8-7C95-45C8-8756-79F6E9E4DEA0}" presName="ThreeNodes_2" presStyleLbl="node1" presStyleIdx="1" presStyleCnt="3">
        <dgm:presLayoutVars>
          <dgm:bulletEnabled val="1"/>
        </dgm:presLayoutVars>
      </dgm:prSet>
      <dgm:spPr/>
    </dgm:pt>
    <dgm:pt modelId="{DA7FE7B1-B3FC-44AF-93A6-3F299F420BB7}" type="pres">
      <dgm:prSet presAssocID="{BE0986B8-7C95-45C8-8756-79F6E9E4DEA0}" presName="ThreeNodes_3" presStyleLbl="node1" presStyleIdx="2" presStyleCnt="3">
        <dgm:presLayoutVars>
          <dgm:bulletEnabled val="1"/>
        </dgm:presLayoutVars>
      </dgm:prSet>
      <dgm:spPr/>
    </dgm:pt>
    <dgm:pt modelId="{F2880AD9-8CD9-4A46-9D74-E9D0E65DAAC6}" type="pres">
      <dgm:prSet presAssocID="{BE0986B8-7C95-45C8-8756-79F6E9E4DEA0}" presName="ThreeConn_1-2" presStyleLbl="fgAccFollowNode1" presStyleIdx="0" presStyleCnt="2">
        <dgm:presLayoutVars>
          <dgm:bulletEnabled val="1"/>
        </dgm:presLayoutVars>
      </dgm:prSet>
      <dgm:spPr/>
    </dgm:pt>
    <dgm:pt modelId="{6709B0C1-E43A-4CA0-8363-4DDD23DFE1F3}" type="pres">
      <dgm:prSet presAssocID="{BE0986B8-7C95-45C8-8756-79F6E9E4DEA0}" presName="ThreeConn_2-3" presStyleLbl="fgAccFollowNode1" presStyleIdx="1" presStyleCnt="2">
        <dgm:presLayoutVars>
          <dgm:bulletEnabled val="1"/>
        </dgm:presLayoutVars>
      </dgm:prSet>
      <dgm:spPr/>
    </dgm:pt>
    <dgm:pt modelId="{58067772-0D57-4A37-A0B9-5EE70CE5D5C9}" type="pres">
      <dgm:prSet presAssocID="{BE0986B8-7C95-45C8-8756-79F6E9E4DEA0}" presName="ThreeNodes_1_text" presStyleLbl="node1" presStyleIdx="2" presStyleCnt="3">
        <dgm:presLayoutVars>
          <dgm:bulletEnabled val="1"/>
        </dgm:presLayoutVars>
      </dgm:prSet>
      <dgm:spPr/>
    </dgm:pt>
    <dgm:pt modelId="{4B62A598-16BD-47DC-B23B-6BD7D217DF76}" type="pres">
      <dgm:prSet presAssocID="{BE0986B8-7C95-45C8-8756-79F6E9E4DEA0}" presName="ThreeNodes_2_text" presStyleLbl="node1" presStyleIdx="2" presStyleCnt="3">
        <dgm:presLayoutVars>
          <dgm:bulletEnabled val="1"/>
        </dgm:presLayoutVars>
      </dgm:prSet>
      <dgm:spPr/>
    </dgm:pt>
    <dgm:pt modelId="{99A8DE4B-58D9-457F-A806-9DD26F4D755E}" type="pres">
      <dgm:prSet presAssocID="{BE0986B8-7C95-45C8-8756-79F6E9E4DEA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E5F60F-69F8-4455-9D5F-5E1EE7FB807E}" type="presOf" srcId="{0629D70D-70E9-4443-BEC0-CF661FED33DD}" destId="{0E7A9B53-73D6-4252-BE56-5A40C32A7639}" srcOrd="0" destOrd="0" presId="urn:microsoft.com/office/officeart/2005/8/layout/vProcess5"/>
    <dgm:cxn modelId="{6B57C511-2BAD-4FD9-A0C2-25AA0CB17BDB}" srcId="{BE0986B8-7C95-45C8-8756-79F6E9E4DEA0}" destId="{91641F17-E404-4953-AFA3-2E877252A844}" srcOrd="2" destOrd="0" parTransId="{1C721572-8581-4B78-BDB5-BB9DFDA20544}" sibTransId="{438E87E2-AA4A-49B9-B5C9-4770FEDEC393}"/>
    <dgm:cxn modelId="{4F574E3A-4EA3-4BD1-A6E3-3EA0F2B970F5}" type="presOf" srcId="{96571B67-17A1-414D-B09E-17C6CAA5DDC4}" destId="{F2880AD9-8CD9-4A46-9D74-E9D0E65DAAC6}" srcOrd="0" destOrd="0" presId="urn:microsoft.com/office/officeart/2005/8/layout/vProcess5"/>
    <dgm:cxn modelId="{22503642-C8D9-4F14-B6DE-32B0F457540F}" srcId="{BE0986B8-7C95-45C8-8756-79F6E9E4DEA0}" destId="{B9F5A8B7-1E9A-4B8D-83F0-44ECD1930855}" srcOrd="1" destOrd="0" parTransId="{70CE775F-F7F1-412D-B9BA-2B26B313EB10}" sibTransId="{3E6ED396-D8BC-4D1F-A572-277E6A5647A0}"/>
    <dgm:cxn modelId="{30F1EF6D-F96A-4601-9EB6-645B635051E0}" type="presOf" srcId="{91641F17-E404-4953-AFA3-2E877252A844}" destId="{99A8DE4B-58D9-457F-A806-9DD26F4D755E}" srcOrd="1" destOrd="0" presId="urn:microsoft.com/office/officeart/2005/8/layout/vProcess5"/>
    <dgm:cxn modelId="{3242237E-EDFC-4E67-9B2F-5764EDEDE832}" srcId="{BE0986B8-7C95-45C8-8756-79F6E9E4DEA0}" destId="{0629D70D-70E9-4443-BEC0-CF661FED33DD}" srcOrd="0" destOrd="0" parTransId="{5091B9C6-BA8D-4B31-8E1D-56D9FCBA8FF1}" sibTransId="{96571B67-17A1-414D-B09E-17C6CAA5DDC4}"/>
    <dgm:cxn modelId="{AB024992-9AF3-41FE-A395-7425B18C9C1C}" type="presOf" srcId="{BE0986B8-7C95-45C8-8756-79F6E9E4DEA0}" destId="{0B4BA934-D4E3-48E9-9A89-D97135B39A01}" srcOrd="0" destOrd="0" presId="urn:microsoft.com/office/officeart/2005/8/layout/vProcess5"/>
    <dgm:cxn modelId="{D8486F95-3193-41E0-9F7A-30EE33406AC4}" type="presOf" srcId="{0629D70D-70E9-4443-BEC0-CF661FED33DD}" destId="{58067772-0D57-4A37-A0B9-5EE70CE5D5C9}" srcOrd="1" destOrd="0" presId="urn:microsoft.com/office/officeart/2005/8/layout/vProcess5"/>
    <dgm:cxn modelId="{6E17DEDE-9F64-447F-83F4-A94AF567841F}" type="presOf" srcId="{91641F17-E404-4953-AFA3-2E877252A844}" destId="{DA7FE7B1-B3FC-44AF-93A6-3F299F420BB7}" srcOrd="0" destOrd="0" presId="urn:microsoft.com/office/officeart/2005/8/layout/vProcess5"/>
    <dgm:cxn modelId="{4D4225ED-4FBD-4166-97E2-8C21A7AB9410}" type="presOf" srcId="{B9F5A8B7-1E9A-4B8D-83F0-44ECD1930855}" destId="{4B62A598-16BD-47DC-B23B-6BD7D217DF76}" srcOrd="1" destOrd="0" presId="urn:microsoft.com/office/officeart/2005/8/layout/vProcess5"/>
    <dgm:cxn modelId="{6DE6DBF0-4951-405A-98AF-28AA6C50DFD8}" type="presOf" srcId="{B9F5A8B7-1E9A-4B8D-83F0-44ECD1930855}" destId="{9C389C8F-9CDB-4C45-B91E-55DD1A0F74E9}" srcOrd="0" destOrd="0" presId="urn:microsoft.com/office/officeart/2005/8/layout/vProcess5"/>
    <dgm:cxn modelId="{7479CBF6-C4C6-4A81-8B3E-8ED3FFF9E48A}" type="presOf" srcId="{3E6ED396-D8BC-4D1F-A572-277E6A5647A0}" destId="{6709B0C1-E43A-4CA0-8363-4DDD23DFE1F3}" srcOrd="0" destOrd="0" presId="urn:microsoft.com/office/officeart/2005/8/layout/vProcess5"/>
    <dgm:cxn modelId="{58CFEA96-B627-4DC1-8186-56F9E21AD9AC}" type="presParOf" srcId="{0B4BA934-D4E3-48E9-9A89-D97135B39A01}" destId="{8168B589-6EA8-4031-B0ED-AE861B0E2AD1}" srcOrd="0" destOrd="0" presId="urn:microsoft.com/office/officeart/2005/8/layout/vProcess5"/>
    <dgm:cxn modelId="{4AD85610-91F8-44B2-A45E-28B45087A7E6}" type="presParOf" srcId="{0B4BA934-D4E3-48E9-9A89-D97135B39A01}" destId="{0E7A9B53-73D6-4252-BE56-5A40C32A7639}" srcOrd="1" destOrd="0" presId="urn:microsoft.com/office/officeart/2005/8/layout/vProcess5"/>
    <dgm:cxn modelId="{D5C6195B-A93D-4BF3-826B-A3CC9C613FCC}" type="presParOf" srcId="{0B4BA934-D4E3-48E9-9A89-D97135B39A01}" destId="{9C389C8F-9CDB-4C45-B91E-55DD1A0F74E9}" srcOrd="2" destOrd="0" presId="urn:microsoft.com/office/officeart/2005/8/layout/vProcess5"/>
    <dgm:cxn modelId="{06D3BFED-D8FB-453C-9022-D01433912EC6}" type="presParOf" srcId="{0B4BA934-D4E3-48E9-9A89-D97135B39A01}" destId="{DA7FE7B1-B3FC-44AF-93A6-3F299F420BB7}" srcOrd="3" destOrd="0" presId="urn:microsoft.com/office/officeart/2005/8/layout/vProcess5"/>
    <dgm:cxn modelId="{0412377C-ED25-4674-A473-9D1AB9CFA16F}" type="presParOf" srcId="{0B4BA934-D4E3-48E9-9A89-D97135B39A01}" destId="{F2880AD9-8CD9-4A46-9D74-E9D0E65DAAC6}" srcOrd="4" destOrd="0" presId="urn:microsoft.com/office/officeart/2005/8/layout/vProcess5"/>
    <dgm:cxn modelId="{1421D49E-53B3-4E0D-BFEA-8C5AEA8354CE}" type="presParOf" srcId="{0B4BA934-D4E3-48E9-9A89-D97135B39A01}" destId="{6709B0C1-E43A-4CA0-8363-4DDD23DFE1F3}" srcOrd="5" destOrd="0" presId="urn:microsoft.com/office/officeart/2005/8/layout/vProcess5"/>
    <dgm:cxn modelId="{F3B7264B-2627-4D57-A573-7A450C22875D}" type="presParOf" srcId="{0B4BA934-D4E3-48E9-9A89-D97135B39A01}" destId="{58067772-0D57-4A37-A0B9-5EE70CE5D5C9}" srcOrd="6" destOrd="0" presId="urn:microsoft.com/office/officeart/2005/8/layout/vProcess5"/>
    <dgm:cxn modelId="{936516FF-7A0B-4E0C-8D8E-2798763F9812}" type="presParOf" srcId="{0B4BA934-D4E3-48E9-9A89-D97135B39A01}" destId="{4B62A598-16BD-47DC-B23B-6BD7D217DF76}" srcOrd="7" destOrd="0" presId="urn:microsoft.com/office/officeart/2005/8/layout/vProcess5"/>
    <dgm:cxn modelId="{99BCC581-5854-4639-800E-57417D0F7B49}" type="presParOf" srcId="{0B4BA934-D4E3-48E9-9A89-D97135B39A01}" destId="{99A8DE4B-58D9-457F-A806-9DD26F4D75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2FA237-EF3C-4A98-A3E7-7E0C45987BC9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187123-2448-4BEA-8A39-08D25C4A0CE3}">
      <dgm:prSet/>
      <dgm:spPr/>
      <dgm:t>
        <a:bodyPr/>
        <a:lstStyle/>
        <a:p>
          <a:r>
            <a:rPr lang="en-US" b="0" i="0" baseline="0" dirty="0"/>
            <a:t>The knowledge and evidence for integrated TB-DM care exists (Know).</a:t>
          </a:r>
          <a:endParaRPr lang="en-US" dirty="0"/>
        </a:p>
      </dgm:t>
    </dgm:pt>
    <dgm:pt modelId="{18AA72E9-B756-4AC3-9D1B-217BA6C194D4}" type="parTrans" cxnId="{B1D284AC-D13D-46A9-999F-540E58A072AC}">
      <dgm:prSet/>
      <dgm:spPr/>
      <dgm:t>
        <a:bodyPr/>
        <a:lstStyle/>
        <a:p>
          <a:endParaRPr lang="en-US"/>
        </a:p>
      </dgm:t>
    </dgm:pt>
    <dgm:pt modelId="{6A859390-0B2F-4340-BCFE-B04403BD630B}" type="sibTrans" cxnId="{B1D284AC-D13D-46A9-999F-540E58A072AC}">
      <dgm:prSet/>
      <dgm:spPr/>
      <dgm:t>
        <a:bodyPr/>
        <a:lstStyle/>
        <a:p>
          <a:endParaRPr lang="en-US"/>
        </a:p>
      </dgm:t>
    </dgm:pt>
    <dgm:pt modelId="{6514205F-68C6-4253-93BD-113CAF0CC74A}">
      <dgm:prSet/>
      <dgm:spPr/>
      <dgm:t>
        <a:bodyPr/>
        <a:lstStyle/>
        <a:p>
          <a:r>
            <a:rPr lang="en-US" b="0" i="0" baseline="0"/>
            <a:t>However, actual implementation in Uganda is lacking (Do).</a:t>
          </a:r>
          <a:endParaRPr lang="en-US"/>
        </a:p>
      </dgm:t>
    </dgm:pt>
    <dgm:pt modelId="{49F4A8A5-E9E2-48D3-9891-5349C830DA0E}" type="parTrans" cxnId="{C6363679-61F0-499C-8234-A0A0BA4EC7E4}">
      <dgm:prSet/>
      <dgm:spPr/>
      <dgm:t>
        <a:bodyPr/>
        <a:lstStyle/>
        <a:p>
          <a:endParaRPr lang="en-US"/>
        </a:p>
      </dgm:t>
    </dgm:pt>
    <dgm:pt modelId="{0698B325-C973-4A2E-93CC-96F9021F5983}" type="sibTrans" cxnId="{C6363679-61F0-499C-8234-A0A0BA4EC7E4}">
      <dgm:prSet/>
      <dgm:spPr/>
      <dgm:t>
        <a:bodyPr/>
        <a:lstStyle/>
        <a:p>
          <a:endParaRPr lang="en-US"/>
        </a:p>
      </dgm:t>
    </dgm:pt>
    <dgm:pt modelId="{5B9D5D0E-04C6-41FD-8E83-B92E87045649}">
      <dgm:prSet/>
      <dgm:spPr/>
      <dgm:t>
        <a:bodyPr/>
        <a:lstStyle/>
        <a:p>
          <a:r>
            <a:rPr lang="en-US" b="0" i="0" baseline="0"/>
            <a:t>The gap: Barriers to integrating DM care into routine TB management remain poorly understood. </a:t>
          </a:r>
          <a:endParaRPr lang="en-US"/>
        </a:p>
      </dgm:t>
    </dgm:pt>
    <dgm:pt modelId="{E681D0E8-87DE-4C2E-BCA3-0081A305C73C}" type="parTrans" cxnId="{26CD1D15-96D4-4A9C-A299-4A160D51AD59}">
      <dgm:prSet/>
      <dgm:spPr/>
      <dgm:t>
        <a:bodyPr/>
        <a:lstStyle/>
        <a:p>
          <a:endParaRPr lang="en-US"/>
        </a:p>
      </dgm:t>
    </dgm:pt>
    <dgm:pt modelId="{1EB56EDE-4204-4819-B99A-2DAA5BFF3D49}" type="sibTrans" cxnId="{26CD1D15-96D4-4A9C-A299-4A160D51AD59}">
      <dgm:prSet/>
      <dgm:spPr/>
      <dgm:t>
        <a:bodyPr/>
        <a:lstStyle/>
        <a:p>
          <a:endParaRPr lang="en-US"/>
        </a:p>
      </dgm:t>
    </dgm:pt>
    <dgm:pt modelId="{406C510E-814F-476D-B3ED-F7D558C86473}" type="pres">
      <dgm:prSet presAssocID="{8E2FA237-EF3C-4A98-A3E7-7E0C45987BC9}" presName="diagram" presStyleCnt="0">
        <dgm:presLayoutVars>
          <dgm:dir/>
          <dgm:resizeHandles val="exact"/>
        </dgm:presLayoutVars>
      </dgm:prSet>
      <dgm:spPr/>
    </dgm:pt>
    <dgm:pt modelId="{1097988B-F46F-471A-8EE3-E3D4CB875480}" type="pres">
      <dgm:prSet presAssocID="{70187123-2448-4BEA-8A39-08D25C4A0CE3}" presName="node" presStyleLbl="node1" presStyleIdx="0" presStyleCnt="3">
        <dgm:presLayoutVars>
          <dgm:bulletEnabled val="1"/>
        </dgm:presLayoutVars>
      </dgm:prSet>
      <dgm:spPr/>
    </dgm:pt>
    <dgm:pt modelId="{D07D4F13-1105-49A8-B951-AA607A6A20DC}" type="pres">
      <dgm:prSet presAssocID="{6A859390-0B2F-4340-BCFE-B04403BD630B}" presName="sibTrans" presStyleLbl="sibTrans2D1" presStyleIdx="0" presStyleCnt="2"/>
      <dgm:spPr/>
    </dgm:pt>
    <dgm:pt modelId="{A068B681-925B-4FEA-8624-CC4BF1A97E0E}" type="pres">
      <dgm:prSet presAssocID="{6A859390-0B2F-4340-BCFE-B04403BD630B}" presName="connectorText" presStyleLbl="sibTrans2D1" presStyleIdx="0" presStyleCnt="2"/>
      <dgm:spPr/>
    </dgm:pt>
    <dgm:pt modelId="{A95F07AE-659C-4F4C-BE08-E3CE55D505D5}" type="pres">
      <dgm:prSet presAssocID="{6514205F-68C6-4253-93BD-113CAF0CC74A}" presName="node" presStyleLbl="node1" presStyleIdx="1" presStyleCnt="3">
        <dgm:presLayoutVars>
          <dgm:bulletEnabled val="1"/>
        </dgm:presLayoutVars>
      </dgm:prSet>
      <dgm:spPr/>
    </dgm:pt>
    <dgm:pt modelId="{95608EA2-EEB1-435D-9CF2-9A0C8C9A4A48}" type="pres">
      <dgm:prSet presAssocID="{0698B325-C973-4A2E-93CC-96F9021F5983}" presName="sibTrans" presStyleLbl="sibTrans2D1" presStyleIdx="1" presStyleCnt="2"/>
      <dgm:spPr/>
    </dgm:pt>
    <dgm:pt modelId="{2BA746F8-C745-4D03-A5C1-B95BE01865A8}" type="pres">
      <dgm:prSet presAssocID="{0698B325-C973-4A2E-93CC-96F9021F5983}" presName="connectorText" presStyleLbl="sibTrans2D1" presStyleIdx="1" presStyleCnt="2"/>
      <dgm:spPr/>
    </dgm:pt>
    <dgm:pt modelId="{96D2A1CF-BBED-4A99-A907-B1147E8C1D5B}" type="pres">
      <dgm:prSet presAssocID="{5B9D5D0E-04C6-41FD-8E83-B92E87045649}" presName="node" presStyleLbl="node1" presStyleIdx="2" presStyleCnt="3">
        <dgm:presLayoutVars>
          <dgm:bulletEnabled val="1"/>
        </dgm:presLayoutVars>
      </dgm:prSet>
      <dgm:spPr/>
    </dgm:pt>
  </dgm:ptLst>
  <dgm:cxnLst>
    <dgm:cxn modelId="{B0CFA707-A59B-406D-B8EE-6682B17E35C8}" type="presOf" srcId="{6514205F-68C6-4253-93BD-113CAF0CC74A}" destId="{A95F07AE-659C-4F4C-BE08-E3CE55D505D5}" srcOrd="0" destOrd="0" presId="urn:microsoft.com/office/officeart/2005/8/layout/process5"/>
    <dgm:cxn modelId="{26CD1D15-96D4-4A9C-A299-4A160D51AD59}" srcId="{8E2FA237-EF3C-4A98-A3E7-7E0C45987BC9}" destId="{5B9D5D0E-04C6-41FD-8E83-B92E87045649}" srcOrd="2" destOrd="0" parTransId="{E681D0E8-87DE-4C2E-BCA3-0081A305C73C}" sibTransId="{1EB56EDE-4204-4819-B99A-2DAA5BFF3D49}"/>
    <dgm:cxn modelId="{94A4AE69-3ED6-439E-81F3-A89868DC7003}" type="presOf" srcId="{0698B325-C973-4A2E-93CC-96F9021F5983}" destId="{95608EA2-EEB1-435D-9CF2-9A0C8C9A4A48}" srcOrd="0" destOrd="0" presId="urn:microsoft.com/office/officeart/2005/8/layout/process5"/>
    <dgm:cxn modelId="{C6363679-61F0-499C-8234-A0A0BA4EC7E4}" srcId="{8E2FA237-EF3C-4A98-A3E7-7E0C45987BC9}" destId="{6514205F-68C6-4253-93BD-113CAF0CC74A}" srcOrd="1" destOrd="0" parTransId="{49F4A8A5-E9E2-48D3-9891-5349C830DA0E}" sibTransId="{0698B325-C973-4A2E-93CC-96F9021F5983}"/>
    <dgm:cxn modelId="{D7E79B98-EFD1-4465-8735-84A22CA3A29C}" type="presOf" srcId="{6A859390-0B2F-4340-BCFE-B04403BD630B}" destId="{D07D4F13-1105-49A8-B951-AA607A6A20DC}" srcOrd="0" destOrd="0" presId="urn:microsoft.com/office/officeart/2005/8/layout/process5"/>
    <dgm:cxn modelId="{756C31AB-F753-4BB4-9259-266575A72F91}" type="presOf" srcId="{0698B325-C973-4A2E-93CC-96F9021F5983}" destId="{2BA746F8-C745-4D03-A5C1-B95BE01865A8}" srcOrd="1" destOrd="0" presId="urn:microsoft.com/office/officeart/2005/8/layout/process5"/>
    <dgm:cxn modelId="{B1D284AC-D13D-46A9-999F-540E58A072AC}" srcId="{8E2FA237-EF3C-4A98-A3E7-7E0C45987BC9}" destId="{70187123-2448-4BEA-8A39-08D25C4A0CE3}" srcOrd="0" destOrd="0" parTransId="{18AA72E9-B756-4AC3-9D1B-217BA6C194D4}" sibTransId="{6A859390-0B2F-4340-BCFE-B04403BD630B}"/>
    <dgm:cxn modelId="{DE936CB3-B06C-48FC-BC21-56A5AC448B42}" type="presOf" srcId="{70187123-2448-4BEA-8A39-08D25C4A0CE3}" destId="{1097988B-F46F-471A-8EE3-E3D4CB875480}" srcOrd="0" destOrd="0" presId="urn:microsoft.com/office/officeart/2005/8/layout/process5"/>
    <dgm:cxn modelId="{D29F58BE-540F-4874-834C-43A7B0B0609A}" type="presOf" srcId="{5B9D5D0E-04C6-41FD-8E83-B92E87045649}" destId="{96D2A1CF-BBED-4A99-A907-B1147E8C1D5B}" srcOrd="0" destOrd="0" presId="urn:microsoft.com/office/officeart/2005/8/layout/process5"/>
    <dgm:cxn modelId="{09AFF2CB-A81B-4CC5-A647-73BCA1057839}" type="presOf" srcId="{6A859390-0B2F-4340-BCFE-B04403BD630B}" destId="{A068B681-925B-4FEA-8624-CC4BF1A97E0E}" srcOrd="1" destOrd="0" presId="urn:microsoft.com/office/officeart/2005/8/layout/process5"/>
    <dgm:cxn modelId="{2A2FC1F3-EFD1-40A4-8D93-03BC7F628BDA}" type="presOf" srcId="{8E2FA237-EF3C-4A98-A3E7-7E0C45987BC9}" destId="{406C510E-814F-476D-B3ED-F7D558C86473}" srcOrd="0" destOrd="0" presId="urn:microsoft.com/office/officeart/2005/8/layout/process5"/>
    <dgm:cxn modelId="{FF76F069-C2CD-4E30-84E4-C9F7E736B4A1}" type="presParOf" srcId="{406C510E-814F-476D-B3ED-F7D558C86473}" destId="{1097988B-F46F-471A-8EE3-E3D4CB875480}" srcOrd="0" destOrd="0" presId="urn:microsoft.com/office/officeart/2005/8/layout/process5"/>
    <dgm:cxn modelId="{93035944-3522-42FC-9026-2A4A3E349A48}" type="presParOf" srcId="{406C510E-814F-476D-B3ED-F7D558C86473}" destId="{D07D4F13-1105-49A8-B951-AA607A6A20DC}" srcOrd="1" destOrd="0" presId="urn:microsoft.com/office/officeart/2005/8/layout/process5"/>
    <dgm:cxn modelId="{6DF8990C-9E22-45F8-978B-0CD1AFF1DBBE}" type="presParOf" srcId="{D07D4F13-1105-49A8-B951-AA607A6A20DC}" destId="{A068B681-925B-4FEA-8624-CC4BF1A97E0E}" srcOrd="0" destOrd="0" presId="urn:microsoft.com/office/officeart/2005/8/layout/process5"/>
    <dgm:cxn modelId="{3577685F-8D89-4670-BB06-B6E41E4D37BC}" type="presParOf" srcId="{406C510E-814F-476D-B3ED-F7D558C86473}" destId="{A95F07AE-659C-4F4C-BE08-E3CE55D505D5}" srcOrd="2" destOrd="0" presId="urn:microsoft.com/office/officeart/2005/8/layout/process5"/>
    <dgm:cxn modelId="{6D8A7F76-CB57-443C-A08C-E341224029A4}" type="presParOf" srcId="{406C510E-814F-476D-B3ED-F7D558C86473}" destId="{95608EA2-EEB1-435D-9CF2-9A0C8C9A4A48}" srcOrd="3" destOrd="0" presId="urn:microsoft.com/office/officeart/2005/8/layout/process5"/>
    <dgm:cxn modelId="{57878FB5-37CA-4DFA-A925-FAF1263F1745}" type="presParOf" srcId="{95608EA2-EEB1-435D-9CF2-9A0C8C9A4A48}" destId="{2BA746F8-C745-4D03-A5C1-B95BE01865A8}" srcOrd="0" destOrd="0" presId="urn:microsoft.com/office/officeart/2005/8/layout/process5"/>
    <dgm:cxn modelId="{B3534FB0-D0D4-4534-A378-0B7C49405F4D}" type="presParOf" srcId="{406C510E-814F-476D-B3ED-F7D558C86473}" destId="{96D2A1CF-BBED-4A99-A907-B1147E8C1D5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F6DC0D-1699-41B5-8C29-959A3E89BD4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EF5F5E-6240-47F7-ACB2-830B1E00BC99}">
      <dgm:prSet/>
      <dgm:spPr/>
      <dgm:t>
        <a:bodyPr/>
        <a:lstStyle/>
        <a:p>
          <a:r>
            <a:rPr lang="en-US"/>
            <a:t>To analyze the T-B DM care cascade in Uganda public health facilities</a:t>
          </a:r>
        </a:p>
      </dgm:t>
    </dgm:pt>
    <dgm:pt modelId="{5A8280F4-DDE2-49BC-A9CF-C1BC78471E29}" type="parTrans" cxnId="{B6A9AE5D-4539-4FED-B329-7278AF925BEC}">
      <dgm:prSet/>
      <dgm:spPr/>
      <dgm:t>
        <a:bodyPr/>
        <a:lstStyle/>
        <a:p>
          <a:endParaRPr lang="en-US"/>
        </a:p>
      </dgm:t>
    </dgm:pt>
    <dgm:pt modelId="{4BB2B3D2-8CBF-403B-8E87-AC8D2C502ECF}" type="sibTrans" cxnId="{B6A9AE5D-4539-4FED-B329-7278AF925BEC}">
      <dgm:prSet/>
      <dgm:spPr/>
      <dgm:t>
        <a:bodyPr/>
        <a:lstStyle/>
        <a:p>
          <a:endParaRPr lang="en-US"/>
        </a:p>
      </dgm:t>
    </dgm:pt>
    <dgm:pt modelId="{059BC14A-4248-445D-B2AC-8A5A052553A8}">
      <dgm:prSet/>
      <dgm:spPr/>
      <dgm:t>
        <a:bodyPr/>
        <a:lstStyle/>
        <a:p>
          <a:r>
            <a:rPr lang="en-US"/>
            <a:t>2. To determine the barriers and facilitators to integration of DM care   into TB treatment in Uganda public health facilities</a:t>
          </a:r>
        </a:p>
      </dgm:t>
    </dgm:pt>
    <dgm:pt modelId="{D24B8FB1-E31F-42E9-859A-0E17A8519FB7}" type="parTrans" cxnId="{1CAA19C3-E23D-47BA-964A-74F7127FAE52}">
      <dgm:prSet/>
      <dgm:spPr/>
      <dgm:t>
        <a:bodyPr/>
        <a:lstStyle/>
        <a:p>
          <a:endParaRPr lang="en-US"/>
        </a:p>
      </dgm:t>
    </dgm:pt>
    <dgm:pt modelId="{BB966EA0-65C7-4DB3-8616-7CECDF2D8E7F}" type="sibTrans" cxnId="{1CAA19C3-E23D-47BA-964A-74F7127FAE52}">
      <dgm:prSet/>
      <dgm:spPr/>
      <dgm:t>
        <a:bodyPr/>
        <a:lstStyle/>
        <a:p>
          <a:endParaRPr lang="en-US"/>
        </a:p>
      </dgm:t>
    </dgm:pt>
    <dgm:pt modelId="{4A8350BC-B3E2-40AA-A5E0-80CEB20BF532}" type="pres">
      <dgm:prSet presAssocID="{3FF6DC0D-1699-41B5-8C29-959A3E89BD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3A9C0A-A7B4-42AC-9506-2279330C112C}" type="pres">
      <dgm:prSet presAssocID="{88EF5F5E-6240-47F7-ACB2-830B1E00BC99}" presName="hierRoot1" presStyleCnt="0"/>
      <dgm:spPr/>
    </dgm:pt>
    <dgm:pt modelId="{F3883C2E-F711-4DF0-9601-5EEE89A3E1A9}" type="pres">
      <dgm:prSet presAssocID="{88EF5F5E-6240-47F7-ACB2-830B1E00BC99}" presName="composite" presStyleCnt="0"/>
      <dgm:spPr/>
    </dgm:pt>
    <dgm:pt modelId="{6C55BDCE-0CF8-40BA-855E-05A6250C9930}" type="pres">
      <dgm:prSet presAssocID="{88EF5F5E-6240-47F7-ACB2-830B1E00BC99}" presName="background" presStyleLbl="node0" presStyleIdx="0" presStyleCnt="2"/>
      <dgm:spPr/>
    </dgm:pt>
    <dgm:pt modelId="{BA0C1871-7C72-4A37-989B-4DF213979E13}" type="pres">
      <dgm:prSet presAssocID="{88EF5F5E-6240-47F7-ACB2-830B1E00BC99}" presName="text" presStyleLbl="fgAcc0" presStyleIdx="0" presStyleCnt="2">
        <dgm:presLayoutVars>
          <dgm:chPref val="3"/>
        </dgm:presLayoutVars>
      </dgm:prSet>
      <dgm:spPr/>
    </dgm:pt>
    <dgm:pt modelId="{3A9CA00B-A8FA-48B5-B0FD-F78CE947FFA1}" type="pres">
      <dgm:prSet presAssocID="{88EF5F5E-6240-47F7-ACB2-830B1E00BC99}" presName="hierChild2" presStyleCnt="0"/>
      <dgm:spPr/>
    </dgm:pt>
    <dgm:pt modelId="{8AD2518A-7A4D-495A-BBF8-4DEF67E9386D}" type="pres">
      <dgm:prSet presAssocID="{059BC14A-4248-445D-B2AC-8A5A052553A8}" presName="hierRoot1" presStyleCnt="0"/>
      <dgm:spPr/>
    </dgm:pt>
    <dgm:pt modelId="{B50B920B-A4D6-46E7-B915-FABDA26738DD}" type="pres">
      <dgm:prSet presAssocID="{059BC14A-4248-445D-B2AC-8A5A052553A8}" presName="composite" presStyleCnt="0"/>
      <dgm:spPr/>
    </dgm:pt>
    <dgm:pt modelId="{910C807A-8544-4374-B904-AC8FB95EA32D}" type="pres">
      <dgm:prSet presAssocID="{059BC14A-4248-445D-B2AC-8A5A052553A8}" presName="background" presStyleLbl="node0" presStyleIdx="1" presStyleCnt="2"/>
      <dgm:spPr/>
    </dgm:pt>
    <dgm:pt modelId="{CC40E7B7-2C81-408D-963B-9B5ACA058A15}" type="pres">
      <dgm:prSet presAssocID="{059BC14A-4248-445D-B2AC-8A5A052553A8}" presName="text" presStyleLbl="fgAcc0" presStyleIdx="1" presStyleCnt="2">
        <dgm:presLayoutVars>
          <dgm:chPref val="3"/>
        </dgm:presLayoutVars>
      </dgm:prSet>
      <dgm:spPr/>
    </dgm:pt>
    <dgm:pt modelId="{CFDE54CB-347E-4647-86DD-511EA1C4B691}" type="pres">
      <dgm:prSet presAssocID="{059BC14A-4248-445D-B2AC-8A5A052553A8}" presName="hierChild2" presStyleCnt="0"/>
      <dgm:spPr/>
    </dgm:pt>
  </dgm:ptLst>
  <dgm:cxnLst>
    <dgm:cxn modelId="{5A671225-D072-468D-BD28-1CA9AB6BC546}" type="presOf" srcId="{88EF5F5E-6240-47F7-ACB2-830B1E00BC99}" destId="{BA0C1871-7C72-4A37-989B-4DF213979E13}" srcOrd="0" destOrd="0" presId="urn:microsoft.com/office/officeart/2005/8/layout/hierarchy1"/>
    <dgm:cxn modelId="{B6A9AE5D-4539-4FED-B329-7278AF925BEC}" srcId="{3FF6DC0D-1699-41B5-8C29-959A3E89BD4D}" destId="{88EF5F5E-6240-47F7-ACB2-830B1E00BC99}" srcOrd="0" destOrd="0" parTransId="{5A8280F4-DDE2-49BC-A9CF-C1BC78471E29}" sibTransId="{4BB2B3D2-8CBF-403B-8E87-AC8D2C502ECF}"/>
    <dgm:cxn modelId="{172FD7B1-EB48-42BC-A8A9-1EBDE7D706A2}" type="presOf" srcId="{059BC14A-4248-445D-B2AC-8A5A052553A8}" destId="{CC40E7B7-2C81-408D-963B-9B5ACA058A15}" srcOrd="0" destOrd="0" presId="urn:microsoft.com/office/officeart/2005/8/layout/hierarchy1"/>
    <dgm:cxn modelId="{1CAA19C3-E23D-47BA-964A-74F7127FAE52}" srcId="{3FF6DC0D-1699-41B5-8C29-959A3E89BD4D}" destId="{059BC14A-4248-445D-B2AC-8A5A052553A8}" srcOrd="1" destOrd="0" parTransId="{D24B8FB1-E31F-42E9-859A-0E17A8519FB7}" sibTransId="{BB966EA0-65C7-4DB3-8616-7CECDF2D8E7F}"/>
    <dgm:cxn modelId="{58FAA3EC-1291-4FBF-9AF4-8D508205B491}" type="presOf" srcId="{3FF6DC0D-1699-41B5-8C29-959A3E89BD4D}" destId="{4A8350BC-B3E2-40AA-A5E0-80CEB20BF532}" srcOrd="0" destOrd="0" presId="urn:microsoft.com/office/officeart/2005/8/layout/hierarchy1"/>
    <dgm:cxn modelId="{C9D3B9A6-A10B-41DE-826E-98FA182B31BD}" type="presParOf" srcId="{4A8350BC-B3E2-40AA-A5E0-80CEB20BF532}" destId="{7C3A9C0A-A7B4-42AC-9506-2279330C112C}" srcOrd="0" destOrd="0" presId="urn:microsoft.com/office/officeart/2005/8/layout/hierarchy1"/>
    <dgm:cxn modelId="{F0DE8B0B-6F19-4DBD-B666-8E57606EEB92}" type="presParOf" srcId="{7C3A9C0A-A7B4-42AC-9506-2279330C112C}" destId="{F3883C2E-F711-4DF0-9601-5EEE89A3E1A9}" srcOrd="0" destOrd="0" presId="urn:microsoft.com/office/officeart/2005/8/layout/hierarchy1"/>
    <dgm:cxn modelId="{344CC382-93E1-4E44-9CE6-1DB007E18C3C}" type="presParOf" srcId="{F3883C2E-F711-4DF0-9601-5EEE89A3E1A9}" destId="{6C55BDCE-0CF8-40BA-855E-05A6250C9930}" srcOrd="0" destOrd="0" presId="urn:microsoft.com/office/officeart/2005/8/layout/hierarchy1"/>
    <dgm:cxn modelId="{93B606FB-8F76-4281-A48A-7EA1523A4654}" type="presParOf" srcId="{F3883C2E-F711-4DF0-9601-5EEE89A3E1A9}" destId="{BA0C1871-7C72-4A37-989B-4DF213979E13}" srcOrd="1" destOrd="0" presId="urn:microsoft.com/office/officeart/2005/8/layout/hierarchy1"/>
    <dgm:cxn modelId="{D502EC41-D303-4AFB-AD20-CCE54328F30F}" type="presParOf" srcId="{7C3A9C0A-A7B4-42AC-9506-2279330C112C}" destId="{3A9CA00B-A8FA-48B5-B0FD-F78CE947FFA1}" srcOrd="1" destOrd="0" presId="urn:microsoft.com/office/officeart/2005/8/layout/hierarchy1"/>
    <dgm:cxn modelId="{B083499A-A74B-43FB-9E15-BB70E5C7EE17}" type="presParOf" srcId="{4A8350BC-B3E2-40AA-A5E0-80CEB20BF532}" destId="{8AD2518A-7A4D-495A-BBF8-4DEF67E9386D}" srcOrd="1" destOrd="0" presId="urn:microsoft.com/office/officeart/2005/8/layout/hierarchy1"/>
    <dgm:cxn modelId="{5C551273-7795-4666-BDDB-5326E1707789}" type="presParOf" srcId="{8AD2518A-7A4D-495A-BBF8-4DEF67E9386D}" destId="{B50B920B-A4D6-46E7-B915-FABDA26738DD}" srcOrd="0" destOrd="0" presId="urn:microsoft.com/office/officeart/2005/8/layout/hierarchy1"/>
    <dgm:cxn modelId="{150E7395-536C-4170-AF43-8F847E3C0EF4}" type="presParOf" srcId="{B50B920B-A4D6-46E7-B915-FABDA26738DD}" destId="{910C807A-8544-4374-B904-AC8FB95EA32D}" srcOrd="0" destOrd="0" presId="urn:microsoft.com/office/officeart/2005/8/layout/hierarchy1"/>
    <dgm:cxn modelId="{28FC4529-B6C7-4797-897F-695822EB1D61}" type="presParOf" srcId="{B50B920B-A4D6-46E7-B915-FABDA26738DD}" destId="{CC40E7B7-2C81-408D-963B-9B5ACA058A15}" srcOrd="1" destOrd="0" presId="urn:microsoft.com/office/officeart/2005/8/layout/hierarchy1"/>
    <dgm:cxn modelId="{22AA110A-C853-4711-8977-C663652885E5}" type="presParOf" srcId="{8AD2518A-7A4D-495A-BBF8-4DEF67E9386D}" destId="{CFDE54CB-347E-4647-86DD-511EA1C4B6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C7926-13A8-4142-8E5B-E2ABE059C2CF}">
      <dsp:nvSpPr>
        <dsp:cNvPr id="0" name=""/>
        <dsp:cNvSpPr/>
      </dsp:nvSpPr>
      <dsp:spPr>
        <a:xfrm>
          <a:off x="0" y="417"/>
          <a:ext cx="8794959" cy="975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0D5C-1F69-4A7C-B389-F87F44A8E675}">
      <dsp:nvSpPr>
        <dsp:cNvPr id="0" name=""/>
        <dsp:cNvSpPr/>
      </dsp:nvSpPr>
      <dsp:spPr>
        <a:xfrm>
          <a:off x="295195" y="219983"/>
          <a:ext cx="536719" cy="5367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52002-3151-4AF5-A7DA-D9FD326730F8}">
      <dsp:nvSpPr>
        <dsp:cNvPr id="0" name=""/>
        <dsp:cNvSpPr/>
      </dsp:nvSpPr>
      <dsp:spPr>
        <a:xfrm>
          <a:off x="1127110" y="417"/>
          <a:ext cx="7667848" cy="97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8" tIns="103278" rIns="103278" bIns="1032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Rising Diabetes Rates</a:t>
          </a:r>
          <a:r>
            <a:rPr lang="en-US" sz="2200" b="0" i="0" kern="1200" baseline="0"/>
            <a:t>: The prevalence of DM among TB patients in Uganda ranges from 2.3% - 8.5%</a:t>
          </a:r>
          <a:endParaRPr lang="en-US" sz="2200" kern="1200"/>
        </a:p>
      </dsp:txBody>
      <dsp:txXfrm>
        <a:off x="1127110" y="417"/>
        <a:ext cx="7667848" cy="975853"/>
      </dsp:txXfrm>
    </dsp:sp>
    <dsp:sp modelId="{FAF1869D-B1C6-41DC-93BD-87320096308A}">
      <dsp:nvSpPr>
        <dsp:cNvPr id="0" name=""/>
        <dsp:cNvSpPr/>
      </dsp:nvSpPr>
      <dsp:spPr>
        <a:xfrm>
          <a:off x="0" y="1220233"/>
          <a:ext cx="8794959" cy="975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0D7C4-4788-465F-A947-BE7990BDB584}">
      <dsp:nvSpPr>
        <dsp:cNvPr id="0" name=""/>
        <dsp:cNvSpPr/>
      </dsp:nvSpPr>
      <dsp:spPr>
        <a:xfrm>
          <a:off x="295195" y="1439800"/>
          <a:ext cx="536719" cy="5367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BE9BC-B77A-4D27-863C-FCE60C23E246}">
      <dsp:nvSpPr>
        <dsp:cNvPr id="0" name=""/>
        <dsp:cNvSpPr/>
      </dsp:nvSpPr>
      <dsp:spPr>
        <a:xfrm>
          <a:off x="1127110" y="1220233"/>
          <a:ext cx="7667848" cy="97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8" tIns="103278" rIns="103278" bIns="1032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DM in the general population increasing from 1.4% in 2016 to 4.6% in 2021.</a:t>
          </a:r>
          <a:endParaRPr lang="en-US" sz="2200" kern="1200"/>
        </a:p>
      </dsp:txBody>
      <dsp:txXfrm>
        <a:off x="1127110" y="1220233"/>
        <a:ext cx="7667848" cy="975853"/>
      </dsp:txXfrm>
    </dsp:sp>
    <dsp:sp modelId="{ADA9E091-4F63-412D-BA4D-62A63C28F931}">
      <dsp:nvSpPr>
        <dsp:cNvPr id="0" name=""/>
        <dsp:cNvSpPr/>
      </dsp:nvSpPr>
      <dsp:spPr>
        <a:xfrm>
          <a:off x="0" y="2440049"/>
          <a:ext cx="8794959" cy="975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5D83C-B77E-4DF5-BFDD-1039B2D743C6}">
      <dsp:nvSpPr>
        <dsp:cNvPr id="0" name=""/>
        <dsp:cNvSpPr/>
      </dsp:nvSpPr>
      <dsp:spPr>
        <a:xfrm>
          <a:off x="295195" y="2659616"/>
          <a:ext cx="536719" cy="5367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B22FF-7FF1-46CB-8C53-1CCFB5EB80A4}">
      <dsp:nvSpPr>
        <dsp:cNvPr id="0" name=""/>
        <dsp:cNvSpPr/>
      </dsp:nvSpPr>
      <dsp:spPr>
        <a:xfrm>
          <a:off x="1127110" y="2440049"/>
          <a:ext cx="7667848" cy="97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8" tIns="103278" rIns="103278" bIns="1032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Impact of DM on TB</a:t>
          </a:r>
          <a:r>
            <a:rPr lang="en-US" sz="2200" b="0" i="0" kern="1200" baseline="0"/>
            <a:t>: DM complicates TB treatment, increasing the risks of treatment failure,</a:t>
          </a:r>
          <a:r>
            <a:rPr lang="en-US" sz="2200" kern="1200"/>
            <a:t> </a:t>
          </a:r>
          <a:r>
            <a:rPr lang="en-US" sz="2200" b="0" i="0" kern="1200" baseline="0"/>
            <a:t>recurrence, and mortality​​. </a:t>
          </a:r>
          <a:endParaRPr lang="en-US" sz="2200" kern="1200"/>
        </a:p>
      </dsp:txBody>
      <dsp:txXfrm>
        <a:off x="1127110" y="2440049"/>
        <a:ext cx="7667848" cy="975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D4771-88A8-4FAA-9D4D-A28B41005BD2}">
      <dsp:nvSpPr>
        <dsp:cNvPr id="0" name=""/>
        <dsp:cNvSpPr/>
      </dsp:nvSpPr>
      <dsp:spPr>
        <a:xfrm>
          <a:off x="0" y="70216"/>
          <a:ext cx="88785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WHO Recommendations</a:t>
          </a:r>
          <a:r>
            <a:rPr lang="en-US" sz="2100" b="0" i="0" kern="1200" baseline="0"/>
            <a:t>: WHO advocates for screening all TB patients for DM to address TB-DM comorbidity.</a:t>
          </a:r>
          <a:endParaRPr lang="en-US" sz="2100" kern="1200"/>
        </a:p>
      </dsp:txBody>
      <dsp:txXfrm>
        <a:off x="57347" y="127563"/>
        <a:ext cx="8763835" cy="1060059"/>
      </dsp:txXfrm>
    </dsp:sp>
    <dsp:sp modelId="{A08404DB-C0EA-4C35-9EC0-4F8CFE964B11}">
      <dsp:nvSpPr>
        <dsp:cNvPr id="0" name=""/>
        <dsp:cNvSpPr/>
      </dsp:nvSpPr>
      <dsp:spPr>
        <a:xfrm>
          <a:off x="0" y="1305449"/>
          <a:ext cx="88785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Gaps in Implementation</a:t>
          </a:r>
          <a:r>
            <a:rPr lang="en-US" sz="2100" b="0" i="0" kern="1200" baseline="0"/>
            <a:t>: Uganda struggles with implementing integrated TB-DM management due to fragmented healthcare systems and poor DM care access.</a:t>
          </a:r>
          <a:endParaRPr lang="en-US" sz="2100" kern="1200"/>
        </a:p>
      </dsp:txBody>
      <dsp:txXfrm>
        <a:off x="57347" y="1362796"/>
        <a:ext cx="8763835" cy="1060059"/>
      </dsp:txXfrm>
    </dsp:sp>
    <dsp:sp modelId="{2DF2E63B-3094-4096-AC9D-B1D4C1661C1A}">
      <dsp:nvSpPr>
        <dsp:cNvPr id="0" name=""/>
        <dsp:cNvSpPr/>
      </dsp:nvSpPr>
      <dsp:spPr>
        <a:xfrm>
          <a:off x="0" y="2540682"/>
          <a:ext cx="88785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Need for Research</a:t>
          </a:r>
          <a:r>
            <a:rPr lang="en-US" sz="2100" b="0" i="0" kern="1200" baseline="0"/>
            <a:t>: There is limited evidence on barriers and facilitators to integrating DM care into TB and HIV treatment programs​​. </a:t>
          </a:r>
          <a:endParaRPr lang="en-US" sz="2100" kern="1200"/>
        </a:p>
      </dsp:txBody>
      <dsp:txXfrm>
        <a:off x="57347" y="2598029"/>
        <a:ext cx="8763835" cy="1060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0AF33-50E1-4957-8A10-452EF04ADBB6}">
      <dsp:nvSpPr>
        <dsp:cNvPr id="0" name=""/>
        <dsp:cNvSpPr/>
      </dsp:nvSpPr>
      <dsp:spPr>
        <a:xfrm>
          <a:off x="0" y="423"/>
          <a:ext cx="9062884" cy="991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431FD-7BED-45BD-84CB-FC306567111D}">
      <dsp:nvSpPr>
        <dsp:cNvPr id="0" name=""/>
        <dsp:cNvSpPr/>
      </dsp:nvSpPr>
      <dsp:spPr>
        <a:xfrm>
          <a:off x="299849" y="223452"/>
          <a:ext cx="545181" cy="5451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E4CA8-4903-4334-BD83-9087111DE124}">
      <dsp:nvSpPr>
        <dsp:cNvPr id="0" name=""/>
        <dsp:cNvSpPr/>
      </dsp:nvSpPr>
      <dsp:spPr>
        <a:xfrm>
          <a:off x="1144880" y="423"/>
          <a:ext cx="7918003" cy="99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06" tIns="104906" rIns="104906" bIns="1049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Evidence-Based Solutions</a:t>
          </a:r>
          <a:r>
            <a:rPr lang="en-US" sz="1700" b="0" i="0" kern="1200" baseline="0"/>
            <a:t>: This study will identify barriers and facilitators to integrating DM care into TB programs</a:t>
          </a:r>
          <a:endParaRPr lang="en-US" sz="1700" kern="1200"/>
        </a:p>
      </dsp:txBody>
      <dsp:txXfrm>
        <a:off x="1144880" y="423"/>
        <a:ext cx="7918003" cy="991238"/>
      </dsp:txXfrm>
    </dsp:sp>
    <dsp:sp modelId="{A11432D4-018D-4442-A8D8-F3D9E0B31B4D}">
      <dsp:nvSpPr>
        <dsp:cNvPr id="0" name=""/>
        <dsp:cNvSpPr/>
      </dsp:nvSpPr>
      <dsp:spPr>
        <a:xfrm>
          <a:off x="0" y="1239471"/>
          <a:ext cx="9062884" cy="991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01D96-46EB-49A8-9473-42FB856D9E1D}">
      <dsp:nvSpPr>
        <dsp:cNvPr id="0" name=""/>
        <dsp:cNvSpPr/>
      </dsp:nvSpPr>
      <dsp:spPr>
        <a:xfrm>
          <a:off x="299849" y="1462499"/>
          <a:ext cx="545181" cy="5451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8D196-EC29-4B9D-BA9F-7259A843F031}">
      <dsp:nvSpPr>
        <dsp:cNvPr id="0" name=""/>
        <dsp:cNvSpPr/>
      </dsp:nvSpPr>
      <dsp:spPr>
        <a:xfrm>
          <a:off x="1144880" y="1239471"/>
          <a:ext cx="7918003" cy="99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06" tIns="104906" rIns="104906" bIns="1049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Providing data for policy change and clinical improvements in Uganda.</a:t>
          </a:r>
          <a:endParaRPr lang="en-US" sz="1700" kern="1200"/>
        </a:p>
      </dsp:txBody>
      <dsp:txXfrm>
        <a:off x="1144880" y="1239471"/>
        <a:ext cx="7918003" cy="991238"/>
      </dsp:txXfrm>
    </dsp:sp>
    <dsp:sp modelId="{A49FCDAE-6A99-407E-96DB-A51D13612988}">
      <dsp:nvSpPr>
        <dsp:cNvPr id="0" name=""/>
        <dsp:cNvSpPr/>
      </dsp:nvSpPr>
      <dsp:spPr>
        <a:xfrm>
          <a:off x="0" y="2478519"/>
          <a:ext cx="9062884" cy="991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24522-E3AC-45C2-9C8C-CC9CD082DA5D}">
      <dsp:nvSpPr>
        <dsp:cNvPr id="0" name=""/>
        <dsp:cNvSpPr/>
      </dsp:nvSpPr>
      <dsp:spPr>
        <a:xfrm>
          <a:off x="299849" y="2701547"/>
          <a:ext cx="545181" cy="5451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584D8-D2E0-43BB-8390-94F298BB0D0C}">
      <dsp:nvSpPr>
        <dsp:cNvPr id="0" name=""/>
        <dsp:cNvSpPr/>
      </dsp:nvSpPr>
      <dsp:spPr>
        <a:xfrm>
          <a:off x="1144880" y="2478519"/>
          <a:ext cx="7918003" cy="99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06" tIns="104906" rIns="104906" bIns="10490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Long-Term Impact</a:t>
          </a:r>
          <a:r>
            <a:rPr lang="en-US" sz="1700" b="0" i="0" kern="1200" baseline="0"/>
            <a:t>: The study will lay the foundation for sustainable interventions that reduce TB mortality and improve overall health outcomes and achieve End-TB strategy​​​. </a:t>
          </a:r>
          <a:endParaRPr lang="en-US" sz="1700" kern="1200"/>
        </a:p>
      </dsp:txBody>
      <dsp:txXfrm>
        <a:off x="1144880" y="2478519"/>
        <a:ext cx="7918003" cy="991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5847E-21A2-45B3-9098-8F380CFBB230}">
      <dsp:nvSpPr>
        <dsp:cNvPr id="0" name=""/>
        <dsp:cNvSpPr/>
      </dsp:nvSpPr>
      <dsp:spPr>
        <a:xfrm>
          <a:off x="6564" y="286446"/>
          <a:ext cx="2538945" cy="1980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BA2A7-66F7-4726-A7A2-9C5CAD2F5FA1}">
      <dsp:nvSpPr>
        <dsp:cNvPr id="0" name=""/>
        <dsp:cNvSpPr/>
      </dsp:nvSpPr>
      <dsp:spPr>
        <a:xfrm>
          <a:off x="213880" y="483396"/>
          <a:ext cx="2538945" cy="198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Scientific study of methods to ensure research findings and evidence-based practices are systematically adopted in routine healthcare and public heath setting</a:t>
          </a:r>
        </a:p>
      </dsp:txBody>
      <dsp:txXfrm>
        <a:off x="271886" y="541402"/>
        <a:ext cx="2422933" cy="1864468"/>
      </dsp:txXfrm>
    </dsp:sp>
    <dsp:sp modelId="{8F10BCC3-8A6F-4BEE-9064-57B4FE3CD398}">
      <dsp:nvSpPr>
        <dsp:cNvPr id="0" name=""/>
        <dsp:cNvSpPr/>
      </dsp:nvSpPr>
      <dsp:spPr>
        <a:xfrm>
          <a:off x="2960141" y="286446"/>
          <a:ext cx="1876048" cy="1169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3599B-39FB-4D74-B938-B6256484ABCA}">
      <dsp:nvSpPr>
        <dsp:cNvPr id="0" name=""/>
        <dsp:cNvSpPr/>
      </dsp:nvSpPr>
      <dsp:spPr>
        <a:xfrm>
          <a:off x="3167456" y="483396"/>
          <a:ext cx="1876048" cy="1169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Bridging the Know-Do-Gap</a:t>
          </a:r>
        </a:p>
      </dsp:txBody>
      <dsp:txXfrm>
        <a:off x="3201708" y="517648"/>
        <a:ext cx="1807544" cy="1100938"/>
      </dsp:txXfrm>
    </dsp:sp>
    <dsp:sp modelId="{1631E193-DBB2-43DB-AD15-D63186B4A113}">
      <dsp:nvSpPr>
        <dsp:cNvPr id="0" name=""/>
        <dsp:cNvSpPr/>
      </dsp:nvSpPr>
      <dsp:spPr>
        <a:xfrm>
          <a:off x="5250821" y="286446"/>
          <a:ext cx="2368929" cy="1845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6284B-D13C-4050-8C75-51FF82415206}">
      <dsp:nvSpPr>
        <dsp:cNvPr id="0" name=""/>
        <dsp:cNvSpPr/>
      </dsp:nvSpPr>
      <dsp:spPr>
        <a:xfrm>
          <a:off x="5458137" y="483396"/>
          <a:ext cx="2368929" cy="1845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Making sure interventions (e.g. vaccines) reach those who need them</a:t>
          </a:r>
        </a:p>
      </dsp:txBody>
      <dsp:txXfrm>
        <a:off x="5512184" y="537443"/>
        <a:ext cx="2260835" cy="1737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0B461-7FAF-4130-8710-A6E773E98C80}">
      <dsp:nvSpPr>
        <dsp:cNvPr id="0" name=""/>
        <dsp:cNvSpPr/>
      </dsp:nvSpPr>
      <dsp:spPr>
        <a:xfrm>
          <a:off x="0" y="1716"/>
          <a:ext cx="4773168" cy="869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8AAC1-0992-4607-82E8-479A3E9F9619}">
      <dsp:nvSpPr>
        <dsp:cNvPr id="0" name=""/>
        <dsp:cNvSpPr/>
      </dsp:nvSpPr>
      <dsp:spPr>
        <a:xfrm>
          <a:off x="263139" y="197439"/>
          <a:ext cx="478435" cy="4784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B3A00-80C7-4667-A7AA-B11D940336FF}">
      <dsp:nvSpPr>
        <dsp:cNvPr id="0" name=""/>
        <dsp:cNvSpPr/>
      </dsp:nvSpPr>
      <dsp:spPr>
        <a:xfrm>
          <a:off x="1004714" y="1716"/>
          <a:ext cx="3768453" cy="86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63" tIns="92063" rIns="92063" bIns="9206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40% of interventions fail after clinical trials</a:t>
          </a:r>
        </a:p>
      </dsp:txBody>
      <dsp:txXfrm>
        <a:off x="1004714" y="1716"/>
        <a:ext cx="3768453" cy="869882"/>
      </dsp:txXfrm>
    </dsp:sp>
    <dsp:sp modelId="{955516C5-4236-4144-8453-D796CB8D7CC1}">
      <dsp:nvSpPr>
        <dsp:cNvPr id="0" name=""/>
        <dsp:cNvSpPr/>
      </dsp:nvSpPr>
      <dsp:spPr>
        <a:xfrm>
          <a:off x="0" y="1089069"/>
          <a:ext cx="4773168" cy="8698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61212-6405-46BD-8D75-18DC05499469}">
      <dsp:nvSpPr>
        <dsp:cNvPr id="0" name=""/>
        <dsp:cNvSpPr/>
      </dsp:nvSpPr>
      <dsp:spPr>
        <a:xfrm>
          <a:off x="263139" y="1284792"/>
          <a:ext cx="478435" cy="4784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D9A7F-52B2-4287-83A0-03EB3F41AC8A}">
      <dsp:nvSpPr>
        <dsp:cNvPr id="0" name=""/>
        <dsp:cNvSpPr/>
      </dsp:nvSpPr>
      <dsp:spPr>
        <a:xfrm>
          <a:off x="1004714" y="1089069"/>
          <a:ext cx="3768453" cy="86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63" tIns="92063" rIns="92063" bIns="9206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Helps researchers to understand and overcome barriers to adoption</a:t>
          </a:r>
        </a:p>
      </dsp:txBody>
      <dsp:txXfrm>
        <a:off x="1004714" y="1089069"/>
        <a:ext cx="3768453" cy="869882"/>
      </dsp:txXfrm>
    </dsp:sp>
    <dsp:sp modelId="{B3EF0AC4-03E5-4583-955D-73AEFC509DC5}">
      <dsp:nvSpPr>
        <dsp:cNvPr id="0" name=""/>
        <dsp:cNvSpPr/>
      </dsp:nvSpPr>
      <dsp:spPr>
        <a:xfrm>
          <a:off x="0" y="2176422"/>
          <a:ext cx="4773168" cy="8698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E95CF-ADA8-400B-94F1-10A7252DC33B}">
      <dsp:nvSpPr>
        <dsp:cNvPr id="0" name=""/>
        <dsp:cNvSpPr/>
      </dsp:nvSpPr>
      <dsp:spPr>
        <a:xfrm>
          <a:off x="263139" y="2372145"/>
          <a:ext cx="478435" cy="4784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C0F8-9E83-4B2E-8E5B-30A4FF7D39A6}">
      <dsp:nvSpPr>
        <dsp:cNvPr id="0" name=""/>
        <dsp:cNvSpPr/>
      </dsp:nvSpPr>
      <dsp:spPr>
        <a:xfrm>
          <a:off x="1004714" y="2176422"/>
          <a:ext cx="3768453" cy="86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63" tIns="92063" rIns="92063" bIns="9206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Ensure that evidence-based Interventions are effetely delivered in real-world setting</a:t>
          </a:r>
        </a:p>
      </dsp:txBody>
      <dsp:txXfrm>
        <a:off x="1004714" y="2176422"/>
        <a:ext cx="3768453" cy="869882"/>
      </dsp:txXfrm>
    </dsp:sp>
    <dsp:sp modelId="{D27122A9-6FAD-46D2-985D-C0E36E2CAFC8}">
      <dsp:nvSpPr>
        <dsp:cNvPr id="0" name=""/>
        <dsp:cNvSpPr/>
      </dsp:nvSpPr>
      <dsp:spPr>
        <a:xfrm>
          <a:off x="0" y="3263775"/>
          <a:ext cx="4773168" cy="8698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8ECA-556B-4C8B-B6D2-0A91DA088BF4}">
      <dsp:nvSpPr>
        <dsp:cNvPr id="0" name=""/>
        <dsp:cNvSpPr/>
      </dsp:nvSpPr>
      <dsp:spPr>
        <a:xfrm>
          <a:off x="263139" y="3459498"/>
          <a:ext cx="478435" cy="4784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39D17-971C-49DC-8A74-51DDA18F26A7}">
      <dsp:nvSpPr>
        <dsp:cNvPr id="0" name=""/>
        <dsp:cNvSpPr/>
      </dsp:nvSpPr>
      <dsp:spPr>
        <a:xfrm>
          <a:off x="1004714" y="3263775"/>
          <a:ext cx="3768453" cy="86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63" tIns="92063" rIns="92063" bIns="9206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By 2030, use of AI and IS will lead to a 30% increase in adoption of evidence-based policies</a:t>
          </a:r>
        </a:p>
      </dsp:txBody>
      <dsp:txXfrm>
        <a:off x="1004714" y="3263775"/>
        <a:ext cx="3768453" cy="869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A9B53-73D6-4252-BE56-5A40C32A7639}">
      <dsp:nvSpPr>
        <dsp:cNvPr id="0" name=""/>
        <dsp:cNvSpPr/>
      </dsp:nvSpPr>
      <dsp:spPr>
        <a:xfrm>
          <a:off x="0" y="0"/>
          <a:ext cx="6703695" cy="97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WHO recommends screening all TB patients for DM and integrating DM care into TB programs.</a:t>
          </a:r>
          <a:endParaRPr lang="en-US" sz="1800" kern="1200"/>
        </a:p>
      </dsp:txBody>
      <dsp:txXfrm>
        <a:off x="28675" y="28675"/>
        <a:ext cx="5647223" cy="921701"/>
      </dsp:txXfrm>
    </dsp:sp>
    <dsp:sp modelId="{9C389C8F-9CDB-4C45-B91E-55DD1A0F74E9}">
      <dsp:nvSpPr>
        <dsp:cNvPr id="0" name=""/>
        <dsp:cNvSpPr/>
      </dsp:nvSpPr>
      <dsp:spPr>
        <a:xfrm>
          <a:off x="591502" y="1142226"/>
          <a:ext cx="6703695" cy="97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DM increases the risk of adverse TB outcomes, including treatment failure, recurrence, and death.</a:t>
          </a:r>
          <a:endParaRPr lang="en-US" sz="1800" kern="1200"/>
        </a:p>
      </dsp:txBody>
      <dsp:txXfrm>
        <a:off x="620177" y="1170901"/>
        <a:ext cx="5418459" cy="921701"/>
      </dsp:txXfrm>
    </dsp:sp>
    <dsp:sp modelId="{DA7FE7B1-B3FC-44AF-93A6-3F299F420BB7}">
      <dsp:nvSpPr>
        <dsp:cNvPr id="0" name=""/>
        <dsp:cNvSpPr/>
      </dsp:nvSpPr>
      <dsp:spPr>
        <a:xfrm>
          <a:off x="1183004" y="2284452"/>
          <a:ext cx="6703695" cy="97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DM prevalence is rising in Uganda, with 2.3%-8.5% among TB patients and 4.6% in the general population. </a:t>
          </a:r>
          <a:endParaRPr lang="en-US" sz="1800" kern="1200"/>
        </a:p>
      </dsp:txBody>
      <dsp:txXfrm>
        <a:off x="1211679" y="2313127"/>
        <a:ext cx="5418459" cy="921701"/>
      </dsp:txXfrm>
    </dsp:sp>
    <dsp:sp modelId="{F2880AD9-8CD9-4A46-9D74-E9D0E65DAAC6}">
      <dsp:nvSpPr>
        <dsp:cNvPr id="0" name=""/>
        <dsp:cNvSpPr/>
      </dsp:nvSpPr>
      <dsp:spPr>
        <a:xfrm>
          <a:off x="6067311" y="742447"/>
          <a:ext cx="636383" cy="636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10497" y="742447"/>
        <a:ext cx="350011" cy="478878"/>
      </dsp:txXfrm>
    </dsp:sp>
    <dsp:sp modelId="{6709B0C1-E43A-4CA0-8363-4DDD23DFE1F3}">
      <dsp:nvSpPr>
        <dsp:cNvPr id="0" name=""/>
        <dsp:cNvSpPr/>
      </dsp:nvSpPr>
      <dsp:spPr>
        <a:xfrm>
          <a:off x="6658814" y="1878146"/>
          <a:ext cx="636383" cy="636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02000" y="1878146"/>
        <a:ext cx="350011" cy="478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7988B-F46F-471A-8EE3-E3D4CB875480}">
      <dsp:nvSpPr>
        <dsp:cNvPr id="0" name=""/>
        <dsp:cNvSpPr/>
      </dsp:nvSpPr>
      <dsp:spPr>
        <a:xfrm>
          <a:off x="403336" y="134"/>
          <a:ext cx="2361223" cy="1416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The knowledge and evidence for integrated TB-DM care exists (Know).</a:t>
          </a:r>
          <a:endParaRPr lang="en-US" sz="1700" kern="1200" dirty="0"/>
        </a:p>
      </dsp:txBody>
      <dsp:txXfrm>
        <a:off x="444831" y="41629"/>
        <a:ext cx="2278233" cy="1333744"/>
      </dsp:txXfrm>
    </dsp:sp>
    <dsp:sp modelId="{D07D4F13-1105-49A8-B951-AA607A6A20DC}">
      <dsp:nvSpPr>
        <dsp:cNvPr id="0" name=""/>
        <dsp:cNvSpPr/>
      </dsp:nvSpPr>
      <dsp:spPr>
        <a:xfrm>
          <a:off x="2972347" y="415709"/>
          <a:ext cx="500579" cy="585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72347" y="532826"/>
        <a:ext cx="350405" cy="351349"/>
      </dsp:txXfrm>
    </dsp:sp>
    <dsp:sp modelId="{A95F07AE-659C-4F4C-BE08-E3CE55D505D5}">
      <dsp:nvSpPr>
        <dsp:cNvPr id="0" name=""/>
        <dsp:cNvSpPr/>
      </dsp:nvSpPr>
      <dsp:spPr>
        <a:xfrm>
          <a:off x="3709049" y="134"/>
          <a:ext cx="2361223" cy="141673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However, actual implementation in Uganda is lacking (Do).</a:t>
          </a:r>
          <a:endParaRPr lang="en-US" sz="1700" kern="1200"/>
        </a:p>
      </dsp:txBody>
      <dsp:txXfrm>
        <a:off x="3750544" y="41629"/>
        <a:ext cx="2278233" cy="1333744"/>
      </dsp:txXfrm>
    </dsp:sp>
    <dsp:sp modelId="{95608EA2-EEB1-435D-9CF2-9A0C8C9A4A48}">
      <dsp:nvSpPr>
        <dsp:cNvPr id="0" name=""/>
        <dsp:cNvSpPr/>
      </dsp:nvSpPr>
      <dsp:spPr>
        <a:xfrm rot="5400000">
          <a:off x="4639372" y="1582154"/>
          <a:ext cx="500579" cy="585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713987" y="1624656"/>
        <a:ext cx="351349" cy="350405"/>
      </dsp:txXfrm>
    </dsp:sp>
    <dsp:sp modelId="{96D2A1CF-BBED-4A99-A907-B1147E8C1D5B}">
      <dsp:nvSpPr>
        <dsp:cNvPr id="0" name=""/>
        <dsp:cNvSpPr/>
      </dsp:nvSpPr>
      <dsp:spPr>
        <a:xfrm>
          <a:off x="3709049" y="2361358"/>
          <a:ext cx="2361223" cy="141673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The gap: Barriers to integrating DM care into routine TB management remain poorly understood. </a:t>
          </a:r>
          <a:endParaRPr lang="en-US" sz="1700" kern="1200"/>
        </a:p>
      </dsp:txBody>
      <dsp:txXfrm>
        <a:off x="3750544" y="2402853"/>
        <a:ext cx="2278233" cy="1333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5BDCE-0CF8-40BA-855E-05A6250C9930}">
      <dsp:nvSpPr>
        <dsp:cNvPr id="0" name=""/>
        <dsp:cNvSpPr/>
      </dsp:nvSpPr>
      <dsp:spPr>
        <a:xfrm>
          <a:off x="1079" y="229007"/>
          <a:ext cx="3788356" cy="2405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C1871-7C72-4A37-989B-4DF213979E13}">
      <dsp:nvSpPr>
        <dsp:cNvPr id="0" name=""/>
        <dsp:cNvSpPr/>
      </dsp:nvSpPr>
      <dsp:spPr>
        <a:xfrm>
          <a:off x="422007" y="628889"/>
          <a:ext cx="3788356" cy="2405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analyze the T-B DM care cascade in Uganda public health facilities</a:t>
          </a:r>
        </a:p>
      </dsp:txBody>
      <dsp:txXfrm>
        <a:off x="492465" y="699347"/>
        <a:ext cx="3647440" cy="2264690"/>
      </dsp:txXfrm>
    </dsp:sp>
    <dsp:sp modelId="{910C807A-8544-4374-B904-AC8FB95EA32D}">
      <dsp:nvSpPr>
        <dsp:cNvPr id="0" name=""/>
        <dsp:cNvSpPr/>
      </dsp:nvSpPr>
      <dsp:spPr>
        <a:xfrm>
          <a:off x="4631293" y="229007"/>
          <a:ext cx="3788356" cy="2405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E7B7-2C81-408D-963B-9B5ACA058A15}">
      <dsp:nvSpPr>
        <dsp:cNvPr id="0" name=""/>
        <dsp:cNvSpPr/>
      </dsp:nvSpPr>
      <dsp:spPr>
        <a:xfrm>
          <a:off x="5052221" y="628889"/>
          <a:ext cx="3788356" cy="2405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To determine the barriers and facilitators to integration of DM care   into TB treatment in Uganda public health facilities</a:t>
          </a:r>
        </a:p>
      </dsp:txBody>
      <dsp:txXfrm>
        <a:off x="5122679" y="699347"/>
        <a:ext cx="3647440" cy="2264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CE3F66-2CA3-3140-86CE-1847B84A5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F0333-99E9-4944-907D-89DFB9C27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8384-0854-3A4F-9D4B-CAAF8BD298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F5E8B-B404-0043-B026-35337FB3A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64AF-96D6-EE42-8E2A-B32CD8F8C1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D16C-ABCE-D149-B702-FEB784A78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F635-1884-C34D-81D7-8452089704B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EB52B-0383-BC4A-A9EF-681EE26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recvised</a:t>
            </a:r>
            <a:r>
              <a:rPr lang="en-US" dirty="0"/>
              <a:t> the spacing and capitalization and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EB52B-0383-BC4A-A9EF-681EE26ED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2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remove the TB care cascade and just state the outcomes. If you did not collect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03B-5480-864C-A3CE-7AE2014E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2AB89-8392-434B-83FC-B86E41DE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48731-0D2E-1547-8E33-4F8997B3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38BA-B5CC-5845-A832-54D5F8D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7DEE-AD04-3A45-86B9-80A50422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4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01DA-4C12-F24A-A6E6-5C8B03FD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314A-3BB5-FA4C-9A2F-8059653B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302F-F7C4-5D4A-9C25-1B885E63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DEA2-BD58-3740-976A-3A47C148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5FFC-A5AC-7249-BB47-1D2F6EA1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87E8-426C-1E4A-81C3-744C066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C066-7B59-704A-998B-67B3A18E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5C73-05FA-E742-8ED3-566204BD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D42F-CDC6-E64A-AE4D-E95428A3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19F-4651-5349-9E6C-A482647D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F10F-88A2-194A-98D8-44C4D4D0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02A6-4667-4542-B3B4-42D26573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CEAF-9B39-4F46-8438-E981DE09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7D545-6C97-C341-ACAD-547C1AF4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79577-2903-6948-B574-35A5EBA1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1FF3-95AE-5A4B-BDBF-1F5D418F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548B-2B67-A048-A949-9DEA2298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F5C67-EADA-6E4E-B4A0-3D57B516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A5B5-11AA-1D47-9F45-A2C13BC7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644EE-58A4-A949-8D6F-29A3DFED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DA3A8-57C6-8744-B46F-E83245F33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50D9C-DDEA-8442-B21C-4DA44C0F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124AE-B566-134D-9B29-8C5D05F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B7207-5AF9-344D-9C76-982F6EBA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590E-AAC3-A040-907C-434178C8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81BB3-AF6A-084B-AD1B-175511E1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D123-6766-2744-BCB3-191E1A1C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919F-8118-E743-A1EE-D8A23DE4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CB2F5-8EC6-E540-9DFB-F2665F1F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3D7E9-412D-9245-BD14-90C0ECBC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76F2-7ECA-954A-9950-3D4ECD0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1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1D0-DF26-704F-B7A2-4FBEC712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5C9D-4E15-DF43-89AB-3A8483BB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A54B3-B58B-364E-BA21-274A724C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A9D4-FBC3-5D41-8311-2DFFECB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22850-1752-F14E-BADA-57C11C9F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4CD4-D99E-284C-82CD-E088D60A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784F-02BC-EE4F-8162-87F2D39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1496B-D381-8E4D-835A-924285AFB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0927-47DC-C94E-9B56-C8EED6E29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DBD4B-DC99-DC4B-8298-93D82BF3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E088-2166-E64C-A437-EAC9F2CA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87F9A-029E-AC4C-A8E9-9ACD7B0A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1625-DB89-DC4E-9A09-62689E9C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EE6E8-A36C-6C48-B6A8-1F159923E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629A-472F-4E49-93D2-6848D57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8286-1B9A-2042-8073-B1C5431E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9AEA-0D55-AC4D-A388-606FBBA9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0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8227-14BC-CA45-B49A-5B0B77CAB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77954-E698-DD43-ABC4-F691D85F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0DCB-F6CF-934C-8C76-9EF452C5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02D4-B15A-004A-834C-EA7A7045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0D79-5E70-5E4C-8504-EF3E2031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2A35-A712-8F41-BA65-7BFDA176B9E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DA3C-FD68-7549-BFF0-A73671E9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40F5-80BB-4843-8E92-B8CF771C6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5469-8530-8243-B058-4C06A9FA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7745-E3F3-E84B-9382-4E52C9C413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8FFC-10F7-CF48-BA91-7DC4A8AA6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D8333-A0D2-6D4F-B1AC-3A77A0A2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c.nih.gov/About/center-global-health-studies/neuroscience-implementation-toolkit/Pages/methodologies-frameworks.asp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.pn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46C6-5D38-EB43-8370-54FA5C4B9E72}"/>
              </a:ext>
            </a:extLst>
          </p:cNvPr>
          <p:cNvSpPr txBox="1"/>
          <p:nvPr/>
        </p:nvSpPr>
        <p:spPr>
          <a:xfrm>
            <a:off x="-70945" y="653856"/>
            <a:ext cx="9372600" cy="2562310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650AF-428F-1B4F-B643-981DD81ECC8B}"/>
              </a:ext>
            </a:extLst>
          </p:cNvPr>
          <p:cNvSpPr txBox="1"/>
          <p:nvPr/>
        </p:nvSpPr>
        <p:spPr>
          <a:xfrm>
            <a:off x="413844" y="3064355"/>
            <a:ext cx="8316311" cy="806824"/>
          </a:xfrm>
          <a:prstGeom prst="rect">
            <a:avLst/>
          </a:prstGeom>
          <a:noFill/>
        </p:spPr>
        <p:txBody>
          <a:bodyPr wrap="square" lIns="180000" tIns="0" rIns="180000" bIns="0" rtlCol="0" anchor="t" anchorCtr="0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Bashir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Ssuna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MBChB, MSc</a:t>
            </a:r>
          </a:p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Uganda TB Implementation Research Consortium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F68CB-3BFC-585A-43E9-477CA278C575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9D450-D642-AB41-9EE6-EEE8CCF1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35D03-C7E1-098E-51F9-06F5C783DB16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EBE4D-7249-42EE-93E7-CECAC1CC2EE3}"/>
              </a:ext>
            </a:extLst>
          </p:cNvPr>
          <p:cNvSpPr txBox="1"/>
          <p:nvPr/>
        </p:nvSpPr>
        <p:spPr>
          <a:xfrm>
            <a:off x="268014" y="983814"/>
            <a:ext cx="8607972" cy="1453394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E71CE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Integrating Diabetes Mellitus Care into Tuberculosis (TB) Treatment in Uganda: </a:t>
            </a:r>
          </a:p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E71CE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Parallel Convergent Mixed-Methods Study </a:t>
            </a:r>
            <a:endParaRPr lang="en-US" sz="2400" dirty="0">
              <a:solidFill>
                <a:srgbClr val="E71CE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1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B14BF-4E31-1502-12C7-DCC1A942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53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DDA81-74D7-6038-BC3C-DC1B3A3C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What is Known?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512F8E54-5D49-B4F7-E93F-3B4858949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827920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96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A56BA-1401-8D62-6524-D0947BE7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r>
              <a:rPr lang="en-US" sz="2600" b="1">
                <a:solidFill>
                  <a:srgbClr val="FFFFFF"/>
                </a:solidFill>
              </a:rPr>
              <a:t>What is Not Being Done (Implementation Gap)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9695-0E9B-7772-F0E3-5F4266CB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Uganda has not fully implemented integrated TB-DM care, despite WHO recommendations.</a:t>
            </a:r>
          </a:p>
          <a:p>
            <a:pPr marL="0" indent="0">
              <a:buNone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Fragmented healthcare services and limited access to DM care create significant barriers.</a:t>
            </a:r>
          </a:p>
          <a:p>
            <a:pPr marL="0" indent="0">
              <a:buNone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TB programs primarily focus on TB-HIV, neglecting comorbidity management like DM.</a:t>
            </a:r>
          </a:p>
        </p:txBody>
      </p:sp>
    </p:spTree>
    <p:extLst>
      <p:ext uri="{BB962C8B-B14F-4D97-AF65-F5344CB8AC3E}">
        <p14:creationId xmlns:p14="http://schemas.microsoft.com/office/powerpoint/2010/main" val="149900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D38D-0E3A-0E1F-AC35-6A7F79BD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827" y="267641"/>
            <a:ext cx="3968748" cy="650963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The Know-Do-Gap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B212AA-5D0C-AC2E-D1F4-6F0824DD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14" r="8962" b="3"/>
          <a:stretch/>
        </p:blipFill>
        <p:spPr>
          <a:xfrm>
            <a:off x="2" y="1190"/>
            <a:ext cx="2611394" cy="514231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14" name="Rectangle 1">
            <a:extLst>
              <a:ext uri="{FF2B5EF4-FFF2-40B4-BE49-F238E27FC236}">
                <a16:creationId xmlns:a16="http://schemas.microsoft.com/office/drawing/2014/main" id="{7D3FB2F1-0C0C-619D-996C-4AEEBDE1F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2435"/>
              </p:ext>
            </p:extLst>
          </p:nvPr>
        </p:nvGraphicFramePr>
        <p:xfrm>
          <a:off x="2611396" y="1342768"/>
          <a:ext cx="6473610" cy="377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95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46E34E0-FC81-3180-05CD-B17EA5825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427446"/>
              </p:ext>
            </p:extLst>
          </p:nvPr>
        </p:nvGraphicFramePr>
        <p:xfrm>
          <a:off x="77429" y="2058012"/>
          <a:ext cx="8841658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9A2E93-B32B-30B8-E2A1-CD6C732523C0}"/>
              </a:ext>
            </a:extLst>
          </p:cNvPr>
          <p:cNvSpPr txBox="1"/>
          <p:nvPr/>
        </p:nvSpPr>
        <p:spPr>
          <a:xfrm>
            <a:off x="317091" y="86081"/>
            <a:ext cx="51471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General objective</a:t>
            </a:r>
            <a:endParaRPr lang="en-US" sz="1400" b="1" cap="all" dirty="0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A9031-CF92-03ED-6630-921484EE2FBA}"/>
              </a:ext>
            </a:extLst>
          </p:cNvPr>
          <p:cNvSpPr txBox="1"/>
          <p:nvPr/>
        </p:nvSpPr>
        <p:spPr>
          <a:xfrm>
            <a:off x="151171" y="679167"/>
            <a:ext cx="914399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assess the fidelity and implementation of the WHOTB-DM screening recommendation in a high HIV-TB burden setting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A7512-3634-96EE-7443-D6B947C22E39}"/>
              </a:ext>
            </a:extLst>
          </p:cNvPr>
          <p:cNvSpPr txBox="1"/>
          <p:nvPr/>
        </p:nvSpPr>
        <p:spPr>
          <a:xfrm>
            <a:off x="317091" y="1649586"/>
            <a:ext cx="478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Specific objectives </a:t>
            </a:r>
          </a:p>
        </p:txBody>
      </p:sp>
    </p:spTree>
    <p:extLst>
      <p:ext uri="{BB962C8B-B14F-4D97-AF65-F5344CB8AC3E}">
        <p14:creationId xmlns:p14="http://schemas.microsoft.com/office/powerpoint/2010/main" val="297490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FF1FE-0C32-55E8-F05C-F8605D208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4895" r="11215" b="18959"/>
          <a:stretch>
            <a:fillRect/>
          </a:stretch>
        </p:blipFill>
        <p:spPr bwMode="auto">
          <a:xfrm>
            <a:off x="1083008" y="0"/>
            <a:ext cx="6973597" cy="485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3AF80A-CB14-A540-DCF4-3321576FCC08}"/>
              </a:ext>
            </a:extLst>
          </p:cNvPr>
          <p:cNvSpPr txBox="1"/>
          <p:nvPr/>
        </p:nvSpPr>
        <p:spPr>
          <a:xfrm>
            <a:off x="0" y="4596715"/>
            <a:ext cx="6573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https://www.fic.nih.gov/About/center-global-health-studies/neuroscience-implementation-toolkit/Pages/methodologies-frameworks.aspx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59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A85E36-9573-4450-BE10-0682D7432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46" y="646198"/>
            <a:ext cx="7423652" cy="4010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1B0CB7-A6C9-4640-A5BA-08F7D32DC9B5}"/>
              </a:ext>
            </a:extLst>
          </p:cNvPr>
          <p:cNvSpPr txBox="1"/>
          <p:nvPr/>
        </p:nvSpPr>
        <p:spPr>
          <a:xfrm>
            <a:off x="3581400" y="4240924"/>
            <a:ext cx="2275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CFIR Framework</a:t>
            </a:r>
          </a:p>
        </p:txBody>
      </p:sp>
    </p:spTree>
    <p:extLst>
      <p:ext uri="{BB962C8B-B14F-4D97-AF65-F5344CB8AC3E}">
        <p14:creationId xmlns:p14="http://schemas.microsoft.com/office/powerpoint/2010/main" val="225133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2165-FA40-3668-0FEA-60E3E025D562}"/>
              </a:ext>
            </a:extLst>
          </p:cNvPr>
          <p:cNvSpPr txBox="1"/>
          <p:nvPr/>
        </p:nvSpPr>
        <p:spPr>
          <a:xfrm>
            <a:off x="511756" y="913563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METHODS – QUANTITATIVE PROCESS EVALUATION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479A9-D8C5-BB9D-8C54-158298993900}"/>
              </a:ext>
            </a:extLst>
          </p:cNvPr>
          <p:cNvSpPr txBox="1"/>
          <p:nvPr/>
        </p:nvSpPr>
        <p:spPr>
          <a:xfrm>
            <a:off x="511756" y="1313744"/>
            <a:ext cx="8387878" cy="30059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Longitudinal cohort study</a:t>
            </a:r>
          </a:p>
          <a:p>
            <a:pPr marL="628650" lvl="1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Nested within parent study of 285 consecutive adults with TB </a:t>
            </a: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Subgrou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71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persons with TB with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fasting blood glucose &gt;7.1mmol/dl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Process evaluation tracking progress through TB &amp; DM care cascades</a:t>
            </a:r>
          </a:p>
          <a:p>
            <a:pPr marL="6286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Screened</a:t>
            </a:r>
          </a:p>
          <a:p>
            <a:pPr marL="6286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Diagnosed</a:t>
            </a:r>
          </a:p>
          <a:p>
            <a:pPr marL="6286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Initiated on DM Treatment</a:t>
            </a:r>
          </a:p>
          <a:p>
            <a:pPr marL="6286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Retained in care during and after TB treatment</a:t>
            </a: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135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2165-FA40-3668-0FEA-60E3E025D562}"/>
              </a:ext>
            </a:extLst>
          </p:cNvPr>
          <p:cNvSpPr txBox="1"/>
          <p:nvPr/>
        </p:nvSpPr>
        <p:spPr>
          <a:xfrm>
            <a:off x="511756" y="913563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METHODS – NESTED QUALITATIVE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479A9-D8C5-BB9D-8C54-158298993900}"/>
              </a:ext>
            </a:extLst>
          </p:cNvPr>
          <p:cNvSpPr txBox="1"/>
          <p:nvPr/>
        </p:nvSpPr>
        <p:spPr>
          <a:xfrm>
            <a:off x="511756" y="1313744"/>
            <a:ext cx="8387878" cy="31649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In-depth interviews</a:t>
            </a:r>
          </a:p>
          <a:p>
            <a:pPr marL="6858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23 purposively selected cohort participants with HbA1C≥6.1% </a:t>
            </a:r>
          </a:p>
          <a:p>
            <a:pPr marL="6858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 providers involved in their care</a:t>
            </a:r>
          </a:p>
          <a:p>
            <a:pPr marL="6858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Interviews were recorded, transcribed verbatim, translated, and analyzed with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Atlas.ti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identify barriers and facilitators.</a:t>
            </a:r>
            <a:endParaRPr lang="en-US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apped barriers and facilitators to TB-DM treatment integration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Consolidated Framework for Implementation Research (CFIR)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21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2165-FA40-3668-0FEA-60E3E025D562}"/>
              </a:ext>
            </a:extLst>
          </p:cNvPr>
          <p:cNvSpPr txBox="1"/>
          <p:nvPr/>
        </p:nvSpPr>
        <p:spPr>
          <a:xfrm>
            <a:off x="954466" y="795298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5EC4B2-73F7-49BC-AF14-4A6CD8D889B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4373" r="5875" b="9073"/>
          <a:stretch/>
        </p:blipFill>
        <p:spPr>
          <a:xfrm>
            <a:off x="0" y="1105537"/>
            <a:ext cx="6448097" cy="3492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69452-66B9-4B7C-BA4C-AF6BE3395C33}"/>
              </a:ext>
            </a:extLst>
          </p:cNvPr>
          <p:cNvSpPr txBox="1"/>
          <p:nvPr/>
        </p:nvSpPr>
        <p:spPr>
          <a:xfrm>
            <a:off x="6448097" y="1448365"/>
            <a:ext cx="28535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TB treatment outcomes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81% completed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2EA09-ECE1-D38F-4E05-A7B483907652}"/>
              </a:ext>
            </a:extLst>
          </p:cNvPr>
          <p:cNvSpPr txBox="1"/>
          <p:nvPr/>
        </p:nvSpPr>
        <p:spPr>
          <a:xfrm>
            <a:off x="4734370" y="1105537"/>
            <a:ext cx="7776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(n=65)</a:t>
            </a:r>
          </a:p>
        </p:txBody>
      </p:sp>
    </p:spTree>
    <p:extLst>
      <p:ext uri="{BB962C8B-B14F-4D97-AF65-F5344CB8AC3E}">
        <p14:creationId xmlns:p14="http://schemas.microsoft.com/office/powerpoint/2010/main" val="188378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11DEF-8F04-43C2-8432-06A107B9D2B4}"/>
              </a:ext>
            </a:extLst>
          </p:cNvPr>
          <p:cNvSpPr txBox="1"/>
          <p:nvPr/>
        </p:nvSpPr>
        <p:spPr>
          <a:xfrm>
            <a:off x="197068" y="1478133"/>
            <a:ext cx="8789277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Persons initiating TB treatment in Uganda had a high prevalence of undiagnosed hyperglycemia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who were diagnosed with DM did not receive regular DM care due to a lack of integration of diabetes services with TB care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Enhanced integrated education,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consistent test kits, and clearer policies are needed to improve TB-DM care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“one-stop shop” for patients with DM and TB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DA3B-95FD-4431-A41D-AA2446043E50}"/>
              </a:ext>
            </a:extLst>
          </p:cNvPr>
          <p:cNvSpPr txBox="1"/>
          <p:nvPr/>
        </p:nvSpPr>
        <p:spPr>
          <a:xfrm>
            <a:off x="576093" y="872537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Conclusions and way forward</a:t>
            </a:r>
          </a:p>
        </p:txBody>
      </p:sp>
    </p:spTree>
    <p:extLst>
      <p:ext uri="{BB962C8B-B14F-4D97-AF65-F5344CB8AC3E}">
        <p14:creationId xmlns:p14="http://schemas.microsoft.com/office/powerpoint/2010/main" val="14599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46C6-5D38-EB43-8370-54FA5C4B9E72}"/>
              </a:ext>
            </a:extLst>
          </p:cNvPr>
          <p:cNvSpPr txBox="1"/>
          <p:nvPr/>
        </p:nvSpPr>
        <p:spPr>
          <a:xfrm>
            <a:off x="823634" y="1492981"/>
            <a:ext cx="4804052" cy="2040698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en-US" sz="3600" cap="all" dirty="0">
              <a:solidFill>
                <a:srgbClr val="213A73"/>
              </a:solidFill>
              <a:latin typeface="Montserrat" pitchFamily="2" charset="77"/>
              <a:ea typeface="Jost" pitchFamily="2" charset="0"/>
              <a:cs typeface="Montserrat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713CA-1936-3140-BECF-97B577A82171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D2EE3-AFB5-384E-BD9A-627392F9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66BA1-289F-732E-D497-AF8488AA9656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F305B2-FD5C-4A59-842C-01B1DBDA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8" y="690627"/>
            <a:ext cx="4377991" cy="578717"/>
          </a:xfrm>
        </p:spPr>
        <p:txBody>
          <a:bodyPr/>
          <a:lstStyle/>
          <a:p>
            <a:r>
              <a:rPr lang="en-US" sz="2400" b="1" dirty="0">
                <a:solidFill>
                  <a:srgbClr val="1F1F1F"/>
                </a:solidFill>
                <a:latin typeface="Google Sans"/>
                <a:ea typeface="+mn-ea"/>
                <a:cs typeface="+mn-cs"/>
              </a:rPr>
              <a:t>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5FF5D-A762-496B-BF64-E64EA2416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39" y="1176446"/>
            <a:ext cx="1554879" cy="15548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6AF38-477D-4ACC-9D9E-27F2D365B131}"/>
              </a:ext>
            </a:extLst>
          </p:cNvPr>
          <p:cNvSpPr/>
          <p:nvPr/>
        </p:nvSpPr>
        <p:spPr>
          <a:xfrm>
            <a:off x="1961535" y="1056402"/>
            <a:ext cx="7182465" cy="3708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Before COVID-19, TB has been the number one global killer from a single agent with approximately 25% of global TB deaths occurring in Africa</a:t>
            </a:r>
          </a:p>
          <a:p>
            <a:endParaRPr lang="en-US" sz="1600" dirty="0"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Google Sans"/>
              </a:rPr>
              <a:t>Uganda has a high incidence of TB (</a:t>
            </a:r>
            <a:r>
              <a:rPr lang="en-US" sz="2100" b="1" dirty="0">
                <a:latin typeface="Google Sans"/>
              </a:rPr>
              <a:t>196/100,000 population</a:t>
            </a:r>
            <a:r>
              <a:rPr lang="en-US" sz="2100" dirty="0">
                <a:latin typeface="Google Sans"/>
              </a:rPr>
              <a:t>) in a setting with high HIV prevalence </a:t>
            </a:r>
            <a:r>
              <a:rPr lang="en-US" sz="2100" b="1" dirty="0">
                <a:latin typeface="Google Sans"/>
              </a:rPr>
              <a:t>(5.2%)</a:t>
            </a:r>
          </a:p>
          <a:p>
            <a:endParaRPr lang="en-US" sz="100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Google Sans"/>
              </a:rPr>
              <a:t>DM is increasing among persons with HIV &amp; TB </a:t>
            </a:r>
          </a:p>
          <a:p>
            <a:endParaRPr lang="en-GB" sz="1000" dirty="0">
              <a:latin typeface="Google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FF0000"/>
                </a:solidFill>
                <a:latin typeface="Google Sans"/>
              </a:rPr>
              <a:t>Prevalence of PTB + DM is 2.5% and 18.8% in HIV</a:t>
            </a:r>
          </a:p>
          <a:p>
            <a:endParaRPr lang="en-GB" sz="1000" b="1" dirty="0">
              <a:solidFill>
                <a:srgbClr val="FF0000"/>
              </a:solidFill>
              <a:latin typeface="Google Sans"/>
            </a:endParaRPr>
          </a:p>
          <a:p>
            <a:endParaRPr lang="en-GB" sz="2100" dirty="0">
              <a:solidFill>
                <a:schemeClr val="tx1"/>
              </a:solidFill>
              <a:latin typeface="Googl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3A0A8-75F4-D5EC-436E-6A4D39311652}"/>
              </a:ext>
            </a:extLst>
          </p:cNvPr>
          <p:cNvSpPr txBox="1"/>
          <p:nvPr/>
        </p:nvSpPr>
        <p:spPr>
          <a:xfrm>
            <a:off x="2071110" y="4112847"/>
            <a:ext cx="6844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Rising rates of DM in low- and middle-income countries pose significant challenges for management and control of TB</a:t>
            </a:r>
            <a:endParaRPr lang="en-GB" sz="1800" dirty="0">
              <a:solidFill>
                <a:schemeClr val="tx1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72113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DA3B-95FD-4431-A41D-AA2446043E50}"/>
              </a:ext>
            </a:extLst>
          </p:cNvPr>
          <p:cNvSpPr txBox="1"/>
          <p:nvPr/>
        </p:nvSpPr>
        <p:spPr>
          <a:xfrm>
            <a:off x="576093" y="872537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Acknowledgments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1A7B-5AF5-4BAC-8D71-5188AD3D8989}"/>
              </a:ext>
            </a:extLst>
          </p:cNvPr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0DF71-365F-4A84-B61E-4B7DF69DC078}"/>
              </a:ext>
            </a:extLst>
          </p:cNvPr>
          <p:cNvSpPr txBox="1"/>
          <p:nvPr/>
        </p:nvSpPr>
        <p:spPr>
          <a:xfrm>
            <a:off x="3554218" y="3908998"/>
            <a:ext cx="2447276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8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9C386-CFDB-41D8-9E44-6C7D7BA4F81B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BEDDDC-FA03-4631-B2DF-A8CA9865B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2C16AE-5D4D-4D0C-AAA7-0056DCCC8362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pic>
        <p:nvPicPr>
          <p:cNvPr id="15" name="Picture 2" descr="Image result for makerere university logo">
            <a:extLst>
              <a:ext uri="{FF2B5EF4-FFF2-40B4-BE49-F238E27FC236}">
                <a16:creationId xmlns:a16="http://schemas.microsoft.com/office/drawing/2014/main" id="{FD6DBC59-3D85-4F6C-B305-6F04C9E7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84" y="2817202"/>
            <a:ext cx="632366" cy="5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A0264CEC-E4A7-4565-BE77-94376654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33" y="3259313"/>
            <a:ext cx="1436570" cy="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905F24-AE01-4852-B753-A1547240D2D9}"/>
              </a:ext>
            </a:extLst>
          </p:cNvPr>
          <p:cNvSpPr txBox="1"/>
          <p:nvPr/>
        </p:nvSpPr>
        <p:spPr>
          <a:xfrm>
            <a:off x="1529165" y="2541633"/>
            <a:ext cx="13838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Achilles </a:t>
            </a:r>
            <a:r>
              <a:rPr lang="en-US" dirty="0" err="1"/>
              <a:t>Katamba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D1F299-CCC9-4FB8-A481-785B747F66D5}"/>
              </a:ext>
            </a:extLst>
          </p:cNvPr>
          <p:cNvSpPr txBox="1"/>
          <p:nvPr/>
        </p:nvSpPr>
        <p:spPr>
          <a:xfrm>
            <a:off x="7885372" y="1298207"/>
            <a:ext cx="10729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</a:t>
            </a:r>
            <a:r>
              <a:rPr lang="en-US" dirty="0" err="1"/>
              <a:t>Ggita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32214B-DCEA-4C66-9C7B-725AEB955C27}"/>
              </a:ext>
            </a:extLst>
          </p:cNvPr>
          <p:cNvGrpSpPr/>
          <p:nvPr/>
        </p:nvGrpSpPr>
        <p:grpSpPr>
          <a:xfrm>
            <a:off x="1488892" y="1305976"/>
            <a:ext cx="1861435" cy="590756"/>
            <a:chOff x="1567672" y="1990528"/>
            <a:chExt cx="1861435" cy="590756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1CE44296-BE0D-45E1-B966-3299415E9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902" y="2333217"/>
              <a:ext cx="730911" cy="248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0067FB-4385-453E-8484-4DC0FF83EEBD}"/>
                </a:ext>
              </a:extLst>
            </p:cNvPr>
            <p:cNvSpPr txBox="1"/>
            <p:nvPr/>
          </p:nvSpPr>
          <p:spPr>
            <a:xfrm>
              <a:off x="1567672" y="1990528"/>
              <a:ext cx="186143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Mari Armstrong-Hough</a:t>
              </a:r>
            </a:p>
          </p:txBody>
        </p:sp>
      </p:grpSp>
      <p:pic>
        <p:nvPicPr>
          <p:cNvPr id="22" name="Picture 21" descr="A person in a blue shirt&#10;&#10;Description automatically generated">
            <a:extLst>
              <a:ext uri="{FF2B5EF4-FFF2-40B4-BE49-F238E27FC236}">
                <a16:creationId xmlns:a16="http://schemas.microsoft.com/office/drawing/2014/main" id="{BABBA36A-ED31-4558-A745-CFEC1D14C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17" y="1143441"/>
            <a:ext cx="843086" cy="865175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A95889-42DF-4E1A-A3B9-12C795DE1872}"/>
              </a:ext>
            </a:extLst>
          </p:cNvPr>
          <p:cNvGrpSpPr/>
          <p:nvPr/>
        </p:nvGrpSpPr>
        <p:grpSpPr>
          <a:xfrm>
            <a:off x="443176" y="3420323"/>
            <a:ext cx="2725139" cy="865175"/>
            <a:chOff x="3685286" y="3348005"/>
            <a:chExt cx="2725139" cy="865175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32D27048-B556-4DA9-B7D7-29AE7B3052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9" b="37888"/>
            <a:stretch/>
          </p:blipFill>
          <p:spPr bwMode="auto">
            <a:xfrm>
              <a:off x="4495973" y="3910186"/>
              <a:ext cx="1914452" cy="21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84F319B-E1A1-4B15-8BB5-16BCE99A2427}"/>
                </a:ext>
              </a:extLst>
            </p:cNvPr>
            <p:cNvGrpSpPr/>
            <p:nvPr/>
          </p:nvGrpSpPr>
          <p:grpSpPr>
            <a:xfrm>
              <a:off x="3685286" y="3348005"/>
              <a:ext cx="2253537" cy="865175"/>
              <a:chOff x="5872403" y="3911987"/>
              <a:chExt cx="2253537" cy="86517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06A17E-61CA-4EE8-8E0A-F61E37E1808C}"/>
                  </a:ext>
                </a:extLst>
              </p:cNvPr>
              <p:cNvSpPr txBox="1"/>
              <p:nvPr/>
            </p:nvSpPr>
            <p:spPr>
              <a:xfrm>
                <a:off x="7052994" y="4169162"/>
                <a:ext cx="1072946" cy="30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Lucian Davis</a:t>
                </a:r>
              </a:p>
            </p:txBody>
          </p:sp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FED91C3E-1C33-40CB-BC1E-F14D8C839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1" t="9045" r="671" b="27357"/>
              <a:stretch/>
            </p:blipFill>
            <p:spPr bwMode="auto">
              <a:xfrm>
                <a:off x="5872403" y="3911987"/>
                <a:ext cx="865175" cy="865175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69D0A159-BF90-4A76-B587-DCBBD6FF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7" y="2289648"/>
            <a:ext cx="865175" cy="873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F4F0C03E-B6DF-45C3-9D92-48C60905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90" y="1023429"/>
            <a:ext cx="865175" cy="8651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D70CC4-5790-43DF-BB58-E2816B5D9E51}"/>
              </a:ext>
            </a:extLst>
          </p:cNvPr>
          <p:cNvSpPr txBox="1"/>
          <p:nvPr/>
        </p:nvSpPr>
        <p:spPr>
          <a:xfrm>
            <a:off x="7691704" y="2453757"/>
            <a:ext cx="15120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Madinah </a:t>
            </a:r>
            <a:r>
              <a:rPr lang="en-US" dirty="0" err="1"/>
              <a:t>Nalubega</a:t>
            </a:r>
            <a:endParaRPr lang="en-US" dirty="0"/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09B4F805-6812-4493-954D-C74C229E3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23617" r="52823" b="52632"/>
          <a:stretch/>
        </p:blipFill>
        <p:spPr bwMode="auto">
          <a:xfrm>
            <a:off x="6826528" y="2178262"/>
            <a:ext cx="865176" cy="8651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0098E83-3B03-4557-BBFA-4E778CBA6715}"/>
              </a:ext>
            </a:extLst>
          </p:cNvPr>
          <p:cNvGrpSpPr/>
          <p:nvPr/>
        </p:nvGrpSpPr>
        <p:grpSpPr>
          <a:xfrm>
            <a:off x="3112972" y="1895149"/>
            <a:ext cx="3440160" cy="2143903"/>
            <a:chOff x="-121476" y="2204287"/>
            <a:chExt cx="3440160" cy="214390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84AB20-6D80-4F3C-86FF-2314B58B8E72}"/>
                </a:ext>
              </a:extLst>
            </p:cNvPr>
            <p:cNvSpPr txBox="1"/>
            <p:nvPr/>
          </p:nvSpPr>
          <p:spPr>
            <a:xfrm>
              <a:off x="-121476" y="2310767"/>
              <a:ext cx="344016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tx2"/>
                </a:solidFill>
                <a:latin typeface="Montserrat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Patterson Trust (MAH)</a:t>
              </a:r>
            </a:p>
            <a:p>
              <a:endParaRPr lang="en-US" sz="16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Fogarty International Center and Office of AIDS Research of the National Institutes of Health under Award Number D43TW010540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BE2671-A0A9-4D94-8FDD-88260A573F4D}"/>
                </a:ext>
              </a:extLst>
            </p:cNvPr>
            <p:cNvSpPr/>
            <p:nvPr/>
          </p:nvSpPr>
          <p:spPr>
            <a:xfrm>
              <a:off x="-51030" y="2232200"/>
              <a:ext cx="3275976" cy="2115990"/>
            </a:xfrm>
            <a:prstGeom prst="rect">
              <a:avLst/>
            </a:prstGeom>
            <a:noFill/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CE0549-DD15-4255-9978-88A11F7D138D}"/>
                </a:ext>
              </a:extLst>
            </p:cNvPr>
            <p:cNvSpPr txBox="1"/>
            <p:nvPr/>
          </p:nvSpPr>
          <p:spPr>
            <a:xfrm>
              <a:off x="294719" y="2204287"/>
              <a:ext cx="1180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</a:rPr>
                <a:t>Funding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A31BD0-718E-A5D7-4F53-868B6D7E9D48}"/>
              </a:ext>
            </a:extLst>
          </p:cNvPr>
          <p:cNvSpPr txBox="1"/>
          <p:nvPr/>
        </p:nvSpPr>
        <p:spPr>
          <a:xfrm>
            <a:off x="3322799" y="1198179"/>
            <a:ext cx="308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Participants</a:t>
            </a:r>
          </a:p>
        </p:txBody>
      </p:sp>
    </p:spTree>
    <p:extLst>
      <p:ext uri="{BB962C8B-B14F-4D97-AF65-F5344CB8AC3E}">
        <p14:creationId xmlns:p14="http://schemas.microsoft.com/office/powerpoint/2010/main" val="94158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9DBC-113B-004A-F5FE-99901F05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1" y="140563"/>
            <a:ext cx="8666490" cy="994172"/>
          </a:xfrm>
        </p:spPr>
        <p:txBody>
          <a:bodyPr>
            <a:normAutofit/>
          </a:bodyPr>
          <a:lstStyle/>
          <a:p>
            <a:r>
              <a:rPr lang="en-US" sz="2000" b="1" cap="all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Problem </a:t>
            </a:r>
            <a:r>
              <a:rPr lang="en-US" sz="2000"/>
              <a:t>(</a:t>
            </a:r>
            <a:r>
              <a:rPr lang="en-US" sz="2000" b="1">
                <a:solidFill>
                  <a:srgbClr val="FF0000"/>
                </a:solidFill>
              </a:rPr>
              <a:t>Tuberculosis and Diabetes Mellitus in Uganda: A Growing Syndemic</a:t>
            </a:r>
            <a:r>
              <a:rPr lang="en-US" sz="2000"/>
              <a:t>)</a:t>
            </a:r>
            <a:endParaRPr lang="en-US" dirty="0"/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896A9947-DD81-DCE3-A92D-A49DA59D04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1711" y="1134735"/>
          <a:ext cx="8794959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72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5584-EEBF-F430-CC07-3B9D2638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3" y="100847"/>
            <a:ext cx="7886700" cy="678341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Problem cont. </a:t>
            </a:r>
            <a:r>
              <a:rPr lang="en-US" sz="2200" b="1" dirty="0"/>
              <a:t>(</a:t>
            </a:r>
            <a:r>
              <a:rPr lang="en-US" sz="2200" b="1" dirty="0">
                <a:solidFill>
                  <a:srgbClr val="FF0000"/>
                </a:solidFill>
              </a:rPr>
              <a:t>Challenges in Integrating TB and Diabetes Care</a:t>
            </a:r>
            <a:r>
              <a:rPr lang="en-US" sz="2200" b="1" dirty="0"/>
              <a:t>)</a:t>
            </a:r>
            <a:endParaRPr lang="en-US" b="1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4C4C057-B784-05C1-FA0C-CB5E841096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728" y="917830"/>
          <a:ext cx="887852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83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2165-FA40-3668-0FEA-60E3E025D562}"/>
              </a:ext>
            </a:extLst>
          </p:cNvPr>
          <p:cNvSpPr txBox="1"/>
          <p:nvPr/>
        </p:nvSpPr>
        <p:spPr>
          <a:xfrm>
            <a:off x="622369" y="887493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Jost" pitchFamily="2" charset="0"/>
                <a:cs typeface="Montserrat SemiBold" charset="0"/>
              </a:rPr>
              <a:t>Justification (</a:t>
            </a:r>
            <a:r>
              <a:rPr lang="en-US" sz="2800" dirty="0">
                <a:solidFill>
                  <a:srgbClr val="FF0000"/>
                </a:solidFill>
              </a:rPr>
              <a:t>Why This Study is Critical?)</a:t>
            </a:r>
            <a:endParaRPr lang="en-US" sz="2000" b="1" cap="all" dirty="0">
              <a:solidFill>
                <a:srgbClr val="FF0000"/>
              </a:solidFill>
              <a:latin typeface="Montserrat" pitchFamily="2" charset="77"/>
              <a:ea typeface="Jost" pitchFamily="2" charset="0"/>
              <a:cs typeface="Montserrat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0CEB-E24F-32C8-F3E0-0AEEB27AF483}"/>
              </a:ext>
            </a:extLst>
          </p:cNvPr>
          <p:cNvSpPr txBox="1"/>
          <p:nvPr/>
        </p:nvSpPr>
        <p:spPr>
          <a:xfrm>
            <a:off x="997308" y="4785695"/>
            <a:ext cx="2584092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GB" sz="8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  <a:cs typeface="Montserrat" charset="0"/>
              </a:rPr>
              <a:t>@UNIONCONFERENCE               #UNIONCONF</a:t>
            </a:r>
            <a:endParaRPr lang="en-US" sz="800" spc="-23" dirty="0">
              <a:solidFill>
                <a:srgbClr val="213A73"/>
              </a:solidFill>
              <a:latin typeface="Montserrat" pitchFamily="2" charset="77"/>
              <a:ea typeface="Jost" pitchFamily="2" charset="77"/>
              <a:cs typeface="Montserrat" charset="0"/>
            </a:endParaRPr>
          </a:p>
        </p:txBody>
      </p:sp>
      <p:pic>
        <p:nvPicPr>
          <p:cNvPr id="6" name="Picture 5" descr="A blue bird with black background&#10;&#10;Description automatically generated">
            <a:extLst>
              <a:ext uri="{FF2B5EF4-FFF2-40B4-BE49-F238E27FC236}">
                <a16:creationId xmlns:a16="http://schemas.microsoft.com/office/drawing/2014/main" id="{4102C4F9-7D8D-38B4-0D40-64EADF19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251" y="4818550"/>
            <a:ext cx="97790" cy="8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41FBFB-1E2D-B9DD-CF0A-BD951DFC89E1}"/>
              </a:ext>
            </a:extLst>
          </p:cNvPr>
          <p:cNvSpPr txBox="1"/>
          <p:nvPr/>
        </p:nvSpPr>
        <p:spPr>
          <a:xfrm>
            <a:off x="7757160" y="4764822"/>
            <a:ext cx="1615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3" dirty="0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w</a:t>
            </a:r>
            <a:r>
              <a:rPr lang="en-GB" sz="900" spc="-23" dirty="0" err="1">
                <a:solidFill>
                  <a:srgbClr val="213A73"/>
                </a:solidFill>
                <a:latin typeface="Montserrat" pitchFamily="2" charset="77"/>
                <a:ea typeface="Jost" pitchFamily="2" charset="77"/>
              </a:rPr>
              <a:t>orldlunghealth.org</a:t>
            </a:r>
            <a:endParaRPr lang="en-US" sz="1400" dirty="0">
              <a:latin typeface="Montserrat" pitchFamily="2" charset="77"/>
              <a:ea typeface="Jost" pitchFamily="2" charset="77"/>
            </a:endParaRPr>
          </a:p>
        </p:txBody>
      </p:sp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D7DA55BD-85E8-558A-366F-3E81CAD1F9A2}"/>
              </a:ext>
            </a:extLst>
          </p:cNvPr>
          <p:cNvGraphicFramePr/>
          <p:nvPr/>
        </p:nvGraphicFramePr>
        <p:xfrm>
          <a:off x="81117" y="1399130"/>
          <a:ext cx="9062884" cy="347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503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F9974-C5ED-AFA5-FF44-BE6FD9BD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629757" cy="1165860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Implementation Science (IS) Overview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DB4C9E-778A-371D-45F7-F7D09F3E3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350510"/>
              </p:ext>
            </p:extLst>
          </p:nvPr>
        </p:nvGraphicFramePr>
        <p:xfrm>
          <a:off x="628650" y="1920241"/>
          <a:ext cx="7833631" cy="275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55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51435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51435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1F6A0-CC0E-CB96-C511-C2922967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870966"/>
            <a:ext cx="2702052" cy="33947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D963FF"/>
                </a:solidFill>
              </a:rPr>
              <a:t>Why IS?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11146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68DDF4-FC6E-E883-FE37-0BA04DB01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243636"/>
              </p:ext>
            </p:extLst>
          </p:nvPr>
        </p:nvGraphicFramePr>
        <p:xfrm>
          <a:off x="3977640" y="507492"/>
          <a:ext cx="4773168" cy="413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44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AB64DD-B1F1-EFAF-DF3B-0E3A107B0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8741" r="14786" b="10617"/>
          <a:stretch>
            <a:fillRect/>
          </a:stretch>
        </p:blipFill>
        <p:spPr bwMode="auto">
          <a:xfrm>
            <a:off x="1128382" y="214184"/>
            <a:ext cx="6887236" cy="48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2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DFBD37C-E409-FEC5-7FD5-E57277BA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1"/>
          <a:stretch/>
        </p:blipFill>
        <p:spPr>
          <a:xfrm>
            <a:off x="0" y="-123558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9815C-971D-4A66-DAEC-5FE6A7B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40" y="222422"/>
            <a:ext cx="5601729" cy="1916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4900" b="1" dirty="0">
                <a:solidFill>
                  <a:srgbClr val="FFFFFF"/>
                </a:solidFill>
              </a:rPr>
              <a:t>What is the Know-Do-Gap</a:t>
            </a:r>
            <a:endParaRPr lang="en-US" sz="60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EDB2A-BD97-C99F-931D-9EEB451D914C}"/>
              </a:ext>
            </a:extLst>
          </p:cNvPr>
          <p:cNvSpPr txBox="1"/>
          <p:nvPr/>
        </p:nvSpPr>
        <p:spPr>
          <a:xfrm>
            <a:off x="1143000" y="2715246"/>
            <a:ext cx="760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Scientific advancements and evidence-based knowledge exist but are not consistently or effectively put into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2ACF3-0A86-4722-111B-9AD97AC7E56B}"/>
              </a:ext>
            </a:extLst>
          </p:cNvPr>
          <p:cNvSpPr txBox="1"/>
          <p:nvPr/>
        </p:nvSpPr>
        <p:spPr>
          <a:xfrm>
            <a:off x="1036938" y="3871766"/>
            <a:ext cx="7991732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It signifies the difference between what is known to be effective and what is actually being done in the real world.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1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6f8d22-69bc-4269-9993-aeb1a1ee8af8">
      <UserInfo>
        <DisplayName>Magda Gajewska</DisplayName>
        <AccountId>1436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c36f8d22-69bc-4269-9993-aeb1a1ee8af8" xsi:nil="true"/>
    <lcf76f155ced4ddcb4097134ff3c332f xmlns="b6d03df8-ec89-4866-95a9-30b923f415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EE8D0691D5B4A967E780449D25D41" ma:contentTypeVersion="19" ma:contentTypeDescription="Create a new document." ma:contentTypeScope="" ma:versionID="11d7186e1fc44693bbb053fb0fc36df5">
  <xsd:schema xmlns:xsd="http://www.w3.org/2001/XMLSchema" xmlns:xs="http://www.w3.org/2001/XMLSchema" xmlns:p="http://schemas.microsoft.com/office/2006/metadata/properties" xmlns:ns1="http://schemas.microsoft.com/sharepoint/v3" xmlns:ns2="b6d03df8-ec89-4866-95a9-30b923f4154c" xmlns:ns3="c36f8d22-69bc-4269-9993-aeb1a1ee8af8" targetNamespace="http://schemas.microsoft.com/office/2006/metadata/properties" ma:root="true" ma:fieldsID="6fa31ca5d9e7c5b676651090f9e29254" ns1:_="" ns2:_="" ns3:_="">
    <xsd:import namespace="http://schemas.microsoft.com/sharepoint/v3"/>
    <xsd:import namespace="b6d03df8-ec89-4866-95a9-30b923f4154c"/>
    <xsd:import namespace="c36f8d22-69bc-4269-9993-aeb1a1ee8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3df8-ec89-4866-95a9-30b923f41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73d24f-8a70-488d-a97d-41419af63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8d22-69bc-4269-9993-aeb1a1ee8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93a403-1644-40a3-b28b-71b70b2d6bde}" ma:internalName="TaxCatchAll" ma:showField="CatchAllData" ma:web="c36f8d22-69bc-4269-9993-aeb1a1ee8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7BFBA5-D991-43B4-B18F-A21786B99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64F17-70BF-4AD7-B091-0FF1B293678D}">
  <ds:schemaRefs>
    <ds:schemaRef ds:uri="http://purl.org/dc/dcmitype/"/>
    <ds:schemaRef ds:uri="http://purl.org/dc/elements/1.1/"/>
    <ds:schemaRef ds:uri="c36f8d22-69bc-4269-9993-aeb1a1ee8af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b6d03df8-ec89-4866-95a9-30b923f4154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71F9B9-52CE-42BB-93FB-F28CC81B7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03df8-ec89-4866-95a9-30b923f4154c"/>
    <ds:schemaRef ds:uri="c36f8d22-69bc-4269-9993-aeb1a1ee8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7156</TotalTime>
  <Words>1049</Words>
  <Application>Microsoft Office PowerPoint</Application>
  <PresentationFormat>On-screen Show (16:9)</PresentationFormat>
  <Paragraphs>131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Montserrat</vt:lpstr>
      <vt:lpstr>Office Theme</vt:lpstr>
      <vt:lpstr>Custom Design</vt:lpstr>
      <vt:lpstr>PowerPoint Presentation</vt:lpstr>
      <vt:lpstr>Background</vt:lpstr>
      <vt:lpstr>Problem (Tuberculosis and Diabetes Mellitus in Uganda: A Growing Syndemic)</vt:lpstr>
      <vt:lpstr>Problem cont. (Challenges in Integrating TB and Diabetes Care)</vt:lpstr>
      <vt:lpstr>PowerPoint Presentation</vt:lpstr>
      <vt:lpstr>Implementation Science (IS) Overview</vt:lpstr>
      <vt:lpstr>Why IS?</vt:lpstr>
      <vt:lpstr>PowerPoint Presentation</vt:lpstr>
      <vt:lpstr> What is the Know-Do-Gap</vt:lpstr>
      <vt:lpstr>What is Known?</vt:lpstr>
      <vt:lpstr>What is Not Being Done (Implementation Gap)</vt:lpstr>
      <vt:lpstr>The Know-Do-Gap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Rickett</dc:creator>
  <cp:lastModifiedBy>Dr.Bashir Ssuna</cp:lastModifiedBy>
  <cp:revision>103</cp:revision>
  <dcterms:created xsi:type="dcterms:W3CDTF">2018-09-19T10:34:31Z</dcterms:created>
  <dcterms:modified xsi:type="dcterms:W3CDTF">2025-10-07T19:13:17Z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0x010100857EE8D0691D5B4A967E780449D25D41</vt:lpwstr>
  </property>
  <property fmtid="{D5CDD505-2E9C-101B-9397-08002B2CF9AE}" pid="3" name="Order">
    <vt:r8>170600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