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2334" y="3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Sheet1!$A$1:$B$1</c:f>
              <c:strCache>
                <c:ptCount val="2"/>
                <c:pt idx="0">
                  <c:v>Males</c:v>
                </c:pt>
                <c:pt idx="1">
                  <c:v>females</c:v>
                </c:pt>
              </c:strCache>
            </c:strRef>
          </c:cat>
          <c:val>
            <c:numRef>
              <c:f>Sheet1!$A$2:$B$2</c:f>
              <c:numCache>
                <c:formatCode>General</c:formatCode>
                <c:ptCount val="2"/>
                <c:pt idx="0">
                  <c:v>45</c:v>
                </c:pt>
                <c:pt idx="1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1C-49E7-9519-CC5AE79555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213376"/>
        <c:axId val="128214912"/>
      </c:barChart>
      <c:catAx>
        <c:axId val="1282133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8214912"/>
        <c:crosses val="autoZero"/>
        <c:auto val="1"/>
        <c:lblAlgn val="ctr"/>
        <c:lblOffset val="100"/>
        <c:noMultiLvlLbl val="0"/>
      </c:catAx>
      <c:valAx>
        <c:axId val="1282149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21337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cat>
            <c:strRef>
              <c:f>Sheet1!$A$1:$C$1</c:f>
              <c:strCache>
                <c:ptCount val="3"/>
                <c:pt idx="0">
                  <c:v>Class A</c:v>
                </c:pt>
                <c:pt idx="1">
                  <c:v>Class B</c:v>
                </c:pt>
                <c:pt idx="2">
                  <c:v>Class c</c:v>
                </c:pt>
              </c:strCache>
            </c:strRef>
          </c:cat>
          <c:val>
            <c:numRef>
              <c:f>Sheet1!$A$2:$C$2</c:f>
              <c:numCache>
                <c:formatCode>General</c:formatCode>
                <c:ptCount val="3"/>
                <c:pt idx="0">
                  <c:v>35</c:v>
                </c:pt>
                <c:pt idx="1">
                  <c:v>55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AB-4A52-BEC0-FE1354D059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97D4F2-6D10-491A-AF9F-259A9BD3161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DA83B6-399E-4FB0-BE6A-2FCF28BA1E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975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F913-0874-46B5-8334-2420F9B52F4D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181-41BB-4615-A883-9C199F1B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551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F913-0874-46B5-8334-2420F9B52F4D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181-41BB-4615-A883-9C199F1B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668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F913-0874-46B5-8334-2420F9B52F4D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181-41BB-4615-A883-9C199F1B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66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F913-0874-46B5-8334-2420F9B52F4D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181-41BB-4615-A883-9C199F1B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63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F913-0874-46B5-8334-2420F9B52F4D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181-41BB-4615-A883-9C199F1B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423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F913-0874-46B5-8334-2420F9B52F4D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181-41BB-4615-A883-9C199F1B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379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F913-0874-46B5-8334-2420F9B52F4D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181-41BB-4615-A883-9C199F1B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037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F913-0874-46B5-8334-2420F9B52F4D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181-41BB-4615-A883-9C199F1B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91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F913-0874-46B5-8334-2420F9B52F4D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181-41BB-4615-A883-9C199F1B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31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F913-0874-46B5-8334-2420F9B52F4D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181-41BB-4615-A883-9C199F1B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811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F913-0874-46B5-8334-2420F9B52F4D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181-41BB-4615-A883-9C199F1B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83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0F913-0874-46B5-8334-2420F9B52F4D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4E181-41BB-4615-A883-9C199F1B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62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447800"/>
            <a:ext cx="7772400" cy="1470025"/>
          </a:xfrm>
        </p:spPr>
        <p:txBody>
          <a:bodyPr/>
          <a:lstStyle/>
          <a:p>
            <a:r>
              <a:rPr lang="en-US" dirty="0"/>
              <a:t>Descriptive statistics</a:t>
            </a:r>
            <a:br>
              <a:rPr lang="en-US" dirty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</a:t>
            </a:r>
            <a:r>
              <a:rPr lang="en-US"/>
              <a:t>Bashir Ssuna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438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09"/>
            <a:ext cx="8229600" cy="429491"/>
          </a:xfrm>
        </p:spPr>
        <p:txBody>
          <a:bodyPr>
            <a:normAutofit fontScale="90000"/>
          </a:bodyPr>
          <a:lstStyle/>
          <a:p>
            <a:r>
              <a:rPr lang="en-US" dirty="0"/>
              <a:t>Displaying numeric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763000" cy="5943600"/>
          </a:xfrm>
        </p:spPr>
        <p:txBody>
          <a:bodyPr/>
          <a:lstStyle/>
          <a:p>
            <a:r>
              <a:rPr lang="en-US" sz="3000" dirty="0"/>
              <a:t>Frequency tables</a:t>
            </a:r>
          </a:p>
          <a:p>
            <a:pPr lvl="2"/>
            <a:r>
              <a:rPr lang="en-US" sz="2800" dirty="0"/>
              <a:t>Determine the range</a:t>
            </a:r>
          </a:p>
          <a:p>
            <a:pPr lvl="2"/>
            <a:r>
              <a:rPr lang="en-US" sz="2800" dirty="0"/>
              <a:t>Create classes (6-14 classes  recommended)</a:t>
            </a:r>
          </a:p>
          <a:p>
            <a:pPr lvl="2"/>
            <a:r>
              <a:rPr lang="en-US" sz="2800" dirty="0"/>
              <a:t>Determine class width (usually range/no of classes)</a:t>
            </a:r>
          </a:p>
          <a:p>
            <a:pPr lvl="2"/>
            <a:r>
              <a:rPr lang="en-US" sz="2800" dirty="0"/>
              <a:t>Tally number of observations in each class</a:t>
            </a:r>
          </a:p>
          <a:p>
            <a:pPr lvl="2"/>
            <a:endParaRPr lang="en-US" sz="2800" dirty="0"/>
          </a:p>
          <a:p>
            <a:r>
              <a:rPr lang="en-US" sz="3600" dirty="0"/>
              <a:t>Histogram</a:t>
            </a:r>
          </a:p>
          <a:p>
            <a:pPr lvl="2"/>
            <a:r>
              <a:rPr lang="en-US" dirty="0"/>
              <a:t>Present measure of interest </a:t>
            </a:r>
          </a:p>
          <a:p>
            <a:pPr marL="914400" lvl="2" indent="0">
              <a:buNone/>
            </a:pPr>
            <a:r>
              <a:rPr lang="en-US" dirty="0"/>
              <a:t>along the x-axis and the no. of </a:t>
            </a:r>
          </a:p>
          <a:p>
            <a:pPr marL="914400" lvl="2" indent="0">
              <a:buNone/>
            </a:pPr>
            <a:r>
              <a:rPr lang="en-US" dirty="0"/>
              <a:t>observations or % on the y-axis</a:t>
            </a:r>
          </a:p>
          <a:p>
            <a:pPr marL="914400" lvl="2" indent="0">
              <a:buNone/>
            </a:pP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191000"/>
            <a:ext cx="3962400" cy="2517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1204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prstClr val="black"/>
                </a:solidFill>
              </a:rPr>
              <a:t>Displaying numeric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915400" cy="6019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Box plot (Box and whisker)</a:t>
            </a:r>
          </a:p>
          <a:p>
            <a:pPr lvl="2"/>
            <a:r>
              <a:rPr lang="en-US" sz="2600" dirty="0"/>
              <a:t>Constructed from the median </a:t>
            </a:r>
          </a:p>
          <a:p>
            <a:pPr marL="914400" lvl="2" indent="0">
              <a:buNone/>
            </a:pPr>
            <a:r>
              <a:rPr lang="en-US" sz="2600" dirty="0"/>
              <a:t>and interquartile range</a:t>
            </a:r>
          </a:p>
          <a:p>
            <a:pPr lvl="2"/>
            <a:r>
              <a:rPr lang="en-US" sz="2600" dirty="0"/>
              <a:t>Length of the box is a visual </a:t>
            </a:r>
          </a:p>
          <a:p>
            <a:pPr marL="914400" lvl="2" indent="0">
              <a:buNone/>
            </a:pPr>
            <a:r>
              <a:rPr lang="en-US" sz="2600" dirty="0"/>
              <a:t>representation of the interquartile </a:t>
            </a:r>
          </a:p>
          <a:p>
            <a:pPr marL="914400" lvl="2" indent="0">
              <a:buNone/>
            </a:pPr>
            <a:r>
              <a:rPr lang="en-US" sz="2600" dirty="0"/>
              <a:t>Range</a:t>
            </a:r>
          </a:p>
          <a:p>
            <a:pPr lvl="2"/>
            <a:r>
              <a:rPr lang="en-US" sz="2600" dirty="0"/>
              <a:t>Whiskers are 1.5 *IQR</a:t>
            </a:r>
          </a:p>
          <a:p>
            <a:pPr lvl="2"/>
            <a:endParaRPr lang="en-US" dirty="0"/>
          </a:p>
          <a:p>
            <a:r>
              <a:rPr lang="en-US" dirty="0"/>
              <a:t>Frequency polygon</a:t>
            </a:r>
          </a:p>
          <a:p>
            <a:pPr lvl="2"/>
            <a:r>
              <a:rPr lang="en-US" sz="2600" dirty="0"/>
              <a:t>Drawn to connect mid points </a:t>
            </a:r>
            <a:r>
              <a:rPr lang="en-US" dirty="0"/>
              <a:t>of histograms.</a:t>
            </a:r>
          </a:p>
          <a:p>
            <a:pPr lvl="2"/>
            <a:endParaRPr lang="en-US" dirty="0"/>
          </a:p>
          <a:p>
            <a:r>
              <a:rPr lang="en-US" dirty="0"/>
              <a:t>Error bar plots</a:t>
            </a:r>
          </a:p>
          <a:p>
            <a:pPr lvl="2"/>
            <a:r>
              <a:rPr lang="en-US" sz="2600" dirty="0"/>
              <a:t>Has means and standard deviations</a:t>
            </a:r>
          </a:p>
          <a:p>
            <a:pPr lvl="2"/>
            <a:r>
              <a:rPr lang="en-US" sz="2600" dirty="0"/>
              <a:t>Often used to compare means</a:t>
            </a:r>
          </a:p>
          <a:p>
            <a:pPr lvl="2"/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lvl="2"/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786463"/>
            <a:ext cx="3505200" cy="2942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6157" y="4191000"/>
            <a:ext cx="2299743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00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Summarizing nominal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915400" cy="6019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Proportions and Percentages</a:t>
            </a:r>
          </a:p>
          <a:p>
            <a:pPr lvl="2"/>
            <a:r>
              <a:rPr lang="en-US" sz="2800" dirty="0"/>
              <a:t>A proportion is no of observations with a given characteristic/total observations</a:t>
            </a:r>
          </a:p>
          <a:p>
            <a:pPr lvl="2"/>
            <a:r>
              <a:rPr lang="en-US" sz="2800" dirty="0"/>
              <a:t>Proportion= a/(</a:t>
            </a:r>
            <a:r>
              <a:rPr lang="en-US" sz="2800" dirty="0" err="1"/>
              <a:t>a+b</a:t>
            </a:r>
            <a:r>
              <a:rPr lang="en-US" sz="2800" dirty="0"/>
              <a:t>)</a:t>
            </a:r>
          </a:p>
          <a:p>
            <a:pPr lvl="2"/>
            <a:r>
              <a:rPr lang="en-US" sz="2800" dirty="0"/>
              <a:t>Its always a part divided by whole</a:t>
            </a:r>
          </a:p>
          <a:p>
            <a:pPr lvl="2"/>
            <a:r>
              <a:rPr lang="en-US" sz="2800" dirty="0"/>
              <a:t>A percent is a proportion multiplied by 100</a:t>
            </a:r>
          </a:p>
          <a:p>
            <a:pPr marL="914400" lvl="2" indent="0">
              <a:buNone/>
            </a:pPr>
            <a:endParaRPr lang="en-US" sz="2600" dirty="0"/>
          </a:p>
          <a:p>
            <a:r>
              <a:rPr lang="en-US" sz="3400" dirty="0"/>
              <a:t>Ratios and Rates</a:t>
            </a:r>
          </a:p>
          <a:p>
            <a:pPr lvl="2"/>
            <a:r>
              <a:rPr lang="en-US" sz="2800" dirty="0"/>
              <a:t>A ratio is a part divided by another part</a:t>
            </a:r>
          </a:p>
          <a:p>
            <a:pPr lvl="2"/>
            <a:r>
              <a:rPr lang="en-US" sz="2800" dirty="0"/>
              <a:t>Ratio= a/b</a:t>
            </a:r>
          </a:p>
          <a:p>
            <a:pPr lvl="2"/>
            <a:r>
              <a:rPr lang="en-US" sz="2800" dirty="0"/>
              <a:t>A rate is a proportion computed over a specified period of time and often multiplied by 1000, 10,000 </a:t>
            </a:r>
            <a:r>
              <a:rPr lang="en-US" sz="2800" dirty="0" err="1"/>
              <a:t>etc</a:t>
            </a:r>
            <a:endParaRPr lang="en-US" sz="2800" dirty="0"/>
          </a:p>
          <a:p>
            <a:pPr lvl="2"/>
            <a:r>
              <a:rPr lang="en-US" sz="2800" dirty="0"/>
              <a:t>Rate= a/(</a:t>
            </a:r>
            <a:r>
              <a:rPr lang="en-US" sz="2800" dirty="0" err="1"/>
              <a:t>a+b</a:t>
            </a:r>
            <a:r>
              <a:rPr lang="en-US" sz="2800" dirty="0"/>
              <a:t>)*1000</a:t>
            </a:r>
          </a:p>
          <a:p>
            <a:pPr lvl="2"/>
            <a:r>
              <a:rPr lang="en-US" sz="2800" dirty="0"/>
              <a:t>The multiplier is called a base  (</a:t>
            </a:r>
            <a:r>
              <a:rPr lang="en-US" sz="2800" dirty="0" err="1"/>
              <a:t>e.g</a:t>
            </a:r>
            <a:r>
              <a:rPr lang="en-US" sz="2800" dirty="0"/>
              <a:t> Mortality rates)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177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Displaying nominal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915400" cy="5943600"/>
          </a:xfrm>
        </p:spPr>
        <p:txBody>
          <a:bodyPr/>
          <a:lstStyle/>
          <a:p>
            <a:r>
              <a:rPr lang="en-US" sz="3000" dirty="0"/>
              <a:t>Contingency table</a:t>
            </a:r>
          </a:p>
          <a:p>
            <a:pPr marL="914400" lvl="2" indent="0">
              <a:buNone/>
            </a:pPr>
            <a:r>
              <a:rPr lang="en-US" dirty="0"/>
              <a:t>                       </a:t>
            </a:r>
            <a:r>
              <a:rPr lang="en-US" b="1" dirty="0" err="1"/>
              <a:t>bednet</a:t>
            </a:r>
            <a:endParaRPr lang="en-US" b="1" dirty="0"/>
          </a:p>
          <a:p>
            <a:pPr marL="914400" lvl="2" indent="0">
              <a:buNone/>
            </a:pPr>
            <a:r>
              <a:rPr lang="en-US" b="1" dirty="0"/>
              <a:t>gender </a:t>
            </a:r>
            <a:r>
              <a:rPr lang="en-US" dirty="0"/>
              <a:t>|         No          Yes |     Total</a:t>
            </a:r>
          </a:p>
          <a:p>
            <a:pPr marL="914400" lvl="2" indent="0">
              <a:buNone/>
            </a:pPr>
            <a:r>
              <a:rPr lang="en-US" dirty="0"/>
              <a:t>-----------+----------------------+----------</a:t>
            </a:r>
          </a:p>
          <a:p>
            <a:pPr marL="914400" lvl="2" indent="0">
              <a:buNone/>
            </a:pPr>
            <a:r>
              <a:rPr lang="en-US" dirty="0"/>
              <a:t>    Male|       310         36 |       346 </a:t>
            </a:r>
          </a:p>
          <a:p>
            <a:pPr marL="914400" lvl="2" indent="0">
              <a:buNone/>
            </a:pPr>
            <a:r>
              <a:rPr lang="en-US" dirty="0"/>
              <a:t>Female|       352         42 |       394 </a:t>
            </a:r>
          </a:p>
          <a:p>
            <a:pPr marL="914400" lvl="2" indent="0">
              <a:buNone/>
            </a:pPr>
            <a:r>
              <a:rPr lang="en-US" dirty="0"/>
              <a:t>-----------+----------------------+----------</a:t>
            </a:r>
          </a:p>
          <a:p>
            <a:pPr marL="914400" lvl="2" indent="0">
              <a:buNone/>
            </a:pPr>
            <a:r>
              <a:rPr lang="en-US" dirty="0"/>
              <a:t>    Total |       662         78 |       740 </a:t>
            </a:r>
          </a:p>
          <a:p>
            <a:pPr marL="914400" lvl="2" indent="0">
              <a:buNone/>
            </a:pPr>
            <a:endParaRPr lang="en-US" dirty="0"/>
          </a:p>
          <a:p>
            <a:pPr lvl="2"/>
            <a:r>
              <a:rPr lang="en-US" dirty="0"/>
              <a:t>May have % included in table</a:t>
            </a:r>
          </a:p>
          <a:p>
            <a:pPr lvl="2"/>
            <a:endParaRPr lang="en-US" dirty="0"/>
          </a:p>
          <a:p>
            <a:r>
              <a:rPr lang="en-US" sz="3000" dirty="0"/>
              <a:t>Bar Charts</a:t>
            </a:r>
          </a:p>
          <a:p>
            <a:pPr lvl="2"/>
            <a:r>
              <a:rPr lang="en-US" sz="2200" dirty="0"/>
              <a:t>Counts or %ages of a characteristic are shown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1454929"/>
              </p:ext>
            </p:extLst>
          </p:nvPr>
        </p:nvGraphicFramePr>
        <p:xfrm>
          <a:off x="6934200" y="4648200"/>
          <a:ext cx="205740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62510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prstClr val="black"/>
                </a:solidFill>
              </a:rPr>
              <a:t>Displaying nominal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838200"/>
            <a:ext cx="7239000" cy="4800600"/>
          </a:xfrm>
        </p:spPr>
        <p:txBody>
          <a:bodyPr/>
          <a:lstStyle/>
          <a:p>
            <a:r>
              <a:rPr lang="en-US" dirty="0"/>
              <a:t>Pie chart</a:t>
            </a:r>
          </a:p>
          <a:p>
            <a:pPr lvl="2"/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8001149"/>
              </p:ext>
            </p:extLst>
          </p:nvPr>
        </p:nvGraphicFramePr>
        <p:xfrm>
          <a:off x="2286000" y="2057400"/>
          <a:ext cx="52578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540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Scales of measurement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915400" cy="6172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Nominal scale: </a:t>
            </a:r>
          </a:p>
          <a:p>
            <a:r>
              <a:rPr lang="en-US" sz="2800" dirty="0"/>
              <a:t>Used when data fits into categories</a:t>
            </a:r>
          </a:p>
          <a:p>
            <a:r>
              <a:rPr lang="en-US" sz="2800" dirty="0"/>
              <a:t>We count the number of observations (</a:t>
            </a:r>
            <a:r>
              <a:rPr lang="en-US" sz="2800" dirty="0" err="1"/>
              <a:t>e.g</a:t>
            </a:r>
            <a:r>
              <a:rPr lang="en-US" sz="2800" dirty="0"/>
              <a:t> Sex)</a:t>
            </a:r>
          </a:p>
          <a:p>
            <a:r>
              <a:rPr lang="en-US" sz="2800" dirty="0"/>
              <a:t>They are often summarized as percentages or proportions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dirty="0"/>
              <a:t>Ordinal Scales: </a:t>
            </a:r>
          </a:p>
          <a:p>
            <a:r>
              <a:rPr lang="en-US" sz="2800" dirty="0"/>
              <a:t>Used when an inherent order occurs among the categories</a:t>
            </a:r>
          </a:p>
          <a:p>
            <a:r>
              <a:rPr lang="en-US" sz="2800" dirty="0" err="1"/>
              <a:t>E.g</a:t>
            </a:r>
            <a:r>
              <a:rPr lang="en-US" sz="2800" dirty="0"/>
              <a:t> Stages of tumors, SES </a:t>
            </a:r>
            <a:r>
              <a:rPr lang="en-US" sz="2800" dirty="0" err="1"/>
              <a:t>etc</a:t>
            </a:r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r>
              <a:rPr lang="en-US" dirty="0"/>
              <a:t>Numerical Scales</a:t>
            </a:r>
          </a:p>
          <a:p>
            <a:r>
              <a:rPr lang="en-US" sz="2800" dirty="0"/>
              <a:t>Quantitative observations</a:t>
            </a:r>
          </a:p>
          <a:p>
            <a:r>
              <a:rPr lang="en-US" sz="2800" dirty="0"/>
              <a:t>May be continuous (take on any value </a:t>
            </a:r>
            <a:r>
              <a:rPr lang="en-US" sz="2800" dirty="0" err="1"/>
              <a:t>e.g</a:t>
            </a:r>
            <a:r>
              <a:rPr lang="en-US" sz="2800" dirty="0"/>
              <a:t> age) or discrete (take on a specific integers </a:t>
            </a:r>
            <a:r>
              <a:rPr lang="en-US" sz="2800" dirty="0" err="1"/>
              <a:t>e.g</a:t>
            </a:r>
            <a:r>
              <a:rPr lang="en-US" sz="2800" dirty="0"/>
              <a:t> number of children)</a:t>
            </a:r>
          </a:p>
        </p:txBody>
      </p:sp>
    </p:spTree>
    <p:extLst>
      <p:ext uri="{BB962C8B-B14F-4D97-AF65-F5344CB8AC3E}">
        <p14:creationId xmlns:p14="http://schemas.microsoft.com/office/powerpoint/2010/main" val="922022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Summarizing numeric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1722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/>
              <a:t>Measures of the middle</a:t>
            </a:r>
          </a:p>
          <a:p>
            <a:r>
              <a:rPr lang="en-US" sz="3000" dirty="0"/>
              <a:t>Mean(   ) </a:t>
            </a:r>
          </a:p>
          <a:p>
            <a:pPr lvl="2">
              <a:lnSpc>
                <a:spcPct val="150000"/>
              </a:lnSpc>
              <a:spcBef>
                <a:spcPts val="0"/>
              </a:spcBef>
            </a:pPr>
            <a:r>
              <a:rPr lang="en-US" sz="2800" dirty="0"/>
              <a:t>Add all observations and divide by no. of  observations.</a:t>
            </a:r>
          </a:p>
          <a:p>
            <a:pPr lvl="2">
              <a:lnSpc>
                <a:spcPct val="150000"/>
              </a:lnSpc>
              <a:spcBef>
                <a:spcPts val="0"/>
              </a:spcBef>
            </a:pPr>
            <a:r>
              <a:rPr lang="en-US" sz="2800" dirty="0"/>
              <a:t>Mean=Ƹ(x)/n</a:t>
            </a:r>
          </a:p>
          <a:p>
            <a:pPr lvl="2">
              <a:lnSpc>
                <a:spcPct val="150000"/>
              </a:lnSpc>
              <a:spcBef>
                <a:spcPts val="0"/>
              </a:spcBef>
            </a:pPr>
            <a:r>
              <a:rPr lang="en-US" sz="2800" dirty="0"/>
              <a:t>The mean is sensitive to extreme values (out-liars) especially when the sample size is small</a:t>
            </a:r>
          </a:p>
          <a:p>
            <a:pPr lvl="2">
              <a:lnSpc>
                <a:spcPct val="150000"/>
              </a:lnSpc>
              <a:spcBef>
                <a:spcPts val="0"/>
              </a:spcBef>
            </a:pPr>
            <a:r>
              <a:rPr lang="en-US" sz="2800" dirty="0"/>
              <a:t>If original observations are not available, use </a:t>
            </a:r>
            <a:r>
              <a:rPr lang="en-US" sz="2800" b="1" dirty="0"/>
              <a:t>weighted average</a:t>
            </a:r>
            <a:r>
              <a:rPr lang="en-US" sz="2800" dirty="0"/>
              <a:t> ; Through a frequency table. </a:t>
            </a:r>
          </a:p>
          <a:p>
            <a:pPr lvl="2">
              <a:lnSpc>
                <a:spcPct val="150000"/>
              </a:lnSpc>
              <a:spcBef>
                <a:spcPts val="0"/>
              </a:spcBef>
            </a:pPr>
            <a:r>
              <a:rPr lang="en-US" sz="2800" dirty="0"/>
              <a:t>Weighted mean =Ƹ(</a:t>
            </a:r>
            <a:r>
              <a:rPr lang="en-US" sz="2800" dirty="0" err="1"/>
              <a:t>fx</a:t>
            </a:r>
            <a:r>
              <a:rPr lang="en-US" sz="2800" dirty="0"/>
              <a:t>)/n</a:t>
            </a:r>
          </a:p>
          <a:p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408336"/>
              </p:ext>
            </p:extLst>
          </p:nvPr>
        </p:nvGraphicFramePr>
        <p:xfrm>
          <a:off x="1447800" y="1272222"/>
          <a:ext cx="304800" cy="350520"/>
        </p:xfrm>
        <a:graphic>
          <a:graphicData uri="http://schemas.openxmlformats.org/drawingml/2006/table">
            <a:tbl>
              <a:tblPr firstRow="1" firstCol="1" bandRow="1"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55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mbria"/>
                          <a:ea typeface="Calibri"/>
                          <a:cs typeface="Arial"/>
                        </a:rPr>
                        <a:t>X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878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563562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br>
              <a:rPr lang="en-US" sz="3200" dirty="0">
                <a:solidFill>
                  <a:prstClr val="black"/>
                </a:solidFill>
              </a:rPr>
            </a:br>
            <a:r>
              <a:rPr lang="en-US" sz="3200" dirty="0">
                <a:solidFill>
                  <a:prstClr val="black"/>
                </a:solidFill>
              </a:rPr>
              <a:t>Measures of the middle continued (numeric data)</a:t>
            </a:r>
            <a:br>
              <a:rPr lang="en-US" sz="3200" dirty="0">
                <a:solidFill>
                  <a:prstClr val="black"/>
                </a:solidFill>
              </a:rPr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33400"/>
            <a:ext cx="8991600" cy="9301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Median</a:t>
            </a:r>
          </a:p>
          <a:p>
            <a:pPr marL="1143000" lvl="2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Is the middle observation </a:t>
            </a:r>
          </a:p>
          <a:p>
            <a:pPr marL="1143000" lvl="2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Point at which half the observations are smaller and half are larger</a:t>
            </a:r>
          </a:p>
          <a:p>
            <a:pPr marL="1143000" lvl="2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Arrange observations from smallest to largest</a:t>
            </a:r>
          </a:p>
          <a:p>
            <a:pPr marL="1143000" lvl="2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Count to find the middle value </a:t>
            </a:r>
          </a:p>
          <a:p>
            <a:pPr marL="1143000" lvl="2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Median is the middle value for odd number of observations and the mean of the two middle values for an even number of observations</a:t>
            </a:r>
          </a:p>
          <a:p>
            <a:pPr lvl="0">
              <a:spcBef>
                <a:spcPct val="20000"/>
              </a:spcBef>
            </a:pPr>
            <a:endParaRPr lang="en-US" sz="3200" dirty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273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" y="13855"/>
            <a:ext cx="9130145" cy="639762"/>
          </a:xfrm>
        </p:spPr>
        <p:txBody>
          <a:bodyPr>
            <a:normAutofit fontScale="90000"/>
          </a:bodyPr>
          <a:lstStyle/>
          <a:p>
            <a:br>
              <a:rPr lang="en-US" sz="2900" dirty="0">
                <a:solidFill>
                  <a:prstClr val="black"/>
                </a:solidFill>
              </a:rPr>
            </a:br>
            <a:r>
              <a:rPr lang="en-US" sz="3300" dirty="0">
                <a:solidFill>
                  <a:prstClr val="black"/>
                </a:solidFill>
              </a:rPr>
              <a:t>Measures of the middle continued (numeric data)</a:t>
            </a:r>
            <a:br>
              <a:rPr lang="en-US" sz="3300" dirty="0">
                <a:solidFill>
                  <a:prstClr val="black"/>
                </a:solidFill>
              </a:rPr>
            </a:b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839200" cy="60198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prstClr val="black"/>
                </a:solidFill>
              </a:rPr>
              <a:t>Mode</a:t>
            </a:r>
          </a:p>
          <a:p>
            <a:pPr lvl="2"/>
            <a:r>
              <a:rPr lang="en-US" sz="2800" dirty="0">
                <a:solidFill>
                  <a:prstClr val="black"/>
                </a:solidFill>
              </a:rPr>
              <a:t>Is the value that occurs most frequently</a:t>
            </a:r>
          </a:p>
          <a:p>
            <a:pPr lvl="2"/>
            <a:r>
              <a:rPr lang="en-US" sz="2800" dirty="0">
                <a:solidFill>
                  <a:prstClr val="black"/>
                </a:solidFill>
              </a:rPr>
              <a:t>When data set has two modes its called </a:t>
            </a:r>
            <a:r>
              <a:rPr lang="en-US" sz="2800" i="1" dirty="0">
                <a:solidFill>
                  <a:prstClr val="black"/>
                </a:solidFill>
              </a:rPr>
              <a:t>bimodal</a:t>
            </a:r>
          </a:p>
          <a:p>
            <a:pPr lvl="2"/>
            <a:r>
              <a:rPr lang="en-US" sz="2800" dirty="0">
                <a:solidFill>
                  <a:prstClr val="black"/>
                </a:solidFill>
              </a:rPr>
              <a:t>In the frequency  tables the mode is also called the model class</a:t>
            </a:r>
          </a:p>
          <a:p>
            <a:pPr marL="914400" lvl="2" indent="0">
              <a:buNone/>
            </a:pPr>
            <a:endParaRPr lang="en-US" sz="2800" dirty="0">
              <a:solidFill>
                <a:prstClr val="black"/>
              </a:solidFill>
            </a:endParaRPr>
          </a:p>
          <a:p>
            <a:r>
              <a:rPr lang="en-US" sz="3600" dirty="0">
                <a:solidFill>
                  <a:prstClr val="black"/>
                </a:solidFill>
              </a:rPr>
              <a:t>Geometric mean (GM)</a:t>
            </a:r>
          </a:p>
          <a:p>
            <a:pPr lvl="2"/>
            <a:r>
              <a:rPr lang="en-US" sz="2800" dirty="0">
                <a:solidFill>
                  <a:prstClr val="black"/>
                </a:solidFill>
              </a:rPr>
              <a:t>Not used as often as arithmetic mean</a:t>
            </a:r>
          </a:p>
          <a:p>
            <a:pPr lvl="2"/>
            <a:r>
              <a:rPr lang="en-US" sz="2800" dirty="0">
                <a:solidFill>
                  <a:prstClr val="black"/>
                </a:solidFill>
              </a:rPr>
              <a:t>It’s the nth root of the product of n observations</a:t>
            </a:r>
          </a:p>
          <a:p>
            <a:pPr lvl="2"/>
            <a:r>
              <a:rPr lang="en-US" sz="2800" dirty="0">
                <a:solidFill>
                  <a:prstClr val="black"/>
                </a:solidFill>
              </a:rPr>
              <a:t>GM= nth root {(X1)* (X2)*(X3)*…(</a:t>
            </a:r>
            <a:r>
              <a:rPr lang="en-US" sz="2800" dirty="0" err="1">
                <a:solidFill>
                  <a:prstClr val="black"/>
                </a:solidFill>
              </a:rPr>
              <a:t>Xn</a:t>
            </a:r>
            <a:r>
              <a:rPr lang="en-US" sz="2800" dirty="0">
                <a:solidFill>
                  <a:prstClr val="black"/>
                </a:solidFill>
              </a:rPr>
              <a:t>)}</a:t>
            </a:r>
          </a:p>
          <a:p>
            <a:pPr lvl="2"/>
            <a:r>
              <a:rPr lang="en-US" sz="2800" dirty="0">
                <a:solidFill>
                  <a:prstClr val="black"/>
                </a:solidFill>
              </a:rPr>
              <a:t>Its common way of presenting data measured on a logarithmic data (</a:t>
            </a:r>
            <a:r>
              <a:rPr lang="en-US" sz="2800" dirty="0" err="1">
                <a:solidFill>
                  <a:prstClr val="black"/>
                </a:solidFill>
              </a:rPr>
              <a:t>e.g</a:t>
            </a:r>
            <a:r>
              <a:rPr lang="en-US" sz="2800" dirty="0">
                <a:solidFill>
                  <a:prstClr val="black"/>
                </a:solidFill>
              </a:rPr>
              <a:t> lab data)</a:t>
            </a:r>
          </a:p>
          <a:p>
            <a:pPr lvl="2"/>
            <a:endParaRPr lang="en-US" dirty="0">
              <a:solidFill>
                <a:prstClr val="black"/>
              </a:solidFill>
            </a:endParaRPr>
          </a:p>
          <a:p>
            <a:pPr lvl="2"/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61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55"/>
            <a:ext cx="8229600" cy="595745"/>
          </a:xfrm>
        </p:spPr>
        <p:txBody>
          <a:bodyPr>
            <a:normAutofit fontScale="90000"/>
          </a:bodyPr>
          <a:lstStyle/>
          <a:p>
            <a:r>
              <a:rPr lang="en-US" dirty="0"/>
              <a:t>When to use mean, median and mode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8915400" cy="5867400"/>
          </a:xfrm>
        </p:spPr>
        <p:txBody>
          <a:bodyPr>
            <a:normAutofit fontScale="92500"/>
          </a:bodyPr>
          <a:lstStyle/>
          <a:p>
            <a:r>
              <a:rPr lang="en-US" dirty="0"/>
              <a:t>Mean</a:t>
            </a:r>
          </a:p>
          <a:p>
            <a:pPr lvl="1"/>
            <a:r>
              <a:rPr lang="en-US" dirty="0"/>
              <a:t>Used only when data is symmetrical (normally distributed)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Median</a:t>
            </a:r>
          </a:p>
          <a:p>
            <a:pPr lvl="1"/>
            <a:r>
              <a:rPr lang="en-US" dirty="0"/>
              <a:t>Used when data is skewed</a:t>
            </a:r>
          </a:p>
          <a:p>
            <a:endParaRPr lang="en-US" dirty="0"/>
          </a:p>
          <a:p>
            <a:r>
              <a:rPr lang="en-US" dirty="0"/>
              <a:t>Mode: </a:t>
            </a:r>
          </a:p>
          <a:p>
            <a:pPr lvl="1"/>
            <a:r>
              <a:rPr lang="en-US" dirty="0"/>
              <a:t>Used for bimodal data</a:t>
            </a:r>
          </a:p>
          <a:p>
            <a:pPr lvl="1"/>
            <a:endParaRPr lang="en-US" dirty="0"/>
          </a:p>
          <a:p>
            <a:r>
              <a:rPr lang="en-US" dirty="0"/>
              <a:t>Geometric mean</a:t>
            </a:r>
          </a:p>
          <a:p>
            <a:pPr lvl="1"/>
            <a:r>
              <a:rPr lang="en-US" dirty="0"/>
              <a:t>Used for observations measured on a logarithmic scale</a:t>
            </a:r>
          </a:p>
        </p:txBody>
      </p:sp>
    </p:spTree>
    <p:extLst>
      <p:ext uri="{BB962C8B-B14F-4D97-AF65-F5344CB8AC3E}">
        <p14:creationId xmlns:p14="http://schemas.microsoft.com/office/powerpoint/2010/main" val="3492234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Measures of spread (Numeric data)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673" y="533400"/>
            <a:ext cx="8915400" cy="6172200"/>
          </a:xfrm>
        </p:spPr>
        <p:txBody>
          <a:bodyPr>
            <a:normAutofit lnSpcReduction="10000"/>
          </a:bodyPr>
          <a:lstStyle/>
          <a:p>
            <a:r>
              <a:rPr lang="en-US" sz="3000" dirty="0"/>
              <a:t>Range</a:t>
            </a:r>
          </a:p>
          <a:p>
            <a:pPr lvl="2"/>
            <a:r>
              <a:rPr lang="en-US" sz="2800" dirty="0"/>
              <a:t>Difference between the largest and smallest observation</a:t>
            </a:r>
          </a:p>
          <a:p>
            <a:pPr lvl="2"/>
            <a:r>
              <a:rPr lang="en-US" sz="2800" dirty="0"/>
              <a:t>May also  be presented as the largest and smallest observations rather than their difference</a:t>
            </a:r>
          </a:p>
          <a:p>
            <a:pPr marL="914400" lvl="2" indent="0">
              <a:buNone/>
            </a:pPr>
            <a:endParaRPr lang="en-US" sz="2800" dirty="0"/>
          </a:p>
          <a:p>
            <a:r>
              <a:rPr lang="en-US" sz="3000" dirty="0"/>
              <a:t>Standard deviations (SD)</a:t>
            </a:r>
          </a:p>
          <a:p>
            <a:pPr lvl="2"/>
            <a:r>
              <a:rPr lang="en-US" sz="2800" dirty="0"/>
              <a:t>Commonest measure of spread</a:t>
            </a:r>
          </a:p>
          <a:p>
            <a:pPr lvl="2"/>
            <a:r>
              <a:rPr lang="en-US" sz="2800" dirty="0"/>
              <a:t>It’s the measure of spread of observations around the mean</a:t>
            </a:r>
          </a:p>
          <a:p>
            <a:pPr lvl="2"/>
            <a:r>
              <a:rPr lang="en-US" sz="2800" dirty="0"/>
              <a:t>SD=√ ∑ (X –mean of X)˄</a:t>
            </a:r>
            <a:r>
              <a:rPr lang="en-US" dirty="0"/>
              <a:t>2</a:t>
            </a:r>
            <a:r>
              <a:rPr lang="en-US" sz="2800" dirty="0"/>
              <a:t> /n-1]</a:t>
            </a:r>
          </a:p>
          <a:p>
            <a:pPr lvl="2"/>
            <a:r>
              <a:rPr lang="en-US" sz="2800" b="0" i="0" u="none" strike="noStrike" dirty="0">
                <a:effectLst/>
                <a:latin typeface="Arial"/>
              </a:rPr>
              <a:t>SD rule:</a:t>
            </a:r>
          </a:p>
          <a:p>
            <a:pPr lvl="3"/>
            <a:r>
              <a:rPr lang="en-US" sz="2400" dirty="0">
                <a:latin typeface="Arial"/>
              </a:rPr>
              <a:t>75% of observations always lie between </a:t>
            </a:r>
            <a:r>
              <a:rPr lang="en-US" sz="2400" u="sng" dirty="0">
                <a:latin typeface="Arial"/>
              </a:rPr>
              <a:t>+</a:t>
            </a:r>
            <a:r>
              <a:rPr lang="en-US" sz="2400" dirty="0">
                <a:latin typeface="Arial"/>
              </a:rPr>
              <a:t> 2SD</a:t>
            </a:r>
          </a:p>
          <a:p>
            <a:pPr lvl="3"/>
            <a:endParaRPr lang="en-US" b="0" i="0" u="sng" strike="noStrike" dirty="0"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0283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Measures of spread (Numeric data)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673" y="533400"/>
            <a:ext cx="8915400" cy="6172200"/>
          </a:xfrm>
        </p:spPr>
        <p:txBody>
          <a:bodyPr>
            <a:normAutofit lnSpcReduction="10000"/>
          </a:bodyPr>
          <a:lstStyle/>
          <a:p>
            <a:r>
              <a:rPr lang="en-US" sz="3000" dirty="0"/>
              <a:t>Variance</a:t>
            </a:r>
          </a:p>
          <a:p>
            <a:pPr lvl="2"/>
            <a:r>
              <a:rPr lang="en-US" sz="2600" dirty="0"/>
              <a:t>SD</a:t>
            </a:r>
            <a:r>
              <a:rPr lang="en-US" sz="2600" dirty="0">
                <a:solidFill>
                  <a:prstClr val="black"/>
                </a:solidFill>
              </a:rPr>
              <a:t> </a:t>
            </a:r>
            <a:r>
              <a:rPr lang="en-US" sz="2000" dirty="0">
                <a:solidFill>
                  <a:prstClr val="black"/>
                </a:solidFill>
              </a:rPr>
              <a:t>˄2 </a:t>
            </a:r>
            <a:endParaRPr lang="en-US" sz="2000" dirty="0"/>
          </a:p>
          <a:p>
            <a:pPr lvl="2"/>
            <a:r>
              <a:rPr lang="en-US" sz="2600" dirty="0"/>
              <a:t>Often SD preferred to this</a:t>
            </a:r>
          </a:p>
          <a:p>
            <a:pPr marL="914400" lvl="2" indent="0">
              <a:buNone/>
            </a:pPr>
            <a:endParaRPr lang="en-US" sz="2800" dirty="0"/>
          </a:p>
          <a:p>
            <a:r>
              <a:rPr lang="en-US" sz="3000" dirty="0"/>
              <a:t>Coefficient of variation</a:t>
            </a:r>
          </a:p>
          <a:p>
            <a:pPr lvl="2"/>
            <a:r>
              <a:rPr lang="en-US" sz="2600" dirty="0"/>
              <a:t>Often used in biological sciences</a:t>
            </a:r>
          </a:p>
          <a:p>
            <a:pPr lvl="2"/>
            <a:r>
              <a:rPr lang="en-US" sz="2600" dirty="0"/>
              <a:t>It’s SD/Mean *100</a:t>
            </a:r>
          </a:p>
          <a:p>
            <a:pPr lvl="2"/>
            <a:endParaRPr lang="en-US" u="sng" dirty="0">
              <a:latin typeface="Arial"/>
            </a:endParaRPr>
          </a:p>
          <a:p>
            <a:r>
              <a:rPr lang="en-US" sz="3000" b="0" i="0" strike="noStrike" dirty="0">
                <a:effectLst/>
              </a:rPr>
              <a:t>Percentiles</a:t>
            </a:r>
          </a:p>
          <a:p>
            <a:pPr lvl="2"/>
            <a:r>
              <a:rPr lang="en-US" sz="2600" dirty="0"/>
              <a:t>% of distribution that is </a:t>
            </a:r>
            <a:r>
              <a:rPr lang="en-US" sz="2600" u="sng" dirty="0"/>
              <a:t>&lt;</a:t>
            </a:r>
            <a:r>
              <a:rPr lang="en-US" sz="2600" dirty="0"/>
              <a:t> a particular number</a:t>
            </a:r>
          </a:p>
          <a:p>
            <a:pPr lvl="2"/>
            <a:r>
              <a:rPr lang="en-US" sz="2600" b="0" i="0" strike="noStrike" dirty="0" err="1">
                <a:effectLst/>
              </a:rPr>
              <a:t>E.g</a:t>
            </a:r>
            <a:r>
              <a:rPr lang="en-US" sz="2600" b="0" i="0" strike="noStrike" dirty="0">
                <a:effectLst/>
              </a:rPr>
              <a:t> In the growth chart for girls at 21 months, 95</a:t>
            </a:r>
            <a:r>
              <a:rPr lang="en-US" sz="2600" b="0" i="0" strike="noStrike" baseline="30000" dirty="0">
                <a:effectLst/>
              </a:rPr>
              <a:t>th</a:t>
            </a:r>
            <a:r>
              <a:rPr lang="en-US" sz="2600" b="0" i="0" strike="noStrike" dirty="0">
                <a:effectLst/>
              </a:rPr>
              <a:t> percentile is 12kg.  </a:t>
            </a:r>
          </a:p>
          <a:p>
            <a:pPr lvl="2"/>
            <a:r>
              <a:rPr lang="en-US" sz="2600" b="0" i="0" strike="noStrike" dirty="0">
                <a:effectLst/>
              </a:rPr>
              <a:t>Means that for girls aged 21 months, 95% weigh 12 Kg and below</a:t>
            </a:r>
          </a:p>
        </p:txBody>
      </p:sp>
    </p:spTree>
    <p:extLst>
      <p:ext uri="{BB962C8B-B14F-4D97-AF65-F5344CB8AC3E}">
        <p14:creationId xmlns:p14="http://schemas.microsoft.com/office/powerpoint/2010/main" val="3221181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Measures of spread (Numeric data)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673" y="533400"/>
            <a:ext cx="8915400" cy="6172200"/>
          </a:xfrm>
        </p:spPr>
        <p:txBody>
          <a:bodyPr>
            <a:normAutofit/>
          </a:bodyPr>
          <a:lstStyle/>
          <a:p>
            <a:r>
              <a:rPr lang="en-US" sz="3000" dirty="0"/>
              <a:t>Interquartile range (IQR)</a:t>
            </a:r>
          </a:p>
          <a:p>
            <a:pPr lvl="2"/>
            <a:r>
              <a:rPr lang="en-US" sz="2600" dirty="0"/>
              <a:t>Makes use of percentiles</a:t>
            </a:r>
          </a:p>
          <a:p>
            <a:pPr lvl="2"/>
            <a:r>
              <a:rPr lang="en-US" sz="2600" dirty="0"/>
              <a:t>It’s the difference between the 25</a:t>
            </a:r>
            <a:r>
              <a:rPr lang="en-US" sz="2600" baseline="30000" dirty="0"/>
              <a:t>th</a:t>
            </a:r>
            <a:r>
              <a:rPr lang="en-US" sz="2600" dirty="0"/>
              <a:t> and 75</a:t>
            </a:r>
            <a:r>
              <a:rPr lang="en-US" sz="2600" baseline="30000" dirty="0"/>
              <a:t>th</a:t>
            </a:r>
            <a:r>
              <a:rPr lang="en-US" sz="2600" dirty="0"/>
              <a:t> percentiles</a:t>
            </a:r>
          </a:p>
          <a:p>
            <a:pPr marL="914400" lvl="2" indent="0">
              <a:buNone/>
            </a:pPr>
            <a:r>
              <a:rPr lang="en-US" sz="2600" dirty="0"/>
              <a:t>( </a:t>
            </a:r>
            <a:r>
              <a:rPr lang="en-US" sz="2600" dirty="0" err="1"/>
              <a:t>i.e</a:t>
            </a:r>
            <a:r>
              <a:rPr lang="en-US" sz="2600" dirty="0"/>
              <a:t> first and third quarter)</a:t>
            </a:r>
          </a:p>
          <a:p>
            <a:pPr marL="914400" lvl="2" indent="0">
              <a:buNone/>
            </a:pPr>
            <a:r>
              <a:rPr lang="en-US" sz="2600" dirty="0"/>
              <a:t>	</a:t>
            </a:r>
          </a:p>
          <a:p>
            <a:pPr marL="0" indent="0">
              <a:buNone/>
            </a:pPr>
            <a:r>
              <a:rPr lang="en-US" sz="3000" dirty="0"/>
              <a:t>Uses of the measures of spread</a:t>
            </a:r>
          </a:p>
          <a:p>
            <a:r>
              <a:rPr lang="en-US" sz="3400" dirty="0"/>
              <a:t> </a:t>
            </a:r>
            <a:r>
              <a:rPr lang="en-US" sz="2800" b="1" dirty="0"/>
              <a:t>SD</a:t>
            </a:r>
            <a:r>
              <a:rPr lang="en-US" sz="2800" dirty="0"/>
              <a:t>: Used when mean is used (normally distributed data)</a:t>
            </a:r>
          </a:p>
          <a:p>
            <a:r>
              <a:rPr lang="en-US" sz="2800" b="1" dirty="0"/>
              <a:t>%</a:t>
            </a:r>
            <a:r>
              <a:rPr lang="en-US" sz="2800" b="1" dirty="0" err="1"/>
              <a:t>ntiles</a:t>
            </a:r>
            <a:r>
              <a:rPr lang="en-US" sz="2800" b="1" dirty="0"/>
              <a:t> and IQR</a:t>
            </a:r>
            <a:r>
              <a:rPr lang="en-US" sz="2800" dirty="0"/>
              <a:t>: Used when the median is used.</a:t>
            </a:r>
          </a:p>
          <a:p>
            <a:r>
              <a:rPr lang="en-US" sz="2800" b="1" dirty="0"/>
              <a:t>Range</a:t>
            </a:r>
            <a:r>
              <a:rPr lang="en-US" sz="2800" dirty="0"/>
              <a:t>: Used when the aim is to emphasize extremes</a:t>
            </a:r>
          </a:p>
          <a:p>
            <a:r>
              <a:rPr lang="en-US" sz="2800" b="1" dirty="0"/>
              <a:t>Coefficient of variation</a:t>
            </a:r>
            <a:r>
              <a:rPr lang="en-US" sz="2800" dirty="0"/>
              <a:t>: Used when aim is to compare distribution measured on different scale.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37552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4345</TotalTime>
  <Words>869</Words>
  <Application>Microsoft Office PowerPoint</Application>
  <PresentationFormat>On-screen Show (4:3)</PresentationFormat>
  <Paragraphs>157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Cambria</vt:lpstr>
      <vt:lpstr>Office Theme</vt:lpstr>
      <vt:lpstr>Descriptive statistics </vt:lpstr>
      <vt:lpstr>Scales of measurement</vt:lpstr>
      <vt:lpstr>Summarizing numeric data</vt:lpstr>
      <vt:lpstr> Measures of the middle continued (numeric data) </vt:lpstr>
      <vt:lpstr> Measures of the middle continued (numeric data) </vt:lpstr>
      <vt:lpstr>When to use mean, median and mode</vt:lpstr>
      <vt:lpstr>Measures of spread (Numeric data)</vt:lpstr>
      <vt:lpstr>Measures of spread (Numeric data)</vt:lpstr>
      <vt:lpstr>Measures of spread (Numeric data)</vt:lpstr>
      <vt:lpstr>Displaying numeric data</vt:lpstr>
      <vt:lpstr>Displaying numeric data</vt:lpstr>
      <vt:lpstr>Summarizing nominal data</vt:lpstr>
      <vt:lpstr>Displaying nominal data</vt:lpstr>
      <vt:lpstr>Displaying nominal data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Summarizing data Mmed/MSc</dc:title>
  <dc:creator>Joanita Nankabirwa</dc:creator>
  <cp:lastModifiedBy>Dr.Bashir Ssuna</cp:lastModifiedBy>
  <cp:revision>41</cp:revision>
  <cp:lastPrinted>2016-04-13T13:05:06Z</cp:lastPrinted>
  <dcterms:created xsi:type="dcterms:W3CDTF">2015-04-16T12:01:47Z</dcterms:created>
  <dcterms:modified xsi:type="dcterms:W3CDTF">2026-03-27T20:52:39Z</dcterms:modified>
</cp:coreProperties>
</file>