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454"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2334" y="3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60171" y="2498217"/>
            <a:ext cx="6823659" cy="553998"/>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3" name="Holder 3"/>
          <p:cNvSpPr>
            <a:spLocks noGrp="1"/>
          </p:cNvSpPr>
          <p:nvPr>
            <p:ph type="subTitle" idx="4"/>
          </p:nvPr>
        </p:nvSpPr>
        <p:spPr>
          <a:xfrm>
            <a:off x="2344927" y="3900300"/>
            <a:ext cx="4454144" cy="430887"/>
          </a:xfrm>
          <a:prstGeom prst="rect">
            <a:avLst/>
          </a:prstGeom>
        </p:spPr>
        <p:txBody>
          <a:bodyPr wrap="square" lIns="0" tIns="0" rIns="0" bIns="0">
            <a:spAutoFit/>
          </a:bodyPr>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7552502">
              <a:lnSpc>
                <a:spcPts val="1631"/>
              </a:lnSpc>
            </a:pPr>
            <a:fld id="{81D60167-4931-47E6-BA6A-407CBD079E47}" type="slidenum">
              <a:rPr lang="en-US" smtClean="0"/>
              <a:pPr marL="7552502">
                <a:lnSpc>
                  <a:spcPts val="1631"/>
                </a:lnSpc>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9074" y="485393"/>
            <a:ext cx="8245855" cy="553998"/>
          </a:xfrm>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a:xfrm>
            <a:off x="764541" y="1916712"/>
            <a:ext cx="7514590" cy="430887"/>
          </a:xfrm>
        </p:spPr>
        <p:txBody>
          <a:bodyPr lIns="0" tIns="0" rIns="0" bIns="0"/>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7552502">
              <a:lnSpc>
                <a:spcPts val="1631"/>
              </a:lnSpc>
            </a:pPr>
            <a:fld id="{81D60167-4931-47E6-BA6A-407CBD079E47}" type="slidenum">
              <a:rPr lang="en-US" smtClean="0"/>
              <a:pPr marL="7552502">
                <a:lnSpc>
                  <a:spcPts val="1631"/>
                </a:lnSpc>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9074" y="485393"/>
            <a:ext cx="8245855" cy="553998"/>
          </a:xfrm>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sz="half" idx="2"/>
          </p:nvPr>
        </p:nvSpPr>
        <p:spPr>
          <a:xfrm>
            <a:off x="562457" y="1591819"/>
            <a:ext cx="3481070" cy="369332"/>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4" name="Holder 4"/>
          <p:cNvSpPr>
            <a:spLocks noGrp="1"/>
          </p:cNvSpPr>
          <p:nvPr>
            <p:ph sz="half" idx="3"/>
          </p:nvPr>
        </p:nvSpPr>
        <p:spPr>
          <a:xfrm>
            <a:off x="4709160" y="1577340"/>
            <a:ext cx="397764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7552502">
              <a:lnSpc>
                <a:spcPts val="1631"/>
              </a:lnSpc>
            </a:pPr>
            <a:fld id="{81D60167-4931-47E6-BA6A-407CBD079E47}" type="slidenum">
              <a:rPr lang="en-US" smtClean="0"/>
              <a:pPr marL="7552502">
                <a:lnSpc>
                  <a:spcPts val="1631"/>
                </a:lnSpc>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49074" y="485393"/>
            <a:ext cx="8245855" cy="553998"/>
          </a:xfrm>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7552502">
              <a:lnSpc>
                <a:spcPts val="1631"/>
              </a:lnSpc>
            </a:pPr>
            <a:fld id="{81D60167-4931-47E6-BA6A-407CBD079E47}" type="slidenum">
              <a:rPr lang="en-US" smtClean="0"/>
              <a:pPr marL="7552502">
                <a:lnSpc>
                  <a:spcPts val="1631"/>
                </a:lnSpc>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7552502">
              <a:lnSpc>
                <a:spcPts val="1631"/>
              </a:lnSpc>
            </a:pPr>
            <a:fld id="{81D60167-4931-47E6-BA6A-407CBD079E47}" type="slidenum">
              <a:rPr lang="en-US" smtClean="0"/>
              <a:pPr marL="7552502">
                <a:lnSpc>
                  <a:spcPts val="1631"/>
                </a:lnSpc>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9074" y="485393"/>
            <a:ext cx="8245855" cy="553998"/>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a:xfrm>
            <a:off x="764541" y="1916712"/>
            <a:ext cx="7514590" cy="430887"/>
          </a:xfrm>
          <a:prstGeom prst="rect">
            <a:avLst/>
          </a:prstGeom>
        </p:spPr>
        <p:txBody>
          <a:bodyPr wrap="square" lIns="0" tIns="0" rIns="0" bIns="0">
            <a:spAutoFit/>
          </a:bodyPr>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3"/>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3"/>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6" name="Holder 6"/>
          <p:cNvSpPr>
            <a:spLocks noGrp="1"/>
          </p:cNvSpPr>
          <p:nvPr>
            <p:ph type="sldNum" sz="quarter" idx="7"/>
          </p:nvPr>
        </p:nvSpPr>
        <p:spPr>
          <a:xfrm>
            <a:off x="723696" y="6295958"/>
            <a:ext cx="7848600" cy="205184"/>
          </a:xfrm>
          <a:prstGeom prst="rect">
            <a:avLst/>
          </a:prstGeom>
        </p:spPr>
        <p:txBody>
          <a:bodyPr wrap="square" lIns="0" tIns="0" rIns="0" bIns="0">
            <a:spAutoFit/>
          </a:bodyPr>
          <a:lstStyle>
            <a:lvl1pPr>
              <a:defRPr sz="1400" b="0" i="0">
                <a:solidFill>
                  <a:schemeClr val="tx1"/>
                </a:solidFill>
                <a:latin typeface="Times New Roman"/>
                <a:cs typeface="Times New Roman"/>
              </a:defRPr>
            </a:lvl1pPr>
          </a:lstStyle>
          <a:p>
            <a:pPr marL="7552502">
              <a:lnSpc>
                <a:spcPts val="1631"/>
              </a:lnSpc>
            </a:pPr>
            <a:fld id="{81D60167-4931-47E6-BA6A-407CBD079E47}" type="slidenum">
              <a:rPr lang="en-US" smtClean="0"/>
              <a:pPr marL="7552502">
                <a:lnSpc>
                  <a:spcPts val="1631"/>
                </a:lnSpc>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jpg"/><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49.jpg"/><Relationship Id="rId5" Type="http://schemas.openxmlformats.org/officeDocument/2006/relationships/image" Target="../media/image43.png"/><Relationship Id="rId10" Type="http://schemas.openxmlformats.org/officeDocument/2006/relationships/image" Target="../media/image48.jpg"/><Relationship Id="rId4" Type="http://schemas.openxmlformats.org/officeDocument/2006/relationships/image" Target="../media/image42.png"/><Relationship Id="rId9" Type="http://schemas.openxmlformats.org/officeDocument/2006/relationships/image" Target="../media/image47.png"/></Relationships>
</file>

<file path=ppt/slides/_rels/slide11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1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hyperlink" Target="http://www.google.com/url?sa=i&amp;rct=j&amp;q=siddhi%2Bsmriti%2Bhospital%2Bbhaktapur&amp;source=images&amp;cd&amp;cad=rja&amp;docid=G-2wWmY8mRVVnM&amp;tbnid=6EvBc0ahrTjDoM%3A&amp;ved=0CAUQjRw&amp;url=http%3A//www.smf.org.np/&amp;ei=IMNlUbCRIIrdsgbh24HgAQ&amp;bvm=bv.44990110%2Cd.Yms&amp;psig=AFQjCNHjOISFL27HXCUNF0HTCKMh9CdKCg&amp;ust=1365709975369232"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17" Type="http://schemas.openxmlformats.org/officeDocument/2006/relationships/image" Target="../media/image180.png"/><Relationship Id="rId21" Type="http://schemas.openxmlformats.org/officeDocument/2006/relationships/image" Target="../media/image84.png"/><Relationship Id="rId42" Type="http://schemas.openxmlformats.org/officeDocument/2006/relationships/image" Target="../media/image105.png"/><Relationship Id="rId63" Type="http://schemas.openxmlformats.org/officeDocument/2006/relationships/image" Target="../media/image126.png"/><Relationship Id="rId84" Type="http://schemas.openxmlformats.org/officeDocument/2006/relationships/image" Target="../media/image147.png"/><Relationship Id="rId138" Type="http://schemas.openxmlformats.org/officeDocument/2006/relationships/image" Target="../media/image201.png"/><Relationship Id="rId159" Type="http://schemas.openxmlformats.org/officeDocument/2006/relationships/image" Target="../media/image222.png"/><Relationship Id="rId170" Type="http://schemas.openxmlformats.org/officeDocument/2006/relationships/image" Target="../media/image233.png"/><Relationship Id="rId191" Type="http://schemas.openxmlformats.org/officeDocument/2006/relationships/image" Target="../media/image254.png"/><Relationship Id="rId205" Type="http://schemas.openxmlformats.org/officeDocument/2006/relationships/image" Target="../media/image268.png"/><Relationship Id="rId226" Type="http://schemas.openxmlformats.org/officeDocument/2006/relationships/image" Target="../media/image289.png"/><Relationship Id="rId107" Type="http://schemas.openxmlformats.org/officeDocument/2006/relationships/image" Target="../media/image170.png"/><Relationship Id="rId11" Type="http://schemas.openxmlformats.org/officeDocument/2006/relationships/image" Target="../media/image74.png"/><Relationship Id="rId32" Type="http://schemas.openxmlformats.org/officeDocument/2006/relationships/image" Target="../media/image95.png"/><Relationship Id="rId53" Type="http://schemas.openxmlformats.org/officeDocument/2006/relationships/image" Target="../media/image116.png"/><Relationship Id="rId74" Type="http://schemas.openxmlformats.org/officeDocument/2006/relationships/image" Target="../media/image137.png"/><Relationship Id="rId128" Type="http://schemas.openxmlformats.org/officeDocument/2006/relationships/image" Target="../media/image191.png"/><Relationship Id="rId149" Type="http://schemas.openxmlformats.org/officeDocument/2006/relationships/image" Target="../media/image212.png"/><Relationship Id="rId5" Type="http://schemas.openxmlformats.org/officeDocument/2006/relationships/image" Target="../media/image68.png"/><Relationship Id="rId95" Type="http://schemas.openxmlformats.org/officeDocument/2006/relationships/image" Target="../media/image158.png"/><Relationship Id="rId160" Type="http://schemas.openxmlformats.org/officeDocument/2006/relationships/image" Target="../media/image223.png"/><Relationship Id="rId181" Type="http://schemas.openxmlformats.org/officeDocument/2006/relationships/image" Target="../media/image244.png"/><Relationship Id="rId216" Type="http://schemas.openxmlformats.org/officeDocument/2006/relationships/image" Target="../media/image279.png"/><Relationship Id="rId22" Type="http://schemas.openxmlformats.org/officeDocument/2006/relationships/image" Target="../media/image85.png"/><Relationship Id="rId43" Type="http://schemas.openxmlformats.org/officeDocument/2006/relationships/image" Target="../media/image106.png"/><Relationship Id="rId64" Type="http://schemas.openxmlformats.org/officeDocument/2006/relationships/image" Target="../media/image127.png"/><Relationship Id="rId118" Type="http://schemas.openxmlformats.org/officeDocument/2006/relationships/image" Target="../media/image181.png"/><Relationship Id="rId139" Type="http://schemas.openxmlformats.org/officeDocument/2006/relationships/image" Target="../media/image202.png"/><Relationship Id="rId85" Type="http://schemas.openxmlformats.org/officeDocument/2006/relationships/image" Target="../media/image148.png"/><Relationship Id="rId150" Type="http://schemas.openxmlformats.org/officeDocument/2006/relationships/image" Target="../media/image213.png"/><Relationship Id="rId171" Type="http://schemas.openxmlformats.org/officeDocument/2006/relationships/image" Target="../media/image234.png"/><Relationship Id="rId192" Type="http://schemas.openxmlformats.org/officeDocument/2006/relationships/image" Target="../media/image255.png"/><Relationship Id="rId206" Type="http://schemas.openxmlformats.org/officeDocument/2006/relationships/image" Target="../media/image269.png"/><Relationship Id="rId227" Type="http://schemas.openxmlformats.org/officeDocument/2006/relationships/image" Target="../media/image290.png"/><Relationship Id="rId12" Type="http://schemas.openxmlformats.org/officeDocument/2006/relationships/image" Target="../media/image75.png"/><Relationship Id="rId33" Type="http://schemas.openxmlformats.org/officeDocument/2006/relationships/image" Target="../media/image96.png"/><Relationship Id="rId108" Type="http://schemas.openxmlformats.org/officeDocument/2006/relationships/image" Target="../media/image171.png"/><Relationship Id="rId129" Type="http://schemas.openxmlformats.org/officeDocument/2006/relationships/image" Target="../media/image192.png"/><Relationship Id="rId54" Type="http://schemas.openxmlformats.org/officeDocument/2006/relationships/image" Target="../media/image117.png"/><Relationship Id="rId75" Type="http://schemas.openxmlformats.org/officeDocument/2006/relationships/image" Target="../media/image138.png"/><Relationship Id="rId96" Type="http://schemas.openxmlformats.org/officeDocument/2006/relationships/image" Target="../media/image159.png"/><Relationship Id="rId140" Type="http://schemas.openxmlformats.org/officeDocument/2006/relationships/image" Target="../media/image203.png"/><Relationship Id="rId161" Type="http://schemas.openxmlformats.org/officeDocument/2006/relationships/image" Target="../media/image224.png"/><Relationship Id="rId182" Type="http://schemas.openxmlformats.org/officeDocument/2006/relationships/image" Target="../media/image245.png"/><Relationship Id="rId217" Type="http://schemas.openxmlformats.org/officeDocument/2006/relationships/image" Target="../media/image280.png"/><Relationship Id="rId6" Type="http://schemas.openxmlformats.org/officeDocument/2006/relationships/image" Target="../media/image69.png"/><Relationship Id="rId23" Type="http://schemas.openxmlformats.org/officeDocument/2006/relationships/image" Target="../media/image86.png"/><Relationship Id="rId119" Type="http://schemas.openxmlformats.org/officeDocument/2006/relationships/image" Target="../media/image182.png"/><Relationship Id="rId44" Type="http://schemas.openxmlformats.org/officeDocument/2006/relationships/image" Target="../media/image107.png"/><Relationship Id="rId65" Type="http://schemas.openxmlformats.org/officeDocument/2006/relationships/image" Target="../media/image128.png"/><Relationship Id="rId86" Type="http://schemas.openxmlformats.org/officeDocument/2006/relationships/image" Target="../media/image149.png"/><Relationship Id="rId130" Type="http://schemas.openxmlformats.org/officeDocument/2006/relationships/image" Target="../media/image193.png"/><Relationship Id="rId151" Type="http://schemas.openxmlformats.org/officeDocument/2006/relationships/image" Target="../media/image214.png"/><Relationship Id="rId172" Type="http://schemas.openxmlformats.org/officeDocument/2006/relationships/image" Target="../media/image235.png"/><Relationship Id="rId193" Type="http://schemas.openxmlformats.org/officeDocument/2006/relationships/image" Target="../media/image256.png"/><Relationship Id="rId207" Type="http://schemas.openxmlformats.org/officeDocument/2006/relationships/image" Target="../media/image270.png"/><Relationship Id="rId228" Type="http://schemas.openxmlformats.org/officeDocument/2006/relationships/image" Target="../media/image291.png"/><Relationship Id="rId13" Type="http://schemas.openxmlformats.org/officeDocument/2006/relationships/image" Target="../media/image76.png"/><Relationship Id="rId109" Type="http://schemas.openxmlformats.org/officeDocument/2006/relationships/image" Target="../media/image172.png"/><Relationship Id="rId34" Type="http://schemas.openxmlformats.org/officeDocument/2006/relationships/image" Target="../media/image97.png"/><Relationship Id="rId55" Type="http://schemas.openxmlformats.org/officeDocument/2006/relationships/image" Target="../media/image118.png"/><Relationship Id="rId76" Type="http://schemas.openxmlformats.org/officeDocument/2006/relationships/image" Target="../media/image139.png"/><Relationship Id="rId97" Type="http://schemas.openxmlformats.org/officeDocument/2006/relationships/image" Target="../media/image160.png"/><Relationship Id="rId120" Type="http://schemas.openxmlformats.org/officeDocument/2006/relationships/image" Target="../media/image183.png"/><Relationship Id="rId141" Type="http://schemas.openxmlformats.org/officeDocument/2006/relationships/image" Target="../media/image204.png"/><Relationship Id="rId7" Type="http://schemas.openxmlformats.org/officeDocument/2006/relationships/image" Target="../media/image70.png"/><Relationship Id="rId162" Type="http://schemas.openxmlformats.org/officeDocument/2006/relationships/image" Target="../media/image225.png"/><Relationship Id="rId183" Type="http://schemas.openxmlformats.org/officeDocument/2006/relationships/image" Target="../media/image246.png"/><Relationship Id="rId218" Type="http://schemas.openxmlformats.org/officeDocument/2006/relationships/image" Target="../media/image281.png"/><Relationship Id="rId24" Type="http://schemas.openxmlformats.org/officeDocument/2006/relationships/image" Target="../media/image87.png"/><Relationship Id="rId45" Type="http://schemas.openxmlformats.org/officeDocument/2006/relationships/image" Target="../media/image108.png"/><Relationship Id="rId66" Type="http://schemas.openxmlformats.org/officeDocument/2006/relationships/image" Target="../media/image129.png"/><Relationship Id="rId87" Type="http://schemas.openxmlformats.org/officeDocument/2006/relationships/image" Target="../media/image150.png"/><Relationship Id="rId110" Type="http://schemas.openxmlformats.org/officeDocument/2006/relationships/image" Target="../media/image173.png"/><Relationship Id="rId131" Type="http://schemas.openxmlformats.org/officeDocument/2006/relationships/image" Target="../media/image194.png"/><Relationship Id="rId152" Type="http://schemas.openxmlformats.org/officeDocument/2006/relationships/image" Target="../media/image215.png"/><Relationship Id="rId173" Type="http://schemas.openxmlformats.org/officeDocument/2006/relationships/image" Target="../media/image236.png"/><Relationship Id="rId194" Type="http://schemas.openxmlformats.org/officeDocument/2006/relationships/image" Target="../media/image257.png"/><Relationship Id="rId208" Type="http://schemas.openxmlformats.org/officeDocument/2006/relationships/image" Target="../media/image271.png"/><Relationship Id="rId229" Type="http://schemas.openxmlformats.org/officeDocument/2006/relationships/image" Target="../media/image292.png"/><Relationship Id="rId14" Type="http://schemas.openxmlformats.org/officeDocument/2006/relationships/image" Target="../media/image77.png"/><Relationship Id="rId35" Type="http://schemas.openxmlformats.org/officeDocument/2006/relationships/image" Target="../media/image98.png"/><Relationship Id="rId56" Type="http://schemas.openxmlformats.org/officeDocument/2006/relationships/image" Target="../media/image119.png"/><Relationship Id="rId77" Type="http://schemas.openxmlformats.org/officeDocument/2006/relationships/image" Target="../media/image140.png"/><Relationship Id="rId100" Type="http://schemas.openxmlformats.org/officeDocument/2006/relationships/image" Target="../media/image163.png"/><Relationship Id="rId8" Type="http://schemas.openxmlformats.org/officeDocument/2006/relationships/image" Target="../media/image71.png"/><Relationship Id="rId98" Type="http://schemas.openxmlformats.org/officeDocument/2006/relationships/image" Target="../media/image161.png"/><Relationship Id="rId121" Type="http://schemas.openxmlformats.org/officeDocument/2006/relationships/image" Target="../media/image184.png"/><Relationship Id="rId142" Type="http://schemas.openxmlformats.org/officeDocument/2006/relationships/image" Target="../media/image205.png"/><Relationship Id="rId163" Type="http://schemas.openxmlformats.org/officeDocument/2006/relationships/image" Target="../media/image226.png"/><Relationship Id="rId184" Type="http://schemas.openxmlformats.org/officeDocument/2006/relationships/image" Target="../media/image247.png"/><Relationship Id="rId219" Type="http://schemas.openxmlformats.org/officeDocument/2006/relationships/image" Target="../media/image282.png"/><Relationship Id="rId230" Type="http://schemas.openxmlformats.org/officeDocument/2006/relationships/image" Target="../media/image293.png"/><Relationship Id="rId25" Type="http://schemas.openxmlformats.org/officeDocument/2006/relationships/image" Target="../media/image88.png"/><Relationship Id="rId46" Type="http://schemas.openxmlformats.org/officeDocument/2006/relationships/image" Target="../media/image109.png"/><Relationship Id="rId67" Type="http://schemas.openxmlformats.org/officeDocument/2006/relationships/image" Target="../media/image130.png"/><Relationship Id="rId20" Type="http://schemas.openxmlformats.org/officeDocument/2006/relationships/image" Target="../media/image83.png"/><Relationship Id="rId41" Type="http://schemas.openxmlformats.org/officeDocument/2006/relationships/image" Target="../media/image104.png"/><Relationship Id="rId62" Type="http://schemas.openxmlformats.org/officeDocument/2006/relationships/image" Target="../media/image125.png"/><Relationship Id="rId83" Type="http://schemas.openxmlformats.org/officeDocument/2006/relationships/image" Target="../media/image146.png"/><Relationship Id="rId88" Type="http://schemas.openxmlformats.org/officeDocument/2006/relationships/image" Target="../media/image151.png"/><Relationship Id="rId111" Type="http://schemas.openxmlformats.org/officeDocument/2006/relationships/image" Target="../media/image174.png"/><Relationship Id="rId132" Type="http://schemas.openxmlformats.org/officeDocument/2006/relationships/image" Target="../media/image195.png"/><Relationship Id="rId153" Type="http://schemas.openxmlformats.org/officeDocument/2006/relationships/image" Target="../media/image216.png"/><Relationship Id="rId174" Type="http://schemas.openxmlformats.org/officeDocument/2006/relationships/image" Target="../media/image237.png"/><Relationship Id="rId179" Type="http://schemas.openxmlformats.org/officeDocument/2006/relationships/image" Target="../media/image242.png"/><Relationship Id="rId195" Type="http://schemas.openxmlformats.org/officeDocument/2006/relationships/image" Target="../media/image258.png"/><Relationship Id="rId209" Type="http://schemas.openxmlformats.org/officeDocument/2006/relationships/image" Target="../media/image272.png"/><Relationship Id="rId190" Type="http://schemas.openxmlformats.org/officeDocument/2006/relationships/image" Target="../media/image253.png"/><Relationship Id="rId204" Type="http://schemas.openxmlformats.org/officeDocument/2006/relationships/image" Target="../media/image267.png"/><Relationship Id="rId220" Type="http://schemas.openxmlformats.org/officeDocument/2006/relationships/image" Target="../media/image283.png"/><Relationship Id="rId225" Type="http://schemas.openxmlformats.org/officeDocument/2006/relationships/image" Target="../media/image288.png"/><Relationship Id="rId15" Type="http://schemas.openxmlformats.org/officeDocument/2006/relationships/image" Target="../media/image78.png"/><Relationship Id="rId36" Type="http://schemas.openxmlformats.org/officeDocument/2006/relationships/image" Target="../media/image99.png"/><Relationship Id="rId57" Type="http://schemas.openxmlformats.org/officeDocument/2006/relationships/image" Target="../media/image120.png"/><Relationship Id="rId106" Type="http://schemas.openxmlformats.org/officeDocument/2006/relationships/image" Target="../media/image169.png"/><Relationship Id="rId127" Type="http://schemas.openxmlformats.org/officeDocument/2006/relationships/image" Target="../media/image190.png"/><Relationship Id="rId10" Type="http://schemas.openxmlformats.org/officeDocument/2006/relationships/image" Target="../media/image73.png"/><Relationship Id="rId31" Type="http://schemas.openxmlformats.org/officeDocument/2006/relationships/image" Target="../media/image94.png"/><Relationship Id="rId52" Type="http://schemas.openxmlformats.org/officeDocument/2006/relationships/image" Target="../media/image115.png"/><Relationship Id="rId73" Type="http://schemas.openxmlformats.org/officeDocument/2006/relationships/image" Target="../media/image136.png"/><Relationship Id="rId78" Type="http://schemas.openxmlformats.org/officeDocument/2006/relationships/image" Target="../media/image141.png"/><Relationship Id="rId94" Type="http://schemas.openxmlformats.org/officeDocument/2006/relationships/image" Target="../media/image157.png"/><Relationship Id="rId99" Type="http://schemas.openxmlformats.org/officeDocument/2006/relationships/image" Target="../media/image162.png"/><Relationship Id="rId101" Type="http://schemas.openxmlformats.org/officeDocument/2006/relationships/image" Target="../media/image164.png"/><Relationship Id="rId122" Type="http://schemas.openxmlformats.org/officeDocument/2006/relationships/image" Target="../media/image185.png"/><Relationship Id="rId143" Type="http://schemas.openxmlformats.org/officeDocument/2006/relationships/image" Target="../media/image206.png"/><Relationship Id="rId148" Type="http://schemas.openxmlformats.org/officeDocument/2006/relationships/image" Target="../media/image211.png"/><Relationship Id="rId164" Type="http://schemas.openxmlformats.org/officeDocument/2006/relationships/image" Target="../media/image227.png"/><Relationship Id="rId169" Type="http://schemas.openxmlformats.org/officeDocument/2006/relationships/image" Target="../media/image232.png"/><Relationship Id="rId185" Type="http://schemas.openxmlformats.org/officeDocument/2006/relationships/image" Target="../media/image248.png"/><Relationship Id="rId4" Type="http://schemas.openxmlformats.org/officeDocument/2006/relationships/image" Target="../media/image67.png"/><Relationship Id="rId9" Type="http://schemas.openxmlformats.org/officeDocument/2006/relationships/image" Target="../media/image72.png"/><Relationship Id="rId180" Type="http://schemas.openxmlformats.org/officeDocument/2006/relationships/image" Target="../media/image243.png"/><Relationship Id="rId210" Type="http://schemas.openxmlformats.org/officeDocument/2006/relationships/image" Target="../media/image273.png"/><Relationship Id="rId215" Type="http://schemas.openxmlformats.org/officeDocument/2006/relationships/image" Target="../media/image278.png"/><Relationship Id="rId26" Type="http://schemas.openxmlformats.org/officeDocument/2006/relationships/image" Target="../media/image89.png"/><Relationship Id="rId231" Type="http://schemas.openxmlformats.org/officeDocument/2006/relationships/image" Target="../media/image294.png"/><Relationship Id="rId47" Type="http://schemas.openxmlformats.org/officeDocument/2006/relationships/image" Target="../media/image110.png"/><Relationship Id="rId68" Type="http://schemas.openxmlformats.org/officeDocument/2006/relationships/image" Target="../media/image131.png"/><Relationship Id="rId89" Type="http://schemas.openxmlformats.org/officeDocument/2006/relationships/image" Target="../media/image152.png"/><Relationship Id="rId112" Type="http://schemas.openxmlformats.org/officeDocument/2006/relationships/image" Target="../media/image175.png"/><Relationship Id="rId133" Type="http://schemas.openxmlformats.org/officeDocument/2006/relationships/image" Target="../media/image196.png"/><Relationship Id="rId154" Type="http://schemas.openxmlformats.org/officeDocument/2006/relationships/image" Target="../media/image217.png"/><Relationship Id="rId175" Type="http://schemas.openxmlformats.org/officeDocument/2006/relationships/image" Target="../media/image238.png"/><Relationship Id="rId196" Type="http://schemas.openxmlformats.org/officeDocument/2006/relationships/image" Target="../media/image259.png"/><Relationship Id="rId200" Type="http://schemas.openxmlformats.org/officeDocument/2006/relationships/image" Target="../media/image263.png"/><Relationship Id="rId16" Type="http://schemas.openxmlformats.org/officeDocument/2006/relationships/image" Target="../media/image79.png"/><Relationship Id="rId221" Type="http://schemas.openxmlformats.org/officeDocument/2006/relationships/image" Target="../media/image284.png"/><Relationship Id="rId37" Type="http://schemas.openxmlformats.org/officeDocument/2006/relationships/image" Target="../media/image100.png"/><Relationship Id="rId58" Type="http://schemas.openxmlformats.org/officeDocument/2006/relationships/image" Target="../media/image121.png"/><Relationship Id="rId79" Type="http://schemas.openxmlformats.org/officeDocument/2006/relationships/image" Target="../media/image142.png"/><Relationship Id="rId102" Type="http://schemas.openxmlformats.org/officeDocument/2006/relationships/image" Target="../media/image165.png"/><Relationship Id="rId123" Type="http://schemas.openxmlformats.org/officeDocument/2006/relationships/image" Target="../media/image186.png"/><Relationship Id="rId144" Type="http://schemas.openxmlformats.org/officeDocument/2006/relationships/image" Target="../media/image207.png"/><Relationship Id="rId90" Type="http://schemas.openxmlformats.org/officeDocument/2006/relationships/image" Target="../media/image153.png"/><Relationship Id="rId165" Type="http://schemas.openxmlformats.org/officeDocument/2006/relationships/image" Target="../media/image228.png"/><Relationship Id="rId186" Type="http://schemas.openxmlformats.org/officeDocument/2006/relationships/image" Target="../media/image249.png"/><Relationship Id="rId211" Type="http://schemas.openxmlformats.org/officeDocument/2006/relationships/image" Target="../media/image274.png"/><Relationship Id="rId232" Type="http://schemas.openxmlformats.org/officeDocument/2006/relationships/image" Target="../media/image295.png"/><Relationship Id="rId27" Type="http://schemas.openxmlformats.org/officeDocument/2006/relationships/image" Target="../media/image90.png"/><Relationship Id="rId48" Type="http://schemas.openxmlformats.org/officeDocument/2006/relationships/image" Target="../media/image111.png"/><Relationship Id="rId69" Type="http://schemas.openxmlformats.org/officeDocument/2006/relationships/image" Target="../media/image132.png"/><Relationship Id="rId113" Type="http://schemas.openxmlformats.org/officeDocument/2006/relationships/image" Target="../media/image176.png"/><Relationship Id="rId134" Type="http://schemas.openxmlformats.org/officeDocument/2006/relationships/image" Target="../media/image197.png"/><Relationship Id="rId80" Type="http://schemas.openxmlformats.org/officeDocument/2006/relationships/image" Target="../media/image143.png"/><Relationship Id="rId155" Type="http://schemas.openxmlformats.org/officeDocument/2006/relationships/image" Target="../media/image218.png"/><Relationship Id="rId176" Type="http://schemas.openxmlformats.org/officeDocument/2006/relationships/image" Target="../media/image239.png"/><Relationship Id="rId197" Type="http://schemas.openxmlformats.org/officeDocument/2006/relationships/image" Target="../media/image260.png"/><Relationship Id="rId201" Type="http://schemas.openxmlformats.org/officeDocument/2006/relationships/image" Target="../media/image264.png"/><Relationship Id="rId222" Type="http://schemas.openxmlformats.org/officeDocument/2006/relationships/image" Target="../media/image285.png"/><Relationship Id="rId17" Type="http://schemas.openxmlformats.org/officeDocument/2006/relationships/image" Target="../media/image80.png"/><Relationship Id="rId38" Type="http://schemas.openxmlformats.org/officeDocument/2006/relationships/image" Target="../media/image101.png"/><Relationship Id="rId59" Type="http://schemas.openxmlformats.org/officeDocument/2006/relationships/image" Target="../media/image122.png"/><Relationship Id="rId103" Type="http://schemas.openxmlformats.org/officeDocument/2006/relationships/image" Target="../media/image166.png"/><Relationship Id="rId124" Type="http://schemas.openxmlformats.org/officeDocument/2006/relationships/image" Target="../media/image187.png"/><Relationship Id="rId70" Type="http://schemas.openxmlformats.org/officeDocument/2006/relationships/image" Target="../media/image133.png"/><Relationship Id="rId91" Type="http://schemas.openxmlformats.org/officeDocument/2006/relationships/image" Target="../media/image154.png"/><Relationship Id="rId145" Type="http://schemas.openxmlformats.org/officeDocument/2006/relationships/image" Target="../media/image208.png"/><Relationship Id="rId166" Type="http://schemas.openxmlformats.org/officeDocument/2006/relationships/image" Target="../media/image229.png"/><Relationship Id="rId187" Type="http://schemas.openxmlformats.org/officeDocument/2006/relationships/image" Target="../media/image250.png"/><Relationship Id="rId1" Type="http://schemas.openxmlformats.org/officeDocument/2006/relationships/slideLayout" Target="../slideLayouts/slideLayout5.xml"/><Relationship Id="rId212" Type="http://schemas.openxmlformats.org/officeDocument/2006/relationships/image" Target="../media/image275.png"/><Relationship Id="rId233" Type="http://schemas.openxmlformats.org/officeDocument/2006/relationships/image" Target="../media/image296.png"/><Relationship Id="rId28" Type="http://schemas.openxmlformats.org/officeDocument/2006/relationships/image" Target="../media/image91.png"/><Relationship Id="rId49" Type="http://schemas.openxmlformats.org/officeDocument/2006/relationships/image" Target="../media/image112.png"/><Relationship Id="rId114" Type="http://schemas.openxmlformats.org/officeDocument/2006/relationships/image" Target="../media/image177.png"/><Relationship Id="rId60" Type="http://schemas.openxmlformats.org/officeDocument/2006/relationships/image" Target="../media/image123.png"/><Relationship Id="rId81" Type="http://schemas.openxmlformats.org/officeDocument/2006/relationships/image" Target="../media/image144.png"/><Relationship Id="rId135" Type="http://schemas.openxmlformats.org/officeDocument/2006/relationships/image" Target="../media/image198.png"/><Relationship Id="rId156" Type="http://schemas.openxmlformats.org/officeDocument/2006/relationships/image" Target="../media/image219.png"/><Relationship Id="rId177" Type="http://schemas.openxmlformats.org/officeDocument/2006/relationships/image" Target="../media/image240.png"/><Relationship Id="rId198" Type="http://schemas.openxmlformats.org/officeDocument/2006/relationships/image" Target="../media/image261.png"/><Relationship Id="rId202" Type="http://schemas.openxmlformats.org/officeDocument/2006/relationships/image" Target="../media/image265.png"/><Relationship Id="rId223" Type="http://schemas.openxmlformats.org/officeDocument/2006/relationships/image" Target="../media/image286.png"/><Relationship Id="rId18" Type="http://schemas.openxmlformats.org/officeDocument/2006/relationships/image" Target="../media/image81.png"/><Relationship Id="rId39" Type="http://schemas.openxmlformats.org/officeDocument/2006/relationships/image" Target="../media/image102.png"/><Relationship Id="rId50" Type="http://schemas.openxmlformats.org/officeDocument/2006/relationships/image" Target="../media/image113.png"/><Relationship Id="rId104" Type="http://schemas.openxmlformats.org/officeDocument/2006/relationships/image" Target="../media/image167.png"/><Relationship Id="rId125" Type="http://schemas.openxmlformats.org/officeDocument/2006/relationships/image" Target="../media/image188.png"/><Relationship Id="rId146" Type="http://schemas.openxmlformats.org/officeDocument/2006/relationships/image" Target="../media/image209.png"/><Relationship Id="rId167" Type="http://schemas.openxmlformats.org/officeDocument/2006/relationships/image" Target="../media/image230.png"/><Relationship Id="rId188" Type="http://schemas.openxmlformats.org/officeDocument/2006/relationships/image" Target="../media/image251.png"/><Relationship Id="rId71" Type="http://schemas.openxmlformats.org/officeDocument/2006/relationships/image" Target="../media/image134.png"/><Relationship Id="rId92" Type="http://schemas.openxmlformats.org/officeDocument/2006/relationships/image" Target="../media/image155.png"/><Relationship Id="rId213" Type="http://schemas.openxmlformats.org/officeDocument/2006/relationships/image" Target="../media/image276.png"/><Relationship Id="rId2" Type="http://schemas.openxmlformats.org/officeDocument/2006/relationships/image" Target="../media/image65.png"/><Relationship Id="rId29" Type="http://schemas.openxmlformats.org/officeDocument/2006/relationships/image" Target="../media/image92.png"/><Relationship Id="rId40" Type="http://schemas.openxmlformats.org/officeDocument/2006/relationships/image" Target="../media/image103.png"/><Relationship Id="rId115" Type="http://schemas.openxmlformats.org/officeDocument/2006/relationships/image" Target="../media/image178.png"/><Relationship Id="rId136" Type="http://schemas.openxmlformats.org/officeDocument/2006/relationships/image" Target="../media/image199.png"/><Relationship Id="rId157" Type="http://schemas.openxmlformats.org/officeDocument/2006/relationships/image" Target="../media/image220.png"/><Relationship Id="rId178" Type="http://schemas.openxmlformats.org/officeDocument/2006/relationships/image" Target="../media/image241.png"/><Relationship Id="rId61" Type="http://schemas.openxmlformats.org/officeDocument/2006/relationships/image" Target="../media/image124.png"/><Relationship Id="rId82" Type="http://schemas.openxmlformats.org/officeDocument/2006/relationships/image" Target="../media/image145.png"/><Relationship Id="rId199" Type="http://schemas.openxmlformats.org/officeDocument/2006/relationships/image" Target="../media/image262.png"/><Relationship Id="rId203" Type="http://schemas.openxmlformats.org/officeDocument/2006/relationships/image" Target="../media/image266.png"/><Relationship Id="rId19" Type="http://schemas.openxmlformats.org/officeDocument/2006/relationships/image" Target="../media/image82.png"/><Relationship Id="rId224" Type="http://schemas.openxmlformats.org/officeDocument/2006/relationships/image" Target="../media/image287.png"/><Relationship Id="rId30" Type="http://schemas.openxmlformats.org/officeDocument/2006/relationships/image" Target="../media/image93.png"/><Relationship Id="rId105" Type="http://schemas.openxmlformats.org/officeDocument/2006/relationships/image" Target="../media/image168.png"/><Relationship Id="rId126" Type="http://schemas.openxmlformats.org/officeDocument/2006/relationships/image" Target="../media/image189.png"/><Relationship Id="rId147" Type="http://schemas.openxmlformats.org/officeDocument/2006/relationships/image" Target="../media/image210.png"/><Relationship Id="rId168" Type="http://schemas.openxmlformats.org/officeDocument/2006/relationships/image" Target="../media/image231.png"/><Relationship Id="rId51" Type="http://schemas.openxmlformats.org/officeDocument/2006/relationships/image" Target="../media/image114.png"/><Relationship Id="rId72" Type="http://schemas.openxmlformats.org/officeDocument/2006/relationships/image" Target="../media/image135.png"/><Relationship Id="rId93" Type="http://schemas.openxmlformats.org/officeDocument/2006/relationships/image" Target="../media/image156.png"/><Relationship Id="rId189" Type="http://schemas.openxmlformats.org/officeDocument/2006/relationships/image" Target="../media/image252.png"/><Relationship Id="rId3" Type="http://schemas.openxmlformats.org/officeDocument/2006/relationships/image" Target="../media/image66.png"/><Relationship Id="rId214" Type="http://schemas.openxmlformats.org/officeDocument/2006/relationships/image" Target="../media/image277.png"/><Relationship Id="rId116" Type="http://schemas.openxmlformats.org/officeDocument/2006/relationships/image" Target="../media/image179.png"/><Relationship Id="rId137" Type="http://schemas.openxmlformats.org/officeDocument/2006/relationships/image" Target="../media/image200.png"/><Relationship Id="rId158" Type="http://schemas.openxmlformats.org/officeDocument/2006/relationships/image" Target="../media/image221.png"/></Relationships>
</file>

<file path=ppt/slides/_rels/slide122.xml.rels><?xml version="1.0" encoding="UTF-8" standalone="yes"?>
<Relationships xmlns="http://schemas.openxmlformats.org/package/2006/relationships"><Relationship Id="rId117" Type="http://schemas.openxmlformats.org/officeDocument/2006/relationships/image" Target="../media/image412.png"/><Relationship Id="rId21" Type="http://schemas.openxmlformats.org/officeDocument/2006/relationships/image" Target="../media/image316.png"/><Relationship Id="rId42" Type="http://schemas.openxmlformats.org/officeDocument/2006/relationships/image" Target="../media/image337.png"/><Relationship Id="rId63" Type="http://schemas.openxmlformats.org/officeDocument/2006/relationships/image" Target="../media/image358.png"/><Relationship Id="rId84" Type="http://schemas.openxmlformats.org/officeDocument/2006/relationships/image" Target="../media/image379.png"/><Relationship Id="rId138" Type="http://schemas.openxmlformats.org/officeDocument/2006/relationships/image" Target="../media/image433.png"/><Relationship Id="rId159" Type="http://schemas.openxmlformats.org/officeDocument/2006/relationships/image" Target="../media/image454.png"/><Relationship Id="rId170" Type="http://schemas.openxmlformats.org/officeDocument/2006/relationships/image" Target="../media/image465.png"/><Relationship Id="rId191" Type="http://schemas.openxmlformats.org/officeDocument/2006/relationships/image" Target="../media/image486.png"/><Relationship Id="rId205" Type="http://schemas.openxmlformats.org/officeDocument/2006/relationships/image" Target="../media/image500.png"/><Relationship Id="rId226" Type="http://schemas.openxmlformats.org/officeDocument/2006/relationships/image" Target="../media/image521.png"/><Relationship Id="rId107" Type="http://schemas.openxmlformats.org/officeDocument/2006/relationships/image" Target="../media/image402.png"/><Relationship Id="rId11" Type="http://schemas.openxmlformats.org/officeDocument/2006/relationships/image" Target="../media/image306.png"/><Relationship Id="rId32" Type="http://schemas.openxmlformats.org/officeDocument/2006/relationships/image" Target="../media/image327.png"/><Relationship Id="rId53" Type="http://schemas.openxmlformats.org/officeDocument/2006/relationships/image" Target="../media/image348.png"/><Relationship Id="rId74" Type="http://schemas.openxmlformats.org/officeDocument/2006/relationships/image" Target="../media/image369.png"/><Relationship Id="rId128" Type="http://schemas.openxmlformats.org/officeDocument/2006/relationships/image" Target="../media/image423.png"/><Relationship Id="rId149" Type="http://schemas.openxmlformats.org/officeDocument/2006/relationships/image" Target="../media/image444.png"/><Relationship Id="rId5" Type="http://schemas.openxmlformats.org/officeDocument/2006/relationships/image" Target="../media/image300.png"/><Relationship Id="rId95" Type="http://schemas.openxmlformats.org/officeDocument/2006/relationships/image" Target="../media/image390.png"/><Relationship Id="rId160" Type="http://schemas.openxmlformats.org/officeDocument/2006/relationships/image" Target="../media/image455.png"/><Relationship Id="rId181" Type="http://schemas.openxmlformats.org/officeDocument/2006/relationships/image" Target="../media/image476.png"/><Relationship Id="rId216" Type="http://schemas.openxmlformats.org/officeDocument/2006/relationships/image" Target="../media/image511.png"/><Relationship Id="rId237" Type="http://schemas.openxmlformats.org/officeDocument/2006/relationships/image" Target="../media/image532.png"/><Relationship Id="rId22" Type="http://schemas.openxmlformats.org/officeDocument/2006/relationships/image" Target="../media/image317.png"/><Relationship Id="rId43" Type="http://schemas.openxmlformats.org/officeDocument/2006/relationships/image" Target="../media/image338.png"/><Relationship Id="rId64" Type="http://schemas.openxmlformats.org/officeDocument/2006/relationships/image" Target="../media/image359.png"/><Relationship Id="rId118" Type="http://schemas.openxmlformats.org/officeDocument/2006/relationships/image" Target="../media/image413.png"/><Relationship Id="rId139" Type="http://schemas.openxmlformats.org/officeDocument/2006/relationships/image" Target="../media/image434.png"/><Relationship Id="rId85" Type="http://schemas.openxmlformats.org/officeDocument/2006/relationships/image" Target="../media/image380.png"/><Relationship Id="rId150" Type="http://schemas.openxmlformats.org/officeDocument/2006/relationships/image" Target="../media/image445.png"/><Relationship Id="rId171" Type="http://schemas.openxmlformats.org/officeDocument/2006/relationships/image" Target="../media/image466.png"/><Relationship Id="rId192" Type="http://schemas.openxmlformats.org/officeDocument/2006/relationships/image" Target="../media/image487.png"/><Relationship Id="rId206" Type="http://schemas.openxmlformats.org/officeDocument/2006/relationships/image" Target="../media/image501.png"/><Relationship Id="rId227" Type="http://schemas.openxmlformats.org/officeDocument/2006/relationships/image" Target="../media/image522.png"/><Relationship Id="rId12" Type="http://schemas.openxmlformats.org/officeDocument/2006/relationships/image" Target="../media/image307.png"/><Relationship Id="rId33" Type="http://schemas.openxmlformats.org/officeDocument/2006/relationships/image" Target="../media/image328.png"/><Relationship Id="rId108" Type="http://schemas.openxmlformats.org/officeDocument/2006/relationships/image" Target="../media/image403.png"/><Relationship Id="rId129" Type="http://schemas.openxmlformats.org/officeDocument/2006/relationships/image" Target="../media/image424.png"/><Relationship Id="rId54" Type="http://schemas.openxmlformats.org/officeDocument/2006/relationships/image" Target="../media/image349.png"/><Relationship Id="rId75" Type="http://schemas.openxmlformats.org/officeDocument/2006/relationships/image" Target="../media/image370.png"/><Relationship Id="rId96" Type="http://schemas.openxmlformats.org/officeDocument/2006/relationships/image" Target="../media/image391.png"/><Relationship Id="rId140" Type="http://schemas.openxmlformats.org/officeDocument/2006/relationships/image" Target="../media/image435.png"/><Relationship Id="rId161" Type="http://schemas.openxmlformats.org/officeDocument/2006/relationships/image" Target="../media/image456.png"/><Relationship Id="rId182" Type="http://schemas.openxmlformats.org/officeDocument/2006/relationships/image" Target="../media/image477.png"/><Relationship Id="rId217" Type="http://schemas.openxmlformats.org/officeDocument/2006/relationships/image" Target="../media/image512.png"/><Relationship Id="rId6" Type="http://schemas.openxmlformats.org/officeDocument/2006/relationships/image" Target="../media/image301.png"/><Relationship Id="rId238" Type="http://schemas.openxmlformats.org/officeDocument/2006/relationships/image" Target="../media/image533.png"/><Relationship Id="rId23" Type="http://schemas.openxmlformats.org/officeDocument/2006/relationships/image" Target="../media/image318.png"/><Relationship Id="rId119" Type="http://schemas.openxmlformats.org/officeDocument/2006/relationships/image" Target="../media/image414.png"/><Relationship Id="rId44" Type="http://schemas.openxmlformats.org/officeDocument/2006/relationships/image" Target="../media/image339.png"/><Relationship Id="rId65" Type="http://schemas.openxmlformats.org/officeDocument/2006/relationships/image" Target="../media/image360.png"/><Relationship Id="rId86" Type="http://schemas.openxmlformats.org/officeDocument/2006/relationships/image" Target="../media/image381.png"/><Relationship Id="rId130" Type="http://schemas.openxmlformats.org/officeDocument/2006/relationships/image" Target="../media/image425.png"/><Relationship Id="rId151" Type="http://schemas.openxmlformats.org/officeDocument/2006/relationships/image" Target="../media/image446.png"/><Relationship Id="rId172" Type="http://schemas.openxmlformats.org/officeDocument/2006/relationships/image" Target="../media/image467.png"/><Relationship Id="rId193" Type="http://schemas.openxmlformats.org/officeDocument/2006/relationships/image" Target="../media/image488.png"/><Relationship Id="rId207" Type="http://schemas.openxmlformats.org/officeDocument/2006/relationships/image" Target="../media/image502.png"/><Relationship Id="rId228" Type="http://schemas.openxmlformats.org/officeDocument/2006/relationships/image" Target="../media/image523.png"/><Relationship Id="rId13" Type="http://schemas.openxmlformats.org/officeDocument/2006/relationships/image" Target="../media/image308.png"/><Relationship Id="rId109" Type="http://schemas.openxmlformats.org/officeDocument/2006/relationships/image" Target="../media/image404.png"/><Relationship Id="rId34" Type="http://schemas.openxmlformats.org/officeDocument/2006/relationships/image" Target="../media/image329.png"/><Relationship Id="rId55" Type="http://schemas.openxmlformats.org/officeDocument/2006/relationships/image" Target="../media/image350.png"/><Relationship Id="rId76" Type="http://schemas.openxmlformats.org/officeDocument/2006/relationships/image" Target="../media/image371.png"/><Relationship Id="rId97" Type="http://schemas.openxmlformats.org/officeDocument/2006/relationships/image" Target="../media/image392.png"/><Relationship Id="rId120" Type="http://schemas.openxmlformats.org/officeDocument/2006/relationships/image" Target="../media/image415.png"/><Relationship Id="rId141" Type="http://schemas.openxmlformats.org/officeDocument/2006/relationships/image" Target="../media/image436.png"/><Relationship Id="rId7" Type="http://schemas.openxmlformats.org/officeDocument/2006/relationships/image" Target="../media/image302.png"/><Relationship Id="rId162" Type="http://schemas.openxmlformats.org/officeDocument/2006/relationships/image" Target="../media/image457.png"/><Relationship Id="rId183" Type="http://schemas.openxmlformats.org/officeDocument/2006/relationships/image" Target="../media/image478.png"/><Relationship Id="rId218" Type="http://schemas.openxmlformats.org/officeDocument/2006/relationships/image" Target="../media/image513.png"/><Relationship Id="rId239" Type="http://schemas.openxmlformats.org/officeDocument/2006/relationships/image" Target="../media/image534.png"/><Relationship Id="rId24" Type="http://schemas.openxmlformats.org/officeDocument/2006/relationships/image" Target="../media/image319.png"/><Relationship Id="rId45" Type="http://schemas.openxmlformats.org/officeDocument/2006/relationships/image" Target="../media/image340.png"/><Relationship Id="rId66" Type="http://schemas.openxmlformats.org/officeDocument/2006/relationships/image" Target="../media/image361.png"/><Relationship Id="rId87" Type="http://schemas.openxmlformats.org/officeDocument/2006/relationships/image" Target="../media/image382.png"/><Relationship Id="rId110" Type="http://schemas.openxmlformats.org/officeDocument/2006/relationships/image" Target="../media/image405.png"/><Relationship Id="rId131" Type="http://schemas.openxmlformats.org/officeDocument/2006/relationships/image" Target="../media/image426.png"/><Relationship Id="rId152" Type="http://schemas.openxmlformats.org/officeDocument/2006/relationships/image" Target="../media/image447.png"/><Relationship Id="rId173" Type="http://schemas.openxmlformats.org/officeDocument/2006/relationships/image" Target="../media/image468.png"/><Relationship Id="rId194" Type="http://schemas.openxmlformats.org/officeDocument/2006/relationships/image" Target="../media/image489.png"/><Relationship Id="rId208" Type="http://schemas.openxmlformats.org/officeDocument/2006/relationships/image" Target="../media/image503.png"/><Relationship Id="rId229" Type="http://schemas.openxmlformats.org/officeDocument/2006/relationships/image" Target="../media/image524.png"/><Relationship Id="rId240" Type="http://schemas.openxmlformats.org/officeDocument/2006/relationships/image" Target="../media/image535.png"/><Relationship Id="rId14" Type="http://schemas.openxmlformats.org/officeDocument/2006/relationships/image" Target="../media/image309.png"/><Relationship Id="rId35" Type="http://schemas.openxmlformats.org/officeDocument/2006/relationships/image" Target="../media/image330.png"/><Relationship Id="rId56" Type="http://schemas.openxmlformats.org/officeDocument/2006/relationships/image" Target="../media/image351.png"/><Relationship Id="rId77" Type="http://schemas.openxmlformats.org/officeDocument/2006/relationships/image" Target="../media/image372.png"/><Relationship Id="rId100" Type="http://schemas.openxmlformats.org/officeDocument/2006/relationships/image" Target="../media/image395.png"/><Relationship Id="rId8" Type="http://schemas.openxmlformats.org/officeDocument/2006/relationships/image" Target="../media/image303.png"/><Relationship Id="rId98" Type="http://schemas.openxmlformats.org/officeDocument/2006/relationships/image" Target="../media/image393.png"/><Relationship Id="rId121" Type="http://schemas.openxmlformats.org/officeDocument/2006/relationships/image" Target="../media/image416.png"/><Relationship Id="rId142" Type="http://schemas.openxmlformats.org/officeDocument/2006/relationships/image" Target="../media/image437.png"/><Relationship Id="rId163" Type="http://schemas.openxmlformats.org/officeDocument/2006/relationships/image" Target="../media/image458.png"/><Relationship Id="rId184" Type="http://schemas.openxmlformats.org/officeDocument/2006/relationships/image" Target="../media/image479.png"/><Relationship Id="rId219" Type="http://schemas.openxmlformats.org/officeDocument/2006/relationships/image" Target="../media/image514.png"/><Relationship Id="rId230" Type="http://schemas.openxmlformats.org/officeDocument/2006/relationships/image" Target="../media/image525.png"/><Relationship Id="rId25" Type="http://schemas.openxmlformats.org/officeDocument/2006/relationships/image" Target="../media/image320.png"/><Relationship Id="rId46" Type="http://schemas.openxmlformats.org/officeDocument/2006/relationships/image" Target="../media/image341.png"/><Relationship Id="rId67" Type="http://schemas.openxmlformats.org/officeDocument/2006/relationships/image" Target="../media/image362.png"/><Relationship Id="rId88" Type="http://schemas.openxmlformats.org/officeDocument/2006/relationships/image" Target="../media/image383.png"/><Relationship Id="rId111" Type="http://schemas.openxmlformats.org/officeDocument/2006/relationships/image" Target="../media/image406.png"/><Relationship Id="rId132" Type="http://schemas.openxmlformats.org/officeDocument/2006/relationships/image" Target="../media/image427.png"/><Relationship Id="rId153" Type="http://schemas.openxmlformats.org/officeDocument/2006/relationships/image" Target="../media/image448.png"/><Relationship Id="rId174" Type="http://schemas.openxmlformats.org/officeDocument/2006/relationships/image" Target="../media/image469.png"/><Relationship Id="rId195" Type="http://schemas.openxmlformats.org/officeDocument/2006/relationships/image" Target="../media/image490.png"/><Relationship Id="rId209" Type="http://schemas.openxmlformats.org/officeDocument/2006/relationships/image" Target="../media/image504.png"/><Relationship Id="rId220" Type="http://schemas.openxmlformats.org/officeDocument/2006/relationships/image" Target="../media/image515.png"/><Relationship Id="rId241" Type="http://schemas.openxmlformats.org/officeDocument/2006/relationships/image" Target="../media/image536.png"/><Relationship Id="rId15" Type="http://schemas.openxmlformats.org/officeDocument/2006/relationships/image" Target="../media/image310.png"/><Relationship Id="rId36" Type="http://schemas.openxmlformats.org/officeDocument/2006/relationships/image" Target="../media/image331.png"/><Relationship Id="rId57" Type="http://schemas.openxmlformats.org/officeDocument/2006/relationships/image" Target="../media/image352.png"/><Relationship Id="rId10" Type="http://schemas.openxmlformats.org/officeDocument/2006/relationships/image" Target="../media/image305.png"/><Relationship Id="rId31" Type="http://schemas.openxmlformats.org/officeDocument/2006/relationships/image" Target="../media/image326.png"/><Relationship Id="rId52" Type="http://schemas.openxmlformats.org/officeDocument/2006/relationships/image" Target="../media/image347.png"/><Relationship Id="rId73" Type="http://schemas.openxmlformats.org/officeDocument/2006/relationships/image" Target="../media/image368.png"/><Relationship Id="rId78" Type="http://schemas.openxmlformats.org/officeDocument/2006/relationships/image" Target="../media/image373.png"/><Relationship Id="rId94" Type="http://schemas.openxmlformats.org/officeDocument/2006/relationships/image" Target="../media/image389.png"/><Relationship Id="rId99" Type="http://schemas.openxmlformats.org/officeDocument/2006/relationships/image" Target="../media/image394.png"/><Relationship Id="rId101" Type="http://schemas.openxmlformats.org/officeDocument/2006/relationships/image" Target="../media/image396.png"/><Relationship Id="rId122" Type="http://schemas.openxmlformats.org/officeDocument/2006/relationships/image" Target="../media/image417.png"/><Relationship Id="rId143" Type="http://schemas.openxmlformats.org/officeDocument/2006/relationships/image" Target="../media/image438.png"/><Relationship Id="rId148" Type="http://schemas.openxmlformats.org/officeDocument/2006/relationships/image" Target="../media/image443.png"/><Relationship Id="rId164" Type="http://schemas.openxmlformats.org/officeDocument/2006/relationships/image" Target="../media/image459.png"/><Relationship Id="rId169" Type="http://schemas.openxmlformats.org/officeDocument/2006/relationships/image" Target="../media/image464.png"/><Relationship Id="rId185" Type="http://schemas.openxmlformats.org/officeDocument/2006/relationships/image" Target="../media/image480.png"/><Relationship Id="rId4" Type="http://schemas.openxmlformats.org/officeDocument/2006/relationships/image" Target="../media/image299.png"/><Relationship Id="rId9" Type="http://schemas.openxmlformats.org/officeDocument/2006/relationships/image" Target="../media/image304.png"/><Relationship Id="rId180" Type="http://schemas.openxmlformats.org/officeDocument/2006/relationships/image" Target="../media/image475.png"/><Relationship Id="rId210" Type="http://schemas.openxmlformats.org/officeDocument/2006/relationships/image" Target="../media/image505.png"/><Relationship Id="rId215" Type="http://schemas.openxmlformats.org/officeDocument/2006/relationships/image" Target="../media/image510.png"/><Relationship Id="rId236" Type="http://schemas.openxmlformats.org/officeDocument/2006/relationships/image" Target="../media/image531.png"/><Relationship Id="rId26" Type="http://schemas.openxmlformats.org/officeDocument/2006/relationships/image" Target="../media/image321.png"/><Relationship Id="rId231" Type="http://schemas.openxmlformats.org/officeDocument/2006/relationships/image" Target="../media/image526.png"/><Relationship Id="rId47" Type="http://schemas.openxmlformats.org/officeDocument/2006/relationships/image" Target="../media/image342.png"/><Relationship Id="rId68" Type="http://schemas.openxmlformats.org/officeDocument/2006/relationships/image" Target="../media/image363.png"/><Relationship Id="rId89" Type="http://schemas.openxmlformats.org/officeDocument/2006/relationships/image" Target="../media/image384.png"/><Relationship Id="rId112" Type="http://schemas.openxmlformats.org/officeDocument/2006/relationships/image" Target="../media/image407.png"/><Relationship Id="rId133" Type="http://schemas.openxmlformats.org/officeDocument/2006/relationships/image" Target="../media/image428.png"/><Relationship Id="rId154" Type="http://schemas.openxmlformats.org/officeDocument/2006/relationships/image" Target="../media/image449.png"/><Relationship Id="rId175" Type="http://schemas.openxmlformats.org/officeDocument/2006/relationships/image" Target="../media/image470.png"/><Relationship Id="rId196" Type="http://schemas.openxmlformats.org/officeDocument/2006/relationships/image" Target="../media/image491.png"/><Relationship Id="rId200" Type="http://schemas.openxmlformats.org/officeDocument/2006/relationships/image" Target="../media/image495.png"/><Relationship Id="rId16" Type="http://schemas.openxmlformats.org/officeDocument/2006/relationships/image" Target="../media/image311.png"/><Relationship Id="rId221" Type="http://schemas.openxmlformats.org/officeDocument/2006/relationships/image" Target="../media/image516.png"/><Relationship Id="rId242" Type="http://schemas.openxmlformats.org/officeDocument/2006/relationships/image" Target="../media/image537.png"/><Relationship Id="rId37" Type="http://schemas.openxmlformats.org/officeDocument/2006/relationships/image" Target="../media/image332.png"/><Relationship Id="rId58" Type="http://schemas.openxmlformats.org/officeDocument/2006/relationships/image" Target="../media/image353.png"/><Relationship Id="rId79" Type="http://schemas.openxmlformats.org/officeDocument/2006/relationships/image" Target="../media/image374.png"/><Relationship Id="rId102" Type="http://schemas.openxmlformats.org/officeDocument/2006/relationships/image" Target="../media/image397.png"/><Relationship Id="rId123" Type="http://schemas.openxmlformats.org/officeDocument/2006/relationships/image" Target="../media/image418.png"/><Relationship Id="rId144" Type="http://schemas.openxmlformats.org/officeDocument/2006/relationships/image" Target="../media/image439.png"/><Relationship Id="rId90" Type="http://schemas.openxmlformats.org/officeDocument/2006/relationships/image" Target="../media/image385.png"/><Relationship Id="rId165" Type="http://schemas.openxmlformats.org/officeDocument/2006/relationships/image" Target="../media/image460.png"/><Relationship Id="rId186" Type="http://schemas.openxmlformats.org/officeDocument/2006/relationships/image" Target="../media/image481.png"/><Relationship Id="rId211" Type="http://schemas.openxmlformats.org/officeDocument/2006/relationships/image" Target="../media/image506.png"/><Relationship Id="rId232" Type="http://schemas.openxmlformats.org/officeDocument/2006/relationships/image" Target="../media/image527.png"/><Relationship Id="rId27" Type="http://schemas.openxmlformats.org/officeDocument/2006/relationships/image" Target="../media/image322.png"/><Relationship Id="rId48" Type="http://schemas.openxmlformats.org/officeDocument/2006/relationships/image" Target="../media/image343.png"/><Relationship Id="rId69" Type="http://schemas.openxmlformats.org/officeDocument/2006/relationships/image" Target="../media/image364.png"/><Relationship Id="rId113" Type="http://schemas.openxmlformats.org/officeDocument/2006/relationships/image" Target="../media/image408.png"/><Relationship Id="rId134" Type="http://schemas.openxmlformats.org/officeDocument/2006/relationships/image" Target="../media/image429.png"/><Relationship Id="rId80" Type="http://schemas.openxmlformats.org/officeDocument/2006/relationships/image" Target="../media/image375.png"/><Relationship Id="rId155" Type="http://schemas.openxmlformats.org/officeDocument/2006/relationships/image" Target="../media/image450.png"/><Relationship Id="rId176" Type="http://schemas.openxmlformats.org/officeDocument/2006/relationships/image" Target="../media/image471.png"/><Relationship Id="rId197" Type="http://schemas.openxmlformats.org/officeDocument/2006/relationships/image" Target="../media/image492.png"/><Relationship Id="rId201" Type="http://schemas.openxmlformats.org/officeDocument/2006/relationships/image" Target="../media/image496.png"/><Relationship Id="rId222" Type="http://schemas.openxmlformats.org/officeDocument/2006/relationships/image" Target="../media/image517.png"/><Relationship Id="rId243" Type="http://schemas.openxmlformats.org/officeDocument/2006/relationships/image" Target="../media/image538.png"/><Relationship Id="rId17" Type="http://schemas.openxmlformats.org/officeDocument/2006/relationships/image" Target="../media/image312.png"/><Relationship Id="rId38" Type="http://schemas.openxmlformats.org/officeDocument/2006/relationships/image" Target="../media/image333.png"/><Relationship Id="rId59" Type="http://schemas.openxmlformats.org/officeDocument/2006/relationships/image" Target="../media/image354.png"/><Relationship Id="rId103" Type="http://schemas.openxmlformats.org/officeDocument/2006/relationships/image" Target="../media/image398.png"/><Relationship Id="rId124" Type="http://schemas.openxmlformats.org/officeDocument/2006/relationships/image" Target="../media/image419.png"/><Relationship Id="rId70" Type="http://schemas.openxmlformats.org/officeDocument/2006/relationships/image" Target="../media/image365.png"/><Relationship Id="rId91" Type="http://schemas.openxmlformats.org/officeDocument/2006/relationships/image" Target="../media/image386.png"/><Relationship Id="rId145" Type="http://schemas.openxmlformats.org/officeDocument/2006/relationships/image" Target="../media/image440.png"/><Relationship Id="rId166" Type="http://schemas.openxmlformats.org/officeDocument/2006/relationships/image" Target="../media/image461.png"/><Relationship Id="rId187" Type="http://schemas.openxmlformats.org/officeDocument/2006/relationships/image" Target="../media/image482.png"/><Relationship Id="rId1" Type="http://schemas.openxmlformats.org/officeDocument/2006/relationships/slideLayout" Target="../slideLayouts/slideLayout5.xml"/><Relationship Id="rId212" Type="http://schemas.openxmlformats.org/officeDocument/2006/relationships/image" Target="../media/image507.png"/><Relationship Id="rId233" Type="http://schemas.openxmlformats.org/officeDocument/2006/relationships/image" Target="../media/image528.png"/><Relationship Id="rId28" Type="http://schemas.openxmlformats.org/officeDocument/2006/relationships/image" Target="../media/image323.png"/><Relationship Id="rId49" Type="http://schemas.openxmlformats.org/officeDocument/2006/relationships/image" Target="../media/image344.png"/><Relationship Id="rId114" Type="http://schemas.openxmlformats.org/officeDocument/2006/relationships/image" Target="../media/image409.png"/><Relationship Id="rId60" Type="http://schemas.openxmlformats.org/officeDocument/2006/relationships/image" Target="../media/image355.png"/><Relationship Id="rId81" Type="http://schemas.openxmlformats.org/officeDocument/2006/relationships/image" Target="../media/image376.png"/><Relationship Id="rId135" Type="http://schemas.openxmlformats.org/officeDocument/2006/relationships/image" Target="../media/image430.png"/><Relationship Id="rId156" Type="http://schemas.openxmlformats.org/officeDocument/2006/relationships/image" Target="../media/image451.png"/><Relationship Id="rId177" Type="http://schemas.openxmlformats.org/officeDocument/2006/relationships/image" Target="../media/image472.png"/><Relationship Id="rId198" Type="http://schemas.openxmlformats.org/officeDocument/2006/relationships/image" Target="../media/image493.png"/><Relationship Id="rId202" Type="http://schemas.openxmlformats.org/officeDocument/2006/relationships/image" Target="../media/image497.png"/><Relationship Id="rId223" Type="http://schemas.openxmlformats.org/officeDocument/2006/relationships/image" Target="../media/image518.png"/><Relationship Id="rId244" Type="http://schemas.openxmlformats.org/officeDocument/2006/relationships/image" Target="../media/image539.png"/><Relationship Id="rId18" Type="http://schemas.openxmlformats.org/officeDocument/2006/relationships/image" Target="../media/image313.png"/><Relationship Id="rId39" Type="http://schemas.openxmlformats.org/officeDocument/2006/relationships/image" Target="../media/image334.png"/><Relationship Id="rId50" Type="http://schemas.openxmlformats.org/officeDocument/2006/relationships/image" Target="../media/image345.png"/><Relationship Id="rId104" Type="http://schemas.openxmlformats.org/officeDocument/2006/relationships/image" Target="../media/image399.png"/><Relationship Id="rId125" Type="http://schemas.openxmlformats.org/officeDocument/2006/relationships/image" Target="../media/image420.png"/><Relationship Id="rId146" Type="http://schemas.openxmlformats.org/officeDocument/2006/relationships/image" Target="../media/image441.png"/><Relationship Id="rId167" Type="http://schemas.openxmlformats.org/officeDocument/2006/relationships/image" Target="../media/image462.png"/><Relationship Id="rId188" Type="http://schemas.openxmlformats.org/officeDocument/2006/relationships/image" Target="../media/image483.png"/><Relationship Id="rId71" Type="http://schemas.openxmlformats.org/officeDocument/2006/relationships/image" Target="../media/image366.png"/><Relationship Id="rId92" Type="http://schemas.openxmlformats.org/officeDocument/2006/relationships/image" Target="../media/image387.png"/><Relationship Id="rId213" Type="http://schemas.openxmlformats.org/officeDocument/2006/relationships/image" Target="../media/image508.png"/><Relationship Id="rId234" Type="http://schemas.openxmlformats.org/officeDocument/2006/relationships/image" Target="../media/image529.png"/><Relationship Id="rId2" Type="http://schemas.openxmlformats.org/officeDocument/2006/relationships/image" Target="../media/image297.png"/><Relationship Id="rId29" Type="http://schemas.openxmlformats.org/officeDocument/2006/relationships/image" Target="../media/image324.png"/><Relationship Id="rId40" Type="http://schemas.openxmlformats.org/officeDocument/2006/relationships/image" Target="../media/image335.png"/><Relationship Id="rId115" Type="http://schemas.openxmlformats.org/officeDocument/2006/relationships/image" Target="../media/image410.png"/><Relationship Id="rId136" Type="http://schemas.openxmlformats.org/officeDocument/2006/relationships/image" Target="../media/image431.png"/><Relationship Id="rId157" Type="http://schemas.openxmlformats.org/officeDocument/2006/relationships/image" Target="../media/image452.png"/><Relationship Id="rId178" Type="http://schemas.openxmlformats.org/officeDocument/2006/relationships/image" Target="../media/image473.png"/><Relationship Id="rId61" Type="http://schemas.openxmlformats.org/officeDocument/2006/relationships/image" Target="../media/image356.png"/><Relationship Id="rId82" Type="http://schemas.openxmlformats.org/officeDocument/2006/relationships/image" Target="../media/image377.png"/><Relationship Id="rId199" Type="http://schemas.openxmlformats.org/officeDocument/2006/relationships/image" Target="../media/image494.png"/><Relationship Id="rId203" Type="http://schemas.openxmlformats.org/officeDocument/2006/relationships/image" Target="../media/image498.png"/><Relationship Id="rId19" Type="http://schemas.openxmlformats.org/officeDocument/2006/relationships/image" Target="../media/image314.png"/><Relationship Id="rId224" Type="http://schemas.openxmlformats.org/officeDocument/2006/relationships/image" Target="../media/image519.png"/><Relationship Id="rId245" Type="http://schemas.openxmlformats.org/officeDocument/2006/relationships/image" Target="../media/image540.png"/><Relationship Id="rId30" Type="http://schemas.openxmlformats.org/officeDocument/2006/relationships/image" Target="../media/image325.png"/><Relationship Id="rId105" Type="http://schemas.openxmlformats.org/officeDocument/2006/relationships/image" Target="../media/image400.png"/><Relationship Id="rId126" Type="http://schemas.openxmlformats.org/officeDocument/2006/relationships/image" Target="../media/image421.png"/><Relationship Id="rId147" Type="http://schemas.openxmlformats.org/officeDocument/2006/relationships/image" Target="../media/image442.png"/><Relationship Id="rId168" Type="http://schemas.openxmlformats.org/officeDocument/2006/relationships/image" Target="../media/image463.png"/><Relationship Id="rId51" Type="http://schemas.openxmlformats.org/officeDocument/2006/relationships/image" Target="../media/image346.png"/><Relationship Id="rId72" Type="http://schemas.openxmlformats.org/officeDocument/2006/relationships/image" Target="../media/image367.png"/><Relationship Id="rId93" Type="http://schemas.openxmlformats.org/officeDocument/2006/relationships/image" Target="../media/image388.png"/><Relationship Id="rId189" Type="http://schemas.openxmlformats.org/officeDocument/2006/relationships/image" Target="../media/image484.png"/><Relationship Id="rId3" Type="http://schemas.openxmlformats.org/officeDocument/2006/relationships/image" Target="../media/image298.png"/><Relationship Id="rId214" Type="http://schemas.openxmlformats.org/officeDocument/2006/relationships/image" Target="../media/image509.png"/><Relationship Id="rId235" Type="http://schemas.openxmlformats.org/officeDocument/2006/relationships/image" Target="../media/image530.png"/><Relationship Id="rId116" Type="http://schemas.openxmlformats.org/officeDocument/2006/relationships/image" Target="../media/image411.png"/><Relationship Id="rId137" Type="http://schemas.openxmlformats.org/officeDocument/2006/relationships/image" Target="../media/image432.png"/><Relationship Id="rId158" Type="http://schemas.openxmlformats.org/officeDocument/2006/relationships/image" Target="../media/image453.png"/><Relationship Id="rId20" Type="http://schemas.openxmlformats.org/officeDocument/2006/relationships/image" Target="../media/image315.png"/><Relationship Id="rId41" Type="http://schemas.openxmlformats.org/officeDocument/2006/relationships/image" Target="../media/image336.png"/><Relationship Id="rId62" Type="http://schemas.openxmlformats.org/officeDocument/2006/relationships/image" Target="../media/image357.png"/><Relationship Id="rId83" Type="http://schemas.openxmlformats.org/officeDocument/2006/relationships/image" Target="../media/image378.png"/><Relationship Id="rId179" Type="http://schemas.openxmlformats.org/officeDocument/2006/relationships/image" Target="../media/image474.png"/><Relationship Id="rId190" Type="http://schemas.openxmlformats.org/officeDocument/2006/relationships/image" Target="../media/image485.png"/><Relationship Id="rId204" Type="http://schemas.openxmlformats.org/officeDocument/2006/relationships/image" Target="../media/image499.png"/><Relationship Id="rId225" Type="http://schemas.openxmlformats.org/officeDocument/2006/relationships/image" Target="../media/image520.png"/><Relationship Id="rId246" Type="http://schemas.openxmlformats.org/officeDocument/2006/relationships/image" Target="../media/image541.png"/><Relationship Id="rId106" Type="http://schemas.openxmlformats.org/officeDocument/2006/relationships/image" Target="../media/image401.png"/><Relationship Id="rId127" Type="http://schemas.openxmlformats.org/officeDocument/2006/relationships/image" Target="../media/image422.png"/></Relationships>
</file>

<file path=ppt/slides/_rels/slide123.xml.rels><?xml version="1.0" encoding="UTF-8" standalone="yes"?>
<Relationships xmlns="http://schemas.openxmlformats.org/package/2006/relationships"><Relationship Id="rId3" Type="http://schemas.openxmlformats.org/officeDocument/2006/relationships/image" Target="../media/image543.png"/><Relationship Id="rId7" Type="http://schemas.openxmlformats.org/officeDocument/2006/relationships/image" Target="../media/image547.png"/><Relationship Id="rId2" Type="http://schemas.openxmlformats.org/officeDocument/2006/relationships/image" Target="../media/image542.png"/><Relationship Id="rId1" Type="http://schemas.openxmlformats.org/officeDocument/2006/relationships/slideLayout" Target="../slideLayouts/slideLayout2.xml"/><Relationship Id="rId6" Type="http://schemas.openxmlformats.org/officeDocument/2006/relationships/image" Target="../media/image546.png"/><Relationship Id="rId5" Type="http://schemas.openxmlformats.org/officeDocument/2006/relationships/image" Target="../media/image545.png"/><Relationship Id="rId4" Type="http://schemas.openxmlformats.org/officeDocument/2006/relationships/image" Target="../media/image544.png"/></Relationships>
</file>

<file path=ppt/slides/_rels/slide124.xml.rels><?xml version="1.0" encoding="UTF-8" standalone="yes"?>
<Relationships xmlns="http://schemas.openxmlformats.org/package/2006/relationships"><Relationship Id="rId2" Type="http://schemas.openxmlformats.org/officeDocument/2006/relationships/image" Target="../media/image548.jp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image" Target="../media/image555.png"/><Relationship Id="rId3" Type="http://schemas.openxmlformats.org/officeDocument/2006/relationships/image" Target="../media/image550.png"/><Relationship Id="rId7" Type="http://schemas.openxmlformats.org/officeDocument/2006/relationships/image" Target="../media/image554.png"/><Relationship Id="rId2" Type="http://schemas.openxmlformats.org/officeDocument/2006/relationships/image" Target="../media/image549.png"/><Relationship Id="rId1" Type="http://schemas.openxmlformats.org/officeDocument/2006/relationships/slideLayout" Target="../slideLayouts/slideLayout2.xml"/><Relationship Id="rId6" Type="http://schemas.openxmlformats.org/officeDocument/2006/relationships/image" Target="../media/image553.png"/><Relationship Id="rId5" Type="http://schemas.openxmlformats.org/officeDocument/2006/relationships/image" Target="../media/image552.png"/><Relationship Id="rId10" Type="http://schemas.openxmlformats.org/officeDocument/2006/relationships/image" Target="../media/image557.png"/><Relationship Id="rId4" Type="http://schemas.openxmlformats.org/officeDocument/2006/relationships/image" Target="../media/image551.png"/><Relationship Id="rId9" Type="http://schemas.openxmlformats.org/officeDocument/2006/relationships/image" Target="../media/image556.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3" Type="http://schemas.openxmlformats.org/officeDocument/2006/relationships/image" Target="../media/image569.png"/><Relationship Id="rId18" Type="http://schemas.openxmlformats.org/officeDocument/2006/relationships/image" Target="../media/image574.png"/><Relationship Id="rId26" Type="http://schemas.openxmlformats.org/officeDocument/2006/relationships/image" Target="../media/image582.png"/><Relationship Id="rId39" Type="http://schemas.openxmlformats.org/officeDocument/2006/relationships/image" Target="../media/image595.png"/><Relationship Id="rId21" Type="http://schemas.openxmlformats.org/officeDocument/2006/relationships/image" Target="../media/image577.png"/><Relationship Id="rId34" Type="http://schemas.openxmlformats.org/officeDocument/2006/relationships/image" Target="../media/image590.png"/><Relationship Id="rId42" Type="http://schemas.openxmlformats.org/officeDocument/2006/relationships/image" Target="../media/image598.png"/><Relationship Id="rId47" Type="http://schemas.openxmlformats.org/officeDocument/2006/relationships/image" Target="../media/image603.png"/><Relationship Id="rId7" Type="http://schemas.openxmlformats.org/officeDocument/2006/relationships/image" Target="../media/image563.png"/><Relationship Id="rId2" Type="http://schemas.openxmlformats.org/officeDocument/2006/relationships/image" Target="../media/image558.png"/><Relationship Id="rId16" Type="http://schemas.openxmlformats.org/officeDocument/2006/relationships/image" Target="../media/image572.png"/><Relationship Id="rId29" Type="http://schemas.openxmlformats.org/officeDocument/2006/relationships/image" Target="../media/image585.png"/><Relationship Id="rId11" Type="http://schemas.openxmlformats.org/officeDocument/2006/relationships/image" Target="../media/image567.png"/><Relationship Id="rId24" Type="http://schemas.openxmlformats.org/officeDocument/2006/relationships/image" Target="../media/image580.png"/><Relationship Id="rId32" Type="http://schemas.openxmlformats.org/officeDocument/2006/relationships/image" Target="../media/image588.png"/><Relationship Id="rId37" Type="http://schemas.openxmlformats.org/officeDocument/2006/relationships/image" Target="../media/image593.png"/><Relationship Id="rId40" Type="http://schemas.openxmlformats.org/officeDocument/2006/relationships/image" Target="../media/image596.png"/><Relationship Id="rId45" Type="http://schemas.openxmlformats.org/officeDocument/2006/relationships/image" Target="../media/image601.png"/><Relationship Id="rId5" Type="http://schemas.openxmlformats.org/officeDocument/2006/relationships/image" Target="../media/image561.png"/><Relationship Id="rId15" Type="http://schemas.openxmlformats.org/officeDocument/2006/relationships/image" Target="../media/image571.png"/><Relationship Id="rId23" Type="http://schemas.openxmlformats.org/officeDocument/2006/relationships/image" Target="../media/image579.png"/><Relationship Id="rId28" Type="http://schemas.openxmlformats.org/officeDocument/2006/relationships/image" Target="../media/image584.png"/><Relationship Id="rId36" Type="http://schemas.openxmlformats.org/officeDocument/2006/relationships/image" Target="../media/image592.png"/><Relationship Id="rId49" Type="http://schemas.openxmlformats.org/officeDocument/2006/relationships/image" Target="../media/image605.png"/><Relationship Id="rId10" Type="http://schemas.openxmlformats.org/officeDocument/2006/relationships/image" Target="../media/image566.png"/><Relationship Id="rId19" Type="http://schemas.openxmlformats.org/officeDocument/2006/relationships/image" Target="../media/image575.png"/><Relationship Id="rId31" Type="http://schemas.openxmlformats.org/officeDocument/2006/relationships/image" Target="../media/image587.png"/><Relationship Id="rId44" Type="http://schemas.openxmlformats.org/officeDocument/2006/relationships/image" Target="../media/image600.png"/><Relationship Id="rId4" Type="http://schemas.openxmlformats.org/officeDocument/2006/relationships/image" Target="../media/image560.png"/><Relationship Id="rId9" Type="http://schemas.openxmlformats.org/officeDocument/2006/relationships/image" Target="../media/image565.png"/><Relationship Id="rId14" Type="http://schemas.openxmlformats.org/officeDocument/2006/relationships/image" Target="../media/image570.png"/><Relationship Id="rId22" Type="http://schemas.openxmlformats.org/officeDocument/2006/relationships/image" Target="../media/image578.png"/><Relationship Id="rId27" Type="http://schemas.openxmlformats.org/officeDocument/2006/relationships/image" Target="../media/image583.png"/><Relationship Id="rId30" Type="http://schemas.openxmlformats.org/officeDocument/2006/relationships/image" Target="../media/image586.png"/><Relationship Id="rId35" Type="http://schemas.openxmlformats.org/officeDocument/2006/relationships/image" Target="../media/image591.png"/><Relationship Id="rId43" Type="http://schemas.openxmlformats.org/officeDocument/2006/relationships/image" Target="../media/image599.png"/><Relationship Id="rId48" Type="http://schemas.openxmlformats.org/officeDocument/2006/relationships/image" Target="../media/image604.png"/><Relationship Id="rId8" Type="http://schemas.openxmlformats.org/officeDocument/2006/relationships/image" Target="../media/image564.png"/><Relationship Id="rId3" Type="http://schemas.openxmlformats.org/officeDocument/2006/relationships/image" Target="../media/image559.png"/><Relationship Id="rId12" Type="http://schemas.openxmlformats.org/officeDocument/2006/relationships/image" Target="../media/image568.png"/><Relationship Id="rId17" Type="http://schemas.openxmlformats.org/officeDocument/2006/relationships/image" Target="../media/image573.png"/><Relationship Id="rId25" Type="http://schemas.openxmlformats.org/officeDocument/2006/relationships/image" Target="../media/image581.png"/><Relationship Id="rId33" Type="http://schemas.openxmlformats.org/officeDocument/2006/relationships/image" Target="../media/image589.png"/><Relationship Id="rId38" Type="http://schemas.openxmlformats.org/officeDocument/2006/relationships/image" Target="../media/image594.png"/><Relationship Id="rId46" Type="http://schemas.openxmlformats.org/officeDocument/2006/relationships/image" Target="../media/image602.png"/><Relationship Id="rId20" Type="http://schemas.openxmlformats.org/officeDocument/2006/relationships/image" Target="../media/image576.png"/><Relationship Id="rId41" Type="http://schemas.openxmlformats.org/officeDocument/2006/relationships/image" Target="../media/image597.png"/><Relationship Id="rId1" Type="http://schemas.openxmlformats.org/officeDocument/2006/relationships/slideLayout" Target="../slideLayouts/slideLayout5.xml"/><Relationship Id="rId6" Type="http://schemas.openxmlformats.org/officeDocument/2006/relationships/image" Target="../media/image562.png"/></Relationships>
</file>

<file path=ppt/slides/_rels/slide133.xml.rels><?xml version="1.0" encoding="UTF-8" standalone="yes"?>
<Relationships xmlns="http://schemas.openxmlformats.org/package/2006/relationships"><Relationship Id="rId13" Type="http://schemas.openxmlformats.org/officeDocument/2006/relationships/image" Target="../media/image617.png"/><Relationship Id="rId18" Type="http://schemas.openxmlformats.org/officeDocument/2006/relationships/image" Target="../media/image622.png"/><Relationship Id="rId26" Type="http://schemas.openxmlformats.org/officeDocument/2006/relationships/image" Target="../media/image630.png"/><Relationship Id="rId39" Type="http://schemas.openxmlformats.org/officeDocument/2006/relationships/image" Target="../media/image643.png"/><Relationship Id="rId21" Type="http://schemas.openxmlformats.org/officeDocument/2006/relationships/image" Target="../media/image625.png"/><Relationship Id="rId34" Type="http://schemas.openxmlformats.org/officeDocument/2006/relationships/image" Target="../media/image638.png"/><Relationship Id="rId7" Type="http://schemas.openxmlformats.org/officeDocument/2006/relationships/image" Target="../media/image611.png"/><Relationship Id="rId12" Type="http://schemas.openxmlformats.org/officeDocument/2006/relationships/image" Target="../media/image616.png"/><Relationship Id="rId17" Type="http://schemas.openxmlformats.org/officeDocument/2006/relationships/image" Target="../media/image621.png"/><Relationship Id="rId25" Type="http://schemas.openxmlformats.org/officeDocument/2006/relationships/image" Target="../media/image629.png"/><Relationship Id="rId33" Type="http://schemas.openxmlformats.org/officeDocument/2006/relationships/image" Target="../media/image637.png"/><Relationship Id="rId38" Type="http://schemas.openxmlformats.org/officeDocument/2006/relationships/image" Target="../media/image642.png"/><Relationship Id="rId2" Type="http://schemas.openxmlformats.org/officeDocument/2006/relationships/image" Target="../media/image606.png"/><Relationship Id="rId16" Type="http://schemas.openxmlformats.org/officeDocument/2006/relationships/image" Target="../media/image620.png"/><Relationship Id="rId20" Type="http://schemas.openxmlformats.org/officeDocument/2006/relationships/image" Target="../media/image624.png"/><Relationship Id="rId29" Type="http://schemas.openxmlformats.org/officeDocument/2006/relationships/image" Target="../media/image633.png"/><Relationship Id="rId1" Type="http://schemas.openxmlformats.org/officeDocument/2006/relationships/slideLayout" Target="../slideLayouts/slideLayout5.xml"/><Relationship Id="rId6" Type="http://schemas.openxmlformats.org/officeDocument/2006/relationships/image" Target="../media/image610.png"/><Relationship Id="rId11" Type="http://schemas.openxmlformats.org/officeDocument/2006/relationships/image" Target="../media/image615.png"/><Relationship Id="rId24" Type="http://schemas.openxmlformats.org/officeDocument/2006/relationships/image" Target="../media/image628.png"/><Relationship Id="rId32" Type="http://schemas.openxmlformats.org/officeDocument/2006/relationships/image" Target="../media/image636.png"/><Relationship Id="rId37" Type="http://schemas.openxmlformats.org/officeDocument/2006/relationships/image" Target="../media/image641.png"/><Relationship Id="rId40" Type="http://schemas.openxmlformats.org/officeDocument/2006/relationships/image" Target="../media/image644.png"/><Relationship Id="rId5" Type="http://schemas.openxmlformats.org/officeDocument/2006/relationships/image" Target="../media/image609.png"/><Relationship Id="rId15" Type="http://schemas.openxmlformats.org/officeDocument/2006/relationships/image" Target="../media/image619.png"/><Relationship Id="rId23" Type="http://schemas.openxmlformats.org/officeDocument/2006/relationships/image" Target="../media/image627.png"/><Relationship Id="rId28" Type="http://schemas.openxmlformats.org/officeDocument/2006/relationships/image" Target="../media/image632.png"/><Relationship Id="rId36" Type="http://schemas.openxmlformats.org/officeDocument/2006/relationships/image" Target="../media/image640.png"/><Relationship Id="rId10" Type="http://schemas.openxmlformats.org/officeDocument/2006/relationships/image" Target="../media/image614.png"/><Relationship Id="rId19" Type="http://schemas.openxmlformats.org/officeDocument/2006/relationships/image" Target="../media/image623.png"/><Relationship Id="rId31" Type="http://schemas.openxmlformats.org/officeDocument/2006/relationships/image" Target="../media/image635.png"/><Relationship Id="rId4" Type="http://schemas.openxmlformats.org/officeDocument/2006/relationships/image" Target="../media/image608.png"/><Relationship Id="rId9" Type="http://schemas.openxmlformats.org/officeDocument/2006/relationships/image" Target="../media/image613.png"/><Relationship Id="rId14" Type="http://schemas.openxmlformats.org/officeDocument/2006/relationships/image" Target="../media/image618.png"/><Relationship Id="rId22" Type="http://schemas.openxmlformats.org/officeDocument/2006/relationships/image" Target="../media/image626.png"/><Relationship Id="rId27" Type="http://schemas.openxmlformats.org/officeDocument/2006/relationships/image" Target="../media/image631.png"/><Relationship Id="rId30" Type="http://schemas.openxmlformats.org/officeDocument/2006/relationships/image" Target="../media/image634.png"/><Relationship Id="rId35" Type="http://schemas.openxmlformats.org/officeDocument/2006/relationships/image" Target="../media/image639.png"/><Relationship Id="rId8" Type="http://schemas.openxmlformats.org/officeDocument/2006/relationships/image" Target="../media/image612.png"/><Relationship Id="rId3" Type="http://schemas.openxmlformats.org/officeDocument/2006/relationships/image" Target="../media/image607.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45.jpg"/><Relationship Id="rId2" Type="http://schemas.openxmlformats.org/officeDocument/2006/relationships/hyperlink" Target="http://www.google.com/url?sa=i&amp;rct=j&amp;q=maintaining%2Bconfidentiality&amp;source=images&amp;cd&amp;cad=rja&amp;docid=_A5sqBwgaL_lOM&amp;tbnid=j1-Km2RYRaolNM%3A&amp;ved=0CAUQjRw&amp;url=http%3A//www.withernseadoctors.co.uk/practice-policies.aspx&amp;ei=29xlUfWFK8STtAacrYDYAw&amp;bvm=bv.45107431%2Cd.Yms&amp;psig=AFQjCNEHA8gWd4tLI99g3OmWSa-tiEq9pA&amp;ust=1365716556987954"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46.pn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647.jp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648.jp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9.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652.png"/><Relationship Id="rId2" Type="http://schemas.openxmlformats.org/officeDocument/2006/relationships/image" Target="../media/image651.png"/><Relationship Id="rId1" Type="http://schemas.openxmlformats.org/officeDocument/2006/relationships/slideLayout" Target="../slideLayouts/slideLayout2.xml"/><Relationship Id="rId4" Type="http://schemas.openxmlformats.org/officeDocument/2006/relationships/image" Target="../media/image6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www.google.com/url?sa=i&amp;source=images&amp;cd&amp;cad=rja&amp;docid=tyVDAR1GErL60M&amp;tbnid=kgNIkJkRYxMhkM%3A&amp;ved=0CAgQjRwwAA&amp;url=http%3A//www.planetware.com/map/kathmandu-valley-map-nep-nep106_e.htm&amp;ei=VjFhUfLqNIK0tAaU14G4Aw&amp;psig=AFQjCNE_vfzhkcgOaATnYt4Un8VNCx6N9g&amp;ust=1365410518912921" TargetMode="Externa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8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2.jpg"/><Relationship Id="rId2" Type="http://schemas.openxmlformats.org/officeDocument/2006/relationships/image" Target="../media/image28.jpg"/><Relationship Id="rId1" Type="http://schemas.openxmlformats.org/officeDocument/2006/relationships/slideLayout" Target="../slideLayouts/slideLayout4.xml"/><Relationship Id="rId6" Type="http://schemas.openxmlformats.org/officeDocument/2006/relationships/hyperlink" Target="http://www.google.com/url?sa=i&amp;rct=j&amp;q&amp;esrc=s&amp;frm=1&amp;source=images&amp;cd&amp;cad=rja&amp;docid=FfOkjEfGGh3tpM&amp;tbnid=ccLMmgCb24JnQM%3A&amp;ved=0CAUQjRw&amp;url=http%3A//southasiarev.wordpress.com/2010/01/04/&amp;ei=Y1hhUYykHsf5sgagxIGYAg&amp;bvm=bv.44770516%2Cd.Yms&amp;psig=AFQjCNFc-C2EoTz_zObAzCur3t73LmSyvg&amp;ust=1365420420860987"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9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9807" y="1295403"/>
            <a:ext cx="4644391" cy="936795"/>
          </a:xfrm>
          <a:prstGeom prst="rect">
            <a:avLst/>
          </a:prstGeom>
        </p:spPr>
        <p:txBody>
          <a:bodyPr vert="horz" wrap="square" lIns="0" tIns="13335" rIns="0" bIns="0" rtlCol="0">
            <a:spAutoFit/>
          </a:bodyPr>
          <a:lstStyle/>
          <a:p>
            <a:pPr marL="12700">
              <a:spcBef>
                <a:spcPts val="105"/>
              </a:spcBef>
            </a:pPr>
            <a:r>
              <a:rPr sz="6000" b="0" dirty="0">
                <a:latin typeface="Times New Roman"/>
                <a:cs typeface="Times New Roman"/>
              </a:rPr>
              <a:t>Clinical</a:t>
            </a:r>
            <a:r>
              <a:rPr sz="6000" b="0" spc="-85" dirty="0">
                <a:latin typeface="Times New Roman"/>
                <a:cs typeface="Times New Roman"/>
              </a:rPr>
              <a:t> </a:t>
            </a:r>
            <a:r>
              <a:rPr sz="6000" b="0" spc="-20" dirty="0">
                <a:latin typeface="Times New Roman"/>
                <a:cs typeface="Times New Roman"/>
              </a:rPr>
              <a:t>Trials</a:t>
            </a:r>
            <a:endParaRPr sz="6000" dirty="0">
              <a:latin typeface="Times New Roman"/>
              <a:cs typeface="Times New Roman"/>
            </a:endParaRPr>
          </a:p>
        </p:txBody>
      </p:sp>
      <p:sp>
        <p:nvSpPr>
          <p:cNvPr id="3" name="object 3"/>
          <p:cNvSpPr txBox="1"/>
          <p:nvPr/>
        </p:nvSpPr>
        <p:spPr>
          <a:xfrm>
            <a:off x="1828803" y="3200402"/>
            <a:ext cx="5351145" cy="1603644"/>
          </a:xfrm>
          <a:prstGeom prst="rect">
            <a:avLst/>
          </a:prstGeom>
        </p:spPr>
        <p:txBody>
          <a:bodyPr vert="horz" wrap="square" lIns="0" tIns="61595" rIns="0" bIns="0" rtlCol="0">
            <a:spAutoFit/>
          </a:bodyPr>
          <a:lstStyle/>
          <a:p>
            <a:pPr marR="3175" algn="ctr">
              <a:spcBef>
                <a:spcPts val="484"/>
              </a:spcBef>
            </a:pPr>
            <a:r>
              <a:rPr lang="en-US" sz="3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Dr. Bashir Ssuna, MBChB, MSc</a:t>
            </a:r>
          </a:p>
          <a:p>
            <a:pPr marR="3175" algn="ctr">
              <a:spcBef>
                <a:spcPts val="484"/>
              </a:spcBef>
            </a:pPr>
            <a:endParaRPr sz="32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fld id="{81D60167-4931-47E6-BA6A-407CBD079E47}" type="slidenum">
              <a:rPr spc="-25" dirty="0"/>
              <a:pPr marL="7462333">
                <a:lnSpc>
                  <a:spcPts val="1631"/>
                </a:lnSpc>
              </a:pPr>
              <a:t>10</a:t>
            </a:fld>
            <a:endParaRPr spc="-25" dirty="0"/>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047823">
              <a:spcBef>
                <a:spcPts val="105"/>
              </a:spcBef>
            </a:pPr>
            <a:r>
              <a:rPr sz="4400" b="0" dirty="0">
                <a:latin typeface="Times New Roman"/>
                <a:cs typeface="Times New Roman"/>
              </a:rPr>
              <a:t>Historical</a:t>
            </a:r>
            <a:r>
              <a:rPr sz="4400" b="0" spc="5" dirty="0">
                <a:latin typeface="Times New Roman"/>
                <a:cs typeface="Times New Roman"/>
              </a:rPr>
              <a:t> </a:t>
            </a:r>
            <a:r>
              <a:rPr sz="4400" b="0" spc="-11" dirty="0">
                <a:latin typeface="Times New Roman"/>
                <a:cs typeface="Times New Roman"/>
              </a:rPr>
              <a:t>controls</a:t>
            </a:r>
            <a:endParaRPr sz="4400">
              <a:latin typeface="Times New Roman"/>
              <a:cs typeface="Times New Roman"/>
            </a:endParaRPr>
          </a:p>
        </p:txBody>
      </p:sp>
      <p:sp>
        <p:nvSpPr>
          <p:cNvPr id="3" name="object 3"/>
          <p:cNvSpPr txBox="1"/>
          <p:nvPr/>
        </p:nvSpPr>
        <p:spPr>
          <a:xfrm>
            <a:off x="764541" y="1959992"/>
            <a:ext cx="7576820" cy="3140347"/>
          </a:xfrm>
          <a:prstGeom prst="rect">
            <a:avLst/>
          </a:prstGeom>
        </p:spPr>
        <p:txBody>
          <a:bodyPr vert="horz" wrap="square" lIns="0" tIns="60960" rIns="0" bIns="0" rtlCol="0">
            <a:spAutoFit/>
          </a:bodyPr>
          <a:lstStyle/>
          <a:p>
            <a:pPr marL="355591" marR="251454" indent="-343526">
              <a:lnSpc>
                <a:spcPts val="3020"/>
              </a:lnSpc>
              <a:spcBef>
                <a:spcPts val="480"/>
              </a:spcBef>
              <a:buChar char="•"/>
              <a:tabLst>
                <a:tab pos="355591" algn="l"/>
              </a:tabLst>
            </a:pPr>
            <a:r>
              <a:rPr sz="2800" dirty="0">
                <a:latin typeface="Times New Roman"/>
                <a:cs typeface="Times New Roman"/>
              </a:rPr>
              <a:t>Comparison</a:t>
            </a:r>
            <a:r>
              <a:rPr sz="2800" spc="-65" dirty="0">
                <a:latin typeface="Times New Roman"/>
                <a:cs typeface="Times New Roman"/>
              </a:rPr>
              <a:t> </a:t>
            </a:r>
            <a:r>
              <a:rPr sz="2800" dirty="0">
                <a:latin typeface="Times New Roman"/>
                <a:cs typeface="Times New Roman"/>
              </a:rPr>
              <a:t>of</a:t>
            </a:r>
            <a:r>
              <a:rPr sz="2800" spc="-71" dirty="0">
                <a:latin typeface="Times New Roman"/>
                <a:cs typeface="Times New Roman"/>
              </a:rPr>
              <a:t> </a:t>
            </a:r>
            <a:r>
              <a:rPr sz="2800" dirty="0">
                <a:latin typeface="Times New Roman"/>
                <a:cs typeface="Times New Roman"/>
              </a:rPr>
              <a:t>current</a:t>
            </a:r>
            <a:r>
              <a:rPr sz="2800" spc="-75" dirty="0">
                <a:latin typeface="Times New Roman"/>
                <a:cs typeface="Times New Roman"/>
              </a:rPr>
              <a:t> </a:t>
            </a:r>
            <a:r>
              <a:rPr sz="2800" dirty="0">
                <a:latin typeface="Times New Roman"/>
                <a:cs typeface="Times New Roman"/>
              </a:rPr>
              <a:t>patients</a:t>
            </a:r>
            <a:r>
              <a:rPr sz="2800" spc="-91" dirty="0">
                <a:latin typeface="Times New Roman"/>
                <a:cs typeface="Times New Roman"/>
              </a:rPr>
              <a:t> </a:t>
            </a:r>
            <a:r>
              <a:rPr sz="2800" dirty="0">
                <a:latin typeface="Times New Roman"/>
                <a:cs typeface="Times New Roman"/>
              </a:rPr>
              <a:t>on</a:t>
            </a:r>
            <a:r>
              <a:rPr sz="2800" spc="-60" dirty="0">
                <a:latin typeface="Times New Roman"/>
                <a:cs typeface="Times New Roman"/>
              </a:rPr>
              <a:t> </a:t>
            </a:r>
            <a:r>
              <a:rPr sz="2800" dirty="0">
                <a:latin typeface="Times New Roman"/>
                <a:cs typeface="Times New Roman"/>
              </a:rPr>
              <a:t>new</a:t>
            </a:r>
            <a:r>
              <a:rPr sz="2800" spc="-75" dirty="0">
                <a:latin typeface="Times New Roman"/>
                <a:cs typeface="Times New Roman"/>
              </a:rPr>
              <a:t> </a:t>
            </a:r>
            <a:r>
              <a:rPr sz="2800" spc="-11" dirty="0">
                <a:latin typeface="Times New Roman"/>
                <a:cs typeface="Times New Roman"/>
              </a:rPr>
              <a:t>treatment </a:t>
            </a:r>
            <a:r>
              <a:rPr sz="2800" dirty="0">
                <a:latin typeface="Times New Roman"/>
                <a:cs typeface="Times New Roman"/>
              </a:rPr>
              <a:t>with</a:t>
            </a:r>
            <a:r>
              <a:rPr sz="2800" spc="-80" dirty="0">
                <a:latin typeface="Times New Roman"/>
                <a:cs typeface="Times New Roman"/>
              </a:rPr>
              <a:t> </a:t>
            </a:r>
            <a:r>
              <a:rPr sz="2800" dirty="0">
                <a:latin typeface="Times New Roman"/>
                <a:cs typeface="Times New Roman"/>
              </a:rPr>
              <a:t>previous</a:t>
            </a:r>
            <a:r>
              <a:rPr sz="2800" spc="-100" dirty="0">
                <a:latin typeface="Times New Roman"/>
                <a:cs typeface="Times New Roman"/>
              </a:rPr>
              <a:t> </a:t>
            </a:r>
            <a:r>
              <a:rPr sz="2800" dirty="0">
                <a:latin typeface="Times New Roman"/>
                <a:cs typeface="Times New Roman"/>
              </a:rPr>
              <a:t>patients</a:t>
            </a:r>
            <a:r>
              <a:rPr sz="2800" spc="-85" dirty="0">
                <a:latin typeface="Times New Roman"/>
                <a:cs typeface="Times New Roman"/>
              </a:rPr>
              <a:t> </a:t>
            </a:r>
            <a:r>
              <a:rPr sz="2800" dirty="0">
                <a:latin typeface="Times New Roman"/>
                <a:cs typeface="Times New Roman"/>
              </a:rPr>
              <a:t>on</a:t>
            </a:r>
            <a:r>
              <a:rPr sz="2800" spc="-91" dirty="0">
                <a:latin typeface="Times New Roman"/>
                <a:cs typeface="Times New Roman"/>
              </a:rPr>
              <a:t> </a:t>
            </a:r>
            <a:r>
              <a:rPr sz="2800" dirty="0">
                <a:latin typeface="Times New Roman"/>
                <a:cs typeface="Times New Roman"/>
              </a:rPr>
              <a:t>standard</a:t>
            </a:r>
            <a:r>
              <a:rPr sz="2800" spc="-85" dirty="0">
                <a:latin typeface="Times New Roman"/>
                <a:cs typeface="Times New Roman"/>
              </a:rPr>
              <a:t> </a:t>
            </a:r>
            <a:r>
              <a:rPr sz="2800" dirty="0">
                <a:latin typeface="Times New Roman"/>
                <a:cs typeface="Times New Roman"/>
              </a:rPr>
              <a:t>treatment</a:t>
            </a:r>
            <a:r>
              <a:rPr sz="2800" spc="-35" dirty="0">
                <a:latin typeface="Times New Roman"/>
                <a:cs typeface="Times New Roman"/>
              </a:rPr>
              <a:t> </a:t>
            </a:r>
            <a:r>
              <a:rPr sz="2800" spc="-51" dirty="0">
                <a:latin typeface="Times New Roman"/>
                <a:cs typeface="Times New Roman"/>
              </a:rPr>
              <a:t>– </a:t>
            </a:r>
            <a:r>
              <a:rPr sz="2800" dirty="0">
                <a:latin typeface="Times New Roman"/>
                <a:cs typeface="Times New Roman"/>
              </a:rPr>
              <a:t>tend</a:t>
            </a:r>
            <a:r>
              <a:rPr sz="2800" spc="-65" dirty="0">
                <a:latin typeface="Times New Roman"/>
                <a:cs typeface="Times New Roman"/>
              </a:rPr>
              <a:t> </a:t>
            </a:r>
            <a:r>
              <a:rPr sz="2800" dirty="0">
                <a:latin typeface="Times New Roman"/>
                <a:cs typeface="Times New Roman"/>
              </a:rPr>
              <a:t>to</a:t>
            </a:r>
            <a:r>
              <a:rPr sz="2800" spc="-55" dirty="0">
                <a:latin typeface="Times New Roman"/>
                <a:cs typeface="Times New Roman"/>
              </a:rPr>
              <a:t> </a:t>
            </a:r>
            <a:r>
              <a:rPr sz="2800" dirty="0">
                <a:latin typeface="Times New Roman"/>
                <a:cs typeface="Times New Roman"/>
              </a:rPr>
              <a:t>exaggerate</a:t>
            </a:r>
            <a:r>
              <a:rPr sz="2800" spc="-65" dirty="0">
                <a:latin typeface="Times New Roman"/>
                <a:cs typeface="Times New Roman"/>
              </a:rPr>
              <a:t> </a:t>
            </a:r>
            <a:r>
              <a:rPr sz="2800" dirty="0">
                <a:latin typeface="Times New Roman"/>
                <a:cs typeface="Times New Roman"/>
              </a:rPr>
              <a:t>value</a:t>
            </a:r>
            <a:r>
              <a:rPr sz="2800" spc="-71" dirty="0">
                <a:latin typeface="Times New Roman"/>
                <a:cs typeface="Times New Roman"/>
              </a:rPr>
              <a:t> </a:t>
            </a:r>
            <a:r>
              <a:rPr sz="2800" dirty="0">
                <a:latin typeface="Times New Roman"/>
                <a:cs typeface="Times New Roman"/>
              </a:rPr>
              <a:t>of</a:t>
            </a:r>
            <a:r>
              <a:rPr sz="2800" spc="-51" dirty="0">
                <a:latin typeface="Times New Roman"/>
                <a:cs typeface="Times New Roman"/>
              </a:rPr>
              <a:t> </a:t>
            </a:r>
            <a:r>
              <a:rPr sz="2800" dirty="0">
                <a:latin typeface="Times New Roman"/>
                <a:cs typeface="Times New Roman"/>
              </a:rPr>
              <a:t>new</a:t>
            </a:r>
            <a:r>
              <a:rPr sz="2800" spc="-60" dirty="0">
                <a:latin typeface="Times New Roman"/>
                <a:cs typeface="Times New Roman"/>
              </a:rPr>
              <a:t> </a:t>
            </a:r>
            <a:r>
              <a:rPr sz="2800" spc="-11" dirty="0">
                <a:latin typeface="Times New Roman"/>
                <a:cs typeface="Times New Roman"/>
              </a:rPr>
              <a:t>treatment</a:t>
            </a:r>
            <a:endParaRPr sz="2800">
              <a:latin typeface="Times New Roman"/>
              <a:cs typeface="Times New Roman"/>
            </a:endParaRPr>
          </a:p>
          <a:p>
            <a:pPr marL="355591" indent="-342891">
              <a:spcBef>
                <a:spcPts val="300"/>
              </a:spcBef>
              <a:buChar char="•"/>
              <a:tabLst>
                <a:tab pos="355591" algn="l"/>
              </a:tabLst>
            </a:pPr>
            <a:r>
              <a:rPr sz="2800" dirty="0">
                <a:latin typeface="Times New Roman"/>
                <a:cs typeface="Times New Roman"/>
              </a:rPr>
              <a:t>Problems</a:t>
            </a:r>
            <a:r>
              <a:rPr sz="2800" spc="-71" dirty="0">
                <a:latin typeface="Times New Roman"/>
                <a:cs typeface="Times New Roman"/>
              </a:rPr>
              <a:t> </a:t>
            </a:r>
            <a:r>
              <a:rPr sz="2800" dirty="0">
                <a:latin typeface="Times New Roman"/>
                <a:cs typeface="Times New Roman"/>
              </a:rPr>
              <a:t>of</a:t>
            </a:r>
            <a:r>
              <a:rPr sz="2800" spc="-71" dirty="0">
                <a:latin typeface="Times New Roman"/>
                <a:cs typeface="Times New Roman"/>
              </a:rPr>
              <a:t> </a:t>
            </a:r>
            <a:r>
              <a:rPr sz="2800" dirty="0">
                <a:latin typeface="Times New Roman"/>
                <a:cs typeface="Times New Roman"/>
              </a:rPr>
              <a:t>patient</a:t>
            </a:r>
            <a:r>
              <a:rPr sz="2800" spc="-100" dirty="0">
                <a:latin typeface="Times New Roman"/>
                <a:cs typeface="Times New Roman"/>
              </a:rPr>
              <a:t> </a:t>
            </a:r>
            <a:r>
              <a:rPr sz="2800" spc="-11" dirty="0">
                <a:latin typeface="Times New Roman"/>
                <a:cs typeface="Times New Roman"/>
              </a:rPr>
              <a:t>selection</a:t>
            </a:r>
            <a:endParaRPr sz="2800">
              <a:latin typeface="Times New Roman"/>
              <a:cs typeface="Times New Roman"/>
            </a:endParaRPr>
          </a:p>
          <a:p>
            <a:pPr marL="756266" marR="22225" lvl="1" indent="-287013">
              <a:lnSpc>
                <a:spcPts val="2591"/>
              </a:lnSpc>
              <a:spcBef>
                <a:spcPts val="629"/>
              </a:spcBef>
              <a:buChar char="–"/>
              <a:tabLst>
                <a:tab pos="756266" algn="l"/>
              </a:tabLst>
            </a:pPr>
            <a:r>
              <a:rPr dirty="0">
                <a:latin typeface="Times New Roman"/>
                <a:cs typeface="Times New Roman"/>
              </a:rPr>
              <a:t>Controls</a:t>
            </a:r>
            <a:r>
              <a:rPr spc="-15" dirty="0">
                <a:latin typeface="Times New Roman"/>
                <a:cs typeface="Times New Roman"/>
              </a:rPr>
              <a:t> </a:t>
            </a:r>
            <a:r>
              <a:rPr dirty="0">
                <a:latin typeface="Times New Roman"/>
                <a:cs typeface="Times New Roman"/>
              </a:rPr>
              <a:t>may</a:t>
            </a:r>
            <a:r>
              <a:rPr spc="-5" dirty="0">
                <a:latin typeface="Times New Roman"/>
                <a:cs typeface="Times New Roman"/>
              </a:rPr>
              <a:t> </a:t>
            </a:r>
            <a:r>
              <a:rPr dirty="0">
                <a:latin typeface="Times New Roman"/>
                <a:cs typeface="Times New Roman"/>
              </a:rPr>
              <a:t>be</a:t>
            </a:r>
            <a:r>
              <a:rPr spc="-5" dirty="0">
                <a:latin typeface="Times New Roman"/>
                <a:cs typeface="Times New Roman"/>
              </a:rPr>
              <a:t> </a:t>
            </a:r>
            <a:r>
              <a:rPr dirty="0">
                <a:latin typeface="Times New Roman"/>
                <a:cs typeface="Times New Roman"/>
              </a:rPr>
              <a:t>different</a:t>
            </a:r>
            <a:r>
              <a:rPr spc="-20" dirty="0">
                <a:latin typeface="Times New Roman"/>
                <a:cs typeface="Times New Roman"/>
              </a:rPr>
              <a:t> </a:t>
            </a:r>
            <a:r>
              <a:rPr dirty="0">
                <a:latin typeface="Times New Roman"/>
                <a:cs typeface="Times New Roman"/>
              </a:rPr>
              <a:t>because</a:t>
            </a:r>
            <a:r>
              <a:rPr spc="-15" dirty="0">
                <a:latin typeface="Times New Roman"/>
                <a:cs typeface="Times New Roman"/>
              </a:rPr>
              <a:t> </a:t>
            </a:r>
            <a:r>
              <a:rPr dirty="0">
                <a:latin typeface="Times New Roman"/>
                <a:cs typeface="Times New Roman"/>
              </a:rPr>
              <a:t>of</a:t>
            </a:r>
            <a:r>
              <a:rPr spc="-5" dirty="0">
                <a:latin typeface="Times New Roman"/>
                <a:cs typeface="Times New Roman"/>
              </a:rPr>
              <a:t> </a:t>
            </a:r>
            <a:r>
              <a:rPr dirty="0">
                <a:latin typeface="Times New Roman"/>
                <a:cs typeface="Times New Roman"/>
              </a:rPr>
              <a:t>different</a:t>
            </a:r>
            <a:r>
              <a:rPr spc="-11" dirty="0">
                <a:latin typeface="Times New Roman"/>
                <a:cs typeface="Times New Roman"/>
              </a:rPr>
              <a:t> selection criteria</a:t>
            </a:r>
            <a:endParaRPr>
              <a:latin typeface="Times New Roman"/>
              <a:cs typeface="Times New Roman"/>
            </a:endParaRPr>
          </a:p>
          <a:p>
            <a:pPr marL="355591" indent="-342891">
              <a:spcBef>
                <a:spcPts val="285"/>
              </a:spcBef>
              <a:buChar char="•"/>
              <a:tabLst>
                <a:tab pos="355591" algn="l"/>
              </a:tabLst>
            </a:pPr>
            <a:r>
              <a:rPr sz="2800" dirty="0">
                <a:latin typeface="Times New Roman"/>
                <a:cs typeface="Times New Roman"/>
              </a:rPr>
              <a:t>Problems</a:t>
            </a:r>
            <a:r>
              <a:rPr sz="2800" spc="-75" dirty="0">
                <a:latin typeface="Times New Roman"/>
                <a:cs typeface="Times New Roman"/>
              </a:rPr>
              <a:t> </a:t>
            </a:r>
            <a:r>
              <a:rPr sz="2800" dirty="0">
                <a:latin typeface="Times New Roman"/>
                <a:cs typeface="Times New Roman"/>
              </a:rPr>
              <a:t>of</a:t>
            </a:r>
            <a:r>
              <a:rPr sz="2800" spc="-80" dirty="0">
                <a:latin typeface="Times New Roman"/>
                <a:cs typeface="Times New Roman"/>
              </a:rPr>
              <a:t> </a:t>
            </a:r>
            <a:r>
              <a:rPr sz="2800" dirty="0">
                <a:latin typeface="Times New Roman"/>
                <a:cs typeface="Times New Roman"/>
              </a:rPr>
              <a:t>the</a:t>
            </a:r>
            <a:r>
              <a:rPr sz="2800" spc="-95" dirty="0">
                <a:latin typeface="Times New Roman"/>
                <a:cs typeface="Times New Roman"/>
              </a:rPr>
              <a:t> </a:t>
            </a:r>
            <a:r>
              <a:rPr sz="2800" dirty="0">
                <a:latin typeface="Times New Roman"/>
                <a:cs typeface="Times New Roman"/>
              </a:rPr>
              <a:t>experimental</a:t>
            </a:r>
            <a:r>
              <a:rPr sz="2800" spc="-85" dirty="0">
                <a:latin typeface="Times New Roman"/>
                <a:cs typeface="Times New Roman"/>
              </a:rPr>
              <a:t> </a:t>
            </a:r>
            <a:r>
              <a:rPr sz="2800" spc="-11" dirty="0">
                <a:latin typeface="Times New Roman"/>
                <a:cs typeface="Times New Roman"/>
              </a:rPr>
              <a:t>environment</a:t>
            </a:r>
            <a:endParaRPr sz="2800">
              <a:latin typeface="Times New Roman"/>
              <a:cs typeface="Times New Roman"/>
            </a:endParaRPr>
          </a:p>
          <a:p>
            <a:pPr marL="756266" marR="5080" lvl="1" indent="-287013">
              <a:lnSpc>
                <a:spcPct val="90000"/>
              </a:lnSpc>
              <a:spcBef>
                <a:spcPts val="595"/>
              </a:spcBef>
              <a:buChar char="–"/>
              <a:tabLst>
                <a:tab pos="756266" algn="l"/>
              </a:tabLst>
            </a:pPr>
            <a:r>
              <a:rPr dirty="0">
                <a:latin typeface="Times New Roman"/>
                <a:cs typeface="Times New Roman"/>
              </a:rPr>
              <a:t>Quality</a:t>
            </a:r>
            <a:r>
              <a:rPr spc="-25" dirty="0">
                <a:latin typeface="Times New Roman"/>
                <a:cs typeface="Times New Roman"/>
              </a:rPr>
              <a:t> </a:t>
            </a:r>
            <a:r>
              <a:rPr dirty="0">
                <a:latin typeface="Times New Roman"/>
                <a:cs typeface="Times New Roman"/>
              </a:rPr>
              <a:t>of records,</a:t>
            </a:r>
            <a:r>
              <a:rPr spc="-25" dirty="0">
                <a:latin typeface="Times New Roman"/>
                <a:cs typeface="Times New Roman"/>
              </a:rPr>
              <a:t> </a:t>
            </a:r>
            <a:r>
              <a:rPr dirty="0">
                <a:latin typeface="Times New Roman"/>
                <a:cs typeface="Times New Roman"/>
              </a:rPr>
              <a:t>changed</a:t>
            </a:r>
            <a:r>
              <a:rPr spc="-15" dirty="0">
                <a:latin typeface="Times New Roman"/>
                <a:cs typeface="Times New Roman"/>
              </a:rPr>
              <a:t> </a:t>
            </a:r>
            <a:r>
              <a:rPr dirty="0">
                <a:latin typeface="Times New Roman"/>
                <a:cs typeface="Times New Roman"/>
              </a:rPr>
              <a:t>criteria</a:t>
            </a:r>
            <a:r>
              <a:rPr spc="-45" dirty="0">
                <a:latin typeface="Times New Roman"/>
                <a:cs typeface="Times New Roman"/>
              </a:rPr>
              <a:t> </a:t>
            </a:r>
            <a:r>
              <a:rPr dirty="0">
                <a:latin typeface="Times New Roman"/>
                <a:cs typeface="Times New Roman"/>
              </a:rPr>
              <a:t>of response, </a:t>
            </a:r>
            <a:r>
              <a:rPr spc="-11" dirty="0">
                <a:latin typeface="Times New Roman"/>
                <a:cs typeface="Times New Roman"/>
              </a:rPr>
              <a:t>change </a:t>
            </a:r>
            <a:r>
              <a:rPr dirty="0">
                <a:latin typeface="Times New Roman"/>
                <a:cs typeface="Times New Roman"/>
              </a:rPr>
              <a:t>in</a:t>
            </a:r>
            <a:r>
              <a:rPr spc="-20" dirty="0">
                <a:latin typeface="Times New Roman"/>
                <a:cs typeface="Times New Roman"/>
              </a:rPr>
              <a:t> </a:t>
            </a:r>
            <a:r>
              <a:rPr dirty="0">
                <a:latin typeface="Times New Roman"/>
                <a:cs typeface="Times New Roman"/>
              </a:rPr>
              <a:t>patient</a:t>
            </a:r>
            <a:r>
              <a:rPr spc="-31" dirty="0">
                <a:latin typeface="Times New Roman"/>
                <a:cs typeface="Times New Roman"/>
              </a:rPr>
              <a:t> </a:t>
            </a:r>
            <a:r>
              <a:rPr dirty="0">
                <a:latin typeface="Times New Roman"/>
                <a:cs typeface="Times New Roman"/>
              </a:rPr>
              <a:t>care,</a:t>
            </a:r>
            <a:r>
              <a:rPr spc="-25" dirty="0">
                <a:latin typeface="Times New Roman"/>
                <a:cs typeface="Times New Roman"/>
              </a:rPr>
              <a:t> </a:t>
            </a:r>
            <a:r>
              <a:rPr dirty="0">
                <a:latin typeface="Times New Roman"/>
                <a:cs typeface="Times New Roman"/>
              </a:rPr>
              <a:t>invalidation</a:t>
            </a:r>
            <a:r>
              <a:rPr spc="-40" dirty="0">
                <a:latin typeface="Times New Roman"/>
                <a:cs typeface="Times New Roman"/>
              </a:rPr>
              <a:t> </a:t>
            </a:r>
            <a:r>
              <a:rPr dirty="0">
                <a:latin typeface="Times New Roman"/>
                <a:cs typeface="Times New Roman"/>
              </a:rPr>
              <a:t>of new rather</a:t>
            </a:r>
            <a:r>
              <a:rPr spc="-20" dirty="0">
                <a:latin typeface="Times New Roman"/>
                <a:cs typeface="Times New Roman"/>
              </a:rPr>
              <a:t> </a:t>
            </a:r>
            <a:r>
              <a:rPr dirty="0">
                <a:latin typeface="Times New Roman"/>
                <a:cs typeface="Times New Roman"/>
              </a:rPr>
              <a:t>than</a:t>
            </a:r>
            <a:r>
              <a:rPr spc="5" dirty="0">
                <a:latin typeface="Times New Roman"/>
                <a:cs typeface="Times New Roman"/>
              </a:rPr>
              <a:t> </a:t>
            </a:r>
            <a:r>
              <a:rPr spc="-25" dirty="0">
                <a:latin typeface="Times New Roman"/>
                <a:cs typeface="Times New Roman"/>
              </a:rPr>
              <a:t>old </a:t>
            </a:r>
            <a:r>
              <a:rPr dirty="0">
                <a:latin typeface="Times New Roman"/>
                <a:cs typeface="Times New Roman"/>
              </a:rPr>
              <a:t>patients</a:t>
            </a:r>
            <a:r>
              <a:rPr spc="-40" dirty="0">
                <a:latin typeface="Times New Roman"/>
                <a:cs typeface="Times New Roman"/>
              </a:rPr>
              <a:t> </a:t>
            </a:r>
            <a:r>
              <a:rPr dirty="0">
                <a:latin typeface="Times New Roman"/>
                <a:cs typeface="Times New Roman"/>
              </a:rPr>
              <a:t>more</a:t>
            </a:r>
            <a:r>
              <a:rPr spc="-5" dirty="0">
                <a:latin typeface="Times New Roman"/>
                <a:cs typeface="Times New Roman"/>
              </a:rPr>
              <a:t> </a:t>
            </a:r>
            <a:r>
              <a:rPr spc="-11" dirty="0">
                <a:latin typeface="Times New Roman"/>
                <a:cs typeface="Times New Roman"/>
              </a:rPr>
              <a:t>likely.</a:t>
            </a:r>
            <a:endParaRPr>
              <a:latin typeface="Times New Roman"/>
              <a:cs typeface="Times New Roman"/>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103</a:t>
            </a:r>
          </a:p>
        </p:txBody>
      </p:sp>
      <p:sp>
        <p:nvSpPr>
          <p:cNvPr id="2" name="object 2"/>
          <p:cNvSpPr txBox="1">
            <a:spLocks noGrp="1"/>
          </p:cNvSpPr>
          <p:nvPr>
            <p:ph type="title"/>
          </p:nvPr>
        </p:nvSpPr>
        <p:spPr>
          <a:xfrm>
            <a:off x="927001" y="912624"/>
            <a:ext cx="7289165" cy="1123315"/>
          </a:xfrm>
          <a:prstGeom prst="rect">
            <a:avLst/>
          </a:prstGeom>
        </p:spPr>
        <p:txBody>
          <a:bodyPr vert="horz" wrap="square" lIns="0" tIns="12700" rIns="0" bIns="0" rtlCol="0">
            <a:spAutoFit/>
          </a:bodyPr>
          <a:lstStyle/>
          <a:p>
            <a:pPr marL="367656" marR="5080" indent="-355591">
              <a:spcBef>
                <a:spcPts val="100"/>
              </a:spcBef>
            </a:pPr>
            <a:r>
              <a:rPr dirty="0"/>
              <a:t>Major</a:t>
            </a:r>
            <a:r>
              <a:rPr spc="-20" dirty="0"/>
              <a:t> </a:t>
            </a:r>
            <a:r>
              <a:rPr dirty="0"/>
              <a:t>problems</a:t>
            </a:r>
            <a:r>
              <a:rPr spc="-15" dirty="0"/>
              <a:t> </a:t>
            </a:r>
            <a:r>
              <a:rPr dirty="0"/>
              <a:t>in</a:t>
            </a:r>
            <a:r>
              <a:rPr spc="-15" dirty="0"/>
              <a:t> </a:t>
            </a:r>
            <a:r>
              <a:rPr dirty="0"/>
              <a:t>data</a:t>
            </a:r>
            <a:r>
              <a:rPr spc="-11" dirty="0"/>
              <a:t> collection </a:t>
            </a:r>
            <a:r>
              <a:rPr dirty="0"/>
              <a:t>and</a:t>
            </a:r>
            <a:r>
              <a:rPr spc="-5" dirty="0"/>
              <a:t> </a:t>
            </a:r>
            <a:r>
              <a:rPr dirty="0"/>
              <a:t>their</a:t>
            </a:r>
            <a:r>
              <a:rPr spc="-5" dirty="0"/>
              <a:t> </a:t>
            </a:r>
            <a:r>
              <a:rPr dirty="0"/>
              <a:t>effect</a:t>
            </a:r>
            <a:r>
              <a:rPr spc="-15" dirty="0"/>
              <a:t> </a:t>
            </a:r>
            <a:r>
              <a:rPr dirty="0"/>
              <a:t>on</a:t>
            </a:r>
            <a:r>
              <a:rPr spc="-5" dirty="0"/>
              <a:t> </a:t>
            </a:r>
            <a:r>
              <a:rPr dirty="0"/>
              <a:t>trial </a:t>
            </a:r>
            <a:r>
              <a:rPr spc="-11" dirty="0"/>
              <a:t>results</a:t>
            </a:r>
          </a:p>
        </p:txBody>
      </p:sp>
      <p:sp>
        <p:nvSpPr>
          <p:cNvPr id="3" name="object 3"/>
          <p:cNvSpPr txBox="1"/>
          <p:nvPr/>
        </p:nvSpPr>
        <p:spPr>
          <a:xfrm>
            <a:off x="1125122" y="2725039"/>
            <a:ext cx="7211695" cy="2844368"/>
          </a:xfrm>
          <a:prstGeom prst="rect">
            <a:avLst/>
          </a:prstGeom>
        </p:spPr>
        <p:txBody>
          <a:bodyPr vert="horz" wrap="square" lIns="0" tIns="60960" rIns="0" bIns="0" rtlCol="0">
            <a:spAutoFit/>
          </a:bodyPr>
          <a:lstStyle/>
          <a:p>
            <a:pPr marL="355591" marR="5080" indent="-343526">
              <a:lnSpc>
                <a:spcPts val="3020"/>
              </a:lnSpc>
              <a:spcBef>
                <a:spcPts val="480"/>
              </a:spcBef>
              <a:buChar char="•"/>
              <a:tabLst>
                <a:tab pos="355591" algn="l"/>
              </a:tabLst>
            </a:pPr>
            <a:r>
              <a:rPr sz="2800" dirty="0">
                <a:latin typeface="Arial"/>
                <a:cs typeface="Arial"/>
              </a:rPr>
              <a:t>Missing</a:t>
            </a:r>
            <a:r>
              <a:rPr sz="2800" spc="-60" dirty="0">
                <a:latin typeface="Arial"/>
                <a:cs typeface="Arial"/>
              </a:rPr>
              <a:t> </a:t>
            </a:r>
            <a:r>
              <a:rPr sz="2800" dirty="0">
                <a:latin typeface="Arial"/>
                <a:cs typeface="Arial"/>
              </a:rPr>
              <a:t>data:</a:t>
            </a:r>
            <a:r>
              <a:rPr sz="2800" spc="-60" dirty="0">
                <a:latin typeface="Arial"/>
                <a:cs typeface="Arial"/>
              </a:rPr>
              <a:t> </a:t>
            </a:r>
            <a:r>
              <a:rPr sz="2800" dirty="0">
                <a:latin typeface="Arial"/>
                <a:cs typeface="Arial"/>
              </a:rPr>
              <a:t>may</a:t>
            </a:r>
            <a:r>
              <a:rPr sz="2800" spc="-51" dirty="0">
                <a:latin typeface="Arial"/>
                <a:cs typeface="Arial"/>
              </a:rPr>
              <a:t> </a:t>
            </a:r>
            <a:r>
              <a:rPr sz="2800" dirty="0">
                <a:latin typeface="Arial"/>
                <a:cs typeface="Arial"/>
              </a:rPr>
              <a:t>lead</a:t>
            </a:r>
            <a:r>
              <a:rPr sz="2800" spc="-51" dirty="0">
                <a:latin typeface="Arial"/>
                <a:cs typeface="Arial"/>
              </a:rPr>
              <a:t> </a:t>
            </a:r>
            <a:r>
              <a:rPr sz="2800" dirty="0">
                <a:latin typeface="Arial"/>
                <a:cs typeface="Arial"/>
              </a:rPr>
              <a:t>to</a:t>
            </a:r>
            <a:r>
              <a:rPr sz="2800" spc="-51" dirty="0">
                <a:latin typeface="Arial"/>
                <a:cs typeface="Arial"/>
              </a:rPr>
              <a:t> </a:t>
            </a:r>
            <a:r>
              <a:rPr sz="2800" dirty="0">
                <a:latin typeface="Arial"/>
                <a:cs typeface="Arial"/>
              </a:rPr>
              <a:t>bias,</a:t>
            </a:r>
            <a:r>
              <a:rPr sz="2800" spc="-60" dirty="0">
                <a:latin typeface="Arial"/>
                <a:cs typeface="Arial"/>
              </a:rPr>
              <a:t> </a:t>
            </a:r>
            <a:r>
              <a:rPr sz="2800" dirty="0">
                <a:latin typeface="Arial"/>
                <a:cs typeface="Arial"/>
              </a:rPr>
              <a:t>some</a:t>
            </a:r>
            <a:r>
              <a:rPr sz="2800" spc="-55" dirty="0">
                <a:latin typeface="Arial"/>
                <a:cs typeface="Arial"/>
              </a:rPr>
              <a:t> </a:t>
            </a:r>
            <a:r>
              <a:rPr sz="2800" dirty="0">
                <a:latin typeface="Arial"/>
                <a:cs typeface="Arial"/>
              </a:rPr>
              <a:t>of</a:t>
            </a:r>
            <a:r>
              <a:rPr sz="2800" spc="-51" dirty="0">
                <a:latin typeface="Arial"/>
                <a:cs typeface="Arial"/>
              </a:rPr>
              <a:t> </a:t>
            </a:r>
            <a:r>
              <a:rPr sz="2800" spc="-25" dirty="0">
                <a:latin typeface="Arial"/>
                <a:cs typeface="Arial"/>
              </a:rPr>
              <a:t>the </a:t>
            </a:r>
            <a:r>
              <a:rPr sz="2800" dirty="0">
                <a:latin typeface="Arial"/>
                <a:cs typeface="Arial"/>
              </a:rPr>
              <a:t>benefits</a:t>
            </a:r>
            <a:r>
              <a:rPr sz="2800" spc="-105" dirty="0">
                <a:latin typeface="Arial"/>
                <a:cs typeface="Arial"/>
              </a:rPr>
              <a:t> </a:t>
            </a:r>
            <a:r>
              <a:rPr sz="2800" dirty="0">
                <a:latin typeface="Arial"/>
                <a:cs typeface="Arial"/>
              </a:rPr>
              <a:t>of</a:t>
            </a:r>
            <a:r>
              <a:rPr sz="2800" spc="-105" dirty="0">
                <a:latin typeface="Arial"/>
                <a:cs typeface="Arial"/>
              </a:rPr>
              <a:t> </a:t>
            </a:r>
            <a:r>
              <a:rPr sz="2800" dirty="0">
                <a:latin typeface="Arial"/>
                <a:cs typeface="Arial"/>
              </a:rPr>
              <a:t>randomisation</a:t>
            </a:r>
            <a:r>
              <a:rPr sz="2800" spc="-91" dirty="0">
                <a:latin typeface="Arial"/>
                <a:cs typeface="Arial"/>
              </a:rPr>
              <a:t> </a:t>
            </a:r>
            <a:r>
              <a:rPr sz="2800" spc="-20" dirty="0">
                <a:latin typeface="Arial"/>
                <a:cs typeface="Arial"/>
              </a:rPr>
              <a:t>lost</a:t>
            </a:r>
            <a:endParaRPr sz="2800">
              <a:latin typeface="Arial"/>
              <a:cs typeface="Arial"/>
            </a:endParaRPr>
          </a:p>
          <a:p>
            <a:pPr marL="355591" marR="775315" indent="-343526">
              <a:lnSpc>
                <a:spcPts val="3020"/>
              </a:lnSpc>
              <a:spcBef>
                <a:spcPts val="2025"/>
              </a:spcBef>
              <a:buChar char="•"/>
              <a:tabLst>
                <a:tab pos="355591" algn="l"/>
              </a:tabLst>
            </a:pPr>
            <a:r>
              <a:rPr sz="2800" dirty="0">
                <a:latin typeface="Arial"/>
                <a:cs typeface="Arial"/>
              </a:rPr>
              <a:t>Incorrect</a:t>
            </a:r>
            <a:r>
              <a:rPr sz="2800" spc="-65" dirty="0">
                <a:latin typeface="Arial"/>
                <a:cs typeface="Arial"/>
              </a:rPr>
              <a:t> </a:t>
            </a:r>
            <a:r>
              <a:rPr sz="2800" dirty="0">
                <a:latin typeface="Arial"/>
                <a:cs typeface="Arial"/>
              </a:rPr>
              <a:t>data:</a:t>
            </a:r>
            <a:r>
              <a:rPr sz="2800" spc="-60" dirty="0">
                <a:latin typeface="Arial"/>
                <a:cs typeface="Arial"/>
              </a:rPr>
              <a:t> </a:t>
            </a:r>
            <a:r>
              <a:rPr sz="2800" dirty="0">
                <a:latin typeface="Arial"/>
                <a:cs typeface="Arial"/>
              </a:rPr>
              <a:t>may</a:t>
            </a:r>
            <a:r>
              <a:rPr sz="2800" spc="-45" dirty="0">
                <a:latin typeface="Arial"/>
                <a:cs typeface="Arial"/>
              </a:rPr>
              <a:t> </a:t>
            </a:r>
            <a:r>
              <a:rPr sz="2800" dirty="0">
                <a:latin typeface="Arial"/>
                <a:cs typeface="Arial"/>
              </a:rPr>
              <a:t>lead</a:t>
            </a:r>
            <a:r>
              <a:rPr sz="2800" spc="-55" dirty="0">
                <a:latin typeface="Arial"/>
                <a:cs typeface="Arial"/>
              </a:rPr>
              <a:t> </a:t>
            </a:r>
            <a:r>
              <a:rPr sz="2800" dirty="0">
                <a:latin typeface="Arial"/>
                <a:cs typeface="Arial"/>
              </a:rPr>
              <a:t>to</a:t>
            </a:r>
            <a:r>
              <a:rPr sz="2800" spc="-60" dirty="0">
                <a:latin typeface="Arial"/>
                <a:cs typeface="Arial"/>
              </a:rPr>
              <a:t> </a:t>
            </a:r>
            <a:r>
              <a:rPr sz="2800" dirty="0">
                <a:latin typeface="Arial"/>
                <a:cs typeface="Arial"/>
              </a:rPr>
              <a:t>bias</a:t>
            </a:r>
            <a:r>
              <a:rPr sz="2800" spc="-55" dirty="0">
                <a:latin typeface="Arial"/>
                <a:cs typeface="Arial"/>
              </a:rPr>
              <a:t> </a:t>
            </a:r>
            <a:r>
              <a:rPr sz="2800" spc="-11" dirty="0">
                <a:latin typeface="Arial"/>
                <a:cs typeface="Arial"/>
              </a:rPr>
              <a:t>and/or </a:t>
            </a:r>
            <a:r>
              <a:rPr sz="2800" dirty="0">
                <a:latin typeface="Arial"/>
                <a:cs typeface="Arial"/>
              </a:rPr>
              <a:t>excess</a:t>
            </a:r>
            <a:r>
              <a:rPr sz="2800" spc="-91" dirty="0">
                <a:latin typeface="Arial"/>
                <a:cs typeface="Arial"/>
              </a:rPr>
              <a:t> </a:t>
            </a:r>
            <a:r>
              <a:rPr sz="2800" spc="-11" dirty="0">
                <a:latin typeface="Arial"/>
                <a:cs typeface="Arial"/>
              </a:rPr>
              <a:t>variability</a:t>
            </a:r>
            <a:endParaRPr sz="2800">
              <a:latin typeface="Arial"/>
              <a:cs typeface="Arial"/>
            </a:endParaRPr>
          </a:p>
          <a:p>
            <a:pPr marL="355591" marR="161921" indent="-343526">
              <a:lnSpc>
                <a:spcPts val="3031"/>
              </a:lnSpc>
              <a:spcBef>
                <a:spcPts val="1680"/>
              </a:spcBef>
              <a:buChar char="•"/>
              <a:tabLst>
                <a:tab pos="355591" algn="l"/>
              </a:tabLst>
            </a:pPr>
            <a:r>
              <a:rPr sz="2800" dirty="0">
                <a:latin typeface="Arial"/>
                <a:cs typeface="Arial"/>
              </a:rPr>
              <a:t>Excess</a:t>
            </a:r>
            <a:r>
              <a:rPr sz="2800" spc="-85" dirty="0">
                <a:latin typeface="Arial"/>
                <a:cs typeface="Arial"/>
              </a:rPr>
              <a:t> </a:t>
            </a:r>
            <a:r>
              <a:rPr sz="2800" dirty="0">
                <a:latin typeface="Arial"/>
                <a:cs typeface="Arial"/>
              </a:rPr>
              <a:t>variability:</a:t>
            </a:r>
            <a:r>
              <a:rPr sz="2800" spc="-85" dirty="0">
                <a:latin typeface="Arial"/>
                <a:cs typeface="Arial"/>
              </a:rPr>
              <a:t> </a:t>
            </a:r>
            <a:r>
              <a:rPr sz="2800" dirty="0">
                <a:latin typeface="Arial"/>
                <a:cs typeface="Arial"/>
              </a:rPr>
              <a:t>reduced</a:t>
            </a:r>
            <a:r>
              <a:rPr sz="2800" spc="-91" dirty="0">
                <a:latin typeface="Arial"/>
                <a:cs typeface="Arial"/>
              </a:rPr>
              <a:t> </a:t>
            </a:r>
            <a:r>
              <a:rPr sz="2800" dirty="0">
                <a:latin typeface="Arial"/>
                <a:cs typeface="Arial"/>
              </a:rPr>
              <a:t>ability</a:t>
            </a:r>
            <a:r>
              <a:rPr sz="2800" spc="-80" dirty="0">
                <a:latin typeface="Arial"/>
                <a:cs typeface="Arial"/>
              </a:rPr>
              <a:t> </a:t>
            </a:r>
            <a:r>
              <a:rPr sz="2800" dirty="0">
                <a:latin typeface="Arial"/>
                <a:cs typeface="Arial"/>
              </a:rPr>
              <a:t>to</a:t>
            </a:r>
            <a:r>
              <a:rPr sz="2800" spc="-91" dirty="0">
                <a:latin typeface="Arial"/>
                <a:cs typeface="Arial"/>
              </a:rPr>
              <a:t> </a:t>
            </a:r>
            <a:r>
              <a:rPr sz="2800" spc="-11" dirty="0">
                <a:latin typeface="Arial"/>
                <a:cs typeface="Arial"/>
              </a:rPr>
              <a:t>detect </a:t>
            </a:r>
            <a:r>
              <a:rPr sz="2800" dirty="0">
                <a:latin typeface="Arial"/>
                <a:cs typeface="Arial"/>
              </a:rPr>
              <a:t>a</a:t>
            </a:r>
            <a:r>
              <a:rPr sz="2800" spc="-65" dirty="0">
                <a:latin typeface="Arial"/>
                <a:cs typeface="Arial"/>
              </a:rPr>
              <a:t> </a:t>
            </a:r>
            <a:r>
              <a:rPr sz="2800" dirty="0">
                <a:latin typeface="Arial"/>
                <a:cs typeface="Arial"/>
              </a:rPr>
              <a:t>real</a:t>
            </a:r>
            <a:r>
              <a:rPr sz="2800" spc="-65" dirty="0">
                <a:latin typeface="Arial"/>
                <a:cs typeface="Arial"/>
              </a:rPr>
              <a:t> </a:t>
            </a:r>
            <a:r>
              <a:rPr sz="2800" dirty="0">
                <a:latin typeface="Arial"/>
                <a:cs typeface="Arial"/>
              </a:rPr>
              <a:t>difference,</a:t>
            </a:r>
            <a:r>
              <a:rPr sz="2800" spc="-65" dirty="0">
                <a:latin typeface="Arial"/>
                <a:cs typeface="Arial"/>
              </a:rPr>
              <a:t> </a:t>
            </a:r>
            <a:r>
              <a:rPr sz="2800" dirty="0">
                <a:latin typeface="Arial"/>
                <a:cs typeface="Arial"/>
              </a:rPr>
              <a:t>lower</a:t>
            </a:r>
            <a:r>
              <a:rPr sz="2800" spc="-40" dirty="0">
                <a:latin typeface="Arial"/>
                <a:cs typeface="Arial"/>
              </a:rPr>
              <a:t> </a:t>
            </a:r>
            <a:r>
              <a:rPr sz="2800" spc="-11" dirty="0">
                <a:latin typeface="Arial"/>
                <a:cs typeface="Arial"/>
              </a:rPr>
              <a:t>power</a:t>
            </a:r>
            <a:endParaRPr sz="2800">
              <a:latin typeface="Arial"/>
              <a:cs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104</a:t>
            </a:r>
            <a:endParaRPr sz="1400">
              <a:latin typeface="Times New Roman"/>
              <a:cs typeface="Times New Roman"/>
            </a:endParaRPr>
          </a:p>
        </p:txBody>
      </p:sp>
      <p:sp>
        <p:nvSpPr>
          <p:cNvPr id="3" name="object 3"/>
          <p:cNvSpPr txBox="1">
            <a:spLocks noGrp="1"/>
          </p:cNvSpPr>
          <p:nvPr>
            <p:ph type="title"/>
          </p:nvPr>
        </p:nvSpPr>
        <p:spPr>
          <a:xfrm>
            <a:off x="2318389" y="531623"/>
            <a:ext cx="4355465" cy="505908"/>
          </a:xfrm>
          <a:prstGeom prst="rect">
            <a:avLst/>
          </a:prstGeom>
        </p:spPr>
        <p:txBody>
          <a:bodyPr vert="horz" wrap="square" lIns="0" tIns="13335" rIns="0" bIns="0" rtlCol="0">
            <a:spAutoFit/>
          </a:bodyPr>
          <a:lstStyle/>
          <a:p>
            <a:pPr marL="12700">
              <a:spcBef>
                <a:spcPts val="105"/>
              </a:spcBef>
            </a:pPr>
            <a:r>
              <a:rPr sz="3200" dirty="0"/>
              <a:t>Improving</a:t>
            </a:r>
            <a:r>
              <a:rPr sz="3200" spc="-60" dirty="0"/>
              <a:t> </a:t>
            </a:r>
            <a:r>
              <a:rPr sz="3200" dirty="0"/>
              <a:t>data</a:t>
            </a:r>
            <a:r>
              <a:rPr sz="3200" spc="-55" dirty="0"/>
              <a:t> </a:t>
            </a:r>
            <a:r>
              <a:rPr sz="3200" spc="-11" dirty="0"/>
              <a:t>quality</a:t>
            </a:r>
            <a:endParaRPr sz="3200"/>
          </a:p>
        </p:txBody>
      </p:sp>
      <p:sp>
        <p:nvSpPr>
          <p:cNvPr id="4" name="object 4"/>
          <p:cNvSpPr txBox="1"/>
          <p:nvPr/>
        </p:nvSpPr>
        <p:spPr>
          <a:xfrm>
            <a:off x="993446" y="1505459"/>
            <a:ext cx="7074535" cy="4400564"/>
          </a:xfrm>
          <a:prstGeom prst="rect">
            <a:avLst/>
          </a:prstGeom>
        </p:spPr>
        <p:txBody>
          <a:bodyPr vert="horz" wrap="square" lIns="0" tIns="12065" rIns="0" bIns="0" rtlCol="0">
            <a:spAutoFit/>
          </a:bodyPr>
          <a:lstStyle/>
          <a:p>
            <a:pPr marL="354956" indent="-342257">
              <a:lnSpc>
                <a:spcPts val="3091"/>
              </a:lnSpc>
              <a:spcBef>
                <a:spcPts val="95"/>
              </a:spcBef>
              <a:buChar char="•"/>
              <a:tabLst>
                <a:tab pos="354956" algn="l"/>
              </a:tabLst>
            </a:pPr>
            <a:r>
              <a:rPr sz="2800" dirty="0">
                <a:latin typeface="Arial"/>
                <a:cs typeface="Arial"/>
              </a:rPr>
              <a:t>Study</a:t>
            </a:r>
            <a:r>
              <a:rPr sz="2800" spc="-91" dirty="0">
                <a:latin typeface="Arial"/>
                <a:cs typeface="Arial"/>
              </a:rPr>
              <a:t> </a:t>
            </a:r>
            <a:r>
              <a:rPr sz="2800" spc="-11" dirty="0">
                <a:latin typeface="Arial"/>
                <a:cs typeface="Arial"/>
              </a:rPr>
              <a:t>protocol</a:t>
            </a:r>
            <a:endParaRPr sz="2800">
              <a:latin typeface="Arial"/>
              <a:cs typeface="Arial"/>
            </a:endParaRPr>
          </a:p>
          <a:p>
            <a:pPr marL="354956">
              <a:lnSpc>
                <a:spcPts val="3091"/>
              </a:lnSpc>
            </a:pPr>
            <a:r>
              <a:rPr sz="2800" dirty="0">
                <a:solidFill>
                  <a:srgbClr val="A40020"/>
                </a:solidFill>
                <a:latin typeface="Arial"/>
                <a:cs typeface="Arial"/>
              </a:rPr>
              <a:t>Detailed,</a:t>
            </a:r>
            <a:r>
              <a:rPr sz="2800" spc="-71" dirty="0">
                <a:solidFill>
                  <a:srgbClr val="A40020"/>
                </a:solidFill>
                <a:latin typeface="Arial"/>
                <a:cs typeface="Arial"/>
              </a:rPr>
              <a:t> </a:t>
            </a:r>
            <a:r>
              <a:rPr sz="2800" dirty="0">
                <a:solidFill>
                  <a:srgbClr val="A40020"/>
                </a:solidFill>
                <a:latin typeface="Arial"/>
                <a:cs typeface="Arial"/>
              </a:rPr>
              <a:t>clear</a:t>
            </a:r>
            <a:r>
              <a:rPr sz="2800" spc="-71" dirty="0">
                <a:solidFill>
                  <a:srgbClr val="A40020"/>
                </a:solidFill>
                <a:latin typeface="Arial"/>
                <a:cs typeface="Arial"/>
              </a:rPr>
              <a:t> </a:t>
            </a:r>
            <a:r>
              <a:rPr sz="2800" dirty="0">
                <a:solidFill>
                  <a:srgbClr val="A40020"/>
                </a:solidFill>
                <a:latin typeface="Arial"/>
                <a:cs typeface="Arial"/>
              </a:rPr>
              <a:t>description</a:t>
            </a:r>
            <a:r>
              <a:rPr sz="2800" spc="-65" dirty="0">
                <a:solidFill>
                  <a:srgbClr val="A40020"/>
                </a:solidFill>
                <a:latin typeface="Arial"/>
                <a:cs typeface="Arial"/>
              </a:rPr>
              <a:t> </a:t>
            </a:r>
            <a:r>
              <a:rPr sz="2800" dirty="0">
                <a:solidFill>
                  <a:srgbClr val="A40020"/>
                </a:solidFill>
                <a:latin typeface="Arial"/>
                <a:cs typeface="Arial"/>
              </a:rPr>
              <a:t>of</a:t>
            </a:r>
            <a:r>
              <a:rPr sz="2800" spc="-60" dirty="0">
                <a:solidFill>
                  <a:srgbClr val="A40020"/>
                </a:solidFill>
                <a:latin typeface="Arial"/>
                <a:cs typeface="Arial"/>
              </a:rPr>
              <a:t> </a:t>
            </a:r>
            <a:r>
              <a:rPr sz="2800" dirty="0">
                <a:solidFill>
                  <a:srgbClr val="A40020"/>
                </a:solidFill>
                <a:latin typeface="Arial"/>
                <a:cs typeface="Arial"/>
              </a:rPr>
              <a:t>what</a:t>
            </a:r>
            <a:r>
              <a:rPr sz="2800" spc="-71" dirty="0">
                <a:solidFill>
                  <a:srgbClr val="A40020"/>
                </a:solidFill>
                <a:latin typeface="Arial"/>
                <a:cs typeface="Arial"/>
              </a:rPr>
              <a:t> </a:t>
            </a:r>
            <a:r>
              <a:rPr sz="2800" dirty="0">
                <a:solidFill>
                  <a:srgbClr val="A40020"/>
                </a:solidFill>
                <a:latin typeface="Arial"/>
                <a:cs typeface="Arial"/>
              </a:rPr>
              <a:t>to</a:t>
            </a:r>
            <a:r>
              <a:rPr sz="2800" spc="-71" dirty="0">
                <a:solidFill>
                  <a:srgbClr val="A40020"/>
                </a:solidFill>
                <a:latin typeface="Arial"/>
                <a:cs typeface="Arial"/>
              </a:rPr>
              <a:t> </a:t>
            </a:r>
            <a:r>
              <a:rPr sz="2800" spc="-25" dirty="0">
                <a:solidFill>
                  <a:srgbClr val="A40020"/>
                </a:solidFill>
                <a:latin typeface="Arial"/>
                <a:cs typeface="Arial"/>
              </a:rPr>
              <a:t>do</a:t>
            </a:r>
            <a:endParaRPr sz="2800">
              <a:latin typeface="Arial"/>
              <a:cs typeface="Arial"/>
            </a:endParaRPr>
          </a:p>
          <a:p>
            <a:pPr marL="354956" indent="-342257">
              <a:lnSpc>
                <a:spcPts val="3215"/>
              </a:lnSpc>
              <a:spcBef>
                <a:spcPts val="1551"/>
              </a:spcBef>
              <a:buChar char="•"/>
              <a:tabLst>
                <a:tab pos="354956" algn="l"/>
              </a:tabLst>
            </a:pPr>
            <a:r>
              <a:rPr sz="2800" dirty="0">
                <a:latin typeface="Arial"/>
                <a:cs typeface="Arial"/>
              </a:rPr>
              <a:t>Study</a:t>
            </a:r>
            <a:r>
              <a:rPr sz="2800" spc="-91" dirty="0">
                <a:latin typeface="Arial"/>
                <a:cs typeface="Arial"/>
              </a:rPr>
              <a:t> </a:t>
            </a:r>
            <a:r>
              <a:rPr sz="2800" spc="-11" dirty="0">
                <a:latin typeface="Arial"/>
                <a:cs typeface="Arial"/>
              </a:rPr>
              <a:t>manual</a:t>
            </a:r>
            <a:endParaRPr sz="2800">
              <a:latin typeface="Arial"/>
              <a:cs typeface="Arial"/>
            </a:endParaRPr>
          </a:p>
          <a:p>
            <a:pPr marL="354956" marR="5080">
              <a:lnSpc>
                <a:spcPts val="3020"/>
              </a:lnSpc>
              <a:spcBef>
                <a:spcPts val="240"/>
              </a:spcBef>
            </a:pPr>
            <a:r>
              <a:rPr sz="2800" dirty="0">
                <a:solidFill>
                  <a:srgbClr val="A40020"/>
                </a:solidFill>
                <a:latin typeface="Arial"/>
                <a:cs typeface="Arial"/>
              </a:rPr>
              <a:t>Everything</a:t>
            </a:r>
            <a:r>
              <a:rPr sz="2800" spc="-65" dirty="0">
                <a:solidFill>
                  <a:srgbClr val="A40020"/>
                </a:solidFill>
                <a:latin typeface="Arial"/>
                <a:cs typeface="Arial"/>
              </a:rPr>
              <a:t> </a:t>
            </a:r>
            <a:r>
              <a:rPr sz="2800" dirty="0">
                <a:solidFill>
                  <a:srgbClr val="A40020"/>
                </a:solidFill>
                <a:latin typeface="Arial"/>
                <a:cs typeface="Arial"/>
              </a:rPr>
              <a:t>about</a:t>
            </a:r>
            <a:r>
              <a:rPr sz="2800" spc="-75" dirty="0">
                <a:solidFill>
                  <a:srgbClr val="A40020"/>
                </a:solidFill>
                <a:latin typeface="Arial"/>
                <a:cs typeface="Arial"/>
              </a:rPr>
              <a:t> </a:t>
            </a:r>
            <a:r>
              <a:rPr sz="2800" dirty="0">
                <a:solidFill>
                  <a:srgbClr val="A40020"/>
                </a:solidFill>
                <a:latin typeface="Arial"/>
                <a:cs typeface="Arial"/>
              </a:rPr>
              <a:t>how</a:t>
            </a:r>
            <a:r>
              <a:rPr sz="2800" spc="-60" dirty="0">
                <a:solidFill>
                  <a:srgbClr val="A40020"/>
                </a:solidFill>
                <a:latin typeface="Arial"/>
                <a:cs typeface="Arial"/>
              </a:rPr>
              <a:t> </a:t>
            </a:r>
            <a:r>
              <a:rPr sz="2800" dirty="0">
                <a:solidFill>
                  <a:srgbClr val="A40020"/>
                </a:solidFill>
                <a:latin typeface="Arial"/>
                <a:cs typeface="Arial"/>
              </a:rPr>
              <a:t>to</a:t>
            </a:r>
            <a:r>
              <a:rPr sz="2800" spc="-75" dirty="0">
                <a:solidFill>
                  <a:srgbClr val="A40020"/>
                </a:solidFill>
                <a:latin typeface="Arial"/>
                <a:cs typeface="Arial"/>
              </a:rPr>
              <a:t> </a:t>
            </a:r>
            <a:r>
              <a:rPr sz="2800" dirty="0">
                <a:solidFill>
                  <a:srgbClr val="A40020"/>
                </a:solidFill>
                <a:latin typeface="Arial"/>
                <a:cs typeface="Arial"/>
              </a:rPr>
              <a:t>conduct</a:t>
            </a:r>
            <a:r>
              <a:rPr sz="2800" spc="-75" dirty="0">
                <a:solidFill>
                  <a:srgbClr val="A40020"/>
                </a:solidFill>
                <a:latin typeface="Arial"/>
                <a:cs typeface="Arial"/>
              </a:rPr>
              <a:t> </a:t>
            </a:r>
            <a:r>
              <a:rPr sz="2800" dirty="0">
                <a:solidFill>
                  <a:srgbClr val="A40020"/>
                </a:solidFill>
                <a:latin typeface="Arial"/>
                <a:cs typeface="Arial"/>
              </a:rPr>
              <a:t>the</a:t>
            </a:r>
            <a:r>
              <a:rPr sz="2800" spc="-65" dirty="0">
                <a:solidFill>
                  <a:srgbClr val="A40020"/>
                </a:solidFill>
                <a:latin typeface="Arial"/>
                <a:cs typeface="Arial"/>
              </a:rPr>
              <a:t> </a:t>
            </a:r>
            <a:r>
              <a:rPr sz="2800" spc="-11" dirty="0">
                <a:solidFill>
                  <a:srgbClr val="A40020"/>
                </a:solidFill>
                <a:latin typeface="Arial"/>
                <a:cs typeface="Arial"/>
              </a:rPr>
              <a:t>study </a:t>
            </a:r>
            <a:r>
              <a:rPr sz="2800" dirty="0">
                <a:solidFill>
                  <a:srgbClr val="A40020"/>
                </a:solidFill>
                <a:latin typeface="Arial"/>
                <a:cs typeface="Arial"/>
              </a:rPr>
              <a:t>Be</a:t>
            </a:r>
            <a:r>
              <a:rPr sz="2800" spc="-60" dirty="0">
                <a:solidFill>
                  <a:srgbClr val="A40020"/>
                </a:solidFill>
                <a:latin typeface="Arial"/>
                <a:cs typeface="Arial"/>
              </a:rPr>
              <a:t> </a:t>
            </a:r>
            <a:r>
              <a:rPr sz="2800" dirty="0">
                <a:solidFill>
                  <a:srgbClr val="A40020"/>
                </a:solidFill>
                <a:latin typeface="Arial"/>
                <a:cs typeface="Arial"/>
              </a:rPr>
              <a:t>sure</a:t>
            </a:r>
            <a:r>
              <a:rPr sz="2800" spc="-45" dirty="0">
                <a:solidFill>
                  <a:srgbClr val="A40020"/>
                </a:solidFill>
                <a:latin typeface="Arial"/>
                <a:cs typeface="Arial"/>
              </a:rPr>
              <a:t> </a:t>
            </a:r>
            <a:r>
              <a:rPr sz="2800" dirty="0">
                <a:solidFill>
                  <a:srgbClr val="A40020"/>
                </a:solidFill>
                <a:latin typeface="Arial"/>
                <a:cs typeface="Arial"/>
              </a:rPr>
              <a:t>to</a:t>
            </a:r>
            <a:r>
              <a:rPr sz="2800" spc="-55" dirty="0">
                <a:solidFill>
                  <a:srgbClr val="A40020"/>
                </a:solidFill>
                <a:latin typeface="Arial"/>
                <a:cs typeface="Arial"/>
              </a:rPr>
              <a:t> </a:t>
            </a:r>
            <a:r>
              <a:rPr sz="2800" dirty="0">
                <a:solidFill>
                  <a:srgbClr val="A40020"/>
                </a:solidFill>
                <a:latin typeface="Arial"/>
                <a:cs typeface="Arial"/>
              </a:rPr>
              <a:t>update</a:t>
            </a:r>
            <a:r>
              <a:rPr sz="2800" spc="-45" dirty="0">
                <a:solidFill>
                  <a:srgbClr val="A40020"/>
                </a:solidFill>
                <a:latin typeface="Arial"/>
                <a:cs typeface="Arial"/>
              </a:rPr>
              <a:t> </a:t>
            </a:r>
            <a:r>
              <a:rPr sz="2800" dirty="0">
                <a:solidFill>
                  <a:srgbClr val="A40020"/>
                </a:solidFill>
                <a:latin typeface="Arial"/>
                <a:cs typeface="Arial"/>
              </a:rPr>
              <a:t>all</a:t>
            </a:r>
            <a:r>
              <a:rPr sz="2800" spc="-60" dirty="0">
                <a:solidFill>
                  <a:srgbClr val="A40020"/>
                </a:solidFill>
                <a:latin typeface="Arial"/>
                <a:cs typeface="Arial"/>
              </a:rPr>
              <a:t> </a:t>
            </a:r>
            <a:r>
              <a:rPr sz="2800" dirty="0">
                <a:solidFill>
                  <a:srgbClr val="A40020"/>
                </a:solidFill>
                <a:latin typeface="Arial"/>
                <a:cs typeface="Arial"/>
              </a:rPr>
              <a:t>copies</a:t>
            </a:r>
            <a:r>
              <a:rPr sz="2800" spc="-45" dirty="0">
                <a:solidFill>
                  <a:srgbClr val="A40020"/>
                </a:solidFill>
                <a:latin typeface="Arial"/>
                <a:cs typeface="Arial"/>
              </a:rPr>
              <a:t> </a:t>
            </a:r>
            <a:r>
              <a:rPr sz="2800" dirty="0">
                <a:solidFill>
                  <a:srgbClr val="A40020"/>
                </a:solidFill>
                <a:latin typeface="Arial"/>
                <a:cs typeface="Arial"/>
              </a:rPr>
              <a:t>of</a:t>
            </a:r>
            <a:r>
              <a:rPr sz="2800" spc="-51" dirty="0">
                <a:solidFill>
                  <a:srgbClr val="A40020"/>
                </a:solidFill>
                <a:latin typeface="Arial"/>
                <a:cs typeface="Arial"/>
              </a:rPr>
              <a:t> </a:t>
            </a:r>
            <a:r>
              <a:rPr sz="2800" dirty="0">
                <a:solidFill>
                  <a:srgbClr val="A40020"/>
                </a:solidFill>
                <a:latin typeface="Arial"/>
                <a:cs typeface="Arial"/>
              </a:rPr>
              <a:t>the</a:t>
            </a:r>
            <a:r>
              <a:rPr sz="2800" spc="-45" dirty="0">
                <a:solidFill>
                  <a:srgbClr val="A40020"/>
                </a:solidFill>
                <a:latin typeface="Arial"/>
                <a:cs typeface="Arial"/>
              </a:rPr>
              <a:t> </a:t>
            </a:r>
            <a:r>
              <a:rPr sz="2800" spc="-11" dirty="0">
                <a:solidFill>
                  <a:srgbClr val="A40020"/>
                </a:solidFill>
                <a:latin typeface="Arial"/>
                <a:cs typeface="Arial"/>
              </a:rPr>
              <a:t>manual</a:t>
            </a:r>
            <a:endParaRPr sz="2800">
              <a:latin typeface="Arial"/>
              <a:cs typeface="Arial"/>
            </a:endParaRPr>
          </a:p>
          <a:p>
            <a:pPr marL="354956" marR="43814" indent="-342891">
              <a:lnSpc>
                <a:spcPct val="90000"/>
              </a:lnSpc>
              <a:spcBef>
                <a:spcPts val="1931"/>
              </a:spcBef>
              <a:buChar char="•"/>
              <a:tabLst>
                <a:tab pos="354956" algn="l"/>
              </a:tabLst>
            </a:pPr>
            <a:r>
              <a:rPr sz="2800" dirty="0">
                <a:latin typeface="Arial"/>
                <a:cs typeface="Arial"/>
              </a:rPr>
              <a:t>Forms</a:t>
            </a:r>
            <a:r>
              <a:rPr sz="2800" spc="-55" dirty="0">
                <a:latin typeface="Arial"/>
                <a:cs typeface="Arial"/>
              </a:rPr>
              <a:t> </a:t>
            </a:r>
            <a:r>
              <a:rPr sz="2800" dirty="0">
                <a:latin typeface="Arial"/>
                <a:cs typeface="Arial"/>
              </a:rPr>
              <a:t>that</a:t>
            </a:r>
            <a:r>
              <a:rPr sz="2800" spc="-75" dirty="0">
                <a:latin typeface="Arial"/>
                <a:cs typeface="Arial"/>
              </a:rPr>
              <a:t> </a:t>
            </a:r>
            <a:r>
              <a:rPr sz="2800" dirty="0">
                <a:latin typeface="Arial"/>
                <a:cs typeface="Arial"/>
              </a:rPr>
              <a:t>have:</a:t>
            </a:r>
            <a:r>
              <a:rPr sz="2800" spc="-60" dirty="0">
                <a:latin typeface="Arial"/>
                <a:cs typeface="Arial"/>
              </a:rPr>
              <a:t> </a:t>
            </a:r>
            <a:r>
              <a:rPr sz="2800" dirty="0">
                <a:latin typeface="Arial"/>
                <a:cs typeface="Arial"/>
              </a:rPr>
              <a:t>only</a:t>
            </a:r>
            <a:r>
              <a:rPr sz="2800" spc="-75" dirty="0">
                <a:latin typeface="Arial"/>
                <a:cs typeface="Arial"/>
              </a:rPr>
              <a:t> </a:t>
            </a:r>
            <a:r>
              <a:rPr sz="2800" dirty="0">
                <a:latin typeface="Arial"/>
                <a:cs typeface="Arial"/>
              </a:rPr>
              <a:t>relevant</a:t>
            </a:r>
            <a:r>
              <a:rPr sz="2800" spc="-65" dirty="0">
                <a:latin typeface="Arial"/>
                <a:cs typeface="Arial"/>
              </a:rPr>
              <a:t> </a:t>
            </a:r>
            <a:r>
              <a:rPr sz="2800" spc="-11" dirty="0">
                <a:latin typeface="Arial"/>
                <a:cs typeface="Arial"/>
              </a:rPr>
              <a:t>questions, </a:t>
            </a:r>
            <a:r>
              <a:rPr sz="2800" dirty="0">
                <a:latin typeface="Arial"/>
                <a:cs typeface="Arial"/>
              </a:rPr>
              <a:t>question</a:t>
            </a:r>
            <a:r>
              <a:rPr sz="2800" spc="-55" dirty="0">
                <a:latin typeface="Arial"/>
                <a:cs typeface="Arial"/>
              </a:rPr>
              <a:t> </a:t>
            </a:r>
            <a:r>
              <a:rPr sz="2800" dirty="0">
                <a:latin typeface="Arial"/>
                <a:cs typeface="Arial"/>
              </a:rPr>
              <a:t>as</a:t>
            </a:r>
            <a:r>
              <a:rPr sz="2800" spc="-55" dirty="0">
                <a:latin typeface="Arial"/>
                <a:cs typeface="Arial"/>
              </a:rPr>
              <a:t> </a:t>
            </a:r>
            <a:r>
              <a:rPr sz="2800" dirty="0">
                <a:latin typeface="Arial"/>
                <a:cs typeface="Arial"/>
              </a:rPr>
              <a:t>to</a:t>
            </a:r>
            <a:r>
              <a:rPr sz="2800" spc="-55" dirty="0">
                <a:latin typeface="Arial"/>
                <a:cs typeface="Arial"/>
              </a:rPr>
              <a:t> </a:t>
            </a:r>
            <a:r>
              <a:rPr sz="2800" dirty="0">
                <a:latin typeface="Arial"/>
                <a:cs typeface="Arial"/>
              </a:rPr>
              <a:t>be</a:t>
            </a:r>
            <a:r>
              <a:rPr sz="2800" spc="-51" dirty="0">
                <a:latin typeface="Arial"/>
                <a:cs typeface="Arial"/>
              </a:rPr>
              <a:t> </a:t>
            </a:r>
            <a:r>
              <a:rPr sz="2800" dirty="0">
                <a:latin typeface="Arial"/>
                <a:cs typeface="Arial"/>
              </a:rPr>
              <a:t>asked,</a:t>
            </a:r>
            <a:r>
              <a:rPr sz="2800" spc="-55" dirty="0">
                <a:latin typeface="Arial"/>
                <a:cs typeface="Arial"/>
              </a:rPr>
              <a:t> </a:t>
            </a:r>
            <a:r>
              <a:rPr sz="2800" spc="-11" dirty="0">
                <a:latin typeface="Arial"/>
                <a:cs typeface="Arial"/>
              </a:rPr>
              <a:t>continuous </a:t>
            </a:r>
            <a:r>
              <a:rPr sz="2800" dirty="0">
                <a:latin typeface="Arial"/>
                <a:cs typeface="Arial"/>
              </a:rPr>
              <a:t>variables</a:t>
            </a:r>
            <a:r>
              <a:rPr sz="2800" spc="-115" dirty="0">
                <a:latin typeface="Arial"/>
                <a:cs typeface="Arial"/>
              </a:rPr>
              <a:t> </a:t>
            </a:r>
            <a:r>
              <a:rPr sz="2800" dirty="0">
                <a:latin typeface="Arial"/>
                <a:cs typeface="Arial"/>
              </a:rPr>
              <a:t>not</a:t>
            </a:r>
            <a:r>
              <a:rPr sz="2800" spc="-115" dirty="0">
                <a:latin typeface="Arial"/>
                <a:cs typeface="Arial"/>
              </a:rPr>
              <a:t> </a:t>
            </a:r>
            <a:r>
              <a:rPr sz="2800" dirty="0">
                <a:latin typeface="Arial"/>
                <a:cs typeface="Arial"/>
              </a:rPr>
              <a:t>categorized,</a:t>
            </a:r>
            <a:r>
              <a:rPr sz="2800" spc="-115" dirty="0">
                <a:latin typeface="Arial"/>
                <a:cs typeface="Arial"/>
              </a:rPr>
              <a:t> </a:t>
            </a:r>
            <a:r>
              <a:rPr sz="2800" dirty="0">
                <a:latin typeface="Arial"/>
                <a:cs typeface="Arial"/>
              </a:rPr>
              <a:t>structured</a:t>
            </a:r>
            <a:r>
              <a:rPr sz="2800" spc="-115" dirty="0">
                <a:latin typeface="Arial"/>
                <a:cs typeface="Arial"/>
              </a:rPr>
              <a:t> </a:t>
            </a:r>
            <a:r>
              <a:rPr sz="2800" spc="-25" dirty="0">
                <a:latin typeface="Arial"/>
                <a:cs typeface="Arial"/>
              </a:rPr>
              <a:t>to </a:t>
            </a:r>
            <a:r>
              <a:rPr sz="2800" dirty="0">
                <a:latin typeface="Arial"/>
                <a:cs typeface="Arial"/>
              </a:rPr>
              <a:t>reduce</a:t>
            </a:r>
            <a:r>
              <a:rPr sz="2800" spc="-60" dirty="0">
                <a:latin typeface="Arial"/>
                <a:cs typeface="Arial"/>
              </a:rPr>
              <a:t> </a:t>
            </a:r>
            <a:r>
              <a:rPr sz="2800" dirty="0">
                <a:latin typeface="Arial"/>
                <a:cs typeface="Arial"/>
              </a:rPr>
              <a:t>chances</a:t>
            </a:r>
            <a:r>
              <a:rPr sz="2800" spc="-55" dirty="0">
                <a:latin typeface="Arial"/>
                <a:cs typeface="Arial"/>
              </a:rPr>
              <a:t> </a:t>
            </a:r>
            <a:r>
              <a:rPr sz="2800" dirty="0">
                <a:latin typeface="Arial"/>
                <a:cs typeface="Arial"/>
              </a:rPr>
              <a:t>of</a:t>
            </a:r>
            <a:r>
              <a:rPr sz="2800" spc="-65" dirty="0">
                <a:latin typeface="Arial"/>
                <a:cs typeface="Arial"/>
              </a:rPr>
              <a:t> </a:t>
            </a:r>
            <a:r>
              <a:rPr sz="2800" dirty="0">
                <a:latin typeface="Arial"/>
                <a:cs typeface="Arial"/>
              </a:rPr>
              <a:t>data</a:t>
            </a:r>
            <a:r>
              <a:rPr sz="2800" spc="-60" dirty="0">
                <a:latin typeface="Arial"/>
                <a:cs typeface="Arial"/>
              </a:rPr>
              <a:t> </a:t>
            </a:r>
            <a:r>
              <a:rPr sz="2800" dirty="0">
                <a:latin typeface="Arial"/>
                <a:cs typeface="Arial"/>
              </a:rPr>
              <a:t>entry</a:t>
            </a:r>
            <a:r>
              <a:rPr sz="2800" spc="-60" dirty="0">
                <a:latin typeface="Arial"/>
                <a:cs typeface="Arial"/>
              </a:rPr>
              <a:t> </a:t>
            </a:r>
            <a:r>
              <a:rPr sz="2800" dirty="0">
                <a:latin typeface="Arial"/>
                <a:cs typeface="Arial"/>
              </a:rPr>
              <a:t>errors,</a:t>
            </a:r>
            <a:r>
              <a:rPr sz="2800" spc="-65" dirty="0">
                <a:latin typeface="Arial"/>
                <a:cs typeface="Arial"/>
              </a:rPr>
              <a:t> </a:t>
            </a:r>
            <a:r>
              <a:rPr sz="2800" dirty="0">
                <a:latin typeface="Arial"/>
                <a:cs typeface="Arial"/>
              </a:rPr>
              <a:t>ID</a:t>
            </a:r>
            <a:r>
              <a:rPr sz="2800" spc="-65" dirty="0">
                <a:latin typeface="Arial"/>
                <a:cs typeface="Arial"/>
              </a:rPr>
              <a:t> </a:t>
            </a:r>
            <a:r>
              <a:rPr sz="2800" spc="-25" dirty="0">
                <a:latin typeface="Arial"/>
                <a:cs typeface="Arial"/>
              </a:rPr>
              <a:t>on </a:t>
            </a:r>
            <a:r>
              <a:rPr sz="2800" dirty="0">
                <a:latin typeface="Arial"/>
                <a:cs typeface="Arial"/>
              </a:rPr>
              <a:t>each</a:t>
            </a:r>
            <a:r>
              <a:rPr sz="2800" spc="-65" dirty="0">
                <a:latin typeface="Arial"/>
                <a:cs typeface="Arial"/>
              </a:rPr>
              <a:t> </a:t>
            </a:r>
            <a:r>
              <a:rPr sz="2800" spc="-20" dirty="0">
                <a:latin typeface="Arial"/>
                <a:cs typeface="Arial"/>
              </a:rPr>
              <a:t>page</a:t>
            </a:r>
            <a:endParaRPr sz="2800">
              <a:latin typeface="Arial"/>
              <a:cs typeface="Arial"/>
            </a:endParaRPr>
          </a:p>
        </p:txBody>
      </p:sp>
      <p:sp>
        <p:nvSpPr>
          <p:cNvPr id="5" name="object 5"/>
          <p:cNvSpPr txBox="1"/>
          <p:nvPr/>
        </p:nvSpPr>
        <p:spPr>
          <a:xfrm>
            <a:off x="993446" y="6200039"/>
            <a:ext cx="2089151" cy="443070"/>
          </a:xfrm>
          <a:prstGeom prst="rect">
            <a:avLst/>
          </a:prstGeom>
        </p:spPr>
        <p:txBody>
          <a:bodyPr vert="horz" wrap="square" lIns="0" tIns="12065" rIns="0" bIns="0" rtlCol="0">
            <a:spAutoFit/>
          </a:bodyPr>
          <a:lstStyle/>
          <a:p>
            <a:pPr marL="354956" indent="-342257">
              <a:spcBef>
                <a:spcPts val="95"/>
              </a:spcBef>
              <a:buChar char="•"/>
              <a:tabLst>
                <a:tab pos="354956" algn="l"/>
              </a:tabLst>
            </a:pPr>
            <a:r>
              <a:rPr sz="2800" spc="-25" dirty="0">
                <a:latin typeface="Arial"/>
                <a:cs typeface="Arial"/>
              </a:rPr>
              <a:t>Pre-</a:t>
            </a:r>
            <a:r>
              <a:rPr sz="2800" spc="-11" dirty="0">
                <a:latin typeface="Arial"/>
                <a:cs typeface="Arial"/>
              </a:rPr>
              <a:t>testing</a:t>
            </a:r>
            <a:endParaRPr sz="2800">
              <a:latin typeface="Arial"/>
              <a:cs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105</a:t>
            </a:r>
            <a:endParaRPr sz="1400">
              <a:latin typeface="Times New Roman"/>
              <a:cs typeface="Times New Roman"/>
            </a:endParaRPr>
          </a:p>
        </p:txBody>
      </p:sp>
      <p:sp>
        <p:nvSpPr>
          <p:cNvPr id="3" name="object 3"/>
          <p:cNvSpPr txBox="1">
            <a:spLocks noGrp="1"/>
          </p:cNvSpPr>
          <p:nvPr>
            <p:ph type="title"/>
          </p:nvPr>
        </p:nvSpPr>
        <p:spPr>
          <a:xfrm>
            <a:off x="1560957" y="455423"/>
            <a:ext cx="6024880" cy="505908"/>
          </a:xfrm>
          <a:prstGeom prst="rect">
            <a:avLst/>
          </a:prstGeom>
        </p:spPr>
        <p:txBody>
          <a:bodyPr vert="horz" wrap="square" lIns="0" tIns="13335" rIns="0" bIns="0" rtlCol="0">
            <a:spAutoFit/>
          </a:bodyPr>
          <a:lstStyle/>
          <a:p>
            <a:pPr marL="12700">
              <a:spcBef>
                <a:spcPts val="105"/>
              </a:spcBef>
            </a:pPr>
            <a:r>
              <a:rPr sz="3200" dirty="0"/>
              <a:t>Improving</a:t>
            </a:r>
            <a:r>
              <a:rPr sz="3200" spc="-60" dirty="0"/>
              <a:t> </a:t>
            </a:r>
            <a:r>
              <a:rPr sz="3200" dirty="0"/>
              <a:t>data</a:t>
            </a:r>
            <a:r>
              <a:rPr sz="3200" spc="-51" dirty="0"/>
              <a:t> </a:t>
            </a:r>
            <a:r>
              <a:rPr sz="3200" dirty="0"/>
              <a:t>quality</a:t>
            </a:r>
            <a:r>
              <a:rPr sz="3200" spc="-31" dirty="0"/>
              <a:t> </a:t>
            </a:r>
            <a:r>
              <a:rPr sz="3200" dirty="0"/>
              <a:t>–</a:t>
            </a:r>
            <a:r>
              <a:rPr sz="3200" spc="-40" dirty="0"/>
              <a:t> </a:t>
            </a:r>
            <a:r>
              <a:rPr sz="3200" spc="-11" dirty="0"/>
              <a:t>contd.</a:t>
            </a:r>
            <a:endParaRPr sz="3200"/>
          </a:p>
        </p:txBody>
      </p:sp>
      <p:sp>
        <p:nvSpPr>
          <p:cNvPr id="4" name="object 4"/>
          <p:cNvSpPr txBox="1"/>
          <p:nvPr/>
        </p:nvSpPr>
        <p:spPr>
          <a:xfrm>
            <a:off x="764543" y="1243334"/>
            <a:ext cx="7521575" cy="5065105"/>
          </a:xfrm>
          <a:prstGeom prst="rect">
            <a:avLst/>
          </a:prstGeom>
        </p:spPr>
        <p:txBody>
          <a:bodyPr vert="horz" wrap="square" lIns="0" tIns="13335" rIns="0" bIns="0" rtlCol="0">
            <a:spAutoFit/>
          </a:bodyPr>
          <a:lstStyle/>
          <a:p>
            <a:pPr marL="355591" marR="5080" indent="-343526">
              <a:spcBef>
                <a:spcPts val="105"/>
              </a:spcBef>
              <a:buChar char="•"/>
              <a:tabLst>
                <a:tab pos="355591" algn="l"/>
              </a:tabLst>
            </a:pPr>
            <a:r>
              <a:rPr sz="2600" dirty="0">
                <a:latin typeface="Arial"/>
                <a:cs typeface="Arial"/>
              </a:rPr>
              <a:t>Training</a:t>
            </a:r>
            <a:r>
              <a:rPr sz="2600" spc="-25" dirty="0">
                <a:latin typeface="Arial"/>
                <a:cs typeface="Arial"/>
              </a:rPr>
              <a:t> </a:t>
            </a:r>
            <a:r>
              <a:rPr sz="2600" dirty="0">
                <a:latin typeface="Arial"/>
                <a:cs typeface="Arial"/>
              </a:rPr>
              <a:t>and</a:t>
            </a:r>
            <a:r>
              <a:rPr sz="2600" spc="-15" dirty="0">
                <a:latin typeface="Arial"/>
                <a:cs typeface="Arial"/>
              </a:rPr>
              <a:t> </a:t>
            </a:r>
            <a:r>
              <a:rPr sz="2600" dirty="0">
                <a:latin typeface="Arial"/>
                <a:cs typeface="Arial"/>
              </a:rPr>
              <a:t>standardization:</a:t>
            </a:r>
            <a:r>
              <a:rPr sz="2600" spc="-45" dirty="0">
                <a:latin typeface="Arial"/>
                <a:cs typeface="Arial"/>
              </a:rPr>
              <a:t> </a:t>
            </a:r>
            <a:r>
              <a:rPr sz="2600" dirty="0">
                <a:latin typeface="Arial"/>
                <a:cs typeface="Arial"/>
              </a:rPr>
              <a:t>Acceptable</a:t>
            </a:r>
            <a:r>
              <a:rPr sz="2600" spc="-31" dirty="0">
                <a:latin typeface="Arial"/>
                <a:cs typeface="Arial"/>
              </a:rPr>
              <a:t> </a:t>
            </a:r>
            <a:r>
              <a:rPr sz="2600" dirty="0">
                <a:latin typeface="Arial"/>
                <a:cs typeface="Arial"/>
              </a:rPr>
              <a:t>intra-</a:t>
            </a:r>
            <a:r>
              <a:rPr sz="2600" spc="-20" dirty="0">
                <a:latin typeface="Arial"/>
                <a:cs typeface="Arial"/>
              </a:rPr>
              <a:t> </a:t>
            </a:r>
            <a:r>
              <a:rPr sz="2600" spc="-51" dirty="0">
                <a:latin typeface="Arial"/>
                <a:cs typeface="Arial"/>
              </a:rPr>
              <a:t>&amp; </a:t>
            </a:r>
            <a:r>
              <a:rPr sz="2600" spc="-11" dirty="0">
                <a:latin typeface="Arial"/>
                <a:cs typeface="Arial"/>
              </a:rPr>
              <a:t>inter-</a:t>
            </a:r>
            <a:r>
              <a:rPr sz="2600" dirty="0">
                <a:latin typeface="Arial"/>
                <a:cs typeface="Arial"/>
              </a:rPr>
              <a:t>observer</a:t>
            </a:r>
            <a:r>
              <a:rPr sz="2600" spc="20" dirty="0">
                <a:latin typeface="Arial"/>
                <a:cs typeface="Arial"/>
              </a:rPr>
              <a:t> </a:t>
            </a:r>
            <a:r>
              <a:rPr sz="2600" spc="-11" dirty="0">
                <a:latin typeface="Arial"/>
                <a:cs typeface="Arial"/>
              </a:rPr>
              <a:t>variability</a:t>
            </a:r>
            <a:endParaRPr sz="2600">
              <a:latin typeface="Arial"/>
              <a:cs typeface="Arial"/>
            </a:endParaRPr>
          </a:p>
          <a:p>
            <a:pPr marL="355591" marR="708642">
              <a:lnSpc>
                <a:spcPct val="80000"/>
              </a:lnSpc>
              <a:spcBef>
                <a:spcPts val="625"/>
              </a:spcBef>
            </a:pPr>
            <a:r>
              <a:rPr sz="2600" dirty="0">
                <a:solidFill>
                  <a:srgbClr val="A40020"/>
                </a:solidFill>
                <a:latin typeface="Arial"/>
                <a:cs typeface="Arial"/>
              </a:rPr>
              <a:t>Consistent,</a:t>
            </a:r>
            <a:r>
              <a:rPr sz="2600" spc="-35" dirty="0">
                <a:solidFill>
                  <a:srgbClr val="A40020"/>
                </a:solidFill>
                <a:latin typeface="Arial"/>
                <a:cs typeface="Arial"/>
              </a:rPr>
              <a:t> </a:t>
            </a:r>
            <a:r>
              <a:rPr sz="2600" spc="-11" dirty="0">
                <a:solidFill>
                  <a:srgbClr val="A40020"/>
                </a:solidFill>
                <a:latin typeface="Arial"/>
                <a:cs typeface="Arial"/>
              </a:rPr>
              <a:t>well-</a:t>
            </a:r>
            <a:r>
              <a:rPr sz="2600" dirty="0">
                <a:solidFill>
                  <a:srgbClr val="A40020"/>
                </a:solidFill>
                <a:latin typeface="Arial"/>
                <a:cs typeface="Arial"/>
              </a:rPr>
              <a:t>organized</a:t>
            </a:r>
            <a:r>
              <a:rPr sz="2600" spc="-31" dirty="0">
                <a:solidFill>
                  <a:srgbClr val="A40020"/>
                </a:solidFill>
                <a:latin typeface="Arial"/>
                <a:cs typeface="Arial"/>
              </a:rPr>
              <a:t> </a:t>
            </a:r>
            <a:r>
              <a:rPr sz="2600" dirty="0">
                <a:solidFill>
                  <a:srgbClr val="A40020"/>
                </a:solidFill>
                <a:latin typeface="Arial"/>
                <a:cs typeface="Arial"/>
              </a:rPr>
              <a:t>workers</a:t>
            </a:r>
            <a:r>
              <a:rPr sz="2600" spc="-15" dirty="0">
                <a:solidFill>
                  <a:srgbClr val="A40020"/>
                </a:solidFill>
                <a:latin typeface="Arial"/>
                <a:cs typeface="Arial"/>
              </a:rPr>
              <a:t> </a:t>
            </a:r>
            <a:r>
              <a:rPr sz="2600" spc="-11" dirty="0">
                <a:solidFill>
                  <a:srgbClr val="A40020"/>
                </a:solidFill>
                <a:latin typeface="Arial"/>
                <a:cs typeface="Arial"/>
              </a:rPr>
              <a:t>selected </a:t>
            </a:r>
            <a:r>
              <a:rPr sz="2600" dirty="0">
                <a:solidFill>
                  <a:srgbClr val="A40020"/>
                </a:solidFill>
                <a:latin typeface="Arial"/>
                <a:cs typeface="Arial"/>
              </a:rPr>
              <a:t>through</a:t>
            </a:r>
            <a:r>
              <a:rPr sz="2600" spc="-20" dirty="0">
                <a:solidFill>
                  <a:srgbClr val="A40020"/>
                </a:solidFill>
                <a:latin typeface="Arial"/>
                <a:cs typeface="Arial"/>
              </a:rPr>
              <a:t> </a:t>
            </a:r>
            <a:r>
              <a:rPr sz="2600" dirty="0">
                <a:solidFill>
                  <a:srgbClr val="A40020"/>
                </a:solidFill>
                <a:latin typeface="Arial"/>
                <a:cs typeface="Arial"/>
              </a:rPr>
              <a:t>an</a:t>
            </a:r>
            <a:r>
              <a:rPr sz="2600" spc="-11" dirty="0">
                <a:solidFill>
                  <a:srgbClr val="A40020"/>
                </a:solidFill>
                <a:latin typeface="Arial"/>
                <a:cs typeface="Arial"/>
              </a:rPr>
              <a:t> </a:t>
            </a:r>
            <a:r>
              <a:rPr sz="2600" dirty="0">
                <a:solidFill>
                  <a:srgbClr val="A40020"/>
                </a:solidFill>
                <a:latin typeface="Arial"/>
                <a:cs typeface="Arial"/>
              </a:rPr>
              <a:t>objective</a:t>
            </a:r>
            <a:r>
              <a:rPr sz="2600" spc="-20" dirty="0">
                <a:solidFill>
                  <a:srgbClr val="A40020"/>
                </a:solidFill>
                <a:latin typeface="Arial"/>
                <a:cs typeface="Arial"/>
              </a:rPr>
              <a:t> </a:t>
            </a:r>
            <a:r>
              <a:rPr sz="2600" spc="-11" dirty="0">
                <a:solidFill>
                  <a:srgbClr val="A40020"/>
                </a:solidFill>
                <a:latin typeface="Arial"/>
                <a:cs typeface="Arial"/>
              </a:rPr>
              <a:t>process</a:t>
            </a:r>
            <a:endParaRPr sz="2600">
              <a:latin typeface="Arial"/>
              <a:cs typeface="Arial"/>
            </a:endParaRPr>
          </a:p>
          <a:p>
            <a:pPr marL="355591" indent="-342891">
              <a:lnSpc>
                <a:spcPts val="2991"/>
              </a:lnSpc>
              <a:spcBef>
                <a:spcPts val="1871"/>
              </a:spcBef>
              <a:buChar char="•"/>
              <a:tabLst>
                <a:tab pos="355591" algn="l"/>
              </a:tabLst>
            </a:pPr>
            <a:r>
              <a:rPr sz="2600" dirty="0">
                <a:latin typeface="Arial"/>
                <a:cs typeface="Arial"/>
              </a:rPr>
              <a:t>Repeat</a:t>
            </a:r>
            <a:r>
              <a:rPr sz="2600" spc="-25" dirty="0">
                <a:latin typeface="Arial"/>
                <a:cs typeface="Arial"/>
              </a:rPr>
              <a:t> </a:t>
            </a:r>
            <a:r>
              <a:rPr sz="2600" spc="-11" dirty="0">
                <a:latin typeface="Arial"/>
                <a:cs typeface="Arial"/>
              </a:rPr>
              <a:t>assessments</a:t>
            </a:r>
            <a:endParaRPr sz="2600">
              <a:latin typeface="Arial"/>
              <a:cs typeface="Arial"/>
            </a:endParaRPr>
          </a:p>
          <a:p>
            <a:pPr marL="355591">
              <a:lnSpc>
                <a:spcPts val="2991"/>
              </a:lnSpc>
            </a:pPr>
            <a:r>
              <a:rPr sz="2600" dirty="0">
                <a:solidFill>
                  <a:srgbClr val="A40020"/>
                </a:solidFill>
                <a:latin typeface="Arial"/>
                <a:cs typeface="Arial"/>
              </a:rPr>
              <a:t>Length</a:t>
            </a:r>
            <a:r>
              <a:rPr sz="2600" spc="-15" dirty="0">
                <a:solidFill>
                  <a:srgbClr val="A40020"/>
                </a:solidFill>
                <a:latin typeface="Arial"/>
                <a:cs typeface="Arial"/>
              </a:rPr>
              <a:t> </a:t>
            </a:r>
            <a:r>
              <a:rPr sz="2600" dirty="0">
                <a:solidFill>
                  <a:srgbClr val="A40020"/>
                </a:solidFill>
                <a:latin typeface="Arial"/>
                <a:cs typeface="Arial"/>
              </a:rPr>
              <a:t>measured</a:t>
            </a:r>
            <a:r>
              <a:rPr sz="2600" spc="-35" dirty="0">
                <a:solidFill>
                  <a:srgbClr val="A40020"/>
                </a:solidFill>
                <a:latin typeface="Arial"/>
                <a:cs typeface="Arial"/>
              </a:rPr>
              <a:t> </a:t>
            </a:r>
            <a:r>
              <a:rPr sz="2600" dirty="0">
                <a:solidFill>
                  <a:srgbClr val="A40020"/>
                </a:solidFill>
                <a:latin typeface="Arial"/>
                <a:cs typeface="Arial"/>
              </a:rPr>
              <a:t>3</a:t>
            </a:r>
            <a:r>
              <a:rPr sz="2600" spc="-11" dirty="0">
                <a:solidFill>
                  <a:srgbClr val="A40020"/>
                </a:solidFill>
                <a:latin typeface="Arial"/>
                <a:cs typeface="Arial"/>
              </a:rPr>
              <a:t> </a:t>
            </a:r>
            <a:r>
              <a:rPr sz="2600" dirty="0">
                <a:solidFill>
                  <a:srgbClr val="A40020"/>
                </a:solidFill>
                <a:latin typeface="Arial"/>
                <a:cs typeface="Arial"/>
              </a:rPr>
              <a:t>times</a:t>
            </a:r>
            <a:r>
              <a:rPr sz="2600" spc="-25" dirty="0">
                <a:solidFill>
                  <a:srgbClr val="A40020"/>
                </a:solidFill>
                <a:latin typeface="Arial"/>
                <a:cs typeface="Arial"/>
              </a:rPr>
              <a:t> </a:t>
            </a:r>
            <a:r>
              <a:rPr sz="2600" dirty="0">
                <a:solidFill>
                  <a:srgbClr val="A40020"/>
                </a:solidFill>
                <a:latin typeface="Arial"/>
                <a:cs typeface="Arial"/>
              </a:rPr>
              <a:t>&amp;</a:t>
            </a:r>
            <a:r>
              <a:rPr sz="2600" spc="-5" dirty="0">
                <a:solidFill>
                  <a:srgbClr val="A40020"/>
                </a:solidFill>
                <a:latin typeface="Arial"/>
                <a:cs typeface="Arial"/>
              </a:rPr>
              <a:t> </a:t>
            </a:r>
            <a:r>
              <a:rPr sz="2600" dirty="0">
                <a:solidFill>
                  <a:srgbClr val="A40020"/>
                </a:solidFill>
                <a:latin typeface="Arial"/>
                <a:cs typeface="Arial"/>
              </a:rPr>
              <a:t>median</a:t>
            </a:r>
            <a:r>
              <a:rPr sz="2600" spc="-31" dirty="0">
                <a:solidFill>
                  <a:srgbClr val="A40020"/>
                </a:solidFill>
                <a:latin typeface="Arial"/>
                <a:cs typeface="Arial"/>
              </a:rPr>
              <a:t> </a:t>
            </a:r>
            <a:r>
              <a:rPr sz="2600" spc="-11" dirty="0">
                <a:solidFill>
                  <a:srgbClr val="A40020"/>
                </a:solidFill>
                <a:latin typeface="Arial"/>
                <a:cs typeface="Arial"/>
              </a:rPr>
              <a:t>taken</a:t>
            </a:r>
            <a:endParaRPr sz="2600">
              <a:latin typeface="Arial"/>
              <a:cs typeface="Arial"/>
            </a:endParaRPr>
          </a:p>
          <a:p>
            <a:pPr marL="355591" indent="-342891">
              <a:spcBef>
                <a:spcPts val="1831"/>
              </a:spcBef>
              <a:buChar char="•"/>
              <a:tabLst>
                <a:tab pos="355591" algn="l"/>
              </a:tabLst>
            </a:pPr>
            <a:r>
              <a:rPr sz="2600" dirty="0">
                <a:latin typeface="Arial"/>
                <a:cs typeface="Arial"/>
              </a:rPr>
              <a:t>Blinding</a:t>
            </a:r>
            <a:r>
              <a:rPr sz="2600" spc="-25" dirty="0">
                <a:latin typeface="Arial"/>
                <a:cs typeface="Arial"/>
              </a:rPr>
              <a:t> </a:t>
            </a:r>
            <a:r>
              <a:rPr sz="2600" dirty="0">
                <a:latin typeface="Arial"/>
                <a:cs typeface="Arial"/>
              </a:rPr>
              <a:t>to</a:t>
            </a:r>
            <a:r>
              <a:rPr sz="2600" spc="-5" dirty="0">
                <a:latin typeface="Arial"/>
                <a:cs typeface="Arial"/>
              </a:rPr>
              <a:t> </a:t>
            </a:r>
            <a:r>
              <a:rPr sz="2600" dirty="0">
                <a:latin typeface="Arial"/>
                <a:cs typeface="Arial"/>
              </a:rPr>
              <a:t>minimize</a:t>
            </a:r>
            <a:r>
              <a:rPr sz="2600" spc="-31" dirty="0">
                <a:latin typeface="Arial"/>
                <a:cs typeface="Arial"/>
              </a:rPr>
              <a:t> </a:t>
            </a:r>
            <a:r>
              <a:rPr sz="2600" dirty="0">
                <a:latin typeface="Arial"/>
                <a:cs typeface="Arial"/>
              </a:rPr>
              <a:t>measurement</a:t>
            </a:r>
            <a:r>
              <a:rPr sz="2600" spc="-35" dirty="0">
                <a:latin typeface="Arial"/>
                <a:cs typeface="Arial"/>
              </a:rPr>
              <a:t> </a:t>
            </a:r>
            <a:r>
              <a:rPr sz="2600" spc="-20" dirty="0">
                <a:latin typeface="Arial"/>
                <a:cs typeface="Arial"/>
              </a:rPr>
              <a:t>bias</a:t>
            </a:r>
            <a:endParaRPr sz="2600">
              <a:latin typeface="Arial"/>
              <a:cs typeface="Arial"/>
            </a:endParaRPr>
          </a:p>
          <a:p>
            <a:pPr marL="355591" indent="-342891">
              <a:spcBef>
                <a:spcPts val="1560"/>
              </a:spcBef>
              <a:buChar char="•"/>
              <a:tabLst>
                <a:tab pos="355591" algn="l"/>
              </a:tabLst>
            </a:pPr>
            <a:r>
              <a:rPr sz="2600" dirty="0">
                <a:latin typeface="Arial"/>
                <a:cs typeface="Arial"/>
              </a:rPr>
              <a:t>Data</a:t>
            </a:r>
            <a:r>
              <a:rPr sz="2600" spc="-11" dirty="0">
                <a:latin typeface="Arial"/>
                <a:cs typeface="Arial"/>
              </a:rPr>
              <a:t> entry</a:t>
            </a:r>
            <a:endParaRPr sz="2600">
              <a:latin typeface="Arial"/>
              <a:cs typeface="Arial"/>
            </a:endParaRPr>
          </a:p>
          <a:p>
            <a:pPr marL="355591" marR="610219">
              <a:lnSpc>
                <a:spcPts val="2500"/>
              </a:lnSpc>
              <a:spcBef>
                <a:spcPts val="600"/>
              </a:spcBef>
            </a:pPr>
            <a:r>
              <a:rPr sz="2600" dirty="0">
                <a:solidFill>
                  <a:srgbClr val="A40020"/>
                </a:solidFill>
                <a:latin typeface="Arial"/>
                <a:cs typeface="Arial"/>
              </a:rPr>
              <a:t>Double</a:t>
            </a:r>
            <a:r>
              <a:rPr sz="2600" spc="-31" dirty="0">
                <a:solidFill>
                  <a:srgbClr val="A40020"/>
                </a:solidFill>
                <a:latin typeface="Arial"/>
                <a:cs typeface="Arial"/>
              </a:rPr>
              <a:t> </a:t>
            </a:r>
            <a:r>
              <a:rPr sz="2600" dirty="0">
                <a:solidFill>
                  <a:srgbClr val="A40020"/>
                </a:solidFill>
                <a:latin typeface="Arial"/>
                <a:cs typeface="Arial"/>
              </a:rPr>
              <a:t>entry,</a:t>
            </a:r>
            <a:r>
              <a:rPr sz="2600" spc="-11" dirty="0">
                <a:solidFill>
                  <a:srgbClr val="A40020"/>
                </a:solidFill>
                <a:latin typeface="Arial"/>
                <a:cs typeface="Arial"/>
              </a:rPr>
              <a:t> </a:t>
            </a:r>
            <a:r>
              <a:rPr sz="2600" dirty="0">
                <a:solidFill>
                  <a:srgbClr val="A40020"/>
                </a:solidFill>
                <a:latin typeface="Arial"/>
                <a:cs typeface="Arial"/>
              </a:rPr>
              <a:t>programs</a:t>
            </a:r>
            <a:r>
              <a:rPr sz="2600" spc="-25" dirty="0">
                <a:solidFill>
                  <a:srgbClr val="A40020"/>
                </a:solidFill>
                <a:latin typeface="Arial"/>
                <a:cs typeface="Arial"/>
              </a:rPr>
              <a:t> </a:t>
            </a:r>
            <a:r>
              <a:rPr sz="2600" dirty="0">
                <a:solidFill>
                  <a:srgbClr val="A40020"/>
                </a:solidFill>
                <a:latin typeface="Arial"/>
                <a:cs typeface="Arial"/>
              </a:rPr>
              <a:t>that identify </a:t>
            </a:r>
            <a:r>
              <a:rPr sz="2600" spc="-11" dirty="0">
                <a:solidFill>
                  <a:srgbClr val="A40020"/>
                </a:solidFill>
                <a:latin typeface="Arial"/>
                <a:cs typeface="Arial"/>
              </a:rPr>
              <a:t>missing, </a:t>
            </a:r>
            <a:r>
              <a:rPr sz="2600" dirty="0">
                <a:solidFill>
                  <a:srgbClr val="A40020"/>
                </a:solidFill>
                <a:latin typeface="Arial"/>
                <a:cs typeface="Arial"/>
              </a:rPr>
              <a:t>extreme</a:t>
            </a:r>
            <a:r>
              <a:rPr sz="2600" spc="-20" dirty="0">
                <a:solidFill>
                  <a:srgbClr val="A40020"/>
                </a:solidFill>
                <a:latin typeface="Arial"/>
                <a:cs typeface="Arial"/>
              </a:rPr>
              <a:t> </a:t>
            </a:r>
            <a:r>
              <a:rPr sz="2600" dirty="0">
                <a:solidFill>
                  <a:srgbClr val="A40020"/>
                </a:solidFill>
                <a:latin typeface="Arial"/>
                <a:cs typeface="Arial"/>
              </a:rPr>
              <a:t>or</a:t>
            </a:r>
            <a:r>
              <a:rPr sz="2600" spc="-5" dirty="0">
                <a:solidFill>
                  <a:srgbClr val="A40020"/>
                </a:solidFill>
                <a:latin typeface="Arial"/>
                <a:cs typeface="Arial"/>
              </a:rPr>
              <a:t> </a:t>
            </a:r>
            <a:r>
              <a:rPr sz="2600" dirty="0">
                <a:solidFill>
                  <a:srgbClr val="A40020"/>
                </a:solidFill>
                <a:latin typeface="Arial"/>
                <a:cs typeface="Arial"/>
              </a:rPr>
              <a:t>inconsistent</a:t>
            </a:r>
            <a:r>
              <a:rPr sz="2600" spc="-31" dirty="0">
                <a:solidFill>
                  <a:srgbClr val="A40020"/>
                </a:solidFill>
                <a:latin typeface="Arial"/>
                <a:cs typeface="Arial"/>
              </a:rPr>
              <a:t> </a:t>
            </a:r>
            <a:r>
              <a:rPr sz="2600" dirty="0">
                <a:solidFill>
                  <a:srgbClr val="A40020"/>
                </a:solidFill>
                <a:latin typeface="Arial"/>
                <a:cs typeface="Arial"/>
              </a:rPr>
              <a:t>values,</a:t>
            </a:r>
            <a:r>
              <a:rPr sz="2600" spc="-25" dirty="0">
                <a:solidFill>
                  <a:srgbClr val="A40020"/>
                </a:solidFill>
                <a:latin typeface="Arial"/>
                <a:cs typeface="Arial"/>
              </a:rPr>
              <a:t> </a:t>
            </a:r>
            <a:r>
              <a:rPr sz="2600" dirty="0">
                <a:solidFill>
                  <a:srgbClr val="A40020"/>
                </a:solidFill>
                <a:latin typeface="Arial"/>
                <a:cs typeface="Arial"/>
              </a:rPr>
              <a:t>early</a:t>
            </a:r>
            <a:r>
              <a:rPr sz="2600" spc="-15" dirty="0">
                <a:solidFill>
                  <a:srgbClr val="A40020"/>
                </a:solidFill>
                <a:latin typeface="Arial"/>
                <a:cs typeface="Arial"/>
              </a:rPr>
              <a:t> </a:t>
            </a:r>
            <a:r>
              <a:rPr sz="2600" spc="-11" dirty="0">
                <a:solidFill>
                  <a:srgbClr val="A40020"/>
                </a:solidFill>
                <a:latin typeface="Arial"/>
                <a:cs typeface="Arial"/>
              </a:rPr>
              <a:t>entry</a:t>
            </a:r>
            <a:endParaRPr sz="2600">
              <a:latin typeface="Arial"/>
              <a:cs typeface="Arial"/>
            </a:endParaRPr>
          </a:p>
          <a:p>
            <a:pPr marL="355591" indent="-342891">
              <a:spcBef>
                <a:spcPts val="1265"/>
              </a:spcBef>
              <a:buChar char="•"/>
              <a:tabLst>
                <a:tab pos="355591" algn="l"/>
              </a:tabLst>
            </a:pPr>
            <a:r>
              <a:rPr sz="2600" dirty="0">
                <a:latin typeface="Arial"/>
                <a:cs typeface="Arial"/>
              </a:rPr>
              <a:t>Possible</a:t>
            </a:r>
            <a:r>
              <a:rPr sz="2600" spc="-31" dirty="0">
                <a:latin typeface="Arial"/>
                <a:cs typeface="Arial"/>
              </a:rPr>
              <a:t> </a:t>
            </a:r>
            <a:r>
              <a:rPr sz="2600" dirty="0">
                <a:latin typeface="Arial"/>
                <a:cs typeface="Arial"/>
              </a:rPr>
              <a:t>to track</a:t>
            </a:r>
            <a:r>
              <a:rPr sz="2600" spc="-15" dirty="0">
                <a:latin typeface="Arial"/>
                <a:cs typeface="Arial"/>
              </a:rPr>
              <a:t> </a:t>
            </a:r>
            <a:r>
              <a:rPr sz="2600" dirty="0">
                <a:latin typeface="Arial"/>
                <a:cs typeface="Arial"/>
              </a:rPr>
              <a:t>changes</a:t>
            </a:r>
            <a:r>
              <a:rPr sz="2600" spc="-25" dirty="0">
                <a:latin typeface="Arial"/>
                <a:cs typeface="Arial"/>
              </a:rPr>
              <a:t> </a:t>
            </a:r>
            <a:r>
              <a:rPr sz="2600" dirty="0">
                <a:latin typeface="Arial"/>
                <a:cs typeface="Arial"/>
              </a:rPr>
              <a:t>for</a:t>
            </a:r>
            <a:r>
              <a:rPr sz="2600" spc="-5" dirty="0">
                <a:latin typeface="Arial"/>
                <a:cs typeface="Arial"/>
              </a:rPr>
              <a:t> </a:t>
            </a:r>
            <a:r>
              <a:rPr sz="2600" dirty="0">
                <a:latin typeface="Arial"/>
                <a:cs typeface="Arial"/>
              </a:rPr>
              <a:t>data </a:t>
            </a:r>
            <a:r>
              <a:rPr sz="2600" spc="-11" dirty="0">
                <a:latin typeface="Arial"/>
                <a:cs typeface="Arial"/>
              </a:rPr>
              <a:t>verification,</a:t>
            </a:r>
            <a:endParaRPr sz="2600">
              <a:latin typeface="Arial"/>
              <a:cs typeface="Arial"/>
            </a:endParaRPr>
          </a:p>
        </p:txBody>
      </p:sp>
      <p:sp>
        <p:nvSpPr>
          <p:cNvPr id="5" name="object 5"/>
          <p:cNvSpPr txBox="1"/>
          <p:nvPr/>
        </p:nvSpPr>
        <p:spPr>
          <a:xfrm>
            <a:off x="1107747" y="6157673"/>
            <a:ext cx="908685" cy="412934"/>
          </a:xfrm>
          <a:prstGeom prst="rect">
            <a:avLst/>
          </a:prstGeom>
        </p:spPr>
        <p:txBody>
          <a:bodyPr vert="horz" wrap="square" lIns="0" tIns="12700" rIns="0" bIns="0" rtlCol="0">
            <a:spAutoFit/>
          </a:bodyPr>
          <a:lstStyle/>
          <a:p>
            <a:pPr marL="12700">
              <a:spcBef>
                <a:spcPts val="100"/>
              </a:spcBef>
            </a:pPr>
            <a:r>
              <a:rPr sz="2600" spc="-11" dirty="0">
                <a:latin typeface="Arial"/>
                <a:cs typeface="Arial"/>
              </a:rPr>
              <a:t>audits</a:t>
            </a:r>
            <a:endParaRPr sz="2600">
              <a:latin typeface="Arial"/>
              <a:cs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106</a:t>
            </a:r>
            <a:endParaRPr sz="1400">
              <a:latin typeface="Times New Roman"/>
              <a:cs typeface="Times New Roman"/>
            </a:endParaRPr>
          </a:p>
        </p:txBody>
      </p:sp>
      <p:sp>
        <p:nvSpPr>
          <p:cNvPr id="3" name="object 3"/>
          <p:cNvSpPr txBox="1">
            <a:spLocks noGrp="1"/>
          </p:cNvSpPr>
          <p:nvPr>
            <p:ph type="title"/>
          </p:nvPr>
        </p:nvSpPr>
        <p:spPr>
          <a:xfrm>
            <a:off x="1019661" y="657605"/>
            <a:ext cx="4848225" cy="443070"/>
          </a:xfrm>
          <a:prstGeom prst="rect">
            <a:avLst/>
          </a:prstGeom>
        </p:spPr>
        <p:txBody>
          <a:bodyPr vert="horz" wrap="square" lIns="0" tIns="12065" rIns="0" bIns="0" rtlCol="0">
            <a:spAutoFit/>
          </a:bodyPr>
          <a:lstStyle/>
          <a:p>
            <a:pPr marL="12700">
              <a:spcBef>
                <a:spcPts val="95"/>
              </a:spcBef>
            </a:pPr>
            <a:r>
              <a:rPr sz="2800" dirty="0"/>
              <a:t>For</a:t>
            </a:r>
            <a:r>
              <a:rPr sz="2800" spc="-85" dirty="0"/>
              <a:t> </a:t>
            </a:r>
            <a:r>
              <a:rPr sz="2800" dirty="0"/>
              <a:t>a</a:t>
            </a:r>
            <a:r>
              <a:rPr sz="2800" spc="-100" dirty="0"/>
              <a:t> </a:t>
            </a:r>
            <a:r>
              <a:rPr sz="2800" dirty="0"/>
              <a:t>good</a:t>
            </a:r>
            <a:r>
              <a:rPr sz="2800" spc="-71" dirty="0"/>
              <a:t> </a:t>
            </a:r>
            <a:r>
              <a:rPr sz="2800" dirty="0"/>
              <a:t>questionnaire</a:t>
            </a:r>
            <a:r>
              <a:rPr sz="2800" spc="-60" dirty="0"/>
              <a:t> </a:t>
            </a:r>
            <a:r>
              <a:rPr sz="2800" spc="-25" dirty="0"/>
              <a:t>….</a:t>
            </a:r>
            <a:endParaRPr sz="2800"/>
          </a:p>
        </p:txBody>
      </p:sp>
      <p:sp>
        <p:nvSpPr>
          <p:cNvPr id="4" name="object 4"/>
          <p:cNvSpPr txBox="1"/>
          <p:nvPr/>
        </p:nvSpPr>
        <p:spPr>
          <a:xfrm>
            <a:off x="952297" y="1348235"/>
            <a:ext cx="7679691" cy="4881849"/>
          </a:xfrm>
          <a:prstGeom prst="rect">
            <a:avLst/>
          </a:prstGeom>
        </p:spPr>
        <p:txBody>
          <a:bodyPr vert="horz" wrap="square" lIns="0" tIns="13335" rIns="0" bIns="0" rtlCol="0">
            <a:spAutoFit/>
          </a:bodyPr>
          <a:lstStyle/>
          <a:p>
            <a:pPr marL="12700" marR="340351">
              <a:spcBef>
                <a:spcPts val="105"/>
              </a:spcBef>
            </a:pPr>
            <a:r>
              <a:rPr sz="2000" b="1" dirty="0">
                <a:latin typeface="Arial"/>
                <a:cs typeface="Arial"/>
              </a:rPr>
              <a:t>Do</a:t>
            </a:r>
            <a:r>
              <a:rPr sz="2000" b="1" spc="-11" dirty="0">
                <a:latin typeface="Arial"/>
                <a:cs typeface="Arial"/>
              </a:rPr>
              <a:t> </a:t>
            </a:r>
            <a:r>
              <a:rPr sz="2000" b="1" dirty="0">
                <a:latin typeface="Arial"/>
                <a:cs typeface="Arial"/>
              </a:rPr>
              <a:t>not</a:t>
            </a:r>
            <a:r>
              <a:rPr sz="2000" b="1" spc="-25" dirty="0">
                <a:latin typeface="Arial"/>
                <a:cs typeface="Arial"/>
              </a:rPr>
              <a:t> </a:t>
            </a:r>
            <a:r>
              <a:rPr sz="2000" b="1" dirty="0">
                <a:latin typeface="Arial"/>
                <a:cs typeface="Arial"/>
              </a:rPr>
              <a:t>adopt</a:t>
            </a:r>
            <a:r>
              <a:rPr sz="2000" b="1" spc="-25" dirty="0">
                <a:latin typeface="Arial"/>
                <a:cs typeface="Arial"/>
              </a:rPr>
              <a:t> </a:t>
            </a:r>
            <a:r>
              <a:rPr sz="2000" b="1" dirty="0">
                <a:latin typeface="Arial"/>
                <a:cs typeface="Arial"/>
              </a:rPr>
              <a:t>or</a:t>
            </a:r>
            <a:r>
              <a:rPr sz="2000" b="1" spc="-25" dirty="0">
                <a:latin typeface="Arial"/>
                <a:cs typeface="Arial"/>
              </a:rPr>
              <a:t> </a:t>
            </a:r>
            <a:r>
              <a:rPr sz="2000" b="1" dirty="0">
                <a:latin typeface="Arial"/>
                <a:cs typeface="Arial"/>
              </a:rPr>
              <a:t>copy</a:t>
            </a:r>
            <a:r>
              <a:rPr sz="2000" b="1" spc="-15" dirty="0">
                <a:latin typeface="Arial"/>
                <a:cs typeface="Arial"/>
              </a:rPr>
              <a:t> </a:t>
            </a:r>
            <a:r>
              <a:rPr sz="2000" b="1" dirty="0">
                <a:latin typeface="Arial"/>
                <a:cs typeface="Arial"/>
              </a:rPr>
              <a:t>from</a:t>
            </a:r>
            <a:r>
              <a:rPr sz="2000" b="1" spc="-31" dirty="0">
                <a:latin typeface="Arial"/>
                <a:cs typeface="Arial"/>
              </a:rPr>
              <a:t> </a:t>
            </a:r>
            <a:r>
              <a:rPr sz="2000" b="1" dirty="0">
                <a:latin typeface="Arial"/>
                <a:cs typeface="Arial"/>
              </a:rPr>
              <a:t>others,</a:t>
            </a:r>
            <a:r>
              <a:rPr sz="2000" b="1" spc="-45" dirty="0">
                <a:latin typeface="Arial"/>
                <a:cs typeface="Arial"/>
              </a:rPr>
              <a:t> </a:t>
            </a:r>
            <a:r>
              <a:rPr sz="2000" b="1" dirty="0">
                <a:latin typeface="Arial"/>
                <a:cs typeface="Arial"/>
              </a:rPr>
              <a:t>go</a:t>
            </a:r>
            <a:r>
              <a:rPr sz="2000" b="1" spc="-5" dirty="0">
                <a:latin typeface="Arial"/>
                <a:cs typeface="Arial"/>
              </a:rPr>
              <a:t> </a:t>
            </a:r>
            <a:r>
              <a:rPr sz="2000" b="1" dirty="0">
                <a:latin typeface="Arial"/>
                <a:cs typeface="Arial"/>
              </a:rPr>
              <a:t>through</a:t>
            </a:r>
            <a:r>
              <a:rPr sz="2000" b="1" spc="-31" dirty="0">
                <a:latin typeface="Arial"/>
                <a:cs typeface="Arial"/>
              </a:rPr>
              <a:t> </a:t>
            </a:r>
            <a:r>
              <a:rPr sz="2000" b="1" dirty="0">
                <a:latin typeface="Arial"/>
                <a:cs typeface="Arial"/>
              </a:rPr>
              <a:t>the</a:t>
            </a:r>
            <a:r>
              <a:rPr sz="2000" b="1" spc="-35" dirty="0">
                <a:latin typeface="Arial"/>
                <a:cs typeface="Arial"/>
              </a:rPr>
              <a:t> </a:t>
            </a:r>
            <a:r>
              <a:rPr sz="2000" b="1" dirty="0">
                <a:latin typeface="Arial"/>
                <a:cs typeface="Arial"/>
              </a:rPr>
              <a:t>process</a:t>
            </a:r>
            <a:r>
              <a:rPr sz="2000" b="1" spc="-20" dirty="0">
                <a:latin typeface="Arial"/>
                <a:cs typeface="Arial"/>
              </a:rPr>
              <a:t> </a:t>
            </a:r>
            <a:r>
              <a:rPr sz="2000" b="1" spc="-25" dirty="0">
                <a:latin typeface="Arial"/>
                <a:cs typeface="Arial"/>
              </a:rPr>
              <a:t>of </a:t>
            </a:r>
            <a:r>
              <a:rPr sz="2000" b="1" spc="-11" dirty="0">
                <a:latin typeface="Arial"/>
                <a:cs typeface="Arial"/>
              </a:rPr>
              <a:t>development</a:t>
            </a:r>
            <a:endParaRPr sz="2000">
              <a:latin typeface="Arial"/>
              <a:cs typeface="Arial"/>
            </a:endParaRPr>
          </a:p>
          <a:p>
            <a:pPr>
              <a:spcBef>
                <a:spcPts val="51"/>
              </a:spcBef>
            </a:pPr>
            <a:endParaRPr sz="2251">
              <a:latin typeface="Arial"/>
              <a:cs typeface="Arial"/>
            </a:endParaRPr>
          </a:p>
          <a:p>
            <a:pPr marL="12700"/>
            <a:r>
              <a:rPr sz="2000" b="1" dirty="0">
                <a:latin typeface="Arial"/>
                <a:cs typeface="Arial"/>
              </a:rPr>
              <a:t>Decide</a:t>
            </a:r>
            <a:r>
              <a:rPr sz="2000" b="1" spc="-51" dirty="0">
                <a:latin typeface="Arial"/>
                <a:cs typeface="Arial"/>
              </a:rPr>
              <a:t> </a:t>
            </a:r>
            <a:r>
              <a:rPr sz="2000" b="1" dirty="0">
                <a:latin typeface="Arial"/>
                <a:cs typeface="Arial"/>
              </a:rPr>
              <a:t>what</a:t>
            </a:r>
            <a:r>
              <a:rPr sz="2000" b="1" spc="-65" dirty="0">
                <a:latin typeface="Arial"/>
                <a:cs typeface="Arial"/>
              </a:rPr>
              <a:t> </a:t>
            </a:r>
            <a:r>
              <a:rPr sz="2000" b="1" dirty="0">
                <a:latin typeface="Arial"/>
                <a:cs typeface="Arial"/>
              </a:rPr>
              <a:t>information</a:t>
            </a:r>
            <a:r>
              <a:rPr sz="2000" b="1" spc="-65" dirty="0">
                <a:latin typeface="Arial"/>
                <a:cs typeface="Arial"/>
              </a:rPr>
              <a:t> </a:t>
            </a:r>
            <a:r>
              <a:rPr sz="2000" b="1" dirty="0">
                <a:latin typeface="Arial"/>
                <a:cs typeface="Arial"/>
              </a:rPr>
              <a:t>you</a:t>
            </a:r>
            <a:r>
              <a:rPr sz="2000" b="1" spc="11" dirty="0">
                <a:latin typeface="Arial"/>
                <a:cs typeface="Arial"/>
              </a:rPr>
              <a:t> </a:t>
            </a:r>
            <a:r>
              <a:rPr sz="2000" b="1" spc="-11" dirty="0">
                <a:latin typeface="Arial"/>
                <a:cs typeface="Arial"/>
              </a:rPr>
              <a:t>need:</a:t>
            </a:r>
            <a:endParaRPr sz="2000">
              <a:latin typeface="Arial"/>
              <a:cs typeface="Arial"/>
            </a:endParaRPr>
          </a:p>
          <a:p>
            <a:pPr marL="12700" marR="180335">
              <a:spcBef>
                <a:spcPts val="1091"/>
              </a:spcBef>
            </a:pPr>
            <a:r>
              <a:rPr b="1" dirty="0">
                <a:latin typeface="Arial"/>
                <a:cs typeface="Arial"/>
              </a:rPr>
              <a:t>primary</a:t>
            </a:r>
            <a:r>
              <a:rPr b="1" spc="-71" dirty="0">
                <a:latin typeface="Arial"/>
                <a:cs typeface="Arial"/>
              </a:rPr>
              <a:t> </a:t>
            </a:r>
            <a:r>
              <a:rPr b="1" dirty="0">
                <a:latin typeface="Arial"/>
                <a:cs typeface="Arial"/>
              </a:rPr>
              <a:t>outcomes,</a:t>
            </a:r>
            <a:r>
              <a:rPr b="1" spc="-60" dirty="0">
                <a:latin typeface="Arial"/>
                <a:cs typeface="Arial"/>
              </a:rPr>
              <a:t> </a:t>
            </a:r>
            <a:r>
              <a:rPr b="1" dirty="0">
                <a:latin typeface="Arial"/>
                <a:cs typeface="Arial"/>
              </a:rPr>
              <a:t>secondary</a:t>
            </a:r>
            <a:r>
              <a:rPr b="1" spc="-51" dirty="0">
                <a:latin typeface="Arial"/>
                <a:cs typeface="Arial"/>
              </a:rPr>
              <a:t> </a:t>
            </a:r>
            <a:r>
              <a:rPr b="1" dirty="0">
                <a:latin typeface="Arial"/>
                <a:cs typeface="Arial"/>
              </a:rPr>
              <a:t>outcomes,</a:t>
            </a:r>
            <a:r>
              <a:rPr b="1" spc="-55" dirty="0">
                <a:latin typeface="Arial"/>
                <a:cs typeface="Arial"/>
              </a:rPr>
              <a:t> </a:t>
            </a:r>
            <a:r>
              <a:rPr b="1" dirty="0">
                <a:latin typeface="Arial"/>
                <a:cs typeface="Arial"/>
              </a:rPr>
              <a:t>characteristics</a:t>
            </a:r>
            <a:r>
              <a:rPr b="1" spc="-40" dirty="0">
                <a:latin typeface="Arial"/>
                <a:cs typeface="Arial"/>
              </a:rPr>
              <a:t> </a:t>
            </a:r>
            <a:r>
              <a:rPr b="1" spc="-20" dirty="0">
                <a:latin typeface="Arial"/>
                <a:cs typeface="Arial"/>
              </a:rPr>
              <a:t>that </a:t>
            </a:r>
            <a:r>
              <a:rPr b="1" dirty="0">
                <a:latin typeface="Arial"/>
                <a:cs typeface="Arial"/>
              </a:rPr>
              <a:t>adequately</a:t>
            </a:r>
            <a:r>
              <a:rPr b="1" spc="-25" dirty="0">
                <a:latin typeface="Arial"/>
                <a:cs typeface="Arial"/>
              </a:rPr>
              <a:t> </a:t>
            </a:r>
            <a:r>
              <a:rPr b="1" dirty="0">
                <a:latin typeface="Arial"/>
                <a:cs typeface="Arial"/>
              </a:rPr>
              <a:t>describe</a:t>
            </a:r>
            <a:r>
              <a:rPr b="1" spc="-11" dirty="0">
                <a:latin typeface="Arial"/>
                <a:cs typeface="Arial"/>
              </a:rPr>
              <a:t> </a:t>
            </a:r>
            <a:r>
              <a:rPr b="1" dirty="0">
                <a:latin typeface="Arial"/>
                <a:cs typeface="Arial"/>
              </a:rPr>
              <a:t>the</a:t>
            </a:r>
            <a:r>
              <a:rPr b="1" spc="-11" dirty="0">
                <a:latin typeface="Arial"/>
                <a:cs typeface="Arial"/>
              </a:rPr>
              <a:t> </a:t>
            </a:r>
            <a:r>
              <a:rPr b="1" dirty="0">
                <a:latin typeface="Arial"/>
                <a:cs typeface="Arial"/>
              </a:rPr>
              <a:t>study</a:t>
            </a:r>
            <a:r>
              <a:rPr b="1" spc="-15" dirty="0">
                <a:latin typeface="Arial"/>
                <a:cs typeface="Arial"/>
              </a:rPr>
              <a:t> </a:t>
            </a:r>
            <a:r>
              <a:rPr b="1" dirty="0">
                <a:latin typeface="Arial"/>
                <a:cs typeface="Arial"/>
              </a:rPr>
              <a:t>population,</a:t>
            </a:r>
            <a:r>
              <a:rPr b="1" spc="-40" dirty="0">
                <a:latin typeface="Arial"/>
                <a:cs typeface="Arial"/>
              </a:rPr>
              <a:t> </a:t>
            </a:r>
            <a:r>
              <a:rPr b="1" dirty="0">
                <a:latin typeface="Arial"/>
                <a:cs typeface="Arial"/>
              </a:rPr>
              <a:t>possible</a:t>
            </a:r>
            <a:r>
              <a:rPr b="1" spc="-20" dirty="0">
                <a:latin typeface="Arial"/>
                <a:cs typeface="Arial"/>
              </a:rPr>
              <a:t> </a:t>
            </a:r>
            <a:r>
              <a:rPr b="1" dirty="0">
                <a:latin typeface="Arial"/>
                <a:cs typeface="Arial"/>
              </a:rPr>
              <a:t>confounders</a:t>
            </a:r>
            <a:r>
              <a:rPr b="1" spc="-31" dirty="0">
                <a:latin typeface="Arial"/>
                <a:cs typeface="Arial"/>
              </a:rPr>
              <a:t> </a:t>
            </a:r>
            <a:r>
              <a:rPr b="1" spc="-25" dirty="0">
                <a:latin typeface="Arial"/>
                <a:cs typeface="Arial"/>
              </a:rPr>
              <a:t>and </a:t>
            </a:r>
            <a:r>
              <a:rPr b="1" dirty="0">
                <a:latin typeface="Arial"/>
                <a:cs typeface="Arial"/>
              </a:rPr>
              <a:t>effect</a:t>
            </a:r>
            <a:r>
              <a:rPr b="1" spc="-20" dirty="0">
                <a:latin typeface="Arial"/>
                <a:cs typeface="Arial"/>
              </a:rPr>
              <a:t> </a:t>
            </a:r>
            <a:r>
              <a:rPr b="1" spc="-11" dirty="0">
                <a:latin typeface="Arial"/>
                <a:cs typeface="Arial"/>
              </a:rPr>
              <a:t>modifiers</a:t>
            </a:r>
            <a:endParaRPr>
              <a:latin typeface="Arial"/>
              <a:cs typeface="Arial"/>
            </a:endParaRPr>
          </a:p>
          <a:p>
            <a:pPr>
              <a:spcBef>
                <a:spcPts val="45"/>
              </a:spcBef>
            </a:pPr>
            <a:endParaRPr sz="2251">
              <a:latin typeface="Arial"/>
              <a:cs typeface="Arial"/>
            </a:endParaRPr>
          </a:p>
          <a:p>
            <a:pPr marL="12700"/>
            <a:r>
              <a:rPr sz="2000" b="1" dirty="0">
                <a:latin typeface="Arial"/>
                <a:cs typeface="Arial"/>
              </a:rPr>
              <a:t>Formulate</a:t>
            </a:r>
            <a:r>
              <a:rPr sz="2000" b="1" spc="-51" dirty="0">
                <a:latin typeface="Arial"/>
                <a:cs typeface="Arial"/>
              </a:rPr>
              <a:t> </a:t>
            </a:r>
            <a:r>
              <a:rPr sz="2000" b="1" dirty="0">
                <a:latin typeface="Arial"/>
                <a:cs typeface="Arial"/>
              </a:rPr>
              <a:t>draft</a:t>
            </a:r>
            <a:r>
              <a:rPr sz="2000" b="1" spc="-35" dirty="0">
                <a:latin typeface="Arial"/>
                <a:cs typeface="Arial"/>
              </a:rPr>
              <a:t> </a:t>
            </a:r>
            <a:r>
              <a:rPr sz="2000" b="1" spc="-11" dirty="0">
                <a:latin typeface="Arial"/>
                <a:cs typeface="Arial"/>
              </a:rPr>
              <a:t>questionnaire</a:t>
            </a:r>
            <a:endParaRPr sz="2000">
              <a:latin typeface="Arial"/>
              <a:cs typeface="Arial"/>
            </a:endParaRPr>
          </a:p>
          <a:p>
            <a:pPr marL="12700" marR="2839014">
              <a:lnSpc>
                <a:spcPct val="210000"/>
              </a:lnSpc>
              <a:spcBef>
                <a:spcPts val="5"/>
              </a:spcBef>
            </a:pPr>
            <a:r>
              <a:rPr sz="2000" b="1" dirty="0">
                <a:latin typeface="Arial"/>
                <a:cs typeface="Arial"/>
              </a:rPr>
              <a:t>Informal</a:t>
            </a:r>
            <a:r>
              <a:rPr sz="2000" b="1" spc="-55" dirty="0">
                <a:latin typeface="Arial"/>
                <a:cs typeface="Arial"/>
              </a:rPr>
              <a:t> </a:t>
            </a:r>
            <a:r>
              <a:rPr sz="2000" b="1" dirty="0">
                <a:latin typeface="Arial"/>
                <a:cs typeface="Arial"/>
              </a:rPr>
              <a:t>followed</a:t>
            </a:r>
            <a:r>
              <a:rPr sz="2000" b="1" spc="-51" dirty="0">
                <a:latin typeface="Arial"/>
                <a:cs typeface="Arial"/>
              </a:rPr>
              <a:t> </a:t>
            </a:r>
            <a:r>
              <a:rPr sz="2000" b="1" dirty="0">
                <a:latin typeface="Arial"/>
                <a:cs typeface="Arial"/>
              </a:rPr>
              <a:t>by</a:t>
            </a:r>
            <a:r>
              <a:rPr sz="2000" b="1" spc="-15" dirty="0">
                <a:latin typeface="Arial"/>
                <a:cs typeface="Arial"/>
              </a:rPr>
              <a:t> </a:t>
            </a:r>
            <a:r>
              <a:rPr sz="2000" b="1" dirty="0">
                <a:latin typeface="Arial"/>
                <a:cs typeface="Arial"/>
              </a:rPr>
              <a:t>formal</a:t>
            </a:r>
            <a:r>
              <a:rPr sz="2000" b="1" spc="-45" dirty="0">
                <a:latin typeface="Arial"/>
                <a:cs typeface="Arial"/>
              </a:rPr>
              <a:t> </a:t>
            </a:r>
            <a:r>
              <a:rPr sz="2000" b="1" dirty="0">
                <a:latin typeface="Arial"/>
                <a:cs typeface="Arial"/>
              </a:rPr>
              <a:t>pilot</a:t>
            </a:r>
            <a:r>
              <a:rPr sz="2000" b="1" spc="-25" dirty="0">
                <a:latin typeface="Arial"/>
                <a:cs typeface="Arial"/>
              </a:rPr>
              <a:t> </a:t>
            </a:r>
            <a:r>
              <a:rPr sz="2000" b="1" spc="-11" dirty="0">
                <a:latin typeface="Arial"/>
                <a:cs typeface="Arial"/>
              </a:rPr>
              <a:t>testing Reformulate</a:t>
            </a:r>
            <a:endParaRPr sz="2000">
              <a:latin typeface="Arial"/>
              <a:cs typeface="Arial"/>
            </a:endParaRPr>
          </a:p>
          <a:p>
            <a:pPr>
              <a:spcBef>
                <a:spcPts val="51"/>
              </a:spcBef>
            </a:pPr>
            <a:endParaRPr sz="2251">
              <a:latin typeface="Arial"/>
              <a:cs typeface="Arial"/>
            </a:endParaRPr>
          </a:p>
          <a:p>
            <a:pPr marL="12700"/>
            <a:r>
              <a:rPr sz="2000" b="1" dirty="0">
                <a:latin typeface="Arial"/>
                <a:cs typeface="Arial"/>
              </a:rPr>
              <a:t>Involve</a:t>
            </a:r>
            <a:r>
              <a:rPr sz="2000" b="1" spc="-11" dirty="0">
                <a:latin typeface="Arial"/>
                <a:cs typeface="Arial"/>
              </a:rPr>
              <a:t> </a:t>
            </a:r>
            <a:r>
              <a:rPr sz="2000" b="1" dirty="0">
                <a:latin typeface="Arial"/>
                <a:cs typeface="Arial"/>
              </a:rPr>
              <a:t>the</a:t>
            </a:r>
            <a:r>
              <a:rPr sz="2000" b="1" spc="-40" dirty="0">
                <a:latin typeface="Arial"/>
                <a:cs typeface="Arial"/>
              </a:rPr>
              <a:t> </a:t>
            </a:r>
            <a:r>
              <a:rPr sz="2000" b="1" dirty="0">
                <a:latin typeface="Arial"/>
                <a:cs typeface="Arial"/>
              </a:rPr>
              <a:t>field</a:t>
            </a:r>
            <a:r>
              <a:rPr sz="2000" b="1" spc="-51" dirty="0">
                <a:latin typeface="Arial"/>
                <a:cs typeface="Arial"/>
              </a:rPr>
              <a:t> </a:t>
            </a:r>
            <a:r>
              <a:rPr sz="2000" b="1" dirty="0">
                <a:latin typeface="Arial"/>
                <a:cs typeface="Arial"/>
              </a:rPr>
              <a:t>supervisors</a:t>
            </a:r>
            <a:r>
              <a:rPr sz="2000" b="1" spc="-20" dirty="0">
                <a:latin typeface="Arial"/>
                <a:cs typeface="Arial"/>
              </a:rPr>
              <a:t> </a:t>
            </a:r>
            <a:r>
              <a:rPr sz="2000" b="1" dirty="0">
                <a:latin typeface="Arial"/>
                <a:cs typeface="Arial"/>
              </a:rPr>
              <a:t>in</a:t>
            </a:r>
            <a:r>
              <a:rPr sz="2000" b="1" spc="-35" dirty="0">
                <a:latin typeface="Arial"/>
                <a:cs typeface="Arial"/>
              </a:rPr>
              <a:t> </a:t>
            </a:r>
            <a:r>
              <a:rPr sz="2000" b="1" dirty="0">
                <a:latin typeface="Arial"/>
                <a:cs typeface="Arial"/>
              </a:rPr>
              <a:t>the</a:t>
            </a:r>
            <a:r>
              <a:rPr sz="2000" b="1" spc="-51" dirty="0">
                <a:latin typeface="Arial"/>
                <a:cs typeface="Arial"/>
              </a:rPr>
              <a:t> </a:t>
            </a:r>
            <a:r>
              <a:rPr sz="2000" b="1" dirty="0">
                <a:latin typeface="Arial"/>
                <a:cs typeface="Arial"/>
              </a:rPr>
              <a:t>process,</a:t>
            </a:r>
            <a:r>
              <a:rPr sz="2000" b="1" spc="-45" dirty="0">
                <a:latin typeface="Arial"/>
                <a:cs typeface="Arial"/>
              </a:rPr>
              <a:t> </a:t>
            </a:r>
            <a:r>
              <a:rPr sz="2000" b="1" dirty="0">
                <a:latin typeface="Arial"/>
                <a:cs typeface="Arial"/>
              </a:rPr>
              <a:t>they</a:t>
            </a:r>
            <a:r>
              <a:rPr sz="2000" b="1" spc="-55" dirty="0">
                <a:latin typeface="Arial"/>
                <a:cs typeface="Arial"/>
              </a:rPr>
              <a:t> </a:t>
            </a:r>
            <a:r>
              <a:rPr sz="2000" b="1" dirty="0">
                <a:latin typeface="Arial"/>
                <a:cs typeface="Arial"/>
              </a:rPr>
              <a:t>then</a:t>
            </a:r>
            <a:r>
              <a:rPr sz="2000" b="1" spc="-40" dirty="0">
                <a:latin typeface="Arial"/>
                <a:cs typeface="Arial"/>
              </a:rPr>
              <a:t> </a:t>
            </a:r>
            <a:r>
              <a:rPr sz="2000" b="1" dirty="0">
                <a:latin typeface="Arial"/>
                <a:cs typeface="Arial"/>
              </a:rPr>
              <a:t>know</a:t>
            </a:r>
            <a:r>
              <a:rPr sz="2000" b="1" spc="-31" dirty="0">
                <a:latin typeface="Arial"/>
                <a:cs typeface="Arial"/>
              </a:rPr>
              <a:t> </a:t>
            </a:r>
            <a:r>
              <a:rPr sz="2000" b="1" spc="-25" dirty="0">
                <a:latin typeface="Arial"/>
                <a:cs typeface="Arial"/>
              </a:rPr>
              <a:t>the</a:t>
            </a:r>
            <a:endParaRPr sz="2000">
              <a:latin typeface="Arial"/>
              <a:cs typeface="Arial"/>
            </a:endParaRPr>
          </a:p>
        </p:txBody>
      </p:sp>
      <p:sp>
        <p:nvSpPr>
          <p:cNvPr id="5" name="object 5"/>
          <p:cNvSpPr txBox="1"/>
          <p:nvPr/>
        </p:nvSpPr>
        <p:spPr>
          <a:xfrm>
            <a:off x="952298" y="6119269"/>
            <a:ext cx="1169671" cy="320601"/>
          </a:xfrm>
          <a:prstGeom prst="rect">
            <a:avLst/>
          </a:prstGeom>
        </p:spPr>
        <p:txBody>
          <a:bodyPr vert="horz" wrap="square" lIns="0" tIns="12700" rIns="0" bIns="0" rtlCol="0">
            <a:spAutoFit/>
          </a:bodyPr>
          <a:lstStyle/>
          <a:p>
            <a:pPr marL="12700">
              <a:spcBef>
                <a:spcPts val="100"/>
              </a:spcBef>
            </a:pPr>
            <a:r>
              <a:rPr sz="2000" b="1" spc="-11" dirty="0">
                <a:latin typeface="Arial"/>
                <a:cs typeface="Arial"/>
              </a:rPr>
              <a:t>problems</a:t>
            </a:r>
            <a:endParaRPr sz="2000">
              <a:latin typeface="Arial"/>
              <a:cs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8516">
              <a:lnSpc>
                <a:spcPts val="1631"/>
              </a:lnSpc>
            </a:pPr>
            <a:r>
              <a:rPr spc="-25" dirty="0"/>
              <a:t>107</a:t>
            </a:r>
          </a:p>
        </p:txBody>
      </p:sp>
      <p:sp>
        <p:nvSpPr>
          <p:cNvPr id="2" name="object 2"/>
          <p:cNvSpPr txBox="1">
            <a:spLocks noGrp="1"/>
          </p:cNvSpPr>
          <p:nvPr>
            <p:ph type="title"/>
          </p:nvPr>
        </p:nvSpPr>
        <p:spPr>
          <a:xfrm>
            <a:off x="718314" y="352401"/>
            <a:ext cx="5619115" cy="1155446"/>
          </a:xfrm>
          <a:prstGeom prst="rect">
            <a:avLst/>
          </a:prstGeom>
        </p:spPr>
        <p:txBody>
          <a:bodyPr vert="horz" wrap="square" lIns="0" tIns="92711" rIns="0" bIns="0" rtlCol="0">
            <a:spAutoFit/>
          </a:bodyPr>
          <a:lstStyle/>
          <a:p>
            <a:pPr marL="1783670">
              <a:spcBef>
                <a:spcPts val="731"/>
              </a:spcBef>
            </a:pPr>
            <a:r>
              <a:rPr sz="3200" dirty="0"/>
              <a:t>Good</a:t>
            </a:r>
            <a:r>
              <a:rPr sz="3200" spc="-71" dirty="0"/>
              <a:t> </a:t>
            </a:r>
            <a:r>
              <a:rPr sz="3200" dirty="0"/>
              <a:t>questions</a:t>
            </a:r>
            <a:r>
              <a:rPr sz="3200" spc="-71" dirty="0"/>
              <a:t> </a:t>
            </a:r>
            <a:r>
              <a:rPr sz="3200" spc="-25" dirty="0"/>
              <a:t>are</a:t>
            </a:r>
            <a:endParaRPr sz="3200"/>
          </a:p>
          <a:p>
            <a:pPr marL="25399">
              <a:spcBef>
                <a:spcPts val="635"/>
              </a:spcBef>
            </a:pPr>
            <a:r>
              <a:rPr sz="2000" dirty="0"/>
              <a:t>Relevant</a:t>
            </a:r>
            <a:r>
              <a:rPr sz="2000" spc="-25" dirty="0"/>
              <a:t> </a:t>
            </a:r>
            <a:r>
              <a:rPr sz="2000" dirty="0"/>
              <a:t>to</a:t>
            </a:r>
            <a:r>
              <a:rPr sz="2000" spc="-25" dirty="0"/>
              <a:t> </a:t>
            </a:r>
            <a:r>
              <a:rPr sz="2000" spc="-5" dirty="0"/>
              <a:t>ob</a:t>
            </a:r>
            <a:r>
              <a:rPr sz="2000" spc="-484" dirty="0"/>
              <a:t>j</a:t>
            </a:r>
            <a:r>
              <a:rPr sz="4800" spc="-4087" baseline="11284" dirty="0"/>
              <a:t>…</a:t>
            </a:r>
            <a:r>
              <a:rPr sz="2000" spc="-5" dirty="0"/>
              <a:t>ec</a:t>
            </a:r>
            <a:r>
              <a:rPr sz="2000" spc="-175" dirty="0"/>
              <a:t>t</a:t>
            </a:r>
            <a:r>
              <a:rPr sz="4800" spc="-4552" baseline="11284" dirty="0"/>
              <a:t>…</a:t>
            </a:r>
            <a:r>
              <a:rPr sz="2000" dirty="0"/>
              <a:t>i</a:t>
            </a:r>
            <a:r>
              <a:rPr sz="2000" spc="-31" dirty="0"/>
              <a:t>v</a:t>
            </a:r>
            <a:r>
              <a:rPr sz="2000" spc="-5" dirty="0"/>
              <a:t>e</a:t>
            </a:r>
            <a:r>
              <a:rPr sz="2000" spc="-840" dirty="0"/>
              <a:t>s</a:t>
            </a:r>
            <a:r>
              <a:rPr sz="4800" baseline="11284" dirty="0"/>
              <a:t>.</a:t>
            </a:r>
            <a:r>
              <a:rPr sz="4800" spc="-600" baseline="11284" dirty="0"/>
              <a:t> </a:t>
            </a:r>
            <a:r>
              <a:rPr sz="2000" dirty="0"/>
              <a:t>and</a:t>
            </a:r>
            <a:r>
              <a:rPr sz="2000" spc="-11" dirty="0"/>
              <a:t> outcomes</a:t>
            </a:r>
            <a:endParaRPr sz="2000"/>
          </a:p>
        </p:txBody>
      </p:sp>
      <p:sp>
        <p:nvSpPr>
          <p:cNvPr id="3" name="object 3"/>
          <p:cNvSpPr txBox="1"/>
          <p:nvPr/>
        </p:nvSpPr>
        <p:spPr>
          <a:xfrm>
            <a:off x="731015" y="1853643"/>
            <a:ext cx="7522845" cy="4006290"/>
          </a:xfrm>
          <a:prstGeom prst="rect">
            <a:avLst/>
          </a:prstGeom>
        </p:spPr>
        <p:txBody>
          <a:bodyPr vert="horz" wrap="square" lIns="0" tIns="13335" rIns="0" bIns="0" rtlCol="0">
            <a:spAutoFit/>
          </a:bodyPr>
          <a:lstStyle/>
          <a:p>
            <a:pPr marL="12700">
              <a:spcBef>
                <a:spcPts val="105"/>
              </a:spcBef>
            </a:pPr>
            <a:r>
              <a:rPr sz="2000" b="1" dirty="0">
                <a:latin typeface="Arial"/>
                <a:cs typeface="Arial"/>
              </a:rPr>
              <a:t>Written</a:t>
            </a:r>
            <a:r>
              <a:rPr sz="2000" b="1" spc="-65" dirty="0">
                <a:latin typeface="Arial"/>
                <a:cs typeface="Arial"/>
              </a:rPr>
              <a:t> </a:t>
            </a:r>
            <a:r>
              <a:rPr sz="2000" b="1" dirty="0">
                <a:latin typeface="Arial"/>
                <a:cs typeface="Arial"/>
              </a:rPr>
              <a:t>as</a:t>
            </a:r>
            <a:r>
              <a:rPr sz="2000" b="1" spc="-20" dirty="0">
                <a:latin typeface="Arial"/>
                <a:cs typeface="Arial"/>
              </a:rPr>
              <a:t> </a:t>
            </a:r>
            <a:r>
              <a:rPr sz="2000" b="1" dirty="0">
                <a:latin typeface="Arial"/>
                <a:cs typeface="Arial"/>
              </a:rPr>
              <a:t>asked,</a:t>
            </a:r>
            <a:r>
              <a:rPr sz="2000" b="1" spc="-35" dirty="0">
                <a:latin typeface="Arial"/>
                <a:cs typeface="Arial"/>
              </a:rPr>
              <a:t> </a:t>
            </a:r>
            <a:r>
              <a:rPr sz="2000" b="1" dirty="0">
                <a:latin typeface="Arial"/>
                <a:cs typeface="Arial"/>
              </a:rPr>
              <a:t>in</a:t>
            </a:r>
            <a:r>
              <a:rPr sz="2000" b="1" spc="-31" dirty="0">
                <a:latin typeface="Arial"/>
                <a:cs typeface="Arial"/>
              </a:rPr>
              <a:t> </a:t>
            </a:r>
            <a:r>
              <a:rPr sz="2000" b="1" dirty="0">
                <a:latin typeface="Arial"/>
                <a:cs typeface="Arial"/>
              </a:rPr>
              <a:t>local</a:t>
            </a:r>
            <a:r>
              <a:rPr sz="2000" b="1" spc="-25" dirty="0">
                <a:latin typeface="Arial"/>
                <a:cs typeface="Arial"/>
              </a:rPr>
              <a:t> </a:t>
            </a:r>
            <a:r>
              <a:rPr sz="2000" b="1" dirty="0">
                <a:latin typeface="Arial"/>
                <a:cs typeface="Arial"/>
              </a:rPr>
              <a:t>language,</a:t>
            </a:r>
            <a:r>
              <a:rPr sz="2000" b="1" spc="-40" dirty="0">
                <a:latin typeface="Arial"/>
                <a:cs typeface="Arial"/>
              </a:rPr>
              <a:t> </a:t>
            </a:r>
            <a:r>
              <a:rPr sz="2000" b="1" dirty="0">
                <a:latin typeface="Arial"/>
                <a:cs typeface="Arial"/>
              </a:rPr>
              <a:t>no</a:t>
            </a:r>
            <a:r>
              <a:rPr sz="2000" b="1" spc="-15" dirty="0">
                <a:latin typeface="Arial"/>
                <a:cs typeface="Arial"/>
              </a:rPr>
              <a:t> </a:t>
            </a:r>
            <a:r>
              <a:rPr sz="2000" b="1" dirty="0">
                <a:latin typeface="Arial"/>
                <a:cs typeface="Arial"/>
              </a:rPr>
              <a:t>need</a:t>
            </a:r>
            <a:r>
              <a:rPr sz="2000" b="1" spc="-15" dirty="0">
                <a:latin typeface="Arial"/>
                <a:cs typeface="Arial"/>
              </a:rPr>
              <a:t> </a:t>
            </a:r>
            <a:r>
              <a:rPr sz="2000" b="1" dirty="0">
                <a:latin typeface="Arial"/>
                <a:cs typeface="Arial"/>
              </a:rPr>
              <a:t>for</a:t>
            </a:r>
            <a:r>
              <a:rPr sz="2000" b="1" spc="-40" dirty="0">
                <a:latin typeface="Arial"/>
                <a:cs typeface="Arial"/>
              </a:rPr>
              <a:t> </a:t>
            </a:r>
            <a:r>
              <a:rPr sz="2000" b="1" dirty="0">
                <a:latin typeface="Arial"/>
                <a:cs typeface="Arial"/>
              </a:rPr>
              <a:t>referring</a:t>
            </a:r>
            <a:r>
              <a:rPr sz="2000" b="1" spc="-40" dirty="0">
                <a:latin typeface="Arial"/>
                <a:cs typeface="Arial"/>
              </a:rPr>
              <a:t> </a:t>
            </a:r>
            <a:r>
              <a:rPr sz="2000" b="1" dirty="0">
                <a:latin typeface="Arial"/>
                <a:cs typeface="Arial"/>
              </a:rPr>
              <a:t>to</a:t>
            </a:r>
            <a:r>
              <a:rPr sz="2000" b="1" spc="-20" dirty="0">
                <a:latin typeface="Arial"/>
                <a:cs typeface="Arial"/>
              </a:rPr>
              <a:t> </a:t>
            </a:r>
            <a:r>
              <a:rPr sz="2000" b="1" spc="-51" dirty="0">
                <a:latin typeface="Arial"/>
                <a:cs typeface="Arial"/>
              </a:rPr>
              <a:t>a</a:t>
            </a:r>
            <a:endParaRPr sz="2000">
              <a:latin typeface="Arial"/>
              <a:cs typeface="Arial"/>
            </a:endParaRPr>
          </a:p>
          <a:p>
            <a:pPr marL="12700"/>
            <a:r>
              <a:rPr sz="2000" b="1" spc="-11" dirty="0">
                <a:latin typeface="Arial"/>
                <a:cs typeface="Arial"/>
              </a:rPr>
              <a:t>manual</a:t>
            </a:r>
            <a:endParaRPr sz="2000">
              <a:latin typeface="Arial"/>
              <a:cs typeface="Arial"/>
            </a:endParaRPr>
          </a:p>
          <a:p>
            <a:pPr>
              <a:spcBef>
                <a:spcPts val="15"/>
              </a:spcBef>
            </a:pPr>
            <a:endParaRPr sz="2700">
              <a:latin typeface="Arial"/>
              <a:cs typeface="Arial"/>
            </a:endParaRPr>
          </a:p>
          <a:p>
            <a:pPr marL="12700"/>
            <a:r>
              <a:rPr sz="2000" b="1" dirty="0">
                <a:latin typeface="Arial"/>
                <a:cs typeface="Arial"/>
              </a:rPr>
              <a:t>Most</a:t>
            </a:r>
            <a:r>
              <a:rPr sz="2000" b="1" spc="-20" dirty="0">
                <a:latin typeface="Arial"/>
                <a:cs typeface="Arial"/>
              </a:rPr>
              <a:t> </a:t>
            </a:r>
            <a:r>
              <a:rPr sz="2000" b="1" spc="-11" dirty="0">
                <a:latin typeface="Arial"/>
                <a:cs typeface="Arial"/>
              </a:rPr>
              <a:t>close-</a:t>
            </a:r>
            <a:r>
              <a:rPr sz="2000" b="1" dirty="0">
                <a:latin typeface="Arial"/>
                <a:cs typeface="Arial"/>
              </a:rPr>
              <a:t>ended,</a:t>
            </a:r>
            <a:r>
              <a:rPr sz="2000" b="1" spc="-35" dirty="0">
                <a:latin typeface="Arial"/>
                <a:cs typeface="Arial"/>
              </a:rPr>
              <a:t> </a:t>
            </a:r>
            <a:r>
              <a:rPr sz="2000" b="1" dirty="0">
                <a:latin typeface="Arial"/>
                <a:cs typeface="Arial"/>
              </a:rPr>
              <a:t>few </a:t>
            </a:r>
            <a:r>
              <a:rPr sz="2000" b="1" spc="-20" dirty="0">
                <a:latin typeface="Arial"/>
                <a:cs typeface="Arial"/>
              </a:rPr>
              <a:t>open</a:t>
            </a:r>
            <a:endParaRPr sz="2000">
              <a:latin typeface="Arial"/>
              <a:cs typeface="Arial"/>
            </a:endParaRPr>
          </a:p>
          <a:p>
            <a:pPr>
              <a:spcBef>
                <a:spcPts val="15"/>
              </a:spcBef>
            </a:pPr>
            <a:endParaRPr sz="2700">
              <a:latin typeface="Arial"/>
              <a:cs typeface="Arial"/>
            </a:endParaRPr>
          </a:p>
          <a:p>
            <a:pPr marL="12700"/>
            <a:r>
              <a:rPr sz="2000" b="1" dirty="0">
                <a:latin typeface="Arial"/>
                <a:cs typeface="Arial"/>
              </a:rPr>
              <a:t>Least</a:t>
            </a:r>
            <a:r>
              <a:rPr sz="2000" b="1" spc="-75" dirty="0">
                <a:latin typeface="Arial"/>
                <a:cs typeface="Arial"/>
              </a:rPr>
              <a:t> </a:t>
            </a:r>
            <a:r>
              <a:rPr sz="2000" b="1" spc="-11" dirty="0">
                <a:latin typeface="Arial"/>
                <a:cs typeface="Arial"/>
              </a:rPr>
              <a:t>inter-</a:t>
            </a:r>
            <a:r>
              <a:rPr sz="2000" b="1" dirty="0">
                <a:latin typeface="Arial"/>
                <a:cs typeface="Arial"/>
              </a:rPr>
              <a:t>observer</a:t>
            </a:r>
            <a:r>
              <a:rPr sz="2000" b="1" spc="-65" dirty="0">
                <a:latin typeface="Arial"/>
                <a:cs typeface="Arial"/>
              </a:rPr>
              <a:t> </a:t>
            </a:r>
            <a:r>
              <a:rPr sz="2000" b="1" spc="-11" dirty="0">
                <a:latin typeface="Arial"/>
                <a:cs typeface="Arial"/>
              </a:rPr>
              <a:t>variability,</a:t>
            </a:r>
            <a:r>
              <a:rPr sz="2000" b="1" spc="-35" dirty="0">
                <a:latin typeface="Arial"/>
                <a:cs typeface="Arial"/>
              </a:rPr>
              <a:t> </a:t>
            </a:r>
            <a:r>
              <a:rPr sz="2000" b="1" dirty="0">
                <a:latin typeface="Arial"/>
                <a:cs typeface="Arial"/>
              </a:rPr>
              <a:t>high</a:t>
            </a:r>
            <a:r>
              <a:rPr sz="2000" b="1" spc="-45" dirty="0">
                <a:latin typeface="Arial"/>
                <a:cs typeface="Arial"/>
              </a:rPr>
              <a:t> </a:t>
            </a:r>
            <a:r>
              <a:rPr sz="2000" b="1" dirty="0">
                <a:latin typeface="Arial"/>
                <a:cs typeface="Arial"/>
              </a:rPr>
              <a:t>sensitivity</a:t>
            </a:r>
            <a:r>
              <a:rPr sz="2000" b="1" spc="-60" dirty="0">
                <a:latin typeface="Arial"/>
                <a:cs typeface="Arial"/>
              </a:rPr>
              <a:t> </a:t>
            </a:r>
            <a:r>
              <a:rPr sz="2000" b="1" dirty="0">
                <a:latin typeface="Arial"/>
                <a:cs typeface="Arial"/>
              </a:rPr>
              <a:t>and</a:t>
            </a:r>
            <a:r>
              <a:rPr sz="2000" b="1" spc="-45" dirty="0">
                <a:latin typeface="Arial"/>
                <a:cs typeface="Arial"/>
              </a:rPr>
              <a:t> </a:t>
            </a:r>
            <a:r>
              <a:rPr sz="2000" b="1" u="sng" spc="-11" dirty="0">
                <a:uFill>
                  <a:solidFill>
                    <a:srgbClr val="000000"/>
                  </a:solidFill>
                </a:uFill>
                <a:latin typeface="Arial"/>
                <a:cs typeface="Arial"/>
              </a:rPr>
              <a:t>specificity</a:t>
            </a:r>
            <a:endParaRPr sz="2000">
              <a:latin typeface="Arial"/>
              <a:cs typeface="Arial"/>
            </a:endParaRPr>
          </a:p>
          <a:p>
            <a:pPr>
              <a:lnSpc>
                <a:spcPct val="100000"/>
              </a:lnSpc>
            </a:pPr>
            <a:endParaRPr sz="2300">
              <a:latin typeface="Arial"/>
              <a:cs typeface="Arial"/>
            </a:endParaRPr>
          </a:p>
          <a:p>
            <a:pPr marL="12700"/>
            <a:r>
              <a:rPr sz="2000" b="1" dirty="0">
                <a:latin typeface="Arial"/>
                <a:cs typeface="Arial"/>
              </a:rPr>
              <a:t>Appropriate</a:t>
            </a:r>
            <a:r>
              <a:rPr sz="2000" b="1" spc="-55" dirty="0">
                <a:latin typeface="Arial"/>
                <a:cs typeface="Arial"/>
              </a:rPr>
              <a:t> </a:t>
            </a:r>
            <a:r>
              <a:rPr sz="2000" b="1" dirty="0">
                <a:latin typeface="Arial"/>
                <a:cs typeface="Arial"/>
              </a:rPr>
              <a:t>recall</a:t>
            </a:r>
            <a:r>
              <a:rPr sz="2000" b="1" spc="-55" dirty="0">
                <a:latin typeface="Arial"/>
                <a:cs typeface="Arial"/>
              </a:rPr>
              <a:t> </a:t>
            </a:r>
            <a:r>
              <a:rPr sz="2000" b="1" spc="-11" dirty="0">
                <a:latin typeface="Arial"/>
                <a:cs typeface="Arial"/>
              </a:rPr>
              <a:t>period</a:t>
            </a:r>
            <a:endParaRPr sz="2000">
              <a:latin typeface="Arial"/>
              <a:cs typeface="Arial"/>
            </a:endParaRPr>
          </a:p>
          <a:p>
            <a:pPr marL="12700" marR="2094812">
              <a:lnSpc>
                <a:spcPct val="220100"/>
              </a:lnSpc>
              <a:spcBef>
                <a:spcPts val="235"/>
              </a:spcBef>
            </a:pPr>
            <a:r>
              <a:rPr sz="2000" b="1" dirty="0">
                <a:latin typeface="Arial"/>
                <a:cs typeface="Arial"/>
              </a:rPr>
              <a:t>Avoid</a:t>
            </a:r>
            <a:r>
              <a:rPr sz="2000" b="1" spc="-40" dirty="0">
                <a:latin typeface="Arial"/>
                <a:cs typeface="Arial"/>
              </a:rPr>
              <a:t> </a:t>
            </a:r>
            <a:r>
              <a:rPr sz="2000" b="1" dirty="0">
                <a:latin typeface="Arial"/>
                <a:cs typeface="Arial"/>
              </a:rPr>
              <a:t>categorization</a:t>
            </a:r>
            <a:r>
              <a:rPr sz="2000" b="1" spc="-80" dirty="0">
                <a:latin typeface="Arial"/>
                <a:cs typeface="Arial"/>
              </a:rPr>
              <a:t> </a:t>
            </a:r>
            <a:r>
              <a:rPr sz="2000" b="1" dirty="0">
                <a:latin typeface="Arial"/>
                <a:cs typeface="Arial"/>
              </a:rPr>
              <a:t>of</a:t>
            </a:r>
            <a:r>
              <a:rPr sz="2000" b="1" spc="-51" dirty="0">
                <a:latin typeface="Arial"/>
                <a:cs typeface="Arial"/>
              </a:rPr>
              <a:t> </a:t>
            </a:r>
            <a:r>
              <a:rPr sz="2000" b="1" dirty="0">
                <a:latin typeface="Arial"/>
                <a:cs typeface="Arial"/>
              </a:rPr>
              <a:t>continuous</a:t>
            </a:r>
            <a:r>
              <a:rPr sz="2000" b="1" spc="-51" dirty="0">
                <a:latin typeface="Arial"/>
                <a:cs typeface="Arial"/>
              </a:rPr>
              <a:t> </a:t>
            </a:r>
            <a:r>
              <a:rPr sz="2000" b="1" spc="-11" dirty="0">
                <a:latin typeface="Arial"/>
                <a:cs typeface="Arial"/>
              </a:rPr>
              <a:t>variables </a:t>
            </a:r>
            <a:r>
              <a:rPr sz="2000" b="1" dirty="0">
                <a:latin typeface="Arial"/>
                <a:cs typeface="Arial"/>
              </a:rPr>
              <a:t>Use</a:t>
            </a:r>
            <a:r>
              <a:rPr sz="2000" b="1" spc="-25" dirty="0">
                <a:latin typeface="Arial"/>
                <a:cs typeface="Arial"/>
              </a:rPr>
              <a:t> </a:t>
            </a:r>
            <a:r>
              <a:rPr sz="2000" b="1" dirty="0">
                <a:latin typeface="Arial"/>
                <a:cs typeface="Arial"/>
              </a:rPr>
              <a:t>emmic</a:t>
            </a:r>
            <a:r>
              <a:rPr sz="2000" b="1" spc="-31" dirty="0">
                <a:latin typeface="Arial"/>
                <a:cs typeface="Arial"/>
              </a:rPr>
              <a:t> </a:t>
            </a:r>
            <a:r>
              <a:rPr sz="2000" b="1" dirty="0">
                <a:latin typeface="Arial"/>
                <a:cs typeface="Arial"/>
              </a:rPr>
              <a:t>terms</a:t>
            </a:r>
            <a:r>
              <a:rPr sz="2000" b="1" spc="-40" dirty="0">
                <a:latin typeface="Arial"/>
                <a:cs typeface="Arial"/>
              </a:rPr>
              <a:t> </a:t>
            </a:r>
            <a:r>
              <a:rPr sz="2000" b="1" dirty="0">
                <a:latin typeface="Arial"/>
                <a:cs typeface="Arial"/>
              </a:rPr>
              <a:t>when</a:t>
            </a:r>
            <a:r>
              <a:rPr sz="2000" b="1" spc="-45" dirty="0">
                <a:latin typeface="Arial"/>
                <a:cs typeface="Arial"/>
              </a:rPr>
              <a:t> </a:t>
            </a:r>
            <a:r>
              <a:rPr sz="2000" b="1" spc="-11" dirty="0">
                <a:latin typeface="Arial"/>
                <a:cs typeface="Arial"/>
              </a:rPr>
              <a:t>appropriate</a:t>
            </a:r>
            <a:endParaRPr sz="2000">
              <a:latin typeface="Arial"/>
              <a:cs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8516">
              <a:lnSpc>
                <a:spcPts val="1631"/>
              </a:lnSpc>
            </a:pPr>
            <a:r>
              <a:rPr spc="-25" dirty="0"/>
              <a:t>108</a:t>
            </a:r>
          </a:p>
        </p:txBody>
      </p:sp>
      <p:sp>
        <p:nvSpPr>
          <p:cNvPr id="2" name="object 2"/>
          <p:cNvSpPr txBox="1">
            <a:spLocks noGrp="1"/>
          </p:cNvSpPr>
          <p:nvPr>
            <p:ph type="title"/>
          </p:nvPr>
        </p:nvSpPr>
        <p:spPr>
          <a:xfrm>
            <a:off x="2209929" y="422224"/>
            <a:ext cx="5216525" cy="505908"/>
          </a:xfrm>
          <a:prstGeom prst="rect">
            <a:avLst/>
          </a:prstGeom>
        </p:spPr>
        <p:txBody>
          <a:bodyPr vert="horz" wrap="square" lIns="0" tIns="13335" rIns="0" bIns="0" rtlCol="0">
            <a:spAutoFit/>
          </a:bodyPr>
          <a:lstStyle/>
          <a:p>
            <a:pPr marL="12700">
              <a:spcBef>
                <a:spcPts val="105"/>
              </a:spcBef>
            </a:pPr>
            <a:r>
              <a:rPr sz="3200" spc="-11" dirty="0"/>
              <a:t>Validity</a:t>
            </a:r>
            <a:r>
              <a:rPr sz="3200" spc="-95" dirty="0"/>
              <a:t> </a:t>
            </a:r>
            <a:r>
              <a:rPr sz="3200" dirty="0"/>
              <a:t>and</a:t>
            </a:r>
            <a:r>
              <a:rPr sz="3200" spc="-91" dirty="0"/>
              <a:t> </a:t>
            </a:r>
            <a:r>
              <a:rPr sz="3200" spc="-11" dirty="0"/>
              <a:t>reproducibility</a:t>
            </a:r>
            <a:endParaRPr sz="3200"/>
          </a:p>
        </p:txBody>
      </p:sp>
      <p:sp>
        <p:nvSpPr>
          <p:cNvPr id="3" name="object 3"/>
          <p:cNvSpPr txBox="1"/>
          <p:nvPr/>
        </p:nvSpPr>
        <p:spPr>
          <a:xfrm>
            <a:off x="764543" y="1378458"/>
            <a:ext cx="7750809" cy="2534668"/>
          </a:xfrm>
          <a:prstGeom prst="rect">
            <a:avLst/>
          </a:prstGeom>
        </p:spPr>
        <p:txBody>
          <a:bodyPr vert="horz" wrap="square" lIns="0" tIns="13335" rIns="0" bIns="0" rtlCol="0">
            <a:spAutoFit/>
          </a:bodyPr>
          <a:lstStyle/>
          <a:p>
            <a:pPr marL="12700">
              <a:spcBef>
                <a:spcPts val="105"/>
              </a:spcBef>
            </a:pPr>
            <a:r>
              <a:rPr sz="2000" b="1" dirty="0">
                <a:latin typeface="Arial"/>
                <a:cs typeface="Arial"/>
              </a:rPr>
              <a:t>As</a:t>
            </a:r>
            <a:r>
              <a:rPr sz="2000" b="1" spc="-25" dirty="0">
                <a:latin typeface="Arial"/>
                <a:cs typeface="Arial"/>
              </a:rPr>
              <a:t> </a:t>
            </a:r>
            <a:r>
              <a:rPr sz="2000" b="1" dirty="0">
                <a:latin typeface="Arial"/>
                <a:cs typeface="Arial"/>
              </a:rPr>
              <a:t>important</a:t>
            </a:r>
            <a:r>
              <a:rPr sz="2000" b="1" spc="-20" dirty="0">
                <a:latin typeface="Arial"/>
                <a:cs typeface="Arial"/>
              </a:rPr>
              <a:t> </a:t>
            </a:r>
            <a:r>
              <a:rPr sz="2000" b="1" dirty="0">
                <a:latin typeface="Arial"/>
                <a:cs typeface="Arial"/>
              </a:rPr>
              <a:t>for</a:t>
            </a:r>
            <a:r>
              <a:rPr sz="2000" b="1" spc="-15" dirty="0">
                <a:latin typeface="Arial"/>
                <a:cs typeface="Arial"/>
              </a:rPr>
              <a:t> </a:t>
            </a:r>
            <a:r>
              <a:rPr sz="2000" b="1" dirty="0">
                <a:latin typeface="Arial"/>
                <a:cs typeface="Arial"/>
              </a:rPr>
              <a:t>interviews</a:t>
            </a:r>
            <a:r>
              <a:rPr sz="2000" b="1" spc="-35" dirty="0">
                <a:latin typeface="Arial"/>
                <a:cs typeface="Arial"/>
              </a:rPr>
              <a:t> </a:t>
            </a:r>
            <a:r>
              <a:rPr sz="2000" b="1" dirty="0">
                <a:latin typeface="Arial"/>
                <a:cs typeface="Arial"/>
              </a:rPr>
              <a:t>as</a:t>
            </a:r>
            <a:r>
              <a:rPr sz="2000" b="1" spc="-15" dirty="0">
                <a:latin typeface="Arial"/>
                <a:cs typeface="Arial"/>
              </a:rPr>
              <a:t> </a:t>
            </a:r>
            <a:r>
              <a:rPr sz="2000" b="1" dirty="0">
                <a:latin typeface="Arial"/>
                <a:cs typeface="Arial"/>
              </a:rPr>
              <a:t>for</a:t>
            </a:r>
            <a:r>
              <a:rPr sz="2000" b="1" spc="-11" dirty="0">
                <a:latin typeface="Arial"/>
                <a:cs typeface="Arial"/>
              </a:rPr>
              <a:t> </a:t>
            </a:r>
            <a:r>
              <a:rPr sz="2000" b="1" dirty="0">
                <a:latin typeface="Arial"/>
                <a:cs typeface="Arial"/>
              </a:rPr>
              <a:t>other</a:t>
            </a:r>
            <a:r>
              <a:rPr sz="2000" b="1" spc="-25" dirty="0">
                <a:latin typeface="Arial"/>
                <a:cs typeface="Arial"/>
              </a:rPr>
              <a:t> </a:t>
            </a:r>
            <a:r>
              <a:rPr sz="2000" b="1" spc="-11" dirty="0">
                <a:latin typeface="Arial"/>
                <a:cs typeface="Arial"/>
              </a:rPr>
              <a:t>measurements</a:t>
            </a:r>
            <a:endParaRPr sz="2000">
              <a:latin typeface="Arial"/>
              <a:cs typeface="Arial"/>
            </a:endParaRPr>
          </a:p>
          <a:p>
            <a:pPr>
              <a:lnSpc>
                <a:spcPct val="100000"/>
              </a:lnSpc>
            </a:pPr>
            <a:endParaRPr sz="2200">
              <a:latin typeface="Arial"/>
              <a:cs typeface="Arial"/>
            </a:endParaRPr>
          </a:p>
          <a:p>
            <a:pPr marL="12700" marR="207640">
              <a:spcBef>
                <a:spcPts val="1309"/>
              </a:spcBef>
            </a:pPr>
            <a:r>
              <a:rPr sz="2000" b="1" dirty="0">
                <a:latin typeface="Arial"/>
                <a:cs typeface="Arial"/>
              </a:rPr>
              <a:t>Use</a:t>
            </a:r>
            <a:r>
              <a:rPr sz="2000" b="1" spc="-20" dirty="0">
                <a:latin typeface="Arial"/>
                <a:cs typeface="Arial"/>
              </a:rPr>
              <a:t> </a:t>
            </a:r>
            <a:r>
              <a:rPr sz="2000" b="1" dirty="0">
                <a:latin typeface="Arial"/>
                <a:cs typeface="Arial"/>
              </a:rPr>
              <a:t>questions</a:t>
            </a:r>
            <a:r>
              <a:rPr sz="2000" b="1" spc="-31" dirty="0">
                <a:latin typeface="Arial"/>
                <a:cs typeface="Arial"/>
              </a:rPr>
              <a:t> </a:t>
            </a:r>
            <a:r>
              <a:rPr sz="2000" b="1" dirty="0">
                <a:latin typeface="Arial"/>
                <a:cs typeface="Arial"/>
              </a:rPr>
              <a:t>with</a:t>
            </a:r>
            <a:r>
              <a:rPr sz="2000" b="1" spc="-40" dirty="0">
                <a:latin typeface="Arial"/>
                <a:cs typeface="Arial"/>
              </a:rPr>
              <a:t> </a:t>
            </a:r>
            <a:r>
              <a:rPr sz="2000" b="1" dirty="0">
                <a:latin typeface="Arial"/>
                <a:cs typeface="Arial"/>
              </a:rPr>
              <a:t>high</a:t>
            </a:r>
            <a:r>
              <a:rPr sz="2000" b="1" spc="-65" dirty="0">
                <a:latin typeface="Arial"/>
                <a:cs typeface="Arial"/>
              </a:rPr>
              <a:t> </a:t>
            </a:r>
            <a:r>
              <a:rPr sz="2000" b="1" u="sng" dirty="0">
                <a:uFill>
                  <a:solidFill>
                    <a:srgbClr val="000000"/>
                  </a:solidFill>
                </a:uFill>
                <a:latin typeface="Arial"/>
                <a:cs typeface="Arial"/>
              </a:rPr>
              <a:t>specificity</a:t>
            </a:r>
            <a:r>
              <a:rPr sz="2000" b="1" spc="-40" dirty="0">
                <a:latin typeface="Arial"/>
                <a:cs typeface="Arial"/>
              </a:rPr>
              <a:t> </a:t>
            </a:r>
            <a:r>
              <a:rPr sz="2000" b="1" dirty="0">
                <a:latin typeface="Arial"/>
                <a:cs typeface="Arial"/>
              </a:rPr>
              <a:t>and</a:t>
            </a:r>
            <a:r>
              <a:rPr sz="2000" b="1" spc="-5" dirty="0">
                <a:latin typeface="Arial"/>
                <a:cs typeface="Arial"/>
              </a:rPr>
              <a:t> </a:t>
            </a:r>
            <a:r>
              <a:rPr sz="2000" b="1" dirty="0">
                <a:latin typeface="Arial"/>
                <a:cs typeface="Arial"/>
              </a:rPr>
              <a:t>also</a:t>
            </a:r>
            <a:r>
              <a:rPr sz="2000" b="1" spc="-25" dirty="0">
                <a:latin typeface="Arial"/>
                <a:cs typeface="Arial"/>
              </a:rPr>
              <a:t> </a:t>
            </a:r>
            <a:r>
              <a:rPr sz="2000" b="1" dirty="0">
                <a:latin typeface="Arial"/>
                <a:cs typeface="Arial"/>
              </a:rPr>
              <a:t>high</a:t>
            </a:r>
            <a:r>
              <a:rPr sz="2000" b="1" spc="-11" dirty="0">
                <a:latin typeface="Arial"/>
                <a:cs typeface="Arial"/>
              </a:rPr>
              <a:t> </a:t>
            </a:r>
            <a:r>
              <a:rPr sz="2000" b="1" spc="-20" dirty="0">
                <a:latin typeface="Arial"/>
                <a:cs typeface="Arial"/>
              </a:rPr>
              <a:t>sensitivity,</a:t>
            </a:r>
            <a:r>
              <a:rPr sz="2000" b="1" spc="-15" dirty="0">
                <a:latin typeface="Arial"/>
                <a:cs typeface="Arial"/>
              </a:rPr>
              <a:t> </a:t>
            </a:r>
            <a:r>
              <a:rPr sz="2000" b="1" spc="-25" dirty="0">
                <a:latin typeface="Arial"/>
                <a:cs typeface="Arial"/>
              </a:rPr>
              <a:t>if </a:t>
            </a:r>
            <a:r>
              <a:rPr sz="2000" b="1" spc="-11" dirty="0">
                <a:latin typeface="Arial"/>
                <a:cs typeface="Arial"/>
              </a:rPr>
              <a:t>possible</a:t>
            </a:r>
            <a:endParaRPr sz="2000">
              <a:latin typeface="Arial"/>
              <a:cs typeface="Arial"/>
            </a:endParaRPr>
          </a:p>
          <a:p>
            <a:pPr>
              <a:spcBef>
                <a:spcPts val="35"/>
              </a:spcBef>
            </a:pPr>
            <a:endParaRPr sz="3100">
              <a:latin typeface="Arial"/>
              <a:cs typeface="Arial"/>
            </a:endParaRPr>
          </a:p>
          <a:p>
            <a:pPr marL="12700" marR="5080"/>
            <a:r>
              <a:rPr sz="2000" b="1" dirty="0">
                <a:latin typeface="Arial"/>
                <a:cs typeface="Arial"/>
              </a:rPr>
              <a:t>If</a:t>
            </a:r>
            <a:r>
              <a:rPr sz="2000" b="1" spc="-31" dirty="0">
                <a:latin typeface="Arial"/>
                <a:cs typeface="Arial"/>
              </a:rPr>
              <a:t> </a:t>
            </a:r>
            <a:r>
              <a:rPr sz="2000" b="1" dirty="0">
                <a:latin typeface="Arial"/>
                <a:cs typeface="Arial"/>
              </a:rPr>
              <a:t>no</a:t>
            </a:r>
            <a:r>
              <a:rPr sz="2000" b="1" spc="-20" dirty="0">
                <a:latin typeface="Arial"/>
                <a:cs typeface="Arial"/>
              </a:rPr>
              <a:t> </a:t>
            </a:r>
            <a:r>
              <a:rPr sz="2000" b="1" dirty="0">
                <a:latin typeface="Arial"/>
                <a:cs typeface="Arial"/>
              </a:rPr>
              <a:t>gold</a:t>
            </a:r>
            <a:r>
              <a:rPr sz="2000" b="1" spc="-15" dirty="0">
                <a:latin typeface="Arial"/>
                <a:cs typeface="Arial"/>
              </a:rPr>
              <a:t> </a:t>
            </a:r>
            <a:r>
              <a:rPr sz="2000" b="1" dirty="0">
                <a:latin typeface="Arial"/>
                <a:cs typeface="Arial"/>
              </a:rPr>
              <a:t>standard</a:t>
            </a:r>
            <a:r>
              <a:rPr sz="2000" b="1" spc="-45" dirty="0">
                <a:latin typeface="Arial"/>
                <a:cs typeface="Arial"/>
              </a:rPr>
              <a:t> </a:t>
            </a:r>
            <a:r>
              <a:rPr sz="2000" b="1" dirty="0">
                <a:latin typeface="Arial"/>
                <a:cs typeface="Arial"/>
              </a:rPr>
              <a:t>available,</a:t>
            </a:r>
            <a:r>
              <a:rPr sz="2000" b="1" spc="-15" dirty="0">
                <a:latin typeface="Arial"/>
                <a:cs typeface="Arial"/>
              </a:rPr>
              <a:t> </a:t>
            </a:r>
            <a:r>
              <a:rPr sz="2000" b="1" dirty="0">
                <a:latin typeface="Arial"/>
                <a:cs typeface="Arial"/>
              </a:rPr>
              <a:t>use</a:t>
            </a:r>
            <a:r>
              <a:rPr sz="2000" b="1" spc="-31" dirty="0">
                <a:latin typeface="Arial"/>
                <a:cs typeface="Arial"/>
              </a:rPr>
              <a:t> </a:t>
            </a:r>
            <a:r>
              <a:rPr sz="2000" b="1" dirty="0">
                <a:latin typeface="Arial"/>
                <a:cs typeface="Arial"/>
              </a:rPr>
              <a:t>questions</a:t>
            </a:r>
            <a:r>
              <a:rPr sz="2000" b="1" spc="-40" dirty="0">
                <a:latin typeface="Arial"/>
                <a:cs typeface="Arial"/>
              </a:rPr>
              <a:t> </a:t>
            </a:r>
            <a:r>
              <a:rPr sz="2000" b="1" dirty="0">
                <a:latin typeface="Arial"/>
                <a:cs typeface="Arial"/>
              </a:rPr>
              <a:t>with</a:t>
            </a:r>
            <a:r>
              <a:rPr sz="2000" b="1" spc="-55" dirty="0">
                <a:latin typeface="Arial"/>
                <a:cs typeface="Arial"/>
              </a:rPr>
              <a:t> </a:t>
            </a:r>
            <a:r>
              <a:rPr sz="2000" b="1" dirty="0">
                <a:latin typeface="Arial"/>
                <a:cs typeface="Arial"/>
              </a:rPr>
              <a:t>least</a:t>
            </a:r>
            <a:r>
              <a:rPr sz="2000" b="1" spc="-35" dirty="0">
                <a:latin typeface="Arial"/>
                <a:cs typeface="Arial"/>
              </a:rPr>
              <a:t> </a:t>
            </a:r>
            <a:r>
              <a:rPr sz="2000" b="1" dirty="0">
                <a:latin typeface="Arial"/>
                <a:cs typeface="Arial"/>
              </a:rPr>
              <a:t>inter-</a:t>
            </a:r>
            <a:r>
              <a:rPr sz="2000" b="1" spc="-40" dirty="0">
                <a:latin typeface="Arial"/>
                <a:cs typeface="Arial"/>
              </a:rPr>
              <a:t> </a:t>
            </a:r>
            <a:r>
              <a:rPr sz="2000" b="1" spc="-25" dirty="0">
                <a:latin typeface="Arial"/>
                <a:cs typeface="Arial"/>
              </a:rPr>
              <a:t>and </a:t>
            </a:r>
            <a:r>
              <a:rPr sz="2000" b="1" spc="-11" dirty="0">
                <a:latin typeface="Arial"/>
                <a:cs typeface="Arial"/>
              </a:rPr>
              <a:t>intra-</a:t>
            </a:r>
            <a:r>
              <a:rPr sz="2000" b="1" dirty="0">
                <a:latin typeface="Arial"/>
                <a:cs typeface="Arial"/>
              </a:rPr>
              <a:t>observer</a:t>
            </a:r>
            <a:r>
              <a:rPr sz="2000" b="1" spc="-31" dirty="0">
                <a:latin typeface="Arial"/>
                <a:cs typeface="Arial"/>
              </a:rPr>
              <a:t> </a:t>
            </a:r>
            <a:r>
              <a:rPr sz="2000" b="1" spc="-11" dirty="0">
                <a:latin typeface="Arial"/>
                <a:cs typeface="Arial"/>
              </a:rPr>
              <a:t>variability</a:t>
            </a:r>
            <a:endParaRPr sz="2000">
              <a:latin typeface="Arial"/>
              <a:cs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8516">
              <a:lnSpc>
                <a:spcPts val="1631"/>
              </a:lnSpc>
            </a:pPr>
            <a:r>
              <a:rPr spc="-25" dirty="0"/>
              <a:t>109</a:t>
            </a:r>
          </a:p>
        </p:txBody>
      </p:sp>
      <p:sp>
        <p:nvSpPr>
          <p:cNvPr id="2" name="object 2"/>
          <p:cNvSpPr txBox="1">
            <a:spLocks noGrp="1"/>
          </p:cNvSpPr>
          <p:nvPr>
            <p:ph type="title"/>
          </p:nvPr>
        </p:nvSpPr>
        <p:spPr>
          <a:xfrm>
            <a:off x="598767" y="485393"/>
            <a:ext cx="10994473" cy="1094530"/>
          </a:xfrm>
          <a:prstGeom prst="rect">
            <a:avLst/>
          </a:prstGeom>
        </p:spPr>
        <p:txBody>
          <a:bodyPr vert="horz" wrap="square" lIns="0" tIns="657225" rIns="0" bIns="0" rtlCol="0">
            <a:spAutoFit/>
          </a:bodyPr>
          <a:lstStyle/>
          <a:p>
            <a:pPr marL="363211">
              <a:spcBef>
                <a:spcPts val="95"/>
              </a:spcBef>
            </a:pPr>
            <a:r>
              <a:rPr sz="2800" dirty="0"/>
              <a:t>Good</a:t>
            </a:r>
            <a:r>
              <a:rPr sz="2800" spc="-95" dirty="0"/>
              <a:t> </a:t>
            </a:r>
            <a:r>
              <a:rPr sz="2800" dirty="0"/>
              <a:t>interviewers</a:t>
            </a:r>
            <a:r>
              <a:rPr sz="2800" spc="-105" dirty="0"/>
              <a:t> </a:t>
            </a:r>
            <a:r>
              <a:rPr sz="2800" dirty="0"/>
              <a:t>are</a:t>
            </a:r>
            <a:r>
              <a:rPr sz="2800" spc="-111" dirty="0"/>
              <a:t> </a:t>
            </a:r>
            <a:r>
              <a:rPr sz="2800" spc="-51" dirty="0"/>
              <a:t>…</a:t>
            </a:r>
            <a:endParaRPr sz="2800"/>
          </a:p>
        </p:txBody>
      </p:sp>
      <p:sp>
        <p:nvSpPr>
          <p:cNvPr id="3" name="object 3"/>
          <p:cNvSpPr txBox="1"/>
          <p:nvPr/>
        </p:nvSpPr>
        <p:spPr>
          <a:xfrm>
            <a:off x="826110" y="1838636"/>
            <a:ext cx="6911340" cy="3922228"/>
          </a:xfrm>
          <a:prstGeom prst="rect">
            <a:avLst/>
          </a:prstGeom>
        </p:spPr>
        <p:txBody>
          <a:bodyPr vert="horz" wrap="square" lIns="0" tIns="165735" rIns="0" bIns="0" rtlCol="0">
            <a:spAutoFit/>
          </a:bodyPr>
          <a:lstStyle/>
          <a:p>
            <a:pPr marL="12700">
              <a:spcBef>
                <a:spcPts val="1305"/>
              </a:spcBef>
            </a:pPr>
            <a:r>
              <a:rPr sz="2000" b="1" dirty="0">
                <a:latin typeface="Arial"/>
                <a:cs typeface="Arial"/>
              </a:rPr>
              <a:t>Usually</a:t>
            </a:r>
            <a:r>
              <a:rPr sz="2000" b="1" spc="-51" dirty="0">
                <a:latin typeface="Arial"/>
                <a:cs typeface="Arial"/>
              </a:rPr>
              <a:t> </a:t>
            </a:r>
            <a:r>
              <a:rPr sz="2000" b="1" dirty="0">
                <a:latin typeface="Arial"/>
                <a:cs typeface="Arial"/>
              </a:rPr>
              <a:t>neither</a:t>
            </a:r>
            <a:r>
              <a:rPr sz="2000" b="1" spc="-45" dirty="0">
                <a:latin typeface="Arial"/>
                <a:cs typeface="Arial"/>
              </a:rPr>
              <a:t> </a:t>
            </a:r>
            <a:r>
              <a:rPr sz="2000" b="1" dirty="0">
                <a:latin typeface="Arial"/>
                <a:cs typeface="Arial"/>
              </a:rPr>
              <a:t>too</a:t>
            </a:r>
            <a:r>
              <a:rPr sz="2000" b="1" spc="-31" dirty="0">
                <a:latin typeface="Arial"/>
                <a:cs typeface="Arial"/>
              </a:rPr>
              <a:t> </a:t>
            </a:r>
            <a:r>
              <a:rPr sz="2000" b="1" dirty="0">
                <a:latin typeface="Arial"/>
                <a:cs typeface="Arial"/>
              </a:rPr>
              <a:t>little</a:t>
            </a:r>
            <a:r>
              <a:rPr sz="2000" b="1" spc="-60" dirty="0">
                <a:latin typeface="Arial"/>
                <a:cs typeface="Arial"/>
              </a:rPr>
              <a:t> </a:t>
            </a:r>
            <a:r>
              <a:rPr sz="2000" b="1" dirty="0">
                <a:latin typeface="Arial"/>
                <a:cs typeface="Arial"/>
              </a:rPr>
              <a:t>nor</a:t>
            </a:r>
            <a:r>
              <a:rPr sz="2000" b="1" spc="-20" dirty="0">
                <a:latin typeface="Arial"/>
                <a:cs typeface="Arial"/>
              </a:rPr>
              <a:t> </a:t>
            </a:r>
            <a:r>
              <a:rPr sz="2000" b="1" dirty="0">
                <a:latin typeface="Arial"/>
                <a:cs typeface="Arial"/>
              </a:rPr>
              <a:t>too</a:t>
            </a:r>
            <a:r>
              <a:rPr sz="2000" b="1" spc="-35" dirty="0">
                <a:latin typeface="Arial"/>
                <a:cs typeface="Arial"/>
              </a:rPr>
              <a:t> </a:t>
            </a:r>
            <a:r>
              <a:rPr sz="2000" b="1" dirty="0">
                <a:latin typeface="Arial"/>
                <a:cs typeface="Arial"/>
              </a:rPr>
              <a:t>highly</a:t>
            </a:r>
            <a:r>
              <a:rPr sz="2000" b="1" spc="-20" dirty="0">
                <a:latin typeface="Arial"/>
                <a:cs typeface="Arial"/>
              </a:rPr>
              <a:t> </a:t>
            </a:r>
            <a:r>
              <a:rPr sz="2000" b="1" spc="-11" dirty="0">
                <a:latin typeface="Arial"/>
                <a:cs typeface="Arial"/>
              </a:rPr>
              <a:t>educated</a:t>
            </a:r>
            <a:endParaRPr sz="2000">
              <a:latin typeface="Arial"/>
              <a:cs typeface="Arial"/>
            </a:endParaRPr>
          </a:p>
          <a:p>
            <a:pPr marL="12700" marR="2801550">
              <a:lnSpc>
                <a:spcPct val="150000"/>
              </a:lnSpc>
            </a:pPr>
            <a:r>
              <a:rPr sz="2000" b="1" dirty="0">
                <a:latin typeface="Arial"/>
                <a:cs typeface="Arial"/>
              </a:rPr>
              <a:t>Neat,</a:t>
            </a:r>
            <a:r>
              <a:rPr sz="2000" b="1" spc="-51" dirty="0">
                <a:latin typeface="Arial"/>
                <a:cs typeface="Arial"/>
              </a:rPr>
              <a:t> </a:t>
            </a:r>
            <a:r>
              <a:rPr sz="2000" b="1" spc="-20" dirty="0">
                <a:latin typeface="Arial"/>
                <a:cs typeface="Arial"/>
              </a:rPr>
              <a:t>steady,</a:t>
            </a:r>
            <a:r>
              <a:rPr sz="2000" b="1" spc="-25" dirty="0">
                <a:latin typeface="Arial"/>
                <a:cs typeface="Arial"/>
              </a:rPr>
              <a:t> </a:t>
            </a:r>
            <a:r>
              <a:rPr sz="2000" b="1" dirty="0">
                <a:latin typeface="Arial"/>
                <a:cs typeface="Arial"/>
              </a:rPr>
              <a:t>well</a:t>
            </a:r>
            <a:r>
              <a:rPr sz="2000" b="1" spc="-55" dirty="0">
                <a:latin typeface="Arial"/>
                <a:cs typeface="Arial"/>
              </a:rPr>
              <a:t> </a:t>
            </a:r>
            <a:r>
              <a:rPr sz="2000" b="1" spc="-11" dirty="0">
                <a:latin typeface="Arial"/>
                <a:cs typeface="Arial"/>
              </a:rPr>
              <a:t>organized,</a:t>
            </a:r>
            <a:r>
              <a:rPr sz="2000" b="1" spc="500" dirty="0">
                <a:latin typeface="Arial"/>
                <a:cs typeface="Arial"/>
              </a:rPr>
              <a:t> </a:t>
            </a:r>
            <a:r>
              <a:rPr sz="2000" b="1" dirty="0">
                <a:latin typeface="Arial"/>
                <a:cs typeface="Arial"/>
              </a:rPr>
              <a:t>more</a:t>
            </a:r>
            <a:r>
              <a:rPr sz="2000" b="1" spc="-35" dirty="0">
                <a:latin typeface="Arial"/>
                <a:cs typeface="Arial"/>
              </a:rPr>
              <a:t> </a:t>
            </a:r>
            <a:r>
              <a:rPr sz="2000" b="1" dirty="0">
                <a:latin typeface="Arial"/>
                <a:cs typeface="Arial"/>
              </a:rPr>
              <a:t>structured</a:t>
            </a:r>
            <a:r>
              <a:rPr sz="2000" b="1" spc="-45" dirty="0">
                <a:latin typeface="Arial"/>
                <a:cs typeface="Arial"/>
              </a:rPr>
              <a:t> </a:t>
            </a:r>
            <a:r>
              <a:rPr sz="2000" b="1" dirty="0">
                <a:latin typeface="Arial"/>
                <a:cs typeface="Arial"/>
              </a:rPr>
              <a:t>than</a:t>
            </a:r>
            <a:r>
              <a:rPr sz="2000" b="1" spc="-20" dirty="0">
                <a:latin typeface="Arial"/>
                <a:cs typeface="Arial"/>
              </a:rPr>
              <a:t> </a:t>
            </a:r>
            <a:r>
              <a:rPr sz="2000" b="1" spc="-11" dirty="0">
                <a:latin typeface="Arial"/>
                <a:cs typeface="Arial"/>
              </a:rPr>
              <a:t>imaginative,</a:t>
            </a:r>
            <a:endParaRPr sz="2000">
              <a:latin typeface="Arial"/>
              <a:cs typeface="Arial"/>
            </a:endParaRPr>
          </a:p>
          <a:p>
            <a:pPr marL="12700">
              <a:spcBef>
                <a:spcPts val="1200"/>
              </a:spcBef>
            </a:pPr>
            <a:r>
              <a:rPr sz="2000" b="1" dirty="0">
                <a:latin typeface="Arial"/>
                <a:cs typeface="Arial"/>
              </a:rPr>
              <a:t>consistent</a:t>
            </a:r>
            <a:r>
              <a:rPr sz="2000" b="1" spc="-60" dirty="0">
                <a:latin typeface="Arial"/>
                <a:cs typeface="Arial"/>
              </a:rPr>
              <a:t> </a:t>
            </a:r>
            <a:r>
              <a:rPr sz="2000" b="1" dirty="0">
                <a:latin typeface="Arial"/>
                <a:cs typeface="Arial"/>
              </a:rPr>
              <a:t>than</a:t>
            </a:r>
            <a:r>
              <a:rPr sz="2000" b="1" spc="-25" dirty="0">
                <a:latin typeface="Arial"/>
                <a:cs typeface="Arial"/>
              </a:rPr>
              <a:t> </a:t>
            </a:r>
            <a:r>
              <a:rPr sz="2000" b="1" dirty="0">
                <a:latin typeface="Arial"/>
                <a:cs typeface="Arial"/>
              </a:rPr>
              <a:t>occasionally</a:t>
            </a:r>
            <a:r>
              <a:rPr sz="2000" b="1" spc="-45" dirty="0">
                <a:latin typeface="Arial"/>
                <a:cs typeface="Arial"/>
              </a:rPr>
              <a:t> </a:t>
            </a:r>
            <a:r>
              <a:rPr sz="2000" b="1" spc="-11" dirty="0">
                <a:latin typeface="Arial"/>
                <a:cs typeface="Arial"/>
              </a:rPr>
              <a:t>brilliant</a:t>
            </a:r>
            <a:endParaRPr sz="2000">
              <a:latin typeface="Arial"/>
              <a:cs typeface="Arial"/>
            </a:endParaRPr>
          </a:p>
          <a:p>
            <a:pPr>
              <a:spcBef>
                <a:spcPts val="25"/>
              </a:spcBef>
            </a:pPr>
            <a:endParaRPr sz="2900">
              <a:latin typeface="Arial"/>
              <a:cs typeface="Arial"/>
            </a:endParaRPr>
          </a:p>
          <a:p>
            <a:pPr marL="12700" marR="221609"/>
            <a:r>
              <a:rPr sz="2000" b="1" dirty="0">
                <a:latin typeface="Arial"/>
                <a:cs typeface="Arial"/>
              </a:rPr>
              <a:t>More</a:t>
            </a:r>
            <a:r>
              <a:rPr sz="2000" b="1" spc="-25" dirty="0">
                <a:latin typeface="Arial"/>
                <a:cs typeface="Arial"/>
              </a:rPr>
              <a:t> </a:t>
            </a:r>
            <a:r>
              <a:rPr sz="2000" b="1" dirty="0">
                <a:latin typeface="Arial"/>
                <a:cs typeface="Arial"/>
              </a:rPr>
              <a:t>seen</a:t>
            </a:r>
            <a:r>
              <a:rPr sz="2000" b="1" spc="-20" dirty="0">
                <a:latin typeface="Arial"/>
                <a:cs typeface="Arial"/>
              </a:rPr>
              <a:t> </a:t>
            </a:r>
            <a:r>
              <a:rPr sz="2000" b="1" dirty="0">
                <a:latin typeface="Arial"/>
                <a:cs typeface="Arial"/>
              </a:rPr>
              <a:t>in</a:t>
            </a:r>
            <a:r>
              <a:rPr sz="2000" b="1" spc="-20" dirty="0">
                <a:latin typeface="Arial"/>
                <a:cs typeface="Arial"/>
              </a:rPr>
              <a:t> </a:t>
            </a:r>
            <a:r>
              <a:rPr sz="2000" b="1" dirty="0">
                <a:latin typeface="Arial"/>
                <a:cs typeface="Arial"/>
              </a:rPr>
              <a:t>systems</a:t>
            </a:r>
            <a:r>
              <a:rPr sz="2000" b="1" spc="-20" dirty="0">
                <a:latin typeface="Arial"/>
                <a:cs typeface="Arial"/>
              </a:rPr>
              <a:t> </a:t>
            </a:r>
            <a:r>
              <a:rPr sz="2000" b="1" dirty="0">
                <a:latin typeface="Arial"/>
                <a:cs typeface="Arial"/>
              </a:rPr>
              <a:t>where</a:t>
            </a:r>
            <a:r>
              <a:rPr sz="2000" b="1" spc="-55" dirty="0">
                <a:latin typeface="Arial"/>
                <a:cs typeface="Arial"/>
              </a:rPr>
              <a:t> </a:t>
            </a:r>
            <a:r>
              <a:rPr sz="2000" b="1" dirty="0">
                <a:latin typeface="Arial"/>
                <a:cs typeface="Arial"/>
              </a:rPr>
              <a:t>initial</a:t>
            </a:r>
            <a:r>
              <a:rPr sz="2000" b="1" spc="-40" dirty="0">
                <a:latin typeface="Arial"/>
                <a:cs typeface="Arial"/>
              </a:rPr>
              <a:t> </a:t>
            </a:r>
            <a:r>
              <a:rPr sz="2000" b="1" dirty="0">
                <a:latin typeface="Arial"/>
                <a:cs typeface="Arial"/>
              </a:rPr>
              <a:t>probation</a:t>
            </a:r>
            <a:r>
              <a:rPr sz="2000" b="1" spc="-31" dirty="0">
                <a:latin typeface="Arial"/>
                <a:cs typeface="Arial"/>
              </a:rPr>
              <a:t> </a:t>
            </a:r>
            <a:r>
              <a:rPr sz="2000" b="1" dirty="0">
                <a:latin typeface="Arial"/>
                <a:cs typeface="Arial"/>
              </a:rPr>
              <a:t>is</a:t>
            </a:r>
            <a:r>
              <a:rPr sz="2000" b="1" spc="-25" dirty="0">
                <a:latin typeface="Arial"/>
                <a:cs typeface="Arial"/>
              </a:rPr>
              <a:t> </a:t>
            </a:r>
            <a:r>
              <a:rPr sz="2000" b="1" dirty="0">
                <a:latin typeface="Arial"/>
                <a:cs typeface="Arial"/>
              </a:rPr>
              <a:t>used</a:t>
            </a:r>
            <a:r>
              <a:rPr sz="2000" b="1" spc="-5" dirty="0">
                <a:latin typeface="Arial"/>
                <a:cs typeface="Arial"/>
              </a:rPr>
              <a:t> </a:t>
            </a:r>
            <a:r>
              <a:rPr sz="2000" b="1" spc="-25" dirty="0">
                <a:latin typeface="Arial"/>
                <a:cs typeface="Arial"/>
              </a:rPr>
              <a:t>to </a:t>
            </a:r>
            <a:r>
              <a:rPr sz="2000" b="1" dirty="0">
                <a:latin typeface="Arial"/>
                <a:cs typeface="Arial"/>
              </a:rPr>
              <a:t>eliminate</a:t>
            </a:r>
            <a:r>
              <a:rPr sz="2000" b="1" spc="-45" dirty="0">
                <a:latin typeface="Arial"/>
                <a:cs typeface="Arial"/>
              </a:rPr>
              <a:t> </a:t>
            </a:r>
            <a:r>
              <a:rPr sz="2000" b="1" dirty="0">
                <a:latin typeface="Arial"/>
                <a:cs typeface="Arial"/>
              </a:rPr>
              <a:t>bad</a:t>
            </a:r>
            <a:r>
              <a:rPr sz="2000" b="1" spc="-31" dirty="0">
                <a:latin typeface="Arial"/>
                <a:cs typeface="Arial"/>
              </a:rPr>
              <a:t> </a:t>
            </a:r>
            <a:r>
              <a:rPr sz="2000" b="1" spc="-20" dirty="0">
                <a:latin typeface="Arial"/>
                <a:cs typeface="Arial"/>
              </a:rPr>
              <a:t>ones</a:t>
            </a:r>
            <a:endParaRPr sz="2000">
              <a:latin typeface="Arial"/>
              <a:cs typeface="Arial"/>
            </a:endParaRPr>
          </a:p>
          <a:p>
            <a:pPr>
              <a:spcBef>
                <a:spcPts val="5"/>
              </a:spcBef>
            </a:pPr>
            <a:endParaRPr sz="2500">
              <a:latin typeface="Arial"/>
              <a:cs typeface="Arial"/>
            </a:endParaRPr>
          </a:p>
          <a:p>
            <a:pPr marL="12700">
              <a:spcBef>
                <a:spcPts val="5"/>
              </a:spcBef>
            </a:pPr>
            <a:r>
              <a:rPr sz="2000" b="1" dirty="0">
                <a:latin typeface="Arial"/>
                <a:cs typeface="Arial"/>
              </a:rPr>
              <a:t>Selected</a:t>
            </a:r>
            <a:r>
              <a:rPr sz="2000" b="1" spc="-40" dirty="0">
                <a:latin typeface="Arial"/>
                <a:cs typeface="Arial"/>
              </a:rPr>
              <a:t> </a:t>
            </a:r>
            <a:r>
              <a:rPr sz="2000" b="1" dirty="0">
                <a:latin typeface="Arial"/>
                <a:cs typeface="Arial"/>
              </a:rPr>
              <a:t>through</a:t>
            </a:r>
            <a:r>
              <a:rPr sz="2000" b="1" spc="-31" dirty="0">
                <a:latin typeface="Arial"/>
                <a:cs typeface="Arial"/>
              </a:rPr>
              <a:t> </a:t>
            </a:r>
            <a:r>
              <a:rPr sz="2000" b="1" dirty="0">
                <a:latin typeface="Arial"/>
                <a:cs typeface="Arial"/>
              </a:rPr>
              <a:t>a</a:t>
            </a:r>
            <a:r>
              <a:rPr sz="2000" b="1" spc="-31" dirty="0">
                <a:latin typeface="Arial"/>
                <a:cs typeface="Arial"/>
              </a:rPr>
              <a:t> </a:t>
            </a:r>
            <a:r>
              <a:rPr sz="2000" b="1" dirty="0">
                <a:latin typeface="Arial"/>
                <a:cs typeface="Arial"/>
              </a:rPr>
              <a:t>well</a:t>
            </a:r>
            <a:r>
              <a:rPr sz="2000" b="1" spc="-71" dirty="0">
                <a:latin typeface="Arial"/>
                <a:cs typeface="Arial"/>
              </a:rPr>
              <a:t> </a:t>
            </a:r>
            <a:r>
              <a:rPr sz="2000" b="1" dirty="0">
                <a:latin typeface="Arial"/>
                <a:cs typeface="Arial"/>
              </a:rPr>
              <a:t>standardized,</a:t>
            </a:r>
            <a:r>
              <a:rPr sz="2000" b="1" spc="-51" dirty="0">
                <a:latin typeface="Arial"/>
                <a:cs typeface="Arial"/>
              </a:rPr>
              <a:t> </a:t>
            </a:r>
            <a:r>
              <a:rPr sz="2000" b="1" dirty="0">
                <a:latin typeface="Arial"/>
                <a:cs typeface="Arial"/>
              </a:rPr>
              <a:t>objective</a:t>
            </a:r>
            <a:r>
              <a:rPr sz="2000" b="1" spc="-5" dirty="0">
                <a:latin typeface="Arial"/>
                <a:cs typeface="Arial"/>
              </a:rPr>
              <a:t> </a:t>
            </a:r>
            <a:r>
              <a:rPr sz="2000" b="1" spc="-11" dirty="0">
                <a:latin typeface="Arial"/>
                <a:cs typeface="Arial"/>
              </a:rPr>
              <a:t>selection</a:t>
            </a:r>
            <a:endParaRPr sz="2000">
              <a:latin typeface="Arial"/>
              <a:cs typeface="Arial"/>
            </a:endParaRPr>
          </a:p>
          <a:p>
            <a:pPr marL="12700"/>
            <a:r>
              <a:rPr sz="2000" b="1" dirty="0">
                <a:latin typeface="Arial"/>
                <a:cs typeface="Arial"/>
              </a:rPr>
              <a:t>process</a:t>
            </a:r>
            <a:r>
              <a:rPr sz="2000" b="1" spc="-55" dirty="0">
                <a:latin typeface="Arial"/>
                <a:cs typeface="Arial"/>
              </a:rPr>
              <a:t> </a:t>
            </a:r>
            <a:r>
              <a:rPr sz="2000" b="1" dirty="0">
                <a:latin typeface="Arial"/>
                <a:cs typeface="Arial"/>
              </a:rPr>
              <a:t>rather</a:t>
            </a:r>
            <a:r>
              <a:rPr sz="2000" b="1" spc="-45" dirty="0">
                <a:latin typeface="Arial"/>
                <a:cs typeface="Arial"/>
              </a:rPr>
              <a:t> </a:t>
            </a:r>
            <a:r>
              <a:rPr sz="2000" b="1" dirty="0">
                <a:latin typeface="Arial"/>
                <a:cs typeface="Arial"/>
              </a:rPr>
              <a:t>than</a:t>
            </a:r>
            <a:r>
              <a:rPr sz="2000" b="1" spc="-35" dirty="0">
                <a:latin typeface="Arial"/>
                <a:cs typeface="Arial"/>
              </a:rPr>
              <a:t> </a:t>
            </a:r>
            <a:r>
              <a:rPr sz="2000" b="1" dirty="0">
                <a:latin typeface="Arial"/>
                <a:cs typeface="Arial"/>
              </a:rPr>
              <a:t>a</a:t>
            </a:r>
            <a:r>
              <a:rPr sz="2000" b="1" spc="-20" dirty="0">
                <a:latin typeface="Arial"/>
                <a:cs typeface="Arial"/>
              </a:rPr>
              <a:t> </a:t>
            </a:r>
            <a:r>
              <a:rPr sz="2000" b="1" dirty="0">
                <a:latin typeface="Arial"/>
                <a:cs typeface="Arial"/>
              </a:rPr>
              <a:t>single</a:t>
            </a:r>
            <a:r>
              <a:rPr sz="2000" b="1" spc="-40" dirty="0">
                <a:latin typeface="Arial"/>
                <a:cs typeface="Arial"/>
              </a:rPr>
              <a:t> </a:t>
            </a:r>
            <a:r>
              <a:rPr sz="2000" b="1" dirty="0">
                <a:latin typeface="Arial"/>
                <a:cs typeface="Arial"/>
              </a:rPr>
              <a:t>authority</a:t>
            </a:r>
            <a:r>
              <a:rPr sz="2000" b="1" spc="-45" dirty="0">
                <a:latin typeface="Arial"/>
                <a:cs typeface="Arial"/>
              </a:rPr>
              <a:t> </a:t>
            </a:r>
            <a:r>
              <a:rPr sz="2000" b="1" spc="-11" dirty="0">
                <a:latin typeface="Arial"/>
                <a:cs typeface="Arial"/>
              </a:rPr>
              <a:t>decision</a:t>
            </a:r>
            <a:endParaRPr sz="2000">
              <a:latin typeface="Arial"/>
              <a:cs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8516">
              <a:lnSpc>
                <a:spcPts val="1631"/>
              </a:lnSpc>
            </a:pPr>
            <a:r>
              <a:rPr spc="-25" dirty="0"/>
              <a:t>110</a:t>
            </a:r>
          </a:p>
        </p:txBody>
      </p:sp>
      <p:sp>
        <p:nvSpPr>
          <p:cNvPr id="2" name="object 2"/>
          <p:cNvSpPr txBox="1">
            <a:spLocks noGrp="1"/>
          </p:cNvSpPr>
          <p:nvPr>
            <p:ph type="title"/>
          </p:nvPr>
        </p:nvSpPr>
        <p:spPr>
          <a:xfrm>
            <a:off x="598767" y="485396"/>
            <a:ext cx="10994473" cy="1275221"/>
          </a:xfrm>
          <a:prstGeom prst="rect">
            <a:avLst/>
          </a:prstGeom>
        </p:spPr>
        <p:txBody>
          <a:bodyPr vert="horz" wrap="square" lIns="0" tIns="714248" rIns="0" bIns="0" rtlCol="0">
            <a:spAutoFit/>
          </a:bodyPr>
          <a:lstStyle/>
          <a:p>
            <a:pPr marL="438773">
              <a:spcBef>
                <a:spcPts val="100"/>
              </a:spcBef>
            </a:pPr>
            <a:r>
              <a:rPr dirty="0"/>
              <a:t>Quality</a:t>
            </a:r>
            <a:r>
              <a:rPr spc="-15" dirty="0"/>
              <a:t> </a:t>
            </a:r>
            <a:r>
              <a:rPr dirty="0"/>
              <a:t>control:</a:t>
            </a:r>
            <a:r>
              <a:rPr spc="-11" dirty="0"/>
              <a:t> </a:t>
            </a:r>
            <a:r>
              <a:rPr dirty="0"/>
              <a:t>focus</a:t>
            </a:r>
            <a:r>
              <a:rPr spc="-11" dirty="0"/>
              <a:t> </a:t>
            </a:r>
            <a:r>
              <a:rPr dirty="0"/>
              <a:t>on</a:t>
            </a:r>
            <a:r>
              <a:rPr spc="-11" dirty="0"/>
              <a:t> </a:t>
            </a:r>
            <a:r>
              <a:rPr dirty="0"/>
              <a:t>key</a:t>
            </a:r>
            <a:r>
              <a:rPr spc="-11" dirty="0"/>
              <a:t> </a:t>
            </a:r>
            <a:r>
              <a:rPr spc="-20" dirty="0"/>
              <a:t>data</a:t>
            </a:r>
          </a:p>
        </p:txBody>
      </p:sp>
      <p:sp>
        <p:nvSpPr>
          <p:cNvPr id="3" name="object 3"/>
          <p:cNvSpPr txBox="1"/>
          <p:nvPr/>
        </p:nvSpPr>
        <p:spPr>
          <a:xfrm>
            <a:off x="1450595" y="2386713"/>
            <a:ext cx="6045200" cy="2789995"/>
          </a:xfrm>
          <a:prstGeom prst="rect">
            <a:avLst/>
          </a:prstGeom>
        </p:spPr>
        <p:txBody>
          <a:bodyPr vert="horz" wrap="square" lIns="0" tIns="12065" rIns="0" bIns="0" rtlCol="0">
            <a:spAutoFit/>
          </a:bodyPr>
          <a:lstStyle/>
          <a:p>
            <a:pPr marL="355591" marR="5080" indent="-342891">
              <a:spcBef>
                <a:spcPts val="95"/>
              </a:spcBef>
              <a:buChar char="•"/>
              <a:tabLst>
                <a:tab pos="355591" algn="l"/>
              </a:tabLst>
            </a:pPr>
            <a:r>
              <a:rPr sz="2800" dirty="0">
                <a:latin typeface="Arial"/>
                <a:cs typeface="Arial"/>
              </a:rPr>
              <a:t>Fastidious</a:t>
            </a:r>
            <a:r>
              <a:rPr sz="2800" spc="-60" dirty="0">
                <a:latin typeface="Arial"/>
                <a:cs typeface="Arial"/>
              </a:rPr>
              <a:t> </a:t>
            </a:r>
            <a:r>
              <a:rPr sz="2800" dirty="0">
                <a:latin typeface="Arial"/>
                <a:cs typeface="Arial"/>
              </a:rPr>
              <a:t>attention</a:t>
            </a:r>
            <a:r>
              <a:rPr sz="2800" spc="-65" dirty="0">
                <a:latin typeface="Arial"/>
                <a:cs typeface="Arial"/>
              </a:rPr>
              <a:t> </a:t>
            </a:r>
            <a:r>
              <a:rPr sz="2800" dirty="0">
                <a:latin typeface="Arial"/>
                <a:cs typeface="Arial"/>
              </a:rPr>
              <a:t>to</a:t>
            </a:r>
            <a:r>
              <a:rPr sz="2800" spc="-65" dirty="0">
                <a:latin typeface="Arial"/>
                <a:cs typeface="Arial"/>
              </a:rPr>
              <a:t> </a:t>
            </a:r>
            <a:r>
              <a:rPr sz="2800" dirty="0">
                <a:latin typeface="Arial"/>
                <a:cs typeface="Arial"/>
              </a:rPr>
              <a:t>all</a:t>
            </a:r>
            <a:r>
              <a:rPr sz="2800" spc="-55" dirty="0">
                <a:latin typeface="Arial"/>
                <a:cs typeface="Arial"/>
              </a:rPr>
              <a:t> </a:t>
            </a:r>
            <a:r>
              <a:rPr sz="2800" dirty="0">
                <a:latin typeface="Arial"/>
                <a:cs typeface="Arial"/>
              </a:rPr>
              <a:t>data</a:t>
            </a:r>
            <a:r>
              <a:rPr sz="2800" spc="-60" dirty="0">
                <a:latin typeface="Arial"/>
                <a:cs typeface="Arial"/>
              </a:rPr>
              <a:t> </a:t>
            </a:r>
            <a:r>
              <a:rPr sz="2800" dirty="0">
                <a:latin typeface="Arial"/>
                <a:cs typeface="Arial"/>
              </a:rPr>
              <a:t>is</a:t>
            </a:r>
            <a:r>
              <a:rPr sz="2800" spc="-65" dirty="0">
                <a:latin typeface="Arial"/>
                <a:cs typeface="Arial"/>
              </a:rPr>
              <a:t> </a:t>
            </a:r>
            <a:r>
              <a:rPr sz="2800" spc="-25" dirty="0">
                <a:latin typeface="Arial"/>
                <a:cs typeface="Arial"/>
              </a:rPr>
              <a:t>not </a:t>
            </a:r>
            <a:r>
              <a:rPr sz="2800" dirty="0">
                <a:latin typeface="Arial"/>
                <a:cs typeface="Arial"/>
              </a:rPr>
              <a:t>possible,</a:t>
            </a:r>
            <a:r>
              <a:rPr sz="2800" spc="-80" dirty="0">
                <a:latin typeface="Arial"/>
                <a:cs typeface="Arial"/>
              </a:rPr>
              <a:t> </a:t>
            </a:r>
            <a:r>
              <a:rPr sz="2800" dirty="0">
                <a:latin typeface="Arial"/>
                <a:cs typeface="Arial"/>
              </a:rPr>
              <a:t>nor</a:t>
            </a:r>
            <a:r>
              <a:rPr sz="2800" spc="-60" dirty="0">
                <a:latin typeface="Arial"/>
                <a:cs typeface="Arial"/>
              </a:rPr>
              <a:t> </a:t>
            </a:r>
            <a:r>
              <a:rPr sz="2800" spc="-11" dirty="0">
                <a:latin typeface="Arial"/>
                <a:cs typeface="Arial"/>
              </a:rPr>
              <a:t>necessary</a:t>
            </a:r>
            <a:endParaRPr sz="2800">
              <a:latin typeface="Arial"/>
              <a:cs typeface="Arial"/>
            </a:endParaRPr>
          </a:p>
          <a:p>
            <a:pPr>
              <a:spcBef>
                <a:spcPts val="45"/>
              </a:spcBef>
              <a:buFont typeface="Arial"/>
              <a:buChar char="•"/>
            </a:pPr>
            <a:endParaRPr sz="4051">
              <a:latin typeface="Arial"/>
              <a:cs typeface="Arial"/>
            </a:endParaRPr>
          </a:p>
          <a:p>
            <a:pPr marL="355591" marR="396230" indent="-342891" algn="just">
              <a:spcBef>
                <a:spcPts val="5"/>
              </a:spcBef>
              <a:buChar char="•"/>
              <a:tabLst>
                <a:tab pos="355591" algn="l"/>
              </a:tabLst>
            </a:pPr>
            <a:r>
              <a:rPr sz="2800" dirty="0">
                <a:latin typeface="Arial"/>
                <a:cs typeface="Arial"/>
              </a:rPr>
              <a:t>Primary</a:t>
            </a:r>
            <a:r>
              <a:rPr sz="2800" spc="-75" dirty="0">
                <a:latin typeface="Arial"/>
                <a:cs typeface="Arial"/>
              </a:rPr>
              <a:t> </a:t>
            </a:r>
            <a:r>
              <a:rPr sz="2800" dirty="0">
                <a:latin typeface="Arial"/>
                <a:cs typeface="Arial"/>
              </a:rPr>
              <a:t>and</a:t>
            </a:r>
            <a:r>
              <a:rPr sz="2800" spc="-85" dirty="0">
                <a:latin typeface="Arial"/>
                <a:cs typeface="Arial"/>
              </a:rPr>
              <a:t> </a:t>
            </a:r>
            <a:r>
              <a:rPr sz="2800" dirty="0">
                <a:latin typeface="Arial"/>
                <a:cs typeface="Arial"/>
              </a:rPr>
              <a:t>secondary</a:t>
            </a:r>
            <a:r>
              <a:rPr sz="2800" spc="-80" dirty="0">
                <a:latin typeface="Arial"/>
                <a:cs typeface="Arial"/>
              </a:rPr>
              <a:t> </a:t>
            </a:r>
            <a:r>
              <a:rPr sz="2800" spc="-11" dirty="0">
                <a:latin typeface="Arial"/>
                <a:cs typeface="Arial"/>
              </a:rPr>
              <a:t>outcome </a:t>
            </a:r>
            <a:r>
              <a:rPr sz="2800" dirty="0">
                <a:latin typeface="Arial"/>
                <a:cs typeface="Arial"/>
              </a:rPr>
              <a:t>measures,</a:t>
            </a:r>
            <a:r>
              <a:rPr sz="2800" spc="-111" dirty="0">
                <a:latin typeface="Arial"/>
                <a:cs typeface="Arial"/>
              </a:rPr>
              <a:t> </a:t>
            </a:r>
            <a:r>
              <a:rPr sz="2800" dirty="0">
                <a:latin typeface="Arial"/>
                <a:cs typeface="Arial"/>
              </a:rPr>
              <a:t>informed</a:t>
            </a:r>
            <a:r>
              <a:rPr sz="2800" spc="-100" dirty="0">
                <a:latin typeface="Arial"/>
                <a:cs typeface="Arial"/>
              </a:rPr>
              <a:t> </a:t>
            </a:r>
            <a:r>
              <a:rPr sz="2800" dirty="0">
                <a:latin typeface="Arial"/>
                <a:cs typeface="Arial"/>
              </a:rPr>
              <a:t>consent</a:t>
            </a:r>
            <a:r>
              <a:rPr sz="2800" spc="-115" dirty="0">
                <a:latin typeface="Arial"/>
                <a:cs typeface="Arial"/>
              </a:rPr>
              <a:t> </a:t>
            </a:r>
            <a:r>
              <a:rPr sz="2800" spc="-25" dirty="0">
                <a:latin typeface="Arial"/>
                <a:cs typeface="Arial"/>
              </a:rPr>
              <a:t>and </a:t>
            </a:r>
            <a:r>
              <a:rPr sz="2800" dirty="0">
                <a:latin typeface="Arial"/>
                <a:cs typeface="Arial"/>
              </a:rPr>
              <a:t>important</a:t>
            </a:r>
            <a:r>
              <a:rPr sz="2800" spc="-105" dirty="0">
                <a:latin typeface="Arial"/>
                <a:cs typeface="Arial"/>
              </a:rPr>
              <a:t> </a:t>
            </a:r>
            <a:r>
              <a:rPr sz="2800" dirty="0">
                <a:latin typeface="Arial"/>
                <a:cs typeface="Arial"/>
              </a:rPr>
              <a:t>baseline</a:t>
            </a:r>
            <a:r>
              <a:rPr sz="2800" spc="-105" dirty="0">
                <a:latin typeface="Arial"/>
                <a:cs typeface="Arial"/>
              </a:rPr>
              <a:t> </a:t>
            </a:r>
            <a:r>
              <a:rPr sz="2800" spc="-11" dirty="0">
                <a:latin typeface="Arial"/>
                <a:cs typeface="Arial"/>
              </a:rPr>
              <a:t>characteristics</a:t>
            </a:r>
            <a:endParaRPr sz="2800">
              <a:latin typeface="Arial"/>
              <a:cs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8516">
              <a:lnSpc>
                <a:spcPts val="1631"/>
              </a:lnSpc>
            </a:pPr>
            <a:r>
              <a:rPr spc="-25" dirty="0"/>
              <a:t>111</a:t>
            </a:r>
          </a:p>
        </p:txBody>
      </p:sp>
      <p:sp>
        <p:nvSpPr>
          <p:cNvPr id="2" name="object 2"/>
          <p:cNvSpPr txBox="1">
            <a:spLocks noGrp="1"/>
          </p:cNvSpPr>
          <p:nvPr>
            <p:ph type="title"/>
          </p:nvPr>
        </p:nvSpPr>
        <p:spPr>
          <a:xfrm>
            <a:off x="598767" y="485396"/>
            <a:ext cx="10994473" cy="706475"/>
          </a:xfrm>
          <a:prstGeom prst="rect">
            <a:avLst/>
          </a:prstGeom>
        </p:spPr>
        <p:txBody>
          <a:bodyPr vert="horz" wrap="square" lIns="0" tIns="211963" rIns="0" bIns="0" rtlCol="0">
            <a:spAutoFit/>
          </a:bodyPr>
          <a:lstStyle/>
          <a:p>
            <a:pPr marL="2317693">
              <a:spcBef>
                <a:spcPts val="105"/>
              </a:spcBef>
            </a:pPr>
            <a:r>
              <a:rPr sz="3200" dirty="0"/>
              <a:t>Quality</a:t>
            </a:r>
            <a:r>
              <a:rPr sz="3200" spc="-71" dirty="0"/>
              <a:t> </a:t>
            </a:r>
            <a:r>
              <a:rPr sz="3200" spc="-11" dirty="0"/>
              <a:t>monitoring</a:t>
            </a:r>
            <a:endParaRPr sz="3200"/>
          </a:p>
        </p:txBody>
      </p:sp>
      <p:sp>
        <p:nvSpPr>
          <p:cNvPr id="3" name="object 3"/>
          <p:cNvSpPr txBox="1"/>
          <p:nvPr/>
        </p:nvSpPr>
        <p:spPr>
          <a:xfrm>
            <a:off x="1222047" y="1886156"/>
            <a:ext cx="6741159" cy="3794244"/>
          </a:xfrm>
          <a:prstGeom prst="rect">
            <a:avLst/>
          </a:prstGeom>
        </p:spPr>
        <p:txBody>
          <a:bodyPr vert="horz" wrap="square" lIns="0" tIns="12065" rIns="0" bIns="0" rtlCol="0">
            <a:spAutoFit/>
          </a:bodyPr>
          <a:lstStyle/>
          <a:p>
            <a:pPr marL="354956" indent="-342257">
              <a:spcBef>
                <a:spcPts val="95"/>
              </a:spcBef>
              <a:buChar char="•"/>
              <a:tabLst>
                <a:tab pos="354956" algn="l"/>
              </a:tabLst>
            </a:pPr>
            <a:r>
              <a:rPr sz="2800" dirty="0">
                <a:latin typeface="Arial"/>
                <a:cs typeface="Arial"/>
              </a:rPr>
              <a:t>Current</a:t>
            </a:r>
            <a:r>
              <a:rPr sz="2800" spc="-75" dirty="0">
                <a:latin typeface="Arial"/>
                <a:cs typeface="Arial"/>
              </a:rPr>
              <a:t> </a:t>
            </a:r>
            <a:r>
              <a:rPr sz="2800" dirty="0">
                <a:latin typeface="Arial"/>
                <a:cs typeface="Arial"/>
              </a:rPr>
              <a:t>to</a:t>
            </a:r>
            <a:r>
              <a:rPr sz="2800" spc="-91" dirty="0">
                <a:latin typeface="Arial"/>
                <a:cs typeface="Arial"/>
              </a:rPr>
              <a:t> </a:t>
            </a:r>
            <a:r>
              <a:rPr sz="2800" dirty="0">
                <a:latin typeface="Arial"/>
                <a:cs typeface="Arial"/>
              </a:rPr>
              <a:t>allow</a:t>
            </a:r>
            <a:r>
              <a:rPr sz="2800" spc="-85" dirty="0">
                <a:latin typeface="Arial"/>
                <a:cs typeface="Arial"/>
              </a:rPr>
              <a:t> </a:t>
            </a:r>
            <a:r>
              <a:rPr sz="2800" dirty="0">
                <a:latin typeface="Arial"/>
                <a:cs typeface="Arial"/>
              </a:rPr>
              <a:t>corrective</a:t>
            </a:r>
            <a:r>
              <a:rPr sz="2800" spc="-95" dirty="0">
                <a:latin typeface="Arial"/>
                <a:cs typeface="Arial"/>
              </a:rPr>
              <a:t> </a:t>
            </a:r>
            <a:r>
              <a:rPr sz="2800" spc="-11" dirty="0">
                <a:latin typeface="Arial"/>
                <a:cs typeface="Arial"/>
              </a:rPr>
              <a:t>action</a:t>
            </a:r>
            <a:endParaRPr sz="2800">
              <a:latin typeface="Arial"/>
              <a:cs typeface="Arial"/>
            </a:endParaRPr>
          </a:p>
          <a:p>
            <a:pPr marL="354956" indent="-342257">
              <a:spcBef>
                <a:spcPts val="2355"/>
              </a:spcBef>
              <a:buChar char="•"/>
              <a:tabLst>
                <a:tab pos="354956" algn="l"/>
              </a:tabLst>
            </a:pPr>
            <a:r>
              <a:rPr sz="2800" dirty="0">
                <a:latin typeface="Arial"/>
                <a:cs typeface="Arial"/>
              </a:rPr>
              <a:t>Immediate</a:t>
            </a:r>
            <a:r>
              <a:rPr sz="2800" spc="-140" dirty="0">
                <a:latin typeface="Arial"/>
                <a:cs typeface="Arial"/>
              </a:rPr>
              <a:t> </a:t>
            </a:r>
            <a:r>
              <a:rPr sz="2800" spc="-11" dirty="0">
                <a:latin typeface="Arial"/>
                <a:cs typeface="Arial"/>
              </a:rPr>
              <a:t>feedback</a:t>
            </a:r>
            <a:endParaRPr sz="2800">
              <a:latin typeface="Arial"/>
              <a:cs typeface="Arial"/>
            </a:endParaRPr>
          </a:p>
          <a:p>
            <a:pPr marL="354956" marR="198115" indent="-342891">
              <a:lnSpc>
                <a:spcPts val="3031"/>
              </a:lnSpc>
              <a:spcBef>
                <a:spcPts val="2731"/>
              </a:spcBef>
              <a:buChar char="•"/>
              <a:tabLst>
                <a:tab pos="354956" algn="l"/>
              </a:tabLst>
            </a:pPr>
            <a:r>
              <a:rPr sz="2800" dirty="0">
                <a:latin typeface="Arial"/>
                <a:cs typeface="Arial"/>
              </a:rPr>
              <a:t>Focused</a:t>
            </a:r>
            <a:r>
              <a:rPr sz="2800" spc="-71" dirty="0">
                <a:latin typeface="Arial"/>
                <a:cs typeface="Arial"/>
              </a:rPr>
              <a:t> </a:t>
            </a:r>
            <a:r>
              <a:rPr sz="2800" dirty="0">
                <a:latin typeface="Arial"/>
                <a:cs typeface="Arial"/>
              </a:rPr>
              <a:t>on</a:t>
            </a:r>
            <a:r>
              <a:rPr sz="2800" spc="-71" dirty="0">
                <a:latin typeface="Arial"/>
                <a:cs typeface="Arial"/>
              </a:rPr>
              <a:t> </a:t>
            </a:r>
            <a:r>
              <a:rPr sz="2800" dirty="0">
                <a:latin typeface="Arial"/>
                <a:cs typeface="Arial"/>
              </a:rPr>
              <a:t>key</a:t>
            </a:r>
            <a:r>
              <a:rPr sz="2800" spc="-75" dirty="0">
                <a:latin typeface="Arial"/>
                <a:cs typeface="Arial"/>
              </a:rPr>
              <a:t> </a:t>
            </a:r>
            <a:r>
              <a:rPr sz="2800" dirty="0">
                <a:latin typeface="Arial"/>
                <a:cs typeface="Arial"/>
              </a:rPr>
              <a:t>forms,</a:t>
            </a:r>
            <a:r>
              <a:rPr sz="2800" spc="-80" dirty="0">
                <a:latin typeface="Arial"/>
                <a:cs typeface="Arial"/>
              </a:rPr>
              <a:t> </a:t>
            </a:r>
            <a:r>
              <a:rPr sz="2800" dirty="0">
                <a:latin typeface="Arial"/>
                <a:cs typeface="Arial"/>
              </a:rPr>
              <a:t>procedures</a:t>
            </a:r>
            <a:r>
              <a:rPr sz="2800" spc="-55" dirty="0">
                <a:latin typeface="Arial"/>
                <a:cs typeface="Arial"/>
              </a:rPr>
              <a:t> </a:t>
            </a:r>
            <a:r>
              <a:rPr sz="2800" spc="-25" dirty="0">
                <a:latin typeface="Arial"/>
                <a:cs typeface="Arial"/>
              </a:rPr>
              <a:t>and </a:t>
            </a:r>
            <a:r>
              <a:rPr sz="2800" dirty="0">
                <a:latin typeface="Arial"/>
                <a:cs typeface="Arial"/>
              </a:rPr>
              <a:t>drug</a:t>
            </a:r>
            <a:r>
              <a:rPr sz="2800" spc="-55" dirty="0">
                <a:latin typeface="Arial"/>
                <a:cs typeface="Arial"/>
              </a:rPr>
              <a:t> </a:t>
            </a:r>
            <a:r>
              <a:rPr sz="2800" spc="-11" dirty="0">
                <a:latin typeface="Arial"/>
                <a:cs typeface="Arial"/>
              </a:rPr>
              <a:t>handling</a:t>
            </a:r>
            <a:endParaRPr sz="2800">
              <a:latin typeface="Arial"/>
              <a:cs typeface="Arial"/>
            </a:endParaRPr>
          </a:p>
          <a:p>
            <a:pPr marL="354956" marR="5080" indent="-342891">
              <a:lnSpc>
                <a:spcPct val="90000"/>
              </a:lnSpc>
              <a:spcBef>
                <a:spcPts val="2640"/>
              </a:spcBef>
              <a:buChar char="•"/>
              <a:tabLst>
                <a:tab pos="354956" algn="l"/>
              </a:tabLst>
            </a:pPr>
            <a:r>
              <a:rPr sz="2800" dirty="0">
                <a:latin typeface="Arial"/>
                <a:cs typeface="Arial"/>
              </a:rPr>
              <a:t>Record</a:t>
            </a:r>
            <a:r>
              <a:rPr sz="2800" spc="-80" dirty="0">
                <a:latin typeface="Arial"/>
                <a:cs typeface="Arial"/>
              </a:rPr>
              <a:t> </a:t>
            </a:r>
            <a:r>
              <a:rPr sz="2800" dirty="0">
                <a:latin typeface="Arial"/>
                <a:cs typeface="Arial"/>
              </a:rPr>
              <a:t>monitoring</a:t>
            </a:r>
            <a:r>
              <a:rPr sz="2800" spc="-75" dirty="0">
                <a:latin typeface="Arial"/>
                <a:cs typeface="Arial"/>
              </a:rPr>
              <a:t> </a:t>
            </a:r>
            <a:r>
              <a:rPr sz="2800" dirty="0">
                <a:latin typeface="Arial"/>
                <a:cs typeface="Arial"/>
              </a:rPr>
              <a:t>process</a:t>
            </a:r>
            <a:r>
              <a:rPr sz="2800" spc="-91" dirty="0">
                <a:latin typeface="Arial"/>
                <a:cs typeface="Arial"/>
              </a:rPr>
              <a:t> </a:t>
            </a:r>
            <a:r>
              <a:rPr sz="2800" dirty="0">
                <a:latin typeface="Arial"/>
                <a:cs typeface="Arial"/>
              </a:rPr>
              <a:t>and</a:t>
            </a:r>
            <a:r>
              <a:rPr sz="2800" spc="-75" dirty="0">
                <a:latin typeface="Arial"/>
                <a:cs typeface="Arial"/>
              </a:rPr>
              <a:t> </a:t>
            </a:r>
            <a:r>
              <a:rPr sz="2800" spc="-11" dirty="0">
                <a:latin typeface="Arial"/>
                <a:cs typeface="Arial"/>
              </a:rPr>
              <a:t>findings: </a:t>
            </a:r>
            <a:r>
              <a:rPr sz="2800" dirty="0">
                <a:latin typeface="Arial"/>
                <a:cs typeface="Arial"/>
              </a:rPr>
              <a:t>assessment</a:t>
            </a:r>
            <a:r>
              <a:rPr sz="2800" spc="-80" dirty="0">
                <a:latin typeface="Arial"/>
                <a:cs typeface="Arial"/>
              </a:rPr>
              <a:t> </a:t>
            </a:r>
            <a:r>
              <a:rPr sz="2800" dirty="0">
                <a:latin typeface="Arial"/>
                <a:cs typeface="Arial"/>
              </a:rPr>
              <a:t>of</a:t>
            </a:r>
            <a:r>
              <a:rPr sz="2800" spc="-75" dirty="0">
                <a:latin typeface="Arial"/>
                <a:cs typeface="Arial"/>
              </a:rPr>
              <a:t> </a:t>
            </a:r>
            <a:r>
              <a:rPr sz="2800" dirty="0">
                <a:latin typeface="Arial"/>
                <a:cs typeface="Arial"/>
              </a:rPr>
              <a:t>data</a:t>
            </a:r>
            <a:r>
              <a:rPr sz="2800" spc="-75" dirty="0">
                <a:latin typeface="Arial"/>
                <a:cs typeface="Arial"/>
              </a:rPr>
              <a:t> </a:t>
            </a:r>
            <a:r>
              <a:rPr sz="2800" dirty="0">
                <a:latin typeface="Arial"/>
                <a:cs typeface="Arial"/>
              </a:rPr>
              <a:t>quality</a:t>
            </a:r>
            <a:r>
              <a:rPr sz="2800" spc="-75" dirty="0">
                <a:latin typeface="Arial"/>
                <a:cs typeface="Arial"/>
              </a:rPr>
              <a:t> </a:t>
            </a:r>
            <a:r>
              <a:rPr sz="2800" spc="-20" dirty="0">
                <a:latin typeface="Arial"/>
                <a:cs typeface="Arial"/>
              </a:rPr>
              <a:t>when </a:t>
            </a:r>
            <a:r>
              <a:rPr sz="2800" dirty="0">
                <a:latin typeface="Arial"/>
                <a:cs typeface="Arial"/>
              </a:rPr>
              <a:t>interpreting</a:t>
            </a:r>
            <a:r>
              <a:rPr sz="2800" spc="-95" dirty="0">
                <a:latin typeface="Arial"/>
                <a:cs typeface="Arial"/>
              </a:rPr>
              <a:t> </a:t>
            </a:r>
            <a:r>
              <a:rPr sz="2800" dirty="0">
                <a:latin typeface="Arial"/>
                <a:cs typeface="Arial"/>
              </a:rPr>
              <a:t>study</a:t>
            </a:r>
            <a:r>
              <a:rPr sz="2800" spc="-105" dirty="0">
                <a:latin typeface="Arial"/>
                <a:cs typeface="Arial"/>
              </a:rPr>
              <a:t> </a:t>
            </a:r>
            <a:r>
              <a:rPr sz="2800" spc="-11" dirty="0">
                <a:latin typeface="Arial"/>
                <a:cs typeface="Arial"/>
              </a:rPr>
              <a:t>results</a:t>
            </a:r>
            <a:endParaRPr sz="2800">
              <a:latin typeface="Arial"/>
              <a:cs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8516">
              <a:lnSpc>
                <a:spcPts val="1631"/>
              </a:lnSpc>
            </a:pPr>
            <a:r>
              <a:rPr spc="-25" dirty="0"/>
              <a:t>112</a:t>
            </a:r>
          </a:p>
        </p:txBody>
      </p:sp>
      <p:sp>
        <p:nvSpPr>
          <p:cNvPr id="2" name="object 2"/>
          <p:cNvSpPr txBox="1">
            <a:spLocks noGrp="1"/>
          </p:cNvSpPr>
          <p:nvPr>
            <p:ph type="title"/>
          </p:nvPr>
        </p:nvSpPr>
        <p:spPr>
          <a:xfrm>
            <a:off x="598767" y="485394"/>
            <a:ext cx="10994473" cy="967444"/>
          </a:xfrm>
          <a:prstGeom prst="rect">
            <a:avLst/>
          </a:prstGeom>
        </p:spPr>
        <p:txBody>
          <a:bodyPr vert="horz" wrap="square" lIns="0" tIns="409448" rIns="0" bIns="0" rtlCol="0">
            <a:spAutoFit/>
          </a:bodyPr>
          <a:lstStyle/>
          <a:p>
            <a:pPr marL="1962736">
              <a:spcBef>
                <a:spcPts val="100"/>
              </a:spcBef>
            </a:pPr>
            <a:r>
              <a:rPr dirty="0"/>
              <a:t>Monitoring of </a:t>
            </a:r>
            <a:r>
              <a:rPr spc="-11" dirty="0"/>
              <a:t>forms</a:t>
            </a:r>
          </a:p>
        </p:txBody>
      </p:sp>
      <p:sp>
        <p:nvSpPr>
          <p:cNvPr id="3" name="object 3"/>
          <p:cNvSpPr txBox="1"/>
          <p:nvPr/>
        </p:nvSpPr>
        <p:spPr>
          <a:xfrm>
            <a:off x="1602995" y="1919757"/>
            <a:ext cx="4939031" cy="1570944"/>
          </a:xfrm>
          <a:prstGeom prst="rect">
            <a:avLst/>
          </a:prstGeom>
        </p:spPr>
        <p:txBody>
          <a:bodyPr vert="horz" wrap="square" lIns="0" tIns="97791" rIns="0" bIns="0" rtlCol="0">
            <a:spAutoFit/>
          </a:bodyPr>
          <a:lstStyle/>
          <a:p>
            <a:pPr marL="354956" indent="-342257">
              <a:spcBef>
                <a:spcPts val="771"/>
              </a:spcBef>
              <a:buChar char="•"/>
              <a:tabLst>
                <a:tab pos="354956" algn="l"/>
              </a:tabLst>
            </a:pPr>
            <a:r>
              <a:rPr sz="2800" spc="-11" dirty="0">
                <a:latin typeface="Arial"/>
                <a:cs typeface="Arial"/>
              </a:rPr>
              <a:t>Completeness</a:t>
            </a:r>
            <a:endParaRPr sz="2800">
              <a:latin typeface="Arial"/>
              <a:cs typeface="Arial"/>
            </a:endParaRPr>
          </a:p>
          <a:p>
            <a:pPr marL="354956" indent="-342257">
              <a:spcBef>
                <a:spcPts val="675"/>
              </a:spcBef>
              <a:buChar char="•"/>
              <a:tabLst>
                <a:tab pos="354956" algn="l"/>
                <a:tab pos="1741127" algn="l"/>
              </a:tabLst>
            </a:pPr>
            <a:r>
              <a:rPr sz="2800" spc="-11" dirty="0">
                <a:latin typeface="Arial"/>
                <a:cs typeface="Arial"/>
              </a:rPr>
              <a:t>Internal</a:t>
            </a:r>
            <a:r>
              <a:rPr sz="2800" dirty="0">
                <a:latin typeface="Arial"/>
                <a:cs typeface="Arial"/>
              </a:rPr>
              <a:t>	</a:t>
            </a:r>
            <a:r>
              <a:rPr sz="2800" spc="-11" dirty="0">
                <a:latin typeface="Arial"/>
                <a:cs typeface="Arial"/>
              </a:rPr>
              <a:t>consistency</a:t>
            </a:r>
            <a:endParaRPr sz="2800">
              <a:latin typeface="Arial"/>
              <a:cs typeface="Arial"/>
            </a:endParaRPr>
          </a:p>
          <a:p>
            <a:pPr marL="354956" indent="-342257">
              <a:spcBef>
                <a:spcPts val="671"/>
              </a:spcBef>
              <a:buChar char="•"/>
              <a:tabLst>
                <a:tab pos="354956" algn="l"/>
              </a:tabLst>
            </a:pPr>
            <a:r>
              <a:rPr sz="2800" dirty="0">
                <a:latin typeface="Arial"/>
                <a:cs typeface="Arial"/>
              </a:rPr>
              <a:t>Consistency</a:t>
            </a:r>
            <a:r>
              <a:rPr sz="2800" spc="-65" dirty="0">
                <a:latin typeface="Arial"/>
                <a:cs typeface="Arial"/>
              </a:rPr>
              <a:t> </a:t>
            </a:r>
            <a:r>
              <a:rPr sz="2800" dirty="0">
                <a:latin typeface="Arial"/>
                <a:cs typeface="Arial"/>
              </a:rPr>
              <a:t>with</a:t>
            </a:r>
            <a:r>
              <a:rPr sz="2800" spc="-91" dirty="0">
                <a:latin typeface="Arial"/>
                <a:cs typeface="Arial"/>
              </a:rPr>
              <a:t> </a:t>
            </a:r>
            <a:r>
              <a:rPr sz="2800" dirty="0">
                <a:latin typeface="Arial"/>
                <a:cs typeface="Arial"/>
              </a:rPr>
              <a:t>other</a:t>
            </a:r>
            <a:r>
              <a:rPr sz="2800" spc="-91" dirty="0">
                <a:latin typeface="Arial"/>
                <a:cs typeface="Arial"/>
              </a:rPr>
              <a:t> </a:t>
            </a:r>
            <a:r>
              <a:rPr sz="2800" spc="-11" dirty="0">
                <a:latin typeface="Arial"/>
                <a:cs typeface="Arial"/>
              </a:rPr>
              <a:t>forms</a:t>
            </a:r>
            <a:endParaRPr sz="2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fld id="{81D60167-4931-47E6-BA6A-407CBD079E47}" type="slidenum">
              <a:rPr spc="-25" dirty="0"/>
              <a:pPr marL="7462333">
                <a:lnSpc>
                  <a:spcPts val="1631"/>
                </a:lnSpc>
              </a:pPr>
              <a:t>11</a:t>
            </a:fld>
            <a:endParaRPr spc="-25" dirty="0"/>
          </a:p>
        </p:txBody>
      </p:sp>
      <p:sp>
        <p:nvSpPr>
          <p:cNvPr id="2" name="object 2"/>
          <p:cNvSpPr txBox="1">
            <a:spLocks noGrp="1"/>
          </p:cNvSpPr>
          <p:nvPr>
            <p:ph type="title"/>
          </p:nvPr>
        </p:nvSpPr>
        <p:spPr>
          <a:xfrm>
            <a:off x="598767" y="485393"/>
            <a:ext cx="10994473" cy="690574"/>
          </a:xfrm>
          <a:prstGeom prst="rect">
            <a:avLst/>
          </a:prstGeom>
        </p:spPr>
        <p:txBody>
          <a:bodyPr vert="horz" wrap="square" lIns="0" tIns="13335" rIns="0" bIns="0" rtlCol="0">
            <a:spAutoFit/>
          </a:bodyPr>
          <a:lstStyle/>
          <a:p>
            <a:pPr marL="3220005" marR="5080" indent="-2233239">
              <a:spcBef>
                <a:spcPts val="105"/>
              </a:spcBef>
            </a:pPr>
            <a:r>
              <a:rPr sz="4400" b="0" dirty="0">
                <a:latin typeface="Times New Roman"/>
                <a:cs typeface="Times New Roman"/>
              </a:rPr>
              <a:t>Non</a:t>
            </a:r>
            <a:r>
              <a:rPr sz="4400" b="0" spc="-11" dirty="0">
                <a:latin typeface="Times New Roman"/>
                <a:cs typeface="Times New Roman"/>
              </a:rPr>
              <a:t> </a:t>
            </a:r>
            <a:r>
              <a:rPr sz="4400" b="0" dirty="0">
                <a:latin typeface="Times New Roman"/>
                <a:cs typeface="Times New Roman"/>
              </a:rPr>
              <a:t>randomized</a:t>
            </a:r>
            <a:r>
              <a:rPr sz="4400" b="0" spc="-35" dirty="0">
                <a:latin typeface="Times New Roman"/>
                <a:cs typeface="Times New Roman"/>
              </a:rPr>
              <a:t> </a:t>
            </a:r>
            <a:r>
              <a:rPr sz="4400" b="0" spc="-11" dirty="0">
                <a:latin typeface="Times New Roman"/>
                <a:cs typeface="Times New Roman"/>
              </a:rPr>
              <a:t>concurrent controls</a:t>
            </a:r>
            <a:endParaRPr sz="4400">
              <a:latin typeface="Times New Roman"/>
              <a:cs typeface="Times New Roman"/>
            </a:endParaRPr>
          </a:p>
        </p:txBody>
      </p:sp>
      <p:sp>
        <p:nvSpPr>
          <p:cNvPr id="3" name="object 3"/>
          <p:cNvSpPr txBox="1"/>
          <p:nvPr/>
        </p:nvSpPr>
        <p:spPr>
          <a:xfrm>
            <a:off x="764543" y="2002664"/>
            <a:ext cx="7421245" cy="3728585"/>
          </a:xfrm>
          <a:prstGeom prst="rect">
            <a:avLst/>
          </a:prstGeom>
        </p:spPr>
        <p:txBody>
          <a:bodyPr vert="horz" wrap="square" lIns="0" tIns="12065" rIns="0" bIns="0" rtlCol="0">
            <a:spAutoFit/>
          </a:bodyPr>
          <a:lstStyle/>
          <a:p>
            <a:pPr marL="355591" marR="569580" indent="-343526">
              <a:spcBef>
                <a:spcPts val="95"/>
              </a:spcBef>
              <a:buChar char="•"/>
              <a:tabLst>
                <a:tab pos="355591" algn="l"/>
              </a:tabLst>
            </a:pPr>
            <a:r>
              <a:rPr sz="2800" dirty="0">
                <a:latin typeface="Times New Roman"/>
                <a:cs typeface="Times New Roman"/>
              </a:rPr>
              <a:t>Non</a:t>
            </a:r>
            <a:r>
              <a:rPr sz="2800" spc="-71" dirty="0">
                <a:latin typeface="Times New Roman"/>
                <a:cs typeface="Times New Roman"/>
              </a:rPr>
              <a:t> </a:t>
            </a:r>
            <a:r>
              <a:rPr sz="2800" dirty="0">
                <a:latin typeface="Times New Roman"/>
                <a:cs typeface="Times New Roman"/>
              </a:rPr>
              <a:t>randomized</a:t>
            </a:r>
            <a:r>
              <a:rPr sz="2800" spc="-71" dirty="0">
                <a:latin typeface="Times New Roman"/>
                <a:cs typeface="Times New Roman"/>
              </a:rPr>
              <a:t> </a:t>
            </a:r>
            <a:r>
              <a:rPr sz="2800" dirty="0">
                <a:latin typeface="Times New Roman"/>
                <a:cs typeface="Times New Roman"/>
              </a:rPr>
              <a:t>methods</a:t>
            </a:r>
            <a:r>
              <a:rPr sz="2800" spc="-65" dirty="0">
                <a:latin typeface="Times New Roman"/>
                <a:cs typeface="Times New Roman"/>
              </a:rPr>
              <a:t> </a:t>
            </a:r>
            <a:r>
              <a:rPr sz="2800" dirty="0">
                <a:latin typeface="Times New Roman"/>
                <a:cs typeface="Times New Roman"/>
              </a:rPr>
              <a:t>are</a:t>
            </a:r>
            <a:r>
              <a:rPr sz="2800" spc="-71" dirty="0">
                <a:latin typeface="Times New Roman"/>
                <a:cs typeface="Times New Roman"/>
              </a:rPr>
              <a:t> </a:t>
            </a:r>
            <a:r>
              <a:rPr sz="2800" dirty="0">
                <a:latin typeface="Times New Roman"/>
                <a:cs typeface="Times New Roman"/>
              </a:rPr>
              <a:t>used</a:t>
            </a:r>
            <a:r>
              <a:rPr sz="2800" spc="-75" dirty="0">
                <a:latin typeface="Times New Roman"/>
                <a:cs typeface="Times New Roman"/>
              </a:rPr>
              <a:t> </a:t>
            </a:r>
            <a:r>
              <a:rPr sz="2800" dirty="0">
                <a:latin typeface="Times New Roman"/>
                <a:cs typeface="Times New Roman"/>
              </a:rPr>
              <a:t>to</a:t>
            </a:r>
            <a:r>
              <a:rPr sz="2800" spc="-71" dirty="0">
                <a:latin typeface="Times New Roman"/>
                <a:cs typeface="Times New Roman"/>
              </a:rPr>
              <a:t> </a:t>
            </a:r>
            <a:r>
              <a:rPr sz="2800" spc="-11" dirty="0">
                <a:latin typeface="Times New Roman"/>
                <a:cs typeface="Times New Roman"/>
              </a:rPr>
              <a:t>allocate </a:t>
            </a:r>
            <a:r>
              <a:rPr sz="2800" dirty="0">
                <a:latin typeface="Times New Roman"/>
                <a:cs typeface="Times New Roman"/>
              </a:rPr>
              <a:t>participants</a:t>
            </a:r>
            <a:r>
              <a:rPr sz="2800" spc="-100" dirty="0">
                <a:latin typeface="Times New Roman"/>
                <a:cs typeface="Times New Roman"/>
              </a:rPr>
              <a:t> </a:t>
            </a:r>
            <a:r>
              <a:rPr sz="2800" dirty="0">
                <a:latin typeface="Times New Roman"/>
                <a:cs typeface="Times New Roman"/>
              </a:rPr>
              <a:t>to</a:t>
            </a:r>
            <a:r>
              <a:rPr sz="2800" spc="-85" dirty="0">
                <a:latin typeface="Times New Roman"/>
                <a:cs typeface="Times New Roman"/>
              </a:rPr>
              <a:t> </a:t>
            </a:r>
            <a:r>
              <a:rPr sz="2800" dirty="0">
                <a:latin typeface="Times New Roman"/>
                <a:cs typeface="Times New Roman"/>
              </a:rPr>
              <a:t>intervention</a:t>
            </a:r>
            <a:r>
              <a:rPr sz="2800" spc="-95" dirty="0">
                <a:latin typeface="Times New Roman"/>
                <a:cs typeface="Times New Roman"/>
              </a:rPr>
              <a:t> </a:t>
            </a:r>
            <a:r>
              <a:rPr sz="2800" dirty="0">
                <a:latin typeface="Times New Roman"/>
                <a:cs typeface="Times New Roman"/>
              </a:rPr>
              <a:t>or</a:t>
            </a:r>
            <a:r>
              <a:rPr sz="2800" spc="-71" dirty="0">
                <a:latin typeface="Times New Roman"/>
                <a:cs typeface="Times New Roman"/>
              </a:rPr>
              <a:t> </a:t>
            </a:r>
            <a:r>
              <a:rPr sz="2800" dirty="0">
                <a:latin typeface="Times New Roman"/>
                <a:cs typeface="Times New Roman"/>
              </a:rPr>
              <a:t>control</a:t>
            </a:r>
            <a:r>
              <a:rPr sz="2800" spc="-91" dirty="0">
                <a:latin typeface="Times New Roman"/>
                <a:cs typeface="Times New Roman"/>
              </a:rPr>
              <a:t> </a:t>
            </a:r>
            <a:r>
              <a:rPr sz="2800" spc="-11" dirty="0">
                <a:latin typeface="Times New Roman"/>
                <a:cs typeface="Times New Roman"/>
              </a:rPr>
              <a:t>group</a:t>
            </a:r>
            <a:endParaRPr sz="2800">
              <a:latin typeface="Times New Roman"/>
              <a:cs typeface="Times New Roman"/>
            </a:endParaRPr>
          </a:p>
          <a:p>
            <a:pPr marL="355591" marR="129535" indent="-343526">
              <a:spcBef>
                <a:spcPts val="671"/>
              </a:spcBef>
              <a:buChar char="•"/>
              <a:tabLst>
                <a:tab pos="355591" algn="l"/>
                <a:tab pos="3578771" algn="l"/>
              </a:tabLst>
            </a:pPr>
            <a:r>
              <a:rPr sz="2800" dirty="0">
                <a:latin typeface="Times New Roman"/>
                <a:cs typeface="Times New Roman"/>
              </a:rPr>
              <a:t>Systematic</a:t>
            </a:r>
            <a:r>
              <a:rPr sz="2800" spc="-145" dirty="0">
                <a:latin typeface="Times New Roman"/>
                <a:cs typeface="Times New Roman"/>
              </a:rPr>
              <a:t> </a:t>
            </a:r>
            <a:r>
              <a:rPr sz="2800" spc="-11" dirty="0">
                <a:latin typeface="Times New Roman"/>
                <a:cs typeface="Times New Roman"/>
              </a:rPr>
              <a:t>allocation</a:t>
            </a:r>
            <a:r>
              <a:rPr sz="2800" dirty="0">
                <a:latin typeface="Times New Roman"/>
                <a:cs typeface="Times New Roman"/>
              </a:rPr>
              <a:t>	-</a:t>
            </a:r>
            <a:r>
              <a:rPr sz="2800" spc="-35" dirty="0">
                <a:latin typeface="Times New Roman"/>
                <a:cs typeface="Times New Roman"/>
              </a:rPr>
              <a:t> </a:t>
            </a:r>
            <a:r>
              <a:rPr sz="2800" dirty="0">
                <a:latin typeface="Times New Roman"/>
                <a:cs typeface="Times New Roman"/>
              </a:rPr>
              <a:t>e.g.</a:t>
            </a:r>
            <a:r>
              <a:rPr sz="2800" spc="-25" dirty="0">
                <a:latin typeface="Times New Roman"/>
                <a:cs typeface="Times New Roman"/>
              </a:rPr>
              <a:t> </a:t>
            </a:r>
            <a:r>
              <a:rPr sz="2800" dirty="0">
                <a:latin typeface="Times New Roman"/>
                <a:cs typeface="Times New Roman"/>
              </a:rPr>
              <a:t>date</a:t>
            </a:r>
            <a:r>
              <a:rPr sz="2800" spc="-35" dirty="0">
                <a:latin typeface="Times New Roman"/>
                <a:cs typeface="Times New Roman"/>
              </a:rPr>
              <a:t> </a:t>
            </a:r>
            <a:r>
              <a:rPr sz="2800" dirty="0">
                <a:latin typeface="Times New Roman"/>
                <a:cs typeface="Times New Roman"/>
              </a:rPr>
              <a:t>of</a:t>
            </a:r>
            <a:r>
              <a:rPr sz="2800" spc="-25" dirty="0">
                <a:latin typeface="Times New Roman"/>
                <a:cs typeface="Times New Roman"/>
              </a:rPr>
              <a:t> </a:t>
            </a:r>
            <a:r>
              <a:rPr sz="2800" dirty="0">
                <a:latin typeface="Times New Roman"/>
                <a:cs typeface="Times New Roman"/>
              </a:rPr>
              <a:t>birth,</a:t>
            </a:r>
            <a:r>
              <a:rPr sz="2800" spc="-45" dirty="0">
                <a:latin typeface="Times New Roman"/>
                <a:cs typeface="Times New Roman"/>
              </a:rPr>
              <a:t> </a:t>
            </a:r>
            <a:r>
              <a:rPr sz="2800" dirty="0">
                <a:latin typeface="Times New Roman"/>
                <a:cs typeface="Times New Roman"/>
              </a:rPr>
              <a:t>date</a:t>
            </a:r>
            <a:r>
              <a:rPr sz="2800" spc="-40" dirty="0">
                <a:latin typeface="Times New Roman"/>
                <a:cs typeface="Times New Roman"/>
              </a:rPr>
              <a:t> </a:t>
            </a:r>
            <a:r>
              <a:rPr sz="2800" spc="-25" dirty="0">
                <a:latin typeface="Times New Roman"/>
                <a:cs typeface="Times New Roman"/>
              </a:rPr>
              <a:t>of </a:t>
            </a:r>
            <a:r>
              <a:rPr sz="2800" spc="-11" dirty="0">
                <a:latin typeface="Times New Roman"/>
                <a:cs typeface="Times New Roman"/>
              </a:rPr>
              <a:t>presentation</a:t>
            </a:r>
            <a:endParaRPr sz="2800">
              <a:latin typeface="Times New Roman"/>
              <a:cs typeface="Times New Roman"/>
            </a:endParaRPr>
          </a:p>
          <a:p>
            <a:pPr marL="355591" marR="5080" indent="-343526">
              <a:spcBef>
                <a:spcPts val="675"/>
              </a:spcBef>
              <a:buChar char="•"/>
              <a:tabLst>
                <a:tab pos="355591" algn="l"/>
              </a:tabLst>
            </a:pPr>
            <a:r>
              <a:rPr sz="2800" dirty="0">
                <a:latin typeface="Times New Roman"/>
                <a:cs typeface="Times New Roman"/>
              </a:rPr>
              <a:t>Judgement</a:t>
            </a:r>
            <a:r>
              <a:rPr sz="2800" spc="-85" dirty="0">
                <a:latin typeface="Times New Roman"/>
                <a:cs typeface="Times New Roman"/>
              </a:rPr>
              <a:t> </a:t>
            </a:r>
            <a:r>
              <a:rPr sz="2800" dirty="0">
                <a:latin typeface="Times New Roman"/>
                <a:cs typeface="Times New Roman"/>
              </a:rPr>
              <a:t>allocation</a:t>
            </a:r>
            <a:r>
              <a:rPr sz="2800" spc="-85" dirty="0">
                <a:latin typeface="Times New Roman"/>
                <a:cs typeface="Times New Roman"/>
              </a:rPr>
              <a:t> </a:t>
            </a:r>
            <a:r>
              <a:rPr sz="2800" dirty="0">
                <a:latin typeface="Times New Roman"/>
                <a:cs typeface="Times New Roman"/>
              </a:rPr>
              <a:t>–</a:t>
            </a:r>
            <a:r>
              <a:rPr sz="2800" spc="-75" dirty="0">
                <a:latin typeface="Times New Roman"/>
                <a:cs typeface="Times New Roman"/>
              </a:rPr>
              <a:t> </a:t>
            </a:r>
            <a:r>
              <a:rPr sz="2800" dirty="0">
                <a:latin typeface="Times New Roman"/>
                <a:cs typeface="Times New Roman"/>
              </a:rPr>
              <a:t>investigator</a:t>
            </a:r>
            <a:r>
              <a:rPr sz="2800" spc="-111" dirty="0">
                <a:latin typeface="Times New Roman"/>
                <a:cs typeface="Times New Roman"/>
              </a:rPr>
              <a:t> </a:t>
            </a:r>
            <a:r>
              <a:rPr sz="2800" dirty="0">
                <a:latin typeface="Times New Roman"/>
                <a:cs typeface="Times New Roman"/>
              </a:rPr>
              <a:t>or</a:t>
            </a:r>
            <a:r>
              <a:rPr sz="2800" spc="-85" dirty="0">
                <a:latin typeface="Times New Roman"/>
                <a:cs typeface="Times New Roman"/>
              </a:rPr>
              <a:t> </a:t>
            </a:r>
            <a:r>
              <a:rPr sz="2800" spc="-11" dirty="0">
                <a:latin typeface="Times New Roman"/>
                <a:cs typeface="Times New Roman"/>
              </a:rPr>
              <a:t>participant </a:t>
            </a:r>
            <a:r>
              <a:rPr sz="2800" dirty="0">
                <a:latin typeface="Times New Roman"/>
                <a:cs typeface="Times New Roman"/>
              </a:rPr>
              <a:t>is</a:t>
            </a:r>
            <a:r>
              <a:rPr sz="2800" spc="-71" dirty="0">
                <a:latin typeface="Times New Roman"/>
                <a:cs typeface="Times New Roman"/>
              </a:rPr>
              <a:t> </a:t>
            </a:r>
            <a:r>
              <a:rPr sz="2800" dirty="0">
                <a:latin typeface="Times New Roman"/>
                <a:cs typeface="Times New Roman"/>
              </a:rPr>
              <a:t>allowed</a:t>
            </a:r>
            <a:r>
              <a:rPr sz="2800" spc="-80" dirty="0">
                <a:latin typeface="Times New Roman"/>
                <a:cs typeface="Times New Roman"/>
              </a:rPr>
              <a:t> </a:t>
            </a:r>
            <a:r>
              <a:rPr sz="2800" dirty="0">
                <a:latin typeface="Times New Roman"/>
                <a:cs typeface="Times New Roman"/>
              </a:rPr>
              <a:t>to</a:t>
            </a:r>
            <a:r>
              <a:rPr sz="2800" spc="-65" dirty="0">
                <a:latin typeface="Times New Roman"/>
                <a:cs typeface="Times New Roman"/>
              </a:rPr>
              <a:t> </a:t>
            </a:r>
            <a:r>
              <a:rPr sz="2800" dirty="0">
                <a:latin typeface="Times New Roman"/>
                <a:cs typeface="Times New Roman"/>
              </a:rPr>
              <a:t>exercise</a:t>
            </a:r>
            <a:r>
              <a:rPr sz="2800" spc="-65" dirty="0">
                <a:latin typeface="Times New Roman"/>
                <a:cs typeface="Times New Roman"/>
              </a:rPr>
              <a:t> </a:t>
            </a:r>
            <a:r>
              <a:rPr sz="2800" dirty="0">
                <a:latin typeface="Times New Roman"/>
                <a:cs typeface="Times New Roman"/>
              </a:rPr>
              <a:t>judgement</a:t>
            </a:r>
            <a:r>
              <a:rPr sz="2800" spc="-75" dirty="0">
                <a:latin typeface="Times New Roman"/>
                <a:cs typeface="Times New Roman"/>
              </a:rPr>
              <a:t> </a:t>
            </a:r>
            <a:r>
              <a:rPr sz="2800" dirty="0">
                <a:latin typeface="Times New Roman"/>
                <a:cs typeface="Times New Roman"/>
              </a:rPr>
              <a:t>in</a:t>
            </a:r>
            <a:r>
              <a:rPr sz="2800" spc="-65" dirty="0">
                <a:latin typeface="Times New Roman"/>
                <a:cs typeface="Times New Roman"/>
              </a:rPr>
              <a:t> </a:t>
            </a:r>
            <a:r>
              <a:rPr sz="2800" spc="-11" dirty="0">
                <a:latin typeface="Times New Roman"/>
                <a:cs typeface="Times New Roman"/>
              </a:rPr>
              <a:t>allocation</a:t>
            </a:r>
            <a:endParaRPr sz="2800">
              <a:latin typeface="Times New Roman"/>
              <a:cs typeface="Times New Roman"/>
            </a:endParaRPr>
          </a:p>
          <a:p>
            <a:pPr marL="355591" marR="738487" indent="-343526">
              <a:spcBef>
                <a:spcPts val="671"/>
              </a:spcBef>
              <a:buChar char="•"/>
              <a:tabLst>
                <a:tab pos="355591" algn="l"/>
              </a:tabLst>
            </a:pPr>
            <a:r>
              <a:rPr sz="2800" dirty="0">
                <a:latin typeface="Times New Roman"/>
                <a:cs typeface="Times New Roman"/>
              </a:rPr>
              <a:t>Major</a:t>
            </a:r>
            <a:r>
              <a:rPr sz="2800" spc="-45" dirty="0">
                <a:latin typeface="Times New Roman"/>
                <a:cs typeface="Times New Roman"/>
              </a:rPr>
              <a:t> </a:t>
            </a:r>
            <a:r>
              <a:rPr sz="2800" dirty="0">
                <a:latin typeface="Times New Roman"/>
                <a:cs typeface="Times New Roman"/>
              </a:rPr>
              <a:t>problem</a:t>
            </a:r>
            <a:r>
              <a:rPr sz="2800" spc="-60" dirty="0">
                <a:latin typeface="Times New Roman"/>
                <a:cs typeface="Times New Roman"/>
              </a:rPr>
              <a:t> </a:t>
            </a:r>
            <a:r>
              <a:rPr sz="2800" dirty="0">
                <a:latin typeface="Times New Roman"/>
                <a:cs typeface="Times New Roman"/>
              </a:rPr>
              <a:t>is</a:t>
            </a:r>
            <a:r>
              <a:rPr sz="2800" spc="-60" dirty="0">
                <a:latin typeface="Times New Roman"/>
                <a:cs typeface="Times New Roman"/>
              </a:rPr>
              <a:t> </a:t>
            </a:r>
            <a:r>
              <a:rPr sz="2800" spc="-11" dirty="0">
                <a:latin typeface="Times New Roman"/>
                <a:cs typeface="Times New Roman"/>
              </a:rPr>
              <a:t>predictability</a:t>
            </a:r>
            <a:r>
              <a:rPr sz="2800" spc="-80" dirty="0">
                <a:latin typeface="Times New Roman"/>
                <a:cs typeface="Times New Roman"/>
              </a:rPr>
              <a:t> </a:t>
            </a:r>
            <a:r>
              <a:rPr sz="2800" dirty="0">
                <a:latin typeface="Times New Roman"/>
                <a:cs typeface="Times New Roman"/>
              </a:rPr>
              <a:t>of</a:t>
            </a:r>
            <a:r>
              <a:rPr sz="2800" spc="-40" dirty="0">
                <a:latin typeface="Times New Roman"/>
                <a:cs typeface="Times New Roman"/>
              </a:rPr>
              <a:t> </a:t>
            </a:r>
            <a:r>
              <a:rPr sz="2800" spc="-11" dirty="0">
                <a:latin typeface="Times New Roman"/>
                <a:cs typeface="Times New Roman"/>
              </a:rPr>
              <a:t>allocation </a:t>
            </a:r>
            <a:r>
              <a:rPr sz="2800" dirty="0">
                <a:latin typeface="Times New Roman"/>
                <a:cs typeface="Times New Roman"/>
              </a:rPr>
              <a:t>group</a:t>
            </a:r>
            <a:r>
              <a:rPr sz="2800" dirty="0">
                <a:solidFill>
                  <a:srgbClr val="C00000"/>
                </a:solidFill>
                <a:latin typeface="Times New Roman"/>
                <a:cs typeface="Times New Roman"/>
              </a:rPr>
              <a:t>,</a:t>
            </a:r>
            <a:r>
              <a:rPr sz="2800" spc="-91" dirty="0">
                <a:solidFill>
                  <a:srgbClr val="C00000"/>
                </a:solidFill>
                <a:latin typeface="Times New Roman"/>
                <a:cs typeface="Times New Roman"/>
              </a:rPr>
              <a:t> </a:t>
            </a:r>
            <a:r>
              <a:rPr sz="2800" dirty="0">
                <a:latin typeface="Times New Roman"/>
                <a:cs typeface="Times New Roman"/>
              </a:rPr>
              <a:t>especially</a:t>
            </a:r>
            <a:r>
              <a:rPr sz="2800" spc="-75" dirty="0">
                <a:latin typeface="Times New Roman"/>
                <a:cs typeface="Times New Roman"/>
              </a:rPr>
              <a:t> </a:t>
            </a:r>
            <a:r>
              <a:rPr sz="2800" dirty="0">
                <a:latin typeface="Times New Roman"/>
                <a:cs typeface="Times New Roman"/>
              </a:rPr>
              <a:t>by</a:t>
            </a:r>
            <a:r>
              <a:rPr sz="2800" spc="-65" dirty="0">
                <a:latin typeface="Times New Roman"/>
                <a:cs typeface="Times New Roman"/>
              </a:rPr>
              <a:t> </a:t>
            </a:r>
            <a:r>
              <a:rPr sz="2800" spc="-11" dirty="0">
                <a:latin typeface="Times New Roman"/>
                <a:cs typeface="Times New Roman"/>
              </a:rPr>
              <a:t>investigator</a:t>
            </a:r>
            <a:endParaRPr sz="2800">
              <a:latin typeface="Times New Roman"/>
              <a:cs typeface="Times New Roman"/>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8516">
              <a:lnSpc>
                <a:spcPts val="1631"/>
              </a:lnSpc>
            </a:pPr>
            <a:r>
              <a:rPr spc="-25" dirty="0"/>
              <a:t>113</a:t>
            </a:r>
          </a:p>
        </p:txBody>
      </p:sp>
      <p:sp>
        <p:nvSpPr>
          <p:cNvPr id="2" name="object 2"/>
          <p:cNvSpPr txBox="1">
            <a:spLocks noGrp="1"/>
          </p:cNvSpPr>
          <p:nvPr>
            <p:ph type="title"/>
          </p:nvPr>
        </p:nvSpPr>
        <p:spPr>
          <a:xfrm>
            <a:off x="1789941" y="918717"/>
            <a:ext cx="5561965" cy="574040"/>
          </a:xfrm>
          <a:prstGeom prst="rect">
            <a:avLst/>
          </a:prstGeom>
        </p:spPr>
        <p:txBody>
          <a:bodyPr vert="horz" wrap="square" lIns="0" tIns="12700" rIns="0" bIns="0" rtlCol="0">
            <a:spAutoFit/>
          </a:bodyPr>
          <a:lstStyle/>
          <a:p>
            <a:pPr marL="12700">
              <a:spcBef>
                <a:spcPts val="100"/>
              </a:spcBef>
            </a:pPr>
            <a:r>
              <a:rPr dirty="0"/>
              <a:t>Monitoring</a:t>
            </a:r>
            <a:r>
              <a:rPr spc="-11" dirty="0"/>
              <a:t> </a:t>
            </a:r>
            <a:r>
              <a:rPr dirty="0"/>
              <a:t>of</a:t>
            </a:r>
            <a:r>
              <a:rPr spc="-5" dirty="0"/>
              <a:t> </a:t>
            </a:r>
            <a:r>
              <a:rPr spc="-11" dirty="0"/>
              <a:t>procedures</a:t>
            </a:r>
          </a:p>
        </p:txBody>
      </p:sp>
      <p:sp>
        <p:nvSpPr>
          <p:cNvPr id="3" name="object 3"/>
          <p:cNvSpPr txBox="1"/>
          <p:nvPr/>
        </p:nvSpPr>
        <p:spPr>
          <a:xfrm>
            <a:off x="1069647" y="1505459"/>
            <a:ext cx="7359015" cy="4882234"/>
          </a:xfrm>
          <a:prstGeom prst="rect">
            <a:avLst/>
          </a:prstGeom>
        </p:spPr>
        <p:txBody>
          <a:bodyPr vert="horz" wrap="square" lIns="0" tIns="12065" rIns="0" bIns="0" rtlCol="0">
            <a:spAutoFit/>
          </a:bodyPr>
          <a:lstStyle/>
          <a:p>
            <a:pPr marL="354956" indent="-342257">
              <a:spcBef>
                <a:spcPts val="95"/>
              </a:spcBef>
              <a:buChar char="•"/>
              <a:tabLst>
                <a:tab pos="354956" algn="l"/>
              </a:tabLst>
            </a:pPr>
            <a:r>
              <a:rPr sz="2800" dirty="0">
                <a:latin typeface="Arial"/>
                <a:cs typeface="Arial"/>
              </a:rPr>
              <a:t>Extreme</a:t>
            </a:r>
            <a:r>
              <a:rPr sz="2800" spc="-65" dirty="0">
                <a:latin typeface="Arial"/>
                <a:cs typeface="Arial"/>
              </a:rPr>
              <a:t> </a:t>
            </a:r>
            <a:r>
              <a:rPr sz="2800" dirty="0">
                <a:latin typeface="Arial"/>
                <a:cs typeface="Arial"/>
              </a:rPr>
              <a:t>or</a:t>
            </a:r>
            <a:r>
              <a:rPr sz="2800" spc="-71" dirty="0">
                <a:latin typeface="Arial"/>
                <a:cs typeface="Arial"/>
              </a:rPr>
              <a:t> </a:t>
            </a:r>
            <a:r>
              <a:rPr sz="2800" dirty="0">
                <a:latin typeface="Arial"/>
                <a:cs typeface="Arial"/>
              </a:rPr>
              <a:t>unexpected</a:t>
            </a:r>
            <a:r>
              <a:rPr sz="2800" spc="-71" dirty="0">
                <a:latin typeface="Arial"/>
                <a:cs typeface="Arial"/>
              </a:rPr>
              <a:t> </a:t>
            </a:r>
            <a:r>
              <a:rPr sz="2800" dirty="0">
                <a:latin typeface="Arial"/>
                <a:cs typeface="Arial"/>
              </a:rPr>
              <a:t>(lab)</a:t>
            </a:r>
            <a:r>
              <a:rPr sz="2800" spc="-60" dirty="0">
                <a:latin typeface="Arial"/>
                <a:cs typeface="Arial"/>
              </a:rPr>
              <a:t> </a:t>
            </a:r>
            <a:r>
              <a:rPr sz="2800" spc="-11" dirty="0">
                <a:latin typeface="Arial"/>
                <a:cs typeface="Arial"/>
              </a:rPr>
              <a:t>values</a:t>
            </a:r>
            <a:endParaRPr sz="2800">
              <a:latin typeface="Arial"/>
              <a:cs typeface="Arial"/>
            </a:endParaRPr>
          </a:p>
          <a:p>
            <a:pPr marL="354956" marR="941682" indent="-342891">
              <a:lnSpc>
                <a:spcPts val="3020"/>
              </a:lnSpc>
              <a:spcBef>
                <a:spcPts val="2740"/>
              </a:spcBef>
              <a:buChar char="•"/>
              <a:tabLst>
                <a:tab pos="354956" algn="l"/>
              </a:tabLst>
            </a:pPr>
            <a:r>
              <a:rPr sz="2800" dirty="0">
                <a:latin typeface="Arial"/>
                <a:cs typeface="Arial"/>
              </a:rPr>
              <a:t>Save</a:t>
            </a:r>
            <a:r>
              <a:rPr sz="2800" spc="-75" dirty="0">
                <a:latin typeface="Arial"/>
                <a:cs typeface="Arial"/>
              </a:rPr>
              <a:t> </a:t>
            </a:r>
            <a:r>
              <a:rPr sz="2800" dirty="0">
                <a:latin typeface="Arial"/>
                <a:cs typeface="Arial"/>
              </a:rPr>
              <a:t>specimens</a:t>
            </a:r>
            <a:r>
              <a:rPr sz="2800" spc="-75" dirty="0">
                <a:latin typeface="Arial"/>
                <a:cs typeface="Arial"/>
              </a:rPr>
              <a:t> </a:t>
            </a:r>
            <a:r>
              <a:rPr sz="2800" dirty="0">
                <a:latin typeface="Arial"/>
                <a:cs typeface="Arial"/>
              </a:rPr>
              <a:t>and</a:t>
            </a:r>
            <a:r>
              <a:rPr sz="2800" spc="-85" dirty="0">
                <a:latin typeface="Arial"/>
                <a:cs typeface="Arial"/>
              </a:rPr>
              <a:t> </a:t>
            </a:r>
            <a:r>
              <a:rPr sz="2800" dirty="0">
                <a:latin typeface="Arial"/>
                <a:cs typeface="Arial"/>
              </a:rPr>
              <a:t>original</a:t>
            </a:r>
            <a:r>
              <a:rPr sz="2800" spc="-65" dirty="0">
                <a:latin typeface="Arial"/>
                <a:cs typeface="Arial"/>
              </a:rPr>
              <a:t> </a:t>
            </a:r>
            <a:r>
              <a:rPr sz="2800" dirty="0">
                <a:latin typeface="Arial"/>
                <a:cs typeface="Arial"/>
              </a:rPr>
              <a:t>forms</a:t>
            </a:r>
            <a:r>
              <a:rPr sz="2800" spc="-85" dirty="0">
                <a:latin typeface="Arial"/>
                <a:cs typeface="Arial"/>
              </a:rPr>
              <a:t> </a:t>
            </a:r>
            <a:r>
              <a:rPr sz="2800" spc="-25" dirty="0">
                <a:latin typeface="Arial"/>
                <a:cs typeface="Arial"/>
              </a:rPr>
              <a:t>for </a:t>
            </a:r>
            <a:r>
              <a:rPr sz="2800" spc="-11" dirty="0">
                <a:latin typeface="Arial"/>
                <a:cs typeface="Arial"/>
              </a:rPr>
              <a:t>rechecking</a:t>
            </a:r>
            <a:endParaRPr sz="2800">
              <a:latin typeface="Arial"/>
              <a:cs typeface="Arial"/>
            </a:endParaRPr>
          </a:p>
          <a:p>
            <a:pPr marL="354956" indent="-342257">
              <a:spcBef>
                <a:spcPts val="2311"/>
              </a:spcBef>
              <a:buChar char="•"/>
              <a:tabLst>
                <a:tab pos="354956" algn="l"/>
              </a:tabLst>
            </a:pPr>
            <a:r>
              <a:rPr sz="2800" dirty="0">
                <a:latin typeface="Arial"/>
                <a:cs typeface="Arial"/>
              </a:rPr>
              <a:t>Equipment</a:t>
            </a:r>
            <a:r>
              <a:rPr sz="2800" spc="-125" dirty="0">
                <a:latin typeface="Arial"/>
                <a:cs typeface="Arial"/>
              </a:rPr>
              <a:t> </a:t>
            </a:r>
            <a:r>
              <a:rPr sz="2800" spc="-11" dirty="0">
                <a:latin typeface="Arial"/>
                <a:cs typeface="Arial"/>
              </a:rPr>
              <a:t>calibration</a:t>
            </a:r>
            <a:endParaRPr sz="2800">
              <a:latin typeface="Arial"/>
              <a:cs typeface="Arial"/>
            </a:endParaRPr>
          </a:p>
          <a:p>
            <a:pPr marL="354956" marR="1374106">
              <a:lnSpc>
                <a:spcPct val="80000"/>
              </a:lnSpc>
              <a:spcBef>
                <a:spcPts val="675"/>
              </a:spcBef>
            </a:pPr>
            <a:r>
              <a:rPr sz="2800" dirty="0">
                <a:solidFill>
                  <a:srgbClr val="A40020"/>
                </a:solidFill>
                <a:latin typeface="Arial"/>
                <a:cs typeface="Arial"/>
              </a:rPr>
              <a:t>Daily</a:t>
            </a:r>
            <a:r>
              <a:rPr sz="2800" spc="-85" dirty="0">
                <a:solidFill>
                  <a:srgbClr val="A40020"/>
                </a:solidFill>
                <a:latin typeface="Arial"/>
                <a:cs typeface="Arial"/>
              </a:rPr>
              <a:t> </a:t>
            </a:r>
            <a:r>
              <a:rPr sz="2800" dirty="0">
                <a:solidFill>
                  <a:srgbClr val="A40020"/>
                </a:solidFill>
                <a:latin typeface="Arial"/>
                <a:cs typeface="Arial"/>
              </a:rPr>
              <a:t>calibration</a:t>
            </a:r>
            <a:r>
              <a:rPr sz="2800" spc="-75" dirty="0">
                <a:solidFill>
                  <a:srgbClr val="A40020"/>
                </a:solidFill>
                <a:latin typeface="Arial"/>
                <a:cs typeface="Arial"/>
              </a:rPr>
              <a:t> </a:t>
            </a:r>
            <a:r>
              <a:rPr sz="2800" dirty="0">
                <a:solidFill>
                  <a:srgbClr val="A40020"/>
                </a:solidFill>
                <a:latin typeface="Arial"/>
                <a:cs typeface="Arial"/>
              </a:rPr>
              <a:t>of</a:t>
            </a:r>
            <a:r>
              <a:rPr sz="2800" spc="-95" dirty="0">
                <a:solidFill>
                  <a:srgbClr val="A40020"/>
                </a:solidFill>
                <a:latin typeface="Arial"/>
                <a:cs typeface="Arial"/>
              </a:rPr>
              <a:t> </a:t>
            </a:r>
            <a:r>
              <a:rPr sz="2800" dirty="0">
                <a:solidFill>
                  <a:srgbClr val="A40020"/>
                </a:solidFill>
                <a:latin typeface="Arial"/>
                <a:cs typeface="Arial"/>
              </a:rPr>
              <a:t>weighing</a:t>
            </a:r>
            <a:r>
              <a:rPr sz="2800" spc="-60" dirty="0">
                <a:solidFill>
                  <a:srgbClr val="A40020"/>
                </a:solidFill>
                <a:latin typeface="Arial"/>
                <a:cs typeface="Arial"/>
              </a:rPr>
              <a:t> </a:t>
            </a:r>
            <a:r>
              <a:rPr sz="2800" spc="-11" dirty="0">
                <a:solidFill>
                  <a:srgbClr val="A40020"/>
                </a:solidFill>
                <a:latin typeface="Arial"/>
                <a:cs typeface="Arial"/>
              </a:rPr>
              <a:t>scales, thermometers</a:t>
            </a:r>
            <a:endParaRPr sz="2800">
              <a:latin typeface="Arial"/>
              <a:cs typeface="Arial"/>
            </a:endParaRPr>
          </a:p>
          <a:p>
            <a:pPr marL="354956" marR="5080" indent="-342891">
              <a:spcBef>
                <a:spcPts val="1345"/>
              </a:spcBef>
              <a:buChar char="•"/>
              <a:tabLst>
                <a:tab pos="354956" algn="l"/>
              </a:tabLst>
            </a:pPr>
            <a:r>
              <a:rPr sz="2800" dirty="0">
                <a:latin typeface="Arial"/>
                <a:cs typeface="Arial"/>
              </a:rPr>
              <a:t>Internal</a:t>
            </a:r>
            <a:r>
              <a:rPr sz="2800" spc="-71" dirty="0">
                <a:latin typeface="Arial"/>
                <a:cs typeface="Arial"/>
              </a:rPr>
              <a:t> </a:t>
            </a:r>
            <a:r>
              <a:rPr sz="2800" dirty="0">
                <a:latin typeface="Arial"/>
                <a:cs typeface="Arial"/>
              </a:rPr>
              <a:t>and</a:t>
            </a:r>
            <a:r>
              <a:rPr sz="2800" spc="-71" dirty="0">
                <a:latin typeface="Arial"/>
                <a:cs typeface="Arial"/>
              </a:rPr>
              <a:t> </a:t>
            </a:r>
            <a:r>
              <a:rPr sz="2800" dirty="0">
                <a:latin typeface="Arial"/>
                <a:cs typeface="Arial"/>
              </a:rPr>
              <a:t>external</a:t>
            </a:r>
            <a:r>
              <a:rPr sz="2800" spc="-71" dirty="0">
                <a:latin typeface="Arial"/>
                <a:cs typeface="Arial"/>
              </a:rPr>
              <a:t> </a:t>
            </a:r>
            <a:r>
              <a:rPr sz="2800" dirty="0">
                <a:latin typeface="Arial"/>
                <a:cs typeface="Arial"/>
              </a:rPr>
              <a:t>QC:</a:t>
            </a:r>
            <a:r>
              <a:rPr sz="2800" spc="-75" dirty="0">
                <a:latin typeface="Arial"/>
                <a:cs typeface="Arial"/>
              </a:rPr>
              <a:t> </a:t>
            </a:r>
            <a:r>
              <a:rPr sz="2800" spc="-11" dirty="0">
                <a:latin typeface="Arial"/>
                <a:cs typeface="Arial"/>
              </a:rPr>
              <a:t>collection, </a:t>
            </a:r>
            <a:r>
              <a:rPr sz="2800" dirty="0">
                <a:latin typeface="Arial"/>
                <a:cs typeface="Arial"/>
              </a:rPr>
              <a:t>preparation,</a:t>
            </a:r>
            <a:r>
              <a:rPr sz="2800" spc="-71" dirty="0">
                <a:latin typeface="Arial"/>
                <a:cs typeface="Arial"/>
              </a:rPr>
              <a:t> </a:t>
            </a:r>
            <a:r>
              <a:rPr sz="2800" dirty="0">
                <a:latin typeface="Arial"/>
                <a:cs typeface="Arial"/>
              </a:rPr>
              <a:t>transportation</a:t>
            </a:r>
            <a:r>
              <a:rPr sz="2800" spc="-80" dirty="0">
                <a:latin typeface="Arial"/>
                <a:cs typeface="Arial"/>
              </a:rPr>
              <a:t> </a:t>
            </a:r>
            <a:r>
              <a:rPr sz="2800" dirty="0">
                <a:latin typeface="Arial"/>
                <a:cs typeface="Arial"/>
              </a:rPr>
              <a:t>&amp;</a:t>
            </a:r>
            <a:r>
              <a:rPr sz="2800" spc="-75" dirty="0">
                <a:latin typeface="Arial"/>
                <a:cs typeface="Arial"/>
              </a:rPr>
              <a:t> </a:t>
            </a:r>
            <a:r>
              <a:rPr sz="2800" dirty="0">
                <a:latin typeface="Arial"/>
                <a:cs typeface="Arial"/>
              </a:rPr>
              <a:t>result</a:t>
            </a:r>
            <a:r>
              <a:rPr sz="2800" spc="-65" dirty="0">
                <a:latin typeface="Arial"/>
                <a:cs typeface="Arial"/>
              </a:rPr>
              <a:t> </a:t>
            </a:r>
            <a:r>
              <a:rPr sz="2800" spc="-11" dirty="0">
                <a:latin typeface="Arial"/>
                <a:cs typeface="Arial"/>
              </a:rPr>
              <a:t>reporting </a:t>
            </a:r>
            <a:r>
              <a:rPr sz="2800" dirty="0">
                <a:solidFill>
                  <a:srgbClr val="A40020"/>
                </a:solidFill>
                <a:latin typeface="Arial"/>
                <a:cs typeface="Arial"/>
              </a:rPr>
              <a:t>Vitamin</a:t>
            </a:r>
            <a:r>
              <a:rPr sz="2800" spc="-75" dirty="0">
                <a:solidFill>
                  <a:srgbClr val="A40020"/>
                </a:solidFill>
                <a:latin typeface="Arial"/>
                <a:cs typeface="Arial"/>
              </a:rPr>
              <a:t> </a:t>
            </a:r>
            <a:r>
              <a:rPr sz="2800" dirty="0">
                <a:solidFill>
                  <a:srgbClr val="A40020"/>
                </a:solidFill>
                <a:latin typeface="Arial"/>
                <a:cs typeface="Arial"/>
              </a:rPr>
              <a:t>A:</a:t>
            </a:r>
            <a:r>
              <a:rPr sz="2800" spc="-95" dirty="0">
                <a:solidFill>
                  <a:srgbClr val="A40020"/>
                </a:solidFill>
                <a:latin typeface="Arial"/>
                <a:cs typeface="Arial"/>
              </a:rPr>
              <a:t> </a:t>
            </a:r>
            <a:r>
              <a:rPr sz="2800" dirty="0">
                <a:solidFill>
                  <a:srgbClr val="A40020"/>
                </a:solidFill>
                <a:latin typeface="Arial"/>
                <a:cs typeface="Arial"/>
              </a:rPr>
              <a:t>quality</a:t>
            </a:r>
            <a:r>
              <a:rPr sz="2800" spc="-80" dirty="0">
                <a:solidFill>
                  <a:srgbClr val="A40020"/>
                </a:solidFill>
                <a:latin typeface="Arial"/>
                <a:cs typeface="Arial"/>
              </a:rPr>
              <a:t> </a:t>
            </a:r>
            <a:r>
              <a:rPr sz="2800" dirty="0">
                <a:solidFill>
                  <a:srgbClr val="A40020"/>
                </a:solidFill>
                <a:latin typeface="Arial"/>
                <a:cs typeface="Arial"/>
              </a:rPr>
              <a:t>assurance</a:t>
            </a:r>
            <a:r>
              <a:rPr sz="2800" spc="-85" dirty="0">
                <a:solidFill>
                  <a:srgbClr val="A40020"/>
                </a:solidFill>
                <a:latin typeface="Arial"/>
                <a:cs typeface="Arial"/>
              </a:rPr>
              <a:t> </a:t>
            </a:r>
            <a:r>
              <a:rPr sz="2800" spc="-11" dirty="0">
                <a:solidFill>
                  <a:srgbClr val="A40020"/>
                </a:solidFill>
                <a:latin typeface="Arial"/>
                <a:cs typeface="Arial"/>
              </a:rPr>
              <a:t>program</a:t>
            </a:r>
            <a:endParaRPr sz="2800">
              <a:latin typeface="Arial"/>
              <a:cs typeface="Arial"/>
            </a:endParaRPr>
          </a:p>
          <a:p>
            <a:pPr marL="354956">
              <a:lnSpc>
                <a:spcPts val="2820"/>
              </a:lnSpc>
            </a:pPr>
            <a:r>
              <a:rPr sz="2800" dirty="0">
                <a:solidFill>
                  <a:srgbClr val="A40020"/>
                </a:solidFill>
                <a:latin typeface="Arial"/>
                <a:cs typeface="Arial"/>
              </a:rPr>
              <a:t>Zinc:</a:t>
            </a:r>
            <a:r>
              <a:rPr sz="2800" spc="-91" dirty="0">
                <a:solidFill>
                  <a:srgbClr val="A40020"/>
                </a:solidFill>
                <a:latin typeface="Arial"/>
                <a:cs typeface="Arial"/>
              </a:rPr>
              <a:t> </a:t>
            </a:r>
            <a:r>
              <a:rPr sz="2800" dirty="0">
                <a:solidFill>
                  <a:srgbClr val="A40020"/>
                </a:solidFill>
                <a:latin typeface="Arial"/>
                <a:cs typeface="Arial"/>
              </a:rPr>
              <a:t>repeat</a:t>
            </a:r>
            <a:r>
              <a:rPr sz="2800" spc="-85" dirty="0">
                <a:solidFill>
                  <a:srgbClr val="A40020"/>
                </a:solidFill>
                <a:latin typeface="Arial"/>
                <a:cs typeface="Arial"/>
              </a:rPr>
              <a:t> </a:t>
            </a:r>
            <a:r>
              <a:rPr sz="2800" dirty="0">
                <a:solidFill>
                  <a:srgbClr val="A40020"/>
                </a:solidFill>
                <a:latin typeface="Arial"/>
                <a:cs typeface="Arial"/>
              </a:rPr>
              <a:t>samples,</a:t>
            </a:r>
            <a:r>
              <a:rPr sz="2800" spc="-75" dirty="0">
                <a:solidFill>
                  <a:srgbClr val="A40020"/>
                </a:solidFill>
                <a:latin typeface="Arial"/>
                <a:cs typeface="Arial"/>
              </a:rPr>
              <a:t> </a:t>
            </a:r>
            <a:r>
              <a:rPr sz="2800" dirty="0">
                <a:solidFill>
                  <a:srgbClr val="A40020"/>
                </a:solidFill>
                <a:latin typeface="Arial"/>
                <a:cs typeface="Arial"/>
              </a:rPr>
              <a:t>known</a:t>
            </a:r>
            <a:r>
              <a:rPr sz="2800" spc="-71" dirty="0">
                <a:solidFill>
                  <a:srgbClr val="A40020"/>
                </a:solidFill>
                <a:latin typeface="Arial"/>
                <a:cs typeface="Arial"/>
              </a:rPr>
              <a:t> </a:t>
            </a:r>
            <a:r>
              <a:rPr sz="2800" spc="-11" dirty="0">
                <a:solidFill>
                  <a:srgbClr val="A40020"/>
                </a:solidFill>
                <a:latin typeface="Arial"/>
                <a:cs typeface="Arial"/>
              </a:rPr>
              <a:t>samples</a:t>
            </a:r>
            <a:endParaRPr sz="2800">
              <a:latin typeface="Arial"/>
              <a:cs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8516">
              <a:lnSpc>
                <a:spcPts val="1631"/>
              </a:lnSpc>
            </a:pPr>
            <a:r>
              <a:rPr spc="-25" dirty="0"/>
              <a:t>114</a:t>
            </a:r>
          </a:p>
        </p:txBody>
      </p:sp>
      <p:sp>
        <p:nvSpPr>
          <p:cNvPr id="2" name="object 2"/>
          <p:cNvSpPr txBox="1">
            <a:spLocks noGrp="1"/>
          </p:cNvSpPr>
          <p:nvPr>
            <p:ph type="title"/>
          </p:nvPr>
        </p:nvSpPr>
        <p:spPr>
          <a:xfrm>
            <a:off x="1233322" y="836424"/>
            <a:ext cx="6831331" cy="1123315"/>
          </a:xfrm>
          <a:prstGeom prst="rect">
            <a:avLst/>
          </a:prstGeom>
        </p:spPr>
        <p:txBody>
          <a:bodyPr vert="horz" wrap="square" lIns="0" tIns="12700" rIns="0" bIns="0" rtlCol="0">
            <a:spAutoFit/>
          </a:bodyPr>
          <a:lstStyle/>
          <a:p>
            <a:pPr marL="2463104" marR="5080" indent="-2451039">
              <a:spcBef>
                <a:spcPts val="100"/>
              </a:spcBef>
            </a:pPr>
            <a:r>
              <a:rPr dirty="0"/>
              <a:t>Monitoring</a:t>
            </a:r>
            <a:r>
              <a:rPr spc="-11" dirty="0"/>
              <a:t> </a:t>
            </a:r>
            <a:r>
              <a:rPr dirty="0"/>
              <a:t>of</a:t>
            </a:r>
            <a:r>
              <a:rPr spc="-5" dirty="0"/>
              <a:t> </a:t>
            </a:r>
            <a:r>
              <a:rPr spc="-11" dirty="0"/>
              <a:t>intervention/drug handling</a:t>
            </a:r>
          </a:p>
        </p:txBody>
      </p:sp>
      <p:sp>
        <p:nvSpPr>
          <p:cNvPr id="3" name="object 3"/>
          <p:cNvSpPr txBox="1"/>
          <p:nvPr/>
        </p:nvSpPr>
        <p:spPr>
          <a:xfrm>
            <a:off x="1298195" y="2224559"/>
            <a:ext cx="5669280" cy="2091599"/>
          </a:xfrm>
          <a:prstGeom prst="rect">
            <a:avLst/>
          </a:prstGeom>
        </p:spPr>
        <p:txBody>
          <a:bodyPr vert="horz" wrap="square" lIns="0" tIns="97791" rIns="0" bIns="0" rtlCol="0">
            <a:spAutoFit/>
          </a:bodyPr>
          <a:lstStyle/>
          <a:p>
            <a:pPr marL="354956" indent="-342257">
              <a:spcBef>
                <a:spcPts val="771"/>
              </a:spcBef>
              <a:buChar char="•"/>
              <a:tabLst>
                <a:tab pos="354956" algn="l"/>
              </a:tabLst>
            </a:pPr>
            <a:r>
              <a:rPr sz="2800" spc="-11" dirty="0">
                <a:latin typeface="Arial"/>
                <a:cs typeface="Arial"/>
              </a:rPr>
              <a:t>Mislabelling</a:t>
            </a:r>
            <a:endParaRPr sz="2800">
              <a:latin typeface="Arial"/>
              <a:cs typeface="Arial"/>
            </a:endParaRPr>
          </a:p>
          <a:p>
            <a:pPr marL="354956" indent="-342257">
              <a:spcBef>
                <a:spcPts val="675"/>
              </a:spcBef>
              <a:buChar char="•"/>
              <a:tabLst>
                <a:tab pos="354956" algn="l"/>
              </a:tabLst>
            </a:pPr>
            <a:r>
              <a:rPr sz="2800" dirty="0">
                <a:latin typeface="Arial"/>
                <a:cs typeface="Arial"/>
              </a:rPr>
              <a:t>Analysis</a:t>
            </a:r>
            <a:r>
              <a:rPr sz="2800" spc="-65" dirty="0">
                <a:latin typeface="Arial"/>
                <a:cs typeface="Arial"/>
              </a:rPr>
              <a:t> </a:t>
            </a:r>
            <a:r>
              <a:rPr sz="2800" dirty="0">
                <a:latin typeface="Arial"/>
                <a:cs typeface="Arial"/>
              </a:rPr>
              <a:t>of</a:t>
            </a:r>
            <a:r>
              <a:rPr sz="2800" spc="-60" dirty="0">
                <a:latin typeface="Arial"/>
                <a:cs typeface="Arial"/>
              </a:rPr>
              <a:t> </a:t>
            </a:r>
            <a:r>
              <a:rPr sz="2800" dirty="0">
                <a:latin typeface="Arial"/>
                <a:cs typeface="Arial"/>
              </a:rPr>
              <a:t>contents</a:t>
            </a:r>
            <a:r>
              <a:rPr sz="2800" spc="-65" dirty="0">
                <a:latin typeface="Arial"/>
                <a:cs typeface="Arial"/>
              </a:rPr>
              <a:t> </a:t>
            </a:r>
            <a:r>
              <a:rPr sz="2800" dirty="0">
                <a:latin typeface="Arial"/>
                <a:cs typeface="Arial"/>
              </a:rPr>
              <a:t>of</a:t>
            </a:r>
            <a:r>
              <a:rPr sz="2800" spc="-71" dirty="0">
                <a:latin typeface="Arial"/>
                <a:cs typeface="Arial"/>
              </a:rPr>
              <a:t> </a:t>
            </a:r>
            <a:r>
              <a:rPr sz="2800" spc="-11" dirty="0">
                <a:latin typeface="Arial"/>
                <a:cs typeface="Arial"/>
              </a:rPr>
              <a:t>containers</a:t>
            </a:r>
            <a:endParaRPr sz="2800">
              <a:latin typeface="Arial"/>
              <a:cs typeface="Arial"/>
            </a:endParaRPr>
          </a:p>
          <a:p>
            <a:pPr marL="354956" indent="-342257">
              <a:spcBef>
                <a:spcPts val="671"/>
              </a:spcBef>
              <a:buChar char="•"/>
              <a:tabLst>
                <a:tab pos="354956" algn="l"/>
              </a:tabLst>
            </a:pPr>
            <a:r>
              <a:rPr sz="2800" dirty="0">
                <a:latin typeface="Arial"/>
                <a:cs typeface="Arial"/>
              </a:rPr>
              <a:t>Storage,</a:t>
            </a:r>
            <a:r>
              <a:rPr sz="2800" spc="-85" dirty="0">
                <a:latin typeface="Arial"/>
                <a:cs typeface="Arial"/>
              </a:rPr>
              <a:t> </a:t>
            </a:r>
            <a:r>
              <a:rPr sz="2800" dirty="0">
                <a:latin typeface="Arial"/>
                <a:cs typeface="Arial"/>
              </a:rPr>
              <a:t>shelf</a:t>
            </a:r>
            <a:r>
              <a:rPr sz="2800" spc="-85" dirty="0">
                <a:latin typeface="Arial"/>
                <a:cs typeface="Arial"/>
              </a:rPr>
              <a:t> </a:t>
            </a:r>
            <a:r>
              <a:rPr sz="2800" spc="-20" dirty="0">
                <a:latin typeface="Arial"/>
                <a:cs typeface="Arial"/>
              </a:rPr>
              <a:t>life</a:t>
            </a:r>
            <a:endParaRPr sz="2800">
              <a:latin typeface="Arial"/>
              <a:cs typeface="Arial"/>
            </a:endParaRPr>
          </a:p>
          <a:p>
            <a:pPr marL="354956" indent="-342257">
              <a:spcBef>
                <a:spcPts val="675"/>
              </a:spcBef>
              <a:buChar char="•"/>
              <a:tabLst>
                <a:tab pos="354956" algn="l"/>
              </a:tabLst>
            </a:pPr>
            <a:r>
              <a:rPr sz="2800" dirty="0">
                <a:latin typeface="Arial"/>
                <a:cs typeface="Arial"/>
              </a:rPr>
              <a:t>Dispensing,</a:t>
            </a:r>
            <a:r>
              <a:rPr sz="2800" spc="-120" dirty="0">
                <a:latin typeface="Arial"/>
                <a:cs typeface="Arial"/>
              </a:rPr>
              <a:t> </a:t>
            </a:r>
            <a:r>
              <a:rPr sz="2800" dirty="0">
                <a:latin typeface="Arial"/>
                <a:cs typeface="Arial"/>
              </a:rPr>
              <a:t>protocol</a:t>
            </a:r>
            <a:r>
              <a:rPr sz="2800" spc="-125" dirty="0">
                <a:latin typeface="Arial"/>
                <a:cs typeface="Arial"/>
              </a:rPr>
              <a:t> </a:t>
            </a:r>
            <a:r>
              <a:rPr sz="2800" spc="-11" dirty="0">
                <a:latin typeface="Arial"/>
                <a:cs typeface="Arial"/>
              </a:rPr>
              <a:t>deviations</a:t>
            </a:r>
            <a:endParaRPr sz="2800">
              <a:latin typeface="Arial"/>
              <a:cs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8516">
              <a:lnSpc>
                <a:spcPts val="1631"/>
              </a:lnSpc>
            </a:pPr>
            <a:r>
              <a:rPr spc="-25" dirty="0"/>
              <a:t>115</a:t>
            </a:r>
          </a:p>
        </p:txBody>
      </p:sp>
      <p:sp>
        <p:nvSpPr>
          <p:cNvPr id="2" name="object 2"/>
          <p:cNvSpPr txBox="1">
            <a:spLocks noGrp="1"/>
          </p:cNvSpPr>
          <p:nvPr>
            <p:ph type="title"/>
          </p:nvPr>
        </p:nvSpPr>
        <p:spPr>
          <a:xfrm>
            <a:off x="1613156" y="581659"/>
            <a:ext cx="5917565" cy="1122680"/>
          </a:xfrm>
          <a:prstGeom prst="rect">
            <a:avLst/>
          </a:prstGeom>
        </p:spPr>
        <p:txBody>
          <a:bodyPr vert="horz" wrap="square" lIns="0" tIns="12700" rIns="0" bIns="0" rtlCol="0">
            <a:spAutoFit/>
          </a:bodyPr>
          <a:lstStyle/>
          <a:p>
            <a:pPr marL="2222444" marR="5080" indent="-2210379">
              <a:spcBef>
                <a:spcPts val="100"/>
              </a:spcBef>
            </a:pPr>
            <a:r>
              <a:rPr dirty="0"/>
              <a:t>Role</a:t>
            </a:r>
            <a:r>
              <a:rPr spc="-95" dirty="0"/>
              <a:t> </a:t>
            </a:r>
            <a:r>
              <a:rPr dirty="0"/>
              <a:t>of</a:t>
            </a:r>
            <a:r>
              <a:rPr spc="-80" dirty="0"/>
              <a:t> </a:t>
            </a:r>
            <a:r>
              <a:rPr dirty="0"/>
              <a:t>audits</a:t>
            </a:r>
            <a:r>
              <a:rPr spc="-85" dirty="0"/>
              <a:t> </a:t>
            </a:r>
            <a:r>
              <a:rPr dirty="0"/>
              <a:t>in</a:t>
            </a:r>
            <a:r>
              <a:rPr spc="-80" dirty="0"/>
              <a:t> </a:t>
            </a:r>
            <a:r>
              <a:rPr spc="-11" dirty="0"/>
              <a:t>improving quality</a:t>
            </a:r>
          </a:p>
        </p:txBody>
      </p:sp>
      <p:sp>
        <p:nvSpPr>
          <p:cNvPr id="3" name="object 3"/>
          <p:cNvSpPr txBox="1"/>
          <p:nvPr/>
        </p:nvSpPr>
        <p:spPr>
          <a:xfrm>
            <a:off x="1069646" y="1581354"/>
            <a:ext cx="7132955" cy="4618700"/>
          </a:xfrm>
          <a:prstGeom prst="rect">
            <a:avLst/>
          </a:prstGeom>
        </p:spPr>
        <p:txBody>
          <a:bodyPr vert="horz" wrap="square" lIns="0" tIns="60325" rIns="0" bIns="0" rtlCol="0">
            <a:spAutoFit/>
          </a:bodyPr>
          <a:lstStyle/>
          <a:p>
            <a:pPr marL="354956" marR="692768" indent="-342891">
              <a:lnSpc>
                <a:spcPts val="3031"/>
              </a:lnSpc>
              <a:spcBef>
                <a:spcPts val="475"/>
              </a:spcBef>
              <a:buChar char="•"/>
              <a:tabLst>
                <a:tab pos="354956" algn="l"/>
              </a:tabLst>
            </a:pPr>
            <a:r>
              <a:rPr sz="2800" dirty="0">
                <a:latin typeface="Arial"/>
                <a:cs typeface="Arial"/>
              </a:rPr>
              <a:t>Random</a:t>
            </a:r>
            <a:r>
              <a:rPr sz="2800" spc="-80" dirty="0">
                <a:latin typeface="Arial"/>
                <a:cs typeface="Arial"/>
              </a:rPr>
              <a:t> </a:t>
            </a:r>
            <a:r>
              <a:rPr sz="2800" dirty="0">
                <a:latin typeface="Arial"/>
                <a:cs typeface="Arial"/>
              </a:rPr>
              <a:t>external</a:t>
            </a:r>
            <a:r>
              <a:rPr sz="2800" spc="-80" dirty="0">
                <a:latin typeface="Arial"/>
                <a:cs typeface="Arial"/>
              </a:rPr>
              <a:t> </a:t>
            </a:r>
            <a:r>
              <a:rPr sz="2800" dirty="0">
                <a:latin typeface="Arial"/>
                <a:cs typeface="Arial"/>
              </a:rPr>
              <a:t>audits</a:t>
            </a:r>
            <a:r>
              <a:rPr sz="2800" spc="-91" dirty="0">
                <a:latin typeface="Arial"/>
                <a:cs typeface="Arial"/>
              </a:rPr>
              <a:t> </a:t>
            </a:r>
            <a:r>
              <a:rPr sz="2800" dirty="0">
                <a:latin typeface="Arial"/>
                <a:cs typeface="Arial"/>
              </a:rPr>
              <a:t>even</a:t>
            </a:r>
            <a:r>
              <a:rPr sz="2800" spc="-85" dirty="0">
                <a:latin typeface="Arial"/>
                <a:cs typeface="Arial"/>
              </a:rPr>
              <a:t> </a:t>
            </a:r>
            <a:r>
              <a:rPr sz="2800" dirty="0">
                <a:latin typeface="Arial"/>
                <a:cs typeface="Arial"/>
              </a:rPr>
              <a:t>when</a:t>
            </a:r>
            <a:r>
              <a:rPr sz="2800" spc="-75" dirty="0">
                <a:latin typeface="Arial"/>
                <a:cs typeface="Arial"/>
              </a:rPr>
              <a:t> </a:t>
            </a:r>
            <a:r>
              <a:rPr sz="2800" spc="-25" dirty="0">
                <a:latin typeface="Arial"/>
                <a:cs typeface="Arial"/>
              </a:rPr>
              <a:t>no </a:t>
            </a:r>
            <a:r>
              <a:rPr sz="2800" dirty="0">
                <a:latin typeface="Arial"/>
                <a:cs typeface="Arial"/>
              </a:rPr>
              <a:t>evidence</a:t>
            </a:r>
            <a:r>
              <a:rPr sz="2800" spc="-80" dirty="0">
                <a:latin typeface="Arial"/>
                <a:cs typeface="Arial"/>
              </a:rPr>
              <a:t> </a:t>
            </a:r>
            <a:r>
              <a:rPr sz="2800" dirty="0">
                <a:latin typeface="Arial"/>
                <a:cs typeface="Arial"/>
              </a:rPr>
              <a:t>of</a:t>
            </a:r>
            <a:r>
              <a:rPr sz="2800" spc="-85" dirty="0">
                <a:latin typeface="Arial"/>
                <a:cs typeface="Arial"/>
              </a:rPr>
              <a:t> </a:t>
            </a:r>
            <a:r>
              <a:rPr sz="2800" dirty="0">
                <a:latin typeface="Arial"/>
                <a:cs typeface="Arial"/>
              </a:rPr>
              <a:t>scientific</a:t>
            </a:r>
            <a:r>
              <a:rPr sz="2800" spc="-85" dirty="0">
                <a:latin typeface="Arial"/>
                <a:cs typeface="Arial"/>
              </a:rPr>
              <a:t> </a:t>
            </a:r>
            <a:r>
              <a:rPr sz="2800" spc="-11" dirty="0">
                <a:latin typeface="Arial"/>
                <a:cs typeface="Arial"/>
              </a:rPr>
              <a:t>misconduct</a:t>
            </a:r>
            <a:endParaRPr sz="2800">
              <a:latin typeface="Arial"/>
              <a:cs typeface="Arial"/>
            </a:endParaRPr>
          </a:p>
          <a:p>
            <a:pPr marL="354956" indent="-342257">
              <a:spcBef>
                <a:spcPts val="2300"/>
              </a:spcBef>
              <a:buChar char="•"/>
              <a:tabLst>
                <a:tab pos="354956" algn="l"/>
              </a:tabLst>
            </a:pPr>
            <a:r>
              <a:rPr sz="2800" dirty="0">
                <a:latin typeface="Arial"/>
                <a:cs typeface="Arial"/>
              </a:rPr>
              <a:t>Pressurize</a:t>
            </a:r>
            <a:r>
              <a:rPr sz="2800" spc="-65" dirty="0">
                <a:latin typeface="Arial"/>
                <a:cs typeface="Arial"/>
              </a:rPr>
              <a:t> </a:t>
            </a:r>
            <a:r>
              <a:rPr sz="2800" dirty="0">
                <a:latin typeface="Arial"/>
                <a:cs typeface="Arial"/>
              </a:rPr>
              <a:t>adherence</a:t>
            </a:r>
            <a:r>
              <a:rPr sz="2800" spc="-60" dirty="0">
                <a:latin typeface="Arial"/>
                <a:cs typeface="Arial"/>
              </a:rPr>
              <a:t> </a:t>
            </a:r>
            <a:r>
              <a:rPr sz="2800" dirty="0">
                <a:latin typeface="Arial"/>
                <a:cs typeface="Arial"/>
              </a:rPr>
              <a:t>to</a:t>
            </a:r>
            <a:r>
              <a:rPr sz="2800" spc="-80" dirty="0">
                <a:latin typeface="Arial"/>
                <a:cs typeface="Arial"/>
              </a:rPr>
              <a:t> </a:t>
            </a:r>
            <a:r>
              <a:rPr sz="2800" spc="-11" dirty="0">
                <a:latin typeface="Arial"/>
                <a:cs typeface="Arial"/>
              </a:rPr>
              <a:t>protocol</a:t>
            </a:r>
            <a:endParaRPr sz="2800">
              <a:latin typeface="Arial"/>
              <a:cs typeface="Arial"/>
            </a:endParaRPr>
          </a:p>
          <a:p>
            <a:pPr>
              <a:spcBef>
                <a:spcPts val="15"/>
              </a:spcBef>
              <a:buFont typeface="Arial"/>
              <a:buChar char="•"/>
            </a:pPr>
            <a:endParaRPr sz="2651">
              <a:latin typeface="Arial"/>
              <a:cs typeface="Arial"/>
            </a:endParaRPr>
          </a:p>
          <a:p>
            <a:pPr marL="354956" marR="5080" indent="-342891">
              <a:lnSpc>
                <a:spcPts val="3031"/>
              </a:lnSpc>
              <a:spcBef>
                <a:spcPts val="5"/>
              </a:spcBef>
              <a:buChar char="•"/>
              <a:tabLst>
                <a:tab pos="354956" algn="l"/>
              </a:tabLst>
            </a:pPr>
            <a:r>
              <a:rPr sz="2800" dirty="0">
                <a:latin typeface="Arial"/>
                <a:cs typeface="Arial"/>
              </a:rPr>
              <a:t>Irritating</a:t>
            </a:r>
            <a:r>
              <a:rPr sz="2800" spc="-91" dirty="0">
                <a:latin typeface="Arial"/>
                <a:cs typeface="Arial"/>
              </a:rPr>
              <a:t> </a:t>
            </a:r>
            <a:r>
              <a:rPr sz="2800" dirty="0">
                <a:latin typeface="Arial"/>
                <a:cs typeface="Arial"/>
              </a:rPr>
              <a:t>for</a:t>
            </a:r>
            <a:r>
              <a:rPr sz="2800" spc="-85" dirty="0">
                <a:latin typeface="Arial"/>
                <a:cs typeface="Arial"/>
              </a:rPr>
              <a:t> </a:t>
            </a:r>
            <a:r>
              <a:rPr sz="2800" dirty="0">
                <a:latin typeface="Arial"/>
                <a:cs typeface="Arial"/>
              </a:rPr>
              <a:t>investigators</a:t>
            </a:r>
            <a:r>
              <a:rPr sz="2800" spc="-91" dirty="0">
                <a:latin typeface="Arial"/>
                <a:cs typeface="Arial"/>
              </a:rPr>
              <a:t> </a:t>
            </a:r>
            <a:r>
              <a:rPr sz="2800" dirty="0">
                <a:latin typeface="Arial"/>
                <a:cs typeface="Arial"/>
              </a:rPr>
              <a:t>especially</a:t>
            </a:r>
            <a:r>
              <a:rPr sz="2800" spc="-80" dirty="0">
                <a:latin typeface="Arial"/>
                <a:cs typeface="Arial"/>
              </a:rPr>
              <a:t> </a:t>
            </a:r>
            <a:r>
              <a:rPr sz="2800" dirty="0">
                <a:latin typeface="Arial"/>
                <a:cs typeface="Arial"/>
              </a:rPr>
              <a:t>if</a:t>
            </a:r>
            <a:r>
              <a:rPr sz="2800" spc="-85" dirty="0">
                <a:latin typeface="Arial"/>
                <a:cs typeface="Arial"/>
              </a:rPr>
              <a:t> </a:t>
            </a:r>
            <a:r>
              <a:rPr sz="2800" spc="-11" dirty="0">
                <a:latin typeface="Arial"/>
                <a:cs typeface="Arial"/>
              </a:rPr>
              <a:t>trivial </a:t>
            </a:r>
            <a:r>
              <a:rPr sz="2800" dirty="0">
                <a:latin typeface="Arial"/>
                <a:cs typeface="Arial"/>
              </a:rPr>
              <a:t>errors</a:t>
            </a:r>
            <a:r>
              <a:rPr sz="2800" spc="-45" dirty="0">
                <a:latin typeface="Arial"/>
                <a:cs typeface="Arial"/>
              </a:rPr>
              <a:t> </a:t>
            </a:r>
            <a:r>
              <a:rPr sz="2800" dirty="0">
                <a:latin typeface="Arial"/>
                <a:cs typeface="Arial"/>
              </a:rPr>
              <a:t>are</a:t>
            </a:r>
            <a:r>
              <a:rPr sz="2800" spc="-55" dirty="0">
                <a:latin typeface="Arial"/>
                <a:cs typeface="Arial"/>
              </a:rPr>
              <a:t> </a:t>
            </a:r>
            <a:r>
              <a:rPr sz="2800" spc="-11" dirty="0">
                <a:latin typeface="Arial"/>
                <a:cs typeface="Arial"/>
              </a:rPr>
              <a:t>highlighted</a:t>
            </a:r>
            <a:endParaRPr sz="2800">
              <a:latin typeface="Arial"/>
              <a:cs typeface="Arial"/>
            </a:endParaRPr>
          </a:p>
          <a:p>
            <a:pPr marL="354956" marR="458459" indent="-342891">
              <a:lnSpc>
                <a:spcPts val="3020"/>
              </a:lnSpc>
              <a:spcBef>
                <a:spcPts val="2685"/>
              </a:spcBef>
              <a:buChar char="•"/>
              <a:tabLst>
                <a:tab pos="354956" algn="l"/>
              </a:tabLst>
            </a:pPr>
            <a:r>
              <a:rPr sz="2800" dirty="0">
                <a:latin typeface="Arial"/>
                <a:cs typeface="Arial"/>
              </a:rPr>
              <a:t>Audits</a:t>
            </a:r>
            <a:r>
              <a:rPr sz="2800" spc="-55" dirty="0">
                <a:latin typeface="Arial"/>
                <a:cs typeface="Arial"/>
              </a:rPr>
              <a:t> </a:t>
            </a:r>
            <a:r>
              <a:rPr sz="2800" dirty="0">
                <a:latin typeface="Arial"/>
                <a:cs typeface="Arial"/>
              </a:rPr>
              <a:t>focused</a:t>
            </a:r>
            <a:r>
              <a:rPr sz="2800" spc="-40" dirty="0">
                <a:latin typeface="Arial"/>
                <a:cs typeface="Arial"/>
              </a:rPr>
              <a:t> </a:t>
            </a:r>
            <a:r>
              <a:rPr sz="2800" dirty="0">
                <a:latin typeface="Arial"/>
                <a:cs typeface="Arial"/>
              </a:rPr>
              <a:t>on</a:t>
            </a:r>
            <a:r>
              <a:rPr sz="2800" spc="-51" dirty="0">
                <a:latin typeface="Arial"/>
                <a:cs typeface="Arial"/>
              </a:rPr>
              <a:t> </a:t>
            </a:r>
            <a:r>
              <a:rPr sz="2800" dirty="0">
                <a:latin typeface="Arial"/>
                <a:cs typeface="Arial"/>
              </a:rPr>
              <a:t>a</a:t>
            </a:r>
            <a:r>
              <a:rPr sz="2800" spc="-60" dirty="0">
                <a:latin typeface="Arial"/>
                <a:cs typeface="Arial"/>
              </a:rPr>
              <a:t> </a:t>
            </a:r>
            <a:r>
              <a:rPr sz="2800" dirty="0">
                <a:latin typeface="Arial"/>
                <a:cs typeface="Arial"/>
              </a:rPr>
              <a:t>few</a:t>
            </a:r>
            <a:r>
              <a:rPr sz="2800" spc="-51" dirty="0">
                <a:latin typeface="Arial"/>
                <a:cs typeface="Arial"/>
              </a:rPr>
              <a:t> </a:t>
            </a:r>
            <a:r>
              <a:rPr sz="2800" dirty="0">
                <a:latin typeface="Arial"/>
                <a:cs typeface="Arial"/>
              </a:rPr>
              <a:t>key</a:t>
            </a:r>
            <a:r>
              <a:rPr sz="2800" spc="-60" dirty="0">
                <a:latin typeface="Arial"/>
                <a:cs typeface="Arial"/>
              </a:rPr>
              <a:t> </a:t>
            </a:r>
            <a:r>
              <a:rPr sz="2800" dirty="0">
                <a:latin typeface="Arial"/>
                <a:cs typeface="Arial"/>
              </a:rPr>
              <a:t>issues</a:t>
            </a:r>
            <a:r>
              <a:rPr sz="2800" spc="-51" dirty="0">
                <a:latin typeface="Arial"/>
                <a:cs typeface="Arial"/>
              </a:rPr>
              <a:t> </a:t>
            </a:r>
            <a:r>
              <a:rPr sz="2800" spc="-25" dirty="0">
                <a:latin typeface="Arial"/>
                <a:cs typeface="Arial"/>
              </a:rPr>
              <a:t>may </a:t>
            </a:r>
            <a:r>
              <a:rPr sz="2800" dirty="0">
                <a:latin typeface="Arial"/>
                <a:cs typeface="Arial"/>
              </a:rPr>
              <a:t>enhance</a:t>
            </a:r>
            <a:r>
              <a:rPr sz="2800" spc="-105" dirty="0">
                <a:latin typeface="Arial"/>
                <a:cs typeface="Arial"/>
              </a:rPr>
              <a:t> </a:t>
            </a:r>
            <a:r>
              <a:rPr sz="2800" spc="-11" dirty="0">
                <a:latin typeface="Arial"/>
                <a:cs typeface="Arial"/>
              </a:rPr>
              <a:t>quality</a:t>
            </a:r>
            <a:endParaRPr sz="2800">
              <a:latin typeface="Arial"/>
              <a:cs typeface="Arial"/>
            </a:endParaRPr>
          </a:p>
          <a:p>
            <a:pPr marL="354956" marR="675623">
              <a:lnSpc>
                <a:spcPts val="2691"/>
              </a:lnSpc>
              <a:spcBef>
                <a:spcPts val="611"/>
              </a:spcBef>
            </a:pPr>
            <a:r>
              <a:rPr sz="2800" dirty="0">
                <a:solidFill>
                  <a:srgbClr val="A40020"/>
                </a:solidFill>
                <a:latin typeface="Arial"/>
                <a:cs typeface="Arial"/>
              </a:rPr>
              <a:t>Persistent</a:t>
            </a:r>
            <a:r>
              <a:rPr sz="2800" spc="-85" dirty="0">
                <a:solidFill>
                  <a:srgbClr val="A40020"/>
                </a:solidFill>
                <a:latin typeface="Arial"/>
                <a:cs typeface="Arial"/>
              </a:rPr>
              <a:t> </a:t>
            </a:r>
            <a:r>
              <a:rPr sz="2800" dirty="0">
                <a:solidFill>
                  <a:srgbClr val="A40020"/>
                </a:solidFill>
                <a:latin typeface="Arial"/>
                <a:cs typeface="Arial"/>
              </a:rPr>
              <a:t>diarrhea:</a:t>
            </a:r>
            <a:r>
              <a:rPr sz="2800" spc="-65" dirty="0">
                <a:solidFill>
                  <a:srgbClr val="A40020"/>
                </a:solidFill>
                <a:latin typeface="Arial"/>
                <a:cs typeface="Arial"/>
              </a:rPr>
              <a:t> </a:t>
            </a:r>
            <a:r>
              <a:rPr sz="2800" dirty="0">
                <a:solidFill>
                  <a:srgbClr val="A40020"/>
                </a:solidFill>
                <a:latin typeface="Arial"/>
                <a:cs typeface="Arial"/>
              </a:rPr>
              <a:t>Dilution</a:t>
            </a:r>
            <a:r>
              <a:rPr sz="2800" spc="-80" dirty="0">
                <a:solidFill>
                  <a:srgbClr val="A40020"/>
                </a:solidFill>
                <a:latin typeface="Arial"/>
                <a:cs typeface="Arial"/>
              </a:rPr>
              <a:t> </a:t>
            </a:r>
            <a:r>
              <a:rPr sz="2800" dirty="0">
                <a:solidFill>
                  <a:srgbClr val="A40020"/>
                </a:solidFill>
                <a:latin typeface="Arial"/>
                <a:cs typeface="Arial"/>
              </a:rPr>
              <a:t>of</a:t>
            </a:r>
            <a:r>
              <a:rPr sz="2800" spc="-85" dirty="0">
                <a:solidFill>
                  <a:srgbClr val="A40020"/>
                </a:solidFill>
                <a:latin typeface="Arial"/>
                <a:cs typeface="Arial"/>
              </a:rPr>
              <a:t> </a:t>
            </a:r>
            <a:r>
              <a:rPr sz="2800" dirty="0">
                <a:solidFill>
                  <a:srgbClr val="A40020"/>
                </a:solidFill>
                <a:latin typeface="Arial"/>
                <a:cs typeface="Arial"/>
              </a:rPr>
              <a:t>diet</a:t>
            </a:r>
            <a:r>
              <a:rPr sz="2800" spc="-80" dirty="0">
                <a:solidFill>
                  <a:srgbClr val="A40020"/>
                </a:solidFill>
                <a:latin typeface="Arial"/>
                <a:cs typeface="Arial"/>
              </a:rPr>
              <a:t> </a:t>
            </a:r>
            <a:r>
              <a:rPr sz="2800" spc="-20" dirty="0">
                <a:solidFill>
                  <a:srgbClr val="A40020"/>
                </a:solidFill>
                <a:latin typeface="Arial"/>
                <a:cs typeface="Arial"/>
              </a:rPr>
              <a:t>just </a:t>
            </a:r>
            <a:r>
              <a:rPr sz="2800" dirty="0">
                <a:solidFill>
                  <a:srgbClr val="A40020"/>
                </a:solidFill>
                <a:latin typeface="Arial"/>
                <a:cs typeface="Arial"/>
              </a:rPr>
              <a:t>before</a:t>
            </a:r>
            <a:r>
              <a:rPr sz="2800" spc="-75" dirty="0">
                <a:solidFill>
                  <a:srgbClr val="A40020"/>
                </a:solidFill>
                <a:latin typeface="Arial"/>
                <a:cs typeface="Arial"/>
              </a:rPr>
              <a:t> </a:t>
            </a:r>
            <a:r>
              <a:rPr sz="2800" spc="-11" dirty="0">
                <a:solidFill>
                  <a:srgbClr val="A40020"/>
                </a:solidFill>
                <a:latin typeface="Arial"/>
                <a:cs typeface="Arial"/>
              </a:rPr>
              <a:t>administration</a:t>
            </a:r>
            <a:endParaRPr sz="2800">
              <a:latin typeface="Arial"/>
              <a:cs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2222" y="717627"/>
            <a:ext cx="7579359" cy="1367682"/>
          </a:xfrm>
          <a:prstGeom prst="rect">
            <a:avLst/>
          </a:prstGeom>
        </p:spPr>
        <p:txBody>
          <a:bodyPr vert="horz" wrap="square" lIns="0" tIns="13335" rIns="0" bIns="0" rtlCol="0">
            <a:spAutoFit/>
          </a:bodyPr>
          <a:lstStyle/>
          <a:p>
            <a:pPr marL="955651" marR="5080" indent="-943587">
              <a:spcBef>
                <a:spcPts val="105"/>
              </a:spcBef>
            </a:pPr>
            <a:r>
              <a:rPr sz="4400" b="0" dirty="0">
                <a:latin typeface="Times New Roman"/>
                <a:cs typeface="Times New Roman"/>
              </a:rPr>
              <a:t>Data</a:t>
            </a:r>
            <a:r>
              <a:rPr sz="4400" b="0" spc="-35" dirty="0">
                <a:latin typeface="Times New Roman"/>
                <a:cs typeface="Times New Roman"/>
              </a:rPr>
              <a:t> </a:t>
            </a:r>
            <a:r>
              <a:rPr sz="4400" b="0" dirty="0">
                <a:latin typeface="Times New Roman"/>
                <a:cs typeface="Times New Roman"/>
              </a:rPr>
              <a:t>collection:</a:t>
            </a:r>
            <a:r>
              <a:rPr sz="4400" b="0" spc="-31" dirty="0">
                <a:latin typeface="Times New Roman"/>
                <a:cs typeface="Times New Roman"/>
              </a:rPr>
              <a:t> </a:t>
            </a:r>
            <a:r>
              <a:rPr sz="4400" b="0" dirty="0">
                <a:latin typeface="Times New Roman"/>
                <a:cs typeface="Times New Roman"/>
              </a:rPr>
              <a:t>experiences</a:t>
            </a:r>
            <a:r>
              <a:rPr sz="4400" b="0" spc="-35" dirty="0">
                <a:latin typeface="Times New Roman"/>
                <a:cs typeface="Times New Roman"/>
              </a:rPr>
              <a:t> </a:t>
            </a:r>
            <a:r>
              <a:rPr sz="4400" b="0" spc="-20" dirty="0">
                <a:latin typeface="Times New Roman"/>
                <a:cs typeface="Times New Roman"/>
              </a:rPr>
              <a:t>from </a:t>
            </a:r>
            <a:r>
              <a:rPr sz="4400" b="0" dirty="0">
                <a:latin typeface="Times New Roman"/>
                <a:cs typeface="Times New Roman"/>
              </a:rPr>
              <a:t>previous</a:t>
            </a:r>
            <a:r>
              <a:rPr sz="4400" b="0" spc="-35" dirty="0">
                <a:latin typeface="Times New Roman"/>
                <a:cs typeface="Times New Roman"/>
              </a:rPr>
              <a:t> </a:t>
            </a:r>
            <a:r>
              <a:rPr sz="4400" b="0" dirty="0">
                <a:latin typeface="Times New Roman"/>
                <a:cs typeface="Times New Roman"/>
              </a:rPr>
              <a:t>studies</a:t>
            </a:r>
            <a:r>
              <a:rPr sz="4400" b="0" spc="-15" dirty="0">
                <a:latin typeface="Times New Roman"/>
                <a:cs typeface="Times New Roman"/>
              </a:rPr>
              <a:t> </a:t>
            </a:r>
            <a:r>
              <a:rPr sz="4400" b="0" dirty="0">
                <a:latin typeface="Times New Roman"/>
                <a:cs typeface="Times New Roman"/>
              </a:rPr>
              <a:t>in</a:t>
            </a:r>
            <a:r>
              <a:rPr sz="4400" b="0" spc="11" dirty="0">
                <a:latin typeface="Times New Roman"/>
                <a:cs typeface="Times New Roman"/>
              </a:rPr>
              <a:t> </a:t>
            </a:r>
            <a:r>
              <a:rPr sz="4400" b="0" spc="-11" dirty="0">
                <a:latin typeface="Times New Roman"/>
                <a:cs typeface="Times New Roman"/>
              </a:rPr>
              <a:t>Nepal</a:t>
            </a:r>
            <a:endParaRPr sz="4400">
              <a:latin typeface="Times New Roman"/>
              <a:cs typeface="Times New Roman"/>
            </a:endParaRPr>
          </a:p>
        </p:txBody>
      </p:sp>
      <p:sp>
        <p:nvSpPr>
          <p:cNvPr id="3" name="object 3"/>
          <p:cNvSpPr txBox="1"/>
          <p:nvPr/>
        </p:nvSpPr>
        <p:spPr>
          <a:xfrm>
            <a:off x="1450598" y="2666591"/>
            <a:ext cx="3736975" cy="1793440"/>
          </a:xfrm>
          <a:prstGeom prst="rect">
            <a:avLst/>
          </a:prstGeom>
        </p:spPr>
        <p:txBody>
          <a:bodyPr vert="horz" wrap="square" lIns="0" tIns="109855" rIns="0" bIns="0" rtlCol="0">
            <a:spAutoFit/>
          </a:bodyPr>
          <a:lstStyle/>
          <a:p>
            <a:pPr marL="469254" indent="-456554">
              <a:spcBef>
                <a:spcPts val="865"/>
              </a:spcBef>
              <a:buChar char="•"/>
              <a:tabLst>
                <a:tab pos="469254" algn="l"/>
              </a:tabLst>
            </a:pPr>
            <a:r>
              <a:rPr sz="3200" dirty="0">
                <a:latin typeface="Times New Roman"/>
                <a:cs typeface="Times New Roman"/>
              </a:rPr>
              <a:t>Field </a:t>
            </a:r>
            <a:r>
              <a:rPr sz="3200" spc="-11" dirty="0">
                <a:latin typeface="Times New Roman"/>
                <a:cs typeface="Times New Roman"/>
              </a:rPr>
              <a:t>Organization</a:t>
            </a:r>
            <a:endParaRPr sz="3200">
              <a:latin typeface="Times New Roman"/>
              <a:cs typeface="Times New Roman"/>
            </a:endParaRPr>
          </a:p>
          <a:p>
            <a:pPr marL="469254" indent="-456554">
              <a:spcBef>
                <a:spcPts val="765"/>
              </a:spcBef>
              <a:buChar char="•"/>
              <a:tabLst>
                <a:tab pos="469254" algn="l"/>
              </a:tabLst>
            </a:pPr>
            <a:r>
              <a:rPr sz="3200" dirty="0">
                <a:latin typeface="Times New Roman"/>
                <a:cs typeface="Times New Roman"/>
              </a:rPr>
              <a:t>Data</a:t>
            </a:r>
            <a:r>
              <a:rPr sz="3200" spc="-5" dirty="0">
                <a:latin typeface="Times New Roman"/>
                <a:cs typeface="Times New Roman"/>
              </a:rPr>
              <a:t> </a:t>
            </a:r>
            <a:r>
              <a:rPr sz="3200" dirty="0">
                <a:latin typeface="Times New Roman"/>
                <a:cs typeface="Times New Roman"/>
              </a:rPr>
              <a:t>quality</a:t>
            </a:r>
            <a:r>
              <a:rPr sz="3200" spc="-31" dirty="0">
                <a:latin typeface="Times New Roman"/>
                <a:cs typeface="Times New Roman"/>
              </a:rPr>
              <a:t> </a:t>
            </a:r>
            <a:r>
              <a:rPr sz="3200" spc="-11" dirty="0">
                <a:latin typeface="Times New Roman"/>
                <a:cs typeface="Times New Roman"/>
              </a:rPr>
              <a:t>control</a:t>
            </a:r>
            <a:endParaRPr sz="3200">
              <a:latin typeface="Times New Roman"/>
              <a:cs typeface="Times New Roman"/>
            </a:endParaRPr>
          </a:p>
          <a:p>
            <a:pPr marL="469254" indent="-456554">
              <a:spcBef>
                <a:spcPts val="771"/>
              </a:spcBef>
              <a:buChar char="•"/>
              <a:tabLst>
                <a:tab pos="469254" algn="l"/>
              </a:tabLst>
            </a:pPr>
            <a:r>
              <a:rPr sz="3200" dirty="0">
                <a:latin typeface="Times New Roman"/>
                <a:cs typeface="Times New Roman"/>
              </a:rPr>
              <a:t>Data</a:t>
            </a:r>
            <a:r>
              <a:rPr sz="3200" spc="5" dirty="0">
                <a:latin typeface="Times New Roman"/>
                <a:cs typeface="Times New Roman"/>
              </a:rPr>
              <a:t> </a:t>
            </a:r>
            <a:r>
              <a:rPr sz="3200" spc="-11" dirty="0">
                <a:latin typeface="Times New Roman"/>
                <a:cs typeface="Times New Roman"/>
              </a:rPr>
              <a:t>management</a:t>
            </a:r>
            <a:endParaRPr sz="3200">
              <a:latin typeface="Times New Roman"/>
              <a:cs typeface="Times New Roman"/>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1835739">
              <a:spcBef>
                <a:spcPts val="105"/>
              </a:spcBef>
            </a:pPr>
            <a:r>
              <a:rPr sz="4400" b="0" dirty="0">
                <a:latin typeface="Times New Roman"/>
                <a:cs typeface="Times New Roman"/>
              </a:rPr>
              <a:t>Field </a:t>
            </a:r>
            <a:r>
              <a:rPr sz="4400" b="0" spc="-11" dirty="0">
                <a:latin typeface="Times New Roman"/>
                <a:cs typeface="Times New Roman"/>
              </a:rPr>
              <a:t>Organization</a:t>
            </a:r>
            <a:endParaRPr sz="4400">
              <a:latin typeface="Times New Roman"/>
              <a:cs typeface="Times New Roman"/>
            </a:endParaRPr>
          </a:p>
        </p:txBody>
      </p:sp>
      <p:sp>
        <p:nvSpPr>
          <p:cNvPr id="3" name="object 3"/>
          <p:cNvSpPr txBox="1"/>
          <p:nvPr/>
        </p:nvSpPr>
        <p:spPr>
          <a:xfrm>
            <a:off x="764543" y="1952371"/>
            <a:ext cx="7492365" cy="4498026"/>
          </a:xfrm>
          <a:prstGeom prst="rect">
            <a:avLst/>
          </a:prstGeom>
        </p:spPr>
        <p:txBody>
          <a:bodyPr vert="horz" wrap="square" lIns="0" tIns="67945" rIns="0" bIns="0" rtlCol="0">
            <a:spAutoFit/>
          </a:bodyPr>
          <a:lstStyle/>
          <a:p>
            <a:pPr marL="355591" marR="885169" indent="-343526">
              <a:lnSpc>
                <a:spcPts val="3460"/>
              </a:lnSpc>
              <a:spcBef>
                <a:spcPts val="535"/>
              </a:spcBef>
              <a:buChar char="•"/>
              <a:tabLst>
                <a:tab pos="355591" algn="l"/>
              </a:tabLst>
            </a:pPr>
            <a:r>
              <a:rPr sz="3200" dirty="0">
                <a:latin typeface="Times New Roman"/>
                <a:cs typeface="Times New Roman"/>
              </a:rPr>
              <a:t>Defining</a:t>
            </a:r>
            <a:r>
              <a:rPr sz="3200" spc="-31" dirty="0">
                <a:latin typeface="Times New Roman"/>
                <a:cs typeface="Times New Roman"/>
              </a:rPr>
              <a:t> </a:t>
            </a:r>
            <a:r>
              <a:rPr sz="3200" dirty="0">
                <a:latin typeface="Times New Roman"/>
                <a:cs typeface="Times New Roman"/>
              </a:rPr>
              <a:t>organization</a:t>
            </a:r>
            <a:r>
              <a:rPr sz="3200" spc="-40" dirty="0">
                <a:latin typeface="Times New Roman"/>
                <a:cs typeface="Times New Roman"/>
              </a:rPr>
              <a:t> </a:t>
            </a:r>
            <a:r>
              <a:rPr sz="3200" dirty="0">
                <a:latin typeface="Times New Roman"/>
                <a:cs typeface="Times New Roman"/>
              </a:rPr>
              <a:t>structure</a:t>
            </a:r>
            <a:r>
              <a:rPr sz="3200" spc="-15" dirty="0">
                <a:latin typeface="Times New Roman"/>
                <a:cs typeface="Times New Roman"/>
              </a:rPr>
              <a:t> </a:t>
            </a:r>
            <a:r>
              <a:rPr sz="3200" spc="-11" dirty="0">
                <a:latin typeface="Times New Roman"/>
                <a:cs typeface="Times New Roman"/>
              </a:rPr>
              <a:t>before initiation</a:t>
            </a:r>
            <a:endParaRPr sz="3200">
              <a:latin typeface="Times New Roman"/>
              <a:cs typeface="Times New Roman"/>
            </a:endParaRPr>
          </a:p>
          <a:p>
            <a:pPr marL="355591" marR="1302353" indent="-343526">
              <a:lnSpc>
                <a:spcPts val="3460"/>
              </a:lnSpc>
              <a:spcBef>
                <a:spcPts val="760"/>
              </a:spcBef>
              <a:buChar char="•"/>
              <a:tabLst>
                <a:tab pos="355591" algn="l"/>
              </a:tabLst>
            </a:pPr>
            <a:r>
              <a:rPr sz="3200" dirty="0">
                <a:latin typeface="Times New Roman"/>
                <a:cs typeface="Times New Roman"/>
              </a:rPr>
              <a:t>Allocation</a:t>
            </a:r>
            <a:r>
              <a:rPr sz="3200" spc="-25" dirty="0">
                <a:latin typeface="Times New Roman"/>
                <a:cs typeface="Times New Roman"/>
              </a:rPr>
              <a:t> </a:t>
            </a:r>
            <a:r>
              <a:rPr sz="3200" dirty="0">
                <a:latin typeface="Times New Roman"/>
                <a:cs typeface="Times New Roman"/>
              </a:rPr>
              <a:t>of</a:t>
            </a:r>
            <a:r>
              <a:rPr sz="3200" spc="-11" dirty="0">
                <a:latin typeface="Times New Roman"/>
                <a:cs typeface="Times New Roman"/>
              </a:rPr>
              <a:t> </a:t>
            </a:r>
            <a:r>
              <a:rPr sz="3200" dirty="0">
                <a:latin typeface="Times New Roman"/>
                <a:cs typeface="Times New Roman"/>
              </a:rPr>
              <a:t>responsibilities</a:t>
            </a:r>
            <a:r>
              <a:rPr sz="3200" spc="-31" dirty="0">
                <a:latin typeface="Times New Roman"/>
                <a:cs typeface="Times New Roman"/>
              </a:rPr>
              <a:t> </a:t>
            </a:r>
            <a:r>
              <a:rPr sz="3200" dirty="0">
                <a:latin typeface="Times New Roman"/>
                <a:cs typeface="Times New Roman"/>
              </a:rPr>
              <a:t>to</a:t>
            </a:r>
            <a:r>
              <a:rPr sz="3200" spc="5" dirty="0">
                <a:latin typeface="Times New Roman"/>
                <a:cs typeface="Times New Roman"/>
              </a:rPr>
              <a:t> </a:t>
            </a:r>
            <a:r>
              <a:rPr sz="3200" spc="-25" dirty="0">
                <a:latin typeface="Times New Roman"/>
                <a:cs typeface="Times New Roman"/>
              </a:rPr>
              <a:t>key </a:t>
            </a:r>
            <a:r>
              <a:rPr sz="3200" spc="-11" dirty="0">
                <a:latin typeface="Times New Roman"/>
                <a:cs typeface="Times New Roman"/>
              </a:rPr>
              <a:t>personnel</a:t>
            </a:r>
            <a:endParaRPr sz="3200">
              <a:latin typeface="Times New Roman"/>
              <a:cs typeface="Times New Roman"/>
            </a:endParaRPr>
          </a:p>
          <a:p>
            <a:pPr marL="355591" indent="-342891">
              <a:spcBef>
                <a:spcPts val="331"/>
              </a:spcBef>
              <a:buChar char="•"/>
              <a:tabLst>
                <a:tab pos="355591" algn="l"/>
              </a:tabLst>
            </a:pPr>
            <a:r>
              <a:rPr sz="3200" dirty="0">
                <a:latin typeface="Times New Roman"/>
                <a:cs typeface="Times New Roman"/>
              </a:rPr>
              <a:t>Defining</a:t>
            </a:r>
            <a:r>
              <a:rPr sz="3200" spc="-35" dirty="0">
                <a:latin typeface="Times New Roman"/>
                <a:cs typeface="Times New Roman"/>
              </a:rPr>
              <a:t> </a:t>
            </a:r>
            <a:r>
              <a:rPr sz="3200" dirty="0">
                <a:latin typeface="Times New Roman"/>
                <a:cs typeface="Times New Roman"/>
              </a:rPr>
              <a:t>the</a:t>
            </a:r>
            <a:r>
              <a:rPr sz="3200" spc="-15" dirty="0">
                <a:latin typeface="Times New Roman"/>
                <a:cs typeface="Times New Roman"/>
              </a:rPr>
              <a:t> </a:t>
            </a:r>
            <a:r>
              <a:rPr sz="3200" dirty="0">
                <a:latin typeface="Times New Roman"/>
                <a:cs typeface="Times New Roman"/>
              </a:rPr>
              <a:t>flow of</a:t>
            </a:r>
            <a:r>
              <a:rPr sz="3200" spc="-11" dirty="0">
                <a:latin typeface="Times New Roman"/>
                <a:cs typeface="Times New Roman"/>
              </a:rPr>
              <a:t> information</a:t>
            </a:r>
            <a:endParaRPr sz="3200">
              <a:latin typeface="Times New Roman"/>
              <a:cs typeface="Times New Roman"/>
            </a:endParaRPr>
          </a:p>
          <a:p>
            <a:pPr marL="355591" marR="5080" indent="-343526">
              <a:lnSpc>
                <a:spcPts val="3460"/>
              </a:lnSpc>
              <a:spcBef>
                <a:spcPts val="815"/>
              </a:spcBef>
              <a:buChar char="•"/>
              <a:tabLst>
                <a:tab pos="355591" algn="l"/>
              </a:tabLst>
            </a:pPr>
            <a:r>
              <a:rPr sz="3200" dirty="0">
                <a:latin typeface="Times New Roman"/>
                <a:cs typeface="Times New Roman"/>
              </a:rPr>
              <a:t>Deciding</a:t>
            </a:r>
            <a:r>
              <a:rPr sz="3200" spc="-25" dirty="0">
                <a:latin typeface="Times New Roman"/>
                <a:cs typeface="Times New Roman"/>
              </a:rPr>
              <a:t> </a:t>
            </a:r>
            <a:r>
              <a:rPr sz="3200" dirty="0">
                <a:latin typeface="Times New Roman"/>
                <a:cs typeface="Times New Roman"/>
              </a:rPr>
              <a:t>which</a:t>
            </a:r>
            <a:r>
              <a:rPr sz="3200" spc="-11" dirty="0">
                <a:latin typeface="Times New Roman"/>
                <a:cs typeface="Times New Roman"/>
              </a:rPr>
              <a:t> </a:t>
            </a:r>
            <a:r>
              <a:rPr sz="3200" dirty="0">
                <a:latin typeface="Times New Roman"/>
                <a:cs typeface="Times New Roman"/>
              </a:rPr>
              <a:t>actions</a:t>
            </a:r>
            <a:r>
              <a:rPr sz="3200" spc="-25" dirty="0">
                <a:latin typeface="Times New Roman"/>
                <a:cs typeface="Times New Roman"/>
              </a:rPr>
              <a:t> </a:t>
            </a:r>
            <a:r>
              <a:rPr sz="3200" dirty="0">
                <a:latin typeface="Times New Roman"/>
                <a:cs typeface="Times New Roman"/>
              </a:rPr>
              <a:t>in</a:t>
            </a:r>
            <a:r>
              <a:rPr sz="3200" spc="5" dirty="0">
                <a:latin typeface="Times New Roman"/>
                <a:cs typeface="Times New Roman"/>
              </a:rPr>
              <a:t> </a:t>
            </a:r>
            <a:r>
              <a:rPr sz="3200" dirty="0">
                <a:latin typeface="Times New Roman"/>
                <a:cs typeface="Times New Roman"/>
              </a:rPr>
              <a:t>the study</a:t>
            </a:r>
            <a:r>
              <a:rPr sz="3200" spc="-11" dirty="0">
                <a:latin typeface="Times New Roman"/>
                <a:cs typeface="Times New Roman"/>
              </a:rPr>
              <a:t> </a:t>
            </a:r>
            <a:r>
              <a:rPr sz="3200" dirty="0">
                <a:latin typeface="Times New Roman"/>
                <a:cs typeface="Times New Roman"/>
              </a:rPr>
              <a:t>need</a:t>
            </a:r>
            <a:r>
              <a:rPr sz="3200" spc="-11" dirty="0">
                <a:latin typeface="Times New Roman"/>
                <a:cs typeface="Times New Roman"/>
              </a:rPr>
              <a:t> </a:t>
            </a:r>
            <a:r>
              <a:rPr sz="3200" spc="-25" dirty="0">
                <a:latin typeface="Times New Roman"/>
                <a:cs typeface="Times New Roman"/>
              </a:rPr>
              <a:t>to </a:t>
            </a:r>
            <a:r>
              <a:rPr sz="3200" dirty="0">
                <a:latin typeface="Times New Roman"/>
                <a:cs typeface="Times New Roman"/>
              </a:rPr>
              <a:t>be monitored</a:t>
            </a:r>
            <a:r>
              <a:rPr sz="3200" spc="-45" dirty="0">
                <a:latin typeface="Times New Roman"/>
                <a:cs typeface="Times New Roman"/>
              </a:rPr>
              <a:t> </a:t>
            </a:r>
            <a:r>
              <a:rPr sz="3200" dirty="0">
                <a:latin typeface="Times New Roman"/>
                <a:cs typeface="Times New Roman"/>
              </a:rPr>
              <a:t>and</a:t>
            </a:r>
            <a:r>
              <a:rPr sz="3200" spc="-15" dirty="0">
                <a:latin typeface="Times New Roman"/>
                <a:cs typeface="Times New Roman"/>
              </a:rPr>
              <a:t> </a:t>
            </a:r>
            <a:r>
              <a:rPr sz="3200" dirty="0">
                <a:latin typeface="Times New Roman"/>
                <a:cs typeface="Times New Roman"/>
              </a:rPr>
              <a:t>recorded</a:t>
            </a:r>
            <a:r>
              <a:rPr sz="3200" spc="-31" dirty="0">
                <a:latin typeface="Times New Roman"/>
                <a:cs typeface="Times New Roman"/>
              </a:rPr>
              <a:t> </a:t>
            </a:r>
            <a:r>
              <a:rPr sz="3200" spc="-11" dirty="0">
                <a:latin typeface="Times New Roman"/>
                <a:cs typeface="Times New Roman"/>
              </a:rPr>
              <a:t>(register)</a:t>
            </a:r>
            <a:endParaRPr sz="3200">
              <a:latin typeface="Times New Roman"/>
              <a:cs typeface="Times New Roman"/>
            </a:endParaRPr>
          </a:p>
          <a:p>
            <a:pPr marL="355591" marR="196210" indent="-343526">
              <a:lnSpc>
                <a:spcPts val="3460"/>
              </a:lnSpc>
              <a:spcBef>
                <a:spcPts val="765"/>
              </a:spcBef>
              <a:buChar char="•"/>
              <a:tabLst>
                <a:tab pos="355591" algn="l"/>
              </a:tabLst>
            </a:pPr>
            <a:r>
              <a:rPr sz="3200" dirty="0">
                <a:latin typeface="Times New Roman"/>
                <a:cs typeface="Times New Roman"/>
              </a:rPr>
              <a:t>Deciding</a:t>
            </a:r>
            <a:r>
              <a:rPr sz="3200" spc="-25" dirty="0">
                <a:latin typeface="Times New Roman"/>
                <a:cs typeface="Times New Roman"/>
              </a:rPr>
              <a:t> </a:t>
            </a:r>
            <a:r>
              <a:rPr sz="3200" dirty="0">
                <a:latin typeface="Times New Roman"/>
                <a:cs typeface="Times New Roman"/>
              </a:rPr>
              <a:t>what</a:t>
            </a:r>
            <a:r>
              <a:rPr sz="3200" spc="-20" dirty="0">
                <a:latin typeface="Times New Roman"/>
                <a:cs typeface="Times New Roman"/>
              </a:rPr>
              <a:t> </a:t>
            </a:r>
            <a:r>
              <a:rPr sz="3200" dirty="0">
                <a:latin typeface="Times New Roman"/>
                <a:cs typeface="Times New Roman"/>
              </a:rPr>
              <a:t>to</a:t>
            </a:r>
            <a:r>
              <a:rPr sz="3200" spc="5" dirty="0">
                <a:latin typeface="Times New Roman"/>
                <a:cs typeface="Times New Roman"/>
              </a:rPr>
              <a:t> </a:t>
            </a:r>
            <a:r>
              <a:rPr sz="3200" dirty="0">
                <a:latin typeface="Times New Roman"/>
                <a:cs typeface="Times New Roman"/>
              </a:rPr>
              <a:t>do</a:t>
            </a:r>
            <a:r>
              <a:rPr sz="3200" spc="5" dirty="0">
                <a:latin typeface="Times New Roman"/>
                <a:cs typeface="Times New Roman"/>
              </a:rPr>
              <a:t> </a:t>
            </a:r>
            <a:r>
              <a:rPr sz="3200" dirty="0">
                <a:latin typeface="Times New Roman"/>
                <a:cs typeface="Times New Roman"/>
              </a:rPr>
              <a:t>when</a:t>
            </a:r>
            <a:r>
              <a:rPr sz="3200" spc="-20" dirty="0">
                <a:latin typeface="Times New Roman"/>
                <a:cs typeface="Times New Roman"/>
              </a:rPr>
              <a:t> </a:t>
            </a:r>
            <a:r>
              <a:rPr sz="3200" dirty="0">
                <a:latin typeface="Times New Roman"/>
                <a:cs typeface="Times New Roman"/>
              </a:rPr>
              <a:t>something</a:t>
            </a:r>
            <a:r>
              <a:rPr sz="3200" spc="-35" dirty="0">
                <a:latin typeface="Times New Roman"/>
                <a:cs typeface="Times New Roman"/>
              </a:rPr>
              <a:t> </a:t>
            </a:r>
            <a:r>
              <a:rPr sz="3200" spc="-20" dirty="0">
                <a:latin typeface="Times New Roman"/>
                <a:cs typeface="Times New Roman"/>
              </a:rPr>
              <a:t>goes </a:t>
            </a:r>
            <a:r>
              <a:rPr sz="3200" spc="-11" dirty="0">
                <a:latin typeface="Times New Roman"/>
                <a:cs typeface="Times New Roman"/>
              </a:rPr>
              <a:t>wrong</a:t>
            </a:r>
            <a:endParaRPr sz="3200">
              <a:latin typeface="Times New Roman"/>
              <a:cs typeface="Times New Roman"/>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9586" y="-55676"/>
            <a:ext cx="7025640" cy="697230"/>
          </a:xfrm>
          <a:prstGeom prst="rect">
            <a:avLst/>
          </a:prstGeom>
        </p:spPr>
        <p:txBody>
          <a:bodyPr vert="horz" wrap="square" lIns="0" tIns="13335" rIns="0" bIns="0" rtlCol="0">
            <a:spAutoFit/>
          </a:bodyPr>
          <a:lstStyle/>
          <a:p>
            <a:pPr marL="12700">
              <a:spcBef>
                <a:spcPts val="105"/>
              </a:spcBef>
            </a:pPr>
            <a:r>
              <a:rPr sz="4400" b="0" dirty="0">
                <a:latin typeface="Times New Roman"/>
                <a:cs typeface="Times New Roman"/>
              </a:rPr>
              <a:t>Organization</a:t>
            </a:r>
            <a:r>
              <a:rPr sz="4400" b="0" spc="-51" dirty="0">
                <a:latin typeface="Times New Roman"/>
                <a:cs typeface="Times New Roman"/>
              </a:rPr>
              <a:t> </a:t>
            </a:r>
            <a:r>
              <a:rPr sz="4400" b="0" dirty="0">
                <a:latin typeface="Times New Roman"/>
                <a:cs typeface="Times New Roman"/>
              </a:rPr>
              <a:t>Structure</a:t>
            </a:r>
            <a:r>
              <a:rPr sz="4400" b="0" spc="-25" dirty="0">
                <a:latin typeface="Times New Roman"/>
                <a:cs typeface="Times New Roman"/>
              </a:rPr>
              <a:t> </a:t>
            </a:r>
            <a:r>
              <a:rPr sz="4400" b="0" dirty="0">
                <a:latin typeface="Times New Roman"/>
                <a:cs typeface="Times New Roman"/>
              </a:rPr>
              <a:t>of </a:t>
            </a:r>
            <a:r>
              <a:rPr sz="4400" b="0" spc="-11" dirty="0">
                <a:latin typeface="Times New Roman"/>
                <a:cs typeface="Times New Roman"/>
              </a:rPr>
              <a:t>Field</a:t>
            </a:r>
            <a:endParaRPr sz="4400">
              <a:latin typeface="Times New Roman"/>
              <a:cs typeface="Times New Roman"/>
            </a:endParaRPr>
          </a:p>
        </p:txBody>
      </p:sp>
      <p:sp>
        <p:nvSpPr>
          <p:cNvPr id="3" name="object 3"/>
          <p:cNvSpPr txBox="1"/>
          <p:nvPr/>
        </p:nvSpPr>
        <p:spPr>
          <a:xfrm>
            <a:off x="4016503" y="615443"/>
            <a:ext cx="1112520" cy="690574"/>
          </a:xfrm>
          <a:prstGeom prst="rect">
            <a:avLst/>
          </a:prstGeom>
        </p:spPr>
        <p:txBody>
          <a:bodyPr vert="horz" wrap="square" lIns="0" tIns="13335" rIns="0" bIns="0" rtlCol="0">
            <a:spAutoFit/>
          </a:bodyPr>
          <a:lstStyle/>
          <a:p>
            <a:pPr marL="12700">
              <a:spcBef>
                <a:spcPts val="105"/>
              </a:spcBef>
            </a:pPr>
            <a:r>
              <a:rPr sz="4400" spc="-11" dirty="0">
                <a:latin typeface="Times New Roman"/>
                <a:cs typeface="Times New Roman"/>
              </a:rPr>
              <a:t>Trial</a:t>
            </a:r>
            <a:endParaRPr sz="4400">
              <a:latin typeface="Times New Roman"/>
              <a:cs typeface="Times New Roman"/>
            </a:endParaRPr>
          </a:p>
        </p:txBody>
      </p:sp>
      <p:grpSp>
        <p:nvGrpSpPr>
          <p:cNvPr id="4" name="object 4"/>
          <p:cNvGrpSpPr/>
          <p:nvPr/>
        </p:nvGrpSpPr>
        <p:grpSpPr>
          <a:xfrm>
            <a:off x="662626" y="2244263"/>
            <a:ext cx="6657340" cy="3147060"/>
            <a:chOff x="662625" y="2244263"/>
            <a:chExt cx="6657340" cy="3147060"/>
          </a:xfrm>
        </p:grpSpPr>
        <p:sp>
          <p:nvSpPr>
            <p:cNvPr id="5" name="object 5"/>
            <p:cNvSpPr/>
            <p:nvPr/>
          </p:nvSpPr>
          <p:spPr>
            <a:xfrm>
              <a:off x="4525079" y="2256328"/>
              <a:ext cx="0" cy="317500"/>
            </a:xfrm>
            <a:custGeom>
              <a:avLst/>
              <a:gdLst/>
              <a:ahLst/>
              <a:cxnLst/>
              <a:rect l="l" t="t" r="r" b="b"/>
              <a:pathLst>
                <a:path h="317500">
                  <a:moveTo>
                    <a:pt x="0" y="0"/>
                  </a:moveTo>
                  <a:lnTo>
                    <a:pt x="0" y="317369"/>
                  </a:lnTo>
                </a:path>
              </a:pathLst>
            </a:custGeom>
            <a:ln w="23546">
              <a:solidFill>
                <a:srgbClr val="000000"/>
              </a:solidFill>
            </a:ln>
          </p:spPr>
          <p:txBody>
            <a:bodyPr wrap="square" lIns="0" tIns="0" rIns="0" bIns="0" rtlCol="0"/>
            <a:lstStyle/>
            <a:p>
              <a:endParaRPr/>
            </a:p>
          </p:txBody>
        </p:sp>
        <p:sp>
          <p:nvSpPr>
            <p:cNvPr id="6" name="object 6"/>
            <p:cNvSpPr/>
            <p:nvPr/>
          </p:nvSpPr>
          <p:spPr>
            <a:xfrm>
              <a:off x="4525079" y="2573697"/>
              <a:ext cx="0" cy="318135"/>
            </a:xfrm>
            <a:custGeom>
              <a:avLst/>
              <a:gdLst/>
              <a:ahLst/>
              <a:cxnLst/>
              <a:rect l="l" t="t" r="r" b="b"/>
              <a:pathLst>
                <a:path h="318135">
                  <a:moveTo>
                    <a:pt x="0" y="0"/>
                  </a:moveTo>
                  <a:lnTo>
                    <a:pt x="0" y="317672"/>
                  </a:lnTo>
                </a:path>
              </a:pathLst>
            </a:custGeom>
            <a:ln w="23546">
              <a:solidFill>
                <a:srgbClr val="000000"/>
              </a:solidFill>
            </a:ln>
          </p:spPr>
          <p:txBody>
            <a:bodyPr wrap="square" lIns="0" tIns="0" rIns="0" bIns="0" rtlCol="0"/>
            <a:lstStyle/>
            <a:p>
              <a:endParaRPr/>
            </a:p>
          </p:txBody>
        </p:sp>
        <p:sp>
          <p:nvSpPr>
            <p:cNvPr id="7" name="object 7"/>
            <p:cNvSpPr/>
            <p:nvPr/>
          </p:nvSpPr>
          <p:spPr>
            <a:xfrm>
              <a:off x="1742609" y="2573697"/>
              <a:ext cx="0" cy="318135"/>
            </a:xfrm>
            <a:custGeom>
              <a:avLst/>
              <a:gdLst/>
              <a:ahLst/>
              <a:cxnLst/>
              <a:rect l="l" t="t" r="r" b="b"/>
              <a:pathLst>
                <a:path h="318135">
                  <a:moveTo>
                    <a:pt x="0" y="0"/>
                  </a:moveTo>
                  <a:lnTo>
                    <a:pt x="0" y="317672"/>
                  </a:lnTo>
                </a:path>
              </a:pathLst>
            </a:custGeom>
            <a:ln w="23546">
              <a:solidFill>
                <a:srgbClr val="000000"/>
              </a:solidFill>
            </a:ln>
          </p:spPr>
          <p:txBody>
            <a:bodyPr wrap="square" lIns="0" tIns="0" rIns="0" bIns="0" rtlCol="0"/>
            <a:lstStyle/>
            <a:p>
              <a:endParaRPr/>
            </a:p>
          </p:txBody>
        </p:sp>
        <p:sp>
          <p:nvSpPr>
            <p:cNvPr id="8" name="object 8"/>
            <p:cNvSpPr/>
            <p:nvPr/>
          </p:nvSpPr>
          <p:spPr>
            <a:xfrm>
              <a:off x="1742609" y="2573697"/>
              <a:ext cx="2782570" cy="0"/>
            </a:xfrm>
            <a:custGeom>
              <a:avLst/>
              <a:gdLst/>
              <a:ahLst/>
              <a:cxnLst/>
              <a:rect l="l" t="t" r="r" b="b"/>
              <a:pathLst>
                <a:path w="2782570">
                  <a:moveTo>
                    <a:pt x="0" y="0"/>
                  </a:moveTo>
                  <a:lnTo>
                    <a:pt x="2782470" y="0"/>
                  </a:lnTo>
                </a:path>
              </a:pathLst>
            </a:custGeom>
            <a:ln w="22011">
              <a:solidFill>
                <a:srgbClr val="000000"/>
              </a:solidFill>
            </a:ln>
          </p:spPr>
          <p:txBody>
            <a:bodyPr wrap="square" lIns="0" tIns="0" rIns="0" bIns="0" rtlCol="0"/>
            <a:lstStyle/>
            <a:p>
              <a:endParaRPr/>
            </a:p>
          </p:txBody>
        </p:sp>
        <p:sp>
          <p:nvSpPr>
            <p:cNvPr id="9" name="object 9"/>
            <p:cNvSpPr/>
            <p:nvPr/>
          </p:nvSpPr>
          <p:spPr>
            <a:xfrm>
              <a:off x="7307646" y="2573697"/>
              <a:ext cx="0" cy="318135"/>
            </a:xfrm>
            <a:custGeom>
              <a:avLst/>
              <a:gdLst/>
              <a:ahLst/>
              <a:cxnLst/>
              <a:rect l="l" t="t" r="r" b="b"/>
              <a:pathLst>
                <a:path h="318135">
                  <a:moveTo>
                    <a:pt x="0" y="0"/>
                  </a:moveTo>
                  <a:lnTo>
                    <a:pt x="0" y="317672"/>
                  </a:lnTo>
                </a:path>
              </a:pathLst>
            </a:custGeom>
            <a:ln w="23546">
              <a:solidFill>
                <a:srgbClr val="000000"/>
              </a:solidFill>
            </a:ln>
          </p:spPr>
          <p:txBody>
            <a:bodyPr wrap="square" lIns="0" tIns="0" rIns="0" bIns="0" rtlCol="0"/>
            <a:lstStyle/>
            <a:p>
              <a:endParaRPr/>
            </a:p>
          </p:txBody>
        </p:sp>
        <p:sp>
          <p:nvSpPr>
            <p:cNvPr id="10" name="object 10"/>
            <p:cNvSpPr/>
            <p:nvPr/>
          </p:nvSpPr>
          <p:spPr>
            <a:xfrm>
              <a:off x="4525079" y="2573697"/>
              <a:ext cx="2782570" cy="0"/>
            </a:xfrm>
            <a:custGeom>
              <a:avLst/>
              <a:gdLst/>
              <a:ahLst/>
              <a:cxnLst/>
              <a:rect l="l" t="t" r="r" b="b"/>
              <a:pathLst>
                <a:path w="2782570">
                  <a:moveTo>
                    <a:pt x="0" y="0"/>
                  </a:moveTo>
                  <a:lnTo>
                    <a:pt x="2782567" y="0"/>
                  </a:lnTo>
                </a:path>
              </a:pathLst>
            </a:custGeom>
            <a:ln w="22011">
              <a:solidFill>
                <a:srgbClr val="000000"/>
              </a:solidFill>
            </a:ln>
          </p:spPr>
          <p:txBody>
            <a:bodyPr wrap="square" lIns="0" tIns="0" rIns="0" bIns="0" rtlCol="0"/>
            <a:lstStyle/>
            <a:p>
              <a:endParaRPr/>
            </a:p>
          </p:txBody>
        </p:sp>
        <p:sp>
          <p:nvSpPr>
            <p:cNvPr id="11" name="object 11"/>
            <p:cNvSpPr/>
            <p:nvPr/>
          </p:nvSpPr>
          <p:spPr>
            <a:xfrm>
              <a:off x="1742609" y="4051420"/>
              <a:ext cx="0" cy="635635"/>
            </a:xfrm>
            <a:custGeom>
              <a:avLst/>
              <a:gdLst/>
              <a:ahLst/>
              <a:cxnLst/>
              <a:rect l="l" t="t" r="r" b="b"/>
              <a:pathLst>
                <a:path h="635635">
                  <a:moveTo>
                    <a:pt x="0" y="0"/>
                  </a:moveTo>
                  <a:lnTo>
                    <a:pt x="0" y="635042"/>
                  </a:lnTo>
                </a:path>
              </a:pathLst>
            </a:custGeom>
            <a:ln w="23546">
              <a:solidFill>
                <a:srgbClr val="000000"/>
              </a:solidFill>
            </a:ln>
          </p:spPr>
          <p:txBody>
            <a:bodyPr wrap="square" lIns="0" tIns="0" rIns="0" bIns="0" rtlCol="0"/>
            <a:lstStyle/>
            <a:p>
              <a:endParaRPr/>
            </a:p>
          </p:txBody>
        </p:sp>
        <p:sp>
          <p:nvSpPr>
            <p:cNvPr id="12" name="object 12"/>
            <p:cNvSpPr/>
            <p:nvPr/>
          </p:nvSpPr>
          <p:spPr>
            <a:xfrm>
              <a:off x="662625" y="4686523"/>
              <a:ext cx="2172335" cy="704850"/>
            </a:xfrm>
            <a:custGeom>
              <a:avLst/>
              <a:gdLst/>
              <a:ahLst/>
              <a:cxnLst/>
              <a:rect l="l" t="t" r="r" b="b"/>
              <a:pathLst>
                <a:path w="2172335" h="704850">
                  <a:moveTo>
                    <a:pt x="2171965" y="0"/>
                  </a:moveTo>
                  <a:lnTo>
                    <a:pt x="0" y="0"/>
                  </a:lnTo>
                  <a:lnTo>
                    <a:pt x="0" y="704290"/>
                  </a:lnTo>
                  <a:lnTo>
                    <a:pt x="2171965" y="704290"/>
                  </a:lnTo>
                  <a:lnTo>
                    <a:pt x="2171965" y="0"/>
                  </a:lnTo>
                  <a:close/>
                </a:path>
              </a:pathLst>
            </a:custGeom>
            <a:solidFill>
              <a:srgbClr val="00CC99"/>
            </a:solidFill>
          </p:spPr>
          <p:txBody>
            <a:bodyPr wrap="square" lIns="0" tIns="0" rIns="0" bIns="0" rtlCol="0"/>
            <a:lstStyle/>
            <a:p>
              <a:endParaRPr/>
            </a:p>
          </p:txBody>
        </p:sp>
      </p:grpSp>
      <p:sp>
        <p:nvSpPr>
          <p:cNvPr id="13" name="object 13"/>
          <p:cNvSpPr txBox="1"/>
          <p:nvPr/>
        </p:nvSpPr>
        <p:spPr>
          <a:xfrm>
            <a:off x="978396" y="4758064"/>
            <a:ext cx="1570991" cy="478977"/>
          </a:xfrm>
          <a:prstGeom prst="rect">
            <a:avLst/>
          </a:prstGeom>
        </p:spPr>
        <p:txBody>
          <a:bodyPr vert="horz" wrap="square" lIns="0" tIns="17145" rIns="0" bIns="0" rtlCol="0">
            <a:spAutoFit/>
          </a:bodyPr>
          <a:lstStyle/>
          <a:p>
            <a:pPr marL="12700">
              <a:spcBef>
                <a:spcPts val="135"/>
              </a:spcBef>
            </a:pPr>
            <a:r>
              <a:rPr sz="3000" spc="-155" dirty="0">
                <a:latin typeface="Arial"/>
                <a:cs typeface="Arial"/>
              </a:rPr>
              <a:t>Assistants</a:t>
            </a:r>
            <a:endParaRPr sz="3000">
              <a:latin typeface="Arial"/>
              <a:cs typeface="Arial"/>
            </a:endParaRPr>
          </a:p>
        </p:txBody>
      </p:sp>
      <p:grpSp>
        <p:nvGrpSpPr>
          <p:cNvPr id="14" name="object 14"/>
          <p:cNvGrpSpPr/>
          <p:nvPr/>
        </p:nvGrpSpPr>
        <p:grpSpPr>
          <a:xfrm>
            <a:off x="498201" y="2891326"/>
            <a:ext cx="2501265" cy="2510791"/>
            <a:chOff x="498197" y="2891324"/>
            <a:chExt cx="2501265" cy="2510790"/>
          </a:xfrm>
        </p:grpSpPr>
        <p:sp>
          <p:nvSpPr>
            <p:cNvPr id="15" name="object 15"/>
            <p:cNvSpPr/>
            <p:nvPr/>
          </p:nvSpPr>
          <p:spPr>
            <a:xfrm>
              <a:off x="662625" y="4686462"/>
              <a:ext cx="2172335" cy="704850"/>
            </a:xfrm>
            <a:custGeom>
              <a:avLst/>
              <a:gdLst/>
              <a:ahLst/>
              <a:cxnLst/>
              <a:rect l="l" t="t" r="r" b="b"/>
              <a:pathLst>
                <a:path w="2172335" h="704850">
                  <a:moveTo>
                    <a:pt x="0" y="0"/>
                  </a:moveTo>
                  <a:lnTo>
                    <a:pt x="2171868" y="0"/>
                  </a:lnTo>
                  <a:lnTo>
                    <a:pt x="2171868" y="704351"/>
                  </a:lnTo>
                  <a:lnTo>
                    <a:pt x="0" y="704351"/>
                  </a:lnTo>
                  <a:lnTo>
                    <a:pt x="0" y="0"/>
                  </a:lnTo>
                </a:path>
              </a:pathLst>
            </a:custGeom>
            <a:ln w="22157">
              <a:solidFill>
                <a:srgbClr val="808080"/>
              </a:solidFill>
            </a:ln>
          </p:spPr>
          <p:txBody>
            <a:bodyPr wrap="square" lIns="0" tIns="0" rIns="0" bIns="0" rtlCol="0"/>
            <a:lstStyle/>
            <a:p>
              <a:endParaRPr/>
            </a:p>
          </p:txBody>
        </p:sp>
        <p:sp>
          <p:nvSpPr>
            <p:cNvPr id="16" name="object 16"/>
            <p:cNvSpPr/>
            <p:nvPr/>
          </p:nvSpPr>
          <p:spPr>
            <a:xfrm>
              <a:off x="498197" y="2891324"/>
              <a:ext cx="2501265" cy="1160145"/>
            </a:xfrm>
            <a:custGeom>
              <a:avLst/>
              <a:gdLst/>
              <a:ahLst/>
              <a:cxnLst/>
              <a:rect l="l" t="t" r="r" b="b"/>
              <a:pathLst>
                <a:path w="2501265" h="1160145">
                  <a:moveTo>
                    <a:pt x="2500776" y="0"/>
                  </a:moveTo>
                  <a:lnTo>
                    <a:pt x="0" y="0"/>
                  </a:lnTo>
                  <a:lnTo>
                    <a:pt x="0" y="1160096"/>
                  </a:lnTo>
                  <a:lnTo>
                    <a:pt x="2500776" y="1160096"/>
                  </a:lnTo>
                  <a:lnTo>
                    <a:pt x="2500776" y="0"/>
                  </a:lnTo>
                  <a:close/>
                </a:path>
              </a:pathLst>
            </a:custGeom>
            <a:solidFill>
              <a:srgbClr val="00CC99"/>
            </a:solidFill>
          </p:spPr>
          <p:txBody>
            <a:bodyPr wrap="square" lIns="0" tIns="0" rIns="0" bIns="0" rtlCol="0"/>
            <a:lstStyle/>
            <a:p>
              <a:endParaRPr/>
            </a:p>
          </p:txBody>
        </p:sp>
      </p:grpSp>
      <p:sp>
        <p:nvSpPr>
          <p:cNvPr id="17" name="object 17"/>
          <p:cNvSpPr txBox="1"/>
          <p:nvPr/>
        </p:nvSpPr>
        <p:spPr>
          <a:xfrm>
            <a:off x="849484" y="2962971"/>
            <a:ext cx="1842135" cy="954749"/>
          </a:xfrm>
          <a:prstGeom prst="rect">
            <a:avLst/>
          </a:prstGeom>
        </p:spPr>
        <p:txBody>
          <a:bodyPr vert="horz" wrap="square" lIns="0" tIns="31115" rIns="0" bIns="0" rtlCol="0">
            <a:spAutoFit/>
          </a:bodyPr>
          <a:lstStyle/>
          <a:p>
            <a:pPr marL="12700" marR="5080" indent="104772">
              <a:lnSpc>
                <a:spcPts val="3591"/>
              </a:lnSpc>
              <a:spcBef>
                <a:spcPts val="245"/>
              </a:spcBef>
            </a:pPr>
            <a:r>
              <a:rPr sz="3000" spc="-100" dirty="0">
                <a:latin typeface="Arial"/>
                <a:cs typeface="Arial"/>
              </a:rPr>
              <a:t>Laboratory </a:t>
            </a:r>
            <a:r>
              <a:rPr sz="3000" spc="-180" dirty="0">
                <a:latin typeface="Arial"/>
                <a:cs typeface="Arial"/>
              </a:rPr>
              <a:t>Techinchian</a:t>
            </a:r>
            <a:endParaRPr sz="3000">
              <a:latin typeface="Arial"/>
              <a:cs typeface="Arial"/>
            </a:endParaRPr>
          </a:p>
        </p:txBody>
      </p:sp>
      <p:grpSp>
        <p:nvGrpSpPr>
          <p:cNvPr id="18" name="object 18"/>
          <p:cNvGrpSpPr/>
          <p:nvPr/>
        </p:nvGrpSpPr>
        <p:grpSpPr>
          <a:xfrm>
            <a:off x="486767" y="2879940"/>
            <a:ext cx="5130800" cy="3850640"/>
            <a:chOff x="486767" y="2879940"/>
            <a:chExt cx="5130800" cy="3850640"/>
          </a:xfrm>
        </p:grpSpPr>
        <p:sp>
          <p:nvSpPr>
            <p:cNvPr id="19" name="object 19"/>
            <p:cNvSpPr/>
            <p:nvPr/>
          </p:nvSpPr>
          <p:spPr>
            <a:xfrm>
              <a:off x="498197" y="2891370"/>
              <a:ext cx="2501265" cy="1160145"/>
            </a:xfrm>
            <a:custGeom>
              <a:avLst/>
              <a:gdLst/>
              <a:ahLst/>
              <a:cxnLst/>
              <a:rect l="l" t="t" r="r" b="b"/>
              <a:pathLst>
                <a:path w="2501265" h="1160145">
                  <a:moveTo>
                    <a:pt x="0" y="0"/>
                  </a:moveTo>
                  <a:lnTo>
                    <a:pt x="2500863" y="0"/>
                  </a:lnTo>
                  <a:lnTo>
                    <a:pt x="2500863" y="1160050"/>
                  </a:lnTo>
                  <a:lnTo>
                    <a:pt x="0" y="1160050"/>
                  </a:lnTo>
                  <a:lnTo>
                    <a:pt x="0" y="0"/>
                  </a:lnTo>
                </a:path>
              </a:pathLst>
            </a:custGeom>
            <a:ln w="22283">
              <a:solidFill>
                <a:srgbClr val="808080"/>
              </a:solidFill>
            </a:ln>
          </p:spPr>
          <p:txBody>
            <a:bodyPr wrap="square" lIns="0" tIns="0" rIns="0" bIns="0" rtlCol="0"/>
            <a:lstStyle/>
            <a:p>
              <a:endParaRPr/>
            </a:p>
          </p:txBody>
        </p:sp>
        <p:sp>
          <p:nvSpPr>
            <p:cNvPr id="20" name="object 20"/>
            <p:cNvSpPr/>
            <p:nvPr/>
          </p:nvSpPr>
          <p:spPr>
            <a:xfrm>
              <a:off x="4525079" y="4051420"/>
              <a:ext cx="0" cy="635635"/>
            </a:xfrm>
            <a:custGeom>
              <a:avLst/>
              <a:gdLst/>
              <a:ahLst/>
              <a:cxnLst/>
              <a:rect l="l" t="t" r="r" b="b"/>
              <a:pathLst>
                <a:path h="635635">
                  <a:moveTo>
                    <a:pt x="0" y="0"/>
                  </a:moveTo>
                  <a:lnTo>
                    <a:pt x="0" y="635042"/>
                  </a:lnTo>
                </a:path>
              </a:pathLst>
            </a:custGeom>
            <a:ln w="23546">
              <a:solidFill>
                <a:srgbClr val="000000"/>
              </a:solidFill>
            </a:ln>
          </p:spPr>
          <p:txBody>
            <a:bodyPr wrap="square" lIns="0" tIns="0" rIns="0" bIns="0" rtlCol="0"/>
            <a:lstStyle/>
            <a:p>
              <a:endParaRPr/>
            </a:p>
          </p:txBody>
        </p:sp>
        <p:sp>
          <p:nvSpPr>
            <p:cNvPr id="21" name="object 21"/>
            <p:cNvSpPr/>
            <p:nvPr/>
          </p:nvSpPr>
          <p:spPr>
            <a:xfrm>
              <a:off x="4525079" y="5390813"/>
              <a:ext cx="0" cy="635635"/>
            </a:xfrm>
            <a:custGeom>
              <a:avLst/>
              <a:gdLst/>
              <a:ahLst/>
              <a:cxnLst/>
              <a:rect l="l" t="t" r="r" b="b"/>
              <a:pathLst>
                <a:path h="635635">
                  <a:moveTo>
                    <a:pt x="0" y="0"/>
                  </a:moveTo>
                  <a:lnTo>
                    <a:pt x="0" y="635057"/>
                  </a:lnTo>
                </a:path>
              </a:pathLst>
            </a:custGeom>
            <a:ln w="23546">
              <a:solidFill>
                <a:srgbClr val="000000"/>
              </a:solidFill>
            </a:ln>
          </p:spPr>
          <p:txBody>
            <a:bodyPr wrap="square" lIns="0" tIns="0" rIns="0" bIns="0" rtlCol="0"/>
            <a:lstStyle/>
            <a:p>
              <a:endParaRPr/>
            </a:p>
          </p:txBody>
        </p:sp>
        <p:sp>
          <p:nvSpPr>
            <p:cNvPr id="22" name="object 22"/>
            <p:cNvSpPr/>
            <p:nvPr/>
          </p:nvSpPr>
          <p:spPr>
            <a:xfrm>
              <a:off x="3444771" y="6025865"/>
              <a:ext cx="2172335" cy="704850"/>
            </a:xfrm>
            <a:custGeom>
              <a:avLst/>
              <a:gdLst/>
              <a:ahLst/>
              <a:cxnLst/>
              <a:rect l="l" t="t" r="r" b="b"/>
              <a:pathLst>
                <a:path w="2172335" h="704850">
                  <a:moveTo>
                    <a:pt x="2172289" y="0"/>
                  </a:moveTo>
                  <a:lnTo>
                    <a:pt x="0" y="0"/>
                  </a:lnTo>
                  <a:lnTo>
                    <a:pt x="0" y="704290"/>
                  </a:lnTo>
                  <a:lnTo>
                    <a:pt x="2172289" y="704290"/>
                  </a:lnTo>
                  <a:lnTo>
                    <a:pt x="2172289" y="0"/>
                  </a:lnTo>
                  <a:close/>
                </a:path>
              </a:pathLst>
            </a:custGeom>
            <a:solidFill>
              <a:srgbClr val="00CC99"/>
            </a:solidFill>
          </p:spPr>
          <p:txBody>
            <a:bodyPr wrap="square" lIns="0" tIns="0" rIns="0" bIns="0" rtlCol="0"/>
            <a:lstStyle/>
            <a:p>
              <a:endParaRPr/>
            </a:p>
          </p:txBody>
        </p:sp>
      </p:grpSp>
      <p:sp>
        <p:nvSpPr>
          <p:cNvPr id="23" name="object 23"/>
          <p:cNvSpPr txBox="1"/>
          <p:nvPr/>
        </p:nvSpPr>
        <p:spPr>
          <a:xfrm>
            <a:off x="3537786" y="6097062"/>
            <a:ext cx="2017395" cy="478977"/>
          </a:xfrm>
          <a:prstGeom prst="rect">
            <a:avLst/>
          </a:prstGeom>
        </p:spPr>
        <p:txBody>
          <a:bodyPr vert="horz" wrap="square" lIns="0" tIns="17145" rIns="0" bIns="0" rtlCol="0">
            <a:spAutoFit/>
          </a:bodyPr>
          <a:lstStyle/>
          <a:p>
            <a:pPr marL="12700">
              <a:spcBef>
                <a:spcPts val="135"/>
              </a:spcBef>
            </a:pPr>
            <a:r>
              <a:rPr sz="3000" spc="-120" dirty="0">
                <a:latin typeface="Arial"/>
                <a:cs typeface="Arial"/>
              </a:rPr>
              <a:t>Field</a:t>
            </a:r>
            <a:r>
              <a:rPr sz="3000" spc="-391" dirty="0">
                <a:latin typeface="Arial"/>
                <a:cs typeface="Arial"/>
              </a:rPr>
              <a:t> </a:t>
            </a:r>
            <a:r>
              <a:rPr sz="3000" spc="-165" dirty="0">
                <a:latin typeface="Arial"/>
                <a:cs typeface="Arial"/>
              </a:rPr>
              <a:t>workers</a:t>
            </a:r>
            <a:endParaRPr sz="3000">
              <a:latin typeface="Arial"/>
              <a:cs typeface="Arial"/>
            </a:endParaRPr>
          </a:p>
        </p:txBody>
      </p:sp>
      <p:grpSp>
        <p:nvGrpSpPr>
          <p:cNvPr id="24" name="object 24"/>
          <p:cNvGrpSpPr/>
          <p:nvPr/>
        </p:nvGrpSpPr>
        <p:grpSpPr>
          <a:xfrm>
            <a:off x="3433659" y="4686523"/>
            <a:ext cx="2194560" cy="2054860"/>
            <a:chOff x="3433659" y="4686523"/>
            <a:chExt cx="2194560" cy="2054860"/>
          </a:xfrm>
        </p:grpSpPr>
        <p:sp>
          <p:nvSpPr>
            <p:cNvPr id="25" name="object 25"/>
            <p:cNvSpPr/>
            <p:nvPr/>
          </p:nvSpPr>
          <p:spPr>
            <a:xfrm>
              <a:off x="3444771" y="6025871"/>
              <a:ext cx="2172335" cy="704850"/>
            </a:xfrm>
            <a:custGeom>
              <a:avLst/>
              <a:gdLst/>
              <a:ahLst/>
              <a:cxnLst/>
              <a:rect l="l" t="t" r="r" b="b"/>
              <a:pathLst>
                <a:path w="2172335" h="704850">
                  <a:moveTo>
                    <a:pt x="0" y="0"/>
                  </a:moveTo>
                  <a:lnTo>
                    <a:pt x="2172289" y="0"/>
                  </a:lnTo>
                  <a:lnTo>
                    <a:pt x="2172289" y="704284"/>
                  </a:lnTo>
                  <a:lnTo>
                    <a:pt x="0" y="704284"/>
                  </a:lnTo>
                  <a:lnTo>
                    <a:pt x="0" y="0"/>
                  </a:lnTo>
                </a:path>
              </a:pathLst>
            </a:custGeom>
            <a:ln w="22157">
              <a:solidFill>
                <a:srgbClr val="808080"/>
              </a:solidFill>
            </a:ln>
          </p:spPr>
          <p:txBody>
            <a:bodyPr wrap="square" lIns="0" tIns="0" rIns="0" bIns="0" rtlCol="0"/>
            <a:lstStyle/>
            <a:p>
              <a:endParaRPr/>
            </a:p>
          </p:txBody>
        </p:sp>
        <p:sp>
          <p:nvSpPr>
            <p:cNvPr id="26" name="object 26"/>
            <p:cNvSpPr/>
            <p:nvPr/>
          </p:nvSpPr>
          <p:spPr>
            <a:xfrm>
              <a:off x="3444771" y="4686523"/>
              <a:ext cx="2172335" cy="704850"/>
            </a:xfrm>
            <a:custGeom>
              <a:avLst/>
              <a:gdLst/>
              <a:ahLst/>
              <a:cxnLst/>
              <a:rect l="l" t="t" r="r" b="b"/>
              <a:pathLst>
                <a:path w="2172335" h="704850">
                  <a:moveTo>
                    <a:pt x="2172289" y="0"/>
                  </a:moveTo>
                  <a:lnTo>
                    <a:pt x="0" y="0"/>
                  </a:lnTo>
                  <a:lnTo>
                    <a:pt x="0" y="704290"/>
                  </a:lnTo>
                  <a:lnTo>
                    <a:pt x="2172289" y="704290"/>
                  </a:lnTo>
                  <a:lnTo>
                    <a:pt x="2172289" y="0"/>
                  </a:lnTo>
                  <a:close/>
                </a:path>
              </a:pathLst>
            </a:custGeom>
            <a:solidFill>
              <a:srgbClr val="00CC99"/>
            </a:solidFill>
          </p:spPr>
          <p:txBody>
            <a:bodyPr wrap="square" lIns="0" tIns="0" rIns="0" bIns="0" rtlCol="0"/>
            <a:lstStyle/>
            <a:p>
              <a:endParaRPr/>
            </a:p>
          </p:txBody>
        </p:sp>
      </p:grpSp>
      <p:sp>
        <p:nvSpPr>
          <p:cNvPr id="27" name="object 27"/>
          <p:cNvSpPr txBox="1"/>
          <p:nvPr/>
        </p:nvSpPr>
        <p:spPr>
          <a:xfrm>
            <a:off x="3655172" y="4758064"/>
            <a:ext cx="1793875" cy="478977"/>
          </a:xfrm>
          <a:prstGeom prst="rect">
            <a:avLst/>
          </a:prstGeom>
        </p:spPr>
        <p:txBody>
          <a:bodyPr vert="horz" wrap="square" lIns="0" tIns="17145" rIns="0" bIns="0" rtlCol="0">
            <a:spAutoFit/>
          </a:bodyPr>
          <a:lstStyle/>
          <a:p>
            <a:pPr marL="12700">
              <a:spcBef>
                <a:spcPts val="135"/>
              </a:spcBef>
            </a:pPr>
            <a:r>
              <a:rPr sz="3000" spc="-175" dirty="0">
                <a:latin typeface="Arial"/>
                <a:cs typeface="Arial"/>
              </a:rPr>
              <a:t>Supervisors</a:t>
            </a:r>
            <a:endParaRPr sz="3000">
              <a:latin typeface="Arial"/>
              <a:cs typeface="Arial"/>
            </a:endParaRPr>
          </a:p>
        </p:txBody>
      </p:sp>
      <p:grpSp>
        <p:nvGrpSpPr>
          <p:cNvPr id="28" name="object 28"/>
          <p:cNvGrpSpPr/>
          <p:nvPr/>
        </p:nvGrpSpPr>
        <p:grpSpPr>
          <a:xfrm>
            <a:off x="3280691" y="2891326"/>
            <a:ext cx="2500631" cy="2510791"/>
            <a:chOff x="3280690" y="2891324"/>
            <a:chExt cx="2500630" cy="2510790"/>
          </a:xfrm>
        </p:grpSpPr>
        <p:sp>
          <p:nvSpPr>
            <p:cNvPr id="29" name="object 29"/>
            <p:cNvSpPr/>
            <p:nvPr/>
          </p:nvSpPr>
          <p:spPr>
            <a:xfrm>
              <a:off x="3444771" y="4686462"/>
              <a:ext cx="2172335" cy="704850"/>
            </a:xfrm>
            <a:custGeom>
              <a:avLst/>
              <a:gdLst/>
              <a:ahLst/>
              <a:cxnLst/>
              <a:rect l="l" t="t" r="r" b="b"/>
              <a:pathLst>
                <a:path w="2172335" h="704850">
                  <a:moveTo>
                    <a:pt x="0" y="0"/>
                  </a:moveTo>
                  <a:lnTo>
                    <a:pt x="2172289" y="0"/>
                  </a:lnTo>
                  <a:lnTo>
                    <a:pt x="2172289" y="704351"/>
                  </a:lnTo>
                  <a:lnTo>
                    <a:pt x="0" y="704351"/>
                  </a:lnTo>
                  <a:lnTo>
                    <a:pt x="0" y="0"/>
                  </a:lnTo>
                </a:path>
              </a:pathLst>
            </a:custGeom>
            <a:ln w="22157">
              <a:solidFill>
                <a:srgbClr val="808080"/>
              </a:solidFill>
            </a:ln>
          </p:spPr>
          <p:txBody>
            <a:bodyPr wrap="square" lIns="0" tIns="0" rIns="0" bIns="0" rtlCol="0"/>
            <a:lstStyle/>
            <a:p>
              <a:endParaRPr/>
            </a:p>
          </p:txBody>
        </p:sp>
        <p:sp>
          <p:nvSpPr>
            <p:cNvPr id="30" name="object 30"/>
            <p:cNvSpPr/>
            <p:nvPr/>
          </p:nvSpPr>
          <p:spPr>
            <a:xfrm>
              <a:off x="3280690" y="2891324"/>
              <a:ext cx="2500630" cy="1160145"/>
            </a:xfrm>
            <a:custGeom>
              <a:avLst/>
              <a:gdLst/>
              <a:ahLst/>
              <a:cxnLst/>
              <a:rect l="l" t="t" r="r" b="b"/>
              <a:pathLst>
                <a:path w="2500629" h="1160145">
                  <a:moveTo>
                    <a:pt x="2500451" y="0"/>
                  </a:moveTo>
                  <a:lnTo>
                    <a:pt x="0" y="0"/>
                  </a:lnTo>
                  <a:lnTo>
                    <a:pt x="0" y="1160096"/>
                  </a:lnTo>
                  <a:lnTo>
                    <a:pt x="2500451" y="1160096"/>
                  </a:lnTo>
                  <a:lnTo>
                    <a:pt x="2500451" y="0"/>
                  </a:lnTo>
                  <a:close/>
                </a:path>
              </a:pathLst>
            </a:custGeom>
            <a:solidFill>
              <a:srgbClr val="00CC99"/>
            </a:solidFill>
          </p:spPr>
          <p:txBody>
            <a:bodyPr wrap="square" lIns="0" tIns="0" rIns="0" bIns="0" rtlCol="0"/>
            <a:lstStyle/>
            <a:p>
              <a:endParaRPr/>
            </a:p>
          </p:txBody>
        </p:sp>
      </p:grpSp>
      <p:sp>
        <p:nvSpPr>
          <p:cNvPr id="31" name="object 31"/>
          <p:cNvSpPr txBox="1"/>
          <p:nvPr/>
        </p:nvSpPr>
        <p:spPr>
          <a:xfrm>
            <a:off x="3948959" y="2962971"/>
            <a:ext cx="1195071" cy="954749"/>
          </a:xfrm>
          <a:prstGeom prst="rect">
            <a:avLst/>
          </a:prstGeom>
        </p:spPr>
        <p:txBody>
          <a:bodyPr vert="horz" wrap="square" lIns="0" tIns="31115" rIns="0" bIns="0" rtlCol="0">
            <a:spAutoFit/>
          </a:bodyPr>
          <a:lstStyle/>
          <a:p>
            <a:pPr marL="12700" marR="5080" indent="210815">
              <a:lnSpc>
                <a:spcPts val="3591"/>
              </a:lnSpc>
              <a:spcBef>
                <a:spcPts val="245"/>
              </a:spcBef>
            </a:pPr>
            <a:r>
              <a:rPr sz="3000" spc="-11" dirty="0">
                <a:latin typeface="Arial"/>
                <a:cs typeface="Arial"/>
              </a:rPr>
              <a:t>Field </a:t>
            </a:r>
            <a:r>
              <a:rPr sz="3000" spc="-175" dirty="0">
                <a:latin typeface="Arial"/>
                <a:cs typeface="Arial"/>
              </a:rPr>
              <a:t>Doctors</a:t>
            </a:r>
            <a:endParaRPr sz="3000">
              <a:latin typeface="Arial"/>
              <a:cs typeface="Arial"/>
            </a:endParaRPr>
          </a:p>
        </p:txBody>
      </p:sp>
      <p:grpSp>
        <p:nvGrpSpPr>
          <p:cNvPr id="32" name="object 32"/>
          <p:cNvGrpSpPr/>
          <p:nvPr/>
        </p:nvGrpSpPr>
        <p:grpSpPr>
          <a:xfrm>
            <a:off x="3269263" y="2879943"/>
            <a:ext cx="5130165" cy="2511425"/>
            <a:chOff x="3269260" y="2879940"/>
            <a:chExt cx="5130165" cy="2511425"/>
          </a:xfrm>
        </p:grpSpPr>
        <p:sp>
          <p:nvSpPr>
            <p:cNvPr id="33" name="object 33"/>
            <p:cNvSpPr/>
            <p:nvPr/>
          </p:nvSpPr>
          <p:spPr>
            <a:xfrm>
              <a:off x="3280690" y="2891370"/>
              <a:ext cx="2500630" cy="1160145"/>
            </a:xfrm>
            <a:custGeom>
              <a:avLst/>
              <a:gdLst/>
              <a:ahLst/>
              <a:cxnLst/>
              <a:rect l="l" t="t" r="r" b="b"/>
              <a:pathLst>
                <a:path w="2500629" h="1160145">
                  <a:moveTo>
                    <a:pt x="0" y="0"/>
                  </a:moveTo>
                  <a:lnTo>
                    <a:pt x="2500451" y="0"/>
                  </a:lnTo>
                  <a:lnTo>
                    <a:pt x="2500451" y="1160050"/>
                  </a:lnTo>
                  <a:lnTo>
                    <a:pt x="0" y="1160050"/>
                  </a:lnTo>
                  <a:lnTo>
                    <a:pt x="0" y="0"/>
                  </a:lnTo>
                </a:path>
              </a:pathLst>
            </a:custGeom>
            <a:ln w="22283">
              <a:solidFill>
                <a:srgbClr val="808080"/>
              </a:solidFill>
            </a:ln>
          </p:spPr>
          <p:txBody>
            <a:bodyPr wrap="square" lIns="0" tIns="0" rIns="0" bIns="0" rtlCol="0"/>
            <a:lstStyle/>
            <a:p>
              <a:endParaRPr/>
            </a:p>
          </p:txBody>
        </p:sp>
        <p:sp>
          <p:nvSpPr>
            <p:cNvPr id="34" name="object 34"/>
            <p:cNvSpPr/>
            <p:nvPr/>
          </p:nvSpPr>
          <p:spPr>
            <a:xfrm>
              <a:off x="7307646" y="4051420"/>
              <a:ext cx="0" cy="635635"/>
            </a:xfrm>
            <a:custGeom>
              <a:avLst/>
              <a:gdLst/>
              <a:ahLst/>
              <a:cxnLst/>
              <a:rect l="l" t="t" r="r" b="b"/>
              <a:pathLst>
                <a:path h="635635">
                  <a:moveTo>
                    <a:pt x="0" y="0"/>
                  </a:moveTo>
                  <a:lnTo>
                    <a:pt x="0" y="635042"/>
                  </a:lnTo>
                </a:path>
              </a:pathLst>
            </a:custGeom>
            <a:ln w="23546">
              <a:solidFill>
                <a:srgbClr val="000000"/>
              </a:solidFill>
            </a:ln>
          </p:spPr>
          <p:txBody>
            <a:bodyPr wrap="square" lIns="0" tIns="0" rIns="0" bIns="0" rtlCol="0"/>
            <a:lstStyle/>
            <a:p>
              <a:endParaRPr/>
            </a:p>
          </p:txBody>
        </p:sp>
        <p:sp>
          <p:nvSpPr>
            <p:cNvPr id="35" name="object 35"/>
            <p:cNvSpPr/>
            <p:nvPr/>
          </p:nvSpPr>
          <p:spPr>
            <a:xfrm>
              <a:off x="6227338" y="4686523"/>
              <a:ext cx="2172335" cy="704850"/>
            </a:xfrm>
            <a:custGeom>
              <a:avLst/>
              <a:gdLst/>
              <a:ahLst/>
              <a:cxnLst/>
              <a:rect l="l" t="t" r="r" b="b"/>
              <a:pathLst>
                <a:path w="2172334" h="704850">
                  <a:moveTo>
                    <a:pt x="2171965" y="0"/>
                  </a:moveTo>
                  <a:lnTo>
                    <a:pt x="0" y="0"/>
                  </a:lnTo>
                  <a:lnTo>
                    <a:pt x="0" y="704290"/>
                  </a:lnTo>
                  <a:lnTo>
                    <a:pt x="2171965" y="704290"/>
                  </a:lnTo>
                  <a:lnTo>
                    <a:pt x="2171965" y="0"/>
                  </a:lnTo>
                  <a:close/>
                </a:path>
              </a:pathLst>
            </a:custGeom>
            <a:solidFill>
              <a:srgbClr val="00CC99"/>
            </a:solidFill>
          </p:spPr>
          <p:txBody>
            <a:bodyPr wrap="square" lIns="0" tIns="0" rIns="0" bIns="0" rtlCol="0"/>
            <a:lstStyle/>
            <a:p>
              <a:endParaRPr/>
            </a:p>
          </p:txBody>
        </p:sp>
      </p:grpSp>
      <p:sp>
        <p:nvSpPr>
          <p:cNvPr id="36" name="object 36"/>
          <p:cNvSpPr txBox="1"/>
          <p:nvPr/>
        </p:nvSpPr>
        <p:spPr>
          <a:xfrm>
            <a:off x="6437741" y="4758064"/>
            <a:ext cx="1769745" cy="478977"/>
          </a:xfrm>
          <a:prstGeom prst="rect">
            <a:avLst/>
          </a:prstGeom>
        </p:spPr>
        <p:txBody>
          <a:bodyPr vert="horz" wrap="square" lIns="0" tIns="17145" rIns="0" bIns="0" rtlCol="0">
            <a:spAutoFit/>
          </a:bodyPr>
          <a:lstStyle/>
          <a:p>
            <a:pPr marL="12700">
              <a:spcBef>
                <a:spcPts val="135"/>
              </a:spcBef>
            </a:pPr>
            <a:r>
              <a:rPr sz="3000" spc="-125" dirty="0">
                <a:latin typeface="Arial"/>
                <a:cs typeface="Arial"/>
              </a:rPr>
              <a:t>Entry</a:t>
            </a:r>
            <a:r>
              <a:rPr sz="3000" spc="-491" dirty="0">
                <a:latin typeface="Arial"/>
                <a:cs typeface="Arial"/>
              </a:rPr>
              <a:t> </a:t>
            </a:r>
            <a:r>
              <a:rPr sz="3000" spc="-135" dirty="0">
                <a:latin typeface="Arial"/>
                <a:cs typeface="Arial"/>
              </a:rPr>
              <a:t>clerks</a:t>
            </a:r>
            <a:endParaRPr sz="3000">
              <a:latin typeface="Arial"/>
              <a:cs typeface="Arial"/>
            </a:endParaRPr>
          </a:p>
        </p:txBody>
      </p:sp>
      <p:grpSp>
        <p:nvGrpSpPr>
          <p:cNvPr id="37" name="object 37"/>
          <p:cNvGrpSpPr/>
          <p:nvPr/>
        </p:nvGrpSpPr>
        <p:grpSpPr>
          <a:xfrm>
            <a:off x="6062937" y="2891326"/>
            <a:ext cx="2501265" cy="2510791"/>
            <a:chOff x="6062933" y="2891324"/>
            <a:chExt cx="2501265" cy="2510790"/>
          </a:xfrm>
        </p:grpSpPr>
        <p:sp>
          <p:nvSpPr>
            <p:cNvPr id="38" name="object 38"/>
            <p:cNvSpPr/>
            <p:nvPr/>
          </p:nvSpPr>
          <p:spPr>
            <a:xfrm>
              <a:off x="6227339" y="4686462"/>
              <a:ext cx="2172335" cy="704850"/>
            </a:xfrm>
            <a:custGeom>
              <a:avLst/>
              <a:gdLst/>
              <a:ahLst/>
              <a:cxnLst/>
              <a:rect l="l" t="t" r="r" b="b"/>
              <a:pathLst>
                <a:path w="2172334" h="704850">
                  <a:moveTo>
                    <a:pt x="0" y="0"/>
                  </a:moveTo>
                  <a:lnTo>
                    <a:pt x="2171965" y="0"/>
                  </a:lnTo>
                  <a:lnTo>
                    <a:pt x="2171965" y="704351"/>
                  </a:lnTo>
                  <a:lnTo>
                    <a:pt x="0" y="704351"/>
                  </a:lnTo>
                  <a:lnTo>
                    <a:pt x="0" y="0"/>
                  </a:lnTo>
                </a:path>
              </a:pathLst>
            </a:custGeom>
            <a:ln w="22157">
              <a:solidFill>
                <a:srgbClr val="808080"/>
              </a:solidFill>
            </a:ln>
          </p:spPr>
          <p:txBody>
            <a:bodyPr wrap="square" lIns="0" tIns="0" rIns="0" bIns="0" rtlCol="0"/>
            <a:lstStyle/>
            <a:p>
              <a:endParaRPr/>
            </a:p>
          </p:txBody>
        </p:sp>
        <p:sp>
          <p:nvSpPr>
            <p:cNvPr id="39" name="object 39"/>
            <p:cNvSpPr/>
            <p:nvPr/>
          </p:nvSpPr>
          <p:spPr>
            <a:xfrm>
              <a:off x="6062933" y="2891324"/>
              <a:ext cx="2501265" cy="1160145"/>
            </a:xfrm>
            <a:custGeom>
              <a:avLst/>
              <a:gdLst/>
              <a:ahLst/>
              <a:cxnLst/>
              <a:rect l="l" t="t" r="r" b="b"/>
              <a:pathLst>
                <a:path w="2501265" h="1160145">
                  <a:moveTo>
                    <a:pt x="2500776" y="0"/>
                  </a:moveTo>
                  <a:lnTo>
                    <a:pt x="0" y="0"/>
                  </a:lnTo>
                  <a:lnTo>
                    <a:pt x="0" y="1160096"/>
                  </a:lnTo>
                  <a:lnTo>
                    <a:pt x="2500776" y="1160096"/>
                  </a:lnTo>
                  <a:lnTo>
                    <a:pt x="2500776" y="0"/>
                  </a:lnTo>
                  <a:close/>
                </a:path>
              </a:pathLst>
            </a:custGeom>
            <a:solidFill>
              <a:srgbClr val="00CC99"/>
            </a:solidFill>
          </p:spPr>
          <p:txBody>
            <a:bodyPr wrap="square" lIns="0" tIns="0" rIns="0" bIns="0" rtlCol="0"/>
            <a:lstStyle/>
            <a:p>
              <a:endParaRPr/>
            </a:p>
          </p:txBody>
        </p:sp>
      </p:grpSp>
      <p:sp>
        <p:nvSpPr>
          <p:cNvPr id="40" name="object 40"/>
          <p:cNvSpPr txBox="1"/>
          <p:nvPr/>
        </p:nvSpPr>
        <p:spPr>
          <a:xfrm>
            <a:off x="6155948" y="2962971"/>
            <a:ext cx="2376805" cy="954749"/>
          </a:xfrm>
          <a:prstGeom prst="rect">
            <a:avLst/>
          </a:prstGeom>
        </p:spPr>
        <p:txBody>
          <a:bodyPr vert="horz" wrap="square" lIns="0" tIns="31115" rIns="0" bIns="0" rtlCol="0">
            <a:spAutoFit/>
          </a:bodyPr>
          <a:lstStyle/>
          <a:p>
            <a:pPr marL="505446" marR="5080" indent="-493382">
              <a:lnSpc>
                <a:spcPts val="3591"/>
              </a:lnSpc>
              <a:spcBef>
                <a:spcPts val="245"/>
              </a:spcBef>
            </a:pPr>
            <a:r>
              <a:rPr sz="3000" spc="-365" dirty="0">
                <a:latin typeface="Arial"/>
                <a:cs typeface="Arial"/>
              </a:rPr>
              <a:t>C</a:t>
            </a:r>
            <a:r>
              <a:rPr sz="3000" spc="-211" dirty="0">
                <a:latin typeface="Arial"/>
                <a:cs typeface="Arial"/>
              </a:rPr>
              <a:t>o</a:t>
            </a:r>
            <a:r>
              <a:rPr sz="3000" spc="-440" dirty="0">
                <a:latin typeface="Arial"/>
                <a:cs typeface="Arial"/>
              </a:rPr>
              <a:t>m</a:t>
            </a:r>
            <a:r>
              <a:rPr sz="3000" spc="-211" dirty="0">
                <a:latin typeface="Arial"/>
                <a:cs typeface="Arial"/>
              </a:rPr>
              <a:t>pu</a:t>
            </a:r>
            <a:r>
              <a:rPr sz="3000" spc="-55" dirty="0">
                <a:latin typeface="Arial"/>
                <a:cs typeface="Arial"/>
              </a:rPr>
              <a:t>t</a:t>
            </a:r>
            <a:r>
              <a:rPr sz="3000" spc="-289" dirty="0">
                <a:latin typeface="Arial"/>
                <a:cs typeface="Arial"/>
              </a:rPr>
              <a:t>e</a:t>
            </a:r>
            <a:r>
              <a:rPr sz="3000" spc="100" dirty="0">
                <a:latin typeface="Arial"/>
                <a:cs typeface="Arial"/>
              </a:rPr>
              <a:t>r</a:t>
            </a:r>
            <a:r>
              <a:rPr sz="3000" spc="-271" dirty="0">
                <a:latin typeface="Arial"/>
                <a:cs typeface="Arial"/>
              </a:rPr>
              <a:t> </a:t>
            </a:r>
            <a:r>
              <a:rPr sz="3000" spc="-111" dirty="0">
                <a:latin typeface="Arial"/>
                <a:cs typeface="Arial"/>
              </a:rPr>
              <a:t>room </a:t>
            </a:r>
            <a:r>
              <a:rPr sz="3000" spc="-295" dirty="0">
                <a:latin typeface="Arial"/>
                <a:cs typeface="Arial"/>
              </a:rPr>
              <a:t>M</a:t>
            </a:r>
            <a:r>
              <a:rPr sz="3000" spc="-65" dirty="0">
                <a:latin typeface="Arial"/>
                <a:cs typeface="Arial"/>
              </a:rPr>
              <a:t>a</a:t>
            </a:r>
            <a:r>
              <a:rPr sz="3000" spc="-145" dirty="0">
                <a:latin typeface="Arial"/>
                <a:cs typeface="Arial"/>
              </a:rPr>
              <a:t>n</a:t>
            </a:r>
            <a:r>
              <a:rPr sz="3000" spc="-65" dirty="0">
                <a:latin typeface="Arial"/>
                <a:cs typeface="Arial"/>
              </a:rPr>
              <a:t>ag</a:t>
            </a:r>
            <a:r>
              <a:rPr sz="3000" spc="-145" dirty="0">
                <a:latin typeface="Arial"/>
                <a:cs typeface="Arial"/>
              </a:rPr>
              <a:t>e</a:t>
            </a:r>
            <a:r>
              <a:rPr sz="3000" spc="245" dirty="0">
                <a:latin typeface="Arial"/>
                <a:cs typeface="Arial"/>
              </a:rPr>
              <a:t>r</a:t>
            </a:r>
            <a:endParaRPr sz="3000">
              <a:latin typeface="Arial"/>
              <a:cs typeface="Arial"/>
            </a:endParaRPr>
          </a:p>
        </p:txBody>
      </p:sp>
      <p:grpSp>
        <p:nvGrpSpPr>
          <p:cNvPr id="41" name="object 41"/>
          <p:cNvGrpSpPr/>
          <p:nvPr/>
        </p:nvGrpSpPr>
        <p:grpSpPr>
          <a:xfrm>
            <a:off x="3280691" y="1804419"/>
            <a:ext cx="5294631" cy="2258695"/>
            <a:chOff x="3280690" y="1804416"/>
            <a:chExt cx="5294630" cy="2258695"/>
          </a:xfrm>
        </p:grpSpPr>
        <p:sp>
          <p:nvSpPr>
            <p:cNvPr id="42" name="object 42"/>
            <p:cNvSpPr/>
            <p:nvPr/>
          </p:nvSpPr>
          <p:spPr>
            <a:xfrm>
              <a:off x="6062933" y="2891370"/>
              <a:ext cx="2501265" cy="1160145"/>
            </a:xfrm>
            <a:custGeom>
              <a:avLst/>
              <a:gdLst/>
              <a:ahLst/>
              <a:cxnLst/>
              <a:rect l="l" t="t" r="r" b="b"/>
              <a:pathLst>
                <a:path w="2501265" h="1160145">
                  <a:moveTo>
                    <a:pt x="0" y="0"/>
                  </a:moveTo>
                  <a:lnTo>
                    <a:pt x="2500776" y="0"/>
                  </a:lnTo>
                  <a:lnTo>
                    <a:pt x="2500776" y="1160050"/>
                  </a:lnTo>
                  <a:lnTo>
                    <a:pt x="0" y="1160050"/>
                  </a:lnTo>
                  <a:lnTo>
                    <a:pt x="0" y="0"/>
                  </a:lnTo>
                </a:path>
              </a:pathLst>
            </a:custGeom>
            <a:ln w="22283">
              <a:solidFill>
                <a:srgbClr val="808080"/>
              </a:solidFill>
            </a:ln>
          </p:spPr>
          <p:txBody>
            <a:bodyPr wrap="square" lIns="0" tIns="0" rIns="0" bIns="0" rtlCol="0"/>
            <a:lstStyle/>
            <a:p>
              <a:endParaRPr/>
            </a:p>
          </p:txBody>
        </p:sp>
        <p:sp>
          <p:nvSpPr>
            <p:cNvPr id="43" name="object 43"/>
            <p:cNvSpPr/>
            <p:nvPr/>
          </p:nvSpPr>
          <p:spPr>
            <a:xfrm>
              <a:off x="3280690" y="1804416"/>
              <a:ext cx="2500630" cy="452120"/>
            </a:xfrm>
            <a:custGeom>
              <a:avLst/>
              <a:gdLst/>
              <a:ahLst/>
              <a:cxnLst/>
              <a:rect l="l" t="t" r="r" b="b"/>
              <a:pathLst>
                <a:path w="2500629" h="452119">
                  <a:moveTo>
                    <a:pt x="0" y="451911"/>
                  </a:moveTo>
                  <a:lnTo>
                    <a:pt x="2500451" y="451911"/>
                  </a:lnTo>
                  <a:lnTo>
                    <a:pt x="2500451" y="0"/>
                  </a:lnTo>
                  <a:lnTo>
                    <a:pt x="0" y="0"/>
                  </a:lnTo>
                  <a:lnTo>
                    <a:pt x="0" y="451911"/>
                  </a:lnTo>
                  <a:close/>
                </a:path>
              </a:pathLst>
            </a:custGeom>
            <a:solidFill>
              <a:srgbClr val="00CC99"/>
            </a:solidFill>
          </p:spPr>
          <p:txBody>
            <a:bodyPr wrap="square" lIns="0" tIns="0" rIns="0" bIns="0" rtlCol="0"/>
            <a:lstStyle/>
            <a:p>
              <a:endParaRPr/>
            </a:p>
          </p:txBody>
        </p:sp>
      </p:grpSp>
      <p:sp>
        <p:nvSpPr>
          <p:cNvPr id="44" name="object 44"/>
          <p:cNvSpPr txBox="1"/>
          <p:nvPr/>
        </p:nvSpPr>
        <p:spPr>
          <a:xfrm>
            <a:off x="3584966" y="1623168"/>
            <a:ext cx="1924051" cy="478977"/>
          </a:xfrm>
          <a:prstGeom prst="rect">
            <a:avLst/>
          </a:prstGeom>
        </p:spPr>
        <p:txBody>
          <a:bodyPr vert="horz" wrap="square" lIns="0" tIns="17145" rIns="0" bIns="0" rtlCol="0">
            <a:spAutoFit/>
          </a:bodyPr>
          <a:lstStyle/>
          <a:p>
            <a:pPr marL="12700">
              <a:spcBef>
                <a:spcPts val="135"/>
              </a:spcBef>
            </a:pPr>
            <a:r>
              <a:rPr sz="3000" spc="-191" dirty="0">
                <a:latin typeface="Arial"/>
                <a:cs typeface="Arial"/>
              </a:rPr>
              <a:t>Researchers</a:t>
            </a:r>
            <a:endParaRPr sz="3000">
              <a:latin typeface="Arial"/>
              <a:cs typeface="Arial"/>
            </a:endParaRPr>
          </a:p>
        </p:txBody>
      </p:sp>
      <p:sp>
        <p:nvSpPr>
          <p:cNvPr id="45" name="object 45"/>
          <p:cNvSpPr/>
          <p:nvPr/>
        </p:nvSpPr>
        <p:spPr>
          <a:xfrm>
            <a:off x="3280691" y="1552022"/>
            <a:ext cx="2500631" cy="704851"/>
          </a:xfrm>
          <a:custGeom>
            <a:avLst/>
            <a:gdLst/>
            <a:ahLst/>
            <a:cxnLst/>
            <a:rect l="l" t="t" r="r" b="b"/>
            <a:pathLst>
              <a:path w="2500629" h="704850">
                <a:moveTo>
                  <a:pt x="0" y="0"/>
                </a:moveTo>
                <a:lnTo>
                  <a:pt x="2500451" y="0"/>
                </a:lnTo>
                <a:lnTo>
                  <a:pt x="2500451" y="704305"/>
                </a:lnTo>
                <a:lnTo>
                  <a:pt x="0" y="704305"/>
                </a:lnTo>
                <a:lnTo>
                  <a:pt x="0" y="0"/>
                </a:lnTo>
              </a:path>
            </a:pathLst>
          </a:custGeom>
          <a:ln w="22124">
            <a:solidFill>
              <a:srgbClr val="808080"/>
            </a:solidFill>
          </a:ln>
        </p:spPr>
        <p:txBody>
          <a:bodyPr wrap="square" lIns="0" tIns="0" rIns="0" bIns="0" rtlCol="0"/>
          <a:lstStyle/>
          <a:p>
            <a:endParaRPr/>
          </a:p>
        </p:txBody>
      </p:sp>
      <p:sp>
        <p:nvSpPr>
          <p:cNvPr id="46" name="object 46"/>
          <p:cNvSpPr txBox="1"/>
          <p:nvPr/>
        </p:nvSpPr>
        <p:spPr>
          <a:xfrm>
            <a:off x="2971800" y="1219202"/>
            <a:ext cx="3373120" cy="527068"/>
          </a:xfrm>
          <a:prstGeom prst="rect">
            <a:avLst/>
          </a:prstGeom>
          <a:solidFill>
            <a:srgbClr val="C00000"/>
          </a:solidFill>
        </p:spPr>
        <p:txBody>
          <a:bodyPr vert="horz" wrap="square" lIns="0" tIns="34291" rIns="0" bIns="0" rtlCol="0">
            <a:spAutoFit/>
          </a:bodyPr>
          <a:lstStyle/>
          <a:p>
            <a:pPr marL="92072">
              <a:spcBef>
                <a:spcPts val="271"/>
              </a:spcBef>
            </a:pPr>
            <a:r>
              <a:rPr sz="3200" b="1" dirty="0">
                <a:solidFill>
                  <a:srgbClr val="808080"/>
                </a:solidFill>
                <a:latin typeface="Arial"/>
                <a:cs typeface="Arial"/>
              </a:rPr>
              <a:t>Project</a:t>
            </a:r>
            <a:r>
              <a:rPr sz="3200" b="1" spc="-71" dirty="0">
                <a:solidFill>
                  <a:srgbClr val="808080"/>
                </a:solidFill>
                <a:latin typeface="Arial"/>
                <a:cs typeface="Arial"/>
              </a:rPr>
              <a:t> </a:t>
            </a:r>
            <a:r>
              <a:rPr sz="3200" b="1" spc="-11" dirty="0">
                <a:solidFill>
                  <a:srgbClr val="808080"/>
                </a:solidFill>
                <a:latin typeface="Arial"/>
                <a:cs typeface="Arial"/>
              </a:rPr>
              <a:t>Manager</a:t>
            </a:r>
            <a:endParaRPr sz="3200">
              <a:latin typeface="Arial"/>
              <a:cs typeface="Arial"/>
            </a:endParaRPr>
          </a:p>
        </p:txBody>
      </p:sp>
      <p:grpSp>
        <p:nvGrpSpPr>
          <p:cNvPr id="47" name="object 47"/>
          <p:cNvGrpSpPr/>
          <p:nvPr/>
        </p:nvGrpSpPr>
        <p:grpSpPr>
          <a:xfrm>
            <a:off x="4320543" y="1816610"/>
            <a:ext cx="169545" cy="711835"/>
            <a:chOff x="4320540" y="1816607"/>
            <a:chExt cx="169545" cy="711835"/>
          </a:xfrm>
        </p:grpSpPr>
        <p:sp>
          <p:nvSpPr>
            <p:cNvPr id="48" name="object 48"/>
            <p:cNvSpPr/>
            <p:nvPr/>
          </p:nvSpPr>
          <p:spPr>
            <a:xfrm>
              <a:off x="4333494" y="1829561"/>
              <a:ext cx="143510" cy="685800"/>
            </a:xfrm>
            <a:custGeom>
              <a:avLst/>
              <a:gdLst/>
              <a:ahLst/>
              <a:cxnLst/>
              <a:rect l="l" t="t" r="r" b="b"/>
              <a:pathLst>
                <a:path w="143510" h="685800">
                  <a:moveTo>
                    <a:pt x="71627" y="0"/>
                  </a:moveTo>
                  <a:lnTo>
                    <a:pt x="0" y="71627"/>
                  </a:lnTo>
                  <a:lnTo>
                    <a:pt x="35813" y="71627"/>
                  </a:lnTo>
                  <a:lnTo>
                    <a:pt x="35813" y="614172"/>
                  </a:lnTo>
                  <a:lnTo>
                    <a:pt x="0" y="614172"/>
                  </a:lnTo>
                  <a:lnTo>
                    <a:pt x="71627" y="685800"/>
                  </a:lnTo>
                  <a:lnTo>
                    <a:pt x="143255" y="614172"/>
                  </a:lnTo>
                  <a:lnTo>
                    <a:pt x="107441" y="614172"/>
                  </a:lnTo>
                  <a:lnTo>
                    <a:pt x="107441" y="71627"/>
                  </a:lnTo>
                  <a:lnTo>
                    <a:pt x="143255" y="71627"/>
                  </a:lnTo>
                  <a:lnTo>
                    <a:pt x="71627" y="0"/>
                  </a:lnTo>
                  <a:close/>
                </a:path>
              </a:pathLst>
            </a:custGeom>
            <a:solidFill>
              <a:srgbClr val="7E7E7E"/>
            </a:solidFill>
          </p:spPr>
          <p:txBody>
            <a:bodyPr wrap="square" lIns="0" tIns="0" rIns="0" bIns="0" rtlCol="0"/>
            <a:lstStyle/>
            <a:p>
              <a:endParaRPr/>
            </a:p>
          </p:txBody>
        </p:sp>
        <p:sp>
          <p:nvSpPr>
            <p:cNvPr id="49" name="object 49"/>
            <p:cNvSpPr/>
            <p:nvPr/>
          </p:nvSpPr>
          <p:spPr>
            <a:xfrm>
              <a:off x="4333494" y="1829561"/>
              <a:ext cx="143510" cy="685800"/>
            </a:xfrm>
            <a:custGeom>
              <a:avLst/>
              <a:gdLst/>
              <a:ahLst/>
              <a:cxnLst/>
              <a:rect l="l" t="t" r="r" b="b"/>
              <a:pathLst>
                <a:path w="143510" h="685800">
                  <a:moveTo>
                    <a:pt x="0" y="71627"/>
                  </a:moveTo>
                  <a:lnTo>
                    <a:pt x="71627" y="0"/>
                  </a:lnTo>
                  <a:lnTo>
                    <a:pt x="143255" y="71627"/>
                  </a:lnTo>
                  <a:lnTo>
                    <a:pt x="107441" y="71627"/>
                  </a:lnTo>
                  <a:lnTo>
                    <a:pt x="107441" y="614172"/>
                  </a:lnTo>
                  <a:lnTo>
                    <a:pt x="143255" y="614172"/>
                  </a:lnTo>
                  <a:lnTo>
                    <a:pt x="71627" y="685800"/>
                  </a:lnTo>
                  <a:lnTo>
                    <a:pt x="0" y="614172"/>
                  </a:lnTo>
                  <a:lnTo>
                    <a:pt x="35813" y="614172"/>
                  </a:lnTo>
                  <a:lnTo>
                    <a:pt x="35813" y="71627"/>
                  </a:lnTo>
                  <a:lnTo>
                    <a:pt x="0" y="71627"/>
                  </a:lnTo>
                  <a:close/>
                </a:path>
              </a:pathLst>
            </a:custGeom>
            <a:ln w="25908">
              <a:solidFill>
                <a:srgbClr val="00946E"/>
              </a:solidFill>
            </a:ln>
          </p:spPr>
          <p:txBody>
            <a:bodyPr wrap="square" lIns="0" tIns="0" rIns="0" bIns="0" rtlCol="0"/>
            <a:lstStyle/>
            <a:p>
              <a:endParaRPr/>
            </a:p>
          </p:txBody>
        </p:sp>
      </p:gr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800235" y="1218845"/>
            <a:ext cx="2260600" cy="1812925"/>
            <a:chOff x="5800235" y="1218843"/>
            <a:chExt cx="2260600" cy="1812925"/>
          </a:xfrm>
        </p:grpSpPr>
        <p:pic>
          <p:nvPicPr>
            <p:cNvPr id="3" name="object 3"/>
            <p:cNvPicPr/>
            <p:nvPr/>
          </p:nvPicPr>
          <p:blipFill>
            <a:blip r:embed="rId2" cstate="print"/>
            <a:stretch>
              <a:fillRect/>
            </a:stretch>
          </p:blipFill>
          <p:spPr>
            <a:xfrm>
              <a:off x="7027163" y="1904999"/>
              <a:ext cx="1033368" cy="1126236"/>
            </a:xfrm>
            <a:prstGeom prst="rect">
              <a:avLst/>
            </a:prstGeom>
          </p:spPr>
        </p:pic>
        <p:sp>
          <p:nvSpPr>
            <p:cNvPr id="4" name="object 4"/>
            <p:cNvSpPr/>
            <p:nvPr/>
          </p:nvSpPr>
          <p:spPr>
            <a:xfrm>
              <a:off x="5800235" y="1218843"/>
              <a:ext cx="1353820" cy="1224280"/>
            </a:xfrm>
            <a:custGeom>
              <a:avLst/>
              <a:gdLst/>
              <a:ahLst/>
              <a:cxnLst/>
              <a:rect l="l" t="t" r="r" b="b"/>
              <a:pathLst>
                <a:path w="1353820" h="1224280">
                  <a:moveTo>
                    <a:pt x="1353333" y="0"/>
                  </a:moveTo>
                  <a:lnTo>
                    <a:pt x="0" y="0"/>
                  </a:lnTo>
                  <a:lnTo>
                    <a:pt x="0" y="1224250"/>
                  </a:lnTo>
                  <a:lnTo>
                    <a:pt x="1353333" y="1224250"/>
                  </a:lnTo>
                  <a:lnTo>
                    <a:pt x="1353333" y="0"/>
                  </a:lnTo>
                  <a:close/>
                </a:path>
              </a:pathLst>
            </a:custGeom>
            <a:solidFill>
              <a:srgbClr val="FFFFFF"/>
            </a:solidFill>
          </p:spPr>
          <p:txBody>
            <a:bodyPr wrap="square" lIns="0" tIns="0" rIns="0" bIns="0" rtlCol="0"/>
            <a:lstStyle/>
            <a:p>
              <a:endParaRPr/>
            </a:p>
          </p:txBody>
        </p:sp>
      </p:grpSp>
      <p:sp>
        <p:nvSpPr>
          <p:cNvPr id="5" name="object 5"/>
          <p:cNvSpPr txBox="1"/>
          <p:nvPr/>
        </p:nvSpPr>
        <p:spPr>
          <a:xfrm>
            <a:off x="3181502" y="1155299"/>
            <a:ext cx="1363980" cy="1048364"/>
          </a:xfrm>
          <a:prstGeom prst="rect">
            <a:avLst/>
          </a:prstGeom>
          <a:ln w="11071">
            <a:solidFill>
              <a:srgbClr val="000000"/>
            </a:solidFill>
          </a:ln>
        </p:spPr>
        <p:txBody>
          <a:bodyPr vert="horz" wrap="square" lIns="0" tIns="1905" rIns="0" bIns="0" rtlCol="0">
            <a:spAutoFit/>
          </a:bodyPr>
          <a:lstStyle/>
          <a:p>
            <a:pPr marL="40004" marR="556881">
              <a:lnSpc>
                <a:spcPts val="1620"/>
              </a:lnSpc>
              <a:spcBef>
                <a:spcPts val="15"/>
              </a:spcBef>
            </a:pPr>
            <a:r>
              <a:rPr sz="1600" spc="-20" dirty="0">
                <a:latin typeface="Courier New"/>
                <a:cs typeface="Courier New"/>
              </a:rPr>
              <a:t>Main </a:t>
            </a:r>
            <a:r>
              <a:rPr sz="1600" spc="-11" dirty="0">
                <a:latin typeface="Courier New"/>
                <a:cs typeface="Courier New"/>
              </a:rPr>
              <a:t>Office</a:t>
            </a:r>
            <a:endParaRPr sz="1600">
              <a:latin typeface="Courier New"/>
              <a:cs typeface="Courier New"/>
            </a:endParaRPr>
          </a:p>
          <a:p>
            <a:pPr>
              <a:spcBef>
                <a:spcPts val="40"/>
              </a:spcBef>
            </a:pPr>
            <a:endParaRPr sz="1400">
              <a:latin typeface="Courier New"/>
              <a:cs typeface="Courier New"/>
            </a:endParaRPr>
          </a:p>
          <a:p>
            <a:pPr marL="40004" marR="317492">
              <a:lnSpc>
                <a:spcPts val="1620"/>
              </a:lnSpc>
            </a:pPr>
            <a:r>
              <a:rPr sz="1600" spc="-11" dirty="0">
                <a:latin typeface="Courier New"/>
                <a:cs typeface="Courier New"/>
              </a:rPr>
              <a:t>Computer </a:t>
            </a:r>
            <a:r>
              <a:rPr sz="1600" spc="-20" dirty="0">
                <a:latin typeface="Courier New"/>
                <a:cs typeface="Courier New"/>
              </a:rPr>
              <a:t>unit</a:t>
            </a:r>
            <a:endParaRPr sz="1600">
              <a:latin typeface="Courier New"/>
              <a:cs typeface="Courier New"/>
            </a:endParaRPr>
          </a:p>
        </p:txBody>
      </p:sp>
      <p:sp>
        <p:nvSpPr>
          <p:cNvPr id="6" name="object 6"/>
          <p:cNvSpPr txBox="1"/>
          <p:nvPr/>
        </p:nvSpPr>
        <p:spPr>
          <a:xfrm>
            <a:off x="4166760" y="3743116"/>
            <a:ext cx="2063751" cy="618118"/>
          </a:xfrm>
          <a:prstGeom prst="rect">
            <a:avLst/>
          </a:prstGeom>
          <a:ln w="11066">
            <a:solidFill>
              <a:srgbClr val="000000"/>
            </a:solidFill>
          </a:ln>
        </p:spPr>
        <p:txBody>
          <a:bodyPr vert="horz" wrap="square" lIns="0" tIns="0" rIns="0" bIns="0" rtlCol="0">
            <a:spAutoFit/>
          </a:bodyPr>
          <a:lstStyle/>
          <a:p>
            <a:pPr marL="40639">
              <a:lnSpc>
                <a:spcPts val="1625"/>
              </a:lnSpc>
            </a:pPr>
            <a:r>
              <a:rPr sz="1600" dirty="0">
                <a:latin typeface="Courier New"/>
                <a:cs typeface="Courier New"/>
              </a:rPr>
              <a:t>Field</a:t>
            </a:r>
            <a:r>
              <a:rPr sz="1600" spc="165" dirty="0">
                <a:latin typeface="Courier New"/>
                <a:cs typeface="Courier New"/>
              </a:rPr>
              <a:t> </a:t>
            </a:r>
            <a:r>
              <a:rPr sz="1600" spc="-11" dirty="0">
                <a:latin typeface="Courier New"/>
                <a:cs typeface="Courier New"/>
              </a:rPr>
              <a:t>office</a:t>
            </a:r>
            <a:endParaRPr sz="1600">
              <a:latin typeface="Courier New"/>
              <a:cs typeface="Courier New"/>
            </a:endParaRPr>
          </a:p>
          <a:p>
            <a:pPr marL="40639">
              <a:spcBef>
                <a:spcPts val="1325"/>
              </a:spcBef>
            </a:pPr>
            <a:r>
              <a:rPr sz="1600" dirty="0">
                <a:latin typeface="Courier New"/>
                <a:cs typeface="Courier New"/>
              </a:rPr>
              <a:t>field</a:t>
            </a:r>
            <a:r>
              <a:rPr sz="1600" spc="195" dirty="0">
                <a:latin typeface="Courier New"/>
                <a:cs typeface="Courier New"/>
              </a:rPr>
              <a:t> </a:t>
            </a:r>
            <a:r>
              <a:rPr sz="1600" spc="-25" dirty="0">
                <a:latin typeface="Courier New"/>
                <a:cs typeface="Courier New"/>
              </a:rPr>
              <a:t>lab</a:t>
            </a:r>
            <a:endParaRPr sz="1600">
              <a:latin typeface="Courier New"/>
              <a:cs typeface="Courier New"/>
            </a:endParaRPr>
          </a:p>
        </p:txBody>
      </p:sp>
      <p:sp>
        <p:nvSpPr>
          <p:cNvPr id="7" name="object 7"/>
          <p:cNvSpPr txBox="1"/>
          <p:nvPr/>
        </p:nvSpPr>
        <p:spPr>
          <a:xfrm>
            <a:off x="5795086" y="1212900"/>
            <a:ext cx="1363980" cy="1048364"/>
          </a:xfrm>
          <a:prstGeom prst="rect">
            <a:avLst/>
          </a:prstGeom>
          <a:ln w="11071">
            <a:solidFill>
              <a:srgbClr val="000000"/>
            </a:solidFill>
          </a:ln>
        </p:spPr>
        <p:txBody>
          <a:bodyPr vert="horz" wrap="square" lIns="0" tIns="1905" rIns="0" bIns="0" rtlCol="0">
            <a:spAutoFit/>
          </a:bodyPr>
          <a:lstStyle/>
          <a:p>
            <a:pPr marL="40004" marR="59689">
              <a:lnSpc>
                <a:spcPts val="1620"/>
              </a:lnSpc>
              <a:spcBef>
                <a:spcPts val="15"/>
              </a:spcBef>
            </a:pPr>
            <a:r>
              <a:rPr sz="1600" spc="-20" dirty="0">
                <a:latin typeface="Courier New"/>
                <a:cs typeface="Courier New"/>
              </a:rPr>
              <a:t>Main </a:t>
            </a:r>
            <a:r>
              <a:rPr sz="1600" spc="-11" dirty="0">
                <a:latin typeface="Courier New"/>
                <a:cs typeface="Courier New"/>
              </a:rPr>
              <a:t>Laboratory</a:t>
            </a:r>
            <a:endParaRPr sz="1600">
              <a:latin typeface="Courier New"/>
              <a:cs typeface="Courier New"/>
            </a:endParaRPr>
          </a:p>
          <a:p>
            <a:pPr>
              <a:spcBef>
                <a:spcPts val="40"/>
              </a:spcBef>
            </a:pPr>
            <a:endParaRPr sz="1400">
              <a:latin typeface="Courier New"/>
              <a:cs typeface="Courier New"/>
            </a:endParaRPr>
          </a:p>
          <a:p>
            <a:pPr marL="40004" marR="61593">
              <a:lnSpc>
                <a:spcPts val="1620"/>
              </a:lnSpc>
            </a:pPr>
            <a:r>
              <a:rPr sz="1600" dirty="0">
                <a:latin typeface="Courier New"/>
                <a:cs typeface="Courier New"/>
              </a:rPr>
              <a:t>Storage</a:t>
            </a:r>
            <a:r>
              <a:rPr sz="1600" spc="195" dirty="0">
                <a:latin typeface="Courier New"/>
                <a:cs typeface="Courier New"/>
              </a:rPr>
              <a:t> </a:t>
            </a:r>
            <a:r>
              <a:rPr sz="1600" spc="-25" dirty="0">
                <a:latin typeface="Courier New"/>
                <a:cs typeface="Courier New"/>
              </a:rPr>
              <a:t>of </a:t>
            </a:r>
            <a:r>
              <a:rPr sz="1600" spc="-11" dirty="0">
                <a:latin typeface="Courier New"/>
                <a:cs typeface="Courier New"/>
              </a:rPr>
              <a:t>samples</a:t>
            </a:r>
            <a:endParaRPr sz="1600">
              <a:latin typeface="Courier New"/>
              <a:cs typeface="Courier New"/>
            </a:endParaRPr>
          </a:p>
        </p:txBody>
      </p:sp>
      <p:sp>
        <p:nvSpPr>
          <p:cNvPr id="8" name="object 8"/>
          <p:cNvSpPr/>
          <p:nvPr/>
        </p:nvSpPr>
        <p:spPr>
          <a:xfrm>
            <a:off x="3852167" y="2386650"/>
            <a:ext cx="1180465" cy="1282065"/>
          </a:xfrm>
          <a:custGeom>
            <a:avLst/>
            <a:gdLst/>
            <a:ahLst/>
            <a:cxnLst/>
            <a:rect l="l" t="t" r="r" b="b"/>
            <a:pathLst>
              <a:path w="1180464" h="1282064">
                <a:moveTo>
                  <a:pt x="1031532" y="1281506"/>
                </a:moveTo>
                <a:lnTo>
                  <a:pt x="1008303" y="1178534"/>
                </a:lnTo>
                <a:lnTo>
                  <a:pt x="983348" y="1199438"/>
                </a:lnTo>
                <a:lnTo>
                  <a:pt x="11099" y="0"/>
                </a:lnTo>
                <a:lnTo>
                  <a:pt x="0" y="0"/>
                </a:lnTo>
                <a:lnTo>
                  <a:pt x="0" y="11074"/>
                </a:lnTo>
                <a:lnTo>
                  <a:pt x="971181" y="1209624"/>
                </a:lnTo>
                <a:lnTo>
                  <a:pt x="939533" y="1236129"/>
                </a:lnTo>
                <a:lnTo>
                  <a:pt x="1031532" y="1281506"/>
                </a:lnTo>
                <a:close/>
              </a:path>
              <a:path w="1180464" h="1282064">
                <a:moveTo>
                  <a:pt x="1180426" y="1247216"/>
                </a:moveTo>
                <a:lnTo>
                  <a:pt x="231470" y="106248"/>
                </a:lnTo>
                <a:lnTo>
                  <a:pt x="263093" y="79768"/>
                </a:lnTo>
                <a:lnTo>
                  <a:pt x="159753" y="45364"/>
                </a:lnTo>
                <a:lnTo>
                  <a:pt x="194310" y="137363"/>
                </a:lnTo>
                <a:lnTo>
                  <a:pt x="219367" y="116382"/>
                </a:lnTo>
                <a:lnTo>
                  <a:pt x="1169085" y="1258531"/>
                </a:lnTo>
                <a:lnTo>
                  <a:pt x="1180426" y="1258531"/>
                </a:lnTo>
                <a:lnTo>
                  <a:pt x="1180426" y="1247216"/>
                </a:lnTo>
                <a:close/>
              </a:path>
            </a:pathLst>
          </a:custGeom>
          <a:solidFill>
            <a:srgbClr val="000000"/>
          </a:solidFill>
        </p:spPr>
        <p:txBody>
          <a:bodyPr wrap="square" lIns="0" tIns="0" rIns="0" bIns="0" rtlCol="0"/>
          <a:lstStyle/>
          <a:p>
            <a:endParaRPr/>
          </a:p>
        </p:txBody>
      </p:sp>
      <p:grpSp>
        <p:nvGrpSpPr>
          <p:cNvPr id="9" name="object 9"/>
          <p:cNvGrpSpPr/>
          <p:nvPr/>
        </p:nvGrpSpPr>
        <p:grpSpPr>
          <a:xfrm>
            <a:off x="4574387" y="1665480"/>
            <a:ext cx="1066165" cy="80011"/>
            <a:chOff x="4574384" y="1665479"/>
            <a:chExt cx="1066165" cy="80010"/>
          </a:xfrm>
        </p:grpSpPr>
        <p:sp>
          <p:nvSpPr>
            <p:cNvPr id="10" name="object 10"/>
            <p:cNvSpPr/>
            <p:nvPr/>
          </p:nvSpPr>
          <p:spPr>
            <a:xfrm>
              <a:off x="4574384" y="1704909"/>
              <a:ext cx="985519" cy="0"/>
            </a:xfrm>
            <a:custGeom>
              <a:avLst/>
              <a:gdLst/>
              <a:ahLst/>
              <a:cxnLst/>
              <a:rect l="l" t="t" r="r" b="b"/>
              <a:pathLst>
                <a:path w="985520">
                  <a:moveTo>
                    <a:pt x="0" y="0"/>
                  </a:moveTo>
                  <a:lnTo>
                    <a:pt x="0" y="0"/>
                  </a:lnTo>
                  <a:lnTo>
                    <a:pt x="985189" y="0"/>
                  </a:lnTo>
                </a:path>
              </a:pathLst>
            </a:custGeom>
            <a:ln w="11064">
              <a:solidFill>
                <a:srgbClr val="000000"/>
              </a:solidFill>
            </a:ln>
          </p:spPr>
          <p:txBody>
            <a:bodyPr wrap="square" lIns="0" tIns="0" rIns="0" bIns="0" rtlCol="0"/>
            <a:lstStyle/>
            <a:p>
              <a:endParaRPr/>
            </a:p>
          </p:txBody>
        </p:sp>
        <p:sp>
          <p:nvSpPr>
            <p:cNvPr id="11" name="object 11"/>
            <p:cNvSpPr/>
            <p:nvPr/>
          </p:nvSpPr>
          <p:spPr>
            <a:xfrm>
              <a:off x="5548244" y="1665479"/>
              <a:ext cx="92075" cy="80010"/>
            </a:xfrm>
            <a:custGeom>
              <a:avLst/>
              <a:gdLst/>
              <a:ahLst/>
              <a:cxnLst/>
              <a:rect l="l" t="t" r="r" b="b"/>
              <a:pathLst>
                <a:path w="92075" h="80010">
                  <a:moveTo>
                    <a:pt x="0" y="0"/>
                  </a:moveTo>
                  <a:lnTo>
                    <a:pt x="0" y="79658"/>
                  </a:lnTo>
                  <a:lnTo>
                    <a:pt x="92007" y="34286"/>
                  </a:lnTo>
                  <a:lnTo>
                    <a:pt x="0" y="0"/>
                  </a:lnTo>
                  <a:close/>
                </a:path>
              </a:pathLst>
            </a:custGeom>
            <a:solidFill>
              <a:srgbClr val="000000"/>
            </a:solidFill>
          </p:spPr>
          <p:txBody>
            <a:bodyPr wrap="square" lIns="0" tIns="0" rIns="0" bIns="0" rtlCol="0"/>
            <a:lstStyle/>
            <a:p>
              <a:endParaRPr/>
            </a:p>
          </p:txBody>
        </p:sp>
      </p:grpSp>
      <p:grpSp>
        <p:nvGrpSpPr>
          <p:cNvPr id="12" name="object 12"/>
          <p:cNvGrpSpPr/>
          <p:nvPr/>
        </p:nvGrpSpPr>
        <p:grpSpPr>
          <a:xfrm>
            <a:off x="2373282" y="4503705"/>
            <a:ext cx="2430145" cy="2232025"/>
            <a:chOff x="2373279" y="4503701"/>
            <a:chExt cx="2430145" cy="2232025"/>
          </a:xfrm>
        </p:grpSpPr>
        <p:pic>
          <p:nvPicPr>
            <p:cNvPr id="13" name="object 13"/>
            <p:cNvPicPr/>
            <p:nvPr/>
          </p:nvPicPr>
          <p:blipFill>
            <a:blip r:embed="rId3" cstate="print"/>
            <a:stretch>
              <a:fillRect/>
            </a:stretch>
          </p:blipFill>
          <p:spPr>
            <a:xfrm>
              <a:off x="3336323" y="5797450"/>
              <a:ext cx="469272" cy="938244"/>
            </a:xfrm>
            <a:prstGeom prst="rect">
              <a:avLst/>
            </a:prstGeom>
          </p:spPr>
        </p:pic>
        <p:pic>
          <p:nvPicPr>
            <p:cNvPr id="14" name="object 14"/>
            <p:cNvPicPr/>
            <p:nvPr/>
          </p:nvPicPr>
          <p:blipFill>
            <a:blip r:embed="rId4" cstate="print"/>
            <a:stretch>
              <a:fillRect/>
            </a:stretch>
          </p:blipFill>
          <p:spPr>
            <a:xfrm>
              <a:off x="2373279" y="4503701"/>
              <a:ext cx="2429750" cy="2209578"/>
            </a:xfrm>
            <a:prstGeom prst="rect">
              <a:avLst/>
            </a:prstGeom>
          </p:spPr>
        </p:pic>
      </p:grpSp>
      <p:grpSp>
        <p:nvGrpSpPr>
          <p:cNvPr id="15" name="object 15"/>
          <p:cNvGrpSpPr/>
          <p:nvPr/>
        </p:nvGrpSpPr>
        <p:grpSpPr>
          <a:xfrm>
            <a:off x="5227707" y="4790222"/>
            <a:ext cx="469900" cy="1992631"/>
            <a:chOff x="5227706" y="4790220"/>
            <a:chExt cx="469900" cy="1992630"/>
          </a:xfrm>
        </p:grpSpPr>
        <p:pic>
          <p:nvPicPr>
            <p:cNvPr id="16" name="object 16"/>
            <p:cNvPicPr/>
            <p:nvPr/>
          </p:nvPicPr>
          <p:blipFill>
            <a:blip r:embed="rId5" cstate="print"/>
            <a:stretch>
              <a:fillRect/>
            </a:stretch>
          </p:blipFill>
          <p:spPr>
            <a:xfrm>
              <a:off x="5227706" y="5842845"/>
              <a:ext cx="469306" cy="939377"/>
            </a:xfrm>
            <a:prstGeom prst="rect">
              <a:avLst/>
            </a:prstGeom>
          </p:spPr>
        </p:pic>
        <p:sp>
          <p:nvSpPr>
            <p:cNvPr id="17" name="object 17"/>
            <p:cNvSpPr/>
            <p:nvPr/>
          </p:nvSpPr>
          <p:spPr>
            <a:xfrm>
              <a:off x="5273243" y="4790224"/>
              <a:ext cx="80645" cy="1018540"/>
            </a:xfrm>
            <a:custGeom>
              <a:avLst/>
              <a:gdLst/>
              <a:ahLst/>
              <a:cxnLst/>
              <a:rect l="l" t="t" r="r" b="b"/>
              <a:pathLst>
                <a:path w="80645" h="1018539">
                  <a:moveTo>
                    <a:pt x="80111" y="91084"/>
                  </a:moveTo>
                  <a:lnTo>
                    <a:pt x="45440" y="0"/>
                  </a:lnTo>
                  <a:lnTo>
                    <a:pt x="0" y="91084"/>
                  </a:lnTo>
                  <a:lnTo>
                    <a:pt x="34328" y="91084"/>
                  </a:lnTo>
                  <a:lnTo>
                    <a:pt x="68668" y="1018298"/>
                  </a:lnTo>
                  <a:lnTo>
                    <a:pt x="80111" y="1018298"/>
                  </a:lnTo>
                  <a:lnTo>
                    <a:pt x="80111" y="1007237"/>
                  </a:lnTo>
                  <a:lnTo>
                    <a:pt x="45847" y="91084"/>
                  </a:lnTo>
                  <a:lnTo>
                    <a:pt x="80111" y="91084"/>
                  </a:lnTo>
                  <a:close/>
                </a:path>
              </a:pathLst>
            </a:custGeom>
            <a:solidFill>
              <a:srgbClr val="000000"/>
            </a:solidFill>
          </p:spPr>
          <p:txBody>
            <a:bodyPr wrap="square" lIns="0" tIns="0" rIns="0" bIns="0" rtlCol="0"/>
            <a:lstStyle/>
            <a:p>
              <a:endParaRPr/>
            </a:p>
          </p:txBody>
        </p:sp>
      </p:grpSp>
      <p:grpSp>
        <p:nvGrpSpPr>
          <p:cNvPr id="18" name="object 18"/>
          <p:cNvGrpSpPr/>
          <p:nvPr/>
        </p:nvGrpSpPr>
        <p:grpSpPr>
          <a:xfrm>
            <a:off x="5892246" y="4538106"/>
            <a:ext cx="1956435" cy="2060575"/>
            <a:chOff x="5892243" y="4538102"/>
            <a:chExt cx="1956435" cy="2060575"/>
          </a:xfrm>
        </p:grpSpPr>
        <p:pic>
          <p:nvPicPr>
            <p:cNvPr id="19" name="object 19"/>
            <p:cNvPicPr/>
            <p:nvPr/>
          </p:nvPicPr>
          <p:blipFill>
            <a:blip r:embed="rId6" cstate="print"/>
            <a:stretch>
              <a:fillRect/>
            </a:stretch>
          </p:blipFill>
          <p:spPr>
            <a:xfrm>
              <a:off x="6889334" y="5213542"/>
              <a:ext cx="470451" cy="938268"/>
            </a:xfrm>
            <a:prstGeom prst="rect">
              <a:avLst/>
            </a:prstGeom>
          </p:spPr>
        </p:pic>
        <p:pic>
          <p:nvPicPr>
            <p:cNvPr id="20" name="object 20"/>
            <p:cNvPicPr/>
            <p:nvPr/>
          </p:nvPicPr>
          <p:blipFill>
            <a:blip r:embed="rId7" cstate="print"/>
            <a:stretch>
              <a:fillRect/>
            </a:stretch>
          </p:blipFill>
          <p:spPr>
            <a:xfrm>
              <a:off x="5892243" y="4538102"/>
              <a:ext cx="1409865" cy="2060276"/>
            </a:xfrm>
            <a:prstGeom prst="rect">
              <a:avLst/>
            </a:prstGeom>
          </p:spPr>
        </p:pic>
        <p:pic>
          <p:nvPicPr>
            <p:cNvPr id="21" name="object 21"/>
            <p:cNvPicPr/>
            <p:nvPr/>
          </p:nvPicPr>
          <p:blipFill>
            <a:blip r:embed="rId8" cstate="print"/>
            <a:stretch>
              <a:fillRect/>
            </a:stretch>
          </p:blipFill>
          <p:spPr>
            <a:xfrm>
              <a:off x="7394230" y="4584274"/>
              <a:ext cx="454429" cy="938302"/>
            </a:xfrm>
            <a:prstGeom prst="rect">
              <a:avLst/>
            </a:prstGeom>
          </p:spPr>
        </p:pic>
      </p:grpSp>
      <p:pic>
        <p:nvPicPr>
          <p:cNvPr id="22" name="object 22"/>
          <p:cNvPicPr/>
          <p:nvPr/>
        </p:nvPicPr>
        <p:blipFill>
          <a:blip r:embed="rId9" cstate="print"/>
          <a:stretch>
            <a:fillRect/>
          </a:stretch>
        </p:blipFill>
        <p:spPr>
          <a:xfrm>
            <a:off x="2221090" y="2360770"/>
            <a:ext cx="1367508" cy="838339"/>
          </a:xfrm>
          <a:prstGeom prst="rect">
            <a:avLst/>
          </a:prstGeom>
        </p:spPr>
      </p:pic>
      <p:pic>
        <p:nvPicPr>
          <p:cNvPr id="23" name="object 23"/>
          <p:cNvPicPr/>
          <p:nvPr/>
        </p:nvPicPr>
        <p:blipFill>
          <a:blip r:embed="rId10" cstate="print"/>
          <a:stretch>
            <a:fillRect/>
          </a:stretch>
        </p:blipFill>
        <p:spPr>
          <a:xfrm>
            <a:off x="472440" y="838200"/>
            <a:ext cx="780288" cy="1219200"/>
          </a:xfrm>
          <a:prstGeom prst="rect">
            <a:avLst/>
          </a:prstGeom>
        </p:spPr>
      </p:pic>
      <p:pic>
        <p:nvPicPr>
          <p:cNvPr id="24" name="object 24"/>
          <p:cNvPicPr/>
          <p:nvPr/>
        </p:nvPicPr>
        <p:blipFill>
          <a:blip r:embed="rId11" cstate="print"/>
          <a:stretch>
            <a:fillRect/>
          </a:stretch>
        </p:blipFill>
        <p:spPr>
          <a:xfrm>
            <a:off x="1607819" y="914400"/>
            <a:ext cx="1059180" cy="1066800"/>
          </a:xfrm>
          <a:prstGeom prst="rect">
            <a:avLst/>
          </a:prstGeom>
        </p:spPr>
      </p:pic>
      <p:sp>
        <p:nvSpPr>
          <p:cNvPr id="25" name="object 25"/>
          <p:cNvSpPr txBox="1"/>
          <p:nvPr/>
        </p:nvSpPr>
        <p:spPr>
          <a:xfrm>
            <a:off x="215646" y="200408"/>
            <a:ext cx="2604771" cy="543097"/>
          </a:xfrm>
          <a:prstGeom prst="rect">
            <a:avLst/>
          </a:prstGeom>
          <a:ln w="25908">
            <a:solidFill>
              <a:srgbClr val="00946E"/>
            </a:solidFill>
          </a:ln>
        </p:spPr>
        <p:txBody>
          <a:bodyPr vert="horz" wrap="square" lIns="0" tIns="50165" rIns="0" bIns="0" rtlCol="0">
            <a:spAutoFit/>
          </a:bodyPr>
          <a:lstStyle/>
          <a:p>
            <a:pPr marL="70484">
              <a:spcBef>
                <a:spcPts val="395"/>
              </a:spcBef>
            </a:pPr>
            <a:r>
              <a:rPr sz="1600" dirty="0">
                <a:latin typeface="Courier New"/>
                <a:cs typeface="Courier New"/>
              </a:rPr>
              <a:t>Storage</a:t>
            </a:r>
            <a:r>
              <a:rPr sz="1600" spc="-45" dirty="0">
                <a:latin typeface="Courier New"/>
                <a:cs typeface="Courier New"/>
              </a:rPr>
              <a:t> </a:t>
            </a:r>
            <a:r>
              <a:rPr sz="1600" dirty="0">
                <a:latin typeface="Courier New"/>
                <a:cs typeface="Courier New"/>
              </a:rPr>
              <a:t>of</a:t>
            </a:r>
            <a:r>
              <a:rPr sz="1600" spc="-51" dirty="0">
                <a:latin typeface="Courier New"/>
                <a:cs typeface="Courier New"/>
              </a:rPr>
              <a:t> </a:t>
            </a:r>
            <a:r>
              <a:rPr sz="1600" spc="-11" dirty="0">
                <a:latin typeface="Courier New"/>
                <a:cs typeface="Courier New"/>
              </a:rPr>
              <a:t>documents</a:t>
            </a:r>
            <a:endParaRPr sz="1600">
              <a:latin typeface="Courier New"/>
              <a:cs typeface="Courier New"/>
            </a:endParaRPr>
          </a:p>
          <a:p>
            <a:pPr marL="70484"/>
            <a:r>
              <a:rPr sz="1600" dirty="0">
                <a:latin typeface="Courier New"/>
                <a:cs typeface="Courier New"/>
              </a:rPr>
              <a:t>forms</a:t>
            </a:r>
            <a:r>
              <a:rPr sz="1600" spc="-51" dirty="0">
                <a:latin typeface="Courier New"/>
                <a:cs typeface="Courier New"/>
              </a:rPr>
              <a:t> </a:t>
            </a:r>
            <a:r>
              <a:rPr sz="1600" dirty="0">
                <a:latin typeface="Courier New"/>
                <a:cs typeface="Courier New"/>
              </a:rPr>
              <a:t>and</a:t>
            </a:r>
            <a:r>
              <a:rPr sz="1600" spc="-51" dirty="0">
                <a:latin typeface="Courier New"/>
                <a:cs typeface="Courier New"/>
              </a:rPr>
              <a:t> </a:t>
            </a:r>
            <a:r>
              <a:rPr sz="1600" spc="-11" dirty="0">
                <a:latin typeface="Courier New"/>
                <a:cs typeface="Courier New"/>
              </a:rPr>
              <a:t>equipment</a:t>
            </a:r>
            <a:endParaRPr sz="1600">
              <a:latin typeface="Courier New"/>
              <a:cs typeface="Courier New"/>
            </a:endParaRPr>
          </a:p>
        </p:txBody>
      </p:sp>
      <p:sp>
        <p:nvSpPr>
          <p:cNvPr id="26" name="object 26"/>
          <p:cNvSpPr/>
          <p:nvPr/>
        </p:nvSpPr>
        <p:spPr>
          <a:xfrm>
            <a:off x="2862074" y="1599949"/>
            <a:ext cx="265431" cy="158115"/>
          </a:xfrm>
          <a:custGeom>
            <a:avLst/>
            <a:gdLst/>
            <a:ahLst/>
            <a:cxnLst/>
            <a:rect l="l" t="t" r="r" b="b"/>
            <a:pathLst>
              <a:path w="265430" h="158114">
                <a:moveTo>
                  <a:pt x="34564" y="12919"/>
                </a:moveTo>
                <a:lnTo>
                  <a:pt x="21783" y="12938"/>
                </a:lnTo>
                <a:lnTo>
                  <a:pt x="28013" y="23909"/>
                </a:lnTo>
                <a:lnTo>
                  <a:pt x="259079" y="158114"/>
                </a:lnTo>
                <a:lnTo>
                  <a:pt x="265429" y="147192"/>
                </a:lnTo>
                <a:lnTo>
                  <a:pt x="34564" y="12919"/>
                </a:lnTo>
                <a:close/>
              </a:path>
              <a:path w="265430" h="158114">
                <a:moveTo>
                  <a:pt x="102615" y="0"/>
                </a:moveTo>
                <a:lnTo>
                  <a:pt x="99059" y="126"/>
                </a:lnTo>
                <a:lnTo>
                  <a:pt x="0" y="253"/>
                </a:lnTo>
                <a:lnTo>
                  <a:pt x="48894" y="86359"/>
                </a:lnTo>
                <a:lnTo>
                  <a:pt x="50672" y="89407"/>
                </a:lnTo>
                <a:lnTo>
                  <a:pt x="54482" y="90550"/>
                </a:lnTo>
                <a:lnTo>
                  <a:pt x="57530" y="88773"/>
                </a:lnTo>
                <a:lnTo>
                  <a:pt x="60578" y="87121"/>
                </a:lnTo>
                <a:lnTo>
                  <a:pt x="61721" y="83184"/>
                </a:lnTo>
                <a:lnTo>
                  <a:pt x="59943" y="80137"/>
                </a:lnTo>
                <a:lnTo>
                  <a:pt x="28013" y="23909"/>
                </a:lnTo>
                <a:lnTo>
                  <a:pt x="7619" y="12064"/>
                </a:lnTo>
                <a:lnTo>
                  <a:pt x="14096" y="1015"/>
                </a:lnTo>
                <a:lnTo>
                  <a:pt x="103587" y="1015"/>
                </a:lnTo>
                <a:lnTo>
                  <a:pt x="102615" y="0"/>
                </a:lnTo>
                <a:close/>
              </a:path>
              <a:path w="265430" h="158114">
                <a:moveTo>
                  <a:pt x="14096" y="1015"/>
                </a:moveTo>
                <a:lnTo>
                  <a:pt x="7619" y="12064"/>
                </a:lnTo>
                <a:lnTo>
                  <a:pt x="28013" y="23909"/>
                </a:lnTo>
                <a:lnTo>
                  <a:pt x="21792" y="12953"/>
                </a:lnTo>
                <a:lnTo>
                  <a:pt x="10921" y="12953"/>
                </a:lnTo>
                <a:lnTo>
                  <a:pt x="16382" y="3428"/>
                </a:lnTo>
                <a:lnTo>
                  <a:pt x="18245" y="3428"/>
                </a:lnTo>
                <a:lnTo>
                  <a:pt x="14096" y="1015"/>
                </a:lnTo>
                <a:close/>
              </a:path>
              <a:path w="265430" h="158114">
                <a:moveTo>
                  <a:pt x="16382" y="3428"/>
                </a:moveTo>
                <a:lnTo>
                  <a:pt x="10921" y="12953"/>
                </a:lnTo>
                <a:lnTo>
                  <a:pt x="21783" y="12938"/>
                </a:lnTo>
                <a:lnTo>
                  <a:pt x="16382" y="3428"/>
                </a:lnTo>
                <a:close/>
              </a:path>
              <a:path w="265430" h="158114">
                <a:moveTo>
                  <a:pt x="21783" y="12938"/>
                </a:moveTo>
                <a:lnTo>
                  <a:pt x="10921" y="12953"/>
                </a:lnTo>
                <a:lnTo>
                  <a:pt x="21792" y="12953"/>
                </a:lnTo>
                <a:close/>
              </a:path>
              <a:path w="265430" h="158114">
                <a:moveTo>
                  <a:pt x="18245" y="3428"/>
                </a:moveTo>
                <a:lnTo>
                  <a:pt x="16382" y="3428"/>
                </a:lnTo>
                <a:lnTo>
                  <a:pt x="21783" y="12938"/>
                </a:lnTo>
                <a:lnTo>
                  <a:pt x="34564" y="12919"/>
                </a:lnTo>
                <a:lnTo>
                  <a:pt x="18245" y="3428"/>
                </a:lnTo>
                <a:close/>
              </a:path>
              <a:path w="265430" h="158114">
                <a:moveTo>
                  <a:pt x="103587" y="1015"/>
                </a:moveTo>
                <a:lnTo>
                  <a:pt x="14096" y="1015"/>
                </a:lnTo>
                <a:lnTo>
                  <a:pt x="34564" y="12919"/>
                </a:lnTo>
                <a:lnTo>
                  <a:pt x="99059" y="12826"/>
                </a:lnTo>
                <a:lnTo>
                  <a:pt x="102615" y="12700"/>
                </a:lnTo>
                <a:lnTo>
                  <a:pt x="105409" y="9905"/>
                </a:lnTo>
                <a:lnTo>
                  <a:pt x="105409" y="2920"/>
                </a:lnTo>
                <a:lnTo>
                  <a:pt x="103587" y="1015"/>
                </a:lnTo>
                <a:close/>
              </a:path>
            </a:pathLst>
          </a:custGeom>
          <a:solidFill>
            <a:srgbClr val="000000"/>
          </a:solidFill>
        </p:spPr>
        <p:txBody>
          <a:bodyPr wrap="square" lIns="0" tIns="0" rIns="0" bIns="0" rtlCol="0"/>
          <a:lstStyle/>
          <a:p>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26850" y="3944502"/>
            <a:ext cx="909955" cy="227626"/>
          </a:xfrm>
          <a:prstGeom prst="rect">
            <a:avLst/>
          </a:prstGeom>
        </p:spPr>
        <p:txBody>
          <a:bodyPr vert="horz" wrap="square" lIns="0" tIns="12065" rIns="0" bIns="0" rtlCol="0">
            <a:spAutoFit/>
          </a:bodyPr>
          <a:lstStyle/>
          <a:p>
            <a:pPr marL="12700">
              <a:spcBef>
                <a:spcPts val="95"/>
              </a:spcBef>
            </a:pPr>
            <a:r>
              <a:rPr sz="1400" spc="-11" dirty="0">
                <a:latin typeface="Times New Roman"/>
                <a:cs typeface="Times New Roman"/>
              </a:rPr>
              <a:t>Supervisors:</a:t>
            </a:r>
            <a:endParaRPr sz="1400">
              <a:latin typeface="Times New Roman"/>
              <a:cs typeface="Times New Roman"/>
            </a:endParaRPr>
          </a:p>
        </p:txBody>
      </p:sp>
      <p:sp>
        <p:nvSpPr>
          <p:cNvPr id="3" name="object 3"/>
          <p:cNvSpPr/>
          <p:nvPr/>
        </p:nvSpPr>
        <p:spPr>
          <a:xfrm>
            <a:off x="4258761" y="3189567"/>
            <a:ext cx="2254251" cy="2168525"/>
          </a:xfrm>
          <a:custGeom>
            <a:avLst/>
            <a:gdLst/>
            <a:ahLst/>
            <a:cxnLst/>
            <a:rect l="l" t="t" r="r" b="b"/>
            <a:pathLst>
              <a:path w="2254250" h="2168525">
                <a:moveTo>
                  <a:pt x="0" y="0"/>
                </a:moveTo>
                <a:lnTo>
                  <a:pt x="2250076" y="0"/>
                </a:lnTo>
                <a:lnTo>
                  <a:pt x="2250076" y="1044630"/>
                </a:lnTo>
                <a:lnTo>
                  <a:pt x="0" y="1044630"/>
                </a:lnTo>
                <a:lnTo>
                  <a:pt x="0" y="0"/>
                </a:lnTo>
                <a:close/>
              </a:path>
              <a:path w="2254250" h="2168525">
                <a:moveTo>
                  <a:pt x="3808" y="1124693"/>
                </a:moveTo>
                <a:lnTo>
                  <a:pt x="2253885" y="1124693"/>
                </a:lnTo>
                <a:lnTo>
                  <a:pt x="2253885" y="2168028"/>
                </a:lnTo>
                <a:lnTo>
                  <a:pt x="3808" y="2168028"/>
                </a:lnTo>
                <a:lnTo>
                  <a:pt x="3808" y="1124693"/>
                </a:lnTo>
                <a:close/>
              </a:path>
              <a:path w="2254250" h="2168525">
                <a:moveTo>
                  <a:pt x="1118308" y="2151939"/>
                </a:moveTo>
                <a:lnTo>
                  <a:pt x="1118308" y="2151939"/>
                </a:lnTo>
                <a:lnTo>
                  <a:pt x="1118308" y="1159133"/>
                </a:lnTo>
              </a:path>
            </a:pathLst>
          </a:custGeom>
          <a:ln w="12297">
            <a:solidFill>
              <a:srgbClr val="000000"/>
            </a:solidFill>
          </a:ln>
        </p:spPr>
        <p:txBody>
          <a:bodyPr wrap="square" lIns="0" tIns="0" rIns="0" bIns="0" rtlCol="0"/>
          <a:lstStyle/>
          <a:p>
            <a:endParaRPr/>
          </a:p>
        </p:txBody>
      </p:sp>
      <p:sp>
        <p:nvSpPr>
          <p:cNvPr id="4" name="object 4"/>
          <p:cNvSpPr txBox="1"/>
          <p:nvPr/>
        </p:nvSpPr>
        <p:spPr>
          <a:xfrm>
            <a:off x="4268720" y="5026267"/>
            <a:ext cx="1102360" cy="227626"/>
          </a:xfrm>
          <a:prstGeom prst="rect">
            <a:avLst/>
          </a:prstGeom>
        </p:spPr>
        <p:txBody>
          <a:bodyPr vert="horz" wrap="square" lIns="0" tIns="12065" rIns="0" bIns="0" rtlCol="0">
            <a:spAutoFit/>
          </a:bodyPr>
          <a:lstStyle/>
          <a:p>
            <a:pPr marL="95883">
              <a:spcBef>
                <a:spcPts val="95"/>
              </a:spcBef>
            </a:pPr>
            <a:r>
              <a:rPr sz="1400" spc="-11" dirty="0">
                <a:latin typeface="Times New Roman"/>
                <a:cs typeface="Times New Roman"/>
              </a:rPr>
              <a:t>Physichians:</a:t>
            </a:r>
            <a:endParaRPr sz="1400">
              <a:latin typeface="Times New Roman"/>
              <a:cs typeface="Times New Roman"/>
            </a:endParaRPr>
          </a:p>
        </p:txBody>
      </p:sp>
      <p:sp>
        <p:nvSpPr>
          <p:cNvPr id="5" name="object 5"/>
          <p:cNvSpPr txBox="1"/>
          <p:nvPr/>
        </p:nvSpPr>
        <p:spPr>
          <a:xfrm>
            <a:off x="5383218" y="5026267"/>
            <a:ext cx="1123315" cy="227626"/>
          </a:xfrm>
          <a:prstGeom prst="rect">
            <a:avLst/>
          </a:prstGeom>
        </p:spPr>
        <p:txBody>
          <a:bodyPr vert="horz" wrap="square" lIns="0" tIns="12065" rIns="0" bIns="0" rtlCol="0">
            <a:spAutoFit/>
          </a:bodyPr>
          <a:lstStyle/>
          <a:p>
            <a:pPr marL="86992">
              <a:spcBef>
                <a:spcPts val="95"/>
              </a:spcBef>
            </a:pPr>
            <a:r>
              <a:rPr sz="1400" spc="-11" dirty="0">
                <a:latin typeface="Times New Roman"/>
                <a:cs typeface="Times New Roman"/>
              </a:rPr>
              <a:t>Laboratory:</a:t>
            </a:r>
            <a:endParaRPr sz="1400">
              <a:latin typeface="Times New Roman"/>
              <a:cs typeface="Times New Roman"/>
            </a:endParaRPr>
          </a:p>
        </p:txBody>
      </p:sp>
      <p:grpSp>
        <p:nvGrpSpPr>
          <p:cNvPr id="6" name="object 6"/>
          <p:cNvGrpSpPr/>
          <p:nvPr/>
        </p:nvGrpSpPr>
        <p:grpSpPr>
          <a:xfrm>
            <a:off x="2656968" y="504281"/>
            <a:ext cx="1828800" cy="5817235"/>
            <a:chOff x="2656968" y="504278"/>
            <a:chExt cx="1828800" cy="5817235"/>
          </a:xfrm>
        </p:grpSpPr>
        <p:sp>
          <p:nvSpPr>
            <p:cNvPr id="7" name="object 7"/>
            <p:cNvSpPr/>
            <p:nvPr/>
          </p:nvSpPr>
          <p:spPr>
            <a:xfrm>
              <a:off x="3267163" y="1981376"/>
              <a:ext cx="661035" cy="1005205"/>
            </a:xfrm>
            <a:custGeom>
              <a:avLst/>
              <a:gdLst/>
              <a:ahLst/>
              <a:cxnLst/>
              <a:rect l="l" t="t" r="r" b="b"/>
              <a:pathLst>
                <a:path w="661035" h="1005205">
                  <a:moveTo>
                    <a:pt x="660726" y="1005107"/>
                  </a:moveTo>
                  <a:lnTo>
                    <a:pt x="660726" y="1005107"/>
                  </a:lnTo>
                  <a:lnTo>
                    <a:pt x="0" y="0"/>
                  </a:lnTo>
                </a:path>
              </a:pathLst>
            </a:custGeom>
            <a:ln w="12295">
              <a:solidFill>
                <a:srgbClr val="000000"/>
              </a:solidFill>
            </a:ln>
          </p:spPr>
          <p:txBody>
            <a:bodyPr wrap="square" lIns="0" tIns="0" rIns="0" bIns="0" rtlCol="0"/>
            <a:lstStyle/>
            <a:p>
              <a:endParaRPr/>
            </a:p>
          </p:txBody>
        </p:sp>
        <p:sp>
          <p:nvSpPr>
            <p:cNvPr id="8" name="object 8"/>
            <p:cNvSpPr/>
            <p:nvPr/>
          </p:nvSpPr>
          <p:spPr>
            <a:xfrm>
              <a:off x="3889673" y="2951154"/>
              <a:ext cx="73025" cy="88900"/>
            </a:xfrm>
            <a:custGeom>
              <a:avLst/>
              <a:gdLst/>
              <a:ahLst/>
              <a:cxnLst/>
              <a:rect l="l" t="t" r="r" b="b"/>
              <a:pathLst>
                <a:path w="73025" h="88900">
                  <a:moveTo>
                    <a:pt x="53325" y="0"/>
                  </a:moveTo>
                  <a:lnTo>
                    <a:pt x="38216" y="35329"/>
                  </a:lnTo>
                  <a:lnTo>
                    <a:pt x="0" y="34312"/>
                  </a:lnTo>
                  <a:lnTo>
                    <a:pt x="72497" y="88577"/>
                  </a:lnTo>
                  <a:lnTo>
                    <a:pt x="53325" y="0"/>
                  </a:lnTo>
                  <a:close/>
                </a:path>
              </a:pathLst>
            </a:custGeom>
            <a:solidFill>
              <a:srgbClr val="000000"/>
            </a:solidFill>
          </p:spPr>
          <p:txBody>
            <a:bodyPr wrap="square" lIns="0" tIns="0" rIns="0" bIns="0" rtlCol="0"/>
            <a:lstStyle/>
            <a:p>
              <a:endParaRPr/>
            </a:p>
          </p:txBody>
        </p:sp>
        <p:sp>
          <p:nvSpPr>
            <p:cNvPr id="9" name="object 9"/>
            <p:cNvSpPr/>
            <p:nvPr/>
          </p:nvSpPr>
          <p:spPr>
            <a:xfrm>
              <a:off x="3991880" y="1726445"/>
              <a:ext cx="469900" cy="1171575"/>
            </a:xfrm>
            <a:custGeom>
              <a:avLst/>
              <a:gdLst/>
              <a:ahLst/>
              <a:cxnLst/>
              <a:rect l="l" t="t" r="r" b="b"/>
              <a:pathLst>
                <a:path w="469900" h="1171575">
                  <a:moveTo>
                    <a:pt x="469897" y="1171079"/>
                  </a:moveTo>
                  <a:lnTo>
                    <a:pt x="469897" y="1171079"/>
                  </a:lnTo>
                  <a:lnTo>
                    <a:pt x="0" y="0"/>
                  </a:lnTo>
                </a:path>
              </a:pathLst>
            </a:custGeom>
            <a:ln w="12293">
              <a:solidFill>
                <a:srgbClr val="000000"/>
              </a:solidFill>
            </a:ln>
          </p:spPr>
          <p:txBody>
            <a:bodyPr wrap="square" lIns="0" tIns="0" rIns="0" bIns="0" rtlCol="0"/>
            <a:lstStyle/>
            <a:p>
              <a:endParaRPr/>
            </a:p>
          </p:txBody>
        </p:sp>
        <p:sp>
          <p:nvSpPr>
            <p:cNvPr id="10" name="object 10"/>
            <p:cNvSpPr/>
            <p:nvPr/>
          </p:nvSpPr>
          <p:spPr>
            <a:xfrm>
              <a:off x="4424577" y="2865372"/>
              <a:ext cx="61594" cy="90805"/>
            </a:xfrm>
            <a:custGeom>
              <a:avLst/>
              <a:gdLst/>
              <a:ahLst/>
              <a:cxnLst/>
              <a:rect l="l" t="t" r="r" b="b"/>
              <a:pathLst>
                <a:path w="61595" h="90805">
                  <a:moveTo>
                    <a:pt x="59292" y="0"/>
                  </a:moveTo>
                  <a:lnTo>
                    <a:pt x="37200" y="32152"/>
                  </a:lnTo>
                  <a:lnTo>
                    <a:pt x="0" y="23637"/>
                  </a:lnTo>
                  <a:lnTo>
                    <a:pt x="61197" y="90483"/>
                  </a:lnTo>
                  <a:lnTo>
                    <a:pt x="59292" y="0"/>
                  </a:lnTo>
                  <a:close/>
                </a:path>
              </a:pathLst>
            </a:custGeom>
            <a:solidFill>
              <a:srgbClr val="000000"/>
            </a:solidFill>
          </p:spPr>
          <p:txBody>
            <a:bodyPr wrap="square" lIns="0" tIns="0" rIns="0" bIns="0" rtlCol="0"/>
            <a:lstStyle/>
            <a:p>
              <a:endParaRPr/>
            </a:p>
          </p:txBody>
        </p:sp>
        <p:sp>
          <p:nvSpPr>
            <p:cNvPr id="11" name="object 11"/>
            <p:cNvSpPr/>
            <p:nvPr/>
          </p:nvSpPr>
          <p:spPr>
            <a:xfrm>
              <a:off x="2719689" y="3661300"/>
              <a:ext cx="1386840" cy="0"/>
            </a:xfrm>
            <a:custGeom>
              <a:avLst/>
              <a:gdLst/>
              <a:ahLst/>
              <a:cxnLst/>
              <a:rect l="l" t="t" r="r" b="b"/>
              <a:pathLst>
                <a:path w="1386839">
                  <a:moveTo>
                    <a:pt x="1386586" y="0"/>
                  </a:moveTo>
                  <a:lnTo>
                    <a:pt x="1386586" y="0"/>
                  </a:lnTo>
                  <a:lnTo>
                    <a:pt x="0" y="0"/>
                  </a:lnTo>
                </a:path>
              </a:pathLst>
            </a:custGeom>
            <a:ln w="12303">
              <a:solidFill>
                <a:srgbClr val="000000"/>
              </a:solidFill>
            </a:ln>
          </p:spPr>
          <p:txBody>
            <a:bodyPr wrap="square" lIns="0" tIns="0" rIns="0" bIns="0" rtlCol="0"/>
            <a:lstStyle/>
            <a:p>
              <a:endParaRPr/>
            </a:p>
          </p:txBody>
        </p:sp>
        <p:sp>
          <p:nvSpPr>
            <p:cNvPr id="12" name="object 12"/>
            <p:cNvSpPr/>
            <p:nvPr/>
          </p:nvSpPr>
          <p:spPr>
            <a:xfrm>
              <a:off x="4085072" y="3628766"/>
              <a:ext cx="84455" cy="64135"/>
            </a:xfrm>
            <a:custGeom>
              <a:avLst/>
              <a:gdLst/>
              <a:ahLst/>
              <a:cxnLst/>
              <a:rect l="l" t="t" r="r" b="b"/>
              <a:pathLst>
                <a:path w="84454" h="64135">
                  <a:moveTo>
                    <a:pt x="0" y="0"/>
                  </a:moveTo>
                  <a:lnTo>
                    <a:pt x="21203" y="32533"/>
                  </a:lnTo>
                  <a:lnTo>
                    <a:pt x="0" y="64050"/>
                  </a:lnTo>
                  <a:lnTo>
                    <a:pt x="83923" y="32533"/>
                  </a:lnTo>
                  <a:lnTo>
                    <a:pt x="0" y="0"/>
                  </a:lnTo>
                  <a:close/>
                </a:path>
              </a:pathLst>
            </a:custGeom>
            <a:solidFill>
              <a:srgbClr val="000000"/>
            </a:solidFill>
          </p:spPr>
          <p:txBody>
            <a:bodyPr wrap="square" lIns="0" tIns="0" rIns="0" bIns="0" rtlCol="0"/>
            <a:lstStyle/>
            <a:p>
              <a:endParaRPr/>
            </a:p>
          </p:txBody>
        </p:sp>
        <p:sp>
          <p:nvSpPr>
            <p:cNvPr id="13" name="object 13"/>
            <p:cNvSpPr/>
            <p:nvPr/>
          </p:nvSpPr>
          <p:spPr>
            <a:xfrm>
              <a:off x="2719689" y="3762586"/>
              <a:ext cx="1398905" cy="0"/>
            </a:xfrm>
            <a:custGeom>
              <a:avLst/>
              <a:gdLst/>
              <a:ahLst/>
              <a:cxnLst/>
              <a:rect l="l" t="t" r="r" b="b"/>
              <a:pathLst>
                <a:path w="1398904">
                  <a:moveTo>
                    <a:pt x="0" y="0"/>
                  </a:moveTo>
                  <a:lnTo>
                    <a:pt x="0" y="0"/>
                  </a:lnTo>
                  <a:lnTo>
                    <a:pt x="1398774" y="0"/>
                  </a:lnTo>
                </a:path>
              </a:pathLst>
            </a:custGeom>
            <a:ln w="12303">
              <a:solidFill>
                <a:srgbClr val="000000"/>
              </a:solidFill>
            </a:ln>
          </p:spPr>
          <p:txBody>
            <a:bodyPr wrap="square" lIns="0" tIns="0" rIns="0" bIns="0" rtlCol="0"/>
            <a:lstStyle/>
            <a:p>
              <a:endParaRPr/>
            </a:p>
          </p:txBody>
        </p:sp>
        <p:sp>
          <p:nvSpPr>
            <p:cNvPr id="14" name="object 14"/>
            <p:cNvSpPr/>
            <p:nvPr/>
          </p:nvSpPr>
          <p:spPr>
            <a:xfrm>
              <a:off x="2656968" y="3730942"/>
              <a:ext cx="85090" cy="64135"/>
            </a:xfrm>
            <a:custGeom>
              <a:avLst/>
              <a:gdLst/>
              <a:ahLst/>
              <a:cxnLst/>
              <a:rect l="l" t="t" r="r" b="b"/>
              <a:pathLst>
                <a:path w="85089" h="64135">
                  <a:moveTo>
                    <a:pt x="84812" y="0"/>
                  </a:moveTo>
                  <a:lnTo>
                    <a:pt x="0" y="31643"/>
                  </a:lnTo>
                  <a:lnTo>
                    <a:pt x="84812" y="64050"/>
                  </a:lnTo>
                  <a:lnTo>
                    <a:pt x="62720" y="31643"/>
                  </a:lnTo>
                  <a:lnTo>
                    <a:pt x="84812" y="0"/>
                  </a:lnTo>
                  <a:close/>
                </a:path>
              </a:pathLst>
            </a:custGeom>
            <a:solidFill>
              <a:srgbClr val="000000"/>
            </a:solidFill>
          </p:spPr>
          <p:txBody>
            <a:bodyPr wrap="square" lIns="0" tIns="0" rIns="0" bIns="0" rtlCol="0"/>
            <a:lstStyle/>
            <a:p>
              <a:endParaRPr/>
            </a:p>
          </p:txBody>
        </p:sp>
        <p:sp>
          <p:nvSpPr>
            <p:cNvPr id="15" name="object 15"/>
            <p:cNvSpPr/>
            <p:nvPr/>
          </p:nvSpPr>
          <p:spPr>
            <a:xfrm>
              <a:off x="2872301" y="504278"/>
              <a:ext cx="0" cy="5817235"/>
            </a:xfrm>
            <a:custGeom>
              <a:avLst/>
              <a:gdLst/>
              <a:ahLst/>
              <a:cxnLst/>
              <a:rect l="l" t="t" r="r" b="b"/>
              <a:pathLst>
                <a:path h="5817235">
                  <a:moveTo>
                    <a:pt x="0" y="0"/>
                  </a:moveTo>
                  <a:lnTo>
                    <a:pt x="0" y="5816793"/>
                  </a:lnTo>
                </a:path>
              </a:pathLst>
            </a:custGeom>
            <a:ln w="12292">
              <a:solidFill>
                <a:srgbClr val="000000"/>
              </a:solidFill>
              <a:prstDash val="dash"/>
            </a:ln>
          </p:spPr>
          <p:txBody>
            <a:bodyPr wrap="square" lIns="0" tIns="0" rIns="0" bIns="0" rtlCol="0"/>
            <a:lstStyle/>
            <a:p>
              <a:endParaRPr/>
            </a:p>
          </p:txBody>
        </p:sp>
        <p:pic>
          <p:nvPicPr>
            <p:cNvPr id="16" name="object 16"/>
            <p:cNvPicPr/>
            <p:nvPr/>
          </p:nvPicPr>
          <p:blipFill>
            <a:blip r:embed="rId2" cstate="print"/>
            <a:stretch>
              <a:fillRect/>
            </a:stretch>
          </p:blipFill>
          <p:spPr>
            <a:xfrm>
              <a:off x="3118940" y="1475788"/>
              <a:ext cx="255309" cy="407527"/>
            </a:xfrm>
            <a:prstGeom prst="rect">
              <a:avLst/>
            </a:prstGeom>
          </p:spPr>
        </p:pic>
        <p:pic>
          <p:nvPicPr>
            <p:cNvPr id="17" name="object 17"/>
            <p:cNvPicPr/>
            <p:nvPr/>
          </p:nvPicPr>
          <p:blipFill>
            <a:blip r:embed="rId3" cstate="print"/>
            <a:stretch>
              <a:fillRect/>
            </a:stretch>
          </p:blipFill>
          <p:spPr>
            <a:xfrm>
              <a:off x="3780428" y="1115759"/>
              <a:ext cx="256579" cy="406765"/>
            </a:xfrm>
            <a:prstGeom prst="rect">
              <a:avLst/>
            </a:prstGeom>
          </p:spPr>
        </p:pic>
      </p:grpSp>
      <p:grpSp>
        <p:nvGrpSpPr>
          <p:cNvPr id="18" name="object 18"/>
          <p:cNvGrpSpPr/>
          <p:nvPr/>
        </p:nvGrpSpPr>
        <p:grpSpPr>
          <a:xfrm>
            <a:off x="4976751" y="1516842"/>
            <a:ext cx="62865" cy="1379855"/>
            <a:chOff x="4976748" y="1516838"/>
            <a:chExt cx="62865" cy="1379855"/>
          </a:xfrm>
        </p:grpSpPr>
        <p:sp>
          <p:nvSpPr>
            <p:cNvPr id="19" name="object 19"/>
            <p:cNvSpPr/>
            <p:nvPr/>
          </p:nvSpPr>
          <p:spPr>
            <a:xfrm>
              <a:off x="4983351" y="1522984"/>
              <a:ext cx="24765" cy="1311275"/>
            </a:xfrm>
            <a:custGeom>
              <a:avLst/>
              <a:gdLst/>
              <a:ahLst/>
              <a:cxnLst/>
              <a:rect l="l" t="t" r="r" b="b"/>
              <a:pathLst>
                <a:path w="24764" h="1311275">
                  <a:moveTo>
                    <a:pt x="24631" y="1310744"/>
                  </a:moveTo>
                  <a:lnTo>
                    <a:pt x="24631" y="1310744"/>
                  </a:lnTo>
                  <a:lnTo>
                    <a:pt x="0" y="0"/>
                  </a:lnTo>
                </a:path>
              </a:pathLst>
            </a:custGeom>
            <a:ln w="12292">
              <a:solidFill>
                <a:srgbClr val="000000"/>
              </a:solidFill>
            </a:ln>
          </p:spPr>
          <p:txBody>
            <a:bodyPr wrap="square" lIns="0" tIns="0" rIns="0" bIns="0" rtlCol="0"/>
            <a:lstStyle/>
            <a:p>
              <a:endParaRPr/>
            </a:p>
          </p:txBody>
        </p:sp>
        <p:sp>
          <p:nvSpPr>
            <p:cNvPr id="20" name="object 20"/>
            <p:cNvSpPr/>
            <p:nvPr/>
          </p:nvSpPr>
          <p:spPr>
            <a:xfrm>
              <a:off x="4976748" y="2811616"/>
              <a:ext cx="62865" cy="85090"/>
            </a:xfrm>
            <a:custGeom>
              <a:avLst/>
              <a:gdLst/>
              <a:ahLst/>
              <a:cxnLst/>
              <a:rect l="l" t="t" r="r" b="b"/>
              <a:pathLst>
                <a:path w="62864" h="85089">
                  <a:moveTo>
                    <a:pt x="62720" y="0"/>
                  </a:moveTo>
                  <a:lnTo>
                    <a:pt x="31233" y="22112"/>
                  </a:lnTo>
                  <a:lnTo>
                    <a:pt x="0" y="1016"/>
                  </a:lnTo>
                  <a:lnTo>
                    <a:pt x="33391" y="84892"/>
                  </a:lnTo>
                  <a:lnTo>
                    <a:pt x="62720" y="0"/>
                  </a:lnTo>
                  <a:close/>
                </a:path>
              </a:pathLst>
            </a:custGeom>
            <a:solidFill>
              <a:srgbClr val="000000"/>
            </a:solidFill>
          </p:spPr>
          <p:txBody>
            <a:bodyPr wrap="square" lIns="0" tIns="0" rIns="0" bIns="0" rtlCol="0"/>
            <a:lstStyle/>
            <a:p>
              <a:endParaRPr/>
            </a:p>
          </p:txBody>
        </p:sp>
      </p:grpSp>
      <p:grpSp>
        <p:nvGrpSpPr>
          <p:cNvPr id="21" name="object 21"/>
          <p:cNvGrpSpPr/>
          <p:nvPr/>
        </p:nvGrpSpPr>
        <p:grpSpPr>
          <a:xfrm>
            <a:off x="5316256" y="1631341"/>
            <a:ext cx="499109" cy="1287780"/>
            <a:chOff x="5316253" y="1631340"/>
            <a:chExt cx="499109" cy="1287780"/>
          </a:xfrm>
        </p:grpSpPr>
        <p:sp>
          <p:nvSpPr>
            <p:cNvPr id="22" name="object 22"/>
            <p:cNvSpPr/>
            <p:nvPr/>
          </p:nvSpPr>
          <p:spPr>
            <a:xfrm>
              <a:off x="5338980" y="1637486"/>
              <a:ext cx="470534" cy="1222375"/>
            </a:xfrm>
            <a:custGeom>
              <a:avLst/>
              <a:gdLst/>
              <a:ahLst/>
              <a:cxnLst/>
              <a:rect l="l" t="t" r="r" b="b"/>
              <a:pathLst>
                <a:path w="470535" h="1222375">
                  <a:moveTo>
                    <a:pt x="0" y="1221785"/>
                  </a:moveTo>
                  <a:lnTo>
                    <a:pt x="0" y="1221785"/>
                  </a:lnTo>
                  <a:lnTo>
                    <a:pt x="470151" y="0"/>
                  </a:lnTo>
                </a:path>
              </a:pathLst>
            </a:custGeom>
            <a:ln w="12293">
              <a:solidFill>
                <a:srgbClr val="000000"/>
              </a:solidFill>
            </a:ln>
          </p:spPr>
          <p:txBody>
            <a:bodyPr wrap="square" lIns="0" tIns="0" rIns="0" bIns="0" rtlCol="0"/>
            <a:lstStyle/>
            <a:p>
              <a:endParaRPr/>
            </a:p>
          </p:txBody>
        </p:sp>
        <p:sp>
          <p:nvSpPr>
            <p:cNvPr id="23" name="object 23"/>
            <p:cNvSpPr/>
            <p:nvPr/>
          </p:nvSpPr>
          <p:spPr>
            <a:xfrm>
              <a:off x="5316253" y="2828137"/>
              <a:ext cx="60325" cy="90805"/>
            </a:xfrm>
            <a:custGeom>
              <a:avLst/>
              <a:gdLst/>
              <a:ahLst/>
              <a:cxnLst/>
              <a:rect l="l" t="t" r="r" b="b"/>
              <a:pathLst>
                <a:path w="60325" h="90805">
                  <a:moveTo>
                    <a:pt x="888" y="0"/>
                  </a:moveTo>
                  <a:lnTo>
                    <a:pt x="0" y="90483"/>
                  </a:lnTo>
                  <a:lnTo>
                    <a:pt x="59800" y="22620"/>
                  </a:lnTo>
                  <a:lnTo>
                    <a:pt x="22726" y="31135"/>
                  </a:lnTo>
                  <a:lnTo>
                    <a:pt x="888" y="0"/>
                  </a:lnTo>
                  <a:close/>
                </a:path>
              </a:pathLst>
            </a:custGeom>
            <a:solidFill>
              <a:srgbClr val="000000"/>
            </a:solidFill>
          </p:spPr>
          <p:txBody>
            <a:bodyPr wrap="square" lIns="0" tIns="0" rIns="0" bIns="0" rtlCol="0"/>
            <a:lstStyle/>
            <a:p>
              <a:endParaRPr/>
            </a:p>
          </p:txBody>
        </p:sp>
      </p:grpSp>
      <p:grpSp>
        <p:nvGrpSpPr>
          <p:cNvPr id="24" name="object 24"/>
          <p:cNvGrpSpPr/>
          <p:nvPr/>
        </p:nvGrpSpPr>
        <p:grpSpPr>
          <a:xfrm>
            <a:off x="5888232" y="1497902"/>
            <a:ext cx="1708151" cy="1567180"/>
            <a:chOff x="5888231" y="1497901"/>
            <a:chExt cx="1708150" cy="1567180"/>
          </a:xfrm>
        </p:grpSpPr>
        <p:sp>
          <p:nvSpPr>
            <p:cNvPr id="25" name="object 25"/>
            <p:cNvSpPr/>
            <p:nvPr/>
          </p:nvSpPr>
          <p:spPr>
            <a:xfrm>
              <a:off x="5923527" y="1776898"/>
              <a:ext cx="750570" cy="1095375"/>
            </a:xfrm>
            <a:custGeom>
              <a:avLst/>
              <a:gdLst/>
              <a:ahLst/>
              <a:cxnLst/>
              <a:rect l="l" t="t" r="r" b="b"/>
              <a:pathLst>
                <a:path w="750570" h="1095375">
                  <a:moveTo>
                    <a:pt x="0" y="1095083"/>
                  </a:moveTo>
                  <a:lnTo>
                    <a:pt x="0" y="1095083"/>
                  </a:lnTo>
                  <a:lnTo>
                    <a:pt x="750236" y="0"/>
                  </a:lnTo>
                </a:path>
              </a:pathLst>
            </a:custGeom>
            <a:ln w="12295">
              <a:solidFill>
                <a:srgbClr val="000000"/>
              </a:solidFill>
            </a:ln>
          </p:spPr>
          <p:txBody>
            <a:bodyPr wrap="square" lIns="0" tIns="0" rIns="0" bIns="0" rtlCol="0"/>
            <a:lstStyle/>
            <a:p>
              <a:endParaRPr/>
            </a:p>
          </p:txBody>
        </p:sp>
        <p:sp>
          <p:nvSpPr>
            <p:cNvPr id="26" name="object 26"/>
            <p:cNvSpPr/>
            <p:nvPr/>
          </p:nvSpPr>
          <p:spPr>
            <a:xfrm>
              <a:off x="5888231" y="2836651"/>
              <a:ext cx="74930" cy="88265"/>
            </a:xfrm>
            <a:custGeom>
              <a:avLst/>
              <a:gdLst/>
              <a:ahLst/>
              <a:cxnLst/>
              <a:rect l="l" t="t" r="r" b="b"/>
              <a:pathLst>
                <a:path w="74929" h="88264">
                  <a:moveTo>
                    <a:pt x="20822" y="0"/>
                  </a:moveTo>
                  <a:lnTo>
                    <a:pt x="0" y="87687"/>
                  </a:lnTo>
                  <a:lnTo>
                    <a:pt x="74401" y="35329"/>
                  </a:lnTo>
                  <a:lnTo>
                    <a:pt x="35296" y="35329"/>
                  </a:lnTo>
                  <a:lnTo>
                    <a:pt x="20822" y="0"/>
                  </a:lnTo>
                  <a:close/>
                </a:path>
              </a:pathLst>
            </a:custGeom>
            <a:solidFill>
              <a:srgbClr val="000000"/>
            </a:solidFill>
          </p:spPr>
          <p:txBody>
            <a:bodyPr wrap="square" lIns="0" tIns="0" rIns="0" bIns="0" rtlCol="0"/>
            <a:lstStyle/>
            <a:p>
              <a:endParaRPr/>
            </a:p>
          </p:txBody>
        </p:sp>
        <p:sp>
          <p:nvSpPr>
            <p:cNvPr id="27" name="object 27"/>
            <p:cNvSpPr/>
            <p:nvPr/>
          </p:nvSpPr>
          <p:spPr>
            <a:xfrm>
              <a:off x="6508836" y="2005903"/>
              <a:ext cx="978535" cy="1006475"/>
            </a:xfrm>
            <a:custGeom>
              <a:avLst/>
              <a:gdLst/>
              <a:ahLst/>
              <a:cxnLst/>
              <a:rect l="l" t="t" r="r" b="b"/>
              <a:pathLst>
                <a:path w="978534" h="1006475">
                  <a:moveTo>
                    <a:pt x="0" y="1006378"/>
                  </a:moveTo>
                  <a:lnTo>
                    <a:pt x="0" y="1006378"/>
                  </a:lnTo>
                  <a:lnTo>
                    <a:pt x="978393" y="0"/>
                  </a:lnTo>
                </a:path>
              </a:pathLst>
            </a:custGeom>
            <a:ln w="12297">
              <a:solidFill>
                <a:srgbClr val="000000"/>
              </a:solidFill>
            </a:ln>
          </p:spPr>
          <p:txBody>
            <a:bodyPr wrap="square" lIns="0" tIns="0" rIns="0" bIns="0" rtlCol="0"/>
            <a:lstStyle/>
            <a:p>
              <a:endParaRPr/>
            </a:p>
          </p:txBody>
        </p:sp>
        <p:sp>
          <p:nvSpPr>
            <p:cNvPr id="28" name="object 28"/>
            <p:cNvSpPr/>
            <p:nvPr/>
          </p:nvSpPr>
          <p:spPr>
            <a:xfrm>
              <a:off x="6457542" y="2985467"/>
              <a:ext cx="78105" cy="79375"/>
            </a:xfrm>
            <a:custGeom>
              <a:avLst/>
              <a:gdLst/>
              <a:ahLst/>
              <a:cxnLst/>
              <a:rect l="l" t="t" r="r" b="b"/>
              <a:pathLst>
                <a:path w="78104" h="79375">
                  <a:moveTo>
                    <a:pt x="32376" y="0"/>
                  </a:moveTo>
                  <a:lnTo>
                    <a:pt x="0" y="79173"/>
                  </a:lnTo>
                  <a:lnTo>
                    <a:pt x="78083" y="44860"/>
                  </a:lnTo>
                  <a:lnTo>
                    <a:pt x="55102" y="23129"/>
                  </a:lnTo>
                  <a:lnTo>
                    <a:pt x="32376" y="0"/>
                  </a:lnTo>
                  <a:close/>
                </a:path>
              </a:pathLst>
            </a:custGeom>
            <a:solidFill>
              <a:srgbClr val="000000"/>
            </a:solidFill>
          </p:spPr>
          <p:txBody>
            <a:bodyPr wrap="square" lIns="0" tIns="0" rIns="0" bIns="0" rtlCol="0"/>
            <a:lstStyle/>
            <a:p>
              <a:endParaRPr/>
            </a:p>
          </p:txBody>
        </p:sp>
        <p:pic>
          <p:nvPicPr>
            <p:cNvPr id="29" name="object 29"/>
            <p:cNvPicPr/>
            <p:nvPr/>
          </p:nvPicPr>
          <p:blipFill>
            <a:blip r:embed="rId4" cstate="print"/>
            <a:stretch>
              <a:fillRect/>
            </a:stretch>
          </p:blipFill>
          <p:spPr>
            <a:xfrm>
              <a:off x="7340784" y="1497901"/>
              <a:ext cx="255309" cy="406257"/>
            </a:xfrm>
            <a:prstGeom prst="rect">
              <a:avLst/>
            </a:prstGeom>
          </p:spPr>
        </p:pic>
      </p:grpSp>
      <p:grpSp>
        <p:nvGrpSpPr>
          <p:cNvPr id="30" name="object 30"/>
          <p:cNvGrpSpPr/>
          <p:nvPr/>
        </p:nvGrpSpPr>
        <p:grpSpPr>
          <a:xfrm>
            <a:off x="4405226" y="3393613"/>
            <a:ext cx="1741171" cy="1584960"/>
            <a:chOff x="4405226" y="3393613"/>
            <a:chExt cx="1741170" cy="1584960"/>
          </a:xfrm>
        </p:grpSpPr>
        <p:sp>
          <p:nvSpPr>
            <p:cNvPr id="31" name="object 31"/>
            <p:cNvSpPr/>
            <p:nvPr/>
          </p:nvSpPr>
          <p:spPr>
            <a:xfrm>
              <a:off x="5923527" y="4195942"/>
              <a:ext cx="216535" cy="763905"/>
            </a:xfrm>
            <a:custGeom>
              <a:avLst/>
              <a:gdLst/>
              <a:ahLst/>
              <a:cxnLst/>
              <a:rect l="l" t="t" r="r" b="b"/>
              <a:pathLst>
                <a:path w="216535" h="763904">
                  <a:moveTo>
                    <a:pt x="0" y="0"/>
                  </a:moveTo>
                  <a:lnTo>
                    <a:pt x="0" y="0"/>
                  </a:lnTo>
                  <a:lnTo>
                    <a:pt x="216221" y="763774"/>
                  </a:lnTo>
                </a:path>
              </a:pathLst>
            </a:custGeom>
            <a:ln w="12292">
              <a:solidFill>
                <a:srgbClr val="000000"/>
              </a:solidFill>
            </a:ln>
          </p:spPr>
          <p:txBody>
            <a:bodyPr wrap="square" lIns="0" tIns="0" rIns="0" bIns="0" rtlCol="0"/>
            <a:lstStyle/>
            <a:p>
              <a:endParaRPr/>
            </a:p>
          </p:txBody>
        </p:sp>
        <p:sp>
          <p:nvSpPr>
            <p:cNvPr id="32" name="object 32"/>
            <p:cNvSpPr/>
            <p:nvPr/>
          </p:nvSpPr>
          <p:spPr>
            <a:xfrm>
              <a:off x="5899658" y="4133798"/>
              <a:ext cx="61594" cy="91440"/>
            </a:xfrm>
            <a:custGeom>
              <a:avLst/>
              <a:gdLst/>
              <a:ahLst/>
              <a:cxnLst/>
              <a:rect l="l" t="t" r="r" b="b"/>
              <a:pathLst>
                <a:path w="61595" h="91439">
                  <a:moveTo>
                    <a:pt x="6602" y="0"/>
                  </a:moveTo>
                  <a:lnTo>
                    <a:pt x="0" y="90865"/>
                  </a:lnTo>
                  <a:lnTo>
                    <a:pt x="23869" y="62144"/>
                  </a:lnTo>
                  <a:lnTo>
                    <a:pt x="61070" y="73581"/>
                  </a:lnTo>
                  <a:lnTo>
                    <a:pt x="6602" y="0"/>
                  </a:lnTo>
                  <a:close/>
                </a:path>
              </a:pathLst>
            </a:custGeom>
            <a:solidFill>
              <a:srgbClr val="000000"/>
            </a:solidFill>
          </p:spPr>
          <p:txBody>
            <a:bodyPr wrap="square" lIns="0" tIns="0" rIns="0" bIns="0" rtlCol="0"/>
            <a:lstStyle/>
            <a:p>
              <a:endParaRPr/>
            </a:p>
          </p:txBody>
        </p:sp>
        <p:sp>
          <p:nvSpPr>
            <p:cNvPr id="33" name="object 33"/>
            <p:cNvSpPr/>
            <p:nvPr/>
          </p:nvSpPr>
          <p:spPr>
            <a:xfrm>
              <a:off x="4411372" y="4119692"/>
              <a:ext cx="254000" cy="852805"/>
            </a:xfrm>
            <a:custGeom>
              <a:avLst/>
              <a:gdLst/>
              <a:ahLst/>
              <a:cxnLst/>
              <a:rect l="l" t="t" r="r" b="b"/>
              <a:pathLst>
                <a:path w="254000" h="852804">
                  <a:moveTo>
                    <a:pt x="253422" y="0"/>
                  </a:moveTo>
                  <a:lnTo>
                    <a:pt x="253422" y="0"/>
                  </a:lnTo>
                  <a:lnTo>
                    <a:pt x="0" y="852352"/>
                  </a:lnTo>
                </a:path>
              </a:pathLst>
            </a:custGeom>
            <a:ln w="12293">
              <a:solidFill>
                <a:srgbClr val="000000"/>
              </a:solidFill>
            </a:ln>
          </p:spPr>
          <p:txBody>
            <a:bodyPr wrap="square" lIns="0" tIns="0" rIns="0" bIns="0" rtlCol="0"/>
            <a:lstStyle/>
            <a:p>
              <a:endParaRPr/>
            </a:p>
          </p:txBody>
        </p:sp>
        <p:sp>
          <p:nvSpPr>
            <p:cNvPr id="34" name="object 34"/>
            <p:cNvSpPr/>
            <p:nvPr/>
          </p:nvSpPr>
          <p:spPr>
            <a:xfrm>
              <a:off x="4628483" y="4058437"/>
              <a:ext cx="61594" cy="91440"/>
            </a:xfrm>
            <a:custGeom>
              <a:avLst/>
              <a:gdLst/>
              <a:ahLst/>
              <a:cxnLst/>
              <a:rect l="l" t="t" r="r" b="b"/>
              <a:pathLst>
                <a:path w="61595" h="91439">
                  <a:moveTo>
                    <a:pt x="55483" y="0"/>
                  </a:moveTo>
                  <a:lnTo>
                    <a:pt x="0" y="71675"/>
                  </a:lnTo>
                  <a:lnTo>
                    <a:pt x="36312" y="61254"/>
                  </a:lnTo>
                  <a:lnTo>
                    <a:pt x="61197" y="90865"/>
                  </a:lnTo>
                  <a:lnTo>
                    <a:pt x="55483" y="0"/>
                  </a:lnTo>
                  <a:close/>
                </a:path>
              </a:pathLst>
            </a:custGeom>
            <a:solidFill>
              <a:srgbClr val="000000"/>
            </a:solidFill>
          </p:spPr>
          <p:txBody>
            <a:bodyPr wrap="square" lIns="0" tIns="0" rIns="0" bIns="0" rtlCol="0"/>
            <a:lstStyle/>
            <a:p>
              <a:endParaRPr/>
            </a:p>
          </p:txBody>
        </p:sp>
        <p:pic>
          <p:nvPicPr>
            <p:cNvPr id="35" name="object 35"/>
            <p:cNvPicPr/>
            <p:nvPr/>
          </p:nvPicPr>
          <p:blipFill>
            <a:blip r:embed="rId5" cstate="print"/>
            <a:stretch>
              <a:fillRect/>
            </a:stretch>
          </p:blipFill>
          <p:spPr>
            <a:xfrm>
              <a:off x="5255509" y="3393613"/>
              <a:ext cx="256579" cy="407527"/>
            </a:xfrm>
            <a:prstGeom prst="rect">
              <a:avLst/>
            </a:prstGeom>
          </p:spPr>
        </p:pic>
        <p:pic>
          <p:nvPicPr>
            <p:cNvPr id="36" name="object 36"/>
            <p:cNvPicPr/>
            <p:nvPr/>
          </p:nvPicPr>
          <p:blipFill>
            <a:blip r:embed="rId6" cstate="print"/>
            <a:stretch>
              <a:fillRect/>
            </a:stretch>
          </p:blipFill>
          <p:spPr>
            <a:xfrm>
              <a:off x="4886421" y="3445336"/>
              <a:ext cx="256579" cy="406257"/>
            </a:xfrm>
            <a:prstGeom prst="rect">
              <a:avLst/>
            </a:prstGeom>
          </p:spPr>
        </p:pic>
        <p:pic>
          <p:nvPicPr>
            <p:cNvPr id="37" name="object 37"/>
            <p:cNvPicPr/>
            <p:nvPr/>
          </p:nvPicPr>
          <p:blipFill>
            <a:blip r:embed="rId7" cstate="print"/>
            <a:stretch>
              <a:fillRect/>
            </a:stretch>
          </p:blipFill>
          <p:spPr>
            <a:xfrm>
              <a:off x="5573302" y="4552620"/>
              <a:ext cx="256198" cy="406384"/>
            </a:xfrm>
            <a:prstGeom prst="rect">
              <a:avLst/>
            </a:prstGeom>
          </p:spPr>
        </p:pic>
        <p:pic>
          <p:nvPicPr>
            <p:cNvPr id="38" name="object 38"/>
            <p:cNvPicPr/>
            <p:nvPr/>
          </p:nvPicPr>
          <p:blipFill>
            <a:blip r:embed="rId8" cstate="print"/>
            <a:stretch>
              <a:fillRect/>
            </a:stretch>
          </p:blipFill>
          <p:spPr>
            <a:xfrm>
              <a:off x="4759710" y="4500896"/>
              <a:ext cx="256579" cy="407655"/>
            </a:xfrm>
            <a:prstGeom prst="rect">
              <a:avLst/>
            </a:prstGeom>
          </p:spPr>
        </p:pic>
      </p:grpSp>
      <p:grpSp>
        <p:nvGrpSpPr>
          <p:cNvPr id="39" name="object 39"/>
          <p:cNvGrpSpPr/>
          <p:nvPr/>
        </p:nvGrpSpPr>
        <p:grpSpPr>
          <a:xfrm>
            <a:off x="896035" y="2929684"/>
            <a:ext cx="1694815" cy="2097405"/>
            <a:chOff x="896033" y="2929681"/>
            <a:chExt cx="1694814" cy="2097405"/>
          </a:xfrm>
        </p:grpSpPr>
        <p:sp>
          <p:nvSpPr>
            <p:cNvPr id="40" name="object 40"/>
            <p:cNvSpPr/>
            <p:nvPr/>
          </p:nvSpPr>
          <p:spPr>
            <a:xfrm>
              <a:off x="902383" y="2936031"/>
              <a:ext cx="1682114" cy="2084705"/>
            </a:xfrm>
            <a:custGeom>
              <a:avLst/>
              <a:gdLst/>
              <a:ahLst/>
              <a:cxnLst/>
              <a:rect l="l" t="t" r="r" b="b"/>
              <a:pathLst>
                <a:path w="1682114" h="2084704">
                  <a:moveTo>
                    <a:pt x="0" y="0"/>
                  </a:moveTo>
                  <a:lnTo>
                    <a:pt x="1664821" y="0"/>
                  </a:lnTo>
                  <a:lnTo>
                    <a:pt x="1664821" y="1005107"/>
                  </a:lnTo>
                  <a:lnTo>
                    <a:pt x="0" y="1005107"/>
                  </a:lnTo>
                  <a:lnTo>
                    <a:pt x="0" y="0"/>
                  </a:lnTo>
                  <a:close/>
                </a:path>
                <a:path w="1682114" h="2084704">
                  <a:moveTo>
                    <a:pt x="16389" y="1079578"/>
                  </a:moveTo>
                  <a:lnTo>
                    <a:pt x="1682088" y="1079578"/>
                  </a:lnTo>
                  <a:lnTo>
                    <a:pt x="1682088" y="2084686"/>
                  </a:lnTo>
                  <a:lnTo>
                    <a:pt x="16389" y="2084686"/>
                  </a:lnTo>
                  <a:lnTo>
                    <a:pt x="16389" y="1079578"/>
                  </a:lnTo>
                  <a:close/>
                </a:path>
                <a:path w="1682114" h="2084704">
                  <a:moveTo>
                    <a:pt x="699073" y="992780"/>
                  </a:moveTo>
                  <a:lnTo>
                    <a:pt x="699073" y="992780"/>
                  </a:lnTo>
                  <a:lnTo>
                    <a:pt x="699073" y="1322690"/>
                  </a:lnTo>
                </a:path>
              </a:pathLst>
            </a:custGeom>
            <a:ln w="12297">
              <a:solidFill>
                <a:srgbClr val="000000"/>
              </a:solidFill>
            </a:ln>
          </p:spPr>
          <p:txBody>
            <a:bodyPr wrap="square" lIns="0" tIns="0" rIns="0" bIns="0" rtlCol="0"/>
            <a:lstStyle/>
            <a:p>
              <a:endParaRPr/>
            </a:p>
          </p:txBody>
        </p:sp>
        <p:sp>
          <p:nvSpPr>
            <p:cNvPr id="41" name="object 41"/>
            <p:cNvSpPr/>
            <p:nvPr/>
          </p:nvSpPr>
          <p:spPr>
            <a:xfrm>
              <a:off x="1569944" y="3864761"/>
              <a:ext cx="63500" cy="85090"/>
            </a:xfrm>
            <a:custGeom>
              <a:avLst/>
              <a:gdLst/>
              <a:ahLst/>
              <a:cxnLst/>
              <a:rect l="l" t="t" r="r" b="b"/>
              <a:pathLst>
                <a:path w="63500" h="85089">
                  <a:moveTo>
                    <a:pt x="31512" y="0"/>
                  </a:moveTo>
                  <a:lnTo>
                    <a:pt x="0" y="84892"/>
                  </a:lnTo>
                  <a:lnTo>
                    <a:pt x="31512" y="64050"/>
                  </a:lnTo>
                  <a:lnTo>
                    <a:pt x="63038" y="84892"/>
                  </a:lnTo>
                  <a:lnTo>
                    <a:pt x="31512" y="0"/>
                  </a:lnTo>
                  <a:close/>
                </a:path>
              </a:pathLst>
            </a:custGeom>
            <a:solidFill>
              <a:srgbClr val="000000"/>
            </a:solidFill>
          </p:spPr>
          <p:txBody>
            <a:bodyPr wrap="square" lIns="0" tIns="0" rIns="0" bIns="0" rtlCol="0"/>
            <a:lstStyle/>
            <a:p>
              <a:endParaRPr/>
            </a:p>
          </p:txBody>
        </p:sp>
        <p:sp>
          <p:nvSpPr>
            <p:cNvPr id="42" name="object 42"/>
            <p:cNvSpPr/>
            <p:nvPr/>
          </p:nvSpPr>
          <p:spPr>
            <a:xfrm>
              <a:off x="1728168" y="3890305"/>
              <a:ext cx="13335" cy="356235"/>
            </a:xfrm>
            <a:custGeom>
              <a:avLst/>
              <a:gdLst/>
              <a:ahLst/>
              <a:cxnLst/>
              <a:rect l="l" t="t" r="r" b="b"/>
              <a:pathLst>
                <a:path w="13335" h="356235">
                  <a:moveTo>
                    <a:pt x="0" y="356216"/>
                  </a:moveTo>
                  <a:lnTo>
                    <a:pt x="0" y="356216"/>
                  </a:lnTo>
                  <a:lnTo>
                    <a:pt x="13229" y="0"/>
                  </a:lnTo>
                </a:path>
              </a:pathLst>
            </a:custGeom>
            <a:ln w="12292">
              <a:solidFill>
                <a:srgbClr val="000000"/>
              </a:solidFill>
            </a:ln>
          </p:spPr>
          <p:txBody>
            <a:bodyPr wrap="square" lIns="0" tIns="0" rIns="0" bIns="0" rtlCol="0"/>
            <a:lstStyle/>
            <a:p>
              <a:endParaRPr/>
            </a:p>
          </p:txBody>
        </p:sp>
        <p:sp>
          <p:nvSpPr>
            <p:cNvPr id="43" name="object 43"/>
            <p:cNvSpPr/>
            <p:nvPr/>
          </p:nvSpPr>
          <p:spPr>
            <a:xfrm>
              <a:off x="1697594" y="4223774"/>
              <a:ext cx="64135" cy="86360"/>
            </a:xfrm>
            <a:custGeom>
              <a:avLst/>
              <a:gdLst/>
              <a:ahLst/>
              <a:cxnLst/>
              <a:rect l="l" t="t" r="r" b="b"/>
              <a:pathLst>
                <a:path w="64135" h="86360">
                  <a:moveTo>
                    <a:pt x="0" y="0"/>
                  </a:moveTo>
                  <a:lnTo>
                    <a:pt x="28681" y="85781"/>
                  </a:lnTo>
                  <a:lnTo>
                    <a:pt x="63977" y="2795"/>
                  </a:lnTo>
                  <a:lnTo>
                    <a:pt x="30573" y="22748"/>
                  </a:lnTo>
                  <a:lnTo>
                    <a:pt x="0" y="0"/>
                  </a:lnTo>
                  <a:close/>
                </a:path>
              </a:pathLst>
            </a:custGeom>
            <a:solidFill>
              <a:srgbClr val="000000"/>
            </a:solidFill>
          </p:spPr>
          <p:txBody>
            <a:bodyPr wrap="square" lIns="0" tIns="0" rIns="0" bIns="0" rtlCol="0"/>
            <a:lstStyle/>
            <a:p>
              <a:endParaRPr/>
            </a:p>
          </p:txBody>
        </p:sp>
      </p:grpSp>
      <p:sp>
        <p:nvSpPr>
          <p:cNvPr id="44" name="object 44"/>
          <p:cNvSpPr txBox="1"/>
          <p:nvPr/>
        </p:nvSpPr>
        <p:spPr>
          <a:xfrm>
            <a:off x="1344490" y="4712979"/>
            <a:ext cx="861695" cy="227626"/>
          </a:xfrm>
          <a:prstGeom prst="rect">
            <a:avLst/>
          </a:prstGeom>
        </p:spPr>
        <p:txBody>
          <a:bodyPr vert="horz" wrap="square" lIns="0" tIns="12065" rIns="0" bIns="0" rtlCol="0">
            <a:spAutoFit/>
          </a:bodyPr>
          <a:lstStyle/>
          <a:p>
            <a:pPr marL="12700">
              <a:spcBef>
                <a:spcPts val="95"/>
              </a:spcBef>
            </a:pPr>
            <a:r>
              <a:rPr sz="1400" spc="-11" dirty="0">
                <a:latin typeface="Times New Roman"/>
                <a:cs typeface="Times New Roman"/>
              </a:rPr>
              <a:t>Laboratory:</a:t>
            </a:r>
            <a:endParaRPr sz="1400">
              <a:latin typeface="Times New Roman"/>
              <a:cs typeface="Times New Roman"/>
            </a:endParaRPr>
          </a:p>
        </p:txBody>
      </p:sp>
      <p:grpSp>
        <p:nvGrpSpPr>
          <p:cNvPr id="45" name="object 45"/>
          <p:cNvGrpSpPr/>
          <p:nvPr/>
        </p:nvGrpSpPr>
        <p:grpSpPr>
          <a:xfrm>
            <a:off x="1023256" y="2990762"/>
            <a:ext cx="1345565" cy="486409"/>
            <a:chOff x="1023253" y="2990758"/>
            <a:chExt cx="1345565" cy="486409"/>
          </a:xfrm>
        </p:grpSpPr>
        <p:sp>
          <p:nvSpPr>
            <p:cNvPr id="46" name="object 46"/>
            <p:cNvSpPr/>
            <p:nvPr/>
          </p:nvSpPr>
          <p:spPr>
            <a:xfrm>
              <a:off x="1029402" y="3203162"/>
              <a:ext cx="1017269" cy="267335"/>
            </a:xfrm>
            <a:custGeom>
              <a:avLst/>
              <a:gdLst/>
              <a:ahLst/>
              <a:cxnLst/>
              <a:rect l="l" t="t" r="r" b="b"/>
              <a:pathLst>
                <a:path w="1017269" h="267335">
                  <a:moveTo>
                    <a:pt x="1003862" y="177663"/>
                  </a:moveTo>
                  <a:lnTo>
                    <a:pt x="1017104" y="177663"/>
                  </a:lnTo>
                  <a:lnTo>
                    <a:pt x="1003862" y="177663"/>
                  </a:lnTo>
                  <a:close/>
                </a:path>
                <a:path w="1017269" h="267335">
                  <a:moveTo>
                    <a:pt x="0" y="50452"/>
                  </a:moveTo>
                  <a:lnTo>
                    <a:pt x="241119" y="50452"/>
                  </a:lnTo>
                  <a:lnTo>
                    <a:pt x="241119" y="267257"/>
                  </a:lnTo>
                  <a:lnTo>
                    <a:pt x="0" y="267257"/>
                  </a:lnTo>
                  <a:lnTo>
                    <a:pt x="0" y="50452"/>
                  </a:lnTo>
                  <a:close/>
                </a:path>
                <a:path w="1017269" h="267335">
                  <a:moveTo>
                    <a:pt x="279247" y="0"/>
                  </a:moveTo>
                  <a:lnTo>
                    <a:pt x="355527" y="0"/>
                  </a:lnTo>
                  <a:lnTo>
                    <a:pt x="355527" y="267257"/>
                  </a:lnTo>
                  <a:lnTo>
                    <a:pt x="279247" y="267257"/>
                  </a:lnTo>
                  <a:lnTo>
                    <a:pt x="279247" y="0"/>
                  </a:lnTo>
                  <a:close/>
                </a:path>
              </a:pathLst>
            </a:custGeom>
            <a:ln w="12297">
              <a:solidFill>
                <a:srgbClr val="000000"/>
              </a:solidFill>
            </a:ln>
          </p:spPr>
          <p:txBody>
            <a:bodyPr wrap="square" lIns="0" tIns="0" rIns="0" bIns="0" rtlCol="0"/>
            <a:lstStyle/>
            <a:p>
              <a:endParaRPr/>
            </a:p>
          </p:txBody>
        </p:sp>
        <p:pic>
          <p:nvPicPr>
            <p:cNvPr id="47" name="object 47"/>
            <p:cNvPicPr/>
            <p:nvPr/>
          </p:nvPicPr>
          <p:blipFill>
            <a:blip r:embed="rId9" cstate="print"/>
            <a:stretch>
              <a:fillRect/>
            </a:stretch>
          </p:blipFill>
          <p:spPr>
            <a:xfrm>
              <a:off x="1035543" y="3247006"/>
              <a:ext cx="337096" cy="203637"/>
            </a:xfrm>
            <a:prstGeom prst="rect">
              <a:avLst/>
            </a:prstGeom>
          </p:spPr>
        </p:pic>
        <p:sp>
          <p:nvSpPr>
            <p:cNvPr id="48" name="object 48"/>
            <p:cNvSpPr/>
            <p:nvPr/>
          </p:nvSpPr>
          <p:spPr>
            <a:xfrm>
              <a:off x="1547877" y="2996904"/>
              <a:ext cx="356870" cy="267335"/>
            </a:xfrm>
            <a:custGeom>
              <a:avLst/>
              <a:gdLst/>
              <a:ahLst/>
              <a:cxnLst/>
              <a:rect l="l" t="t" r="r" b="b"/>
              <a:pathLst>
                <a:path w="356869" h="267335">
                  <a:moveTo>
                    <a:pt x="0" y="50706"/>
                  </a:moveTo>
                  <a:lnTo>
                    <a:pt x="242376" y="50706"/>
                  </a:lnTo>
                  <a:lnTo>
                    <a:pt x="242376" y="267130"/>
                  </a:lnTo>
                  <a:lnTo>
                    <a:pt x="0" y="267130"/>
                  </a:lnTo>
                  <a:lnTo>
                    <a:pt x="0" y="50706"/>
                  </a:lnTo>
                  <a:close/>
                </a:path>
                <a:path w="356869" h="267335">
                  <a:moveTo>
                    <a:pt x="280516" y="0"/>
                  </a:moveTo>
                  <a:lnTo>
                    <a:pt x="356797" y="0"/>
                  </a:lnTo>
                  <a:lnTo>
                    <a:pt x="356797" y="267130"/>
                  </a:lnTo>
                  <a:lnTo>
                    <a:pt x="280516" y="267130"/>
                  </a:lnTo>
                  <a:lnTo>
                    <a:pt x="280516" y="0"/>
                  </a:lnTo>
                  <a:close/>
                </a:path>
              </a:pathLst>
            </a:custGeom>
            <a:ln w="12297">
              <a:solidFill>
                <a:srgbClr val="000000"/>
              </a:solidFill>
            </a:ln>
          </p:spPr>
          <p:txBody>
            <a:bodyPr wrap="square" lIns="0" tIns="0" rIns="0" bIns="0" rtlCol="0"/>
            <a:lstStyle/>
            <a:p>
              <a:endParaRPr/>
            </a:p>
          </p:txBody>
        </p:sp>
        <p:pic>
          <p:nvPicPr>
            <p:cNvPr id="49" name="object 49"/>
            <p:cNvPicPr/>
            <p:nvPr/>
          </p:nvPicPr>
          <p:blipFill>
            <a:blip r:embed="rId10" cstate="print"/>
            <a:stretch>
              <a:fillRect/>
            </a:stretch>
          </p:blipFill>
          <p:spPr>
            <a:xfrm>
              <a:off x="1555288" y="3054805"/>
              <a:ext cx="215277" cy="189835"/>
            </a:xfrm>
            <a:prstGeom prst="rect">
              <a:avLst/>
            </a:prstGeom>
          </p:spPr>
        </p:pic>
        <p:sp>
          <p:nvSpPr>
            <p:cNvPr id="50" name="object 50"/>
            <p:cNvSpPr/>
            <p:nvPr/>
          </p:nvSpPr>
          <p:spPr>
            <a:xfrm>
              <a:off x="1852974" y="3073155"/>
              <a:ext cx="38735" cy="0"/>
            </a:xfrm>
            <a:custGeom>
              <a:avLst/>
              <a:gdLst/>
              <a:ahLst/>
              <a:cxnLst/>
              <a:rect l="l" t="t" r="r" b="b"/>
              <a:pathLst>
                <a:path w="38735">
                  <a:moveTo>
                    <a:pt x="0" y="0"/>
                  </a:moveTo>
                  <a:lnTo>
                    <a:pt x="0" y="0"/>
                  </a:lnTo>
                  <a:lnTo>
                    <a:pt x="38140" y="0"/>
                  </a:lnTo>
                </a:path>
              </a:pathLst>
            </a:custGeom>
            <a:ln w="12303">
              <a:solidFill>
                <a:srgbClr val="000000"/>
              </a:solidFill>
            </a:ln>
          </p:spPr>
          <p:txBody>
            <a:bodyPr wrap="square" lIns="0" tIns="0" rIns="0" bIns="0" rtlCol="0"/>
            <a:lstStyle/>
            <a:p>
              <a:endParaRPr/>
            </a:p>
          </p:txBody>
        </p:sp>
        <p:sp>
          <p:nvSpPr>
            <p:cNvPr id="51" name="object 51"/>
            <p:cNvSpPr/>
            <p:nvPr/>
          </p:nvSpPr>
          <p:spPr>
            <a:xfrm>
              <a:off x="1790254" y="3041638"/>
              <a:ext cx="85090" cy="63500"/>
            </a:xfrm>
            <a:custGeom>
              <a:avLst/>
              <a:gdLst/>
              <a:ahLst/>
              <a:cxnLst/>
              <a:rect l="l" t="t" r="r" b="b"/>
              <a:pathLst>
                <a:path w="85089" h="63500">
                  <a:moveTo>
                    <a:pt x="84787" y="0"/>
                  </a:moveTo>
                  <a:lnTo>
                    <a:pt x="0" y="31516"/>
                  </a:lnTo>
                  <a:lnTo>
                    <a:pt x="84787" y="63160"/>
                  </a:lnTo>
                  <a:lnTo>
                    <a:pt x="62720" y="31516"/>
                  </a:lnTo>
                  <a:lnTo>
                    <a:pt x="84787" y="0"/>
                  </a:lnTo>
                  <a:close/>
                </a:path>
              </a:pathLst>
            </a:custGeom>
            <a:solidFill>
              <a:srgbClr val="000000"/>
            </a:solidFill>
          </p:spPr>
          <p:txBody>
            <a:bodyPr wrap="square" lIns="0" tIns="0" rIns="0" bIns="0" rtlCol="0"/>
            <a:lstStyle/>
            <a:p>
              <a:endParaRPr/>
            </a:p>
          </p:txBody>
        </p:sp>
        <p:sp>
          <p:nvSpPr>
            <p:cNvPr id="52" name="object 52"/>
            <p:cNvSpPr/>
            <p:nvPr/>
          </p:nvSpPr>
          <p:spPr>
            <a:xfrm>
              <a:off x="2005523" y="3200366"/>
              <a:ext cx="356870" cy="267335"/>
            </a:xfrm>
            <a:custGeom>
              <a:avLst/>
              <a:gdLst/>
              <a:ahLst/>
              <a:cxnLst/>
              <a:rect l="l" t="t" r="r" b="b"/>
              <a:pathLst>
                <a:path w="356869" h="267335">
                  <a:moveTo>
                    <a:pt x="0" y="51469"/>
                  </a:moveTo>
                  <a:lnTo>
                    <a:pt x="242363" y="51469"/>
                  </a:lnTo>
                  <a:lnTo>
                    <a:pt x="242363" y="267130"/>
                  </a:lnTo>
                  <a:lnTo>
                    <a:pt x="0" y="267130"/>
                  </a:lnTo>
                  <a:lnTo>
                    <a:pt x="0" y="51469"/>
                  </a:lnTo>
                  <a:close/>
                </a:path>
                <a:path w="356869" h="267335">
                  <a:moveTo>
                    <a:pt x="280580" y="0"/>
                  </a:moveTo>
                  <a:lnTo>
                    <a:pt x="356759" y="0"/>
                  </a:lnTo>
                  <a:lnTo>
                    <a:pt x="356759" y="267130"/>
                  </a:lnTo>
                  <a:lnTo>
                    <a:pt x="280580" y="267130"/>
                  </a:lnTo>
                  <a:lnTo>
                    <a:pt x="280580" y="0"/>
                  </a:lnTo>
                  <a:close/>
                </a:path>
              </a:pathLst>
            </a:custGeom>
            <a:ln w="12297">
              <a:solidFill>
                <a:srgbClr val="000000"/>
              </a:solidFill>
            </a:ln>
          </p:spPr>
          <p:txBody>
            <a:bodyPr wrap="square" lIns="0" tIns="0" rIns="0" bIns="0" rtlCol="0"/>
            <a:lstStyle/>
            <a:p>
              <a:endParaRPr/>
            </a:p>
          </p:txBody>
        </p:sp>
        <p:pic>
          <p:nvPicPr>
            <p:cNvPr id="53" name="object 53"/>
            <p:cNvPicPr/>
            <p:nvPr/>
          </p:nvPicPr>
          <p:blipFill>
            <a:blip r:embed="rId11" cstate="print"/>
            <a:stretch>
              <a:fillRect/>
            </a:stretch>
          </p:blipFill>
          <p:spPr>
            <a:xfrm>
              <a:off x="2012934" y="3257886"/>
              <a:ext cx="215328" cy="190851"/>
            </a:xfrm>
            <a:prstGeom prst="rect">
              <a:avLst/>
            </a:prstGeom>
          </p:spPr>
        </p:pic>
        <p:sp>
          <p:nvSpPr>
            <p:cNvPr id="54" name="object 54"/>
            <p:cNvSpPr/>
            <p:nvPr/>
          </p:nvSpPr>
          <p:spPr>
            <a:xfrm>
              <a:off x="2310607" y="3276743"/>
              <a:ext cx="38735" cy="0"/>
            </a:xfrm>
            <a:custGeom>
              <a:avLst/>
              <a:gdLst/>
              <a:ahLst/>
              <a:cxnLst/>
              <a:rect l="l" t="t" r="r" b="b"/>
              <a:pathLst>
                <a:path w="38735">
                  <a:moveTo>
                    <a:pt x="0" y="0"/>
                  </a:moveTo>
                  <a:lnTo>
                    <a:pt x="0" y="0"/>
                  </a:lnTo>
                  <a:lnTo>
                    <a:pt x="38216" y="0"/>
                  </a:lnTo>
                </a:path>
              </a:pathLst>
            </a:custGeom>
            <a:ln w="12303">
              <a:solidFill>
                <a:srgbClr val="000000"/>
              </a:solidFill>
            </a:ln>
          </p:spPr>
          <p:txBody>
            <a:bodyPr wrap="square" lIns="0" tIns="0" rIns="0" bIns="0" rtlCol="0"/>
            <a:lstStyle/>
            <a:p>
              <a:endParaRPr/>
            </a:p>
          </p:txBody>
        </p:sp>
        <p:sp>
          <p:nvSpPr>
            <p:cNvPr id="55" name="object 55"/>
            <p:cNvSpPr/>
            <p:nvPr/>
          </p:nvSpPr>
          <p:spPr>
            <a:xfrm>
              <a:off x="2247887" y="3245099"/>
              <a:ext cx="85090" cy="64135"/>
            </a:xfrm>
            <a:custGeom>
              <a:avLst/>
              <a:gdLst/>
              <a:ahLst/>
              <a:cxnLst/>
              <a:rect l="l" t="t" r="r" b="b"/>
              <a:pathLst>
                <a:path w="85089" h="64135">
                  <a:moveTo>
                    <a:pt x="84812" y="0"/>
                  </a:moveTo>
                  <a:lnTo>
                    <a:pt x="0" y="31643"/>
                  </a:lnTo>
                  <a:lnTo>
                    <a:pt x="84812" y="64050"/>
                  </a:lnTo>
                  <a:lnTo>
                    <a:pt x="62720" y="31643"/>
                  </a:lnTo>
                  <a:lnTo>
                    <a:pt x="84812" y="0"/>
                  </a:lnTo>
                  <a:close/>
                </a:path>
              </a:pathLst>
            </a:custGeom>
            <a:solidFill>
              <a:srgbClr val="000000"/>
            </a:solidFill>
          </p:spPr>
          <p:txBody>
            <a:bodyPr wrap="square" lIns="0" tIns="0" rIns="0" bIns="0" rtlCol="0"/>
            <a:lstStyle/>
            <a:p>
              <a:endParaRPr/>
            </a:p>
          </p:txBody>
        </p:sp>
      </p:grpSp>
      <p:sp>
        <p:nvSpPr>
          <p:cNvPr id="56" name="object 56"/>
          <p:cNvSpPr txBox="1">
            <a:spLocks noGrp="1"/>
          </p:cNvSpPr>
          <p:nvPr>
            <p:ph type="title"/>
          </p:nvPr>
        </p:nvSpPr>
        <p:spPr>
          <a:xfrm>
            <a:off x="915529" y="265624"/>
            <a:ext cx="1292860" cy="382797"/>
          </a:xfrm>
          <a:prstGeom prst="rect">
            <a:avLst/>
          </a:prstGeom>
        </p:spPr>
        <p:txBody>
          <a:bodyPr vert="horz" wrap="square" lIns="0" tIns="13335" rIns="0" bIns="0" rtlCol="0">
            <a:spAutoFit/>
          </a:bodyPr>
          <a:lstStyle/>
          <a:p>
            <a:pPr marL="12700">
              <a:spcBef>
                <a:spcPts val="105"/>
              </a:spcBef>
            </a:pPr>
            <a:r>
              <a:rPr sz="2400" b="0" spc="-11" dirty="0">
                <a:latin typeface="Times New Roman"/>
                <a:cs typeface="Times New Roman"/>
              </a:rPr>
              <a:t>Katmandu</a:t>
            </a:r>
            <a:endParaRPr sz="2400">
              <a:latin typeface="Times New Roman"/>
              <a:cs typeface="Times New Roman"/>
            </a:endParaRPr>
          </a:p>
        </p:txBody>
      </p:sp>
      <p:sp>
        <p:nvSpPr>
          <p:cNvPr id="57" name="object 57"/>
          <p:cNvSpPr txBox="1"/>
          <p:nvPr/>
        </p:nvSpPr>
        <p:spPr>
          <a:xfrm>
            <a:off x="4678886" y="303876"/>
            <a:ext cx="1291591" cy="290464"/>
          </a:xfrm>
          <a:prstGeom prst="rect">
            <a:avLst/>
          </a:prstGeom>
        </p:spPr>
        <p:txBody>
          <a:bodyPr vert="horz" wrap="square" lIns="0" tIns="13335" rIns="0" bIns="0" rtlCol="0">
            <a:spAutoFit/>
          </a:bodyPr>
          <a:lstStyle/>
          <a:p>
            <a:pPr marL="12700">
              <a:spcBef>
                <a:spcPts val="105"/>
              </a:spcBef>
            </a:pPr>
            <a:r>
              <a:rPr spc="-11" dirty="0">
                <a:latin typeface="Times New Roman"/>
                <a:cs typeface="Times New Roman"/>
              </a:rPr>
              <a:t>Bhaktapur</a:t>
            </a:r>
            <a:endParaRPr>
              <a:latin typeface="Times New Roman"/>
              <a:cs typeface="Times New Roman"/>
            </a:endParaRPr>
          </a:p>
        </p:txBody>
      </p:sp>
      <p:sp>
        <p:nvSpPr>
          <p:cNvPr id="58" name="object 58"/>
          <p:cNvSpPr txBox="1"/>
          <p:nvPr/>
        </p:nvSpPr>
        <p:spPr>
          <a:xfrm>
            <a:off x="1296903" y="5803297"/>
            <a:ext cx="885191" cy="227626"/>
          </a:xfrm>
          <a:prstGeom prst="rect">
            <a:avLst/>
          </a:prstGeom>
        </p:spPr>
        <p:txBody>
          <a:bodyPr vert="horz" wrap="square" lIns="0" tIns="12065" rIns="0" bIns="0" rtlCol="0">
            <a:spAutoFit/>
          </a:bodyPr>
          <a:lstStyle/>
          <a:p>
            <a:pPr marL="12700">
              <a:spcBef>
                <a:spcPts val="95"/>
              </a:spcBef>
            </a:pPr>
            <a:r>
              <a:rPr sz="1400" b="1" dirty="0">
                <a:latin typeface="Times New Roman"/>
                <a:cs typeface="Times New Roman"/>
              </a:rPr>
              <a:t>Main</a:t>
            </a:r>
            <a:r>
              <a:rPr sz="1400" b="1" spc="-55" dirty="0">
                <a:latin typeface="Times New Roman"/>
                <a:cs typeface="Times New Roman"/>
              </a:rPr>
              <a:t> </a:t>
            </a:r>
            <a:r>
              <a:rPr sz="1400" b="1" spc="-11" dirty="0">
                <a:latin typeface="Times New Roman"/>
                <a:cs typeface="Times New Roman"/>
              </a:rPr>
              <a:t>office</a:t>
            </a:r>
            <a:endParaRPr sz="1400">
              <a:latin typeface="Times New Roman"/>
              <a:cs typeface="Times New Roman"/>
            </a:endParaRPr>
          </a:p>
        </p:txBody>
      </p:sp>
      <p:sp>
        <p:nvSpPr>
          <p:cNvPr id="59" name="object 59"/>
          <p:cNvSpPr txBox="1"/>
          <p:nvPr/>
        </p:nvSpPr>
        <p:spPr>
          <a:xfrm>
            <a:off x="4924057" y="5820326"/>
            <a:ext cx="864235" cy="227626"/>
          </a:xfrm>
          <a:prstGeom prst="rect">
            <a:avLst/>
          </a:prstGeom>
        </p:spPr>
        <p:txBody>
          <a:bodyPr vert="horz" wrap="square" lIns="0" tIns="12065" rIns="0" bIns="0" rtlCol="0">
            <a:spAutoFit/>
          </a:bodyPr>
          <a:lstStyle/>
          <a:p>
            <a:pPr marL="12700">
              <a:spcBef>
                <a:spcPts val="95"/>
              </a:spcBef>
            </a:pPr>
            <a:r>
              <a:rPr sz="1400" b="1" dirty="0">
                <a:latin typeface="Times New Roman"/>
                <a:cs typeface="Times New Roman"/>
              </a:rPr>
              <a:t>Field</a:t>
            </a:r>
            <a:r>
              <a:rPr sz="1400" b="1" spc="-65" dirty="0">
                <a:latin typeface="Times New Roman"/>
                <a:cs typeface="Times New Roman"/>
              </a:rPr>
              <a:t> </a:t>
            </a:r>
            <a:r>
              <a:rPr sz="1400" b="1" spc="-11" dirty="0">
                <a:latin typeface="Times New Roman"/>
                <a:cs typeface="Times New Roman"/>
              </a:rPr>
              <a:t>office</a:t>
            </a:r>
            <a:endParaRPr sz="1400">
              <a:latin typeface="Times New Roman"/>
              <a:cs typeface="Times New Roman"/>
            </a:endParaRPr>
          </a:p>
        </p:txBody>
      </p:sp>
      <p:sp>
        <p:nvSpPr>
          <p:cNvPr id="60" name="object 60"/>
          <p:cNvSpPr txBox="1"/>
          <p:nvPr/>
        </p:nvSpPr>
        <p:spPr>
          <a:xfrm>
            <a:off x="2962699" y="3987724"/>
            <a:ext cx="1057911" cy="351378"/>
          </a:xfrm>
          <a:prstGeom prst="rect">
            <a:avLst/>
          </a:prstGeom>
        </p:spPr>
        <p:txBody>
          <a:bodyPr vert="horz" wrap="square" lIns="0" tIns="43180" rIns="0" bIns="0" rtlCol="0">
            <a:spAutoFit/>
          </a:bodyPr>
          <a:lstStyle/>
          <a:p>
            <a:pPr marL="45719" marR="5080" indent="-33654">
              <a:lnSpc>
                <a:spcPts val="1200"/>
              </a:lnSpc>
              <a:spcBef>
                <a:spcPts val="340"/>
              </a:spcBef>
            </a:pPr>
            <a:r>
              <a:rPr sz="1200" spc="-11" dirty="0">
                <a:latin typeface="Times New Roman"/>
                <a:cs typeface="Times New Roman"/>
              </a:rPr>
              <a:t>45</a:t>
            </a:r>
            <a:r>
              <a:rPr sz="1200" spc="-40" dirty="0">
                <a:latin typeface="Times New Roman"/>
                <a:cs typeface="Times New Roman"/>
              </a:rPr>
              <a:t> </a:t>
            </a:r>
            <a:r>
              <a:rPr sz="1200" spc="-25" dirty="0">
                <a:latin typeface="Times New Roman"/>
                <a:cs typeface="Times New Roman"/>
              </a:rPr>
              <a:t>minutes</a:t>
            </a:r>
            <a:r>
              <a:rPr sz="1200" spc="-31" dirty="0">
                <a:latin typeface="Times New Roman"/>
                <a:cs typeface="Times New Roman"/>
              </a:rPr>
              <a:t> </a:t>
            </a:r>
            <a:r>
              <a:rPr sz="1200" spc="-25" dirty="0">
                <a:latin typeface="Times New Roman"/>
                <a:cs typeface="Times New Roman"/>
              </a:rPr>
              <a:t>drive- </a:t>
            </a:r>
            <a:r>
              <a:rPr sz="1200" dirty="0">
                <a:latin typeface="Times New Roman"/>
                <a:cs typeface="Times New Roman"/>
              </a:rPr>
              <a:t>6</a:t>
            </a:r>
            <a:r>
              <a:rPr sz="1200" spc="-55" dirty="0">
                <a:latin typeface="Times New Roman"/>
                <a:cs typeface="Times New Roman"/>
              </a:rPr>
              <a:t> </a:t>
            </a:r>
            <a:r>
              <a:rPr sz="1200" spc="-20" dirty="0">
                <a:latin typeface="Times New Roman"/>
                <a:cs typeface="Times New Roman"/>
              </a:rPr>
              <a:t>times</a:t>
            </a:r>
            <a:r>
              <a:rPr sz="1200" spc="-51" dirty="0">
                <a:latin typeface="Times New Roman"/>
                <a:cs typeface="Times New Roman"/>
              </a:rPr>
              <a:t> </a:t>
            </a:r>
            <a:r>
              <a:rPr sz="1200" spc="-11" dirty="0">
                <a:latin typeface="Times New Roman"/>
                <a:cs typeface="Times New Roman"/>
              </a:rPr>
              <a:t>per</a:t>
            </a:r>
            <a:r>
              <a:rPr sz="1200" spc="-51" dirty="0">
                <a:latin typeface="Times New Roman"/>
                <a:cs typeface="Times New Roman"/>
              </a:rPr>
              <a:t> </a:t>
            </a:r>
            <a:r>
              <a:rPr sz="1200" spc="-20" dirty="0">
                <a:latin typeface="Times New Roman"/>
                <a:cs typeface="Times New Roman"/>
              </a:rPr>
              <a:t>week</a:t>
            </a:r>
            <a:endParaRPr sz="1200">
              <a:latin typeface="Times New Roman"/>
              <a:cs typeface="Times New Roman"/>
            </a:endParaRPr>
          </a:p>
        </p:txBody>
      </p:sp>
      <p:sp>
        <p:nvSpPr>
          <p:cNvPr id="61" name="object 61"/>
          <p:cNvSpPr txBox="1"/>
          <p:nvPr/>
        </p:nvSpPr>
        <p:spPr>
          <a:xfrm>
            <a:off x="6701060" y="792183"/>
            <a:ext cx="1002031" cy="227626"/>
          </a:xfrm>
          <a:prstGeom prst="rect">
            <a:avLst/>
          </a:prstGeom>
        </p:spPr>
        <p:txBody>
          <a:bodyPr vert="horz" wrap="square" lIns="0" tIns="12065" rIns="0" bIns="0" rtlCol="0">
            <a:spAutoFit/>
          </a:bodyPr>
          <a:lstStyle/>
          <a:p>
            <a:pPr marL="12700">
              <a:spcBef>
                <a:spcPts val="95"/>
              </a:spcBef>
            </a:pPr>
            <a:r>
              <a:rPr sz="1400" dirty="0">
                <a:latin typeface="Times New Roman"/>
                <a:cs typeface="Times New Roman"/>
              </a:rPr>
              <a:t>Field</a:t>
            </a:r>
            <a:r>
              <a:rPr sz="1400" spc="-71" dirty="0">
                <a:latin typeface="Times New Roman"/>
                <a:cs typeface="Times New Roman"/>
              </a:rPr>
              <a:t> </a:t>
            </a:r>
            <a:r>
              <a:rPr sz="1400" spc="-11" dirty="0">
                <a:latin typeface="Times New Roman"/>
                <a:cs typeface="Times New Roman"/>
              </a:rPr>
              <a:t>workers</a:t>
            </a:r>
            <a:endParaRPr sz="1400">
              <a:latin typeface="Times New Roman"/>
              <a:cs typeface="Times New Roman"/>
            </a:endParaRPr>
          </a:p>
        </p:txBody>
      </p:sp>
      <p:pic>
        <p:nvPicPr>
          <p:cNvPr id="62" name="object 62"/>
          <p:cNvPicPr/>
          <p:nvPr/>
        </p:nvPicPr>
        <p:blipFill>
          <a:blip r:embed="rId12" cstate="print"/>
          <a:stretch>
            <a:fillRect/>
          </a:stretch>
        </p:blipFill>
        <p:spPr>
          <a:xfrm>
            <a:off x="4785613" y="937207"/>
            <a:ext cx="255309" cy="406639"/>
          </a:xfrm>
          <a:prstGeom prst="rect">
            <a:avLst/>
          </a:prstGeom>
        </p:spPr>
      </p:pic>
      <p:pic>
        <p:nvPicPr>
          <p:cNvPr id="63" name="object 63"/>
          <p:cNvPicPr/>
          <p:nvPr/>
        </p:nvPicPr>
        <p:blipFill>
          <a:blip r:embed="rId13" cstate="print"/>
          <a:stretch>
            <a:fillRect/>
          </a:stretch>
        </p:blipFill>
        <p:spPr>
          <a:xfrm>
            <a:off x="6793692" y="1140799"/>
            <a:ext cx="256199" cy="407527"/>
          </a:xfrm>
          <a:prstGeom prst="rect">
            <a:avLst/>
          </a:prstGeom>
        </p:spPr>
      </p:pic>
      <p:pic>
        <p:nvPicPr>
          <p:cNvPr id="64" name="object 64"/>
          <p:cNvPicPr/>
          <p:nvPr/>
        </p:nvPicPr>
        <p:blipFill>
          <a:blip r:embed="rId14" cstate="print"/>
          <a:stretch>
            <a:fillRect/>
          </a:stretch>
        </p:blipFill>
        <p:spPr>
          <a:xfrm>
            <a:off x="5827617" y="949918"/>
            <a:ext cx="256579" cy="407273"/>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2522" y="478664"/>
            <a:ext cx="4250691" cy="690574"/>
          </a:xfrm>
          <a:prstGeom prst="rect">
            <a:avLst/>
          </a:prstGeom>
        </p:spPr>
        <p:txBody>
          <a:bodyPr vert="horz" wrap="square" lIns="0" tIns="13335" rIns="0" bIns="0" rtlCol="0">
            <a:spAutoFit/>
          </a:bodyPr>
          <a:lstStyle/>
          <a:p>
            <a:pPr marL="12700">
              <a:spcBef>
                <a:spcPts val="105"/>
              </a:spcBef>
            </a:pPr>
            <a:r>
              <a:rPr sz="4400" b="0" dirty="0">
                <a:latin typeface="Times New Roman"/>
                <a:cs typeface="Times New Roman"/>
              </a:rPr>
              <a:t>Field site </a:t>
            </a:r>
            <a:r>
              <a:rPr sz="4400" b="0" spc="-11" dirty="0">
                <a:latin typeface="Times New Roman"/>
                <a:cs typeface="Times New Roman"/>
              </a:rPr>
              <a:t>activities</a:t>
            </a:r>
            <a:endParaRPr sz="4400">
              <a:latin typeface="Times New Roman"/>
              <a:cs typeface="Times New Roman"/>
            </a:endParaRPr>
          </a:p>
        </p:txBody>
      </p:sp>
      <p:sp>
        <p:nvSpPr>
          <p:cNvPr id="3" name="object 3"/>
          <p:cNvSpPr txBox="1"/>
          <p:nvPr/>
        </p:nvSpPr>
        <p:spPr>
          <a:xfrm>
            <a:off x="612142" y="1214566"/>
            <a:ext cx="5883275" cy="4484560"/>
          </a:xfrm>
          <a:prstGeom prst="rect">
            <a:avLst/>
          </a:prstGeom>
        </p:spPr>
        <p:txBody>
          <a:bodyPr vert="horz" wrap="square" lIns="0" tIns="64769" rIns="0" bIns="0" rtlCol="0">
            <a:spAutoFit/>
          </a:bodyPr>
          <a:lstStyle/>
          <a:p>
            <a:pPr marL="469888" indent="-457189">
              <a:spcBef>
                <a:spcPts val="509"/>
              </a:spcBef>
              <a:buFont typeface="Arial"/>
              <a:buChar char="•"/>
              <a:tabLst>
                <a:tab pos="469888" algn="l"/>
              </a:tabLst>
            </a:pPr>
            <a:r>
              <a:rPr sz="3200" dirty="0">
                <a:latin typeface="Times New Roman"/>
                <a:cs typeface="Times New Roman"/>
              </a:rPr>
              <a:t>Field </a:t>
            </a:r>
            <a:r>
              <a:rPr sz="3200" spc="-11" dirty="0">
                <a:latin typeface="Times New Roman"/>
                <a:cs typeface="Times New Roman"/>
              </a:rPr>
              <a:t>clinic</a:t>
            </a:r>
            <a:endParaRPr sz="3200">
              <a:latin typeface="Times New Roman"/>
              <a:cs typeface="Times New Roman"/>
            </a:endParaRPr>
          </a:p>
          <a:p>
            <a:pPr marL="1155036" lvl="1" indent="-227960">
              <a:spcBef>
                <a:spcPts val="305"/>
              </a:spcBef>
              <a:buChar char="–"/>
              <a:tabLst>
                <a:tab pos="1155036" algn="l"/>
              </a:tabLst>
            </a:pPr>
            <a:r>
              <a:rPr dirty="0">
                <a:latin typeface="Times New Roman"/>
                <a:cs typeface="Times New Roman"/>
              </a:rPr>
              <a:t>Enrolment</a:t>
            </a:r>
            <a:r>
              <a:rPr spc="-20" dirty="0">
                <a:latin typeface="Times New Roman"/>
                <a:cs typeface="Times New Roman"/>
              </a:rPr>
              <a:t> </a:t>
            </a:r>
            <a:r>
              <a:rPr dirty="0">
                <a:latin typeface="Times New Roman"/>
                <a:cs typeface="Times New Roman"/>
              </a:rPr>
              <a:t>and</a:t>
            </a:r>
            <a:r>
              <a:rPr spc="-25" dirty="0">
                <a:latin typeface="Times New Roman"/>
                <a:cs typeface="Times New Roman"/>
              </a:rPr>
              <a:t> </a:t>
            </a:r>
            <a:r>
              <a:rPr spc="-11" dirty="0">
                <a:latin typeface="Times New Roman"/>
                <a:cs typeface="Times New Roman"/>
              </a:rPr>
              <a:t>treatment</a:t>
            </a:r>
            <a:endParaRPr>
              <a:latin typeface="Times New Roman"/>
              <a:cs typeface="Times New Roman"/>
            </a:endParaRPr>
          </a:p>
          <a:p>
            <a:pPr marL="1155671" lvl="1" indent="-228594">
              <a:spcBef>
                <a:spcPts val="295"/>
              </a:spcBef>
              <a:buChar char="–"/>
              <a:tabLst>
                <a:tab pos="1155671" algn="l"/>
              </a:tabLst>
            </a:pPr>
            <a:r>
              <a:rPr dirty="0">
                <a:latin typeface="Times New Roman"/>
                <a:cs typeface="Times New Roman"/>
              </a:rPr>
              <a:t>Laboratory</a:t>
            </a:r>
            <a:r>
              <a:rPr spc="-31" dirty="0">
                <a:latin typeface="Times New Roman"/>
                <a:cs typeface="Times New Roman"/>
              </a:rPr>
              <a:t> </a:t>
            </a:r>
            <a:r>
              <a:rPr spc="-11" dirty="0">
                <a:latin typeface="Times New Roman"/>
                <a:cs typeface="Times New Roman"/>
              </a:rPr>
              <a:t>facilities</a:t>
            </a:r>
            <a:endParaRPr>
              <a:latin typeface="Times New Roman"/>
              <a:cs typeface="Times New Roman"/>
            </a:endParaRPr>
          </a:p>
          <a:p>
            <a:pPr marL="1155671" lvl="1" indent="-228594">
              <a:spcBef>
                <a:spcPts val="285"/>
              </a:spcBef>
              <a:buChar char="–"/>
              <a:tabLst>
                <a:tab pos="1155671" algn="l"/>
              </a:tabLst>
            </a:pPr>
            <a:r>
              <a:rPr dirty="0">
                <a:latin typeface="Times New Roman"/>
                <a:cs typeface="Times New Roman"/>
              </a:rPr>
              <a:t>Teaching</a:t>
            </a:r>
            <a:r>
              <a:rPr spc="-20" dirty="0">
                <a:latin typeface="Times New Roman"/>
                <a:cs typeface="Times New Roman"/>
              </a:rPr>
              <a:t> </a:t>
            </a:r>
            <a:r>
              <a:rPr spc="-11" dirty="0">
                <a:latin typeface="Times New Roman"/>
                <a:cs typeface="Times New Roman"/>
              </a:rPr>
              <a:t>facilities</a:t>
            </a:r>
            <a:endParaRPr>
              <a:latin typeface="Times New Roman"/>
              <a:cs typeface="Times New Roman"/>
            </a:endParaRPr>
          </a:p>
          <a:p>
            <a:pPr marL="1155671" lvl="1" indent="-228594">
              <a:spcBef>
                <a:spcPts val="289"/>
              </a:spcBef>
              <a:buChar char="–"/>
              <a:tabLst>
                <a:tab pos="1155671" algn="l"/>
              </a:tabLst>
            </a:pPr>
            <a:r>
              <a:rPr spc="-11" dirty="0">
                <a:latin typeface="Times New Roman"/>
                <a:cs typeface="Times New Roman"/>
              </a:rPr>
              <a:t>Office</a:t>
            </a:r>
            <a:endParaRPr>
              <a:latin typeface="Times New Roman"/>
              <a:cs typeface="Times New Roman"/>
            </a:endParaRPr>
          </a:p>
          <a:p>
            <a:pPr marL="299078" indent="-286378">
              <a:spcBef>
                <a:spcPts val="365"/>
              </a:spcBef>
              <a:buFont typeface="Arial"/>
              <a:buChar char="•"/>
              <a:tabLst>
                <a:tab pos="299078" algn="l"/>
              </a:tabLst>
            </a:pPr>
            <a:r>
              <a:rPr sz="3200" dirty="0">
                <a:latin typeface="Times New Roman"/>
                <a:cs typeface="Times New Roman"/>
              </a:rPr>
              <a:t>Field</a:t>
            </a:r>
            <a:r>
              <a:rPr sz="3200" spc="-15" dirty="0">
                <a:latin typeface="Times New Roman"/>
                <a:cs typeface="Times New Roman"/>
              </a:rPr>
              <a:t> </a:t>
            </a:r>
            <a:r>
              <a:rPr sz="3200" dirty="0">
                <a:latin typeface="Times New Roman"/>
                <a:cs typeface="Times New Roman"/>
              </a:rPr>
              <a:t>visits</a:t>
            </a:r>
            <a:r>
              <a:rPr sz="3200" spc="-20" dirty="0">
                <a:latin typeface="Times New Roman"/>
                <a:cs typeface="Times New Roman"/>
              </a:rPr>
              <a:t> </a:t>
            </a:r>
            <a:r>
              <a:rPr sz="3200" dirty="0">
                <a:latin typeface="Times New Roman"/>
                <a:cs typeface="Times New Roman"/>
              </a:rPr>
              <a:t>-</a:t>
            </a:r>
            <a:r>
              <a:rPr sz="3200" spc="-11" dirty="0">
                <a:latin typeface="Times New Roman"/>
                <a:cs typeface="Times New Roman"/>
              </a:rPr>
              <a:t> Surveillance</a:t>
            </a:r>
            <a:endParaRPr sz="3200">
              <a:latin typeface="Times New Roman"/>
              <a:cs typeface="Times New Roman"/>
            </a:endParaRPr>
          </a:p>
          <a:p>
            <a:pPr marL="299078" indent="-286378">
              <a:spcBef>
                <a:spcPts val="385"/>
              </a:spcBef>
              <a:buFont typeface="Arial"/>
              <a:buChar char="•"/>
              <a:tabLst>
                <a:tab pos="299078" algn="l"/>
              </a:tabLst>
            </a:pPr>
            <a:r>
              <a:rPr sz="3200" dirty="0">
                <a:latin typeface="Times New Roman"/>
                <a:cs typeface="Times New Roman"/>
              </a:rPr>
              <a:t>Transport</a:t>
            </a:r>
            <a:r>
              <a:rPr sz="3200" spc="-35" dirty="0">
                <a:latin typeface="Times New Roman"/>
                <a:cs typeface="Times New Roman"/>
              </a:rPr>
              <a:t> </a:t>
            </a:r>
            <a:r>
              <a:rPr sz="3200" dirty="0">
                <a:latin typeface="Times New Roman"/>
                <a:cs typeface="Times New Roman"/>
              </a:rPr>
              <a:t>to/from</a:t>
            </a:r>
            <a:r>
              <a:rPr sz="3200" spc="-25" dirty="0">
                <a:latin typeface="Times New Roman"/>
                <a:cs typeface="Times New Roman"/>
              </a:rPr>
              <a:t> </a:t>
            </a:r>
            <a:r>
              <a:rPr sz="3200" dirty="0">
                <a:latin typeface="Times New Roman"/>
                <a:cs typeface="Times New Roman"/>
              </a:rPr>
              <a:t>the</a:t>
            </a:r>
            <a:r>
              <a:rPr sz="3200" spc="-15" dirty="0">
                <a:latin typeface="Times New Roman"/>
                <a:cs typeface="Times New Roman"/>
              </a:rPr>
              <a:t> </a:t>
            </a:r>
            <a:r>
              <a:rPr sz="3200" dirty="0">
                <a:latin typeface="Times New Roman"/>
                <a:cs typeface="Times New Roman"/>
              </a:rPr>
              <a:t>main</a:t>
            </a:r>
            <a:r>
              <a:rPr sz="3200" spc="-15" dirty="0">
                <a:latin typeface="Times New Roman"/>
                <a:cs typeface="Times New Roman"/>
              </a:rPr>
              <a:t> </a:t>
            </a:r>
            <a:r>
              <a:rPr sz="3200" spc="-11" dirty="0">
                <a:latin typeface="Times New Roman"/>
                <a:cs typeface="Times New Roman"/>
              </a:rPr>
              <a:t>office</a:t>
            </a:r>
            <a:endParaRPr sz="3200">
              <a:latin typeface="Times New Roman"/>
              <a:cs typeface="Times New Roman"/>
            </a:endParaRPr>
          </a:p>
          <a:p>
            <a:pPr marL="1155671" lvl="1" indent="-228594">
              <a:spcBef>
                <a:spcPts val="305"/>
              </a:spcBef>
              <a:buChar char="–"/>
              <a:tabLst>
                <a:tab pos="1155671" algn="l"/>
              </a:tabLst>
            </a:pPr>
            <a:r>
              <a:rPr dirty="0">
                <a:latin typeface="Times New Roman"/>
                <a:cs typeface="Times New Roman"/>
              </a:rPr>
              <a:t>Field</a:t>
            </a:r>
            <a:r>
              <a:rPr spc="-35" dirty="0">
                <a:latin typeface="Times New Roman"/>
                <a:cs typeface="Times New Roman"/>
              </a:rPr>
              <a:t> </a:t>
            </a:r>
            <a:r>
              <a:rPr dirty="0">
                <a:latin typeface="Times New Roman"/>
                <a:cs typeface="Times New Roman"/>
              </a:rPr>
              <a:t>workers,</a:t>
            </a:r>
            <a:r>
              <a:rPr spc="5" dirty="0">
                <a:latin typeface="Times New Roman"/>
                <a:cs typeface="Times New Roman"/>
              </a:rPr>
              <a:t> </a:t>
            </a:r>
            <a:r>
              <a:rPr dirty="0">
                <a:latin typeface="Times New Roman"/>
                <a:cs typeface="Times New Roman"/>
              </a:rPr>
              <a:t>supervisors</a:t>
            </a:r>
            <a:r>
              <a:rPr spc="-11" dirty="0">
                <a:latin typeface="Times New Roman"/>
                <a:cs typeface="Times New Roman"/>
              </a:rPr>
              <a:t> </a:t>
            </a:r>
            <a:r>
              <a:rPr dirty="0">
                <a:latin typeface="Times New Roman"/>
                <a:cs typeface="Times New Roman"/>
              </a:rPr>
              <a:t>and</a:t>
            </a:r>
            <a:r>
              <a:rPr spc="-5" dirty="0">
                <a:latin typeface="Times New Roman"/>
                <a:cs typeface="Times New Roman"/>
              </a:rPr>
              <a:t> </a:t>
            </a:r>
            <a:r>
              <a:rPr spc="-11" dirty="0">
                <a:latin typeface="Times New Roman"/>
                <a:cs typeface="Times New Roman"/>
              </a:rPr>
              <a:t>doctors</a:t>
            </a:r>
            <a:endParaRPr>
              <a:latin typeface="Times New Roman"/>
              <a:cs typeface="Times New Roman"/>
            </a:endParaRPr>
          </a:p>
          <a:p>
            <a:pPr marL="1155036" lvl="1" indent="-227960">
              <a:spcBef>
                <a:spcPts val="289"/>
              </a:spcBef>
              <a:buChar char="–"/>
              <a:tabLst>
                <a:tab pos="1155036" algn="l"/>
              </a:tabLst>
            </a:pPr>
            <a:r>
              <a:rPr spc="-11" dirty="0">
                <a:latin typeface="Times New Roman"/>
                <a:cs typeface="Times New Roman"/>
              </a:rPr>
              <a:t>Questionnaires</a:t>
            </a:r>
            <a:endParaRPr>
              <a:latin typeface="Times New Roman"/>
              <a:cs typeface="Times New Roman"/>
            </a:endParaRPr>
          </a:p>
          <a:p>
            <a:pPr marL="1155671" lvl="1" indent="-228594">
              <a:spcBef>
                <a:spcPts val="289"/>
              </a:spcBef>
              <a:buChar char="–"/>
              <a:tabLst>
                <a:tab pos="1155671" algn="l"/>
              </a:tabLst>
            </a:pPr>
            <a:r>
              <a:rPr spc="-11" dirty="0">
                <a:latin typeface="Times New Roman"/>
                <a:cs typeface="Times New Roman"/>
              </a:rPr>
              <a:t>Consumables</a:t>
            </a:r>
            <a:endParaRPr>
              <a:latin typeface="Times New Roman"/>
              <a:cs typeface="Times New Roman"/>
            </a:endParaRPr>
          </a:p>
          <a:p>
            <a:pPr marL="1155671" lvl="1" indent="-228594">
              <a:spcBef>
                <a:spcPts val="289"/>
              </a:spcBef>
              <a:buChar char="–"/>
              <a:tabLst>
                <a:tab pos="1155671" algn="l"/>
              </a:tabLst>
            </a:pPr>
            <a:r>
              <a:rPr spc="-11" dirty="0">
                <a:latin typeface="Times New Roman"/>
                <a:cs typeface="Times New Roman"/>
              </a:rPr>
              <a:t>Samples</a:t>
            </a:r>
            <a:endParaRPr>
              <a:latin typeface="Times New Roman"/>
              <a:cs typeface="Times New Roman"/>
            </a:endParaRPr>
          </a:p>
          <a:p>
            <a:pPr marL="1155671" lvl="1" indent="-228594">
              <a:spcBef>
                <a:spcPts val="285"/>
              </a:spcBef>
              <a:buChar char="–"/>
              <a:tabLst>
                <a:tab pos="1155671" algn="l"/>
              </a:tabLst>
            </a:pPr>
            <a:r>
              <a:rPr spc="-11" dirty="0">
                <a:latin typeface="Times New Roman"/>
                <a:cs typeface="Times New Roman"/>
              </a:rPr>
              <a:t>Medicine/intervention</a:t>
            </a:r>
            <a:endParaRPr>
              <a:latin typeface="Times New Roman"/>
              <a:cs typeface="Times New Roman"/>
            </a:endParaRPr>
          </a:p>
        </p:txBody>
      </p:sp>
      <p:pic>
        <p:nvPicPr>
          <p:cNvPr id="4" name="object 4">
            <a:hlinkClick r:id="rId2"/>
          </p:cNvPr>
          <p:cNvPicPr/>
          <p:nvPr/>
        </p:nvPicPr>
        <p:blipFill>
          <a:blip r:embed="rId3" cstate="print"/>
          <a:stretch>
            <a:fillRect/>
          </a:stretch>
        </p:blipFill>
        <p:spPr>
          <a:xfrm>
            <a:off x="5105400" y="228602"/>
            <a:ext cx="3810000" cy="2543555"/>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1886538">
              <a:spcBef>
                <a:spcPts val="105"/>
              </a:spcBef>
            </a:pPr>
            <a:r>
              <a:rPr sz="4400" b="0" dirty="0">
                <a:latin typeface="Times New Roman"/>
                <a:cs typeface="Times New Roman"/>
              </a:rPr>
              <a:t>Data quality</a:t>
            </a:r>
            <a:r>
              <a:rPr sz="4400" b="0" spc="5" dirty="0">
                <a:latin typeface="Times New Roman"/>
                <a:cs typeface="Times New Roman"/>
              </a:rPr>
              <a:t> </a:t>
            </a:r>
            <a:r>
              <a:rPr sz="4400" b="0" spc="-11" dirty="0">
                <a:latin typeface="Times New Roman"/>
                <a:cs typeface="Times New Roman"/>
              </a:rPr>
              <a:t>control</a:t>
            </a:r>
            <a:endParaRPr sz="4400">
              <a:latin typeface="Times New Roman"/>
              <a:cs typeface="Times New Roman"/>
            </a:endParaRPr>
          </a:p>
        </p:txBody>
      </p:sp>
      <p:sp>
        <p:nvSpPr>
          <p:cNvPr id="3" name="object 3"/>
          <p:cNvSpPr txBox="1"/>
          <p:nvPr/>
        </p:nvSpPr>
        <p:spPr>
          <a:xfrm>
            <a:off x="993445" y="2209014"/>
            <a:ext cx="4972051" cy="2388474"/>
          </a:xfrm>
          <a:prstGeom prst="rect">
            <a:avLst/>
          </a:prstGeom>
        </p:spPr>
        <p:txBody>
          <a:bodyPr vert="horz" wrap="square" lIns="0" tIns="109855" rIns="0" bIns="0" rtlCol="0">
            <a:spAutoFit/>
          </a:bodyPr>
          <a:lstStyle/>
          <a:p>
            <a:pPr marL="12700">
              <a:spcBef>
                <a:spcPts val="865"/>
              </a:spcBef>
            </a:pPr>
            <a:r>
              <a:rPr sz="3200" dirty="0">
                <a:latin typeface="Times New Roman"/>
                <a:cs typeface="Times New Roman"/>
              </a:rPr>
              <a:t>Steps</a:t>
            </a:r>
            <a:r>
              <a:rPr sz="3200" spc="-11" dirty="0">
                <a:latin typeface="Times New Roman"/>
                <a:cs typeface="Times New Roman"/>
              </a:rPr>
              <a:t> </a:t>
            </a:r>
            <a:r>
              <a:rPr sz="3200" dirty="0">
                <a:latin typeface="Times New Roman"/>
                <a:cs typeface="Times New Roman"/>
              </a:rPr>
              <a:t>where</a:t>
            </a:r>
            <a:r>
              <a:rPr sz="3200" spc="-11" dirty="0">
                <a:latin typeface="Times New Roman"/>
                <a:cs typeface="Times New Roman"/>
              </a:rPr>
              <a:t> </a:t>
            </a:r>
            <a:r>
              <a:rPr sz="3200" dirty="0">
                <a:latin typeface="Times New Roman"/>
                <a:cs typeface="Times New Roman"/>
              </a:rPr>
              <a:t>errors</a:t>
            </a:r>
            <a:r>
              <a:rPr sz="3200" spc="-31" dirty="0">
                <a:latin typeface="Times New Roman"/>
                <a:cs typeface="Times New Roman"/>
              </a:rPr>
              <a:t> </a:t>
            </a:r>
            <a:r>
              <a:rPr sz="3200" dirty="0">
                <a:latin typeface="Times New Roman"/>
                <a:cs typeface="Times New Roman"/>
              </a:rPr>
              <a:t>may</a:t>
            </a:r>
            <a:r>
              <a:rPr sz="3200" spc="-5" dirty="0">
                <a:latin typeface="Times New Roman"/>
                <a:cs typeface="Times New Roman"/>
              </a:rPr>
              <a:t> </a:t>
            </a:r>
            <a:r>
              <a:rPr sz="3200" spc="-11" dirty="0">
                <a:latin typeface="Times New Roman"/>
                <a:cs typeface="Times New Roman"/>
              </a:rPr>
              <a:t>occur:</a:t>
            </a:r>
            <a:endParaRPr sz="3200">
              <a:latin typeface="Times New Roman"/>
              <a:cs typeface="Times New Roman"/>
            </a:endParaRPr>
          </a:p>
          <a:p>
            <a:pPr marL="354956" indent="-342257">
              <a:spcBef>
                <a:spcPts val="771"/>
              </a:spcBef>
              <a:buChar char="•"/>
              <a:tabLst>
                <a:tab pos="354956" algn="l"/>
              </a:tabLst>
            </a:pPr>
            <a:r>
              <a:rPr sz="3200" dirty="0">
                <a:latin typeface="Times New Roman"/>
                <a:cs typeface="Times New Roman"/>
              </a:rPr>
              <a:t>Assessment</a:t>
            </a:r>
            <a:r>
              <a:rPr sz="3200" spc="-20" dirty="0">
                <a:latin typeface="Times New Roman"/>
                <a:cs typeface="Times New Roman"/>
              </a:rPr>
              <a:t> </a:t>
            </a:r>
            <a:r>
              <a:rPr sz="3200" dirty="0">
                <a:latin typeface="Times New Roman"/>
                <a:cs typeface="Times New Roman"/>
              </a:rPr>
              <a:t>/</a:t>
            </a:r>
            <a:r>
              <a:rPr sz="3200" spc="11" dirty="0">
                <a:latin typeface="Times New Roman"/>
                <a:cs typeface="Times New Roman"/>
              </a:rPr>
              <a:t> </a:t>
            </a:r>
            <a:r>
              <a:rPr sz="3200" spc="-11" dirty="0">
                <a:latin typeface="Times New Roman"/>
                <a:cs typeface="Times New Roman"/>
              </a:rPr>
              <a:t>interview</a:t>
            </a:r>
            <a:endParaRPr sz="3200">
              <a:latin typeface="Times New Roman"/>
              <a:cs typeface="Times New Roman"/>
            </a:endParaRPr>
          </a:p>
          <a:p>
            <a:pPr marL="354956" indent="-342257">
              <a:spcBef>
                <a:spcPts val="771"/>
              </a:spcBef>
              <a:buChar char="•"/>
              <a:tabLst>
                <a:tab pos="354956" algn="l"/>
              </a:tabLst>
            </a:pPr>
            <a:r>
              <a:rPr sz="3200" dirty="0">
                <a:latin typeface="Times New Roman"/>
                <a:cs typeface="Times New Roman"/>
              </a:rPr>
              <a:t>Filling</a:t>
            </a:r>
            <a:r>
              <a:rPr sz="3200" spc="-31" dirty="0">
                <a:latin typeface="Times New Roman"/>
                <a:cs typeface="Times New Roman"/>
              </a:rPr>
              <a:t> </a:t>
            </a:r>
            <a:r>
              <a:rPr sz="3200" dirty="0">
                <a:latin typeface="Times New Roman"/>
                <a:cs typeface="Times New Roman"/>
              </a:rPr>
              <a:t>inn</a:t>
            </a:r>
            <a:r>
              <a:rPr sz="3200" spc="-20" dirty="0">
                <a:latin typeface="Times New Roman"/>
                <a:cs typeface="Times New Roman"/>
              </a:rPr>
              <a:t> </a:t>
            </a:r>
            <a:r>
              <a:rPr sz="3200" spc="-11" dirty="0">
                <a:latin typeface="Times New Roman"/>
                <a:cs typeface="Times New Roman"/>
              </a:rPr>
              <a:t>forms</a:t>
            </a:r>
            <a:endParaRPr sz="3200">
              <a:latin typeface="Times New Roman"/>
              <a:cs typeface="Times New Roman"/>
            </a:endParaRPr>
          </a:p>
          <a:p>
            <a:pPr marL="354956" indent="-342257">
              <a:spcBef>
                <a:spcPts val="765"/>
              </a:spcBef>
              <a:buChar char="•"/>
              <a:tabLst>
                <a:tab pos="354956" algn="l"/>
              </a:tabLst>
            </a:pPr>
            <a:r>
              <a:rPr sz="3200" dirty="0">
                <a:latin typeface="Times New Roman"/>
                <a:cs typeface="Times New Roman"/>
              </a:rPr>
              <a:t>Data</a:t>
            </a:r>
            <a:r>
              <a:rPr sz="3200" spc="5" dirty="0">
                <a:latin typeface="Times New Roman"/>
                <a:cs typeface="Times New Roman"/>
              </a:rPr>
              <a:t> </a:t>
            </a:r>
            <a:r>
              <a:rPr sz="3200" spc="-11" dirty="0">
                <a:latin typeface="Times New Roman"/>
                <a:cs typeface="Times New Roman"/>
              </a:rPr>
              <a:t>entry</a:t>
            </a:r>
            <a:endParaRPr sz="3200">
              <a:latin typeface="Times New Roman"/>
              <a:cs typeface="Times New Roman"/>
            </a:endParaRPr>
          </a:p>
        </p:txBody>
      </p:sp>
      <p:pic>
        <p:nvPicPr>
          <p:cNvPr id="4" name="object 4"/>
          <p:cNvPicPr/>
          <p:nvPr/>
        </p:nvPicPr>
        <p:blipFill>
          <a:blip r:embed="rId2" cstate="print"/>
          <a:stretch>
            <a:fillRect/>
          </a:stretch>
        </p:blipFill>
        <p:spPr>
          <a:xfrm>
            <a:off x="5791201" y="2667000"/>
            <a:ext cx="3232404" cy="25024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fld id="{81D60167-4931-47E6-BA6A-407CBD079E47}" type="slidenum">
              <a:rPr spc="-25" dirty="0"/>
              <a:pPr marL="7462333">
                <a:lnSpc>
                  <a:spcPts val="1631"/>
                </a:lnSpc>
              </a:pPr>
              <a:t>12</a:t>
            </a:fld>
            <a:endParaRPr spc="-25" dirty="0"/>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1133446">
              <a:spcBef>
                <a:spcPts val="105"/>
              </a:spcBef>
            </a:pPr>
            <a:r>
              <a:rPr sz="4400" b="0" dirty="0">
                <a:latin typeface="Times New Roman"/>
                <a:cs typeface="Times New Roman"/>
              </a:rPr>
              <a:t>Ethical</a:t>
            </a:r>
            <a:r>
              <a:rPr sz="4400" b="0" spc="-20" dirty="0">
                <a:latin typeface="Times New Roman"/>
                <a:cs typeface="Times New Roman"/>
              </a:rPr>
              <a:t> </a:t>
            </a:r>
            <a:r>
              <a:rPr sz="4400" b="0" dirty="0">
                <a:latin typeface="Times New Roman"/>
                <a:cs typeface="Times New Roman"/>
              </a:rPr>
              <a:t>principles</a:t>
            </a:r>
            <a:r>
              <a:rPr sz="4400" b="0" spc="-25" dirty="0">
                <a:latin typeface="Times New Roman"/>
                <a:cs typeface="Times New Roman"/>
              </a:rPr>
              <a:t> </a:t>
            </a:r>
            <a:r>
              <a:rPr sz="4400" b="0" dirty="0">
                <a:latin typeface="Times New Roman"/>
                <a:cs typeface="Times New Roman"/>
              </a:rPr>
              <a:t>of</a:t>
            </a:r>
            <a:r>
              <a:rPr sz="4400" b="0" spc="5" dirty="0">
                <a:latin typeface="Times New Roman"/>
                <a:cs typeface="Times New Roman"/>
              </a:rPr>
              <a:t> </a:t>
            </a:r>
            <a:r>
              <a:rPr sz="4400" b="0" spc="-20" dirty="0">
                <a:latin typeface="Times New Roman"/>
                <a:cs typeface="Times New Roman"/>
              </a:rPr>
              <a:t>RCTs</a:t>
            </a:r>
            <a:endParaRPr sz="4400">
              <a:latin typeface="Times New Roman"/>
              <a:cs typeface="Times New Roman"/>
            </a:endParaRPr>
          </a:p>
        </p:txBody>
      </p:sp>
      <p:sp>
        <p:nvSpPr>
          <p:cNvPr id="3" name="object 3"/>
          <p:cNvSpPr txBox="1"/>
          <p:nvPr/>
        </p:nvSpPr>
        <p:spPr>
          <a:xfrm>
            <a:off x="764540" y="1952369"/>
            <a:ext cx="7467600" cy="4026102"/>
          </a:xfrm>
          <a:prstGeom prst="rect">
            <a:avLst/>
          </a:prstGeom>
        </p:spPr>
        <p:txBody>
          <a:bodyPr vert="horz" wrap="square" lIns="0" tIns="67945" rIns="0" bIns="0" rtlCol="0">
            <a:spAutoFit/>
          </a:bodyPr>
          <a:lstStyle/>
          <a:p>
            <a:pPr marL="355591" marR="5080" indent="-343526">
              <a:lnSpc>
                <a:spcPts val="3460"/>
              </a:lnSpc>
              <a:spcBef>
                <a:spcPts val="535"/>
              </a:spcBef>
              <a:buChar char="•"/>
              <a:tabLst>
                <a:tab pos="355591" algn="l"/>
              </a:tabLst>
            </a:pPr>
            <a:r>
              <a:rPr sz="3200" dirty="0">
                <a:latin typeface="Times New Roman"/>
                <a:cs typeface="Times New Roman"/>
              </a:rPr>
              <a:t>RCTs have</a:t>
            </a:r>
            <a:r>
              <a:rPr sz="3200" spc="-20" dirty="0">
                <a:latin typeface="Times New Roman"/>
                <a:cs typeface="Times New Roman"/>
              </a:rPr>
              <a:t> </a:t>
            </a:r>
            <a:r>
              <a:rPr sz="3200" dirty="0">
                <a:latin typeface="Times New Roman"/>
                <a:cs typeface="Times New Roman"/>
              </a:rPr>
              <a:t>been</a:t>
            </a:r>
            <a:r>
              <a:rPr sz="3200" spc="-11" dirty="0">
                <a:latin typeface="Times New Roman"/>
                <a:cs typeface="Times New Roman"/>
              </a:rPr>
              <a:t> </a:t>
            </a:r>
            <a:r>
              <a:rPr sz="3200" dirty="0">
                <a:latin typeface="Times New Roman"/>
                <a:cs typeface="Times New Roman"/>
              </a:rPr>
              <a:t>shaped</a:t>
            </a:r>
            <a:r>
              <a:rPr sz="3200" spc="-11" dirty="0">
                <a:latin typeface="Times New Roman"/>
                <a:cs typeface="Times New Roman"/>
              </a:rPr>
              <a:t> </a:t>
            </a:r>
            <a:r>
              <a:rPr sz="3200" dirty="0">
                <a:latin typeface="Times New Roman"/>
                <a:cs typeface="Times New Roman"/>
              </a:rPr>
              <a:t>by</a:t>
            </a:r>
            <a:r>
              <a:rPr sz="3200" spc="-11" dirty="0">
                <a:latin typeface="Times New Roman"/>
                <a:cs typeface="Times New Roman"/>
              </a:rPr>
              <a:t> </a:t>
            </a:r>
            <a:r>
              <a:rPr sz="3200" dirty="0">
                <a:latin typeface="Times New Roman"/>
                <a:cs typeface="Times New Roman"/>
              </a:rPr>
              <a:t>the</a:t>
            </a:r>
            <a:r>
              <a:rPr sz="3200" spc="5" dirty="0">
                <a:latin typeface="Times New Roman"/>
                <a:cs typeface="Times New Roman"/>
              </a:rPr>
              <a:t> </a:t>
            </a:r>
            <a:r>
              <a:rPr sz="3200" dirty="0">
                <a:latin typeface="Times New Roman"/>
                <a:cs typeface="Times New Roman"/>
              </a:rPr>
              <a:t>abuses</a:t>
            </a:r>
            <a:r>
              <a:rPr sz="3200" spc="-15" dirty="0">
                <a:latin typeface="Times New Roman"/>
                <a:cs typeface="Times New Roman"/>
              </a:rPr>
              <a:t> </a:t>
            </a:r>
            <a:r>
              <a:rPr sz="3200" spc="-25" dirty="0">
                <a:latin typeface="Times New Roman"/>
                <a:cs typeface="Times New Roman"/>
              </a:rPr>
              <a:t>of </a:t>
            </a:r>
            <a:r>
              <a:rPr sz="3200" dirty="0">
                <a:latin typeface="Times New Roman"/>
                <a:cs typeface="Times New Roman"/>
              </a:rPr>
              <a:t>human</a:t>
            </a:r>
            <a:r>
              <a:rPr sz="3200" spc="-31" dirty="0">
                <a:latin typeface="Times New Roman"/>
                <a:cs typeface="Times New Roman"/>
              </a:rPr>
              <a:t> </a:t>
            </a:r>
            <a:r>
              <a:rPr sz="3200" dirty="0">
                <a:latin typeface="Times New Roman"/>
                <a:cs typeface="Times New Roman"/>
              </a:rPr>
              <a:t>experimentation</a:t>
            </a:r>
            <a:r>
              <a:rPr sz="3200" spc="-31" dirty="0">
                <a:latin typeface="Times New Roman"/>
                <a:cs typeface="Times New Roman"/>
              </a:rPr>
              <a:t> </a:t>
            </a:r>
            <a:r>
              <a:rPr sz="3200" dirty="0">
                <a:latin typeface="Times New Roman"/>
                <a:cs typeface="Times New Roman"/>
              </a:rPr>
              <a:t>that</a:t>
            </a:r>
            <a:r>
              <a:rPr sz="3200" spc="-15" dirty="0">
                <a:latin typeface="Times New Roman"/>
                <a:cs typeface="Times New Roman"/>
              </a:rPr>
              <a:t> </a:t>
            </a:r>
            <a:r>
              <a:rPr sz="3200" dirty="0">
                <a:latin typeface="Times New Roman"/>
                <a:cs typeface="Times New Roman"/>
              </a:rPr>
              <a:t>occurred</a:t>
            </a:r>
            <a:r>
              <a:rPr sz="3200" spc="-31" dirty="0">
                <a:latin typeface="Times New Roman"/>
                <a:cs typeface="Times New Roman"/>
              </a:rPr>
              <a:t> </a:t>
            </a:r>
            <a:r>
              <a:rPr sz="3200" dirty="0">
                <a:latin typeface="Times New Roman"/>
                <a:cs typeface="Times New Roman"/>
              </a:rPr>
              <a:t>in</a:t>
            </a:r>
            <a:r>
              <a:rPr sz="3200" spc="5" dirty="0">
                <a:latin typeface="Times New Roman"/>
                <a:cs typeface="Times New Roman"/>
              </a:rPr>
              <a:t> </a:t>
            </a:r>
            <a:r>
              <a:rPr sz="3200" spc="-25" dirty="0">
                <a:latin typeface="Times New Roman"/>
                <a:cs typeface="Times New Roman"/>
              </a:rPr>
              <a:t>the </a:t>
            </a:r>
            <a:r>
              <a:rPr sz="3200" dirty="0">
                <a:latin typeface="Times New Roman"/>
                <a:cs typeface="Times New Roman"/>
              </a:rPr>
              <a:t>past</a:t>
            </a:r>
            <a:r>
              <a:rPr sz="3200" spc="-11" dirty="0">
                <a:latin typeface="Times New Roman"/>
                <a:cs typeface="Times New Roman"/>
              </a:rPr>
              <a:t> </a:t>
            </a:r>
            <a:r>
              <a:rPr sz="3200" dirty="0">
                <a:latin typeface="Times New Roman"/>
                <a:cs typeface="Times New Roman"/>
              </a:rPr>
              <a:t>and</a:t>
            </a:r>
            <a:r>
              <a:rPr sz="3200" spc="-11" dirty="0">
                <a:latin typeface="Times New Roman"/>
                <a:cs typeface="Times New Roman"/>
              </a:rPr>
              <a:t> </a:t>
            </a:r>
            <a:r>
              <a:rPr sz="3200" dirty="0">
                <a:latin typeface="Times New Roman"/>
                <a:cs typeface="Times New Roman"/>
              </a:rPr>
              <a:t>gave</a:t>
            </a:r>
            <a:r>
              <a:rPr sz="3200" spc="-11" dirty="0">
                <a:latin typeface="Times New Roman"/>
                <a:cs typeface="Times New Roman"/>
              </a:rPr>
              <a:t> </a:t>
            </a:r>
            <a:r>
              <a:rPr sz="3200" dirty="0">
                <a:latin typeface="Times New Roman"/>
                <a:cs typeface="Times New Roman"/>
              </a:rPr>
              <a:t>rise to</a:t>
            </a:r>
            <a:r>
              <a:rPr sz="3200" spc="5" dirty="0">
                <a:latin typeface="Times New Roman"/>
                <a:cs typeface="Times New Roman"/>
              </a:rPr>
              <a:t> </a:t>
            </a:r>
            <a:r>
              <a:rPr sz="3200" dirty="0">
                <a:latin typeface="Times New Roman"/>
                <a:cs typeface="Times New Roman"/>
              </a:rPr>
              <a:t>modern</a:t>
            </a:r>
            <a:r>
              <a:rPr sz="3200" spc="-35" dirty="0">
                <a:latin typeface="Times New Roman"/>
                <a:cs typeface="Times New Roman"/>
              </a:rPr>
              <a:t> </a:t>
            </a:r>
            <a:r>
              <a:rPr sz="3200" spc="-11" dirty="0">
                <a:latin typeface="Times New Roman"/>
                <a:cs typeface="Times New Roman"/>
              </a:rPr>
              <a:t>ethical </a:t>
            </a:r>
            <a:r>
              <a:rPr sz="3200" dirty="0">
                <a:latin typeface="Times New Roman"/>
                <a:cs typeface="Times New Roman"/>
              </a:rPr>
              <a:t>principles</a:t>
            </a:r>
            <a:r>
              <a:rPr sz="3200" spc="-31" dirty="0">
                <a:latin typeface="Times New Roman"/>
                <a:cs typeface="Times New Roman"/>
              </a:rPr>
              <a:t> </a:t>
            </a:r>
            <a:r>
              <a:rPr sz="3200" spc="-11" dirty="0">
                <a:latin typeface="Times New Roman"/>
                <a:cs typeface="Times New Roman"/>
              </a:rPr>
              <a:t>namely;</a:t>
            </a:r>
            <a:endParaRPr sz="3200">
              <a:latin typeface="Times New Roman"/>
              <a:cs typeface="Times New Roman"/>
            </a:endParaRPr>
          </a:p>
          <a:p>
            <a:pPr marL="355591" indent="-342891">
              <a:spcBef>
                <a:spcPts val="320"/>
              </a:spcBef>
              <a:buFont typeface="Times New Roman"/>
              <a:buChar char="•"/>
              <a:tabLst>
                <a:tab pos="355591" algn="l"/>
              </a:tabLst>
            </a:pPr>
            <a:r>
              <a:rPr sz="3200" i="1" dirty="0">
                <a:latin typeface="Times New Roman"/>
                <a:cs typeface="Times New Roman"/>
              </a:rPr>
              <a:t>Respect</a:t>
            </a:r>
            <a:r>
              <a:rPr sz="3200" i="1" spc="-25" dirty="0">
                <a:latin typeface="Times New Roman"/>
                <a:cs typeface="Times New Roman"/>
              </a:rPr>
              <a:t> </a:t>
            </a:r>
            <a:r>
              <a:rPr sz="3200" i="1" dirty="0">
                <a:latin typeface="Times New Roman"/>
                <a:cs typeface="Times New Roman"/>
              </a:rPr>
              <a:t>for</a:t>
            </a:r>
            <a:r>
              <a:rPr sz="3200" i="1" spc="11" dirty="0">
                <a:latin typeface="Times New Roman"/>
                <a:cs typeface="Times New Roman"/>
              </a:rPr>
              <a:t> </a:t>
            </a:r>
            <a:r>
              <a:rPr sz="3200" i="1" spc="-11" dirty="0">
                <a:latin typeface="Times New Roman"/>
                <a:cs typeface="Times New Roman"/>
              </a:rPr>
              <a:t>persons</a:t>
            </a:r>
            <a:endParaRPr sz="3200">
              <a:latin typeface="Times New Roman"/>
              <a:cs typeface="Times New Roman"/>
            </a:endParaRPr>
          </a:p>
          <a:p>
            <a:pPr marL="355591" indent="-342891">
              <a:spcBef>
                <a:spcPts val="385"/>
              </a:spcBef>
              <a:buFont typeface="Times New Roman"/>
              <a:buChar char="•"/>
              <a:tabLst>
                <a:tab pos="355591" algn="l"/>
              </a:tabLst>
            </a:pPr>
            <a:r>
              <a:rPr sz="3200" i="1" spc="-11" dirty="0">
                <a:latin typeface="Times New Roman"/>
                <a:cs typeface="Times New Roman"/>
              </a:rPr>
              <a:t>Beneficence</a:t>
            </a:r>
            <a:endParaRPr sz="3200">
              <a:latin typeface="Times New Roman"/>
              <a:cs typeface="Times New Roman"/>
            </a:endParaRPr>
          </a:p>
          <a:p>
            <a:pPr marL="355591" indent="-342891">
              <a:spcBef>
                <a:spcPts val="385"/>
              </a:spcBef>
              <a:buFont typeface="Times New Roman"/>
              <a:buChar char="•"/>
              <a:tabLst>
                <a:tab pos="355591" algn="l"/>
              </a:tabLst>
            </a:pPr>
            <a:r>
              <a:rPr sz="3200" i="1" dirty="0">
                <a:latin typeface="Times New Roman"/>
                <a:cs typeface="Times New Roman"/>
              </a:rPr>
              <a:t>Non</a:t>
            </a:r>
            <a:r>
              <a:rPr sz="3200" i="1" spc="-15" dirty="0">
                <a:latin typeface="Times New Roman"/>
                <a:cs typeface="Times New Roman"/>
              </a:rPr>
              <a:t> </a:t>
            </a:r>
            <a:r>
              <a:rPr sz="3200" i="1" spc="-11" dirty="0">
                <a:latin typeface="Times New Roman"/>
                <a:cs typeface="Times New Roman"/>
              </a:rPr>
              <a:t>maleficence</a:t>
            </a:r>
            <a:endParaRPr sz="3200">
              <a:latin typeface="Times New Roman"/>
              <a:cs typeface="Times New Roman"/>
            </a:endParaRPr>
          </a:p>
          <a:p>
            <a:pPr marL="355591" indent="-342891">
              <a:spcBef>
                <a:spcPts val="385"/>
              </a:spcBef>
              <a:buFont typeface="Times New Roman"/>
              <a:buChar char="•"/>
              <a:tabLst>
                <a:tab pos="355591" algn="l"/>
              </a:tabLst>
            </a:pPr>
            <a:r>
              <a:rPr sz="3200" i="1" spc="-11" dirty="0">
                <a:latin typeface="Times New Roman"/>
                <a:cs typeface="Times New Roman"/>
              </a:rPr>
              <a:t>Justice</a:t>
            </a:r>
            <a:endParaRPr sz="3200">
              <a:latin typeface="Times New Roman"/>
              <a:cs typeface="Times New Roman"/>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3711" y="313691"/>
            <a:ext cx="4656455" cy="627736"/>
          </a:xfrm>
          <a:prstGeom prst="rect">
            <a:avLst/>
          </a:prstGeom>
        </p:spPr>
        <p:txBody>
          <a:bodyPr vert="horz" wrap="square" lIns="0" tIns="12065" rIns="0" bIns="0" rtlCol="0">
            <a:spAutoFit/>
          </a:bodyPr>
          <a:lstStyle/>
          <a:p>
            <a:pPr marL="12700">
              <a:spcBef>
                <a:spcPts val="95"/>
              </a:spcBef>
            </a:pPr>
            <a:r>
              <a:rPr sz="4000" b="0" dirty="0">
                <a:latin typeface="Times New Roman"/>
                <a:cs typeface="Times New Roman"/>
              </a:rPr>
              <a:t>Registers</a:t>
            </a:r>
            <a:r>
              <a:rPr sz="4000" b="0" spc="-85" dirty="0">
                <a:latin typeface="Times New Roman"/>
                <a:cs typeface="Times New Roman"/>
              </a:rPr>
              <a:t> </a:t>
            </a:r>
            <a:r>
              <a:rPr sz="4000" b="0" dirty="0">
                <a:latin typeface="Times New Roman"/>
                <a:cs typeface="Times New Roman"/>
              </a:rPr>
              <a:t>and</a:t>
            </a:r>
            <a:r>
              <a:rPr sz="4000" b="0" spc="-91" dirty="0">
                <a:latin typeface="Times New Roman"/>
                <a:cs typeface="Times New Roman"/>
              </a:rPr>
              <a:t> </a:t>
            </a:r>
            <a:r>
              <a:rPr sz="4000" b="0" spc="-11" dirty="0">
                <a:latin typeface="Times New Roman"/>
                <a:cs typeface="Times New Roman"/>
              </a:rPr>
              <a:t>Manuals</a:t>
            </a:r>
            <a:endParaRPr sz="4000">
              <a:latin typeface="Times New Roman"/>
              <a:cs typeface="Times New Roman"/>
            </a:endParaRPr>
          </a:p>
        </p:txBody>
      </p:sp>
      <p:sp>
        <p:nvSpPr>
          <p:cNvPr id="3" name="object 3"/>
          <p:cNvSpPr txBox="1"/>
          <p:nvPr/>
        </p:nvSpPr>
        <p:spPr>
          <a:xfrm>
            <a:off x="688340" y="988038"/>
            <a:ext cx="4521200" cy="4926349"/>
          </a:xfrm>
          <a:prstGeom prst="rect">
            <a:avLst/>
          </a:prstGeom>
        </p:spPr>
        <p:txBody>
          <a:bodyPr vert="horz" wrap="square" lIns="0" tIns="62865" rIns="0" bIns="0" rtlCol="0">
            <a:spAutoFit/>
          </a:bodyPr>
          <a:lstStyle/>
          <a:p>
            <a:pPr marL="355591" indent="-342891">
              <a:spcBef>
                <a:spcPts val="495"/>
              </a:spcBef>
              <a:buChar char="•"/>
              <a:tabLst>
                <a:tab pos="355591" algn="l"/>
              </a:tabLst>
            </a:pPr>
            <a:r>
              <a:rPr sz="3200" spc="-11" dirty="0">
                <a:latin typeface="Times New Roman"/>
                <a:cs typeface="Times New Roman"/>
              </a:rPr>
              <a:t>Registers</a:t>
            </a:r>
            <a:endParaRPr sz="3200">
              <a:latin typeface="Times New Roman"/>
              <a:cs typeface="Times New Roman"/>
            </a:endParaRPr>
          </a:p>
          <a:p>
            <a:pPr marL="927077" lvl="1" indent="-457189">
              <a:spcBef>
                <a:spcPts val="340"/>
              </a:spcBef>
              <a:buChar char="–"/>
              <a:tabLst>
                <a:tab pos="927077" algn="l"/>
              </a:tabLst>
            </a:pPr>
            <a:r>
              <a:rPr sz="2800" dirty="0">
                <a:latin typeface="Times New Roman"/>
                <a:cs typeface="Times New Roman"/>
              </a:rPr>
              <a:t>For</a:t>
            </a:r>
            <a:r>
              <a:rPr sz="2800" spc="-40" dirty="0">
                <a:latin typeface="Times New Roman"/>
                <a:cs typeface="Times New Roman"/>
              </a:rPr>
              <a:t> </a:t>
            </a:r>
            <a:r>
              <a:rPr sz="2800" dirty="0">
                <a:latin typeface="Times New Roman"/>
                <a:cs typeface="Times New Roman"/>
              </a:rPr>
              <a:t>all</a:t>
            </a:r>
            <a:r>
              <a:rPr sz="2800" spc="-35" dirty="0">
                <a:latin typeface="Times New Roman"/>
                <a:cs typeface="Times New Roman"/>
              </a:rPr>
              <a:t> </a:t>
            </a:r>
            <a:r>
              <a:rPr sz="2800" spc="-11" dirty="0">
                <a:latin typeface="Times New Roman"/>
                <a:cs typeface="Times New Roman"/>
              </a:rPr>
              <a:t>questionnaires</a:t>
            </a:r>
            <a:endParaRPr sz="2800">
              <a:latin typeface="Times New Roman"/>
              <a:cs typeface="Times New Roman"/>
            </a:endParaRPr>
          </a:p>
          <a:p>
            <a:pPr marL="934695" lvl="1" indent="-464808">
              <a:spcBef>
                <a:spcPts val="335"/>
              </a:spcBef>
              <a:buChar char="–"/>
              <a:tabLst>
                <a:tab pos="934695" algn="l"/>
              </a:tabLst>
            </a:pPr>
            <a:r>
              <a:rPr sz="2800" dirty="0">
                <a:latin typeface="Times New Roman"/>
                <a:cs typeface="Times New Roman"/>
              </a:rPr>
              <a:t>For</a:t>
            </a:r>
            <a:r>
              <a:rPr sz="2800" spc="-40" dirty="0">
                <a:latin typeface="Times New Roman"/>
                <a:cs typeface="Times New Roman"/>
              </a:rPr>
              <a:t> </a:t>
            </a:r>
            <a:r>
              <a:rPr sz="2800" dirty="0">
                <a:latin typeface="Times New Roman"/>
                <a:cs typeface="Times New Roman"/>
              </a:rPr>
              <a:t>all</a:t>
            </a:r>
            <a:r>
              <a:rPr sz="2800" spc="-35" dirty="0">
                <a:latin typeface="Times New Roman"/>
                <a:cs typeface="Times New Roman"/>
              </a:rPr>
              <a:t> </a:t>
            </a:r>
            <a:r>
              <a:rPr sz="2800" spc="-11" dirty="0">
                <a:latin typeface="Times New Roman"/>
                <a:cs typeface="Times New Roman"/>
              </a:rPr>
              <a:t>actions</a:t>
            </a:r>
            <a:endParaRPr sz="2800">
              <a:latin typeface="Times New Roman"/>
              <a:cs typeface="Times New Roman"/>
            </a:endParaRPr>
          </a:p>
          <a:p>
            <a:pPr marL="1155036" lvl="2" indent="-227960">
              <a:spcBef>
                <a:spcPts val="305"/>
              </a:spcBef>
              <a:buChar char="•"/>
              <a:tabLst>
                <a:tab pos="1155036" algn="l"/>
              </a:tabLst>
            </a:pPr>
            <a:r>
              <a:rPr dirty="0">
                <a:latin typeface="Times New Roman"/>
                <a:cs typeface="Times New Roman"/>
              </a:rPr>
              <a:t>Transport</a:t>
            </a:r>
            <a:r>
              <a:rPr spc="-31" dirty="0">
                <a:latin typeface="Times New Roman"/>
                <a:cs typeface="Times New Roman"/>
              </a:rPr>
              <a:t> </a:t>
            </a:r>
            <a:r>
              <a:rPr dirty="0">
                <a:latin typeface="Times New Roman"/>
                <a:cs typeface="Times New Roman"/>
              </a:rPr>
              <a:t>of </a:t>
            </a:r>
            <a:r>
              <a:rPr spc="-11" dirty="0">
                <a:latin typeface="Times New Roman"/>
                <a:cs typeface="Times New Roman"/>
              </a:rPr>
              <a:t>samples</a:t>
            </a:r>
            <a:endParaRPr>
              <a:latin typeface="Times New Roman"/>
              <a:cs typeface="Times New Roman"/>
            </a:endParaRPr>
          </a:p>
          <a:p>
            <a:pPr marL="1155036" lvl="2" indent="-227960">
              <a:spcBef>
                <a:spcPts val="289"/>
              </a:spcBef>
              <a:buChar char="•"/>
              <a:tabLst>
                <a:tab pos="1155036" algn="l"/>
              </a:tabLst>
            </a:pPr>
            <a:r>
              <a:rPr dirty="0">
                <a:latin typeface="Times New Roman"/>
                <a:cs typeface="Times New Roman"/>
              </a:rPr>
              <a:t>Transport</a:t>
            </a:r>
            <a:r>
              <a:rPr spc="-20" dirty="0">
                <a:latin typeface="Times New Roman"/>
                <a:cs typeface="Times New Roman"/>
              </a:rPr>
              <a:t> </a:t>
            </a:r>
            <a:r>
              <a:rPr dirty="0">
                <a:latin typeface="Times New Roman"/>
                <a:cs typeface="Times New Roman"/>
              </a:rPr>
              <a:t>of </a:t>
            </a:r>
            <a:r>
              <a:rPr spc="-11" dirty="0">
                <a:latin typeface="Times New Roman"/>
                <a:cs typeface="Times New Roman"/>
              </a:rPr>
              <a:t>questionnaires</a:t>
            </a:r>
            <a:endParaRPr>
              <a:latin typeface="Times New Roman"/>
              <a:cs typeface="Times New Roman"/>
            </a:endParaRPr>
          </a:p>
          <a:p>
            <a:pPr marL="1155036" lvl="2" indent="-227960">
              <a:spcBef>
                <a:spcPts val="285"/>
              </a:spcBef>
              <a:buChar char="•"/>
              <a:tabLst>
                <a:tab pos="1155036" algn="l"/>
              </a:tabLst>
            </a:pPr>
            <a:r>
              <a:rPr dirty="0">
                <a:latin typeface="Times New Roman"/>
                <a:cs typeface="Times New Roman"/>
              </a:rPr>
              <a:t>Samples</a:t>
            </a:r>
            <a:r>
              <a:rPr spc="-25" dirty="0">
                <a:latin typeface="Times New Roman"/>
                <a:cs typeface="Times New Roman"/>
              </a:rPr>
              <a:t> </a:t>
            </a:r>
            <a:r>
              <a:rPr spc="-11" dirty="0">
                <a:latin typeface="Times New Roman"/>
                <a:cs typeface="Times New Roman"/>
              </a:rPr>
              <a:t>taken</a:t>
            </a:r>
            <a:endParaRPr>
              <a:latin typeface="Times New Roman"/>
              <a:cs typeface="Times New Roman"/>
            </a:endParaRPr>
          </a:p>
          <a:p>
            <a:pPr marL="1155036" lvl="2" indent="-227960">
              <a:spcBef>
                <a:spcPts val="289"/>
              </a:spcBef>
              <a:buChar char="•"/>
              <a:tabLst>
                <a:tab pos="1155036" algn="l"/>
              </a:tabLst>
            </a:pPr>
            <a:r>
              <a:rPr spc="-11" dirty="0">
                <a:latin typeface="Times New Roman"/>
                <a:cs typeface="Times New Roman"/>
              </a:rPr>
              <a:t>Attendance</a:t>
            </a:r>
            <a:endParaRPr>
              <a:latin typeface="Times New Roman"/>
              <a:cs typeface="Times New Roman"/>
            </a:endParaRPr>
          </a:p>
          <a:p>
            <a:pPr marL="1155036" lvl="2" indent="-227960">
              <a:spcBef>
                <a:spcPts val="289"/>
              </a:spcBef>
              <a:buChar char="•"/>
              <a:tabLst>
                <a:tab pos="1155036" algn="l"/>
              </a:tabLst>
            </a:pPr>
            <a:r>
              <a:rPr dirty="0">
                <a:latin typeface="Times New Roman"/>
                <a:cs typeface="Times New Roman"/>
              </a:rPr>
              <a:t>Daily </a:t>
            </a:r>
            <a:r>
              <a:rPr spc="-11" dirty="0">
                <a:latin typeface="Times New Roman"/>
                <a:cs typeface="Times New Roman"/>
              </a:rPr>
              <a:t>tasks</a:t>
            </a:r>
            <a:endParaRPr>
              <a:latin typeface="Times New Roman"/>
              <a:cs typeface="Times New Roman"/>
            </a:endParaRPr>
          </a:p>
          <a:p>
            <a:pPr marL="355591" indent="-342891">
              <a:spcBef>
                <a:spcPts val="365"/>
              </a:spcBef>
              <a:buChar char="•"/>
              <a:tabLst>
                <a:tab pos="355591" algn="l"/>
              </a:tabLst>
            </a:pPr>
            <a:r>
              <a:rPr sz="3200" spc="-11" dirty="0">
                <a:latin typeface="Times New Roman"/>
                <a:cs typeface="Times New Roman"/>
              </a:rPr>
              <a:t>Manuals</a:t>
            </a:r>
            <a:endParaRPr sz="3200">
              <a:latin typeface="Times New Roman"/>
              <a:cs typeface="Times New Roman"/>
            </a:endParaRPr>
          </a:p>
          <a:p>
            <a:pPr marL="1155036" lvl="2" indent="-227960">
              <a:spcBef>
                <a:spcPts val="305"/>
              </a:spcBef>
              <a:buChar char="•"/>
              <a:tabLst>
                <a:tab pos="1155036" algn="l"/>
              </a:tabLst>
            </a:pPr>
            <a:r>
              <a:rPr dirty="0">
                <a:latin typeface="Times New Roman"/>
                <a:cs typeface="Times New Roman"/>
              </a:rPr>
              <a:t>Study </a:t>
            </a:r>
            <a:r>
              <a:rPr spc="-11" dirty="0">
                <a:latin typeface="Times New Roman"/>
                <a:cs typeface="Times New Roman"/>
              </a:rPr>
              <a:t>procedures</a:t>
            </a:r>
            <a:endParaRPr>
              <a:latin typeface="Times New Roman"/>
              <a:cs typeface="Times New Roman"/>
            </a:endParaRPr>
          </a:p>
          <a:p>
            <a:pPr marL="1612225" lvl="3" indent="-227960">
              <a:spcBef>
                <a:spcPts val="260"/>
              </a:spcBef>
              <a:buChar char="–"/>
              <a:tabLst>
                <a:tab pos="1612225" algn="l"/>
              </a:tabLst>
            </a:pPr>
            <a:r>
              <a:rPr sz="2000" dirty="0">
                <a:latin typeface="Times New Roman"/>
                <a:cs typeface="Times New Roman"/>
              </a:rPr>
              <a:t>Field</a:t>
            </a:r>
            <a:r>
              <a:rPr sz="2000" spc="-25" dirty="0">
                <a:latin typeface="Times New Roman"/>
                <a:cs typeface="Times New Roman"/>
              </a:rPr>
              <a:t> </a:t>
            </a:r>
            <a:r>
              <a:rPr sz="2000" spc="-11" dirty="0">
                <a:latin typeface="Times New Roman"/>
                <a:cs typeface="Times New Roman"/>
              </a:rPr>
              <a:t>workers</a:t>
            </a:r>
            <a:endParaRPr sz="2000">
              <a:latin typeface="Times New Roman"/>
              <a:cs typeface="Times New Roman"/>
            </a:endParaRPr>
          </a:p>
          <a:p>
            <a:pPr marL="1612225" lvl="3" indent="-227960">
              <a:spcBef>
                <a:spcPts val="240"/>
              </a:spcBef>
              <a:buChar char="–"/>
              <a:tabLst>
                <a:tab pos="1612225" algn="l"/>
              </a:tabLst>
            </a:pPr>
            <a:r>
              <a:rPr sz="2000" spc="-11" dirty="0">
                <a:latin typeface="Times New Roman"/>
                <a:cs typeface="Times New Roman"/>
              </a:rPr>
              <a:t>Doctors</a:t>
            </a:r>
            <a:endParaRPr sz="2000">
              <a:latin typeface="Times New Roman"/>
              <a:cs typeface="Times New Roman"/>
            </a:endParaRPr>
          </a:p>
          <a:p>
            <a:pPr marL="1155036" lvl="2" indent="-227960">
              <a:spcBef>
                <a:spcPts val="271"/>
              </a:spcBef>
              <a:buChar char="•"/>
              <a:tabLst>
                <a:tab pos="1155036" algn="l"/>
              </a:tabLst>
            </a:pPr>
            <a:r>
              <a:rPr dirty="0">
                <a:latin typeface="Times New Roman"/>
                <a:cs typeface="Times New Roman"/>
              </a:rPr>
              <a:t>Laboratory</a:t>
            </a:r>
            <a:r>
              <a:rPr spc="-31" dirty="0">
                <a:latin typeface="Times New Roman"/>
                <a:cs typeface="Times New Roman"/>
              </a:rPr>
              <a:t> </a:t>
            </a:r>
            <a:r>
              <a:rPr spc="-11" dirty="0">
                <a:latin typeface="Times New Roman"/>
                <a:cs typeface="Times New Roman"/>
              </a:rPr>
              <a:t>procedures</a:t>
            </a:r>
            <a:endParaRPr>
              <a:latin typeface="Times New Roman"/>
              <a:cs typeface="Times New Roman"/>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45950" y="127568"/>
            <a:ext cx="363220" cy="181611"/>
            <a:chOff x="845949" y="127567"/>
            <a:chExt cx="363220" cy="181610"/>
          </a:xfrm>
        </p:grpSpPr>
        <p:pic>
          <p:nvPicPr>
            <p:cNvPr id="3" name="object 3"/>
            <p:cNvPicPr/>
            <p:nvPr/>
          </p:nvPicPr>
          <p:blipFill>
            <a:blip r:embed="rId2" cstate="print"/>
            <a:stretch>
              <a:fillRect/>
            </a:stretch>
          </p:blipFill>
          <p:spPr>
            <a:xfrm>
              <a:off x="845949" y="127567"/>
              <a:ext cx="200110" cy="141245"/>
            </a:xfrm>
            <a:prstGeom prst="rect">
              <a:avLst/>
            </a:prstGeom>
          </p:spPr>
        </p:pic>
        <p:pic>
          <p:nvPicPr>
            <p:cNvPr id="4" name="object 4"/>
            <p:cNvPicPr/>
            <p:nvPr/>
          </p:nvPicPr>
          <p:blipFill>
            <a:blip r:embed="rId3" cstate="print"/>
            <a:stretch>
              <a:fillRect/>
            </a:stretch>
          </p:blipFill>
          <p:spPr>
            <a:xfrm>
              <a:off x="1069321" y="164791"/>
              <a:ext cx="89965" cy="144347"/>
            </a:xfrm>
            <a:prstGeom prst="rect">
              <a:avLst/>
            </a:prstGeom>
          </p:spPr>
        </p:pic>
        <p:sp>
          <p:nvSpPr>
            <p:cNvPr id="5" name="object 5"/>
            <p:cNvSpPr/>
            <p:nvPr/>
          </p:nvSpPr>
          <p:spPr>
            <a:xfrm>
              <a:off x="1191844" y="127571"/>
              <a:ext cx="17145" cy="139700"/>
            </a:xfrm>
            <a:custGeom>
              <a:avLst/>
              <a:gdLst/>
              <a:ahLst/>
              <a:cxnLst/>
              <a:rect l="l" t="t" r="r" b="b"/>
              <a:pathLst>
                <a:path w="17144" h="139700">
                  <a:moveTo>
                    <a:pt x="17056" y="38874"/>
                  </a:moveTo>
                  <a:lnTo>
                    <a:pt x="0" y="38874"/>
                  </a:lnTo>
                  <a:lnTo>
                    <a:pt x="0" y="139598"/>
                  </a:lnTo>
                  <a:lnTo>
                    <a:pt x="17056" y="139598"/>
                  </a:lnTo>
                  <a:lnTo>
                    <a:pt x="17056" y="38874"/>
                  </a:lnTo>
                  <a:close/>
                </a:path>
                <a:path w="17144" h="139700">
                  <a:moveTo>
                    <a:pt x="17056" y="0"/>
                  </a:moveTo>
                  <a:lnTo>
                    <a:pt x="0" y="0"/>
                  </a:lnTo>
                  <a:lnTo>
                    <a:pt x="0" y="17170"/>
                  </a:lnTo>
                  <a:lnTo>
                    <a:pt x="17056" y="17170"/>
                  </a:lnTo>
                  <a:lnTo>
                    <a:pt x="17056" y="0"/>
                  </a:lnTo>
                  <a:close/>
                </a:path>
              </a:pathLst>
            </a:custGeom>
            <a:solidFill>
              <a:srgbClr val="000000"/>
            </a:solidFill>
          </p:spPr>
          <p:txBody>
            <a:bodyPr wrap="square" lIns="0" tIns="0" rIns="0" bIns="0" rtlCol="0"/>
            <a:lstStyle/>
            <a:p>
              <a:endParaRPr/>
            </a:p>
          </p:txBody>
        </p:sp>
      </p:grpSp>
      <p:grpSp>
        <p:nvGrpSpPr>
          <p:cNvPr id="6" name="object 6"/>
          <p:cNvGrpSpPr/>
          <p:nvPr/>
        </p:nvGrpSpPr>
        <p:grpSpPr>
          <a:xfrm>
            <a:off x="1233745" y="143078"/>
            <a:ext cx="360045" cy="125731"/>
            <a:chOff x="1233743" y="143077"/>
            <a:chExt cx="360045" cy="125730"/>
          </a:xfrm>
        </p:grpSpPr>
        <p:pic>
          <p:nvPicPr>
            <p:cNvPr id="7" name="object 7"/>
            <p:cNvPicPr/>
            <p:nvPr/>
          </p:nvPicPr>
          <p:blipFill>
            <a:blip r:embed="rId4" cstate="print"/>
            <a:stretch>
              <a:fillRect/>
            </a:stretch>
          </p:blipFill>
          <p:spPr>
            <a:xfrm>
              <a:off x="1333013" y="143077"/>
              <a:ext cx="68254" cy="125735"/>
            </a:xfrm>
            <a:prstGeom prst="rect">
              <a:avLst/>
            </a:prstGeom>
          </p:spPr>
        </p:pic>
        <p:pic>
          <p:nvPicPr>
            <p:cNvPr id="8" name="object 8"/>
            <p:cNvPicPr/>
            <p:nvPr/>
          </p:nvPicPr>
          <p:blipFill>
            <a:blip r:embed="rId5" cstate="print"/>
            <a:stretch>
              <a:fillRect/>
            </a:stretch>
          </p:blipFill>
          <p:spPr>
            <a:xfrm>
              <a:off x="1233743" y="164791"/>
              <a:ext cx="79109" cy="104021"/>
            </a:xfrm>
            <a:prstGeom prst="rect">
              <a:avLst/>
            </a:prstGeom>
          </p:spPr>
        </p:pic>
        <p:pic>
          <p:nvPicPr>
            <p:cNvPr id="9" name="object 9"/>
            <p:cNvPicPr/>
            <p:nvPr/>
          </p:nvPicPr>
          <p:blipFill>
            <a:blip r:embed="rId6" cstate="print"/>
            <a:stretch>
              <a:fillRect/>
            </a:stretch>
          </p:blipFill>
          <p:spPr>
            <a:xfrm>
              <a:off x="1421427" y="164791"/>
              <a:ext cx="88414" cy="104021"/>
            </a:xfrm>
            <a:prstGeom prst="rect">
              <a:avLst/>
            </a:prstGeom>
          </p:spPr>
        </p:pic>
        <p:sp>
          <p:nvSpPr>
            <p:cNvPr id="10" name="object 10"/>
            <p:cNvSpPr/>
            <p:nvPr/>
          </p:nvSpPr>
          <p:spPr>
            <a:xfrm>
              <a:off x="1537755" y="164791"/>
              <a:ext cx="55880" cy="102870"/>
            </a:xfrm>
            <a:custGeom>
              <a:avLst/>
              <a:gdLst/>
              <a:ahLst/>
              <a:cxnLst/>
              <a:rect l="l" t="t" r="r" b="b"/>
              <a:pathLst>
                <a:path w="55880" h="102870">
                  <a:moveTo>
                    <a:pt x="54297" y="0"/>
                  </a:moveTo>
                  <a:lnTo>
                    <a:pt x="17058" y="20266"/>
                  </a:lnTo>
                  <a:lnTo>
                    <a:pt x="17058" y="1654"/>
                  </a:lnTo>
                  <a:lnTo>
                    <a:pt x="0" y="1654"/>
                  </a:lnTo>
                  <a:lnTo>
                    <a:pt x="0" y="102366"/>
                  </a:lnTo>
                  <a:lnTo>
                    <a:pt x="17058" y="102366"/>
                  </a:lnTo>
                  <a:lnTo>
                    <a:pt x="17058" y="52734"/>
                  </a:lnTo>
                  <a:lnTo>
                    <a:pt x="17643" y="43173"/>
                  </a:lnTo>
                  <a:lnTo>
                    <a:pt x="37239" y="15510"/>
                  </a:lnTo>
                  <a:lnTo>
                    <a:pt x="52746" y="15510"/>
                  </a:lnTo>
                  <a:lnTo>
                    <a:pt x="55848" y="18612"/>
                  </a:lnTo>
                  <a:lnTo>
                    <a:pt x="55848" y="1654"/>
                  </a:lnTo>
                  <a:lnTo>
                    <a:pt x="54297" y="0"/>
                  </a:lnTo>
                  <a:close/>
                </a:path>
              </a:pathLst>
            </a:custGeom>
            <a:solidFill>
              <a:srgbClr val="000000"/>
            </a:solidFill>
          </p:spPr>
          <p:txBody>
            <a:bodyPr wrap="square" lIns="0" tIns="0" rIns="0" bIns="0" rtlCol="0"/>
            <a:lstStyle/>
            <a:p>
              <a:endParaRPr/>
            </a:p>
          </p:txBody>
        </p:sp>
      </p:grpSp>
      <p:grpSp>
        <p:nvGrpSpPr>
          <p:cNvPr id="11" name="object 11"/>
          <p:cNvGrpSpPr/>
          <p:nvPr/>
        </p:nvGrpSpPr>
        <p:grpSpPr>
          <a:xfrm>
            <a:off x="3347911" y="127568"/>
            <a:ext cx="713740" cy="179071"/>
            <a:chOff x="3347911" y="127567"/>
            <a:chExt cx="713740" cy="179070"/>
          </a:xfrm>
        </p:grpSpPr>
        <p:pic>
          <p:nvPicPr>
            <p:cNvPr id="12" name="object 12"/>
            <p:cNvPicPr/>
            <p:nvPr/>
          </p:nvPicPr>
          <p:blipFill>
            <a:blip r:embed="rId7" cstate="print"/>
            <a:stretch>
              <a:fillRect/>
            </a:stretch>
          </p:blipFill>
          <p:spPr>
            <a:xfrm>
              <a:off x="3347911" y="127567"/>
              <a:ext cx="86842" cy="139590"/>
            </a:xfrm>
            <a:prstGeom prst="rect">
              <a:avLst/>
            </a:prstGeom>
          </p:spPr>
        </p:pic>
        <p:pic>
          <p:nvPicPr>
            <p:cNvPr id="13" name="object 13"/>
            <p:cNvPicPr/>
            <p:nvPr/>
          </p:nvPicPr>
          <p:blipFill>
            <a:blip r:embed="rId8" cstate="print"/>
            <a:stretch>
              <a:fillRect/>
            </a:stretch>
          </p:blipFill>
          <p:spPr>
            <a:xfrm>
              <a:off x="3458119" y="166445"/>
              <a:ext cx="82087" cy="102366"/>
            </a:xfrm>
            <a:prstGeom prst="rect">
              <a:avLst/>
            </a:prstGeom>
          </p:spPr>
        </p:pic>
        <p:pic>
          <p:nvPicPr>
            <p:cNvPr id="14" name="object 14"/>
            <p:cNvPicPr/>
            <p:nvPr/>
          </p:nvPicPr>
          <p:blipFill>
            <a:blip r:embed="rId9" cstate="print"/>
            <a:stretch>
              <a:fillRect/>
            </a:stretch>
          </p:blipFill>
          <p:spPr>
            <a:xfrm>
              <a:off x="3572875" y="164791"/>
              <a:ext cx="164381" cy="141245"/>
            </a:xfrm>
            <a:prstGeom prst="rect">
              <a:avLst/>
            </a:prstGeom>
          </p:spPr>
        </p:pic>
        <p:pic>
          <p:nvPicPr>
            <p:cNvPr id="15" name="object 15"/>
            <p:cNvPicPr/>
            <p:nvPr/>
          </p:nvPicPr>
          <p:blipFill>
            <a:blip r:embed="rId10" cstate="print"/>
            <a:stretch>
              <a:fillRect/>
            </a:stretch>
          </p:blipFill>
          <p:spPr>
            <a:xfrm>
              <a:off x="3758967" y="164791"/>
              <a:ext cx="94700" cy="104021"/>
            </a:xfrm>
            <a:prstGeom prst="rect">
              <a:avLst/>
            </a:prstGeom>
          </p:spPr>
        </p:pic>
        <p:pic>
          <p:nvPicPr>
            <p:cNvPr id="16" name="object 16"/>
            <p:cNvPicPr/>
            <p:nvPr/>
          </p:nvPicPr>
          <p:blipFill>
            <a:blip r:embed="rId11" cstate="print"/>
            <a:stretch>
              <a:fillRect/>
            </a:stretch>
          </p:blipFill>
          <p:spPr>
            <a:xfrm>
              <a:off x="3875378" y="164791"/>
              <a:ext cx="77538" cy="104021"/>
            </a:xfrm>
            <a:prstGeom prst="rect">
              <a:avLst/>
            </a:prstGeom>
          </p:spPr>
        </p:pic>
        <p:pic>
          <p:nvPicPr>
            <p:cNvPr id="17" name="object 17"/>
            <p:cNvPicPr/>
            <p:nvPr/>
          </p:nvPicPr>
          <p:blipFill>
            <a:blip r:embed="rId12" cstate="print"/>
            <a:stretch>
              <a:fillRect/>
            </a:stretch>
          </p:blipFill>
          <p:spPr>
            <a:xfrm>
              <a:off x="3974627" y="164791"/>
              <a:ext cx="86842" cy="104021"/>
            </a:xfrm>
            <a:prstGeom prst="rect">
              <a:avLst/>
            </a:prstGeom>
          </p:spPr>
        </p:pic>
      </p:grpSp>
      <p:grpSp>
        <p:nvGrpSpPr>
          <p:cNvPr id="18" name="object 18"/>
          <p:cNvGrpSpPr/>
          <p:nvPr/>
        </p:nvGrpSpPr>
        <p:grpSpPr>
          <a:xfrm>
            <a:off x="5584736" y="123018"/>
            <a:ext cx="457835" cy="146051"/>
            <a:chOff x="5584735" y="123017"/>
            <a:chExt cx="457834" cy="146050"/>
          </a:xfrm>
        </p:grpSpPr>
        <p:pic>
          <p:nvPicPr>
            <p:cNvPr id="19" name="object 19"/>
            <p:cNvPicPr/>
            <p:nvPr/>
          </p:nvPicPr>
          <p:blipFill>
            <a:blip r:embed="rId13" cstate="print"/>
            <a:stretch>
              <a:fillRect/>
            </a:stretch>
          </p:blipFill>
          <p:spPr>
            <a:xfrm>
              <a:off x="5584735" y="127567"/>
              <a:ext cx="78985" cy="139590"/>
            </a:xfrm>
            <a:prstGeom prst="rect">
              <a:avLst/>
            </a:prstGeom>
          </p:spPr>
        </p:pic>
        <p:sp>
          <p:nvSpPr>
            <p:cNvPr id="20" name="object 20"/>
            <p:cNvSpPr/>
            <p:nvPr/>
          </p:nvSpPr>
          <p:spPr>
            <a:xfrm>
              <a:off x="5693283" y="123024"/>
              <a:ext cx="118110" cy="144145"/>
            </a:xfrm>
            <a:custGeom>
              <a:avLst/>
              <a:gdLst/>
              <a:ahLst/>
              <a:cxnLst/>
              <a:rect l="l" t="t" r="r" b="b"/>
              <a:pathLst>
                <a:path w="118110" h="144145">
                  <a:moveTo>
                    <a:pt x="16954" y="43421"/>
                  </a:moveTo>
                  <a:lnTo>
                    <a:pt x="0" y="43421"/>
                  </a:lnTo>
                  <a:lnTo>
                    <a:pt x="0" y="144145"/>
                  </a:lnTo>
                  <a:lnTo>
                    <a:pt x="16954" y="144145"/>
                  </a:lnTo>
                  <a:lnTo>
                    <a:pt x="16954" y="43421"/>
                  </a:lnTo>
                  <a:close/>
                </a:path>
                <a:path w="118110" h="144145">
                  <a:moveTo>
                    <a:pt x="16954" y="4546"/>
                  </a:moveTo>
                  <a:lnTo>
                    <a:pt x="0" y="4546"/>
                  </a:lnTo>
                  <a:lnTo>
                    <a:pt x="0" y="21717"/>
                  </a:lnTo>
                  <a:lnTo>
                    <a:pt x="16954" y="21717"/>
                  </a:lnTo>
                  <a:lnTo>
                    <a:pt x="16954" y="4546"/>
                  </a:lnTo>
                  <a:close/>
                </a:path>
                <a:path w="118110" h="144145">
                  <a:moveTo>
                    <a:pt x="68237" y="0"/>
                  </a:moveTo>
                  <a:lnTo>
                    <a:pt x="51066" y="0"/>
                  </a:lnTo>
                  <a:lnTo>
                    <a:pt x="51066" y="144145"/>
                  </a:lnTo>
                  <a:lnTo>
                    <a:pt x="68237" y="144145"/>
                  </a:lnTo>
                  <a:lnTo>
                    <a:pt x="68237" y="0"/>
                  </a:lnTo>
                  <a:close/>
                </a:path>
                <a:path w="118110" h="144145">
                  <a:moveTo>
                    <a:pt x="117856" y="0"/>
                  </a:moveTo>
                  <a:lnTo>
                    <a:pt x="100698" y="0"/>
                  </a:lnTo>
                  <a:lnTo>
                    <a:pt x="100698" y="144145"/>
                  </a:lnTo>
                  <a:lnTo>
                    <a:pt x="117856" y="144145"/>
                  </a:lnTo>
                  <a:lnTo>
                    <a:pt x="117856" y="0"/>
                  </a:lnTo>
                  <a:close/>
                </a:path>
              </a:pathLst>
            </a:custGeom>
            <a:solidFill>
              <a:srgbClr val="000000"/>
            </a:solidFill>
          </p:spPr>
          <p:txBody>
            <a:bodyPr wrap="square" lIns="0" tIns="0" rIns="0" bIns="0" rtlCol="0"/>
            <a:lstStyle/>
            <a:p>
              <a:endParaRPr/>
            </a:p>
          </p:txBody>
        </p:sp>
        <p:pic>
          <p:nvPicPr>
            <p:cNvPr id="21" name="object 21"/>
            <p:cNvPicPr/>
            <p:nvPr/>
          </p:nvPicPr>
          <p:blipFill>
            <a:blip r:embed="rId14" cstate="print"/>
            <a:stretch>
              <a:fillRect/>
            </a:stretch>
          </p:blipFill>
          <p:spPr>
            <a:xfrm>
              <a:off x="5840714" y="164791"/>
              <a:ext cx="86842" cy="104021"/>
            </a:xfrm>
            <a:prstGeom prst="rect">
              <a:avLst/>
            </a:prstGeom>
          </p:spPr>
        </p:pic>
        <p:pic>
          <p:nvPicPr>
            <p:cNvPr id="22" name="object 22"/>
            <p:cNvPicPr/>
            <p:nvPr/>
          </p:nvPicPr>
          <p:blipFill>
            <a:blip r:embed="rId15" cstate="print"/>
            <a:stretch>
              <a:fillRect/>
            </a:stretch>
          </p:blipFill>
          <p:spPr>
            <a:xfrm>
              <a:off x="5952369" y="123017"/>
              <a:ext cx="89944" cy="145795"/>
            </a:xfrm>
            <a:prstGeom prst="rect">
              <a:avLst/>
            </a:prstGeom>
          </p:spPr>
        </p:pic>
      </p:grpSp>
      <p:pic>
        <p:nvPicPr>
          <p:cNvPr id="23" name="object 23"/>
          <p:cNvPicPr/>
          <p:nvPr/>
        </p:nvPicPr>
        <p:blipFill>
          <a:blip r:embed="rId16" cstate="print"/>
          <a:stretch>
            <a:fillRect/>
          </a:stretch>
        </p:blipFill>
        <p:spPr>
          <a:xfrm>
            <a:off x="6215999" y="123018"/>
            <a:ext cx="209456" cy="183019"/>
          </a:xfrm>
          <a:prstGeom prst="rect">
            <a:avLst/>
          </a:prstGeom>
        </p:spPr>
      </p:pic>
      <p:grpSp>
        <p:nvGrpSpPr>
          <p:cNvPr id="24" name="object 24"/>
          <p:cNvGrpSpPr/>
          <p:nvPr/>
        </p:nvGrpSpPr>
        <p:grpSpPr>
          <a:xfrm>
            <a:off x="5733609" y="371180"/>
            <a:ext cx="363220" cy="146051"/>
            <a:chOff x="5733608" y="371179"/>
            <a:chExt cx="363220" cy="146050"/>
          </a:xfrm>
        </p:grpSpPr>
        <p:pic>
          <p:nvPicPr>
            <p:cNvPr id="25" name="object 25"/>
            <p:cNvPicPr/>
            <p:nvPr/>
          </p:nvPicPr>
          <p:blipFill>
            <a:blip r:embed="rId17" cstate="print"/>
            <a:stretch>
              <a:fillRect/>
            </a:stretch>
          </p:blipFill>
          <p:spPr>
            <a:xfrm>
              <a:off x="5733608" y="414607"/>
              <a:ext cx="136467" cy="100919"/>
            </a:xfrm>
            <a:prstGeom prst="rect">
              <a:avLst/>
            </a:prstGeom>
          </p:spPr>
        </p:pic>
        <p:pic>
          <p:nvPicPr>
            <p:cNvPr id="26" name="object 26"/>
            <p:cNvPicPr/>
            <p:nvPr/>
          </p:nvPicPr>
          <p:blipFill>
            <a:blip r:embed="rId18" cstate="print"/>
            <a:stretch>
              <a:fillRect/>
            </a:stretch>
          </p:blipFill>
          <p:spPr>
            <a:xfrm>
              <a:off x="5893440" y="371179"/>
              <a:ext cx="82087" cy="144347"/>
            </a:xfrm>
            <a:prstGeom prst="rect">
              <a:avLst/>
            </a:prstGeom>
          </p:spPr>
        </p:pic>
        <p:pic>
          <p:nvPicPr>
            <p:cNvPr id="27" name="object 27"/>
            <p:cNvPicPr/>
            <p:nvPr/>
          </p:nvPicPr>
          <p:blipFill>
            <a:blip r:embed="rId19" cstate="print"/>
            <a:stretch>
              <a:fillRect/>
            </a:stretch>
          </p:blipFill>
          <p:spPr>
            <a:xfrm>
              <a:off x="6001994" y="413160"/>
              <a:ext cx="94493" cy="103814"/>
            </a:xfrm>
            <a:prstGeom prst="rect">
              <a:avLst/>
            </a:prstGeom>
          </p:spPr>
        </p:pic>
      </p:grpSp>
      <p:pic>
        <p:nvPicPr>
          <p:cNvPr id="28" name="object 28"/>
          <p:cNvPicPr/>
          <p:nvPr/>
        </p:nvPicPr>
        <p:blipFill>
          <a:blip r:embed="rId20" cstate="print"/>
          <a:stretch>
            <a:fillRect/>
          </a:stretch>
        </p:blipFill>
        <p:spPr>
          <a:xfrm>
            <a:off x="7633813" y="127568"/>
            <a:ext cx="158179" cy="139591"/>
          </a:xfrm>
          <a:prstGeom prst="rect">
            <a:avLst/>
          </a:prstGeom>
        </p:spPr>
      </p:pic>
      <p:pic>
        <p:nvPicPr>
          <p:cNvPr id="29" name="object 29"/>
          <p:cNvPicPr/>
          <p:nvPr/>
        </p:nvPicPr>
        <p:blipFill>
          <a:blip r:embed="rId21" cstate="print"/>
          <a:stretch>
            <a:fillRect/>
          </a:stretch>
        </p:blipFill>
        <p:spPr>
          <a:xfrm>
            <a:off x="6124403" y="413160"/>
            <a:ext cx="139775" cy="102367"/>
          </a:xfrm>
          <a:prstGeom prst="rect">
            <a:avLst/>
          </a:prstGeom>
        </p:spPr>
      </p:pic>
      <p:grpSp>
        <p:nvGrpSpPr>
          <p:cNvPr id="30" name="object 30"/>
          <p:cNvGrpSpPr/>
          <p:nvPr/>
        </p:nvGrpSpPr>
        <p:grpSpPr>
          <a:xfrm>
            <a:off x="7819906" y="123018"/>
            <a:ext cx="310515" cy="146051"/>
            <a:chOff x="7819904" y="123017"/>
            <a:chExt cx="310515" cy="146050"/>
          </a:xfrm>
        </p:grpSpPr>
        <p:pic>
          <p:nvPicPr>
            <p:cNvPr id="31" name="object 31"/>
            <p:cNvPicPr/>
            <p:nvPr/>
          </p:nvPicPr>
          <p:blipFill>
            <a:blip r:embed="rId22" cstate="print"/>
            <a:stretch>
              <a:fillRect/>
            </a:stretch>
          </p:blipFill>
          <p:spPr>
            <a:xfrm>
              <a:off x="7819904" y="123017"/>
              <a:ext cx="82087" cy="144140"/>
            </a:xfrm>
            <a:prstGeom prst="rect">
              <a:avLst/>
            </a:prstGeom>
          </p:spPr>
        </p:pic>
        <p:pic>
          <p:nvPicPr>
            <p:cNvPr id="32" name="object 32"/>
            <p:cNvPicPr/>
            <p:nvPr/>
          </p:nvPicPr>
          <p:blipFill>
            <a:blip r:embed="rId23" cstate="print"/>
            <a:stretch>
              <a:fillRect/>
            </a:stretch>
          </p:blipFill>
          <p:spPr>
            <a:xfrm>
              <a:off x="7929904" y="164791"/>
              <a:ext cx="87049" cy="104021"/>
            </a:xfrm>
            <a:prstGeom prst="rect">
              <a:avLst/>
            </a:prstGeom>
          </p:spPr>
        </p:pic>
        <p:pic>
          <p:nvPicPr>
            <p:cNvPr id="33" name="object 33"/>
            <p:cNvPicPr/>
            <p:nvPr/>
          </p:nvPicPr>
          <p:blipFill>
            <a:blip r:embed="rId24" cstate="print"/>
            <a:stretch>
              <a:fillRect/>
            </a:stretch>
          </p:blipFill>
          <p:spPr>
            <a:xfrm>
              <a:off x="8047969" y="164791"/>
              <a:ext cx="82087" cy="102366"/>
            </a:xfrm>
            <a:prstGeom prst="rect">
              <a:avLst/>
            </a:prstGeom>
          </p:spPr>
        </p:pic>
      </p:grpSp>
      <p:grpSp>
        <p:nvGrpSpPr>
          <p:cNvPr id="34" name="object 34"/>
          <p:cNvGrpSpPr/>
          <p:nvPr/>
        </p:nvGrpSpPr>
        <p:grpSpPr>
          <a:xfrm>
            <a:off x="276689" y="923549"/>
            <a:ext cx="839469" cy="184785"/>
            <a:chOff x="276686" y="923545"/>
            <a:chExt cx="839469" cy="184785"/>
          </a:xfrm>
        </p:grpSpPr>
        <p:pic>
          <p:nvPicPr>
            <p:cNvPr id="35" name="object 35"/>
            <p:cNvPicPr/>
            <p:nvPr/>
          </p:nvPicPr>
          <p:blipFill>
            <a:blip r:embed="rId25" cstate="print"/>
            <a:stretch>
              <a:fillRect/>
            </a:stretch>
          </p:blipFill>
          <p:spPr>
            <a:xfrm>
              <a:off x="276686" y="923545"/>
              <a:ext cx="193895" cy="147242"/>
            </a:xfrm>
            <a:prstGeom prst="rect">
              <a:avLst/>
            </a:prstGeom>
          </p:spPr>
        </p:pic>
        <p:pic>
          <p:nvPicPr>
            <p:cNvPr id="36" name="object 36"/>
            <p:cNvPicPr/>
            <p:nvPr/>
          </p:nvPicPr>
          <p:blipFill>
            <a:blip r:embed="rId26" cstate="print"/>
            <a:stretch>
              <a:fillRect/>
            </a:stretch>
          </p:blipFill>
          <p:spPr>
            <a:xfrm>
              <a:off x="492292" y="963871"/>
              <a:ext cx="257488" cy="105469"/>
            </a:xfrm>
            <a:prstGeom prst="rect">
              <a:avLst/>
            </a:prstGeom>
          </p:spPr>
        </p:pic>
        <p:pic>
          <p:nvPicPr>
            <p:cNvPr id="37" name="object 37"/>
            <p:cNvPicPr/>
            <p:nvPr/>
          </p:nvPicPr>
          <p:blipFill>
            <a:blip r:embed="rId27" cstate="print"/>
            <a:stretch>
              <a:fillRect/>
            </a:stretch>
          </p:blipFill>
          <p:spPr>
            <a:xfrm>
              <a:off x="773042" y="963871"/>
              <a:ext cx="82211" cy="102366"/>
            </a:xfrm>
            <a:prstGeom prst="rect">
              <a:avLst/>
            </a:prstGeom>
          </p:spPr>
        </p:pic>
        <p:sp>
          <p:nvSpPr>
            <p:cNvPr id="38" name="object 38"/>
            <p:cNvSpPr/>
            <p:nvPr/>
          </p:nvSpPr>
          <p:spPr>
            <a:xfrm>
              <a:off x="880084" y="926655"/>
              <a:ext cx="17145" cy="139700"/>
            </a:xfrm>
            <a:custGeom>
              <a:avLst/>
              <a:gdLst/>
              <a:ahLst/>
              <a:cxnLst/>
              <a:rect l="l" t="t" r="r" b="b"/>
              <a:pathLst>
                <a:path w="17144" h="139700">
                  <a:moveTo>
                    <a:pt x="17056" y="40322"/>
                  </a:moveTo>
                  <a:lnTo>
                    <a:pt x="0" y="40322"/>
                  </a:lnTo>
                  <a:lnTo>
                    <a:pt x="0" y="139585"/>
                  </a:lnTo>
                  <a:lnTo>
                    <a:pt x="17056" y="139585"/>
                  </a:lnTo>
                  <a:lnTo>
                    <a:pt x="17056" y="40322"/>
                  </a:lnTo>
                  <a:close/>
                </a:path>
                <a:path w="17144" h="139700">
                  <a:moveTo>
                    <a:pt x="17056" y="0"/>
                  </a:moveTo>
                  <a:lnTo>
                    <a:pt x="0" y="0"/>
                  </a:lnTo>
                  <a:lnTo>
                    <a:pt x="0" y="16954"/>
                  </a:lnTo>
                  <a:lnTo>
                    <a:pt x="17056" y="16954"/>
                  </a:lnTo>
                  <a:lnTo>
                    <a:pt x="17056" y="0"/>
                  </a:lnTo>
                  <a:close/>
                </a:path>
              </a:pathLst>
            </a:custGeom>
            <a:solidFill>
              <a:srgbClr val="000000"/>
            </a:solidFill>
          </p:spPr>
          <p:txBody>
            <a:bodyPr wrap="square" lIns="0" tIns="0" rIns="0" bIns="0" rtlCol="0"/>
            <a:lstStyle/>
            <a:p>
              <a:endParaRPr/>
            </a:p>
          </p:txBody>
        </p:sp>
        <p:pic>
          <p:nvPicPr>
            <p:cNvPr id="39" name="object 39"/>
            <p:cNvPicPr/>
            <p:nvPr/>
          </p:nvPicPr>
          <p:blipFill>
            <a:blip r:embed="rId28" cstate="print"/>
            <a:stretch>
              <a:fillRect/>
            </a:stretch>
          </p:blipFill>
          <p:spPr>
            <a:xfrm>
              <a:off x="923508" y="963871"/>
              <a:ext cx="82211" cy="102366"/>
            </a:xfrm>
            <a:prstGeom prst="rect">
              <a:avLst/>
            </a:prstGeom>
          </p:spPr>
        </p:pic>
        <p:pic>
          <p:nvPicPr>
            <p:cNvPr id="40" name="object 40"/>
            <p:cNvPicPr/>
            <p:nvPr/>
          </p:nvPicPr>
          <p:blipFill>
            <a:blip r:embed="rId29" cstate="print"/>
            <a:stretch>
              <a:fillRect/>
            </a:stretch>
          </p:blipFill>
          <p:spPr>
            <a:xfrm>
              <a:off x="1025879" y="963872"/>
              <a:ext cx="89965" cy="144140"/>
            </a:xfrm>
            <a:prstGeom prst="rect">
              <a:avLst/>
            </a:prstGeom>
          </p:spPr>
        </p:pic>
      </p:grpSp>
      <p:grpSp>
        <p:nvGrpSpPr>
          <p:cNvPr id="41" name="object 41"/>
          <p:cNvGrpSpPr/>
          <p:nvPr/>
        </p:nvGrpSpPr>
        <p:grpSpPr>
          <a:xfrm>
            <a:off x="2240419" y="926650"/>
            <a:ext cx="306071" cy="142875"/>
            <a:chOff x="2240417" y="926647"/>
            <a:chExt cx="306070" cy="142875"/>
          </a:xfrm>
        </p:grpSpPr>
        <p:pic>
          <p:nvPicPr>
            <p:cNvPr id="42" name="object 42"/>
            <p:cNvPicPr/>
            <p:nvPr/>
          </p:nvPicPr>
          <p:blipFill>
            <a:blip r:embed="rId30" cstate="print"/>
            <a:stretch>
              <a:fillRect/>
            </a:stretch>
          </p:blipFill>
          <p:spPr>
            <a:xfrm>
              <a:off x="2240417" y="926647"/>
              <a:ext cx="124102" cy="139591"/>
            </a:xfrm>
            <a:prstGeom prst="rect">
              <a:avLst/>
            </a:prstGeom>
          </p:spPr>
        </p:pic>
        <p:pic>
          <p:nvPicPr>
            <p:cNvPr id="43" name="object 43"/>
            <p:cNvPicPr/>
            <p:nvPr/>
          </p:nvPicPr>
          <p:blipFill>
            <a:blip r:embed="rId31" cstate="print"/>
            <a:stretch>
              <a:fillRect/>
            </a:stretch>
          </p:blipFill>
          <p:spPr>
            <a:xfrm>
              <a:off x="2384783" y="942158"/>
              <a:ext cx="161279" cy="127182"/>
            </a:xfrm>
            <a:prstGeom prst="rect">
              <a:avLst/>
            </a:prstGeom>
          </p:spPr>
        </p:pic>
      </p:grpSp>
      <p:pic>
        <p:nvPicPr>
          <p:cNvPr id="44" name="object 44"/>
          <p:cNvPicPr/>
          <p:nvPr/>
        </p:nvPicPr>
        <p:blipFill>
          <a:blip r:embed="rId32" cstate="print"/>
          <a:stretch>
            <a:fillRect/>
          </a:stretch>
        </p:blipFill>
        <p:spPr>
          <a:xfrm>
            <a:off x="2623604" y="921894"/>
            <a:ext cx="172031" cy="147449"/>
          </a:xfrm>
          <a:prstGeom prst="rect">
            <a:avLst/>
          </a:prstGeom>
        </p:spPr>
      </p:pic>
      <p:pic>
        <p:nvPicPr>
          <p:cNvPr id="45" name="object 45"/>
          <p:cNvPicPr/>
          <p:nvPr/>
        </p:nvPicPr>
        <p:blipFill>
          <a:blip r:embed="rId33" cstate="print"/>
          <a:stretch>
            <a:fillRect/>
          </a:stretch>
        </p:blipFill>
        <p:spPr>
          <a:xfrm>
            <a:off x="2870279" y="921894"/>
            <a:ext cx="783239" cy="147449"/>
          </a:xfrm>
          <a:prstGeom prst="rect">
            <a:avLst/>
          </a:prstGeom>
        </p:spPr>
      </p:pic>
      <p:grpSp>
        <p:nvGrpSpPr>
          <p:cNvPr id="46" name="object 46"/>
          <p:cNvGrpSpPr/>
          <p:nvPr/>
        </p:nvGrpSpPr>
        <p:grpSpPr>
          <a:xfrm>
            <a:off x="3745118" y="921894"/>
            <a:ext cx="667385" cy="147955"/>
            <a:chOff x="3745114" y="921891"/>
            <a:chExt cx="667385" cy="147955"/>
          </a:xfrm>
        </p:grpSpPr>
        <p:pic>
          <p:nvPicPr>
            <p:cNvPr id="47" name="object 47"/>
            <p:cNvPicPr/>
            <p:nvPr/>
          </p:nvPicPr>
          <p:blipFill>
            <a:blip r:embed="rId34" cstate="print"/>
            <a:stretch>
              <a:fillRect/>
            </a:stretch>
          </p:blipFill>
          <p:spPr>
            <a:xfrm>
              <a:off x="3745114" y="963871"/>
              <a:ext cx="83741" cy="105468"/>
            </a:xfrm>
            <a:prstGeom prst="rect">
              <a:avLst/>
            </a:prstGeom>
          </p:spPr>
        </p:pic>
        <p:pic>
          <p:nvPicPr>
            <p:cNvPr id="48" name="object 48"/>
            <p:cNvPicPr/>
            <p:nvPr/>
          </p:nvPicPr>
          <p:blipFill>
            <a:blip r:embed="rId35" cstate="print"/>
            <a:stretch>
              <a:fillRect/>
            </a:stretch>
          </p:blipFill>
          <p:spPr>
            <a:xfrm>
              <a:off x="3848912" y="921891"/>
              <a:ext cx="82293" cy="144347"/>
            </a:xfrm>
            <a:prstGeom prst="rect">
              <a:avLst/>
            </a:prstGeom>
          </p:spPr>
        </p:pic>
        <p:sp>
          <p:nvSpPr>
            <p:cNvPr id="49" name="object 49"/>
            <p:cNvSpPr/>
            <p:nvPr/>
          </p:nvSpPr>
          <p:spPr>
            <a:xfrm>
              <a:off x="3956012" y="921892"/>
              <a:ext cx="60960" cy="144780"/>
            </a:xfrm>
            <a:custGeom>
              <a:avLst/>
              <a:gdLst/>
              <a:ahLst/>
              <a:cxnLst/>
              <a:rect l="l" t="t" r="r" b="b"/>
              <a:pathLst>
                <a:path w="60960" h="144780">
                  <a:moveTo>
                    <a:pt x="16954" y="45085"/>
                  </a:moveTo>
                  <a:lnTo>
                    <a:pt x="0" y="45085"/>
                  </a:lnTo>
                  <a:lnTo>
                    <a:pt x="0" y="144348"/>
                  </a:lnTo>
                  <a:lnTo>
                    <a:pt x="16954" y="144348"/>
                  </a:lnTo>
                  <a:lnTo>
                    <a:pt x="16954" y="45085"/>
                  </a:lnTo>
                  <a:close/>
                </a:path>
                <a:path w="60960" h="144780">
                  <a:moveTo>
                    <a:pt x="16954" y="4762"/>
                  </a:moveTo>
                  <a:lnTo>
                    <a:pt x="0" y="4762"/>
                  </a:lnTo>
                  <a:lnTo>
                    <a:pt x="0" y="21717"/>
                  </a:lnTo>
                  <a:lnTo>
                    <a:pt x="16954" y="21717"/>
                  </a:lnTo>
                  <a:lnTo>
                    <a:pt x="16954" y="4762"/>
                  </a:lnTo>
                  <a:close/>
                </a:path>
                <a:path w="60960" h="144780">
                  <a:moveTo>
                    <a:pt x="60375" y="0"/>
                  </a:moveTo>
                  <a:lnTo>
                    <a:pt x="43421" y="0"/>
                  </a:lnTo>
                  <a:lnTo>
                    <a:pt x="43421" y="144348"/>
                  </a:lnTo>
                  <a:lnTo>
                    <a:pt x="60375" y="144348"/>
                  </a:lnTo>
                  <a:lnTo>
                    <a:pt x="60375" y="0"/>
                  </a:lnTo>
                  <a:close/>
                </a:path>
              </a:pathLst>
            </a:custGeom>
            <a:solidFill>
              <a:srgbClr val="000000"/>
            </a:solidFill>
          </p:spPr>
          <p:txBody>
            <a:bodyPr wrap="square" lIns="0" tIns="0" rIns="0" bIns="0" rtlCol="0"/>
            <a:lstStyle/>
            <a:p>
              <a:endParaRPr/>
            </a:p>
          </p:txBody>
        </p:sp>
        <p:pic>
          <p:nvPicPr>
            <p:cNvPr id="50" name="object 50"/>
            <p:cNvPicPr/>
            <p:nvPr/>
          </p:nvPicPr>
          <p:blipFill>
            <a:blip r:embed="rId36" cstate="print"/>
            <a:stretch>
              <a:fillRect/>
            </a:stretch>
          </p:blipFill>
          <p:spPr>
            <a:xfrm>
              <a:off x="4038105" y="921891"/>
              <a:ext cx="90151" cy="147449"/>
            </a:xfrm>
            <a:prstGeom prst="rect">
              <a:avLst/>
            </a:prstGeom>
          </p:spPr>
        </p:pic>
        <p:pic>
          <p:nvPicPr>
            <p:cNvPr id="51" name="object 51"/>
            <p:cNvPicPr/>
            <p:nvPr/>
          </p:nvPicPr>
          <p:blipFill>
            <a:blip r:embed="rId37" cstate="print"/>
            <a:stretch>
              <a:fillRect/>
            </a:stretch>
          </p:blipFill>
          <p:spPr>
            <a:xfrm>
              <a:off x="4154516" y="963872"/>
              <a:ext cx="151974" cy="105469"/>
            </a:xfrm>
            <a:prstGeom prst="rect">
              <a:avLst/>
            </a:prstGeom>
          </p:spPr>
        </p:pic>
        <p:pic>
          <p:nvPicPr>
            <p:cNvPr id="52" name="object 52"/>
            <p:cNvPicPr/>
            <p:nvPr/>
          </p:nvPicPr>
          <p:blipFill>
            <a:blip r:embed="rId38" cstate="print"/>
            <a:stretch>
              <a:fillRect/>
            </a:stretch>
          </p:blipFill>
          <p:spPr>
            <a:xfrm>
              <a:off x="4331303" y="963872"/>
              <a:ext cx="80639" cy="102366"/>
            </a:xfrm>
            <a:prstGeom prst="rect">
              <a:avLst/>
            </a:prstGeom>
          </p:spPr>
        </p:pic>
      </p:grpSp>
      <p:sp>
        <p:nvSpPr>
          <p:cNvPr id="53" name="object 53"/>
          <p:cNvSpPr/>
          <p:nvPr/>
        </p:nvSpPr>
        <p:spPr>
          <a:xfrm>
            <a:off x="5252658" y="926658"/>
            <a:ext cx="589915" cy="142875"/>
          </a:xfrm>
          <a:custGeom>
            <a:avLst/>
            <a:gdLst/>
            <a:ahLst/>
            <a:cxnLst/>
            <a:rect l="l" t="t" r="r" b="b"/>
            <a:pathLst>
              <a:path w="589914" h="142875">
                <a:moveTo>
                  <a:pt x="107111" y="69684"/>
                </a:moveTo>
                <a:lnTo>
                  <a:pt x="99250" y="31013"/>
                </a:lnTo>
                <a:lnTo>
                  <a:pt x="88493" y="15582"/>
                </a:lnTo>
                <a:lnTo>
                  <a:pt x="88493" y="71348"/>
                </a:lnTo>
                <a:lnTo>
                  <a:pt x="88163" y="80086"/>
                </a:lnTo>
                <a:lnTo>
                  <a:pt x="87096" y="87807"/>
                </a:lnTo>
                <a:lnTo>
                  <a:pt x="85178" y="94640"/>
                </a:lnTo>
                <a:lnTo>
                  <a:pt x="82296" y="100711"/>
                </a:lnTo>
                <a:lnTo>
                  <a:pt x="79197" y="108572"/>
                </a:lnTo>
                <a:lnTo>
                  <a:pt x="74434" y="114769"/>
                </a:lnTo>
                <a:lnTo>
                  <a:pt x="68237" y="117881"/>
                </a:lnTo>
                <a:lnTo>
                  <a:pt x="62776" y="120764"/>
                </a:lnTo>
                <a:lnTo>
                  <a:pt x="55880" y="122682"/>
                </a:lnTo>
                <a:lnTo>
                  <a:pt x="47828" y="123748"/>
                </a:lnTo>
                <a:lnTo>
                  <a:pt x="38874" y="124079"/>
                </a:lnTo>
                <a:lnTo>
                  <a:pt x="18605" y="124079"/>
                </a:lnTo>
                <a:lnTo>
                  <a:pt x="18605" y="13855"/>
                </a:lnTo>
                <a:lnTo>
                  <a:pt x="38874" y="13855"/>
                </a:lnTo>
                <a:lnTo>
                  <a:pt x="77774" y="28486"/>
                </a:lnTo>
                <a:lnTo>
                  <a:pt x="88493" y="71348"/>
                </a:lnTo>
                <a:lnTo>
                  <a:pt x="88493" y="15582"/>
                </a:lnTo>
                <a:lnTo>
                  <a:pt x="86817" y="13855"/>
                </a:lnTo>
                <a:lnTo>
                  <a:pt x="85610" y="12611"/>
                </a:lnTo>
                <a:lnTo>
                  <a:pt x="79197" y="7645"/>
                </a:lnTo>
                <a:lnTo>
                  <a:pt x="71589" y="4533"/>
                </a:lnTo>
                <a:lnTo>
                  <a:pt x="62522" y="2120"/>
                </a:lnTo>
                <a:lnTo>
                  <a:pt x="51714" y="558"/>
                </a:lnTo>
                <a:lnTo>
                  <a:pt x="38874" y="0"/>
                </a:lnTo>
                <a:lnTo>
                  <a:pt x="0" y="0"/>
                </a:lnTo>
                <a:lnTo>
                  <a:pt x="0" y="139585"/>
                </a:lnTo>
                <a:lnTo>
                  <a:pt x="40322" y="139585"/>
                </a:lnTo>
                <a:lnTo>
                  <a:pt x="80645" y="130289"/>
                </a:lnTo>
                <a:lnTo>
                  <a:pt x="87553" y="124079"/>
                </a:lnTo>
                <a:lnTo>
                  <a:pt x="91732" y="119583"/>
                </a:lnTo>
                <a:lnTo>
                  <a:pt x="96139" y="113004"/>
                </a:lnTo>
                <a:lnTo>
                  <a:pt x="99250" y="105473"/>
                </a:lnTo>
                <a:lnTo>
                  <a:pt x="102489" y="97929"/>
                </a:lnTo>
                <a:lnTo>
                  <a:pt x="104965" y="89357"/>
                </a:lnTo>
                <a:lnTo>
                  <a:pt x="106553" y="79908"/>
                </a:lnTo>
                <a:lnTo>
                  <a:pt x="107111" y="69684"/>
                </a:lnTo>
                <a:close/>
              </a:path>
              <a:path w="589914" h="142875">
                <a:moveTo>
                  <a:pt x="218757" y="89954"/>
                </a:moveTo>
                <a:lnTo>
                  <a:pt x="217906" y="77114"/>
                </a:lnTo>
                <a:lnTo>
                  <a:pt x="215328" y="66306"/>
                </a:lnTo>
                <a:lnTo>
                  <a:pt x="210997" y="57238"/>
                </a:lnTo>
                <a:lnTo>
                  <a:pt x="206070" y="51079"/>
                </a:lnTo>
                <a:lnTo>
                  <a:pt x="204914" y="49631"/>
                </a:lnTo>
                <a:lnTo>
                  <a:pt x="200152" y="46215"/>
                </a:lnTo>
                <a:lnTo>
                  <a:pt x="200152" y="89954"/>
                </a:lnTo>
                <a:lnTo>
                  <a:pt x="199834" y="97751"/>
                </a:lnTo>
                <a:lnTo>
                  <a:pt x="180098" y="128625"/>
                </a:lnTo>
                <a:lnTo>
                  <a:pt x="161493" y="128625"/>
                </a:lnTo>
                <a:lnTo>
                  <a:pt x="141224" y="89954"/>
                </a:lnTo>
                <a:lnTo>
                  <a:pt x="141782" y="81229"/>
                </a:lnTo>
                <a:lnTo>
                  <a:pt x="161493" y="51079"/>
                </a:lnTo>
                <a:lnTo>
                  <a:pt x="180098" y="51079"/>
                </a:lnTo>
                <a:lnTo>
                  <a:pt x="187744" y="54178"/>
                </a:lnTo>
                <a:lnTo>
                  <a:pt x="192506" y="62039"/>
                </a:lnTo>
                <a:lnTo>
                  <a:pt x="196316" y="67271"/>
                </a:lnTo>
                <a:lnTo>
                  <a:pt x="198653" y="73672"/>
                </a:lnTo>
                <a:lnTo>
                  <a:pt x="199834" y="81229"/>
                </a:lnTo>
                <a:lnTo>
                  <a:pt x="200152" y="89954"/>
                </a:lnTo>
                <a:lnTo>
                  <a:pt x="200152" y="46215"/>
                </a:lnTo>
                <a:lnTo>
                  <a:pt x="197599" y="44373"/>
                </a:lnTo>
                <a:lnTo>
                  <a:pt x="189560" y="40474"/>
                </a:lnTo>
                <a:lnTo>
                  <a:pt x="180657" y="38061"/>
                </a:lnTo>
                <a:lnTo>
                  <a:pt x="170789" y="37223"/>
                </a:lnTo>
                <a:lnTo>
                  <a:pt x="161759" y="38061"/>
                </a:lnTo>
                <a:lnTo>
                  <a:pt x="127711" y="66306"/>
                </a:lnTo>
                <a:lnTo>
                  <a:pt x="124269" y="89954"/>
                </a:lnTo>
                <a:lnTo>
                  <a:pt x="125120" y="101841"/>
                </a:lnTo>
                <a:lnTo>
                  <a:pt x="145402" y="134747"/>
                </a:lnTo>
                <a:lnTo>
                  <a:pt x="170789" y="142697"/>
                </a:lnTo>
                <a:lnTo>
                  <a:pt x="180657" y="141808"/>
                </a:lnTo>
                <a:lnTo>
                  <a:pt x="215328" y="112166"/>
                </a:lnTo>
                <a:lnTo>
                  <a:pt x="217906" y="101841"/>
                </a:lnTo>
                <a:lnTo>
                  <a:pt x="218757" y="89954"/>
                </a:lnTo>
                <a:close/>
              </a:path>
              <a:path w="589914" h="142875">
                <a:moveTo>
                  <a:pt x="319671" y="58940"/>
                </a:moveTo>
                <a:lnTo>
                  <a:pt x="318008" y="54178"/>
                </a:lnTo>
                <a:lnTo>
                  <a:pt x="310362" y="46532"/>
                </a:lnTo>
                <a:lnTo>
                  <a:pt x="301053" y="40322"/>
                </a:lnTo>
                <a:lnTo>
                  <a:pt x="288645" y="37223"/>
                </a:lnTo>
                <a:lnTo>
                  <a:pt x="280797" y="37223"/>
                </a:lnTo>
                <a:lnTo>
                  <a:pt x="241769" y="58661"/>
                </a:lnTo>
                <a:lnTo>
                  <a:pt x="235927" y="89954"/>
                </a:lnTo>
                <a:lnTo>
                  <a:pt x="236524" y="101231"/>
                </a:lnTo>
                <a:lnTo>
                  <a:pt x="262026" y="139153"/>
                </a:lnTo>
                <a:lnTo>
                  <a:pt x="280797" y="142697"/>
                </a:lnTo>
                <a:lnTo>
                  <a:pt x="288645" y="142697"/>
                </a:lnTo>
                <a:lnTo>
                  <a:pt x="294855" y="141033"/>
                </a:lnTo>
                <a:lnTo>
                  <a:pt x="301053" y="137934"/>
                </a:lnTo>
                <a:lnTo>
                  <a:pt x="305600" y="136486"/>
                </a:lnTo>
                <a:lnTo>
                  <a:pt x="310362" y="133388"/>
                </a:lnTo>
                <a:lnTo>
                  <a:pt x="313461" y="128625"/>
                </a:lnTo>
                <a:lnTo>
                  <a:pt x="318008" y="124079"/>
                </a:lnTo>
                <a:lnTo>
                  <a:pt x="319671" y="119329"/>
                </a:lnTo>
                <a:lnTo>
                  <a:pt x="319671" y="113118"/>
                </a:lnTo>
                <a:lnTo>
                  <a:pt x="302501" y="113118"/>
                </a:lnTo>
                <a:lnTo>
                  <a:pt x="302501" y="117881"/>
                </a:lnTo>
                <a:lnTo>
                  <a:pt x="301053" y="120980"/>
                </a:lnTo>
                <a:lnTo>
                  <a:pt x="294855" y="127177"/>
                </a:lnTo>
                <a:lnTo>
                  <a:pt x="288645" y="128625"/>
                </a:lnTo>
                <a:lnTo>
                  <a:pt x="273138" y="128625"/>
                </a:lnTo>
                <a:lnTo>
                  <a:pt x="252882" y="89954"/>
                </a:lnTo>
                <a:lnTo>
                  <a:pt x="253441" y="80276"/>
                </a:lnTo>
                <a:lnTo>
                  <a:pt x="273138" y="51079"/>
                </a:lnTo>
                <a:lnTo>
                  <a:pt x="288645" y="51079"/>
                </a:lnTo>
                <a:lnTo>
                  <a:pt x="294855" y="52730"/>
                </a:lnTo>
                <a:lnTo>
                  <a:pt x="297954" y="54178"/>
                </a:lnTo>
                <a:lnTo>
                  <a:pt x="301053" y="57277"/>
                </a:lnTo>
                <a:lnTo>
                  <a:pt x="302501" y="60388"/>
                </a:lnTo>
                <a:lnTo>
                  <a:pt x="302501" y="65138"/>
                </a:lnTo>
                <a:lnTo>
                  <a:pt x="319671" y="65138"/>
                </a:lnTo>
                <a:lnTo>
                  <a:pt x="319671" y="58940"/>
                </a:lnTo>
                <a:close/>
              </a:path>
              <a:path w="589914" h="142875">
                <a:moveTo>
                  <a:pt x="401751" y="125526"/>
                </a:moveTo>
                <a:lnTo>
                  <a:pt x="394106" y="127177"/>
                </a:lnTo>
                <a:lnTo>
                  <a:pt x="389343" y="128625"/>
                </a:lnTo>
                <a:lnTo>
                  <a:pt x="383146" y="128625"/>
                </a:lnTo>
                <a:lnTo>
                  <a:pt x="378599" y="127177"/>
                </a:lnTo>
                <a:lnTo>
                  <a:pt x="375488" y="125526"/>
                </a:lnTo>
                <a:lnTo>
                  <a:pt x="372389" y="124079"/>
                </a:lnTo>
                <a:lnTo>
                  <a:pt x="370738" y="122428"/>
                </a:lnTo>
                <a:lnTo>
                  <a:pt x="369290" y="117881"/>
                </a:lnTo>
                <a:lnTo>
                  <a:pt x="367639" y="114769"/>
                </a:lnTo>
                <a:lnTo>
                  <a:pt x="367639" y="52730"/>
                </a:lnTo>
                <a:lnTo>
                  <a:pt x="397205" y="52730"/>
                </a:lnTo>
                <a:lnTo>
                  <a:pt x="397205" y="40322"/>
                </a:lnTo>
                <a:lnTo>
                  <a:pt x="367639" y="40322"/>
                </a:lnTo>
                <a:lnTo>
                  <a:pt x="367639" y="15506"/>
                </a:lnTo>
                <a:lnTo>
                  <a:pt x="350685" y="15506"/>
                </a:lnTo>
                <a:lnTo>
                  <a:pt x="350685" y="40322"/>
                </a:lnTo>
                <a:lnTo>
                  <a:pt x="333514" y="40322"/>
                </a:lnTo>
                <a:lnTo>
                  <a:pt x="333514" y="52730"/>
                </a:lnTo>
                <a:lnTo>
                  <a:pt x="350685" y="52730"/>
                </a:lnTo>
                <a:lnTo>
                  <a:pt x="350685" y="114769"/>
                </a:lnTo>
                <a:lnTo>
                  <a:pt x="352132" y="122428"/>
                </a:lnTo>
                <a:lnTo>
                  <a:pt x="355231" y="127177"/>
                </a:lnTo>
                <a:lnTo>
                  <a:pt x="356882" y="131737"/>
                </a:lnTo>
                <a:lnTo>
                  <a:pt x="361429" y="136486"/>
                </a:lnTo>
                <a:lnTo>
                  <a:pt x="366191" y="137934"/>
                </a:lnTo>
                <a:lnTo>
                  <a:pt x="370738" y="141033"/>
                </a:lnTo>
                <a:lnTo>
                  <a:pt x="376936" y="142697"/>
                </a:lnTo>
                <a:lnTo>
                  <a:pt x="387896" y="142697"/>
                </a:lnTo>
                <a:lnTo>
                  <a:pt x="394106" y="141033"/>
                </a:lnTo>
                <a:lnTo>
                  <a:pt x="401751" y="139585"/>
                </a:lnTo>
                <a:lnTo>
                  <a:pt x="401751" y="128625"/>
                </a:lnTo>
                <a:lnTo>
                  <a:pt x="401751" y="125526"/>
                </a:lnTo>
                <a:close/>
              </a:path>
              <a:path w="589914" h="142875">
                <a:moveTo>
                  <a:pt x="511962" y="89954"/>
                </a:moveTo>
                <a:lnTo>
                  <a:pt x="511073" y="77114"/>
                </a:lnTo>
                <a:lnTo>
                  <a:pt x="508419" y="66306"/>
                </a:lnTo>
                <a:lnTo>
                  <a:pt x="504024" y="57238"/>
                </a:lnTo>
                <a:lnTo>
                  <a:pt x="499059" y="51079"/>
                </a:lnTo>
                <a:lnTo>
                  <a:pt x="497903" y="49631"/>
                </a:lnTo>
                <a:lnTo>
                  <a:pt x="493356" y="46355"/>
                </a:lnTo>
                <a:lnTo>
                  <a:pt x="493356" y="89954"/>
                </a:lnTo>
                <a:lnTo>
                  <a:pt x="493001" y="97751"/>
                </a:lnTo>
                <a:lnTo>
                  <a:pt x="473087" y="128625"/>
                </a:lnTo>
                <a:lnTo>
                  <a:pt x="456133" y="128625"/>
                </a:lnTo>
                <a:lnTo>
                  <a:pt x="434416" y="89954"/>
                </a:lnTo>
                <a:lnTo>
                  <a:pt x="434975" y="81229"/>
                </a:lnTo>
                <a:lnTo>
                  <a:pt x="456133" y="51079"/>
                </a:lnTo>
                <a:lnTo>
                  <a:pt x="473087" y="51079"/>
                </a:lnTo>
                <a:lnTo>
                  <a:pt x="480949" y="54178"/>
                </a:lnTo>
                <a:lnTo>
                  <a:pt x="485495" y="62039"/>
                </a:lnTo>
                <a:lnTo>
                  <a:pt x="489343" y="67271"/>
                </a:lnTo>
                <a:lnTo>
                  <a:pt x="491744" y="73672"/>
                </a:lnTo>
                <a:lnTo>
                  <a:pt x="493001" y="81229"/>
                </a:lnTo>
                <a:lnTo>
                  <a:pt x="493356" y="89954"/>
                </a:lnTo>
                <a:lnTo>
                  <a:pt x="493356" y="46355"/>
                </a:lnTo>
                <a:lnTo>
                  <a:pt x="490626" y="44373"/>
                </a:lnTo>
                <a:lnTo>
                  <a:pt x="482625" y="40474"/>
                </a:lnTo>
                <a:lnTo>
                  <a:pt x="473735" y="38061"/>
                </a:lnTo>
                <a:lnTo>
                  <a:pt x="463778" y="37223"/>
                </a:lnTo>
                <a:lnTo>
                  <a:pt x="454787" y="38061"/>
                </a:lnTo>
                <a:lnTo>
                  <a:pt x="420801" y="66306"/>
                </a:lnTo>
                <a:lnTo>
                  <a:pt x="417258" y="89954"/>
                </a:lnTo>
                <a:lnTo>
                  <a:pt x="418147" y="101841"/>
                </a:lnTo>
                <a:lnTo>
                  <a:pt x="438569" y="134747"/>
                </a:lnTo>
                <a:lnTo>
                  <a:pt x="463778" y="142697"/>
                </a:lnTo>
                <a:lnTo>
                  <a:pt x="473735" y="141808"/>
                </a:lnTo>
                <a:lnTo>
                  <a:pt x="508419" y="112166"/>
                </a:lnTo>
                <a:lnTo>
                  <a:pt x="511073" y="101841"/>
                </a:lnTo>
                <a:lnTo>
                  <a:pt x="511962" y="89954"/>
                </a:lnTo>
                <a:close/>
              </a:path>
              <a:path w="589914" h="142875">
                <a:moveTo>
                  <a:pt x="589495" y="38671"/>
                </a:moveTo>
                <a:lnTo>
                  <a:pt x="586397" y="37223"/>
                </a:lnTo>
                <a:lnTo>
                  <a:pt x="572541" y="37223"/>
                </a:lnTo>
                <a:lnTo>
                  <a:pt x="566343" y="40322"/>
                </a:lnTo>
                <a:lnTo>
                  <a:pt x="561581" y="41770"/>
                </a:lnTo>
                <a:lnTo>
                  <a:pt x="555383" y="47980"/>
                </a:lnTo>
                <a:lnTo>
                  <a:pt x="552284" y="52730"/>
                </a:lnTo>
                <a:lnTo>
                  <a:pt x="550837" y="57277"/>
                </a:lnTo>
                <a:lnTo>
                  <a:pt x="550837" y="40322"/>
                </a:lnTo>
                <a:lnTo>
                  <a:pt x="533666" y="40322"/>
                </a:lnTo>
                <a:lnTo>
                  <a:pt x="533666" y="139585"/>
                </a:lnTo>
                <a:lnTo>
                  <a:pt x="550837" y="139585"/>
                </a:lnTo>
                <a:lnTo>
                  <a:pt x="550837" y="89954"/>
                </a:lnTo>
                <a:lnTo>
                  <a:pt x="551154" y="80276"/>
                </a:lnTo>
                <a:lnTo>
                  <a:pt x="570890" y="52730"/>
                </a:lnTo>
                <a:lnTo>
                  <a:pt x="581850" y="52730"/>
                </a:lnTo>
                <a:lnTo>
                  <a:pt x="584949" y="54178"/>
                </a:lnTo>
                <a:lnTo>
                  <a:pt x="589495" y="55829"/>
                </a:lnTo>
                <a:lnTo>
                  <a:pt x="589495" y="38671"/>
                </a:lnTo>
                <a:close/>
              </a:path>
            </a:pathLst>
          </a:custGeom>
          <a:solidFill>
            <a:srgbClr val="000000"/>
          </a:solidFill>
        </p:spPr>
        <p:txBody>
          <a:bodyPr wrap="square" lIns="0" tIns="0" rIns="0" bIns="0" rtlCol="0"/>
          <a:lstStyle/>
          <a:p>
            <a:endParaRPr/>
          </a:p>
        </p:txBody>
      </p:sp>
      <p:grpSp>
        <p:nvGrpSpPr>
          <p:cNvPr id="54" name="object 54"/>
          <p:cNvGrpSpPr/>
          <p:nvPr/>
        </p:nvGrpSpPr>
        <p:grpSpPr>
          <a:xfrm>
            <a:off x="6845820" y="921894"/>
            <a:ext cx="920115" cy="147955"/>
            <a:chOff x="6845817" y="921891"/>
            <a:chExt cx="920115" cy="147955"/>
          </a:xfrm>
        </p:grpSpPr>
        <p:pic>
          <p:nvPicPr>
            <p:cNvPr id="55" name="object 55"/>
            <p:cNvPicPr/>
            <p:nvPr/>
          </p:nvPicPr>
          <p:blipFill>
            <a:blip r:embed="rId39" cstate="print"/>
            <a:stretch>
              <a:fillRect/>
            </a:stretch>
          </p:blipFill>
          <p:spPr>
            <a:xfrm>
              <a:off x="6845817" y="926647"/>
              <a:ext cx="82087" cy="139590"/>
            </a:xfrm>
            <a:prstGeom prst="rect">
              <a:avLst/>
            </a:prstGeom>
          </p:spPr>
        </p:pic>
        <p:pic>
          <p:nvPicPr>
            <p:cNvPr id="56" name="object 56"/>
            <p:cNvPicPr/>
            <p:nvPr/>
          </p:nvPicPr>
          <p:blipFill>
            <a:blip r:embed="rId40" cstate="print"/>
            <a:stretch>
              <a:fillRect/>
            </a:stretch>
          </p:blipFill>
          <p:spPr>
            <a:xfrm>
              <a:off x="6951269" y="963872"/>
              <a:ext cx="82087" cy="102366"/>
            </a:xfrm>
            <a:prstGeom prst="rect">
              <a:avLst/>
            </a:prstGeom>
          </p:spPr>
        </p:pic>
        <p:pic>
          <p:nvPicPr>
            <p:cNvPr id="57" name="object 57"/>
            <p:cNvPicPr/>
            <p:nvPr/>
          </p:nvPicPr>
          <p:blipFill>
            <a:blip r:embed="rId41" cstate="print"/>
            <a:stretch>
              <a:fillRect/>
            </a:stretch>
          </p:blipFill>
          <p:spPr>
            <a:xfrm>
              <a:off x="7058168" y="963872"/>
              <a:ext cx="161486" cy="105469"/>
            </a:xfrm>
            <a:prstGeom prst="rect">
              <a:avLst/>
            </a:prstGeom>
          </p:spPr>
        </p:pic>
        <p:sp>
          <p:nvSpPr>
            <p:cNvPr id="58" name="object 58"/>
            <p:cNvSpPr/>
            <p:nvPr/>
          </p:nvSpPr>
          <p:spPr>
            <a:xfrm>
              <a:off x="7241362" y="921892"/>
              <a:ext cx="59055" cy="144780"/>
            </a:xfrm>
            <a:custGeom>
              <a:avLst/>
              <a:gdLst/>
              <a:ahLst/>
              <a:cxnLst/>
              <a:rect l="l" t="t" r="r" b="b"/>
              <a:pathLst>
                <a:path w="59054" h="144780">
                  <a:moveTo>
                    <a:pt x="15506" y="0"/>
                  </a:moveTo>
                  <a:lnTo>
                    <a:pt x="0" y="0"/>
                  </a:lnTo>
                  <a:lnTo>
                    <a:pt x="0" y="144348"/>
                  </a:lnTo>
                  <a:lnTo>
                    <a:pt x="15506" y="144348"/>
                  </a:lnTo>
                  <a:lnTo>
                    <a:pt x="15506" y="0"/>
                  </a:lnTo>
                  <a:close/>
                </a:path>
                <a:path w="59054" h="144780">
                  <a:moveTo>
                    <a:pt x="58928" y="0"/>
                  </a:moveTo>
                  <a:lnTo>
                    <a:pt x="43421" y="0"/>
                  </a:lnTo>
                  <a:lnTo>
                    <a:pt x="43421" y="144348"/>
                  </a:lnTo>
                  <a:lnTo>
                    <a:pt x="58928" y="144348"/>
                  </a:lnTo>
                  <a:lnTo>
                    <a:pt x="58928" y="0"/>
                  </a:lnTo>
                  <a:close/>
                </a:path>
              </a:pathLst>
            </a:custGeom>
            <a:solidFill>
              <a:srgbClr val="000000"/>
            </a:solidFill>
          </p:spPr>
          <p:txBody>
            <a:bodyPr wrap="square" lIns="0" tIns="0" rIns="0" bIns="0" rtlCol="0"/>
            <a:lstStyle/>
            <a:p>
              <a:endParaRPr/>
            </a:p>
          </p:txBody>
        </p:sp>
        <p:pic>
          <p:nvPicPr>
            <p:cNvPr id="59" name="object 59"/>
            <p:cNvPicPr/>
            <p:nvPr/>
          </p:nvPicPr>
          <p:blipFill>
            <a:blip r:embed="rId42" cstate="print"/>
            <a:stretch>
              <a:fillRect/>
            </a:stretch>
          </p:blipFill>
          <p:spPr>
            <a:xfrm>
              <a:off x="7326554" y="963872"/>
              <a:ext cx="139568" cy="102366"/>
            </a:xfrm>
            <a:prstGeom prst="rect">
              <a:avLst/>
            </a:prstGeom>
          </p:spPr>
        </p:pic>
        <p:pic>
          <p:nvPicPr>
            <p:cNvPr id="60" name="object 60"/>
            <p:cNvPicPr/>
            <p:nvPr/>
          </p:nvPicPr>
          <p:blipFill>
            <a:blip r:embed="rId43" cstate="print"/>
            <a:stretch>
              <a:fillRect/>
            </a:stretch>
          </p:blipFill>
          <p:spPr>
            <a:xfrm>
              <a:off x="7486386" y="963872"/>
              <a:ext cx="86842" cy="105468"/>
            </a:xfrm>
            <a:prstGeom prst="rect">
              <a:avLst/>
            </a:prstGeom>
          </p:spPr>
        </p:pic>
        <p:pic>
          <p:nvPicPr>
            <p:cNvPr id="61" name="object 61"/>
            <p:cNvPicPr/>
            <p:nvPr/>
          </p:nvPicPr>
          <p:blipFill>
            <a:blip r:embed="rId44" cstate="print"/>
            <a:stretch>
              <a:fillRect/>
            </a:stretch>
          </p:blipFill>
          <p:spPr>
            <a:xfrm>
              <a:off x="7596593" y="942158"/>
              <a:ext cx="168929" cy="127182"/>
            </a:xfrm>
            <a:prstGeom prst="rect">
              <a:avLst/>
            </a:prstGeom>
          </p:spPr>
        </p:pic>
      </p:grpSp>
      <p:grpSp>
        <p:nvGrpSpPr>
          <p:cNvPr id="62" name="object 62"/>
          <p:cNvGrpSpPr/>
          <p:nvPr/>
        </p:nvGrpSpPr>
        <p:grpSpPr>
          <a:xfrm>
            <a:off x="7844718" y="921894"/>
            <a:ext cx="306071" cy="183515"/>
            <a:chOff x="7844716" y="921891"/>
            <a:chExt cx="306070" cy="183515"/>
          </a:xfrm>
        </p:grpSpPr>
        <p:pic>
          <p:nvPicPr>
            <p:cNvPr id="63" name="object 63"/>
            <p:cNvPicPr/>
            <p:nvPr/>
          </p:nvPicPr>
          <p:blipFill>
            <a:blip r:embed="rId45" cstate="print"/>
            <a:stretch>
              <a:fillRect/>
            </a:stretch>
          </p:blipFill>
          <p:spPr>
            <a:xfrm>
              <a:off x="7844716" y="921891"/>
              <a:ext cx="89944" cy="147449"/>
            </a:xfrm>
            <a:prstGeom prst="rect">
              <a:avLst/>
            </a:prstGeom>
          </p:spPr>
        </p:pic>
        <p:pic>
          <p:nvPicPr>
            <p:cNvPr id="64" name="object 64"/>
            <p:cNvPicPr/>
            <p:nvPr/>
          </p:nvPicPr>
          <p:blipFill>
            <a:blip r:embed="rId46" cstate="print"/>
            <a:stretch>
              <a:fillRect/>
            </a:stretch>
          </p:blipFill>
          <p:spPr>
            <a:xfrm>
              <a:off x="7956371" y="963872"/>
              <a:ext cx="193949" cy="141038"/>
            </a:xfrm>
            <a:prstGeom prst="rect">
              <a:avLst/>
            </a:prstGeom>
          </p:spPr>
        </p:pic>
      </p:grpSp>
      <p:sp>
        <p:nvSpPr>
          <p:cNvPr id="65" name="object 65"/>
          <p:cNvSpPr/>
          <p:nvPr/>
        </p:nvSpPr>
        <p:spPr>
          <a:xfrm>
            <a:off x="228588" y="847448"/>
            <a:ext cx="8728711" cy="15875"/>
          </a:xfrm>
          <a:custGeom>
            <a:avLst/>
            <a:gdLst/>
            <a:ahLst/>
            <a:cxnLst/>
            <a:rect l="l" t="t" r="r" b="b"/>
            <a:pathLst>
              <a:path w="8728710" h="15875">
                <a:moveTo>
                  <a:pt x="8728329" y="0"/>
                </a:moveTo>
                <a:lnTo>
                  <a:pt x="8728329" y="0"/>
                </a:lnTo>
                <a:lnTo>
                  <a:pt x="0" y="0"/>
                </a:lnTo>
                <a:lnTo>
                  <a:pt x="0" y="15519"/>
                </a:lnTo>
                <a:lnTo>
                  <a:pt x="8728329" y="15519"/>
                </a:lnTo>
                <a:lnTo>
                  <a:pt x="8728329" y="0"/>
                </a:lnTo>
                <a:close/>
              </a:path>
            </a:pathLst>
          </a:custGeom>
          <a:solidFill>
            <a:srgbClr val="000000"/>
          </a:solidFill>
        </p:spPr>
        <p:txBody>
          <a:bodyPr wrap="square" lIns="0" tIns="0" rIns="0" bIns="0" rtlCol="0"/>
          <a:lstStyle/>
          <a:p>
            <a:endParaRPr/>
          </a:p>
        </p:txBody>
      </p:sp>
      <p:grpSp>
        <p:nvGrpSpPr>
          <p:cNvPr id="66" name="object 66"/>
          <p:cNvGrpSpPr/>
          <p:nvPr/>
        </p:nvGrpSpPr>
        <p:grpSpPr>
          <a:xfrm>
            <a:off x="281339" y="1711458"/>
            <a:ext cx="916940" cy="146051"/>
            <a:chOff x="281338" y="1711458"/>
            <a:chExt cx="916940" cy="146050"/>
          </a:xfrm>
        </p:grpSpPr>
        <p:pic>
          <p:nvPicPr>
            <p:cNvPr id="67" name="object 67"/>
            <p:cNvPicPr/>
            <p:nvPr/>
          </p:nvPicPr>
          <p:blipFill>
            <a:blip r:embed="rId47" cstate="print"/>
            <a:stretch>
              <a:fillRect/>
            </a:stretch>
          </p:blipFill>
          <p:spPr>
            <a:xfrm>
              <a:off x="281338" y="1716215"/>
              <a:ext cx="82211" cy="139590"/>
            </a:xfrm>
            <a:prstGeom prst="rect">
              <a:avLst/>
            </a:prstGeom>
          </p:spPr>
        </p:pic>
        <p:pic>
          <p:nvPicPr>
            <p:cNvPr id="68" name="object 68"/>
            <p:cNvPicPr/>
            <p:nvPr/>
          </p:nvPicPr>
          <p:blipFill>
            <a:blip r:embed="rId48" cstate="print"/>
            <a:stretch>
              <a:fillRect/>
            </a:stretch>
          </p:blipFill>
          <p:spPr>
            <a:xfrm>
              <a:off x="386815" y="1753439"/>
              <a:ext cx="80664" cy="102366"/>
            </a:xfrm>
            <a:prstGeom prst="rect">
              <a:avLst/>
            </a:prstGeom>
          </p:spPr>
        </p:pic>
        <p:pic>
          <p:nvPicPr>
            <p:cNvPr id="69" name="object 69"/>
            <p:cNvPicPr/>
            <p:nvPr/>
          </p:nvPicPr>
          <p:blipFill>
            <a:blip r:embed="rId49" cstate="print"/>
            <a:stretch>
              <a:fillRect/>
            </a:stretch>
          </p:blipFill>
          <p:spPr>
            <a:xfrm>
              <a:off x="493842" y="1753439"/>
              <a:ext cx="159770" cy="103814"/>
            </a:xfrm>
            <a:prstGeom prst="rect">
              <a:avLst/>
            </a:prstGeom>
          </p:spPr>
        </p:pic>
        <p:sp>
          <p:nvSpPr>
            <p:cNvPr id="70" name="object 70"/>
            <p:cNvSpPr/>
            <p:nvPr/>
          </p:nvSpPr>
          <p:spPr>
            <a:xfrm>
              <a:off x="675322" y="1711464"/>
              <a:ext cx="59055" cy="144780"/>
            </a:xfrm>
            <a:custGeom>
              <a:avLst/>
              <a:gdLst/>
              <a:ahLst/>
              <a:cxnLst/>
              <a:rect l="l" t="t" r="r" b="b"/>
              <a:pathLst>
                <a:path w="59054" h="144780">
                  <a:moveTo>
                    <a:pt x="15506" y="0"/>
                  </a:moveTo>
                  <a:lnTo>
                    <a:pt x="0" y="0"/>
                  </a:lnTo>
                  <a:lnTo>
                    <a:pt x="0" y="144348"/>
                  </a:lnTo>
                  <a:lnTo>
                    <a:pt x="15506" y="144348"/>
                  </a:lnTo>
                  <a:lnTo>
                    <a:pt x="15506" y="0"/>
                  </a:lnTo>
                  <a:close/>
                </a:path>
                <a:path w="59054" h="144780">
                  <a:moveTo>
                    <a:pt x="58940" y="0"/>
                  </a:moveTo>
                  <a:lnTo>
                    <a:pt x="43434" y="0"/>
                  </a:lnTo>
                  <a:lnTo>
                    <a:pt x="43434" y="144348"/>
                  </a:lnTo>
                  <a:lnTo>
                    <a:pt x="58940" y="144348"/>
                  </a:lnTo>
                  <a:lnTo>
                    <a:pt x="58940" y="0"/>
                  </a:lnTo>
                  <a:close/>
                </a:path>
              </a:pathLst>
            </a:custGeom>
            <a:solidFill>
              <a:srgbClr val="000000"/>
            </a:solidFill>
          </p:spPr>
          <p:txBody>
            <a:bodyPr wrap="square" lIns="0" tIns="0" rIns="0" bIns="0" rtlCol="0"/>
            <a:lstStyle/>
            <a:p>
              <a:endParaRPr/>
            </a:p>
          </p:txBody>
        </p:sp>
        <p:pic>
          <p:nvPicPr>
            <p:cNvPr id="71" name="object 71"/>
            <p:cNvPicPr/>
            <p:nvPr/>
          </p:nvPicPr>
          <p:blipFill>
            <a:blip r:embed="rId50" cstate="print"/>
            <a:stretch>
              <a:fillRect/>
            </a:stretch>
          </p:blipFill>
          <p:spPr>
            <a:xfrm>
              <a:off x="760636" y="1753439"/>
              <a:ext cx="139610" cy="102366"/>
            </a:xfrm>
            <a:prstGeom prst="rect">
              <a:avLst/>
            </a:prstGeom>
          </p:spPr>
        </p:pic>
        <p:pic>
          <p:nvPicPr>
            <p:cNvPr id="72" name="object 72"/>
            <p:cNvPicPr/>
            <p:nvPr/>
          </p:nvPicPr>
          <p:blipFill>
            <a:blip r:embed="rId51" cstate="print"/>
            <a:stretch>
              <a:fillRect/>
            </a:stretch>
          </p:blipFill>
          <p:spPr>
            <a:xfrm>
              <a:off x="920406" y="1753439"/>
              <a:ext cx="86863" cy="103814"/>
            </a:xfrm>
            <a:prstGeom prst="rect">
              <a:avLst/>
            </a:prstGeom>
          </p:spPr>
        </p:pic>
        <p:pic>
          <p:nvPicPr>
            <p:cNvPr id="73" name="object 73"/>
            <p:cNvPicPr/>
            <p:nvPr/>
          </p:nvPicPr>
          <p:blipFill>
            <a:blip r:embed="rId52" cstate="print"/>
            <a:stretch>
              <a:fillRect/>
            </a:stretch>
          </p:blipFill>
          <p:spPr>
            <a:xfrm>
              <a:off x="1030531" y="1731725"/>
              <a:ext cx="167523" cy="125528"/>
            </a:xfrm>
            <a:prstGeom prst="rect">
              <a:avLst/>
            </a:prstGeom>
          </p:spPr>
        </p:pic>
      </p:grpSp>
      <p:grpSp>
        <p:nvGrpSpPr>
          <p:cNvPr id="74" name="object 74"/>
          <p:cNvGrpSpPr/>
          <p:nvPr/>
        </p:nvGrpSpPr>
        <p:grpSpPr>
          <a:xfrm>
            <a:off x="2240419" y="1716217"/>
            <a:ext cx="306071" cy="141605"/>
            <a:chOff x="2240417" y="1716215"/>
            <a:chExt cx="306070" cy="141605"/>
          </a:xfrm>
        </p:grpSpPr>
        <p:pic>
          <p:nvPicPr>
            <p:cNvPr id="75" name="object 75"/>
            <p:cNvPicPr/>
            <p:nvPr/>
          </p:nvPicPr>
          <p:blipFill>
            <a:blip r:embed="rId53" cstate="print"/>
            <a:stretch>
              <a:fillRect/>
            </a:stretch>
          </p:blipFill>
          <p:spPr>
            <a:xfrm>
              <a:off x="2240417" y="1716215"/>
              <a:ext cx="124102" cy="139591"/>
            </a:xfrm>
            <a:prstGeom prst="rect">
              <a:avLst/>
            </a:prstGeom>
          </p:spPr>
        </p:pic>
        <p:pic>
          <p:nvPicPr>
            <p:cNvPr id="76" name="object 76"/>
            <p:cNvPicPr/>
            <p:nvPr/>
          </p:nvPicPr>
          <p:blipFill>
            <a:blip r:embed="rId54" cstate="print"/>
            <a:stretch>
              <a:fillRect/>
            </a:stretch>
          </p:blipFill>
          <p:spPr>
            <a:xfrm>
              <a:off x="2384783" y="1731726"/>
              <a:ext cx="161279" cy="125528"/>
            </a:xfrm>
            <a:prstGeom prst="rect">
              <a:avLst/>
            </a:prstGeom>
          </p:spPr>
        </p:pic>
      </p:grpSp>
      <p:pic>
        <p:nvPicPr>
          <p:cNvPr id="77" name="object 77"/>
          <p:cNvPicPr/>
          <p:nvPr/>
        </p:nvPicPr>
        <p:blipFill>
          <a:blip r:embed="rId55" cstate="print"/>
          <a:stretch>
            <a:fillRect/>
          </a:stretch>
        </p:blipFill>
        <p:spPr>
          <a:xfrm>
            <a:off x="2623604" y="1711462"/>
            <a:ext cx="172031" cy="145795"/>
          </a:xfrm>
          <a:prstGeom prst="rect">
            <a:avLst/>
          </a:prstGeom>
        </p:spPr>
      </p:pic>
      <p:grpSp>
        <p:nvGrpSpPr>
          <p:cNvPr id="78" name="object 78"/>
          <p:cNvGrpSpPr/>
          <p:nvPr/>
        </p:nvGrpSpPr>
        <p:grpSpPr>
          <a:xfrm>
            <a:off x="2871724" y="1711460"/>
            <a:ext cx="679451" cy="146051"/>
            <a:chOff x="2871723" y="1711459"/>
            <a:chExt cx="679450" cy="146050"/>
          </a:xfrm>
        </p:grpSpPr>
        <p:pic>
          <p:nvPicPr>
            <p:cNvPr id="79" name="object 79"/>
            <p:cNvPicPr/>
            <p:nvPr/>
          </p:nvPicPr>
          <p:blipFill>
            <a:blip r:embed="rId56" cstate="print"/>
            <a:stretch>
              <a:fillRect/>
            </a:stretch>
          </p:blipFill>
          <p:spPr>
            <a:xfrm>
              <a:off x="2871723" y="1753440"/>
              <a:ext cx="86842" cy="103814"/>
            </a:xfrm>
            <a:prstGeom prst="rect">
              <a:avLst/>
            </a:prstGeom>
          </p:spPr>
        </p:pic>
        <p:pic>
          <p:nvPicPr>
            <p:cNvPr id="80" name="object 80"/>
            <p:cNvPicPr/>
            <p:nvPr/>
          </p:nvPicPr>
          <p:blipFill>
            <a:blip r:embed="rId57" cstate="print"/>
            <a:stretch>
              <a:fillRect/>
            </a:stretch>
          </p:blipFill>
          <p:spPr>
            <a:xfrm>
              <a:off x="2981931" y="1753439"/>
              <a:ext cx="82087" cy="102366"/>
            </a:xfrm>
            <a:prstGeom prst="rect">
              <a:avLst/>
            </a:prstGeom>
          </p:spPr>
        </p:pic>
        <p:pic>
          <p:nvPicPr>
            <p:cNvPr id="81" name="object 81"/>
            <p:cNvPicPr/>
            <p:nvPr/>
          </p:nvPicPr>
          <p:blipFill>
            <a:blip r:embed="rId58" cstate="print"/>
            <a:stretch>
              <a:fillRect/>
            </a:stretch>
          </p:blipFill>
          <p:spPr>
            <a:xfrm>
              <a:off x="3088830" y="1753439"/>
              <a:ext cx="161486" cy="103814"/>
            </a:xfrm>
            <a:prstGeom prst="rect">
              <a:avLst/>
            </a:prstGeom>
          </p:spPr>
        </p:pic>
        <p:sp>
          <p:nvSpPr>
            <p:cNvPr id="82" name="object 82"/>
            <p:cNvSpPr/>
            <p:nvPr/>
          </p:nvSpPr>
          <p:spPr>
            <a:xfrm>
              <a:off x="3272015" y="1711464"/>
              <a:ext cx="60960" cy="144780"/>
            </a:xfrm>
            <a:custGeom>
              <a:avLst/>
              <a:gdLst/>
              <a:ahLst/>
              <a:cxnLst/>
              <a:rect l="l" t="t" r="r" b="b"/>
              <a:pathLst>
                <a:path w="60960" h="144780">
                  <a:moveTo>
                    <a:pt x="16967" y="0"/>
                  </a:moveTo>
                  <a:lnTo>
                    <a:pt x="0" y="0"/>
                  </a:lnTo>
                  <a:lnTo>
                    <a:pt x="0" y="144348"/>
                  </a:lnTo>
                  <a:lnTo>
                    <a:pt x="16967" y="144348"/>
                  </a:lnTo>
                  <a:lnTo>
                    <a:pt x="16967" y="0"/>
                  </a:lnTo>
                  <a:close/>
                </a:path>
                <a:path w="60960" h="144780">
                  <a:moveTo>
                    <a:pt x="60388" y="0"/>
                  </a:moveTo>
                  <a:lnTo>
                    <a:pt x="43421" y="0"/>
                  </a:lnTo>
                  <a:lnTo>
                    <a:pt x="43421" y="144348"/>
                  </a:lnTo>
                  <a:lnTo>
                    <a:pt x="60388" y="144348"/>
                  </a:lnTo>
                  <a:lnTo>
                    <a:pt x="60388" y="0"/>
                  </a:lnTo>
                  <a:close/>
                </a:path>
              </a:pathLst>
            </a:custGeom>
            <a:solidFill>
              <a:srgbClr val="000000"/>
            </a:solidFill>
          </p:spPr>
          <p:txBody>
            <a:bodyPr wrap="square" lIns="0" tIns="0" rIns="0" bIns="0" rtlCol="0"/>
            <a:lstStyle/>
            <a:p>
              <a:endParaRPr/>
            </a:p>
          </p:txBody>
        </p:sp>
        <p:pic>
          <p:nvPicPr>
            <p:cNvPr id="83" name="object 83"/>
            <p:cNvPicPr/>
            <p:nvPr/>
          </p:nvPicPr>
          <p:blipFill>
            <a:blip r:embed="rId59" cstate="print"/>
            <a:stretch>
              <a:fillRect/>
            </a:stretch>
          </p:blipFill>
          <p:spPr>
            <a:xfrm>
              <a:off x="3354114" y="1711459"/>
              <a:ext cx="197050" cy="145795"/>
            </a:xfrm>
            <a:prstGeom prst="rect">
              <a:avLst/>
            </a:prstGeom>
          </p:spPr>
        </p:pic>
      </p:grpSp>
      <p:grpSp>
        <p:nvGrpSpPr>
          <p:cNvPr id="84" name="object 84"/>
          <p:cNvGrpSpPr/>
          <p:nvPr/>
        </p:nvGrpSpPr>
        <p:grpSpPr>
          <a:xfrm>
            <a:off x="3638008" y="1711460"/>
            <a:ext cx="670560" cy="146051"/>
            <a:chOff x="3638008" y="1711459"/>
            <a:chExt cx="670560" cy="146050"/>
          </a:xfrm>
        </p:grpSpPr>
        <p:pic>
          <p:nvPicPr>
            <p:cNvPr id="85" name="object 85"/>
            <p:cNvPicPr/>
            <p:nvPr/>
          </p:nvPicPr>
          <p:blipFill>
            <a:blip r:embed="rId60" cstate="print"/>
            <a:stretch>
              <a:fillRect/>
            </a:stretch>
          </p:blipFill>
          <p:spPr>
            <a:xfrm>
              <a:off x="3638008" y="1753439"/>
              <a:ext cx="83741" cy="103814"/>
            </a:xfrm>
            <a:prstGeom prst="rect">
              <a:avLst/>
            </a:prstGeom>
          </p:spPr>
        </p:pic>
        <p:pic>
          <p:nvPicPr>
            <p:cNvPr id="86" name="object 86"/>
            <p:cNvPicPr/>
            <p:nvPr/>
          </p:nvPicPr>
          <p:blipFill>
            <a:blip r:embed="rId61" cstate="print"/>
            <a:stretch>
              <a:fillRect/>
            </a:stretch>
          </p:blipFill>
          <p:spPr>
            <a:xfrm>
              <a:off x="3743460" y="1711459"/>
              <a:ext cx="82293" cy="144347"/>
            </a:xfrm>
            <a:prstGeom prst="rect">
              <a:avLst/>
            </a:prstGeom>
          </p:spPr>
        </p:pic>
        <p:sp>
          <p:nvSpPr>
            <p:cNvPr id="87" name="object 87"/>
            <p:cNvSpPr/>
            <p:nvPr/>
          </p:nvSpPr>
          <p:spPr>
            <a:xfrm>
              <a:off x="3850563" y="1711464"/>
              <a:ext cx="60960" cy="144780"/>
            </a:xfrm>
            <a:custGeom>
              <a:avLst/>
              <a:gdLst/>
              <a:ahLst/>
              <a:cxnLst/>
              <a:rect l="l" t="t" r="r" b="b"/>
              <a:pathLst>
                <a:path w="60960" h="144780">
                  <a:moveTo>
                    <a:pt x="16954" y="43434"/>
                  </a:moveTo>
                  <a:lnTo>
                    <a:pt x="0" y="43434"/>
                  </a:lnTo>
                  <a:lnTo>
                    <a:pt x="0" y="144348"/>
                  </a:lnTo>
                  <a:lnTo>
                    <a:pt x="16954" y="144348"/>
                  </a:lnTo>
                  <a:lnTo>
                    <a:pt x="16954" y="43434"/>
                  </a:lnTo>
                  <a:close/>
                </a:path>
                <a:path w="60960" h="144780">
                  <a:moveTo>
                    <a:pt x="16954" y="4762"/>
                  </a:moveTo>
                  <a:lnTo>
                    <a:pt x="0" y="4762"/>
                  </a:lnTo>
                  <a:lnTo>
                    <a:pt x="0" y="21717"/>
                  </a:lnTo>
                  <a:lnTo>
                    <a:pt x="16954" y="21717"/>
                  </a:lnTo>
                  <a:lnTo>
                    <a:pt x="16954" y="4762"/>
                  </a:lnTo>
                  <a:close/>
                </a:path>
                <a:path w="60960" h="144780">
                  <a:moveTo>
                    <a:pt x="60375" y="0"/>
                  </a:moveTo>
                  <a:lnTo>
                    <a:pt x="43421" y="0"/>
                  </a:lnTo>
                  <a:lnTo>
                    <a:pt x="43421" y="144348"/>
                  </a:lnTo>
                  <a:lnTo>
                    <a:pt x="60375" y="144348"/>
                  </a:lnTo>
                  <a:lnTo>
                    <a:pt x="60375" y="0"/>
                  </a:lnTo>
                  <a:close/>
                </a:path>
              </a:pathLst>
            </a:custGeom>
            <a:solidFill>
              <a:srgbClr val="000000"/>
            </a:solidFill>
          </p:spPr>
          <p:txBody>
            <a:bodyPr wrap="square" lIns="0" tIns="0" rIns="0" bIns="0" rtlCol="0"/>
            <a:lstStyle/>
            <a:p>
              <a:endParaRPr/>
            </a:p>
          </p:txBody>
        </p:sp>
        <p:pic>
          <p:nvPicPr>
            <p:cNvPr id="88" name="object 88"/>
            <p:cNvPicPr/>
            <p:nvPr/>
          </p:nvPicPr>
          <p:blipFill>
            <a:blip r:embed="rId62" cstate="print"/>
            <a:stretch>
              <a:fillRect/>
            </a:stretch>
          </p:blipFill>
          <p:spPr>
            <a:xfrm>
              <a:off x="3934307" y="1711459"/>
              <a:ext cx="88290" cy="145795"/>
            </a:xfrm>
            <a:prstGeom prst="rect">
              <a:avLst/>
            </a:prstGeom>
          </p:spPr>
        </p:pic>
        <p:pic>
          <p:nvPicPr>
            <p:cNvPr id="89" name="object 89"/>
            <p:cNvPicPr/>
            <p:nvPr/>
          </p:nvPicPr>
          <p:blipFill>
            <a:blip r:embed="rId63" cstate="print"/>
            <a:stretch>
              <a:fillRect/>
            </a:stretch>
          </p:blipFill>
          <p:spPr>
            <a:xfrm>
              <a:off x="4049064" y="1753440"/>
              <a:ext cx="153629" cy="103814"/>
            </a:xfrm>
            <a:prstGeom prst="rect">
              <a:avLst/>
            </a:prstGeom>
          </p:spPr>
        </p:pic>
        <p:pic>
          <p:nvPicPr>
            <p:cNvPr id="90" name="object 90"/>
            <p:cNvPicPr/>
            <p:nvPr/>
          </p:nvPicPr>
          <p:blipFill>
            <a:blip r:embed="rId64" cstate="print"/>
            <a:stretch>
              <a:fillRect/>
            </a:stretch>
          </p:blipFill>
          <p:spPr>
            <a:xfrm>
              <a:off x="4225851" y="1753440"/>
              <a:ext cx="82293" cy="102366"/>
            </a:xfrm>
            <a:prstGeom prst="rect">
              <a:avLst/>
            </a:prstGeom>
          </p:spPr>
        </p:pic>
      </p:grpSp>
      <p:sp>
        <p:nvSpPr>
          <p:cNvPr id="91" name="object 91"/>
          <p:cNvSpPr/>
          <p:nvPr/>
        </p:nvSpPr>
        <p:spPr>
          <a:xfrm>
            <a:off x="5252658" y="1716229"/>
            <a:ext cx="589915" cy="141605"/>
          </a:xfrm>
          <a:custGeom>
            <a:avLst/>
            <a:gdLst/>
            <a:ahLst/>
            <a:cxnLst/>
            <a:rect l="l" t="t" r="r" b="b"/>
            <a:pathLst>
              <a:path w="589914" h="141605">
                <a:moveTo>
                  <a:pt x="107111" y="69684"/>
                </a:moveTo>
                <a:lnTo>
                  <a:pt x="99250" y="31013"/>
                </a:lnTo>
                <a:lnTo>
                  <a:pt x="88493" y="14579"/>
                </a:lnTo>
                <a:lnTo>
                  <a:pt x="88493" y="71335"/>
                </a:lnTo>
                <a:lnTo>
                  <a:pt x="88163" y="79387"/>
                </a:lnTo>
                <a:lnTo>
                  <a:pt x="87096" y="87185"/>
                </a:lnTo>
                <a:lnTo>
                  <a:pt x="85178" y="94399"/>
                </a:lnTo>
                <a:lnTo>
                  <a:pt x="82296" y="100711"/>
                </a:lnTo>
                <a:lnTo>
                  <a:pt x="79197" y="108559"/>
                </a:lnTo>
                <a:lnTo>
                  <a:pt x="74434" y="114769"/>
                </a:lnTo>
                <a:lnTo>
                  <a:pt x="68237" y="117868"/>
                </a:lnTo>
                <a:lnTo>
                  <a:pt x="62776" y="120764"/>
                </a:lnTo>
                <a:lnTo>
                  <a:pt x="55880" y="122682"/>
                </a:lnTo>
                <a:lnTo>
                  <a:pt x="47828" y="123748"/>
                </a:lnTo>
                <a:lnTo>
                  <a:pt x="38874" y="124079"/>
                </a:lnTo>
                <a:lnTo>
                  <a:pt x="18605" y="124079"/>
                </a:lnTo>
                <a:lnTo>
                  <a:pt x="18605" y="13855"/>
                </a:lnTo>
                <a:lnTo>
                  <a:pt x="38874" y="13855"/>
                </a:lnTo>
                <a:lnTo>
                  <a:pt x="77774" y="28486"/>
                </a:lnTo>
                <a:lnTo>
                  <a:pt x="88493" y="71335"/>
                </a:lnTo>
                <a:lnTo>
                  <a:pt x="88493" y="14579"/>
                </a:lnTo>
                <a:lnTo>
                  <a:pt x="51714" y="546"/>
                </a:lnTo>
                <a:lnTo>
                  <a:pt x="38874" y="0"/>
                </a:lnTo>
                <a:lnTo>
                  <a:pt x="0" y="0"/>
                </a:lnTo>
                <a:lnTo>
                  <a:pt x="0" y="139585"/>
                </a:lnTo>
                <a:lnTo>
                  <a:pt x="40322" y="139585"/>
                </a:lnTo>
                <a:lnTo>
                  <a:pt x="80645" y="130276"/>
                </a:lnTo>
                <a:lnTo>
                  <a:pt x="87553" y="124079"/>
                </a:lnTo>
                <a:lnTo>
                  <a:pt x="91732" y="119583"/>
                </a:lnTo>
                <a:lnTo>
                  <a:pt x="106553" y="79667"/>
                </a:lnTo>
                <a:lnTo>
                  <a:pt x="107111" y="69684"/>
                </a:lnTo>
                <a:close/>
              </a:path>
              <a:path w="589914" h="141605">
                <a:moveTo>
                  <a:pt x="218757" y="88303"/>
                </a:moveTo>
                <a:lnTo>
                  <a:pt x="204914" y="49631"/>
                </a:lnTo>
                <a:lnTo>
                  <a:pt x="200152" y="45821"/>
                </a:lnTo>
                <a:lnTo>
                  <a:pt x="200152" y="88303"/>
                </a:lnTo>
                <a:lnTo>
                  <a:pt x="199834" y="97053"/>
                </a:lnTo>
                <a:lnTo>
                  <a:pt x="180098" y="128625"/>
                </a:lnTo>
                <a:lnTo>
                  <a:pt x="161493" y="128625"/>
                </a:lnTo>
                <a:lnTo>
                  <a:pt x="141224" y="88303"/>
                </a:lnTo>
                <a:lnTo>
                  <a:pt x="141782" y="80505"/>
                </a:lnTo>
                <a:lnTo>
                  <a:pt x="161493" y="49631"/>
                </a:lnTo>
                <a:lnTo>
                  <a:pt x="180098" y="49631"/>
                </a:lnTo>
                <a:lnTo>
                  <a:pt x="200152" y="88303"/>
                </a:lnTo>
                <a:lnTo>
                  <a:pt x="200152" y="45821"/>
                </a:lnTo>
                <a:lnTo>
                  <a:pt x="197599" y="43764"/>
                </a:lnTo>
                <a:lnTo>
                  <a:pt x="189560" y="39928"/>
                </a:lnTo>
                <a:lnTo>
                  <a:pt x="180657" y="37846"/>
                </a:lnTo>
                <a:lnTo>
                  <a:pt x="170789" y="37223"/>
                </a:lnTo>
                <a:lnTo>
                  <a:pt x="161759" y="37846"/>
                </a:lnTo>
                <a:lnTo>
                  <a:pt x="127711" y="66090"/>
                </a:lnTo>
                <a:lnTo>
                  <a:pt x="124269" y="88303"/>
                </a:lnTo>
                <a:lnTo>
                  <a:pt x="125120" y="101142"/>
                </a:lnTo>
                <a:lnTo>
                  <a:pt x="145402" y="134493"/>
                </a:lnTo>
                <a:lnTo>
                  <a:pt x="170789" y="141033"/>
                </a:lnTo>
                <a:lnTo>
                  <a:pt x="180657" y="140398"/>
                </a:lnTo>
                <a:lnTo>
                  <a:pt x="215328" y="111950"/>
                </a:lnTo>
                <a:lnTo>
                  <a:pt x="217906" y="101142"/>
                </a:lnTo>
                <a:lnTo>
                  <a:pt x="218757" y="88303"/>
                </a:lnTo>
                <a:close/>
              </a:path>
              <a:path w="589914" h="141605">
                <a:moveTo>
                  <a:pt x="319671" y="58928"/>
                </a:moveTo>
                <a:lnTo>
                  <a:pt x="318008" y="54178"/>
                </a:lnTo>
                <a:lnTo>
                  <a:pt x="305600" y="41770"/>
                </a:lnTo>
                <a:lnTo>
                  <a:pt x="301053" y="40322"/>
                </a:lnTo>
                <a:lnTo>
                  <a:pt x="294855" y="37223"/>
                </a:lnTo>
                <a:lnTo>
                  <a:pt x="280797" y="37223"/>
                </a:lnTo>
                <a:lnTo>
                  <a:pt x="270929" y="38074"/>
                </a:lnTo>
                <a:lnTo>
                  <a:pt x="238429" y="67360"/>
                </a:lnTo>
                <a:lnTo>
                  <a:pt x="235927" y="88303"/>
                </a:lnTo>
                <a:lnTo>
                  <a:pt x="236524" y="100304"/>
                </a:lnTo>
                <a:lnTo>
                  <a:pt x="262026" y="137591"/>
                </a:lnTo>
                <a:lnTo>
                  <a:pt x="280797" y="141033"/>
                </a:lnTo>
                <a:lnTo>
                  <a:pt x="294855" y="141033"/>
                </a:lnTo>
                <a:lnTo>
                  <a:pt x="301053" y="137934"/>
                </a:lnTo>
                <a:lnTo>
                  <a:pt x="305600" y="136486"/>
                </a:lnTo>
                <a:lnTo>
                  <a:pt x="310362" y="131724"/>
                </a:lnTo>
                <a:lnTo>
                  <a:pt x="313461" y="127177"/>
                </a:lnTo>
                <a:lnTo>
                  <a:pt x="318008" y="124079"/>
                </a:lnTo>
                <a:lnTo>
                  <a:pt x="319671" y="119316"/>
                </a:lnTo>
                <a:lnTo>
                  <a:pt x="319671" y="113118"/>
                </a:lnTo>
                <a:lnTo>
                  <a:pt x="302501" y="113118"/>
                </a:lnTo>
                <a:lnTo>
                  <a:pt x="302501" y="117868"/>
                </a:lnTo>
                <a:lnTo>
                  <a:pt x="301053" y="120967"/>
                </a:lnTo>
                <a:lnTo>
                  <a:pt x="294855" y="127177"/>
                </a:lnTo>
                <a:lnTo>
                  <a:pt x="288645" y="128625"/>
                </a:lnTo>
                <a:lnTo>
                  <a:pt x="273138" y="128625"/>
                </a:lnTo>
                <a:lnTo>
                  <a:pt x="252882" y="88303"/>
                </a:lnTo>
                <a:lnTo>
                  <a:pt x="253441" y="79349"/>
                </a:lnTo>
                <a:lnTo>
                  <a:pt x="273138" y="49631"/>
                </a:lnTo>
                <a:lnTo>
                  <a:pt x="288645" y="49631"/>
                </a:lnTo>
                <a:lnTo>
                  <a:pt x="294855" y="51079"/>
                </a:lnTo>
                <a:lnTo>
                  <a:pt x="301053" y="57277"/>
                </a:lnTo>
                <a:lnTo>
                  <a:pt x="302501" y="60375"/>
                </a:lnTo>
                <a:lnTo>
                  <a:pt x="302501" y="65138"/>
                </a:lnTo>
                <a:lnTo>
                  <a:pt x="319671" y="65138"/>
                </a:lnTo>
                <a:lnTo>
                  <a:pt x="319671" y="58928"/>
                </a:lnTo>
                <a:close/>
              </a:path>
              <a:path w="589914" h="141605">
                <a:moveTo>
                  <a:pt x="401751" y="125526"/>
                </a:moveTo>
                <a:lnTo>
                  <a:pt x="394106" y="127177"/>
                </a:lnTo>
                <a:lnTo>
                  <a:pt x="389343" y="128625"/>
                </a:lnTo>
                <a:lnTo>
                  <a:pt x="383146" y="128625"/>
                </a:lnTo>
                <a:lnTo>
                  <a:pt x="378599" y="127177"/>
                </a:lnTo>
                <a:lnTo>
                  <a:pt x="375488" y="125526"/>
                </a:lnTo>
                <a:lnTo>
                  <a:pt x="372389" y="124079"/>
                </a:lnTo>
                <a:lnTo>
                  <a:pt x="370738" y="120980"/>
                </a:lnTo>
                <a:lnTo>
                  <a:pt x="369290" y="117868"/>
                </a:lnTo>
                <a:lnTo>
                  <a:pt x="367639" y="114769"/>
                </a:lnTo>
                <a:lnTo>
                  <a:pt x="367639" y="52730"/>
                </a:lnTo>
                <a:lnTo>
                  <a:pt x="397205" y="52730"/>
                </a:lnTo>
                <a:lnTo>
                  <a:pt x="397205" y="38671"/>
                </a:lnTo>
                <a:lnTo>
                  <a:pt x="367639" y="38671"/>
                </a:lnTo>
                <a:lnTo>
                  <a:pt x="367639" y="15506"/>
                </a:lnTo>
                <a:lnTo>
                  <a:pt x="350685" y="15506"/>
                </a:lnTo>
                <a:lnTo>
                  <a:pt x="350685" y="38671"/>
                </a:lnTo>
                <a:lnTo>
                  <a:pt x="333514" y="38671"/>
                </a:lnTo>
                <a:lnTo>
                  <a:pt x="333514" y="52730"/>
                </a:lnTo>
                <a:lnTo>
                  <a:pt x="350685" y="52730"/>
                </a:lnTo>
                <a:lnTo>
                  <a:pt x="350685" y="114769"/>
                </a:lnTo>
                <a:lnTo>
                  <a:pt x="352132" y="122415"/>
                </a:lnTo>
                <a:lnTo>
                  <a:pt x="355231" y="127177"/>
                </a:lnTo>
                <a:lnTo>
                  <a:pt x="356882" y="131724"/>
                </a:lnTo>
                <a:lnTo>
                  <a:pt x="361429" y="134835"/>
                </a:lnTo>
                <a:lnTo>
                  <a:pt x="366191" y="137934"/>
                </a:lnTo>
                <a:lnTo>
                  <a:pt x="370738" y="141033"/>
                </a:lnTo>
                <a:lnTo>
                  <a:pt x="394106" y="141033"/>
                </a:lnTo>
                <a:lnTo>
                  <a:pt x="401751" y="139585"/>
                </a:lnTo>
                <a:lnTo>
                  <a:pt x="401751" y="128625"/>
                </a:lnTo>
                <a:lnTo>
                  <a:pt x="401751" y="125526"/>
                </a:lnTo>
                <a:close/>
              </a:path>
              <a:path w="589914" h="141605">
                <a:moveTo>
                  <a:pt x="511962" y="88303"/>
                </a:moveTo>
                <a:lnTo>
                  <a:pt x="497903" y="49631"/>
                </a:lnTo>
                <a:lnTo>
                  <a:pt x="493356" y="45974"/>
                </a:lnTo>
                <a:lnTo>
                  <a:pt x="493356" y="88303"/>
                </a:lnTo>
                <a:lnTo>
                  <a:pt x="493001" y="97053"/>
                </a:lnTo>
                <a:lnTo>
                  <a:pt x="473087" y="128625"/>
                </a:lnTo>
                <a:lnTo>
                  <a:pt x="456133" y="128625"/>
                </a:lnTo>
                <a:lnTo>
                  <a:pt x="434416" y="88303"/>
                </a:lnTo>
                <a:lnTo>
                  <a:pt x="434975" y="80505"/>
                </a:lnTo>
                <a:lnTo>
                  <a:pt x="456133" y="49631"/>
                </a:lnTo>
                <a:lnTo>
                  <a:pt x="473087" y="49631"/>
                </a:lnTo>
                <a:lnTo>
                  <a:pt x="493356" y="88303"/>
                </a:lnTo>
                <a:lnTo>
                  <a:pt x="493356" y="45974"/>
                </a:lnTo>
                <a:lnTo>
                  <a:pt x="490626" y="43764"/>
                </a:lnTo>
                <a:lnTo>
                  <a:pt x="482625" y="39928"/>
                </a:lnTo>
                <a:lnTo>
                  <a:pt x="473735" y="37846"/>
                </a:lnTo>
                <a:lnTo>
                  <a:pt x="463778" y="37223"/>
                </a:lnTo>
                <a:lnTo>
                  <a:pt x="454787" y="37846"/>
                </a:lnTo>
                <a:lnTo>
                  <a:pt x="420801" y="66090"/>
                </a:lnTo>
                <a:lnTo>
                  <a:pt x="417258" y="88303"/>
                </a:lnTo>
                <a:lnTo>
                  <a:pt x="418147" y="101142"/>
                </a:lnTo>
                <a:lnTo>
                  <a:pt x="438569" y="134493"/>
                </a:lnTo>
                <a:lnTo>
                  <a:pt x="463778" y="141033"/>
                </a:lnTo>
                <a:lnTo>
                  <a:pt x="473735" y="140398"/>
                </a:lnTo>
                <a:lnTo>
                  <a:pt x="508419" y="111950"/>
                </a:lnTo>
                <a:lnTo>
                  <a:pt x="511073" y="101142"/>
                </a:lnTo>
                <a:lnTo>
                  <a:pt x="511962" y="88303"/>
                </a:lnTo>
                <a:close/>
              </a:path>
              <a:path w="589914" h="141605">
                <a:moveTo>
                  <a:pt x="589495" y="38671"/>
                </a:moveTo>
                <a:lnTo>
                  <a:pt x="586397" y="37223"/>
                </a:lnTo>
                <a:lnTo>
                  <a:pt x="572541" y="37223"/>
                </a:lnTo>
                <a:lnTo>
                  <a:pt x="566343" y="40322"/>
                </a:lnTo>
                <a:lnTo>
                  <a:pt x="561581" y="41770"/>
                </a:lnTo>
                <a:lnTo>
                  <a:pt x="552284" y="51079"/>
                </a:lnTo>
                <a:lnTo>
                  <a:pt x="550837" y="57277"/>
                </a:lnTo>
                <a:lnTo>
                  <a:pt x="550837" y="38671"/>
                </a:lnTo>
                <a:lnTo>
                  <a:pt x="533666" y="38671"/>
                </a:lnTo>
                <a:lnTo>
                  <a:pt x="533666" y="139585"/>
                </a:lnTo>
                <a:lnTo>
                  <a:pt x="550837" y="139585"/>
                </a:lnTo>
                <a:lnTo>
                  <a:pt x="550837" y="89954"/>
                </a:lnTo>
                <a:lnTo>
                  <a:pt x="551154" y="80276"/>
                </a:lnTo>
                <a:lnTo>
                  <a:pt x="570890" y="52730"/>
                </a:lnTo>
                <a:lnTo>
                  <a:pt x="584949" y="52730"/>
                </a:lnTo>
                <a:lnTo>
                  <a:pt x="589495" y="55829"/>
                </a:lnTo>
                <a:lnTo>
                  <a:pt x="589495" y="38671"/>
                </a:lnTo>
                <a:close/>
              </a:path>
            </a:pathLst>
          </a:custGeom>
          <a:solidFill>
            <a:srgbClr val="000000"/>
          </a:solidFill>
        </p:spPr>
        <p:txBody>
          <a:bodyPr wrap="square" lIns="0" tIns="0" rIns="0" bIns="0" rtlCol="0"/>
          <a:lstStyle/>
          <a:p>
            <a:endParaRPr/>
          </a:p>
        </p:txBody>
      </p:sp>
      <p:grpSp>
        <p:nvGrpSpPr>
          <p:cNvPr id="92" name="object 92"/>
          <p:cNvGrpSpPr/>
          <p:nvPr/>
        </p:nvGrpSpPr>
        <p:grpSpPr>
          <a:xfrm>
            <a:off x="6845820" y="1711460"/>
            <a:ext cx="920115" cy="146051"/>
            <a:chOff x="6845817" y="1711459"/>
            <a:chExt cx="920115" cy="146050"/>
          </a:xfrm>
        </p:grpSpPr>
        <p:pic>
          <p:nvPicPr>
            <p:cNvPr id="93" name="object 93"/>
            <p:cNvPicPr/>
            <p:nvPr/>
          </p:nvPicPr>
          <p:blipFill>
            <a:blip r:embed="rId65" cstate="print"/>
            <a:stretch>
              <a:fillRect/>
            </a:stretch>
          </p:blipFill>
          <p:spPr>
            <a:xfrm>
              <a:off x="6845817" y="1716215"/>
              <a:ext cx="82087" cy="139590"/>
            </a:xfrm>
            <a:prstGeom prst="rect">
              <a:avLst/>
            </a:prstGeom>
          </p:spPr>
        </p:pic>
        <p:pic>
          <p:nvPicPr>
            <p:cNvPr id="94" name="object 94"/>
            <p:cNvPicPr/>
            <p:nvPr/>
          </p:nvPicPr>
          <p:blipFill>
            <a:blip r:embed="rId66" cstate="print"/>
            <a:stretch>
              <a:fillRect/>
            </a:stretch>
          </p:blipFill>
          <p:spPr>
            <a:xfrm>
              <a:off x="6951269" y="1753440"/>
              <a:ext cx="82087" cy="102366"/>
            </a:xfrm>
            <a:prstGeom prst="rect">
              <a:avLst/>
            </a:prstGeom>
          </p:spPr>
        </p:pic>
        <p:pic>
          <p:nvPicPr>
            <p:cNvPr id="95" name="object 95"/>
            <p:cNvPicPr/>
            <p:nvPr/>
          </p:nvPicPr>
          <p:blipFill>
            <a:blip r:embed="rId67" cstate="print"/>
            <a:stretch>
              <a:fillRect/>
            </a:stretch>
          </p:blipFill>
          <p:spPr>
            <a:xfrm>
              <a:off x="7058168" y="1753440"/>
              <a:ext cx="161486" cy="103814"/>
            </a:xfrm>
            <a:prstGeom prst="rect">
              <a:avLst/>
            </a:prstGeom>
          </p:spPr>
        </p:pic>
        <p:sp>
          <p:nvSpPr>
            <p:cNvPr id="96" name="object 96"/>
            <p:cNvSpPr/>
            <p:nvPr/>
          </p:nvSpPr>
          <p:spPr>
            <a:xfrm>
              <a:off x="7241362" y="1711464"/>
              <a:ext cx="59055" cy="144780"/>
            </a:xfrm>
            <a:custGeom>
              <a:avLst/>
              <a:gdLst/>
              <a:ahLst/>
              <a:cxnLst/>
              <a:rect l="l" t="t" r="r" b="b"/>
              <a:pathLst>
                <a:path w="59054" h="144780">
                  <a:moveTo>
                    <a:pt x="15506" y="0"/>
                  </a:moveTo>
                  <a:lnTo>
                    <a:pt x="0" y="0"/>
                  </a:lnTo>
                  <a:lnTo>
                    <a:pt x="0" y="144348"/>
                  </a:lnTo>
                  <a:lnTo>
                    <a:pt x="15506" y="144348"/>
                  </a:lnTo>
                  <a:lnTo>
                    <a:pt x="15506" y="0"/>
                  </a:lnTo>
                  <a:close/>
                </a:path>
                <a:path w="59054" h="144780">
                  <a:moveTo>
                    <a:pt x="58928" y="0"/>
                  </a:moveTo>
                  <a:lnTo>
                    <a:pt x="43421" y="0"/>
                  </a:lnTo>
                  <a:lnTo>
                    <a:pt x="43421" y="144348"/>
                  </a:lnTo>
                  <a:lnTo>
                    <a:pt x="58928" y="144348"/>
                  </a:lnTo>
                  <a:lnTo>
                    <a:pt x="58928" y="0"/>
                  </a:lnTo>
                  <a:close/>
                </a:path>
              </a:pathLst>
            </a:custGeom>
            <a:solidFill>
              <a:srgbClr val="000000"/>
            </a:solidFill>
          </p:spPr>
          <p:txBody>
            <a:bodyPr wrap="square" lIns="0" tIns="0" rIns="0" bIns="0" rtlCol="0"/>
            <a:lstStyle/>
            <a:p>
              <a:endParaRPr/>
            </a:p>
          </p:txBody>
        </p:sp>
        <p:pic>
          <p:nvPicPr>
            <p:cNvPr id="97" name="object 97"/>
            <p:cNvPicPr/>
            <p:nvPr/>
          </p:nvPicPr>
          <p:blipFill>
            <a:blip r:embed="rId68" cstate="print"/>
            <a:stretch>
              <a:fillRect/>
            </a:stretch>
          </p:blipFill>
          <p:spPr>
            <a:xfrm>
              <a:off x="7326554" y="1753440"/>
              <a:ext cx="139568" cy="102366"/>
            </a:xfrm>
            <a:prstGeom prst="rect">
              <a:avLst/>
            </a:prstGeom>
          </p:spPr>
        </p:pic>
        <p:pic>
          <p:nvPicPr>
            <p:cNvPr id="98" name="object 98"/>
            <p:cNvPicPr/>
            <p:nvPr/>
          </p:nvPicPr>
          <p:blipFill>
            <a:blip r:embed="rId69" cstate="print"/>
            <a:stretch>
              <a:fillRect/>
            </a:stretch>
          </p:blipFill>
          <p:spPr>
            <a:xfrm>
              <a:off x="7486386" y="1753440"/>
              <a:ext cx="86842" cy="103814"/>
            </a:xfrm>
            <a:prstGeom prst="rect">
              <a:avLst/>
            </a:prstGeom>
          </p:spPr>
        </p:pic>
        <p:pic>
          <p:nvPicPr>
            <p:cNvPr id="99" name="object 99"/>
            <p:cNvPicPr/>
            <p:nvPr/>
          </p:nvPicPr>
          <p:blipFill>
            <a:blip r:embed="rId70" cstate="print"/>
            <a:stretch>
              <a:fillRect/>
            </a:stretch>
          </p:blipFill>
          <p:spPr>
            <a:xfrm>
              <a:off x="7596593" y="1731726"/>
              <a:ext cx="168929" cy="125528"/>
            </a:xfrm>
            <a:prstGeom prst="rect">
              <a:avLst/>
            </a:prstGeom>
          </p:spPr>
        </p:pic>
      </p:grpSp>
      <p:grpSp>
        <p:nvGrpSpPr>
          <p:cNvPr id="100" name="object 100"/>
          <p:cNvGrpSpPr/>
          <p:nvPr/>
        </p:nvGrpSpPr>
        <p:grpSpPr>
          <a:xfrm>
            <a:off x="7844718" y="1711462"/>
            <a:ext cx="306071" cy="183515"/>
            <a:chOff x="7844716" y="1711459"/>
            <a:chExt cx="306070" cy="183515"/>
          </a:xfrm>
        </p:grpSpPr>
        <p:pic>
          <p:nvPicPr>
            <p:cNvPr id="101" name="object 101"/>
            <p:cNvPicPr/>
            <p:nvPr/>
          </p:nvPicPr>
          <p:blipFill>
            <a:blip r:embed="rId71" cstate="print"/>
            <a:stretch>
              <a:fillRect/>
            </a:stretch>
          </p:blipFill>
          <p:spPr>
            <a:xfrm>
              <a:off x="7844716" y="1711459"/>
              <a:ext cx="89944" cy="145795"/>
            </a:xfrm>
            <a:prstGeom prst="rect">
              <a:avLst/>
            </a:prstGeom>
          </p:spPr>
        </p:pic>
        <p:pic>
          <p:nvPicPr>
            <p:cNvPr id="102" name="object 102"/>
            <p:cNvPicPr/>
            <p:nvPr/>
          </p:nvPicPr>
          <p:blipFill>
            <a:blip r:embed="rId72" cstate="print"/>
            <a:stretch>
              <a:fillRect/>
            </a:stretch>
          </p:blipFill>
          <p:spPr>
            <a:xfrm>
              <a:off x="7956371" y="1751786"/>
              <a:ext cx="193949" cy="142692"/>
            </a:xfrm>
            <a:prstGeom prst="rect">
              <a:avLst/>
            </a:prstGeom>
          </p:spPr>
        </p:pic>
      </p:grpSp>
      <p:grpSp>
        <p:nvGrpSpPr>
          <p:cNvPr id="103" name="object 103"/>
          <p:cNvGrpSpPr/>
          <p:nvPr/>
        </p:nvGrpSpPr>
        <p:grpSpPr>
          <a:xfrm>
            <a:off x="281341" y="2494825"/>
            <a:ext cx="732155" cy="147955"/>
            <a:chOff x="281338" y="2494822"/>
            <a:chExt cx="732155" cy="147955"/>
          </a:xfrm>
        </p:grpSpPr>
        <p:sp>
          <p:nvSpPr>
            <p:cNvPr id="104" name="object 104"/>
            <p:cNvSpPr/>
            <p:nvPr/>
          </p:nvSpPr>
          <p:spPr>
            <a:xfrm>
              <a:off x="281338" y="2501233"/>
              <a:ext cx="17145" cy="138430"/>
            </a:xfrm>
            <a:custGeom>
              <a:avLst/>
              <a:gdLst/>
              <a:ahLst/>
              <a:cxnLst/>
              <a:rect l="l" t="t" r="r" b="b"/>
              <a:pathLst>
                <a:path w="17145" h="138430">
                  <a:moveTo>
                    <a:pt x="17062" y="0"/>
                  </a:moveTo>
                  <a:lnTo>
                    <a:pt x="0" y="0"/>
                  </a:lnTo>
                  <a:lnTo>
                    <a:pt x="0" y="137936"/>
                  </a:lnTo>
                  <a:lnTo>
                    <a:pt x="17062" y="137936"/>
                  </a:lnTo>
                  <a:lnTo>
                    <a:pt x="17062" y="0"/>
                  </a:lnTo>
                  <a:close/>
                </a:path>
              </a:pathLst>
            </a:custGeom>
            <a:solidFill>
              <a:srgbClr val="000000"/>
            </a:solidFill>
          </p:spPr>
          <p:txBody>
            <a:bodyPr wrap="square" lIns="0" tIns="0" rIns="0" bIns="0" rtlCol="0"/>
            <a:lstStyle/>
            <a:p>
              <a:endParaRPr/>
            </a:p>
          </p:txBody>
        </p:sp>
        <p:pic>
          <p:nvPicPr>
            <p:cNvPr id="105" name="object 105"/>
            <p:cNvPicPr/>
            <p:nvPr/>
          </p:nvPicPr>
          <p:blipFill>
            <a:blip r:embed="rId73" cstate="print"/>
            <a:stretch>
              <a:fillRect/>
            </a:stretch>
          </p:blipFill>
          <p:spPr>
            <a:xfrm>
              <a:off x="324770" y="2536803"/>
              <a:ext cx="82211" cy="102366"/>
            </a:xfrm>
            <a:prstGeom prst="rect">
              <a:avLst/>
            </a:prstGeom>
          </p:spPr>
        </p:pic>
        <p:pic>
          <p:nvPicPr>
            <p:cNvPr id="106" name="object 106"/>
            <p:cNvPicPr/>
            <p:nvPr/>
          </p:nvPicPr>
          <p:blipFill>
            <a:blip r:embed="rId74" cstate="print"/>
            <a:stretch>
              <a:fillRect/>
            </a:stretch>
          </p:blipFill>
          <p:spPr>
            <a:xfrm>
              <a:off x="427145" y="2536803"/>
              <a:ext cx="83755" cy="105468"/>
            </a:xfrm>
            <a:prstGeom prst="rect">
              <a:avLst/>
            </a:prstGeom>
          </p:spPr>
        </p:pic>
        <p:sp>
          <p:nvSpPr>
            <p:cNvPr id="107" name="object 107"/>
            <p:cNvSpPr/>
            <p:nvPr/>
          </p:nvSpPr>
          <p:spPr>
            <a:xfrm>
              <a:off x="532632" y="2494822"/>
              <a:ext cx="17145" cy="144780"/>
            </a:xfrm>
            <a:custGeom>
              <a:avLst/>
              <a:gdLst/>
              <a:ahLst/>
              <a:cxnLst/>
              <a:rect l="l" t="t" r="r" b="b"/>
              <a:pathLst>
                <a:path w="17145" h="144780">
                  <a:moveTo>
                    <a:pt x="17058" y="0"/>
                  </a:moveTo>
                  <a:lnTo>
                    <a:pt x="0" y="0"/>
                  </a:lnTo>
                  <a:lnTo>
                    <a:pt x="0" y="144347"/>
                  </a:lnTo>
                  <a:lnTo>
                    <a:pt x="17058" y="144347"/>
                  </a:lnTo>
                  <a:lnTo>
                    <a:pt x="17058" y="0"/>
                  </a:lnTo>
                  <a:close/>
                </a:path>
              </a:pathLst>
            </a:custGeom>
            <a:solidFill>
              <a:srgbClr val="000000"/>
            </a:solidFill>
          </p:spPr>
          <p:txBody>
            <a:bodyPr wrap="square" lIns="0" tIns="0" rIns="0" bIns="0" rtlCol="0"/>
            <a:lstStyle/>
            <a:p>
              <a:endParaRPr/>
            </a:p>
          </p:txBody>
        </p:sp>
        <p:pic>
          <p:nvPicPr>
            <p:cNvPr id="108" name="object 108"/>
            <p:cNvPicPr/>
            <p:nvPr/>
          </p:nvPicPr>
          <p:blipFill>
            <a:blip r:embed="rId75" cstate="print"/>
            <a:stretch>
              <a:fillRect/>
            </a:stretch>
          </p:blipFill>
          <p:spPr>
            <a:xfrm>
              <a:off x="574503" y="2539905"/>
              <a:ext cx="82211" cy="102366"/>
            </a:xfrm>
            <a:prstGeom prst="rect">
              <a:avLst/>
            </a:prstGeom>
          </p:spPr>
        </p:pic>
        <p:pic>
          <p:nvPicPr>
            <p:cNvPr id="109" name="object 109"/>
            <p:cNvPicPr/>
            <p:nvPr/>
          </p:nvPicPr>
          <p:blipFill>
            <a:blip r:embed="rId76" cstate="print"/>
            <a:stretch>
              <a:fillRect/>
            </a:stretch>
          </p:blipFill>
          <p:spPr>
            <a:xfrm>
              <a:off x="676874" y="2536803"/>
              <a:ext cx="77558" cy="105468"/>
            </a:xfrm>
            <a:prstGeom prst="rect">
              <a:avLst/>
            </a:prstGeom>
          </p:spPr>
        </p:pic>
        <p:sp>
          <p:nvSpPr>
            <p:cNvPr id="110" name="object 110"/>
            <p:cNvSpPr/>
            <p:nvPr/>
          </p:nvSpPr>
          <p:spPr>
            <a:xfrm>
              <a:off x="777684" y="2501239"/>
              <a:ext cx="15875" cy="138430"/>
            </a:xfrm>
            <a:custGeom>
              <a:avLst/>
              <a:gdLst/>
              <a:ahLst/>
              <a:cxnLst/>
              <a:rect l="l" t="t" r="r" b="b"/>
              <a:pathLst>
                <a:path w="15875" h="138430">
                  <a:moveTo>
                    <a:pt x="15532" y="38671"/>
                  </a:moveTo>
                  <a:lnTo>
                    <a:pt x="0" y="38671"/>
                  </a:lnTo>
                  <a:lnTo>
                    <a:pt x="0" y="137934"/>
                  </a:lnTo>
                  <a:lnTo>
                    <a:pt x="15532" y="137934"/>
                  </a:lnTo>
                  <a:lnTo>
                    <a:pt x="15532" y="38671"/>
                  </a:lnTo>
                  <a:close/>
                </a:path>
                <a:path w="15875" h="138430">
                  <a:moveTo>
                    <a:pt x="15532" y="0"/>
                  </a:moveTo>
                  <a:lnTo>
                    <a:pt x="0" y="0"/>
                  </a:lnTo>
                  <a:lnTo>
                    <a:pt x="0" y="16954"/>
                  </a:lnTo>
                  <a:lnTo>
                    <a:pt x="15532" y="16954"/>
                  </a:lnTo>
                  <a:lnTo>
                    <a:pt x="15532" y="0"/>
                  </a:lnTo>
                  <a:close/>
                </a:path>
              </a:pathLst>
            </a:custGeom>
            <a:solidFill>
              <a:srgbClr val="000000"/>
            </a:solidFill>
          </p:spPr>
          <p:txBody>
            <a:bodyPr wrap="square" lIns="0" tIns="0" rIns="0" bIns="0" rtlCol="0"/>
            <a:lstStyle/>
            <a:p>
              <a:endParaRPr/>
            </a:p>
          </p:txBody>
        </p:sp>
        <p:pic>
          <p:nvPicPr>
            <p:cNvPr id="111" name="object 111"/>
            <p:cNvPicPr/>
            <p:nvPr/>
          </p:nvPicPr>
          <p:blipFill>
            <a:blip r:embed="rId77" cstate="print"/>
            <a:stretch>
              <a:fillRect/>
            </a:stretch>
          </p:blipFill>
          <p:spPr>
            <a:xfrm>
              <a:off x="814933" y="2536803"/>
              <a:ext cx="94617" cy="105468"/>
            </a:xfrm>
            <a:prstGeom prst="rect">
              <a:avLst/>
            </a:prstGeom>
          </p:spPr>
        </p:pic>
        <p:pic>
          <p:nvPicPr>
            <p:cNvPr id="112" name="object 112"/>
            <p:cNvPicPr/>
            <p:nvPr/>
          </p:nvPicPr>
          <p:blipFill>
            <a:blip r:embed="rId78" cstate="print"/>
            <a:stretch>
              <a:fillRect/>
            </a:stretch>
          </p:blipFill>
          <p:spPr>
            <a:xfrm>
              <a:off x="931261" y="2536803"/>
              <a:ext cx="82211" cy="102366"/>
            </a:xfrm>
            <a:prstGeom prst="rect">
              <a:avLst/>
            </a:prstGeom>
          </p:spPr>
        </p:pic>
      </p:grpSp>
      <p:grpSp>
        <p:nvGrpSpPr>
          <p:cNvPr id="113" name="object 113"/>
          <p:cNvGrpSpPr/>
          <p:nvPr/>
        </p:nvGrpSpPr>
        <p:grpSpPr>
          <a:xfrm>
            <a:off x="2240419" y="2501236"/>
            <a:ext cx="306071" cy="141605"/>
            <a:chOff x="2240417" y="2501233"/>
            <a:chExt cx="306070" cy="141605"/>
          </a:xfrm>
        </p:grpSpPr>
        <p:pic>
          <p:nvPicPr>
            <p:cNvPr id="114" name="object 114"/>
            <p:cNvPicPr/>
            <p:nvPr/>
          </p:nvPicPr>
          <p:blipFill>
            <a:blip r:embed="rId79" cstate="print"/>
            <a:stretch>
              <a:fillRect/>
            </a:stretch>
          </p:blipFill>
          <p:spPr>
            <a:xfrm>
              <a:off x="2240417" y="2501233"/>
              <a:ext cx="124102" cy="137936"/>
            </a:xfrm>
            <a:prstGeom prst="rect">
              <a:avLst/>
            </a:prstGeom>
          </p:spPr>
        </p:pic>
        <p:pic>
          <p:nvPicPr>
            <p:cNvPr id="115" name="object 115"/>
            <p:cNvPicPr/>
            <p:nvPr/>
          </p:nvPicPr>
          <p:blipFill>
            <a:blip r:embed="rId80" cstate="print"/>
            <a:stretch>
              <a:fillRect/>
            </a:stretch>
          </p:blipFill>
          <p:spPr>
            <a:xfrm>
              <a:off x="2384783" y="2516744"/>
              <a:ext cx="161279" cy="125528"/>
            </a:xfrm>
            <a:prstGeom prst="rect">
              <a:avLst/>
            </a:prstGeom>
          </p:spPr>
        </p:pic>
      </p:grpSp>
      <p:pic>
        <p:nvPicPr>
          <p:cNvPr id="116" name="object 116"/>
          <p:cNvPicPr/>
          <p:nvPr/>
        </p:nvPicPr>
        <p:blipFill>
          <a:blip r:embed="rId81" cstate="print"/>
          <a:stretch>
            <a:fillRect/>
          </a:stretch>
        </p:blipFill>
        <p:spPr>
          <a:xfrm>
            <a:off x="2623604" y="2494826"/>
            <a:ext cx="172031" cy="147449"/>
          </a:xfrm>
          <a:prstGeom prst="rect">
            <a:avLst/>
          </a:prstGeom>
        </p:spPr>
      </p:pic>
      <p:grpSp>
        <p:nvGrpSpPr>
          <p:cNvPr id="117" name="object 117"/>
          <p:cNvGrpSpPr/>
          <p:nvPr/>
        </p:nvGrpSpPr>
        <p:grpSpPr>
          <a:xfrm>
            <a:off x="2871724" y="2494826"/>
            <a:ext cx="679451" cy="147955"/>
            <a:chOff x="2871723" y="2494823"/>
            <a:chExt cx="679450" cy="147955"/>
          </a:xfrm>
        </p:grpSpPr>
        <p:pic>
          <p:nvPicPr>
            <p:cNvPr id="118" name="object 118"/>
            <p:cNvPicPr/>
            <p:nvPr/>
          </p:nvPicPr>
          <p:blipFill>
            <a:blip r:embed="rId82" cstate="print"/>
            <a:stretch>
              <a:fillRect/>
            </a:stretch>
          </p:blipFill>
          <p:spPr>
            <a:xfrm>
              <a:off x="2871723" y="2536804"/>
              <a:ext cx="86842" cy="105468"/>
            </a:xfrm>
            <a:prstGeom prst="rect">
              <a:avLst/>
            </a:prstGeom>
          </p:spPr>
        </p:pic>
        <p:pic>
          <p:nvPicPr>
            <p:cNvPr id="119" name="object 119"/>
            <p:cNvPicPr/>
            <p:nvPr/>
          </p:nvPicPr>
          <p:blipFill>
            <a:blip r:embed="rId83" cstate="print"/>
            <a:stretch>
              <a:fillRect/>
            </a:stretch>
          </p:blipFill>
          <p:spPr>
            <a:xfrm>
              <a:off x="2981931" y="2536803"/>
              <a:ext cx="82087" cy="102366"/>
            </a:xfrm>
            <a:prstGeom prst="rect">
              <a:avLst/>
            </a:prstGeom>
          </p:spPr>
        </p:pic>
        <p:pic>
          <p:nvPicPr>
            <p:cNvPr id="120" name="object 120"/>
            <p:cNvPicPr/>
            <p:nvPr/>
          </p:nvPicPr>
          <p:blipFill>
            <a:blip r:embed="rId84" cstate="print"/>
            <a:stretch>
              <a:fillRect/>
            </a:stretch>
          </p:blipFill>
          <p:spPr>
            <a:xfrm>
              <a:off x="3088830" y="2536803"/>
              <a:ext cx="161486" cy="105469"/>
            </a:xfrm>
            <a:prstGeom prst="rect">
              <a:avLst/>
            </a:prstGeom>
          </p:spPr>
        </p:pic>
        <p:sp>
          <p:nvSpPr>
            <p:cNvPr id="121" name="object 121"/>
            <p:cNvSpPr/>
            <p:nvPr/>
          </p:nvSpPr>
          <p:spPr>
            <a:xfrm>
              <a:off x="3272015" y="2494825"/>
              <a:ext cx="60960" cy="144780"/>
            </a:xfrm>
            <a:custGeom>
              <a:avLst/>
              <a:gdLst/>
              <a:ahLst/>
              <a:cxnLst/>
              <a:rect l="l" t="t" r="r" b="b"/>
              <a:pathLst>
                <a:path w="60960" h="144780">
                  <a:moveTo>
                    <a:pt x="16967" y="0"/>
                  </a:moveTo>
                  <a:lnTo>
                    <a:pt x="0" y="0"/>
                  </a:lnTo>
                  <a:lnTo>
                    <a:pt x="0" y="144348"/>
                  </a:lnTo>
                  <a:lnTo>
                    <a:pt x="16967" y="144348"/>
                  </a:lnTo>
                  <a:lnTo>
                    <a:pt x="16967" y="0"/>
                  </a:lnTo>
                  <a:close/>
                </a:path>
                <a:path w="60960" h="144780">
                  <a:moveTo>
                    <a:pt x="60388" y="0"/>
                  </a:moveTo>
                  <a:lnTo>
                    <a:pt x="43421" y="0"/>
                  </a:lnTo>
                  <a:lnTo>
                    <a:pt x="43421" y="144348"/>
                  </a:lnTo>
                  <a:lnTo>
                    <a:pt x="60388" y="144348"/>
                  </a:lnTo>
                  <a:lnTo>
                    <a:pt x="60388" y="0"/>
                  </a:lnTo>
                  <a:close/>
                </a:path>
              </a:pathLst>
            </a:custGeom>
            <a:solidFill>
              <a:srgbClr val="000000"/>
            </a:solidFill>
          </p:spPr>
          <p:txBody>
            <a:bodyPr wrap="square" lIns="0" tIns="0" rIns="0" bIns="0" rtlCol="0"/>
            <a:lstStyle/>
            <a:p>
              <a:endParaRPr/>
            </a:p>
          </p:txBody>
        </p:sp>
        <p:pic>
          <p:nvPicPr>
            <p:cNvPr id="122" name="object 122"/>
            <p:cNvPicPr/>
            <p:nvPr/>
          </p:nvPicPr>
          <p:blipFill>
            <a:blip r:embed="rId85" cstate="print"/>
            <a:stretch>
              <a:fillRect/>
            </a:stretch>
          </p:blipFill>
          <p:spPr>
            <a:xfrm>
              <a:off x="3354114" y="2494823"/>
              <a:ext cx="197050" cy="147449"/>
            </a:xfrm>
            <a:prstGeom prst="rect">
              <a:avLst/>
            </a:prstGeom>
          </p:spPr>
        </p:pic>
      </p:grpSp>
      <p:grpSp>
        <p:nvGrpSpPr>
          <p:cNvPr id="123" name="object 123"/>
          <p:cNvGrpSpPr/>
          <p:nvPr/>
        </p:nvGrpSpPr>
        <p:grpSpPr>
          <a:xfrm>
            <a:off x="3638008" y="2494826"/>
            <a:ext cx="670560" cy="147955"/>
            <a:chOff x="3638008" y="2494823"/>
            <a:chExt cx="670560" cy="147955"/>
          </a:xfrm>
        </p:grpSpPr>
        <p:pic>
          <p:nvPicPr>
            <p:cNvPr id="124" name="object 124"/>
            <p:cNvPicPr/>
            <p:nvPr/>
          </p:nvPicPr>
          <p:blipFill>
            <a:blip r:embed="rId86" cstate="print"/>
            <a:stretch>
              <a:fillRect/>
            </a:stretch>
          </p:blipFill>
          <p:spPr>
            <a:xfrm>
              <a:off x="3638008" y="2536804"/>
              <a:ext cx="83741" cy="105468"/>
            </a:xfrm>
            <a:prstGeom prst="rect">
              <a:avLst/>
            </a:prstGeom>
          </p:spPr>
        </p:pic>
        <p:pic>
          <p:nvPicPr>
            <p:cNvPr id="125" name="object 125"/>
            <p:cNvPicPr/>
            <p:nvPr/>
          </p:nvPicPr>
          <p:blipFill>
            <a:blip r:embed="rId87" cstate="print"/>
            <a:stretch>
              <a:fillRect/>
            </a:stretch>
          </p:blipFill>
          <p:spPr>
            <a:xfrm>
              <a:off x="3743460" y="2494823"/>
              <a:ext cx="82293" cy="144347"/>
            </a:xfrm>
            <a:prstGeom prst="rect">
              <a:avLst/>
            </a:prstGeom>
          </p:spPr>
        </p:pic>
        <p:sp>
          <p:nvSpPr>
            <p:cNvPr id="126" name="object 126"/>
            <p:cNvSpPr/>
            <p:nvPr/>
          </p:nvSpPr>
          <p:spPr>
            <a:xfrm>
              <a:off x="3850564" y="2494825"/>
              <a:ext cx="60960" cy="144780"/>
            </a:xfrm>
            <a:custGeom>
              <a:avLst/>
              <a:gdLst/>
              <a:ahLst/>
              <a:cxnLst/>
              <a:rect l="l" t="t" r="r" b="b"/>
              <a:pathLst>
                <a:path w="60960" h="144780">
                  <a:moveTo>
                    <a:pt x="16954" y="45085"/>
                  </a:moveTo>
                  <a:lnTo>
                    <a:pt x="0" y="45085"/>
                  </a:lnTo>
                  <a:lnTo>
                    <a:pt x="0" y="144348"/>
                  </a:lnTo>
                  <a:lnTo>
                    <a:pt x="16954" y="144348"/>
                  </a:lnTo>
                  <a:lnTo>
                    <a:pt x="16954" y="45085"/>
                  </a:lnTo>
                  <a:close/>
                </a:path>
                <a:path w="60960" h="144780">
                  <a:moveTo>
                    <a:pt x="16954" y="6413"/>
                  </a:moveTo>
                  <a:lnTo>
                    <a:pt x="0" y="6413"/>
                  </a:lnTo>
                  <a:lnTo>
                    <a:pt x="0" y="23368"/>
                  </a:lnTo>
                  <a:lnTo>
                    <a:pt x="16954" y="23368"/>
                  </a:lnTo>
                  <a:lnTo>
                    <a:pt x="16954" y="6413"/>
                  </a:lnTo>
                  <a:close/>
                </a:path>
                <a:path w="60960" h="144780">
                  <a:moveTo>
                    <a:pt x="60375" y="0"/>
                  </a:moveTo>
                  <a:lnTo>
                    <a:pt x="43421" y="0"/>
                  </a:lnTo>
                  <a:lnTo>
                    <a:pt x="43421" y="144348"/>
                  </a:lnTo>
                  <a:lnTo>
                    <a:pt x="60375" y="144348"/>
                  </a:lnTo>
                  <a:lnTo>
                    <a:pt x="60375" y="0"/>
                  </a:lnTo>
                  <a:close/>
                </a:path>
              </a:pathLst>
            </a:custGeom>
            <a:solidFill>
              <a:srgbClr val="000000"/>
            </a:solidFill>
          </p:spPr>
          <p:txBody>
            <a:bodyPr wrap="square" lIns="0" tIns="0" rIns="0" bIns="0" rtlCol="0"/>
            <a:lstStyle/>
            <a:p>
              <a:endParaRPr/>
            </a:p>
          </p:txBody>
        </p:sp>
        <p:pic>
          <p:nvPicPr>
            <p:cNvPr id="127" name="object 127"/>
            <p:cNvPicPr/>
            <p:nvPr/>
          </p:nvPicPr>
          <p:blipFill>
            <a:blip r:embed="rId88" cstate="print"/>
            <a:stretch>
              <a:fillRect/>
            </a:stretch>
          </p:blipFill>
          <p:spPr>
            <a:xfrm>
              <a:off x="3934307" y="2494823"/>
              <a:ext cx="88290" cy="147449"/>
            </a:xfrm>
            <a:prstGeom prst="rect">
              <a:avLst/>
            </a:prstGeom>
          </p:spPr>
        </p:pic>
        <p:pic>
          <p:nvPicPr>
            <p:cNvPr id="128" name="object 128"/>
            <p:cNvPicPr/>
            <p:nvPr/>
          </p:nvPicPr>
          <p:blipFill>
            <a:blip r:embed="rId89" cstate="print"/>
            <a:stretch>
              <a:fillRect/>
            </a:stretch>
          </p:blipFill>
          <p:spPr>
            <a:xfrm>
              <a:off x="4049064" y="2536803"/>
              <a:ext cx="153629" cy="105469"/>
            </a:xfrm>
            <a:prstGeom prst="rect">
              <a:avLst/>
            </a:prstGeom>
          </p:spPr>
        </p:pic>
        <p:pic>
          <p:nvPicPr>
            <p:cNvPr id="129" name="object 129"/>
            <p:cNvPicPr/>
            <p:nvPr/>
          </p:nvPicPr>
          <p:blipFill>
            <a:blip r:embed="rId90" cstate="print"/>
            <a:stretch>
              <a:fillRect/>
            </a:stretch>
          </p:blipFill>
          <p:spPr>
            <a:xfrm>
              <a:off x="4225851" y="2536803"/>
              <a:ext cx="82293" cy="102366"/>
            </a:xfrm>
            <a:prstGeom prst="rect">
              <a:avLst/>
            </a:prstGeom>
          </p:spPr>
        </p:pic>
      </p:grpSp>
      <p:sp>
        <p:nvSpPr>
          <p:cNvPr id="130" name="object 130"/>
          <p:cNvSpPr/>
          <p:nvPr/>
        </p:nvSpPr>
        <p:spPr>
          <a:xfrm>
            <a:off x="5252658" y="2501241"/>
            <a:ext cx="589915" cy="141605"/>
          </a:xfrm>
          <a:custGeom>
            <a:avLst/>
            <a:gdLst/>
            <a:ahLst/>
            <a:cxnLst/>
            <a:rect l="l" t="t" r="r" b="b"/>
            <a:pathLst>
              <a:path w="589914" h="141605">
                <a:moveTo>
                  <a:pt x="107111" y="68249"/>
                </a:moveTo>
                <a:lnTo>
                  <a:pt x="95504" y="23418"/>
                </a:lnTo>
                <a:lnTo>
                  <a:pt x="88493" y="14579"/>
                </a:lnTo>
                <a:lnTo>
                  <a:pt x="88493" y="69697"/>
                </a:lnTo>
                <a:lnTo>
                  <a:pt x="88163" y="78460"/>
                </a:lnTo>
                <a:lnTo>
                  <a:pt x="87096" y="86372"/>
                </a:lnTo>
                <a:lnTo>
                  <a:pt x="85178" y="93687"/>
                </a:lnTo>
                <a:lnTo>
                  <a:pt x="82296" y="100711"/>
                </a:lnTo>
                <a:lnTo>
                  <a:pt x="79197" y="108572"/>
                </a:lnTo>
                <a:lnTo>
                  <a:pt x="38874" y="122428"/>
                </a:lnTo>
                <a:lnTo>
                  <a:pt x="18605" y="122428"/>
                </a:lnTo>
                <a:lnTo>
                  <a:pt x="18605" y="13855"/>
                </a:lnTo>
                <a:lnTo>
                  <a:pt x="38874" y="13855"/>
                </a:lnTo>
                <a:lnTo>
                  <a:pt x="76098" y="24815"/>
                </a:lnTo>
                <a:lnTo>
                  <a:pt x="88493" y="69697"/>
                </a:lnTo>
                <a:lnTo>
                  <a:pt x="88493" y="14579"/>
                </a:lnTo>
                <a:lnTo>
                  <a:pt x="51714" y="558"/>
                </a:lnTo>
                <a:lnTo>
                  <a:pt x="38874" y="0"/>
                </a:lnTo>
                <a:lnTo>
                  <a:pt x="0" y="0"/>
                </a:lnTo>
                <a:lnTo>
                  <a:pt x="0" y="137934"/>
                </a:lnTo>
                <a:lnTo>
                  <a:pt x="40322" y="137934"/>
                </a:lnTo>
                <a:lnTo>
                  <a:pt x="80645" y="128625"/>
                </a:lnTo>
                <a:lnTo>
                  <a:pt x="102489" y="96977"/>
                </a:lnTo>
                <a:lnTo>
                  <a:pt x="106553" y="78371"/>
                </a:lnTo>
                <a:lnTo>
                  <a:pt x="107111" y="68249"/>
                </a:lnTo>
                <a:close/>
              </a:path>
              <a:path w="589914" h="141605">
                <a:moveTo>
                  <a:pt x="218757" y="88303"/>
                </a:moveTo>
                <a:lnTo>
                  <a:pt x="204914" y="49631"/>
                </a:lnTo>
                <a:lnTo>
                  <a:pt x="200152" y="45656"/>
                </a:lnTo>
                <a:lnTo>
                  <a:pt x="200152" y="88303"/>
                </a:lnTo>
                <a:lnTo>
                  <a:pt x="199834" y="97028"/>
                </a:lnTo>
                <a:lnTo>
                  <a:pt x="198653" y="104584"/>
                </a:lnTo>
                <a:lnTo>
                  <a:pt x="196316" y="110985"/>
                </a:lnTo>
                <a:lnTo>
                  <a:pt x="192506" y="116217"/>
                </a:lnTo>
                <a:lnTo>
                  <a:pt x="187744" y="124079"/>
                </a:lnTo>
                <a:lnTo>
                  <a:pt x="180098" y="127177"/>
                </a:lnTo>
                <a:lnTo>
                  <a:pt x="161493" y="127177"/>
                </a:lnTo>
                <a:lnTo>
                  <a:pt x="141224" y="88303"/>
                </a:lnTo>
                <a:lnTo>
                  <a:pt x="141782" y="80505"/>
                </a:lnTo>
                <a:lnTo>
                  <a:pt x="161493" y="49631"/>
                </a:lnTo>
                <a:lnTo>
                  <a:pt x="180098" y="49631"/>
                </a:lnTo>
                <a:lnTo>
                  <a:pt x="200152" y="88303"/>
                </a:lnTo>
                <a:lnTo>
                  <a:pt x="200152" y="45656"/>
                </a:lnTo>
                <a:lnTo>
                  <a:pt x="197599" y="43510"/>
                </a:lnTo>
                <a:lnTo>
                  <a:pt x="189560" y="39116"/>
                </a:lnTo>
                <a:lnTo>
                  <a:pt x="180657" y="36461"/>
                </a:lnTo>
                <a:lnTo>
                  <a:pt x="170789" y="35572"/>
                </a:lnTo>
                <a:lnTo>
                  <a:pt x="161759" y="36461"/>
                </a:lnTo>
                <a:lnTo>
                  <a:pt x="127711" y="65481"/>
                </a:lnTo>
                <a:lnTo>
                  <a:pt x="124269" y="88303"/>
                </a:lnTo>
                <a:lnTo>
                  <a:pt x="125120" y="100533"/>
                </a:lnTo>
                <a:lnTo>
                  <a:pt x="145402" y="133883"/>
                </a:lnTo>
                <a:lnTo>
                  <a:pt x="170789" y="141033"/>
                </a:lnTo>
                <a:lnTo>
                  <a:pt x="180657" y="140208"/>
                </a:lnTo>
                <a:lnTo>
                  <a:pt x="189560" y="137782"/>
                </a:lnTo>
                <a:lnTo>
                  <a:pt x="197599" y="133883"/>
                </a:lnTo>
                <a:lnTo>
                  <a:pt x="204914" y="128625"/>
                </a:lnTo>
                <a:lnTo>
                  <a:pt x="206032" y="127177"/>
                </a:lnTo>
                <a:lnTo>
                  <a:pt x="210997" y="120815"/>
                </a:lnTo>
                <a:lnTo>
                  <a:pt x="215328" y="111417"/>
                </a:lnTo>
                <a:lnTo>
                  <a:pt x="217906" y="100533"/>
                </a:lnTo>
                <a:lnTo>
                  <a:pt x="218757" y="88303"/>
                </a:lnTo>
                <a:close/>
              </a:path>
              <a:path w="589914" h="141605">
                <a:moveTo>
                  <a:pt x="319671" y="58940"/>
                </a:moveTo>
                <a:lnTo>
                  <a:pt x="318008" y="54178"/>
                </a:lnTo>
                <a:lnTo>
                  <a:pt x="313461" y="49631"/>
                </a:lnTo>
                <a:lnTo>
                  <a:pt x="310362" y="44881"/>
                </a:lnTo>
                <a:lnTo>
                  <a:pt x="305600" y="41770"/>
                </a:lnTo>
                <a:lnTo>
                  <a:pt x="301053" y="38671"/>
                </a:lnTo>
                <a:lnTo>
                  <a:pt x="294855" y="37223"/>
                </a:lnTo>
                <a:lnTo>
                  <a:pt x="288645" y="35572"/>
                </a:lnTo>
                <a:lnTo>
                  <a:pt x="280797" y="35572"/>
                </a:lnTo>
                <a:lnTo>
                  <a:pt x="241769" y="57416"/>
                </a:lnTo>
                <a:lnTo>
                  <a:pt x="235927" y="88303"/>
                </a:lnTo>
                <a:lnTo>
                  <a:pt x="236524" y="100317"/>
                </a:lnTo>
                <a:lnTo>
                  <a:pt x="262026" y="137604"/>
                </a:lnTo>
                <a:lnTo>
                  <a:pt x="280797" y="141033"/>
                </a:lnTo>
                <a:lnTo>
                  <a:pt x="288645" y="141033"/>
                </a:lnTo>
                <a:lnTo>
                  <a:pt x="294855" y="139585"/>
                </a:lnTo>
                <a:lnTo>
                  <a:pt x="301053" y="137934"/>
                </a:lnTo>
                <a:lnTo>
                  <a:pt x="305600" y="134835"/>
                </a:lnTo>
                <a:lnTo>
                  <a:pt x="310362" y="131737"/>
                </a:lnTo>
                <a:lnTo>
                  <a:pt x="313461" y="127177"/>
                </a:lnTo>
                <a:lnTo>
                  <a:pt x="318008" y="122428"/>
                </a:lnTo>
                <a:lnTo>
                  <a:pt x="319671" y="117881"/>
                </a:lnTo>
                <a:lnTo>
                  <a:pt x="319671" y="113118"/>
                </a:lnTo>
                <a:lnTo>
                  <a:pt x="302501" y="113118"/>
                </a:lnTo>
                <a:lnTo>
                  <a:pt x="302501" y="117881"/>
                </a:lnTo>
                <a:lnTo>
                  <a:pt x="301053" y="120980"/>
                </a:lnTo>
                <a:lnTo>
                  <a:pt x="297954" y="124079"/>
                </a:lnTo>
                <a:lnTo>
                  <a:pt x="294855" y="125526"/>
                </a:lnTo>
                <a:lnTo>
                  <a:pt x="288645" y="127177"/>
                </a:lnTo>
                <a:lnTo>
                  <a:pt x="273138" y="127177"/>
                </a:lnTo>
                <a:lnTo>
                  <a:pt x="252882" y="88303"/>
                </a:lnTo>
                <a:lnTo>
                  <a:pt x="253441" y="78740"/>
                </a:lnTo>
                <a:lnTo>
                  <a:pt x="273138" y="49631"/>
                </a:lnTo>
                <a:lnTo>
                  <a:pt x="288645" y="49631"/>
                </a:lnTo>
                <a:lnTo>
                  <a:pt x="294855" y="51079"/>
                </a:lnTo>
                <a:lnTo>
                  <a:pt x="301053" y="57289"/>
                </a:lnTo>
                <a:lnTo>
                  <a:pt x="302501" y="60388"/>
                </a:lnTo>
                <a:lnTo>
                  <a:pt x="302501" y="63487"/>
                </a:lnTo>
                <a:lnTo>
                  <a:pt x="319671" y="63487"/>
                </a:lnTo>
                <a:lnTo>
                  <a:pt x="319671" y="58940"/>
                </a:lnTo>
                <a:close/>
              </a:path>
              <a:path w="589914" h="141605">
                <a:moveTo>
                  <a:pt x="401751" y="124079"/>
                </a:moveTo>
                <a:lnTo>
                  <a:pt x="394106" y="127177"/>
                </a:lnTo>
                <a:lnTo>
                  <a:pt x="378599" y="127177"/>
                </a:lnTo>
                <a:lnTo>
                  <a:pt x="375488" y="125526"/>
                </a:lnTo>
                <a:lnTo>
                  <a:pt x="372389" y="124079"/>
                </a:lnTo>
                <a:lnTo>
                  <a:pt x="370738" y="120980"/>
                </a:lnTo>
                <a:lnTo>
                  <a:pt x="369290" y="117881"/>
                </a:lnTo>
                <a:lnTo>
                  <a:pt x="367639" y="114769"/>
                </a:lnTo>
                <a:lnTo>
                  <a:pt x="367639" y="52730"/>
                </a:lnTo>
                <a:lnTo>
                  <a:pt x="397205" y="52730"/>
                </a:lnTo>
                <a:lnTo>
                  <a:pt x="397205" y="38671"/>
                </a:lnTo>
                <a:lnTo>
                  <a:pt x="367639" y="38671"/>
                </a:lnTo>
                <a:lnTo>
                  <a:pt x="367639" y="15506"/>
                </a:lnTo>
                <a:lnTo>
                  <a:pt x="350685" y="15506"/>
                </a:lnTo>
                <a:lnTo>
                  <a:pt x="350685" y="38671"/>
                </a:lnTo>
                <a:lnTo>
                  <a:pt x="333514" y="38671"/>
                </a:lnTo>
                <a:lnTo>
                  <a:pt x="333514" y="52730"/>
                </a:lnTo>
                <a:lnTo>
                  <a:pt x="350685" y="52730"/>
                </a:lnTo>
                <a:lnTo>
                  <a:pt x="350685" y="114769"/>
                </a:lnTo>
                <a:lnTo>
                  <a:pt x="352132" y="122428"/>
                </a:lnTo>
                <a:lnTo>
                  <a:pt x="355231" y="127177"/>
                </a:lnTo>
                <a:lnTo>
                  <a:pt x="356882" y="131737"/>
                </a:lnTo>
                <a:lnTo>
                  <a:pt x="361429" y="134835"/>
                </a:lnTo>
                <a:lnTo>
                  <a:pt x="366191" y="137934"/>
                </a:lnTo>
                <a:lnTo>
                  <a:pt x="370738" y="139585"/>
                </a:lnTo>
                <a:lnTo>
                  <a:pt x="376936" y="141033"/>
                </a:lnTo>
                <a:lnTo>
                  <a:pt x="387896" y="141033"/>
                </a:lnTo>
                <a:lnTo>
                  <a:pt x="394106" y="139585"/>
                </a:lnTo>
                <a:lnTo>
                  <a:pt x="401751" y="137934"/>
                </a:lnTo>
                <a:lnTo>
                  <a:pt x="401751" y="127177"/>
                </a:lnTo>
                <a:lnTo>
                  <a:pt x="401751" y="124079"/>
                </a:lnTo>
                <a:close/>
              </a:path>
              <a:path w="589914" h="141605">
                <a:moveTo>
                  <a:pt x="511962" y="88303"/>
                </a:moveTo>
                <a:lnTo>
                  <a:pt x="497903" y="49631"/>
                </a:lnTo>
                <a:lnTo>
                  <a:pt x="493356" y="45808"/>
                </a:lnTo>
                <a:lnTo>
                  <a:pt x="493356" y="88303"/>
                </a:lnTo>
                <a:lnTo>
                  <a:pt x="493001" y="97028"/>
                </a:lnTo>
                <a:lnTo>
                  <a:pt x="491744" y="104584"/>
                </a:lnTo>
                <a:lnTo>
                  <a:pt x="489343" y="110985"/>
                </a:lnTo>
                <a:lnTo>
                  <a:pt x="485495" y="116217"/>
                </a:lnTo>
                <a:lnTo>
                  <a:pt x="480949" y="124079"/>
                </a:lnTo>
                <a:lnTo>
                  <a:pt x="473087" y="127177"/>
                </a:lnTo>
                <a:lnTo>
                  <a:pt x="456133" y="127177"/>
                </a:lnTo>
                <a:lnTo>
                  <a:pt x="434416" y="88303"/>
                </a:lnTo>
                <a:lnTo>
                  <a:pt x="434975" y="80505"/>
                </a:lnTo>
                <a:lnTo>
                  <a:pt x="456133" y="49631"/>
                </a:lnTo>
                <a:lnTo>
                  <a:pt x="473087" y="49631"/>
                </a:lnTo>
                <a:lnTo>
                  <a:pt x="480949" y="52730"/>
                </a:lnTo>
                <a:lnTo>
                  <a:pt x="485495" y="60388"/>
                </a:lnTo>
                <a:lnTo>
                  <a:pt x="489343" y="66548"/>
                </a:lnTo>
                <a:lnTo>
                  <a:pt x="491744" y="73266"/>
                </a:lnTo>
                <a:lnTo>
                  <a:pt x="493001" y="80505"/>
                </a:lnTo>
                <a:lnTo>
                  <a:pt x="493356" y="88303"/>
                </a:lnTo>
                <a:lnTo>
                  <a:pt x="493356" y="45808"/>
                </a:lnTo>
                <a:lnTo>
                  <a:pt x="490626" y="43510"/>
                </a:lnTo>
                <a:lnTo>
                  <a:pt x="482625" y="39116"/>
                </a:lnTo>
                <a:lnTo>
                  <a:pt x="473735" y="36461"/>
                </a:lnTo>
                <a:lnTo>
                  <a:pt x="463778" y="35572"/>
                </a:lnTo>
                <a:lnTo>
                  <a:pt x="454787" y="36461"/>
                </a:lnTo>
                <a:lnTo>
                  <a:pt x="420801" y="65481"/>
                </a:lnTo>
                <a:lnTo>
                  <a:pt x="417258" y="88303"/>
                </a:lnTo>
                <a:lnTo>
                  <a:pt x="418147" y="100533"/>
                </a:lnTo>
                <a:lnTo>
                  <a:pt x="438569" y="133883"/>
                </a:lnTo>
                <a:lnTo>
                  <a:pt x="463778" y="141033"/>
                </a:lnTo>
                <a:lnTo>
                  <a:pt x="473735" y="140208"/>
                </a:lnTo>
                <a:lnTo>
                  <a:pt x="482625" y="137782"/>
                </a:lnTo>
                <a:lnTo>
                  <a:pt x="490626" y="133883"/>
                </a:lnTo>
                <a:lnTo>
                  <a:pt x="497903" y="128625"/>
                </a:lnTo>
                <a:lnTo>
                  <a:pt x="499033" y="127177"/>
                </a:lnTo>
                <a:lnTo>
                  <a:pt x="504024" y="120815"/>
                </a:lnTo>
                <a:lnTo>
                  <a:pt x="508419" y="111417"/>
                </a:lnTo>
                <a:lnTo>
                  <a:pt x="511073" y="100533"/>
                </a:lnTo>
                <a:lnTo>
                  <a:pt x="511962" y="88303"/>
                </a:lnTo>
                <a:close/>
              </a:path>
              <a:path w="589914" h="141605">
                <a:moveTo>
                  <a:pt x="589495" y="37223"/>
                </a:moveTo>
                <a:lnTo>
                  <a:pt x="586397" y="35572"/>
                </a:lnTo>
                <a:lnTo>
                  <a:pt x="577088" y="35572"/>
                </a:lnTo>
                <a:lnTo>
                  <a:pt x="572541" y="37223"/>
                </a:lnTo>
                <a:lnTo>
                  <a:pt x="566343" y="40322"/>
                </a:lnTo>
                <a:lnTo>
                  <a:pt x="561581" y="41770"/>
                </a:lnTo>
                <a:lnTo>
                  <a:pt x="552284" y="51079"/>
                </a:lnTo>
                <a:lnTo>
                  <a:pt x="550837" y="55841"/>
                </a:lnTo>
                <a:lnTo>
                  <a:pt x="550837" y="38671"/>
                </a:lnTo>
                <a:lnTo>
                  <a:pt x="533666" y="38671"/>
                </a:lnTo>
                <a:lnTo>
                  <a:pt x="533666" y="137934"/>
                </a:lnTo>
                <a:lnTo>
                  <a:pt x="550837" y="137934"/>
                </a:lnTo>
                <a:lnTo>
                  <a:pt x="550837" y="88303"/>
                </a:lnTo>
                <a:lnTo>
                  <a:pt x="551154" y="79375"/>
                </a:lnTo>
                <a:lnTo>
                  <a:pt x="570890" y="51079"/>
                </a:lnTo>
                <a:lnTo>
                  <a:pt x="581850" y="51079"/>
                </a:lnTo>
                <a:lnTo>
                  <a:pt x="584949" y="52730"/>
                </a:lnTo>
                <a:lnTo>
                  <a:pt x="589495" y="54178"/>
                </a:lnTo>
                <a:lnTo>
                  <a:pt x="589495" y="37223"/>
                </a:lnTo>
                <a:close/>
              </a:path>
            </a:pathLst>
          </a:custGeom>
          <a:solidFill>
            <a:srgbClr val="000000"/>
          </a:solidFill>
        </p:spPr>
        <p:txBody>
          <a:bodyPr wrap="square" lIns="0" tIns="0" rIns="0" bIns="0" rtlCol="0"/>
          <a:lstStyle/>
          <a:p>
            <a:endParaRPr/>
          </a:p>
        </p:txBody>
      </p:sp>
      <p:grpSp>
        <p:nvGrpSpPr>
          <p:cNvPr id="131" name="object 131"/>
          <p:cNvGrpSpPr/>
          <p:nvPr/>
        </p:nvGrpSpPr>
        <p:grpSpPr>
          <a:xfrm>
            <a:off x="6845820" y="2494826"/>
            <a:ext cx="454659" cy="147955"/>
            <a:chOff x="6845817" y="2494823"/>
            <a:chExt cx="454659" cy="147955"/>
          </a:xfrm>
        </p:grpSpPr>
        <p:pic>
          <p:nvPicPr>
            <p:cNvPr id="132" name="object 132"/>
            <p:cNvPicPr/>
            <p:nvPr/>
          </p:nvPicPr>
          <p:blipFill>
            <a:blip r:embed="rId91" cstate="print"/>
            <a:stretch>
              <a:fillRect/>
            </a:stretch>
          </p:blipFill>
          <p:spPr>
            <a:xfrm>
              <a:off x="6845817" y="2501234"/>
              <a:ext cx="82087" cy="137936"/>
            </a:xfrm>
            <a:prstGeom prst="rect">
              <a:avLst/>
            </a:prstGeom>
          </p:spPr>
        </p:pic>
        <p:pic>
          <p:nvPicPr>
            <p:cNvPr id="133" name="object 133"/>
            <p:cNvPicPr/>
            <p:nvPr/>
          </p:nvPicPr>
          <p:blipFill>
            <a:blip r:embed="rId92" cstate="print"/>
            <a:stretch>
              <a:fillRect/>
            </a:stretch>
          </p:blipFill>
          <p:spPr>
            <a:xfrm>
              <a:off x="6951269" y="2536804"/>
              <a:ext cx="82087" cy="102366"/>
            </a:xfrm>
            <a:prstGeom prst="rect">
              <a:avLst/>
            </a:prstGeom>
          </p:spPr>
        </p:pic>
        <p:pic>
          <p:nvPicPr>
            <p:cNvPr id="134" name="object 134"/>
            <p:cNvPicPr/>
            <p:nvPr/>
          </p:nvPicPr>
          <p:blipFill>
            <a:blip r:embed="rId93" cstate="print"/>
            <a:stretch>
              <a:fillRect/>
            </a:stretch>
          </p:blipFill>
          <p:spPr>
            <a:xfrm>
              <a:off x="7058168" y="2536804"/>
              <a:ext cx="161486" cy="105469"/>
            </a:xfrm>
            <a:prstGeom prst="rect">
              <a:avLst/>
            </a:prstGeom>
          </p:spPr>
        </p:pic>
        <p:sp>
          <p:nvSpPr>
            <p:cNvPr id="135" name="object 135"/>
            <p:cNvSpPr/>
            <p:nvPr/>
          </p:nvSpPr>
          <p:spPr>
            <a:xfrm>
              <a:off x="7241362" y="2494825"/>
              <a:ext cx="59055" cy="144780"/>
            </a:xfrm>
            <a:custGeom>
              <a:avLst/>
              <a:gdLst/>
              <a:ahLst/>
              <a:cxnLst/>
              <a:rect l="l" t="t" r="r" b="b"/>
              <a:pathLst>
                <a:path w="59054" h="144780">
                  <a:moveTo>
                    <a:pt x="15506" y="0"/>
                  </a:moveTo>
                  <a:lnTo>
                    <a:pt x="0" y="0"/>
                  </a:lnTo>
                  <a:lnTo>
                    <a:pt x="0" y="144348"/>
                  </a:lnTo>
                  <a:lnTo>
                    <a:pt x="15506" y="144348"/>
                  </a:lnTo>
                  <a:lnTo>
                    <a:pt x="15506" y="0"/>
                  </a:lnTo>
                  <a:close/>
                </a:path>
                <a:path w="59054" h="144780">
                  <a:moveTo>
                    <a:pt x="58928" y="0"/>
                  </a:moveTo>
                  <a:lnTo>
                    <a:pt x="43421" y="0"/>
                  </a:lnTo>
                  <a:lnTo>
                    <a:pt x="43421" y="144348"/>
                  </a:lnTo>
                  <a:lnTo>
                    <a:pt x="58928" y="144348"/>
                  </a:lnTo>
                  <a:lnTo>
                    <a:pt x="58928" y="0"/>
                  </a:lnTo>
                  <a:close/>
                </a:path>
              </a:pathLst>
            </a:custGeom>
            <a:solidFill>
              <a:srgbClr val="000000"/>
            </a:solidFill>
          </p:spPr>
          <p:txBody>
            <a:bodyPr wrap="square" lIns="0" tIns="0" rIns="0" bIns="0" rtlCol="0"/>
            <a:lstStyle/>
            <a:p>
              <a:endParaRPr/>
            </a:p>
          </p:txBody>
        </p:sp>
      </p:grpSp>
      <p:grpSp>
        <p:nvGrpSpPr>
          <p:cNvPr id="136" name="object 136"/>
          <p:cNvGrpSpPr/>
          <p:nvPr/>
        </p:nvGrpSpPr>
        <p:grpSpPr>
          <a:xfrm>
            <a:off x="7326555" y="2516745"/>
            <a:ext cx="439420" cy="125731"/>
            <a:chOff x="7326554" y="2516744"/>
            <a:chExt cx="439420" cy="125730"/>
          </a:xfrm>
        </p:grpSpPr>
        <p:pic>
          <p:nvPicPr>
            <p:cNvPr id="137" name="object 137"/>
            <p:cNvPicPr/>
            <p:nvPr/>
          </p:nvPicPr>
          <p:blipFill>
            <a:blip r:embed="rId94" cstate="print"/>
            <a:stretch>
              <a:fillRect/>
            </a:stretch>
          </p:blipFill>
          <p:spPr>
            <a:xfrm>
              <a:off x="7486386" y="2536804"/>
              <a:ext cx="86842" cy="105468"/>
            </a:xfrm>
            <a:prstGeom prst="rect">
              <a:avLst/>
            </a:prstGeom>
          </p:spPr>
        </p:pic>
        <p:pic>
          <p:nvPicPr>
            <p:cNvPr id="138" name="object 138"/>
            <p:cNvPicPr/>
            <p:nvPr/>
          </p:nvPicPr>
          <p:blipFill>
            <a:blip r:embed="rId95" cstate="print"/>
            <a:stretch>
              <a:fillRect/>
            </a:stretch>
          </p:blipFill>
          <p:spPr>
            <a:xfrm>
              <a:off x="7326554" y="2536804"/>
              <a:ext cx="139568" cy="102366"/>
            </a:xfrm>
            <a:prstGeom prst="rect">
              <a:avLst/>
            </a:prstGeom>
          </p:spPr>
        </p:pic>
        <p:pic>
          <p:nvPicPr>
            <p:cNvPr id="139" name="object 139"/>
            <p:cNvPicPr/>
            <p:nvPr/>
          </p:nvPicPr>
          <p:blipFill>
            <a:blip r:embed="rId96" cstate="print"/>
            <a:stretch>
              <a:fillRect/>
            </a:stretch>
          </p:blipFill>
          <p:spPr>
            <a:xfrm>
              <a:off x="7596594" y="2516744"/>
              <a:ext cx="168929" cy="125528"/>
            </a:xfrm>
            <a:prstGeom prst="rect">
              <a:avLst/>
            </a:prstGeom>
          </p:spPr>
        </p:pic>
      </p:grpSp>
      <p:grpSp>
        <p:nvGrpSpPr>
          <p:cNvPr id="140" name="object 140"/>
          <p:cNvGrpSpPr/>
          <p:nvPr/>
        </p:nvGrpSpPr>
        <p:grpSpPr>
          <a:xfrm>
            <a:off x="7844718" y="2494826"/>
            <a:ext cx="306071" cy="183515"/>
            <a:chOff x="7844716" y="2494823"/>
            <a:chExt cx="306070" cy="183515"/>
          </a:xfrm>
        </p:grpSpPr>
        <p:pic>
          <p:nvPicPr>
            <p:cNvPr id="141" name="object 141"/>
            <p:cNvPicPr/>
            <p:nvPr/>
          </p:nvPicPr>
          <p:blipFill>
            <a:blip r:embed="rId97" cstate="print"/>
            <a:stretch>
              <a:fillRect/>
            </a:stretch>
          </p:blipFill>
          <p:spPr>
            <a:xfrm>
              <a:off x="7844716" y="2494823"/>
              <a:ext cx="89944" cy="147449"/>
            </a:xfrm>
            <a:prstGeom prst="rect">
              <a:avLst/>
            </a:prstGeom>
          </p:spPr>
        </p:pic>
        <p:pic>
          <p:nvPicPr>
            <p:cNvPr id="142" name="object 142"/>
            <p:cNvPicPr/>
            <p:nvPr/>
          </p:nvPicPr>
          <p:blipFill>
            <a:blip r:embed="rId98" cstate="print"/>
            <a:stretch>
              <a:fillRect/>
            </a:stretch>
          </p:blipFill>
          <p:spPr>
            <a:xfrm>
              <a:off x="7956371" y="2536804"/>
              <a:ext cx="193949" cy="141245"/>
            </a:xfrm>
            <a:prstGeom prst="rect">
              <a:avLst/>
            </a:prstGeom>
          </p:spPr>
        </p:pic>
      </p:grpSp>
      <p:pic>
        <p:nvPicPr>
          <p:cNvPr id="143" name="object 143"/>
          <p:cNvPicPr/>
          <p:nvPr/>
        </p:nvPicPr>
        <p:blipFill>
          <a:blip r:embed="rId99" cstate="print"/>
          <a:stretch>
            <a:fillRect/>
          </a:stretch>
        </p:blipFill>
        <p:spPr>
          <a:xfrm>
            <a:off x="276689" y="3279844"/>
            <a:ext cx="1028413" cy="183019"/>
          </a:xfrm>
          <a:prstGeom prst="rect">
            <a:avLst/>
          </a:prstGeom>
        </p:spPr>
      </p:pic>
      <p:grpSp>
        <p:nvGrpSpPr>
          <p:cNvPr id="144" name="object 144"/>
          <p:cNvGrpSpPr/>
          <p:nvPr/>
        </p:nvGrpSpPr>
        <p:grpSpPr>
          <a:xfrm>
            <a:off x="2234215" y="3279844"/>
            <a:ext cx="474980" cy="147955"/>
            <a:chOff x="2234214" y="3279841"/>
            <a:chExt cx="474980" cy="147955"/>
          </a:xfrm>
        </p:grpSpPr>
        <p:pic>
          <p:nvPicPr>
            <p:cNvPr id="145" name="object 145"/>
            <p:cNvPicPr/>
            <p:nvPr/>
          </p:nvPicPr>
          <p:blipFill>
            <a:blip r:embed="rId100" cstate="print"/>
            <a:stretch>
              <a:fillRect/>
            </a:stretch>
          </p:blipFill>
          <p:spPr>
            <a:xfrm>
              <a:off x="2234214" y="3284597"/>
              <a:ext cx="159873" cy="139590"/>
            </a:xfrm>
            <a:prstGeom prst="rect">
              <a:avLst/>
            </a:prstGeom>
          </p:spPr>
        </p:pic>
        <p:pic>
          <p:nvPicPr>
            <p:cNvPr id="146" name="object 146"/>
            <p:cNvPicPr/>
            <p:nvPr/>
          </p:nvPicPr>
          <p:blipFill>
            <a:blip r:embed="rId35" cstate="print"/>
            <a:stretch>
              <a:fillRect/>
            </a:stretch>
          </p:blipFill>
          <p:spPr>
            <a:xfrm>
              <a:off x="2414144" y="3279841"/>
              <a:ext cx="82293" cy="144347"/>
            </a:xfrm>
            <a:prstGeom prst="rect">
              <a:avLst/>
            </a:prstGeom>
          </p:spPr>
        </p:pic>
        <p:pic>
          <p:nvPicPr>
            <p:cNvPr id="147" name="object 147"/>
            <p:cNvPicPr/>
            <p:nvPr/>
          </p:nvPicPr>
          <p:blipFill>
            <a:blip r:embed="rId101" cstate="print"/>
            <a:stretch>
              <a:fillRect/>
            </a:stretch>
          </p:blipFill>
          <p:spPr>
            <a:xfrm>
              <a:off x="2516494" y="3321822"/>
              <a:ext cx="88496" cy="105468"/>
            </a:xfrm>
            <a:prstGeom prst="rect">
              <a:avLst/>
            </a:prstGeom>
          </p:spPr>
        </p:pic>
        <p:pic>
          <p:nvPicPr>
            <p:cNvPr id="148" name="object 148"/>
            <p:cNvPicPr/>
            <p:nvPr/>
          </p:nvPicPr>
          <p:blipFill>
            <a:blip r:embed="rId102" cstate="print"/>
            <a:stretch>
              <a:fillRect/>
            </a:stretch>
          </p:blipFill>
          <p:spPr>
            <a:xfrm>
              <a:off x="2628150" y="3321821"/>
              <a:ext cx="80639" cy="102366"/>
            </a:xfrm>
            <a:prstGeom prst="rect">
              <a:avLst/>
            </a:prstGeom>
          </p:spPr>
        </p:pic>
      </p:grpSp>
      <p:pic>
        <p:nvPicPr>
          <p:cNvPr id="149" name="object 149"/>
          <p:cNvPicPr/>
          <p:nvPr/>
        </p:nvPicPr>
        <p:blipFill>
          <a:blip r:embed="rId103" cstate="print"/>
          <a:stretch>
            <a:fillRect/>
          </a:stretch>
        </p:blipFill>
        <p:spPr>
          <a:xfrm>
            <a:off x="2795633" y="3279844"/>
            <a:ext cx="1458132" cy="183019"/>
          </a:xfrm>
          <a:prstGeom prst="rect">
            <a:avLst/>
          </a:prstGeom>
        </p:spPr>
      </p:pic>
      <p:grpSp>
        <p:nvGrpSpPr>
          <p:cNvPr id="150" name="object 150"/>
          <p:cNvGrpSpPr/>
          <p:nvPr/>
        </p:nvGrpSpPr>
        <p:grpSpPr>
          <a:xfrm>
            <a:off x="4346815" y="3284601"/>
            <a:ext cx="114935" cy="142875"/>
            <a:chOff x="4346811" y="3284598"/>
            <a:chExt cx="114935" cy="142875"/>
          </a:xfrm>
        </p:grpSpPr>
        <p:sp>
          <p:nvSpPr>
            <p:cNvPr id="151" name="object 151"/>
            <p:cNvSpPr/>
            <p:nvPr/>
          </p:nvSpPr>
          <p:spPr>
            <a:xfrm>
              <a:off x="4346803" y="3284601"/>
              <a:ext cx="17780" cy="139700"/>
            </a:xfrm>
            <a:custGeom>
              <a:avLst/>
              <a:gdLst/>
              <a:ahLst/>
              <a:cxnLst/>
              <a:rect l="l" t="t" r="r" b="b"/>
              <a:pathLst>
                <a:path w="17779" h="139700">
                  <a:moveTo>
                    <a:pt x="17157" y="40335"/>
                  </a:moveTo>
                  <a:lnTo>
                    <a:pt x="0" y="40335"/>
                  </a:lnTo>
                  <a:lnTo>
                    <a:pt x="0" y="139598"/>
                  </a:lnTo>
                  <a:lnTo>
                    <a:pt x="17157" y="139598"/>
                  </a:lnTo>
                  <a:lnTo>
                    <a:pt x="17157" y="40335"/>
                  </a:lnTo>
                  <a:close/>
                </a:path>
                <a:path w="17779" h="139700">
                  <a:moveTo>
                    <a:pt x="17157" y="0"/>
                  </a:moveTo>
                  <a:lnTo>
                    <a:pt x="0" y="0"/>
                  </a:lnTo>
                  <a:lnTo>
                    <a:pt x="0" y="16967"/>
                  </a:lnTo>
                  <a:lnTo>
                    <a:pt x="17157" y="16967"/>
                  </a:lnTo>
                  <a:lnTo>
                    <a:pt x="17157" y="0"/>
                  </a:lnTo>
                  <a:close/>
                </a:path>
              </a:pathLst>
            </a:custGeom>
            <a:solidFill>
              <a:srgbClr val="000000"/>
            </a:solidFill>
          </p:spPr>
          <p:txBody>
            <a:bodyPr wrap="square" lIns="0" tIns="0" rIns="0" bIns="0" rtlCol="0"/>
            <a:lstStyle/>
            <a:p>
              <a:endParaRPr/>
            </a:p>
          </p:txBody>
        </p:sp>
        <p:pic>
          <p:nvPicPr>
            <p:cNvPr id="152" name="object 152"/>
            <p:cNvPicPr/>
            <p:nvPr/>
          </p:nvPicPr>
          <p:blipFill>
            <a:blip r:embed="rId104" cstate="print"/>
            <a:stretch>
              <a:fillRect/>
            </a:stretch>
          </p:blipFill>
          <p:spPr>
            <a:xfrm>
              <a:off x="4384029" y="3321822"/>
              <a:ext cx="77538" cy="105468"/>
            </a:xfrm>
            <a:prstGeom prst="rect">
              <a:avLst/>
            </a:prstGeom>
          </p:spPr>
        </p:pic>
      </p:grpSp>
      <p:grpSp>
        <p:nvGrpSpPr>
          <p:cNvPr id="153" name="object 153"/>
          <p:cNvGrpSpPr/>
          <p:nvPr/>
        </p:nvGrpSpPr>
        <p:grpSpPr>
          <a:xfrm>
            <a:off x="4545518" y="3279844"/>
            <a:ext cx="305435" cy="147955"/>
            <a:chOff x="4545515" y="3279841"/>
            <a:chExt cx="305435" cy="147955"/>
          </a:xfrm>
        </p:grpSpPr>
        <p:pic>
          <p:nvPicPr>
            <p:cNvPr id="154" name="object 154"/>
            <p:cNvPicPr/>
            <p:nvPr/>
          </p:nvPicPr>
          <p:blipFill>
            <a:blip r:embed="rId105" cstate="print"/>
            <a:stretch>
              <a:fillRect/>
            </a:stretch>
          </p:blipFill>
          <p:spPr>
            <a:xfrm>
              <a:off x="4545515" y="3279841"/>
              <a:ext cx="89944" cy="147449"/>
            </a:xfrm>
            <a:prstGeom prst="rect">
              <a:avLst/>
            </a:prstGeom>
          </p:spPr>
        </p:pic>
        <p:pic>
          <p:nvPicPr>
            <p:cNvPr id="155" name="object 155"/>
            <p:cNvPicPr/>
            <p:nvPr/>
          </p:nvPicPr>
          <p:blipFill>
            <a:blip r:embed="rId106" cstate="print"/>
            <a:stretch>
              <a:fillRect/>
            </a:stretch>
          </p:blipFill>
          <p:spPr>
            <a:xfrm>
              <a:off x="4660272" y="3324924"/>
              <a:ext cx="82087" cy="102366"/>
            </a:xfrm>
            <a:prstGeom prst="rect">
              <a:avLst/>
            </a:prstGeom>
          </p:spPr>
        </p:pic>
        <p:pic>
          <p:nvPicPr>
            <p:cNvPr id="156" name="object 156"/>
            <p:cNvPicPr/>
            <p:nvPr/>
          </p:nvPicPr>
          <p:blipFill>
            <a:blip r:embed="rId107" cstate="print"/>
            <a:stretch>
              <a:fillRect/>
            </a:stretch>
          </p:blipFill>
          <p:spPr>
            <a:xfrm>
              <a:off x="4764070" y="3321822"/>
              <a:ext cx="86842" cy="105468"/>
            </a:xfrm>
            <a:prstGeom prst="rect">
              <a:avLst/>
            </a:prstGeom>
          </p:spPr>
        </p:pic>
      </p:grpSp>
      <p:grpSp>
        <p:nvGrpSpPr>
          <p:cNvPr id="157" name="object 157"/>
          <p:cNvGrpSpPr/>
          <p:nvPr/>
        </p:nvGrpSpPr>
        <p:grpSpPr>
          <a:xfrm>
            <a:off x="5249565" y="3281497"/>
            <a:ext cx="915669" cy="181611"/>
            <a:chOff x="5249562" y="3281496"/>
            <a:chExt cx="915669" cy="181610"/>
          </a:xfrm>
        </p:grpSpPr>
        <p:pic>
          <p:nvPicPr>
            <p:cNvPr id="158" name="object 158"/>
            <p:cNvPicPr/>
            <p:nvPr/>
          </p:nvPicPr>
          <p:blipFill>
            <a:blip r:embed="rId108" cstate="print"/>
            <a:stretch>
              <a:fillRect/>
            </a:stretch>
          </p:blipFill>
          <p:spPr>
            <a:xfrm>
              <a:off x="5249562" y="3281496"/>
              <a:ext cx="93045" cy="147242"/>
            </a:xfrm>
            <a:prstGeom prst="rect">
              <a:avLst/>
            </a:prstGeom>
          </p:spPr>
        </p:pic>
        <p:pic>
          <p:nvPicPr>
            <p:cNvPr id="159" name="object 159"/>
            <p:cNvPicPr/>
            <p:nvPr/>
          </p:nvPicPr>
          <p:blipFill>
            <a:blip r:embed="rId109" cstate="print"/>
            <a:stretch>
              <a:fillRect/>
            </a:stretch>
          </p:blipFill>
          <p:spPr>
            <a:xfrm>
              <a:off x="5362872" y="3324924"/>
              <a:ext cx="80639" cy="102366"/>
            </a:xfrm>
            <a:prstGeom prst="rect">
              <a:avLst/>
            </a:prstGeom>
          </p:spPr>
        </p:pic>
        <p:pic>
          <p:nvPicPr>
            <p:cNvPr id="160" name="object 160"/>
            <p:cNvPicPr/>
            <p:nvPr/>
          </p:nvPicPr>
          <p:blipFill>
            <a:blip r:embed="rId110" cstate="print"/>
            <a:stretch>
              <a:fillRect/>
            </a:stretch>
          </p:blipFill>
          <p:spPr>
            <a:xfrm>
              <a:off x="5469978" y="3321822"/>
              <a:ext cx="193742" cy="141038"/>
            </a:xfrm>
            <a:prstGeom prst="rect">
              <a:avLst/>
            </a:prstGeom>
          </p:spPr>
        </p:pic>
        <p:pic>
          <p:nvPicPr>
            <p:cNvPr id="161" name="object 161"/>
            <p:cNvPicPr/>
            <p:nvPr/>
          </p:nvPicPr>
          <p:blipFill>
            <a:blip r:embed="rId111" cstate="print"/>
            <a:stretch>
              <a:fillRect/>
            </a:stretch>
          </p:blipFill>
          <p:spPr>
            <a:xfrm>
              <a:off x="5687085" y="3321822"/>
              <a:ext cx="190847" cy="102366"/>
            </a:xfrm>
            <a:prstGeom prst="rect">
              <a:avLst/>
            </a:prstGeom>
          </p:spPr>
        </p:pic>
        <p:sp>
          <p:nvSpPr>
            <p:cNvPr id="162" name="object 162"/>
            <p:cNvSpPr/>
            <p:nvPr/>
          </p:nvSpPr>
          <p:spPr>
            <a:xfrm>
              <a:off x="5860770" y="3284598"/>
              <a:ext cx="17780" cy="17145"/>
            </a:xfrm>
            <a:custGeom>
              <a:avLst/>
              <a:gdLst/>
              <a:ahLst/>
              <a:cxnLst/>
              <a:rect l="l" t="t" r="r" b="b"/>
              <a:pathLst>
                <a:path w="17779" h="17145">
                  <a:moveTo>
                    <a:pt x="17161" y="0"/>
                  </a:moveTo>
                  <a:lnTo>
                    <a:pt x="0" y="0"/>
                  </a:lnTo>
                  <a:lnTo>
                    <a:pt x="0" y="16957"/>
                  </a:lnTo>
                  <a:lnTo>
                    <a:pt x="17161" y="16957"/>
                  </a:lnTo>
                  <a:lnTo>
                    <a:pt x="17161" y="0"/>
                  </a:lnTo>
                  <a:close/>
                </a:path>
              </a:pathLst>
            </a:custGeom>
            <a:solidFill>
              <a:srgbClr val="000000"/>
            </a:solidFill>
          </p:spPr>
          <p:txBody>
            <a:bodyPr wrap="square" lIns="0" tIns="0" rIns="0" bIns="0" rtlCol="0"/>
            <a:lstStyle/>
            <a:p>
              <a:endParaRPr/>
            </a:p>
          </p:txBody>
        </p:sp>
        <p:pic>
          <p:nvPicPr>
            <p:cNvPr id="163" name="object 163"/>
            <p:cNvPicPr/>
            <p:nvPr/>
          </p:nvPicPr>
          <p:blipFill>
            <a:blip r:embed="rId112" cstate="print"/>
            <a:stretch>
              <a:fillRect/>
            </a:stretch>
          </p:blipFill>
          <p:spPr>
            <a:xfrm>
              <a:off x="5897989" y="3321822"/>
              <a:ext cx="187745" cy="105468"/>
            </a:xfrm>
            <a:prstGeom prst="rect">
              <a:avLst/>
            </a:prstGeom>
          </p:spPr>
        </p:pic>
        <p:sp>
          <p:nvSpPr>
            <p:cNvPr id="164" name="object 164"/>
            <p:cNvSpPr/>
            <p:nvPr/>
          </p:nvSpPr>
          <p:spPr>
            <a:xfrm>
              <a:off x="6108893" y="3321822"/>
              <a:ext cx="55880" cy="102870"/>
            </a:xfrm>
            <a:custGeom>
              <a:avLst/>
              <a:gdLst/>
              <a:ahLst/>
              <a:cxnLst/>
              <a:rect l="l" t="t" r="r" b="b"/>
              <a:pathLst>
                <a:path w="55879" h="102870">
                  <a:moveTo>
                    <a:pt x="52726" y="0"/>
                  </a:moveTo>
                  <a:lnTo>
                    <a:pt x="38872" y="0"/>
                  </a:lnTo>
                  <a:lnTo>
                    <a:pt x="35770" y="1447"/>
                  </a:lnTo>
                  <a:lnTo>
                    <a:pt x="31015" y="3102"/>
                  </a:lnTo>
                  <a:lnTo>
                    <a:pt x="27913" y="4549"/>
                  </a:lnTo>
                  <a:lnTo>
                    <a:pt x="21710" y="10753"/>
                  </a:lnTo>
                  <a:lnTo>
                    <a:pt x="15507" y="20059"/>
                  </a:lnTo>
                  <a:lnTo>
                    <a:pt x="15507" y="3102"/>
                  </a:lnTo>
                  <a:lnTo>
                    <a:pt x="0" y="3102"/>
                  </a:lnTo>
                  <a:lnTo>
                    <a:pt x="0" y="102366"/>
                  </a:lnTo>
                  <a:lnTo>
                    <a:pt x="15507" y="102366"/>
                  </a:lnTo>
                  <a:lnTo>
                    <a:pt x="15507" y="52734"/>
                  </a:lnTo>
                  <a:lnTo>
                    <a:pt x="16089" y="43053"/>
                  </a:lnTo>
                  <a:lnTo>
                    <a:pt x="37218" y="15510"/>
                  </a:lnTo>
                  <a:lnTo>
                    <a:pt x="46522" y="15510"/>
                  </a:lnTo>
                  <a:lnTo>
                    <a:pt x="51278" y="16957"/>
                  </a:lnTo>
                  <a:lnTo>
                    <a:pt x="55827" y="18612"/>
                  </a:lnTo>
                  <a:lnTo>
                    <a:pt x="55827" y="1447"/>
                  </a:lnTo>
                  <a:lnTo>
                    <a:pt x="52726" y="0"/>
                  </a:lnTo>
                  <a:close/>
                </a:path>
              </a:pathLst>
            </a:custGeom>
            <a:solidFill>
              <a:srgbClr val="000000"/>
            </a:solidFill>
          </p:spPr>
          <p:txBody>
            <a:bodyPr wrap="square" lIns="0" tIns="0" rIns="0" bIns="0" rtlCol="0"/>
            <a:lstStyle/>
            <a:p>
              <a:endParaRPr/>
            </a:p>
          </p:txBody>
        </p:sp>
      </p:grpSp>
      <p:grpSp>
        <p:nvGrpSpPr>
          <p:cNvPr id="165" name="object 165"/>
          <p:cNvGrpSpPr/>
          <p:nvPr/>
        </p:nvGrpSpPr>
        <p:grpSpPr>
          <a:xfrm>
            <a:off x="6845818" y="3284600"/>
            <a:ext cx="474980" cy="178435"/>
            <a:chOff x="6845817" y="3284597"/>
            <a:chExt cx="474980" cy="178435"/>
          </a:xfrm>
        </p:grpSpPr>
        <p:pic>
          <p:nvPicPr>
            <p:cNvPr id="166" name="object 166"/>
            <p:cNvPicPr/>
            <p:nvPr/>
          </p:nvPicPr>
          <p:blipFill>
            <a:blip r:embed="rId113" cstate="print"/>
            <a:stretch>
              <a:fillRect/>
            </a:stretch>
          </p:blipFill>
          <p:spPr>
            <a:xfrm>
              <a:off x="6845817" y="3284597"/>
              <a:ext cx="291543" cy="142693"/>
            </a:xfrm>
            <a:prstGeom prst="rect">
              <a:avLst/>
            </a:prstGeom>
          </p:spPr>
        </p:pic>
        <p:pic>
          <p:nvPicPr>
            <p:cNvPr id="167" name="object 167"/>
            <p:cNvPicPr/>
            <p:nvPr/>
          </p:nvPicPr>
          <p:blipFill>
            <a:blip r:embed="rId114" cstate="print"/>
            <a:stretch>
              <a:fillRect/>
            </a:stretch>
          </p:blipFill>
          <p:spPr>
            <a:xfrm>
              <a:off x="7160725" y="3321822"/>
              <a:ext cx="159625" cy="141038"/>
            </a:xfrm>
            <a:prstGeom prst="rect">
              <a:avLst/>
            </a:prstGeom>
          </p:spPr>
        </p:pic>
      </p:grpSp>
      <p:grpSp>
        <p:nvGrpSpPr>
          <p:cNvPr id="168" name="object 168"/>
          <p:cNvGrpSpPr/>
          <p:nvPr/>
        </p:nvGrpSpPr>
        <p:grpSpPr>
          <a:xfrm>
            <a:off x="7396443" y="3279845"/>
            <a:ext cx="306071" cy="183515"/>
            <a:chOff x="7396441" y="3279842"/>
            <a:chExt cx="306070" cy="183515"/>
          </a:xfrm>
        </p:grpSpPr>
        <p:pic>
          <p:nvPicPr>
            <p:cNvPr id="169" name="object 169"/>
            <p:cNvPicPr/>
            <p:nvPr/>
          </p:nvPicPr>
          <p:blipFill>
            <a:blip r:embed="rId115" cstate="print"/>
            <a:stretch>
              <a:fillRect/>
            </a:stretch>
          </p:blipFill>
          <p:spPr>
            <a:xfrm>
              <a:off x="7396441" y="3279842"/>
              <a:ext cx="89944" cy="147449"/>
            </a:xfrm>
            <a:prstGeom prst="rect">
              <a:avLst/>
            </a:prstGeom>
          </p:spPr>
        </p:pic>
        <p:pic>
          <p:nvPicPr>
            <p:cNvPr id="170" name="object 170"/>
            <p:cNvPicPr/>
            <p:nvPr/>
          </p:nvPicPr>
          <p:blipFill>
            <a:blip r:embed="rId116" cstate="print"/>
            <a:stretch>
              <a:fillRect/>
            </a:stretch>
          </p:blipFill>
          <p:spPr>
            <a:xfrm>
              <a:off x="7508096" y="3321822"/>
              <a:ext cx="193949" cy="141038"/>
            </a:xfrm>
            <a:prstGeom prst="rect">
              <a:avLst/>
            </a:prstGeom>
          </p:spPr>
        </p:pic>
      </p:grpSp>
      <p:grpSp>
        <p:nvGrpSpPr>
          <p:cNvPr id="171" name="object 171"/>
          <p:cNvGrpSpPr/>
          <p:nvPr/>
        </p:nvGrpSpPr>
        <p:grpSpPr>
          <a:xfrm>
            <a:off x="281341" y="4069412"/>
            <a:ext cx="807085" cy="183515"/>
            <a:chOff x="281338" y="4069409"/>
            <a:chExt cx="807085" cy="183515"/>
          </a:xfrm>
        </p:grpSpPr>
        <p:pic>
          <p:nvPicPr>
            <p:cNvPr id="172" name="object 172"/>
            <p:cNvPicPr/>
            <p:nvPr/>
          </p:nvPicPr>
          <p:blipFill>
            <a:blip r:embed="rId117" cstate="print"/>
            <a:stretch>
              <a:fillRect/>
            </a:stretch>
          </p:blipFill>
          <p:spPr>
            <a:xfrm>
              <a:off x="281338" y="4074165"/>
              <a:ext cx="116336" cy="139590"/>
            </a:xfrm>
            <a:prstGeom prst="rect">
              <a:avLst/>
            </a:prstGeom>
          </p:spPr>
        </p:pic>
        <p:pic>
          <p:nvPicPr>
            <p:cNvPr id="173" name="object 173"/>
            <p:cNvPicPr/>
            <p:nvPr/>
          </p:nvPicPr>
          <p:blipFill>
            <a:blip r:embed="rId118" cstate="print"/>
            <a:stretch>
              <a:fillRect/>
            </a:stretch>
          </p:blipFill>
          <p:spPr>
            <a:xfrm>
              <a:off x="420940" y="4111390"/>
              <a:ext cx="93062" cy="104021"/>
            </a:xfrm>
            <a:prstGeom prst="rect">
              <a:avLst/>
            </a:prstGeom>
          </p:spPr>
        </p:pic>
        <p:pic>
          <p:nvPicPr>
            <p:cNvPr id="174" name="object 174"/>
            <p:cNvPicPr/>
            <p:nvPr/>
          </p:nvPicPr>
          <p:blipFill>
            <a:blip r:embed="rId119" cstate="print"/>
            <a:stretch>
              <a:fillRect/>
            </a:stretch>
          </p:blipFill>
          <p:spPr>
            <a:xfrm>
              <a:off x="537284" y="4069409"/>
              <a:ext cx="159749" cy="146001"/>
            </a:xfrm>
            <a:prstGeom prst="rect">
              <a:avLst/>
            </a:prstGeom>
          </p:spPr>
        </p:pic>
        <p:sp>
          <p:nvSpPr>
            <p:cNvPr id="175" name="object 175"/>
            <p:cNvSpPr/>
            <p:nvPr/>
          </p:nvSpPr>
          <p:spPr>
            <a:xfrm>
              <a:off x="718756" y="4074172"/>
              <a:ext cx="17145" cy="139700"/>
            </a:xfrm>
            <a:custGeom>
              <a:avLst/>
              <a:gdLst/>
              <a:ahLst/>
              <a:cxnLst/>
              <a:rect l="l" t="t" r="r" b="b"/>
              <a:pathLst>
                <a:path w="17145" h="139700">
                  <a:moveTo>
                    <a:pt x="17056" y="38671"/>
                  </a:moveTo>
                  <a:lnTo>
                    <a:pt x="0" y="38671"/>
                  </a:lnTo>
                  <a:lnTo>
                    <a:pt x="0" y="139585"/>
                  </a:lnTo>
                  <a:lnTo>
                    <a:pt x="17056" y="139585"/>
                  </a:lnTo>
                  <a:lnTo>
                    <a:pt x="17056" y="38671"/>
                  </a:lnTo>
                  <a:close/>
                </a:path>
                <a:path w="17145" h="139700">
                  <a:moveTo>
                    <a:pt x="17056" y="0"/>
                  </a:moveTo>
                  <a:lnTo>
                    <a:pt x="0" y="0"/>
                  </a:lnTo>
                  <a:lnTo>
                    <a:pt x="0" y="16954"/>
                  </a:lnTo>
                  <a:lnTo>
                    <a:pt x="17056" y="16954"/>
                  </a:lnTo>
                  <a:lnTo>
                    <a:pt x="17056" y="0"/>
                  </a:lnTo>
                  <a:close/>
                </a:path>
              </a:pathLst>
            </a:custGeom>
            <a:solidFill>
              <a:srgbClr val="000000"/>
            </a:solidFill>
          </p:spPr>
          <p:txBody>
            <a:bodyPr wrap="square" lIns="0" tIns="0" rIns="0" bIns="0" rtlCol="0"/>
            <a:lstStyle/>
            <a:p>
              <a:endParaRPr/>
            </a:p>
          </p:txBody>
        </p:sp>
        <p:pic>
          <p:nvPicPr>
            <p:cNvPr id="176" name="object 176"/>
            <p:cNvPicPr/>
            <p:nvPr/>
          </p:nvPicPr>
          <p:blipFill>
            <a:blip r:embed="rId120" cstate="print"/>
            <a:stretch>
              <a:fillRect/>
            </a:stretch>
          </p:blipFill>
          <p:spPr>
            <a:xfrm>
              <a:off x="757534" y="4069409"/>
              <a:ext cx="89965" cy="146001"/>
            </a:xfrm>
            <a:prstGeom prst="rect">
              <a:avLst/>
            </a:prstGeom>
          </p:spPr>
        </p:pic>
        <p:sp>
          <p:nvSpPr>
            <p:cNvPr id="177" name="object 177"/>
            <p:cNvSpPr/>
            <p:nvPr/>
          </p:nvSpPr>
          <p:spPr>
            <a:xfrm>
              <a:off x="873874" y="4074172"/>
              <a:ext cx="15875" cy="139700"/>
            </a:xfrm>
            <a:custGeom>
              <a:avLst/>
              <a:gdLst/>
              <a:ahLst/>
              <a:cxnLst/>
              <a:rect l="l" t="t" r="r" b="b"/>
              <a:pathLst>
                <a:path w="15875" h="139700">
                  <a:moveTo>
                    <a:pt x="15506" y="38671"/>
                  </a:moveTo>
                  <a:lnTo>
                    <a:pt x="0" y="38671"/>
                  </a:lnTo>
                  <a:lnTo>
                    <a:pt x="0" y="139585"/>
                  </a:lnTo>
                  <a:lnTo>
                    <a:pt x="15506" y="139585"/>
                  </a:lnTo>
                  <a:lnTo>
                    <a:pt x="15506" y="38671"/>
                  </a:lnTo>
                  <a:close/>
                </a:path>
                <a:path w="15875" h="139700">
                  <a:moveTo>
                    <a:pt x="15506" y="0"/>
                  </a:moveTo>
                  <a:lnTo>
                    <a:pt x="0" y="0"/>
                  </a:lnTo>
                  <a:lnTo>
                    <a:pt x="0" y="16954"/>
                  </a:lnTo>
                  <a:lnTo>
                    <a:pt x="15506" y="16954"/>
                  </a:lnTo>
                  <a:lnTo>
                    <a:pt x="15506" y="0"/>
                  </a:lnTo>
                  <a:close/>
                </a:path>
              </a:pathLst>
            </a:custGeom>
            <a:solidFill>
              <a:srgbClr val="000000"/>
            </a:solidFill>
          </p:spPr>
          <p:txBody>
            <a:bodyPr wrap="square" lIns="0" tIns="0" rIns="0" bIns="0" rtlCol="0"/>
            <a:lstStyle/>
            <a:p>
              <a:endParaRPr/>
            </a:p>
          </p:txBody>
        </p:sp>
        <p:pic>
          <p:nvPicPr>
            <p:cNvPr id="178" name="object 178"/>
            <p:cNvPicPr/>
            <p:nvPr/>
          </p:nvPicPr>
          <p:blipFill>
            <a:blip r:embed="rId121" cstate="print"/>
            <a:stretch>
              <a:fillRect/>
            </a:stretch>
          </p:blipFill>
          <p:spPr>
            <a:xfrm>
              <a:off x="909551" y="4089675"/>
              <a:ext cx="178379" cy="162959"/>
            </a:xfrm>
            <a:prstGeom prst="rect">
              <a:avLst/>
            </a:prstGeom>
          </p:spPr>
        </p:pic>
      </p:grpSp>
      <p:grpSp>
        <p:nvGrpSpPr>
          <p:cNvPr id="179" name="object 179"/>
          <p:cNvGrpSpPr/>
          <p:nvPr/>
        </p:nvGrpSpPr>
        <p:grpSpPr>
          <a:xfrm>
            <a:off x="2240420" y="4074168"/>
            <a:ext cx="269875" cy="141605"/>
            <a:chOff x="2240417" y="4074165"/>
            <a:chExt cx="269875" cy="141605"/>
          </a:xfrm>
        </p:grpSpPr>
        <p:pic>
          <p:nvPicPr>
            <p:cNvPr id="180" name="object 180"/>
            <p:cNvPicPr/>
            <p:nvPr/>
          </p:nvPicPr>
          <p:blipFill>
            <a:blip r:embed="rId122" cstate="print"/>
            <a:stretch>
              <a:fillRect/>
            </a:stretch>
          </p:blipFill>
          <p:spPr>
            <a:xfrm>
              <a:off x="2240417" y="4074165"/>
              <a:ext cx="190888" cy="141245"/>
            </a:xfrm>
            <a:prstGeom prst="rect">
              <a:avLst/>
            </a:prstGeom>
          </p:spPr>
        </p:pic>
        <p:sp>
          <p:nvSpPr>
            <p:cNvPr id="181" name="object 181"/>
            <p:cNvSpPr/>
            <p:nvPr/>
          </p:nvSpPr>
          <p:spPr>
            <a:xfrm>
              <a:off x="2454464" y="4111389"/>
              <a:ext cx="55880" cy="102870"/>
            </a:xfrm>
            <a:custGeom>
              <a:avLst/>
              <a:gdLst/>
              <a:ahLst/>
              <a:cxnLst/>
              <a:rect l="l" t="t" r="r" b="b"/>
              <a:pathLst>
                <a:path w="55880" h="102870">
                  <a:moveTo>
                    <a:pt x="52726" y="0"/>
                  </a:moveTo>
                  <a:lnTo>
                    <a:pt x="38872" y="0"/>
                  </a:lnTo>
                  <a:lnTo>
                    <a:pt x="35770" y="1447"/>
                  </a:lnTo>
                  <a:lnTo>
                    <a:pt x="31015" y="3102"/>
                  </a:lnTo>
                  <a:lnTo>
                    <a:pt x="27913" y="4756"/>
                  </a:lnTo>
                  <a:lnTo>
                    <a:pt x="18609" y="14062"/>
                  </a:lnTo>
                  <a:lnTo>
                    <a:pt x="15507" y="20266"/>
                  </a:lnTo>
                  <a:lnTo>
                    <a:pt x="15507" y="1447"/>
                  </a:lnTo>
                  <a:lnTo>
                    <a:pt x="0" y="1447"/>
                  </a:lnTo>
                  <a:lnTo>
                    <a:pt x="0" y="102366"/>
                  </a:lnTo>
                  <a:lnTo>
                    <a:pt x="15507" y="102366"/>
                  </a:lnTo>
                  <a:lnTo>
                    <a:pt x="15507" y="52734"/>
                  </a:lnTo>
                  <a:lnTo>
                    <a:pt x="16089" y="43173"/>
                  </a:lnTo>
                  <a:lnTo>
                    <a:pt x="37218" y="15510"/>
                  </a:lnTo>
                  <a:lnTo>
                    <a:pt x="51278" y="15510"/>
                  </a:lnTo>
                  <a:lnTo>
                    <a:pt x="55827" y="18612"/>
                  </a:lnTo>
                  <a:lnTo>
                    <a:pt x="55827" y="1447"/>
                  </a:lnTo>
                  <a:lnTo>
                    <a:pt x="52726" y="0"/>
                  </a:lnTo>
                  <a:close/>
                </a:path>
              </a:pathLst>
            </a:custGeom>
            <a:solidFill>
              <a:srgbClr val="000000"/>
            </a:solidFill>
          </p:spPr>
          <p:txBody>
            <a:bodyPr wrap="square" lIns="0" tIns="0" rIns="0" bIns="0" rtlCol="0"/>
            <a:lstStyle/>
            <a:p>
              <a:endParaRPr/>
            </a:p>
          </p:txBody>
        </p:sp>
      </p:grpSp>
      <p:pic>
        <p:nvPicPr>
          <p:cNvPr id="182" name="object 182"/>
          <p:cNvPicPr/>
          <p:nvPr/>
        </p:nvPicPr>
        <p:blipFill>
          <a:blip r:embed="rId123" cstate="print"/>
          <a:stretch>
            <a:fillRect/>
          </a:stretch>
        </p:blipFill>
        <p:spPr>
          <a:xfrm>
            <a:off x="2583282" y="4074169"/>
            <a:ext cx="991043" cy="178469"/>
          </a:xfrm>
          <a:prstGeom prst="rect">
            <a:avLst/>
          </a:prstGeom>
        </p:spPr>
      </p:pic>
      <p:pic>
        <p:nvPicPr>
          <p:cNvPr id="183" name="object 183"/>
          <p:cNvPicPr/>
          <p:nvPr/>
        </p:nvPicPr>
        <p:blipFill>
          <a:blip r:embed="rId124" cstate="print"/>
          <a:stretch>
            <a:fillRect/>
          </a:stretch>
        </p:blipFill>
        <p:spPr>
          <a:xfrm>
            <a:off x="3654966" y="4089679"/>
            <a:ext cx="176993" cy="125735"/>
          </a:xfrm>
          <a:prstGeom prst="rect">
            <a:avLst/>
          </a:prstGeom>
        </p:spPr>
      </p:pic>
      <p:grpSp>
        <p:nvGrpSpPr>
          <p:cNvPr id="184" name="object 184"/>
          <p:cNvGrpSpPr/>
          <p:nvPr/>
        </p:nvGrpSpPr>
        <p:grpSpPr>
          <a:xfrm>
            <a:off x="3918800" y="4069410"/>
            <a:ext cx="445771" cy="146051"/>
            <a:chOff x="3918799" y="4069409"/>
            <a:chExt cx="445770" cy="146050"/>
          </a:xfrm>
        </p:grpSpPr>
        <p:pic>
          <p:nvPicPr>
            <p:cNvPr id="185" name="object 185"/>
            <p:cNvPicPr/>
            <p:nvPr/>
          </p:nvPicPr>
          <p:blipFill>
            <a:blip r:embed="rId125" cstate="print"/>
            <a:stretch>
              <a:fillRect/>
            </a:stretch>
          </p:blipFill>
          <p:spPr>
            <a:xfrm>
              <a:off x="3918799" y="4069409"/>
              <a:ext cx="181542" cy="144347"/>
            </a:xfrm>
            <a:prstGeom prst="rect">
              <a:avLst/>
            </a:prstGeom>
          </p:spPr>
        </p:pic>
        <p:pic>
          <p:nvPicPr>
            <p:cNvPr id="186" name="object 186"/>
            <p:cNvPicPr/>
            <p:nvPr/>
          </p:nvPicPr>
          <p:blipFill>
            <a:blip r:embed="rId126" cstate="print"/>
            <a:stretch>
              <a:fillRect/>
            </a:stretch>
          </p:blipFill>
          <p:spPr>
            <a:xfrm>
              <a:off x="4120399" y="4111390"/>
              <a:ext cx="243573" cy="104021"/>
            </a:xfrm>
            <a:prstGeom prst="rect">
              <a:avLst/>
            </a:prstGeom>
          </p:spPr>
        </p:pic>
      </p:grpSp>
      <p:grpSp>
        <p:nvGrpSpPr>
          <p:cNvPr id="187" name="object 187"/>
          <p:cNvGrpSpPr/>
          <p:nvPr/>
        </p:nvGrpSpPr>
        <p:grpSpPr>
          <a:xfrm>
            <a:off x="4435311" y="4069410"/>
            <a:ext cx="450215" cy="146051"/>
            <a:chOff x="4435307" y="4069409"/>
            <a:chExt cx="450215" cy="146050"/>
          </a:xfrm>
        </p:grpSpPr>
        <p:pic>
          <p:nvPicPr>
            <p:cNvPr id="188" name="object 188"/>
            <p:cNvPicPr/>
            <p:nvPr/>
          </p:nvPicPr>
          <p:blipFill>
            <a:blip r:embed="rId127" cstate="print"/>
            <a:stretch>
              <a:fillRect/>
            </a:stretch>
          </p:blipFill>
          <p:spPr>
            <a:xfrm>
              <a:off x="4435307" y="4069409"/>
              <a:ext cx="235716" cy="144347"/>
            </a:xfrm>
            <a:prstGeom prst="rect">
              <a:avLst/>
            </a:prstGeom>
          </p:spPr>
        </p:pic>
        <p:pic>
          <p:nvPicPr>
            <p:cNvPr id="189" name="object 189"/>
            <p:cNvPicPr/>
            <p:nvPr/>
          </p:nvPicPr>
          <p:blipFill>
            <a:blip r:embed="rId128" cstate="print"/>
            <a:stretch>
              <a:fillRect/>
            </a:stretch>
          </p:blipFill>
          <p:spPr>
            <a:xfrm>
              <a:off x="4692734" y="4111390"/>
              <a:ext cx="86842" cy="104021"/>
            </a:xfrm>
            <a:prstGeom prst="rect">
              <a:avLst/>
            </a:prstGeom>
          </p:spPr>
        </p:pic>
        <p:pic>
          <p:nvPicPr>
            <p:cNvPr id="190" name="object 190"/>
            <p:cNvPicPr/>
            <p:nvPr/>
          </p:nvPicPr>
          <p:blipFill>
            <a:blip r:embed="rId129" cstate="print"/>
            <a:stretch>
              <a:fillRect/>
            </a:stretch>
          </p:blipFill>
          <p:spPr>
            <a:xfrm>
              <a:off x="4802942" y="4111390"/>
              <a:ext cx="82087" cy="102366"/>
            </a:xfrm>
            <a:prstGeom prst="rect">
              <a:avLst/>
            </a:prstGeom>
          </p:spPr>
        </p:pic>
      </p:grpSp>
      <p:grpSp>
        <p:nvGrpSpPr>
          <p:cNvPr id="191" name="object 191"/>
          <p:cNvGrpSpPr/>
          <p:nvPr/>
        </p:nvGrpSpPr>
        <p:grpSpPr>
          <a:xfrm>
            <a:off x="2240420" y="4317780"/>
            <a:ext cx="828675" cy="183515"/>
            <a:chOff x="2240417" y="4317777"/>
            <a:chExt cx="828675" cy="183515"/>
          </a:xfrm>
        </p:grpSpPr>
        <p:pic>
          <p:nvPicPr>
            <p:cNvPr id="192" name="object 192"/>
            <p:cNvPicPr/>
            <p:nvPr/>
          </p:nvPicPr>
          <p:blipFill>
            <a:blip r:embed="rId130" cstate="print"/>
            <a:stretch>
              <a:fillRect/>
            </a:stretch>
          </p:blipFill>
          <p:spPr>
            <a:xfrm>
              <a:off x="2240417" y="4359551"/>
              <a:ext cx="138162" cy="102366"/>
            </a:xfrm>
            <a:prstGeom prst="rect">
              <a:avLst/>
            </a:prstGeom>
          </p:spPr>
        </p:pic>
        <p:pic>
          <p:nvPicPr>
            <p:cNvPr id="193" name="object 193"/>
            <p:cNvPicPr/>
            <p:nvPr/>
          </p:nvPicPr>
          <p:blipFill>
            <a:blip r:embed="rId131" cstate="print"/>
            <a:stretch>
              <a:fillRect/>
            </a:stretch>
          </p:blipFill>
          <p:spPr>
            <a:xfrm>
              <a:off x="2400291" y="4359551"/>
              <a:ext cx="94493" cy="104021"/>
            </a:xfrm>
            <a:prstGeom prst="rect">
              <a:avLst/>
            </a:prstGeom>
          </p:spPr>
        </p:pic>
        <p:pic>
          <p:nvPicPr>
            <p:cNvPr id="194" name="object 194"/>
            <p:cNvPicPr/>
            <p:nvPr/>
          </p:nvPicPr>
          <p:blipFill>
            <a:blip r:embed="rId132" cstate="print"/>
            <a:stretch>
              <a:fillRect/>
            </a:stretch>
          </p:blipFill>
          <p:spPr>
            <a:xfrm>
              <a:off x="2516495" y="4317777"/>
              <a:ext cx="161279" cy="145795"/>
            </a:xfrm>
            <a:prstGeom prst="rect">
              <a:avLst/>
            </a:prstGeom>
          </p:spPr>
        </p:pic>
        <p:sp>
          <p:nvSpPr>
            <p:cNvPr id="195" name="object 195"/>
            <p:cNvSpPr/>
            <p:nvPr/>
          </p:nvSpPr>
          <p:spPr>
            <a:xfrm>
              <a:off x="2699473" y="4322330"/>
              <a:ext cx="17780" cy="139700"/>
            </a:xfrm>
            <a:custGeom>
              <a:avLst/>
              <a:gdLst/>
              <a:ahLst/>
              <a:cxnLst/>
              <a:rect l="l" t="t" r="r" b="b"/>
              <a:pathLst>
                <a:path w="17780" h="139700">
                  <a:moveTo>
                    <a:pt x="17170" y="38887"/>
                  </a:moveTo>
                  <a:lnTo>
                    <a:pt x="0" y="38887"/>
                  </a:lnTo>
                  <a:lnTo>
                    <a:pt x="0" y="139598"/>
                  </a:lnTo>
                  <a:lnTo>
                    <a:pt x="17170" y="139598"/>
                  </a:lnTo>
                  <a:lnTo>
                    <a:pt x="17170" y="38887"/>
                  </a:lnTo>
                  <a:close/>
                </a:path>
                <a:path w="17780" h="139700">
                  <a:moveTo>
                    <a:pt x="17170" y="0"/>
                  </a:moveTo>
                  <a:lnTo>
                    <a:pt x="0" y="0"/>
                  </a:lnTo>
                  <a:lnTo>
                    <a:pt x="0" y="17170"/>
                  </a:lnTo>
                  <a:lnTo>
                    <a:pt x="17170" y="17170"/>
                  </a:lnTo>
                  <a:lnTo>
                    <a:pt x="17170" y="0"/>
                  </a:lnTo>
                  <a:close/>
                </a:path>
              </a:pathLst>
            </a:custGeom>
            <a:solidFill>
              <a:srgbClr val="000000"/>
            </a:solidFill>
          </p:spPr>
          <p:txBody>
            <a:bodyPr wrap="square" lIns="0" tIns="0" rIns="0" bIns="0" rtlCol="0"/>
            <a:lstStyle/>
            <a:p>
              <a:endParaRPr/>
            </a:p>
          </p:txBody>
        </p:sp>
        <p:pic>
          <p:nvPicPr>
            <p:cNvPr id="196" name="object 196"/>
            <p:cNvPicPr/>
            <p:nvPr/>
          </p:nvPicPr>
          <p:blipFill>
            <a:blip r:embed="rId133" cstate="print"/>
            <a:stretch>
              <a:fillRect/>
            </a:stretch>
          </p:blipFill>
          <p:spPr>
            <a:xfrm>
              <a:off x="2738357" y="4317777"/>
              <a:ext cx="176787" cy="145795"/>
            </a:xfrm>
            <a:prstGeom prst="rect">
              <a:avLst/>
            </a:prstGeom>
          </p:spPr>
        </p:pic>
        <p:sp>
          <p:nvSpPr>
            <p:cNvPr id="197" name="object 197"/>
            <p:cNvSpPr/>
            <p:nvPr/>
          </p:nvSpPr>
          <p:spPr>
            <a:xfrm>
              <a:off x="2936849" y="4322330"/>
              <a:ext cx="132080" cy="179070"/>
            </a:xfrm>
            <a:custGeom>
              <a:avLst/>
              <a:gdLst/>
              <a:ahLst/>
              <a:cxnLst/>
              <a:rect l="l" t="t" r="r" b="b"/>
              <a:pathLst>
                <a:path w="132080" h="179070">
                  <a:moveTo>
                    <a:pt x="15506" y="38887"/>
                  </a:moveTo>
                  <a:lnTo>
                    <a:pt x="0" y="38887"/>
                  </a:lnTo>
                  <a:lnTo>
                    <a:pt x="0" y="139598"/>
                  </a:lnTo>
                  <a:lnTo>
                    <a:pt x="15506" y="139598"/>
                  </a:lnTo>
                  <a:lnTo>
                    <a:pt x="15506" y="38887"/>
                  </a:lnTo>
                  <a:close/>
                </a:path>
                <a:path w="132080" h="179070">
                  <a:moveTo>
                    <a:pt x="15506" y="0"/>
                  </a:moveTo>
                  <a:lnTo>
                    <a:pt x="0" y="0"/>
                  </a:lnTo>
                  <a:lnTo>
                    <a:pt x="0" y="17170"/>
                  </a:lnTo>
                  <a:lnTo>
                    <a:pt x="15506" y="17170"/>
                  </a:lnTo>
                  <a:lnTo>
                    <a:pt x="15506" y="0"/>
                  </a:lnTo>
                  <a:close/>
                </a:path>
                <a:path w="132080" h="179070">
                  <a:moveTo>
                    <a:pt x="131914" y="38887"/>
                  </a:moveTo>
                  <a:lnTo>
                    <a:pt x="114757" y="38887"/>
                  </a:lnTo>
                  <a:lnTo>
                    <a:pt x="83743" y="113334"/>
                  </a:lnTo>
                  <a:lnTo>
                    <a:pt x="51282" y="38887"/>
                  </a:lnTo>
                  <a:lnTo>
                    <a:pt x="32664" y="38887"/>
                  </a:lnTo>
                  <a:lnTo>
                    <a:pt x="74434" y="135039"/>
                  </a:lnTo>
                  <a:lnTo>
                    <a:pt x="72986" y="138150"/>
                  </a:lnTo>
                  <a:lnTo>
                    <a:pt x="69888" y="147447"/>
                  </a:lnTo>
                  <a:lnTo>
                    <a:pt x="66789" y="153657"/>
                  </a:lnTo>
                  <a:lnTo>
                    <a:pt x="63690" y="156756"/>
                  </a:lnTo>
                  <a:lnTo>
                    <a:pt x="62026" y="159854"/>
                  </a:lnTo>
                  <a:lnTo>
                    <a:pt x="55829" y="162966"/>
                  </a:lnTo>
                  <a:lnTo>
                    <a:pt x="52730" y="162966"/>
                  </a:lnTo>
                  <a:lnTo>
                    <a:pt x="48171" y="164414"/>
                  </a:lnTo>
                  <a:lnTo>
                    <a:pt x="34112" y="164414"/>
                  </a:lnTo>
                  <a:lnTo>
                    <a:pt x="34112" y="178473"/>
                  </a:lnTo>
                  <a:lnTo>
                    <a:pt x="54381" y="178473"/>
                  </a:lnTo>
                  <a:lnTo>
                    <a:pt x="68237" y="173710"/>
                  </a:lnTo>
                  <a:lnTo>
                    <a:pt x="76085" y="166065"/>
                  </a:lnTo>
                  <a:lnTo>
                    <a:pt x="78689" y="161671"/>
                  </a:lnTo>
                  <a:lnTo>
                    <a:pt x="89941" y="139598"/>
                  </a:lnTo>
                  <a:lnTo>
                    <a:pt x="131914" y="38887"/>
                  </a:lnTo>
                  <a:close/>
                </a:path>
              </a:pathLst>
            </a:custGeom>
            <a:solidFill>
              <a:srgbClr val="000000"/>
            </a:solidFill>
          </p:spPr>
          <p:txBody>
            <a:bodyPr wrap="square" lIns="0" tIns="0" rIns="0" bIns="0" rtlCol="0"/>
            <a:lstStyle/>
            <a:p>
              <a:endParaRPr/>
            </a:p>
          </p:txBody>
        </p:sp>
      </p:grpSp>
      <p:grpSp>
        <p:nvGrpSpPr>
          <p:cNvPr id="198" name="object 198"/>
          <p:cNvGrpSpPr/>
          <p:nvPr/>
        </p:nvGrpSpPr>
        <p:grpSpPr>
          <a:xfrm>
            <a:off x="3137009" y="4322329"/>
            <a:ext cx="448309" cy="141605"/>
            <a:chOff x="3137007" y="4322327"/>
            <a:chExt cx="448309" cy="141605"/>
          </a:xfrm>
        </p:grpSpPr>
        <p:sp>
          <p:nvSpPr>
            <p:cNvPr id="199" name="object 199"/>
            <p:cNvSpPr/>
            <p:nvPr/>
          </p:nvSpPr>
          <p:spPr>
            <a:xfrm>
              <a:off x="3137001" y="4322330"/>
              <a:ext cx="132080" cy="139700"/>
            </a:xfrm>
            <a:custGeom>
              <a:avLst/>
              <a:gdLst/>
              <a:ahLst/>
              <a:cxnLst/>
              <a:rect l="l" t="t" r="r" b="b"/>
              <a:pathLst>
                <a:path w="132079" h="139700">
                  <a:moveTo>
                    <a:pt x="99250" y="38887"/>
                  </a:moveTo>
                  <a:lnTo>
                    <a:pt x="83743" y="38887"/>
                  </a:lnTo>
                  <a:lnTo>
                    <a:pt x="51066" y="117881"/>
                  </a:lnTo>
                  <a:lnTo>
                    <a:pt x="18605" y="38887"/>
                  </a:lnTo>
                  <a:lnTo>
                    <a:pt x="0" y="38887"/>
                  </a:lnTo>
                  <a:lnTo>
                    <a:pt x="41770" y="139598"/>
                  </a:lnTo>
                  <a:lnTo>
                    <a:pt x="57277" y="139598"/>
                  </a:lnTo>
                  <a:lnTo>
                    <a:pt x="99250" y="38887"/>
                  </a:lnTo>
                  <a:close/>
                </a:path>
                <a:path w="132079" h="139700">
                  <a:moveTo>
                    <a:pt x="131914" y="38887"/>
                  </a:moveTo>
                  <a:lnTo>
                    <a:pt x="114757" y="38887"/>
                  </a:lnTo>
                  <a:lnTo>
                    <a:pt x="114757" y="139598"/>
                  </a:lnTo>
                  <a:lnTo>
                    <a:pt x="131914" y="139598"/>
                  </a:lnTo>
                  <a:lnTo>
                    <a:pt x="131914" y="38887"/>
                  </a:lnTo>
                  <a:close/>
                </a:path>
                <a:path w="132079" h="139700">
                  <a:moveTo>
                    <a:pt x="131914" y="0"/>
                  </a:moveTo>
                  <a:lnTo>
                    <a:pt x="114757" y="0"/>
                  </a:lnTo>
                  <a:lnTo>
                    <a:pt x="114757" y="17170"/>
                  </a:lnTo>
                  <a:lnTo>
                    <a:pt x="131914" y="17170"/>
                  </a:lnTo>
                  <a:lnTo>
                    <a:pt x="131914" y="0"/>
                  </a:lnTo>
                  <a:close/>
                </a:path>
              </a:pathLst>
            </a:custGeom>
            <a:solidFill>
              <a:srgbClr val="000000"/>
            </a:solidFill>
          </p:spPr>
          <p:txBody>
            <a:bodyPr wrap="square" lIns="0" tIns="0" rIns="0" bIns="0" rtlCol="0"/>
            <a:lstStyle/>
            <a:p>
              <a:endParaRPr/>
            </a:p>
          </p:txBody>
        </p:sp>
        <p:pic>
          <p:nvPicPr>
            <p:cNvPr id="200" name="object 200"/>
            <p:cNvPicPr/>
            <p:nvPr/>
          </p:nvPicPr>
          <p:blipFill>
            <a:blip r:embed="rId134" cstate="print"/>
            <a:stretch>
              <a:fillRect/>
            </a:stretch>
          </p:blipFill>
          <p:spPr>
            <a:xfrm>
              <a:off x="3288982" y="4359551"/>
              <a:ext cx="79192" cy="104021"/>
            </a:xfrm>
            <a:prstGeom prst="rect">
              <a:avLst/>
            </a:prstGeom>
          </p:spPr>
        </p:pic>
        <p:sp>
          <p:nvSpPr>
            <p:cNvPr id="201" name="object 201"/>
            <p:cNvSpPr/>
            <p:nvPr/>
          </p:nvSpPr>
          <p:spPr>
            <a:xfrm>
              <a:off x="3389884" y="4322330"/>
              <a:ext cx="15875" cy="139700"/>
            </a:xfrm>
            <a:custGeom>
              <a:avLst/>
              <a:gdLst/>
              <a:ahLst/>
              <a:cxnLst/>
              <a:rect l="l" t="t" r="r" b="b"/>
              <a:pathLst>
                <a:path w="15875" h="139700">
                  <a:moveTo>
                    <a:pt x="15506" y="38887"/>
                  </a:moveTo>
                  <a:lnTo>
                    <a:pt x="0" y="38887"/>
                  </a:lnTo>
                  <a:lnTo>
                    <a:pt x="0" y="139598"/>
                  </a:lnTo>
                  <a:lnTo>
                    <a:pt x="15506" y="139598"/>
                  </a:lnTo>
                  <a:lnTo>
                    <a:pt x="15506" y="38887"/>
                  </a:lnTo>
                  <a:close/>
                </a:path>
                <a:path w="15875" h="139700">
                  <a:moveTo>
                    <a:pt x="15506" y="0"/>
                  </a:moveTo>
                  <a:lnTo>
                    <a:pt x="0" y="0"/>
                  </a:lnTo>
                  <a:lnTo>
                    <a:pt x="0" y="17170"/>
                  </a:lnTo>
                  <a:lnTo>
                    <a:pt x="15506" y="17170"/>
                  </a:lnTo>
                  <a:lnTo>
                    <a:pt x="15506" y="0"/>
                  </a:lnTo>
                  <a:close/>
                </a:path>
              </a:pathLst>
            </a:custGeom>
            <a:solidFill>
              <a:srgbClr val="000000"/>
            </a:solidFill>
          </p:spPr>
          <p:txBody>
            <a:bodyPr wrap="square" lIns="0" tIns="0" rIns="0" bIns="0" rtlCol="0"/>
            <a:lstStyle/>
            <a:p>
              <a:endParaRPr/>
            </a:p>
          </p:txBody>
        </p:sp>
        <p:pic>
          <p:nvPicPr>
            <p:cNvPr id="202" name="object 202"/>
            <p:cNvPicPr/>
            <p:nvPr/>
          </p:nvPicPr>
          <p:blipFill>
            <a:blip r:embed="rId135" cstate="print"/>
            <a:stretch>
              <a:fillRect/>
            </a:stretch>
          </p:blipFill>
          <p:spPr>
            <a:xfrm>
              <a:off x="3425449" y="4337837"/>
              <a:ext cx="159832" cy="125735"/>
            </a:xfrm>
            <a:prstGeom prst="rect">
              <a:avLst/>
            </a:prstGeom>
          </p:spPr>
        </p:pic>
      </p:grpSp>
      <p:grpSp>
        <p:nvGrpSpPr>
          <p:cNvPr id="203" name="object 203"/>
          <p:cNvGrpSpPr/>
          <p:nvPr/>
        </p:nvGrpSpPr>
        <p:grpSpPr>
          <a:xfrm>
            <a:off x="3672126" y="4358107"/>
            <a:ext cx="257811" cy="106045"/>
            <a:chOff x="3672125" y="4358104"/>
            <a:chExt cx="257810" cy="106045"/>
          </a:xfrm>
        </p:grpSpPr>
        <p:pic>
          <p:nvPicPr>
            <p:cNvPr id="204" name="object 204"/>
            <p:cNvPicPr/>
            <p:nvPr/>
          </p:nvPicPr>
          <p:blipFill>
            <a:blip r:embed="rId136" cstate="print"/>
            <a:stretch>
              <a:fillRect/>
            </a:stretch>
          </p:blipFill>
          <p:spPr>
            <a:xfrm>
              <a:off x="3672125" y="4358104"/>
              <a:ext cx="82293" cy="105468"/>
            </a:xfrm>
            <a:prstGeom prst="rect">
              <a:avLst/>
            </a:prstGeom>
          </p:spPr>
        </p:pic>
        <p:pic>
          <p:nvPicPr>
            <p:cNvPr id="205" name="object 205"/>
            <p:cNvPicPr/>
            <p:nvPr/>
          </p:nvPicPr>
          <p:blipFill>
            <a:blip r:embed="rId137" cstate="print"/>
            <a:stretch>
              <a:fillRect/>
            </a:stretch>
          </p:blipFill>
          <p:spPr>
            <a:xfrm>
              <a:off x="3776129" y="4359551"/>
              <a:ext cx="153422" cy="104021"/>
            </a:xfrm>
            <a:prstGeom prst="rect">
              <a:avLst/>
            </a:prstGeom>
          </p:spPr>
        </p:pic>
      </p:grpSp>
      <p:grpSp>
        <p:nvGrpSpPr>
          <p:cNvPr id="206" name="object 206"/>
          <p:cNvGrpSpPr/>
          <p:nvPr/>
        </p:nvGrpSpPr>
        <p:grpSpPr>
          <a:xfrm>
            <a:off x="4018051" y="4317778"/>
            <a:ext cx="304165" cy="146051"/>
            <a:chOff x="4018048" y="4317778"/>
            <a:chExt cx="304165" cy="146050"/>
          </a:xfrm>
        </p:grpSpPr>
        <p:pic>
          <p:nvPicPr>
            <p:cNvPr id="207" name="object 207"/>
            <p:cNvPicPr/>
            <p:nvPr/>
          </p:nvPicPr>
          <p:blipFill>
            <a:blip r:embed="rId138" cstate="print"/>
            <a:stretch>
              <a:fillRect/>
            </a:stretch>
          </p:blipFill>
          <p:spPr>
            <a:xfrm>
              <a:off x="4018048" y="4317778"/>
              <a:ext cx="89944" cy="145795"/>
            </a:xfrm>
            <a:prstGeom prst="rect">
              <a:avLst/>
            </a:prstGeom>
          </p:spPr>
        </p:pic>
        <p:pic>
          <p:nvPicPr>
            <p:cNvPr id="208" name="object 208"/>
            <p:cNvPicPr/>
            <p:nvPr/>
          </p:nvPicPr>
          <p:blipFill>
            <a:blip r:embed="rId139" cstate="print"/>
            <a:stretch>
              <a:fillRect/>
            </a:stretch>
          </p:blipFill>
          <p:spPr>
            <a:xfrm>
              <a:off x="4131358" y="4361206"/>
              <a:ext cx="80639" cy="102366"/>
            </a:xfrm>
            <a:prstGeom prst="rect">
              <a:avLst/>
            </a:prstGeom>
          </p:spPr>
        </p:pic>
        <p:pic>
          <p:nvPicPr>
            <p:cNvPr id="209" name="object 209"/>
            <p:cNvPicPr/>
            <p:nvPr/>
          </p:nvPicPr>
          <p:blipFill>
            <a:blip r:embed="rId140" cstate="print"/>
            <a:stretch>
              <a:fillRect/>
            </a:stretch>
          </p:blipFill>
          <p:spPr>
            <a:xfrm>
              <a:off x="4233708" y="4359552"/>
              <a:ext cx="88290" cy="104021"/>
            </a:xfrm>
            <a:prstGeom prst="rect">
              <a:avLst/>
            </a:prstGeom>
          </p:spPr>
        </p:pic>
      </p:grpSp>
      <p:grpSp>
        <p:nvGrpSpPr>
          <p:cNvPr id="210" name="object 210"/>
          <p:cNvGrpSpPr/>
          <p:nvPr/>
        </p:nvGrpSpPr>
        <p:grpSpPr>
          <a:xfrm>
            <a:off x="5249565" y="4071065"/>
            <a:ext cx="915669" cy="181611"/>
            <a:chOff x="5249562" y="4071064"/>
            <a:chExt cx="915669" cy="181610"/>
          </a:xfrm>
        </p:grpSpPr>
        <p:pic>
          <p:nvPicPr>
            <p:cNvPr id="211" name="object 211"/>
            <p:cNvPicPr/>
            <p:nvPr/>
          </p:nvPicPr>
          <p:blipFill>
            <a:blip r:embed="rId141" cstate="print"/>
            <a:stretch>
              <a:fillRect/>
            </a:stretch>
          </p:blipFill>
          <p:spPr>
            <a:xfrm>
              <a:off x="5249562" y="4071064"/>
              <a:ext cx="93045" cy="145795"/>
            </a:xfrm>
            <a:prstGeom prst="rect">
              <a:avLst/>
            </a:prstGeom>
          </p:spPr>
        </p:pic>
        <p:pic>
          <p:nvPicPr>
            <p:cNvPr id="212" name="object 212"/>
            <p:cNvPicPr/>
            <p:nvPr/>
          </p:nvPicPr>
          <p:blipFill>
            <a:blip r:embed="rId142" cstate="print"/>
            <a:stretch>
              <a:fillRect/>
            </a:stretch>
          </p:blipFill>
          <p:spPr>
            <a:xfrm>
              <a:off x="5362872" y="4112837"/>
              <a:ext cx="80639" cy="102573"/>
            </a:xfrm>
            <a:prstGeom prst="rect">
              <a:avLst/>
            </a:prstGeom>
          </p:spPr>
        </p:pic>
        <p:pic>
          <p:nvPicPr>
            <p:cNvPr id="213" name="object 213"/>
            <p:cNvPicPr/>
            <p:nvPr/>
          </p:nvPicPr>
          <p:blipFill>
            <a:blip r:embed="rId143" cstate="print"/>
            <a:stretch>
              <a:fillRect/>
            </a:stretch>
          </p:blipFill>
          <p:spPr>
            <a:xfrm>
              <a:off x="5469978" y="4111390"/>
              <a:ext cx="193742" cy="141245"/>
            </a:xfrm>
            <a:prstGeom prst="rect">
              <a:avLst/>
            </a:prstGeom>
          </p:spPr>
        </p:pic>
        <p:pic>
          <p:nvPicPr>
            <p:cNvPr id="214" name="object 214"/>
            <p:cNvPicPr/>
            <p:nvPr/>
          </p:nvPicPr>
          <p:blipFill>
            <a:blip r:embed="rId144" cstate="print"/>
            <a:stretch>
              <a:fillRect/>
            </a:stretch>
          </p:blipFill>
          <p:spPr>
            <a:xfrm>
              <a:off x="5687085" y="4111390"/>
              <a:ext cx="190847" cy="102366"/>
            </a:xfrm>
            <a:prstGeom prst="rect">
              <a:avLst/>
            </a:prstGeom>
          </p:spPr>
        </p:pic>
        <p:sp>
          <p:nvSpPr>
            <p:cNvPr id="215" name="object 215"/>
            <p:cNvSpPr/>
            <p:nvPr/>
          </p:nvSpPr>
          <p:spPr>
            <a:xfrm>
              <a:off x="5860770" y="4074166"/>
              <a:ext cx="17780" cy="17145"/>
            </a:xfrm>
            <a:custGeom>
              <a:avLst/>
              <a:gdLst/>
              <a:ahLst/>
              <a:cxnLst/>
              <a:rect l="l" t="t" r="r" b="b"/>
              <a:pathLst>
                <a:path w="17779" h="17145">
                  <a:moveTo>
                    <a:pt x="17161" y="0"/>
                  </a:moveTo>
                  <a:lnTo>
                    <a:pt x="0" y="0"/>
                  </a:lnTo>
                  <a:lnTo>
                    <a:pt x="0" y="16957"/>
                  </a:lnTo>
                  <a:lnTo>
                    <a:pt x="17161" y="16957"/>
                  </a:lnTo>
                  <a:lnTo>
                    <a:pt x="17161" y="0"/>
                  </a:lnTo>
                  <a:close/>
                </a:path>
              </a:pathLst>
            </a:custGeom>
            <a:solidFill>
              <a:srgbClr val="000000"/>
            </a:solidFill>
          </p:spPr>
          <p:txBody>
            <a:bodyPr wrap="square" lIns="0" tIns="0" rIns="0" bIns="0" rtlCol="0"/>
            <a:lstStyle/>
            <a:p>
              <a:endParaRPr/>
            </a:p>
          </p:txBody>
        </p:sp>
        <p:pic>
          <p:nvPicPr>
            <p:cNvPr id="216" name="object 216"/>
            <p:cNvPicPr/>
            <p:nvPr/>
          </p:nvPicPr>
          <p:blipFill>
            <a:blip r:embed="rId145" cstate="print"/>
            <a:stretch>
              <a:fillRect/>
            </a:stretch>
          </p:blipFill>
          <p:spPr>
            <a:xfrm>
              <a:off x="5897989" y="4111390"/>
              <a:ext cx="187745" cy="104021"/>
            </a:xfrm>
            <a:prstGeom prst="rect">
              <a:avLst/>
            </a:prstGeom>
          </p:spPr>
        </p:pic>
        <p:sp>
          <p:nvSpPr>
            <p:cNvPr id="217" name="object 217"/>
            <p:cNvSpPr/>
            <p:nvPr/>
          </p:nvSpPr>
          <p:spPr>
            <a:xfrm>
              <a:off x="6108893" y="4111390"/>
              <a:ext cx="55880" cy="102870"/>
            </a:xfrm>
            <a:custGeom>
              <a:avLst/>
              <a:gdLst/>
              <a:ahLst/>
              <a:cxnLst/>
              <a:rect l="l" t="t" r="r" b="b"/>
              <a:pathLst>
                <a:path w="55879" h="102870">
                  <a:moveTo>
                    <a:pt x="52726" y="0"/>
                  </a:moveTo>
                  <a:lnTo>
                    <a:pt x="38872" y="0"/>
                  </a:lnTo>
                  <a:lnTo>
                    <a:pt x="35770" y="1447"/>
                  </a:lnTo>
                  <a:lnTo>
                    <a:pt x="31015" y="3102"/>
                  </a:lnTo>
                  <a:lnTo>
                    <a:pt x="27913" y="4756"/>
                  </a:lnTo>
                  <a:lnTo>
                    <a:pt x="18609" y="14062"/>
                  </a:lnTo>
                  <a:lnTo>
                    <a:pt x="15507" y="20266"/>
                  </a:lnTo>
                  <a:lnTo>
                    <a:pt x="15507" y="1447"/>
                  </a:lnTo>
                  <a:lnTo>
                    <a:pt x="0" y="1447"/>
                  </a:lnTo>
                  <a:lnTo>
                    <a:pt x="0" y="102366"/>
                  </a:lnTo>
                  <a:lnTo>
                    <a:pt x="15507" y="102366"/>
                  </a:lnTo>
                  <a:lnTo>
                    <a:pt x="15507" y="52734"/>
                  </a:lnTo>
                  <a:lnTo>
                    <a:pt x="16089" y="43173"/>
                  </a:lnTo>
                  <a:lnTo>
                    <a:pt x="37218" y="15510"/>
                  </a:lnTo>
                  <a:lnTo>
                    <a:pt x="51278" y="15510"/>
                  </a:lnTo>
                  <a:lnTo>
                    <a:pt x="55827" y="18612"/>
                  </a:lnTo>
                  <a:lnTo>
                    <a:pt x="55827" y="1447"/>
                  </a:lnTo>
                  <a:lnTo>
                    <a:pt x="52726" y="0"/>
                  </a:lnTo>
                  <a:close/>
                </a:path>
              </a:pathLst>
            </a:custGeom>
            <a:solidFill>
              <a:srgbClr val="000000"/>
            </a:solidFill>
          </p:spPr>
          <p:txBody>
            <a:bodyPr wrap="square" lIns="0" tIns="0" rIns="0" bIns="0" rtlCol="0"/>
            <a:lstStyle/>
            <a:p>
              <a:endParaRPr/>
            </a:p>
          </p:txBody>
        </p:sp>
      </p:grpSp>
      <p:grpSp>
        <p:nvGrpSpPr>
          <p:cNvPr id="218" name="object 218"/>
          <p:cNvGrpSpPr/>
          <p:nvPr/>
        </p:nvGrpSpPr>
        <p:grpSpPr>
          <a:xfrm>
            <a:off x="6845820" y="4069410"/>
            <a:ext cx="920115" cy="146051"/>
            <a:chOff x="6845817" y="4069409"/>
            <a:chExt cx="920115" cy="146050"/>
          </a:xfrm>
        </p:grpSpPr>
        <p:pic>
          <p:nvPicPr>
            <p:cNvPr id="219" name="object 219"/>
            <p:cNvPicPr/>
            <p:nvPr/>
          </p:nvPicPr>
          <p:blipFill>
            <a:blip r:embed="rId146" cstate="print"/>
            <a:stretch>
              <a:fillRect/>
            </a:stretch>
          </p:blipFill>
          <p:spPr>
            <a:xfrm>
              <a:off x="6845817" y="4074166"/>
              <a:ext cx="82087" cy="139590"/>
            </a:xfrm>
            <a:prstGeom prst="rect">
              <a:avLst/>
            </a:prstGeom>
          </p:spPr>
        </p:pic>
        <p:pic>
          <p:nvPicPr>
            <p:cNvPr id="220" name="object 220"/>
            <p:cNvPicPr/>
            <p:nvPr/>
          </p:nvPicPr>
          <p:blipFill>
            <a:blip r:embed="rId147" cstate="print"/>
            <a:stretch>
              <a:fillRect/>
            </a:stretch>
          </p:blipFill>
          <p:spPr>
            <a:xfrm>
              <a:off x="6951269" y="4111390"/>
              <a:ext cx="82087" cy="102366"/>
            </a:xfrm>
            <a:prstGeom prst="rect">
              <a:avLst/>
            </a:prstGeom>
          </p:spPr>
        </p:pic>
        <p:pic>
          <p:nvPicPr>
            <p:cNvPr id="221" name="object 221"/>
            <p:cNvPicPr/>
            <p:nvPr/>
          </p:nvPicPr>
          <p:blipFill>
            <a:blip r:embed="rId148" cstate="print"/>
            <a:stretch>
              <a:fillRect/>
            </a:stretch>
          </p:blipFill>
          <p:spPr>
            <a:xfrm>
              <a:off x="7058168" y="4111390"/>
              <a:ext cx="161486" cy="104021"/>
            </a:xfrm>
            <a:prstGeom prst="rect">
              <a:avLst/>
            </a:prstGeom>
          </p:spPr>
        </p:pic>
        <p:sp>
          <p:nvSpPr>
            <p:cNvPr id="222" name="object 222"/>
            <p:cNvSpPr/>
            <p:nvPr/>
          </p:nvSpPr>
          <p:spPr>
            <a:xfrm>
              <a:off x="7241362" y="4069410"/>
              <a:ext cx="59055" cy="144780"/>
            </a:xfrm>
            <a:custGeom>
              <a:avLst/>
              <a:gdLst/>
              <a:ahLst/>
              <a:cxnLst/>
              <a:rect l="l" t="t" r="r" b="b"/>
              <a:pathLst>
                <a:path w="59054" h="144779">
                  <a:moveTo>
                    <a:pt x="15506" y="0"/>
                  </a:moveTo>
                  <a:lnTo>
                    <a:pt x="0" y="0"/>
                  </a:lnTo>
                  <a:lnTo>
                    <a:pt x="0" y="144348"/>
                  </a:lnTo>
                  <a:lnTo>
                    <a:pt x="15506" y="144348"/>
                  </a:lnTo>
                  <a:lnTo>
                    <a:pt x="15506" y="0"/>
                  </a:lnTo>
                  <a:close/>
                </a:path>
                <a:path w="59054" h="144779">
                  <a:moveTo>
                    <a:pt x="58928" y="0"/>
                  </a:moveTo>
                  <a:lnTo>
                    <a:pt x="43421" y="0"/>
                  </a:lnTo>
                  <a:lnTo>
                    <a:pt x="43421" y="144348"/>
                  </a:lnTo>
                  <a:lnTo>
                    <a:pt x="58928" y="144348"/>
                  </a:lnTo>
                  <a:lnTo>
                    <a:pt x="58928" y="0"/>
                  </a:lnTo>
                  <a:close/>
                </a:path>
              </a:pathLst>
            </a:custGeom>
            <a:solidFill>
              <a:srgbClr val="000000"/>
            </a:solidFill>
          </p:spPr>
          <p:txBody>
            <a:bodyPr wrap="square" lIns="0" tIns="0" rIns="0" bIns="0" rtlCol="0"/>
            <a:lstStyle/>
            <a:p>
              <a:endParaRPr/>
            </a:p>
          </p:txBody>
        </p:sp>
        <p:pic>
          <p:nvPicPr>
            <p:cNvPr id="223" name="object 223"/>
            <p:cNvPicPr/>
            <p:nvPr/>
          </p:nvPicPr>
          <p:blipFill>
            <a:blip r:embed="rId149" cstate="print"/>
            <a:stretch>
              <a:fillRect/>
            </a:stretch>
          </p:blipFill>
          <p:spPr>
            <a:xfrm>
              <a:off x="7326554" y="4111390"/>
              <a:ext cx="139568" cy="102366"/>
            </a:xfrm>
            <a:prstGeom prst="rect">
              <a:avLst/>
            </a:prstGeom>
          </p:spPr>
        </p:pic>
        <p:pic>
          <p:nvPicPr>
            <p:cNvPr id="224" name="object 224"/>
            <p:cNvPicPr/>
            <p:nvPr/>
          </p:nvPicPr>
          <p:blipFill>
            <a:blip r:embed="rId150" cstate="print"/>
            <a:stretch>
              <a:fillRect/>
            </a:stretch>
          </p:blipFill>
          <p:spPr>
            <a:xfrm>
              <a:off x="7486386" y="4111390"/>
              <a:ext cx="86842" cy="104021"/>
            </a:xfrm>
            <a:prstGeom prst="rect">
              <a:avLst/>
            </a:prstGeom>
          </p:spPr>
        </p:pic>
        <p:pic>
          <p:nvPicPr>
            <p:cNvPr id="225" name="object 225"/>
            <p:cNvPicPr/>
            <p:nvPr/>
          </p:nvPicPr>
          <p:blipFill>
            <a:blip r:embed="rId151" cstate="print"/>
            <a:stretch>
              <a:fillRect/>
            </a:stretch>
          </p:blipFill>
          <p:spPr>
            <a:xfrm>
              <a:off x="7596593" y="4089676"/>
              <a:ext cx="168929" cy="125735"/>
            </a:xfrm>
            <a:prstGeom prst="rect">
              <a:avLst/>
            </a:prstGeom>
          </p:spPr>
        </p:pic>
      </p:grpSp>
      <p:grpSp>
        <p:nvGrpSpPr>
          <p:cNvPr id="226" name="object 226"/>
          <p:cNvGrpSpPr/>
          <p:nvPr/>
        </p:nvGrpSpPr>
        <p:grpSpPr>
          <a:xfrm>
            <a:off x="7844718" y="4069412"/>
            <a:ext cx="306071" cy="183515"/>
            <a:chOff x="7844716" y="4069409"/>
            <a:chExt cx="306070" cy="183515"/>
          </a:xfrm>
        </p:grpSpPr>
        <p:pic>
          <p:nvPicPr>
            <p:cNvPr id="227" name="object 227"/>
            <p:cNvPicPr/>
            <p:nvPr/>
          </p:nvPicPr>
          <p:blipFill>
            <a:blip r:embed="rId152" cstate="print"/>
            <a:stretch>
              <a:fillRect/>
            </a:stretch>
          </p:blipFill>
          <p:spPr>
            <a:xfrm>
              <a:off x="7844716" y="4069409"/>
              <a:ext cx="89944" cy="146001"/>
            </a:xfrm>
            <a:prstGeom prst="rect">
              <a:avLst/>
            </a:prstGeom>
          </p:spPr>
        </p:pic>
        <p:pic>
          <p:nvPicPr>
            <p:cNvPr id="228" name="object 228"/>
            <p:cNvPicPr/>
            <p:nvPr/>
          </p:nvPicPr>
          <p:blipFill>
            <a:blip r:embed="rId153" cstate="print"/>
            <a:stretch>
              <a:fillRect/>
            </a:stretch>
          </p:blipFill>
          <p:spPr>
            <a:xfrm>
              <a:off x="7956371" y="4109736"/>
              <a:ext cx="193949" cy="142899"/>
            </a:xfrm>
            <a:prstGeom prst="rect">
              <a:avLst/>
            </a:prstGeom>
          </p:spPr>
        </p:pic>
      </p:grpSp>
      <p:pic>
        <p:nvPicPr>
          <p:cNvPr id="229" name="object 229"/>
          <p:cNvPicPr/>
          <p:nvPr/>
        </p:nvPicPr>
        <p:blipFill>
          <a:blip r:embed="rId154" cstate="print"/>
          <a:stretch>
            <a:fillRect/>
          </a:stretch>
        </p:blipFill>
        <p:spPr>
          <a:xfrm>
            <a:off x="281342" y="4859187"/>
            <a:ext cx="319527" cy="176815"/>
          </a:xfrm>
          <a:prstGeom prst="rect">
            <a:avLst/>
          </a:prstGeom>
        </p:spPr>
      </p:pic>
      <p:grpSp>
        <p:nvGrpSpPr>
          <p:cNvPr id="230" name="object 230"/>
          <p:cNvGrpSpPr/>
          <p:nvPr/>
        </p:nvGrpSpPr>
        <p:grpSpPr>
          <a:xfrm>
            <a:off x="679979" y="4859185"/>
            <a:ext cx="668655" cy="180340"/>
            <a:chOff x="679975" y="4859184"/>
            <a:chExt cx="668655" cy="180340"/>
          </a:xfrm>
        </p:grpSpPr>
        <p:pic>
          <p:nvPicPr>
            <p:cNvPr id="231" name="object 231"/>
            <p:cNvPicPr/>
            <p:nvPr/>
          </p:nvPicPr>
          <p:blipFill>
            <a:blip r:embed="rId155" cstate="print"/>
            <a:stretch>
              <a:fillRect/>
            </a:stretch>
          </p:blipFill>
          <p:spPr>
            <a:xfrm>
              <a:off x="679975" y="4894753"/>
              <a:ext cx="260590" cy="144347"/>
            </a:xfrm>
            <a:prstGeom prst="rect">
              <a:avLst/>
            </a:prstGeom>
          </p:spPr>
        </p:pic>
        <p:sp>
          <p:nvSpPr>
            <p:cNvPr id="232" name="object 232"/>
            <p:cNvSpPr/>
            <p:nvPr/>
          </p:nvSpPr>
          <p:spPr>
            <a:xfrm>
              <a:off x="968489" y="4859184"/>
              <a:ext cx="15875" cy="138430"/>
            </a:xfrm>
            <a:custGeom>
              <a:avLst/>
              <a:gdLst/>
              <a:ahLst/>
              <a:cxnLst/>
              <a:rect l="l" t="t" r="r" b="b"/>
              <a:pathLst>
                <a:path w="15875" h="138429">
                  <a:moveTo>
                    <a:pt x="15506" y="38671"/>
                  </a:moveTo>
                  <a:lnTo>
                    <a:pt x="0" y="38671"/>
                  </a:lnTo>
                  <a:lnTo>
                    <a:pt x="0" y="137947"/>
                  </a:lnTo>
                  <a:lnTo>
                    <a:pt x="15506" y="137947"/>
                  </a:lnTo>
                  <a:lnTo>
                    <a:pt x="15506" y="38671"/>
                  </a:lnTo>
                  <a:close/>
                </a:path>
                <a:path w="15875" h="138429">
                  <a:moveTo>
                    <a:pt x="15506" y="0"/>
                  </a:moveTo>
                  <a:lnTo>
                    <a:pt x="0" y="0"/>
                  </a:lnTo>
                  <a:lnTo>
                    <a:pt x="0" y="16967"/>
                  </a:lnTo>
                  <a:lnTo>
                    <a:pt x="15506" y="16967"/>
                  </a:lnTo>
                  <a:lnTo>
                    <a:pt x="15506" y="0"/>
                  </a:lnTo>
                  <a:close/>
                </a:path>
              </a:pathLst>
            </a:custGeom>
            <a:solidFill>
              <a:srgbClr val="000000"/>
            </a:solidFill>
          </p:spPr>
          <p:txBody>
            <a:bodyPr wrap="square" lIns="0" tIns="0" rIns="0" bIns="0" rtlCol="0"/>
            <a:lstStyle/>
            <a:p>
              <a:endParaRPr/>
            </a:p>
          </p:txBody>
        </p:sp>
        <p:pic>
          <p:nvPicPr>
            <p:cNvPr id="233" name="object 233"/>
            <p:cNvPicPr/>
            <p:nvPr/>
          </p:nvPicPr>
          <p:blipFill>
            <a:blip r:embed="rId156" cstate="print"/>
            <a:stretch>
              <a:fillRect/>
            </a:stretch>
          </p:blipFill>
          <p:spPr>
            <a:xfrm>
              <a:off x="1005719" y="4874694"/>
              <a:ext cx="262141" cy="125528"/>
            </a:xfrm>
            <a:prstGeom prst="rect">
              <a:avLst/>
            </a:prstGeom>
          </p:spPr>
        </p:pic>
        <p:sp>
          <p:nvSpPr>
            <p:cNvPr id="234" name="object 234"/>
            <p:cNvSpPr/>
            <p:nvPr/>
          </p:nvSpPr>
          <p:spPr>
            <a:xfrm>
              <a:off x="1291122" y="4894753"/>
              <a:ext cx="57785" cy="102870"/>
            </a:xfrm>
            <a:custGeom>
              <a:avLst/>
              <a:gdLst/>
              <a:ahLst/>
              <a:cxnLst/>
              <a:rect l="l" t="t" r="r" b="b"/>
              <a:pathLst>
                <a:path w="57784" h="102870">
                  <a:moveTo>
                    <a:pt x="54297" y="0"/>
                  </a:moveTo>
                  <a:lnTo>
                    <a:pt x="43442" y="0"/>
                  </a:lnTo>
                  <a:lnTo>
                    <a:pt x="37239" y="3102"/>
                  </a:lnTo>
                  <a:lnTo>
                    <a:pt x="32586" y="4756"/>
                  </a:lnTo>
                  <a:lnTo>
                    <a:pt x="29485" y="6204"/>
                  </a:lnTo>
                  <a:lnTo>
                    <a:pt x="20180" y="15510"/>
                  </a:lnTo>
                  <a:lnTo>
                    <a:pt x="17079" y="20266"/>
                  </a:lnTo>
                  <a:lnTo>
                    <a:pt x="17079" y="3102"/>
                  </a:lnTo>
                  <a:lnTo>
                    <a:pt x="0" y="3102"/>
                  </a:lnTo>
                  <a:lnTo>
                    <a:pt x="0" y="102366"/>
                  </a:lnTo>
                  <a:lnTo>
                    <a:pt x="17079" y="102366"/>
                  </a:lnTo>
                  <a:lnTo>
                    <a:pt x="17079" y="52734"/>
                  </a:lnTo>
                  <a:lnTo>
                    <a:pt x="17660" y="43806"/>
                  </a:lnTo>
                  <a:lnTo>
                    <a:pt x="38789" y="15510"/>
                  </a:lnTo>
                  <a:lnTo>
                    <a:pt x="48094" y="15510"/>
                  </a:lnTo>
                  <a:lnTo>
                    <a:pt x="57398" y="18612"/>
                  </a:lnTo>
                  <a:lnTo>
                    <a:pt x="57398" y="1654"/>
                  </a:lnTo>
                  <a:lnTo>
                    <a:pt x="54297" y="0"/>
                  </a:lnTo>
                  <a:close/>
                </a:path>
              </a:pathLst>
            </a:custGeom>
            <a:solidFill>
              <a:srgbClr val="000000"/>
            </a:solidFill>
          </p:spPr>
          <p:txBody>
            <a:bodyPr wrap="square" lIns="0" tIns="0" rIns="0" bIns="0" rtlCol="0"/>
            <a:lstStyle/>
            <a:p>
              <a:endParaRPr/>
            </a:p>
          </p:txBody>
        </p:sp>
      </p:grpSp>
      <p:grpSp>
        <p:nvGrpSpPr>
          <p:cNvPr id="235" name="object 235"/>
          <p:cNvGrpSpPr/>
          <p:nvPr/>
        </p:nvGrpSpPr>
        <p:grpSpPr>
          <a:xfrm>
            <a:off x="2240419" y="4859187"/>
            <a:ext cx="306071" cy="141605"/>
            <a:chOff x="2240417" y="4859184"/>
            <a:chExt cx="306070" cy="141605"/>
          </a:xfrm>
        </p:grpSpPr>
        <p:pic>
          <p:nvPicPr>
            <p:cNvPr id="236" name="object 236"/>
            <p:cNvPicPr/>
            <p:nvPr/>
          </p:nvPicPr>
          <p:blipFill>
            <a:blip r:embed="rId79" cstate="print"/>
            <a:stretch>
              <a:fillRect/>
            </a:stretch>
          </p:blipFill>
          <p:spPr>
            <a:xfrm>
              <a:off x="2240417" y="4859184"/>
              <a:ext cx="124102" cy="137936"/>
            </a:xfrm>
            <a:prstGeom prst="rect">
              <a:avLst/>
            </a:prstGeom>
          </p:spPr>
        </p:pic>
        <p:pic>
          <p:nvPicPr>
            <p:cNvPr id="237" name="object 237"/>
            <p:cNvPicPr/>
            <p:nvPr/>
          </p:nvPicPr>
          <p:blipFill>
            <a:blip r:embed="rId157" cstate="print"/>
            <a:stretch>
              <a:fillRect/>
            </a:stretch>
          </p:blipFill>
          <p:spPr>
            <a:xfrm>
              <a:off x="2384783" y="4874694"/>
              <a:ext cx="161279" cy="125528"/>
            </a:xfrm>
            <a:prstGeom prst="rect">
              <a:avLst/>
            </a:prstGeom>
          </p:spPr>
        </p:pic>
      </p:grpSp>
      <p:grpSp>
        <p:nvGrpSpPr>
          <p:cNvPr id="238" name="object 238"/>
          <p:cNvGrpSpPr/>
          <p:nvPr/>
        </p:nvGrpSpPr>
        <p:grpSpPr>
          <a:xfrm>
            <a:off x="2625051" y="4852980"/>
            <a:ext cx="164465" cy="147320"/>
            <a:chOff x="2625048" y="4852980"/>
            <a:chExt cx="164465" cy="147320"/>
          </a:xfrm>
        </p:grpSpPr>
        <p:pic>
          <p:nvPicPr>
            <p:cNvPr id="239" name="object 239"/>
            <p:cNvPicPr/>
            <p:nvPr/>
          </p:nvPicPr>
          <p:blipFill>
            <a:blip r:embed="rId158" cstate="print"/>
            <a:stretch>
              <a:fillRect/>
            </a:stretch>
          </p:blipFill>
          <p:spPr>
            <a:xfrm>
              <a:off x="2625048" y="4894754"/>
              <a:ext cx="82293" cy="105468"/>
            </a:xfrm>
            <a:prstGeom prst="rect">
              <a:avLst/>
            </a:prstGeom>
          </p:spPr>
        </p:pic>
        <p:sp>
          <p:nvSpPr>
            <p:cNvPr id="240" name="object 240"/>
            <p:cNvSpPr/>
            <p:nvPr/>
          </p:nvSpPr>
          <p:spPr>
            <a:xfrm>
              <a:off x="2729052" y="4852987"/>
              <a:ext cx="60960" cy="144145"/>
            </a:xfrm>
            <a:custGeom>
              <a:avLst/>
              <a:gdLst/>
              <a:ahLst/>
              <a:cxnLst/>
              <a:rect l="l" t="t" r="r" b="b"/>
              <a:pathLst>
                <a:path w="60960" h="144145">
                  <a:moveTo>
                    <a:pt x="16954" y="0"/>
                  </a:moveTo>
                  <a:lnTo>
                    <a:pt x="0" y="0"/>
                  </a:lnTo>
                  <a:lnTo>
                    <a:pt x="0" y="144145"/>
                  </a:lnTo>
                  <a:lnTo>
                    <a:pt x="16954" y="144145"/>
                  </a:lnTo>
                  <a:lnTo>
                    <a:pt x="16954" y="0"/>
                  </a:lnTo>
                  <a:close/>
                </a:path>
                <a:path w="60960" h="144145">
                  <a:moveTo>
                    <a:pt x="60375" y="0"/>
                  </a:moveTo>
                  <a:lnTo>
                    <a:pt x="44869" y="0"/>
                  </a:lnTo>
                  <a:lnTo>
                    <a:pt x="44869" y="144145"/>
                  </a:lnTo>
                  <a:lnTo>
                    <a:pt x="60375" y="144145"/>
                  </a:lnTo>
                  <a:lnTo>
                    <a:pt x="60375" y="0"/>
                  </a:lnTo>
                  <a:close/>
                </a:path>
              </a:pathLst>
            </a:custGeom>
            <a:solidFill>
              <a:srgbClr val="000000"/>
            </a:solidFill>
          </p:spPr>
          <p:txBody>
            <a:bodyPr wrap="square" lIns="0" tIns="0" rIns="0" bIns="0" rtlCol="0"/>
            <a:lstStyle/>
            <a:p>
              <a:endParaRPr/>
            </a:p>
          </p:txBody>
        </p:sp>
      </p:grpSp>
      <p:grpSp>
        <p:nvGrpSpPr>
          <p:cNvPr id="241" name="object 241"/>
          <p:cNvGrpSpPr/>
          <p:nvPr/>
        </p:nvGrpSpPr>
        <p:grpSpPr>
          <a:xfrm>
            <a:off x="2877927" y="4859187"/>
            <a:ext cx="783591" cy="141605"/>
            <a:chOff x="2877926" y="4859184"/>
            <a:chExt cx="783590" cy="141605"/>
          </a:xfrm>
        </p:grpSpPr>
        <p:pic>
          <p:nvPicPr>
            <p:cNvPr id="242" name="object 242"/>
            <p:cNvPicPr/>
            <p:nvPr/>
          </p:nvPicPr>
          <p:blipFill>
            <a:blip r:embed="rId159" cstate="print"/>
            <a:stretch>
              <a:fillRect/>
            </a:stretch>
          </p:blipFill>
          <p:spPr>
            <a:xfrm>
              <a:off x="2877926" y="4874694"/>
              <a:ext cx="266731" cy="125528"/>
            </a:xfrm>
            <a:prstGeom prst="rect">
              <a:avLst/>
            </a:prstGeom>
          </p:spPr>
        </p:pic>
        <p:sp>
          <p:nvSpPr>
            <p:cNvPr id="243" name="object 243"/>
            <p:cNvSpPr/>
            <p:nvPr/>
          </p:nvSpPr>
          <p:spPr>
            <a:xfrm>
              <a:off x="3164916" y="4859185"/>
              <a:ext cx="164465" cy="138430"/>
            </a:xfrm>
            <a:custGeom>
              <a:avLst/>
              <a:gdLst/>
              <a:ahLst/>
              <a:cxnLst/>
              <a:rect l="l" t="t" r="r" b="b"/>
              <a:pathLst>
                <a:path w="164464" h="138429">
                  <a:moveTo>
                    <a:pt x="16954" y="38671"/>
                  </a:moveTo>
                  <a:lnTo>
                    <a:pt x="0" y="38671"/>
                  </a:lnTo>
                  <a:lnTo>
                    <a:pt x="0" y="137947"/>
                  </a:lnTo>
                  <a:lnTo>
                    <a:pt x="16954" y="137947"/>
                  </a:lnTo>
                  <a:lnTo>
                    <a:pt x="16954" y="38671"/>
                  </a:lnTo>
                  <a:close/>
                </a:path>
                <a:path w="164464" h="138429">
                  <a:moveTo>
                    <a:pt x="16954" y="0"/>
                  </a:moveTo>
                  <a:lnTo>
                    <a:pt x="0" y="0"/>
                  </a:lnTo>
                  <a:lnTo>
                    <a:pt x="0" y="16967"/>
                  </a:lnTo>
                  <a:lnTo>
                    <a:pt x="16954" y="16967"/>
                  </a:lnTo>
                  <a:lnTo>
                    <a:pt x="16954" y="0"/>
                  </a:lnTo>
                  <a:close/>
                </a:path>
                <a:path w="164464" h="138429">
                  <a:moveTo>
                    <a:pt x="131914" y="38671"/>
                  </a:moveTo>
                  <a:lnTo>
                    <a:pt x="116408" y="38671"/>
                  </a:lnTo>
                  <a:lnTo>
                    <a:pt x="83743" y="116230"/>
                  </a:lnTo>
                  <a:lnTo>
                    <a:pt x="51066" y="38671"/>
                  </a:lnTo>
                  <a:lnTo>
                    <a:pt x="32461" y="38671"/>
                  </a:lnTo>
                  <a:lnTo>
                    <a:pt x="74434" y="137947"/>
                  </a:lnTo>
                  <a:lnTo>
                    <a:pt x="89941" y="137947"/>
                  </a:lnTo>
                  <a:lnTo>
                    <a:pt x="131914" y="38671"/>
                  </a:lnTo>
                  <a:close/>
                </a:path>
                <a:path w="164464" h="138429">
                  <a:moveTo>
                    <a:pt x="164376" y="38671"/>
                  </a:moveTo>
                  <a:lnTo>
                    <a:pt x="148869" y="38671"/>
                  </a:lnTo>
                  <a:lnTo>
                    <a:pt x="148869" y="137947"/>
                  </a:lnTo>
                  <a:lnTo>
                    <a:pt x="164376" y="137947"/>
                  </a:lnTo>
                  <a:lnTo>
                    <a:pt x="164376" y="38671"/>
                  </a:lnTo>
                  <a:close/>
                </a:path>
                <a:path w="164464" h="138429">
                  <a:moveTo>
                    <a:pt x="164376" y="0"/>
                  </a:moveTo>
                  <a:lnTo>
                    <a:pt x="148869" y="0"/>
                  </a:lnTo>
                  <a:lnTo>
                    <a:pt x="148869" y="16967"/>
                  </a:lnTo>
                  <a:lnTo>
                    <a:pt x="164376" y="16967"/>
                  </a:lnTo>
                  <a:lnTo>
                    <a:pt x="164376" y="0"/>
                  </a:lnTo>
                  <a:close/>
                </a:path>
              </a:pathLst>
            </a:custGeom>
            <a:solidFill>
              <a:srgbClr val="000000"/>
            </a:solidFill>
          </p:spPr>
          <p:txBody>
            <a:bodyPr wrap="square" lIns="0" tIns="0" rIns="0" bIns="0" rtlCol="0"/>
            <a:lstStyle/>
            <a:p>
              <a:endParaRPr/>
            </a:p>
          </p:txBody>
        </p:sp>
        <p:pic>
          <p:nvPicPr>
            <p:cNvPr id="244" name="object 244"/>
            <p:cNvPicPr/>
            <p:nvPr/>
          </p:nvPicPr>
          <p:blipFill>
            <a:blip r:embed="rId160" cstate="print"/>
            <a:stretch>
              <a:fillRect/>
            </a:stretch>
          </p:blipFill>
          <p:spPr>
            <a:xfrm>
              <a:off x="3351013" y="4874694"/>
              <a:ext cx="66786" cy="125528"/>
            </a:xfrm>
            <a:prstGeom prst="rect">
              <a:avLst/>
            </a:prstGeom>
          </p:spPr>
        </p:pic>
        <p:sp>
          <p:nvSpPr>
            <p:cNvPr id="245" name="object 245"/>
            <p:cNvSpPr/>
            <p:nvPr/>
          </p:nvSpPr>
          <p:spPr>
            <a:xfrm>
              <a:off x="3439503" y="4859185"/>
              <a:ext cx="17145" cy="138430"/>
            </a:xfrm>
            <a:custGeom>
              <a:avLst/>
              <a:gdLst/>
              <a:ahLst/>
              <a:cxnLst/>
              <a:rect l="l" t="t" r="r" b="b"/>
              <a:pathLst>
                <a:path w="17145" h="138429">
                  <a:moveTo>
                    <a:pt x="16954" y="38671"/>
                  </a:moveTo>
                  <a:lnTo>
                    <a:pt x="0" y="38671"/>
                  </a:lnTo>
                  <a:lnTo>
                    <a:pt x="0" y="137947"/>
                  </a:lnTo>
                  <a:lnTo>
                    <a:pt x="16954" y="137947"/>
                  </a:lnTo>
                  <a:lnTo>
                    <a:pt x="16954" y="38671"/>
                  </a:lnTo>
                  <a:close/>
                </a:path>
                <a:path w="17145" h="138429">
                  <a:moveTo>
                    <a:pt x="16954" y="0"/>
                  </a:moveTo>
                  <a:lnTo>
                    <a:pt x="0" y="0"/>
                  </a:lnTo>
                  <a:lnTo>
                    <a:pt x="0" y="16967"/>
                  </a:lnTo>
                  <a:lnTo>
                    <a:pt x="16954" y="16967"/>
                  </a:lnTo>
                  <a:lnTo>
                    <a:pt x="16954" y="0"/>
                  </a:lnTo>
                  <a:close/>
                </a:path>
              </a:pathLst>
            </a:custGeom>
            <a:solidFill>
              <a:srgbClr val="000000"/>
            </a:solidFill>
          </p:spPr>
          <p:txBody>
            <a:bodyPr wrap="square" lIns="0" tIns="0" rIns="0" bIns="0" rtlCol="0"/>
            <a:lstStyle/>
            <a:p>
              <a:endParaRPr/>
            </a:p>
          </p:txBody>
        </p:sp>
        <p:pic>
          <p:nvPicPr>
            <p:cNvPr id="246" name="object 246"/>
            <p:cNvPicPr/>
            <p:nvPr/>
          </p:nvPicPr>
          <p:blipFill>
            <a:blip r:embed="rId161" cstate="print"/>
            <a:stretch>
              <a:fillRect/>
            </a:stretch>
          </p:blipFill>
          <p:spPr>
            <a:xfrm>
              <a:off x="3478176" y="4894754"/>
              <a:ext cx="183197" cy="105468"/>
            </a:xfrm>
            <a:prstGeom prst="rect">
              <a:avLst/>
            </a:prstGeom>
          </p:spPr>
        </p:pic>
      </p:grpSp>
      <p:pic>
        <p:nvPicPr>
          <p:cNvPr id="247" name="object 247"/>
          <p:cNvPicPr/>
          <p:nvPr/>
        </p:nvPicPr>
        <p:blipFill>
          <a:blip r:embed="rId162" cstate="print"/>
          <a:stretch>
            <a:fillRect/>
          </a:stretch>
        </p:blipFill>
        <p:spPr>
          <a:xfrm>
            <a:off x="3746564" y="4874695"/>
            <a:ext cx="166035" cy="125528"/>
          </a:xfrm>
          <a:prstGeom prst="rect">
            <a:avLst/>
          </a:prstGeom>
        </p:spPr>
      </p:pic>
      <p:pic>
        <p:nvPicPr>
          <p:cNvPr id="248" name="object 248"/>
          <p:cNvPicPr/>
          <p:nvPr/>
        </p:nvPicPr>
        <p:blipFill>
          <a:blip r:embed="rId163" cstate="print"/>
          <a:stretch>
            <a:fillRect/>
          </a:stretch>
        </p:blipFill>
        <p:spPr>
          <a:xfrm>
            <a:off x="3993239" y="4894755"/>
            <a:ext cx="82087" cy="105468"/>
          </a:xfrm>
          <a:prstGeom prst="rect">
            <a:avLst/>
          </a:prstGeom>
        </p:spPr>
      </p:pic>
      <p:grpSp>
        <p:nvGrpSpPr>
          <p:cNvPr id="249" name="object 249"/>
          <p:cNvGrpSpPr/>
          <p:nvPr/>
        </p:nvGrpSpPr>
        <p:grpSpPr>
          <a:xfrm>
            <a:off x="4159274" y="4859187"/>
            <a:ext cx="589915" cy="141605"/>
            <a:chOff x="4159271" y="4859184"/>
            <a:chExt cx="589915" cy="141605"/>
          </a:xfrm>
        </p:grpSpPr>
        <p:pic>
          <p:nvPicPr>
            <p:cNvPr id="250" name="object 250"/>
            <p:cNvPicPr/>
            <p:nvPr/>
          </p:nvPicPr>
          <p:blipFill>
            <a:blip r:embed="rId164" cstate="print"/>
            <a:stretch>
              <a:fillRect/>
            </a:stretch>
          </p:blipFill>
          <p:spPr>
            <a:xfrm>
              <a:off x="4159271" y="4894754"/>
              <a:ext cx="187539" cy="105468"/>
            </a:xfrm>
            <a:prstGeom prst="rect">
              <a:avLst/>
            </a:prstGeom>
          </p:spPr>
        </p:pic>
        <p:pic>
          <p:nvPicPr>
            <p:cNvPr id="251" name="object 251"/>
            <p:cNvPicPr/>
            <p:nvPr/>
          </p:nvPicPr>
          <p:blipFill>
            <a:blip r:embed="rId165" cstate="print"/>
            <a:stretch>
              <a:fillRect/>
            </a:stretch>
          </p:blipFill>
          <p:spPr>
            <a:xfrm>
              <a:off x="4370175" y="4874694"/>
              <a:ext cx="231167" cy="125528"/>
            </a:xfrm>
            <a:prstGeom prst="rect">
              <a:avLst/>
            </a:prstGeom>
          </p:spPr>
        </p:pic>
        <p:sp>
          <p:nvSpPr>
            <p:cNvPr id="252" name="object 252"/>
            <p:cNvSpPr/>
            <p:nvPr/>
          </p:nvSpPr>
          <p:spPr>
            <a:xfrm>
              <a:off x="4624489" y="4859185"/>
              <a:ext cx="15875" cy="138430"/>
            </a:xfrm>
            <a:custGeom>
              <a:avLst/>
              <a:gdLst/>
              <a:ahLst/>
              <a:cxnLst/>
              <a:rect l="l" t="t" r="r" b="b"/>
              <a:pathLst>
                <a:path w="15875" h="138429">
                  <a:moveTo>
                    <a:pt x="15519" y="38671"/>
                  </a:moveTo>
                  <a:lnTo>
                    <a:pt x="0" y="38671"/>
                  </a:lnTo>
                  <a:lnTo>
                    <a:pt x="0" y="137947"/>
                  </a:lnTo>
                  <a:lnTo>
                    <a:pt x="15519" y="137947"/>
                  </a:lnTo>
                  <a:lnTo>
                    <a:pt x="15519" y="38671"/>
                  </a:lnTo>
                  <a:close/>
                </a:path>
                <a:path w="15875" h="138429">
                  <a:moveTo>
                    <a:pt x="15519" y="0"/>
                  </a:moveTo>
                  <a:lnTo>
                    <a:pt x="0" y="0"/>
                  </a:lnTo>
                  <a:lnTo>
                    <a:pt x="0" y="16967"/>
                  </a:lnTo>
                  <a:lnTo>
                    <a:pt x="15519" y="16967"/>
                  </a:lnTo>
                  <a:lnTo>
                    <a:pt x="15519" y="0"/>
                  </a:lnTo>
                  <a:close/>
                </a:path>
              </a:pathLst>
            </a:custGeom>
            <a:solidFill>
              <a:srgbClr val="000000"/>
            </a:solidFill>
          </p:spPr>
          <p:txBody>
            <a:bodyPr wrap="square" lIns="0" tIns="0" rIns="0" bIns="0" rtlCol="0"/>
            <a:lstStyle/>
            <a:p>
              <a:endParaRPr/>
            </a:p>
          </p:txBody>
        </p:sp>
        <p:pic>
          <p:nvPicPr>
            <p:cNvPr id="253" name="object 253"/>
            <p:cNvPicPr/>
            <p:nvPr/>
          </p:nvPicPr>
          <p:blipFill>
            <a:blip r:embed="rId166" cstate="print"/>
            <a:stretch>
              <a:fillRect/>
            </a:stretch>
          </p:blipFill>
          <p:spPr>
            <a:xfrm>
              <a:off x="4667922" y="4894754"/>
              <a:ext cx="80639" cy="102366"/>
            </a:xfrm>
            <a:prstGeom prst="rect">
              <a:avLst/>
            </a:prstGeom>
          </p:spPr>
        </p:pic>
      </p:grpSp>
      <p:grpSp>
        <p:nvGrpSpPr>
          <p:cNvPr id="254" name="object 254"/>
          <p:cNvGrpSpPr/>
          <p:nvPr/>
        </p:nvGrpSpPr>
        <p:grpSpPr>
          <a:xfrm>
            <a:off x="4833959" y="4852982"/>
            <a:ext cx="307340" cy="183515"/>
            <a:chOff x="4833958" y="4852980"/>
            <a:chExt cx="307340" cy="183515"/>
          </a:xfrm>
        </p:grpSpPr>
        <p:pic>
          <p:nvPicPr>
            <p:cNvPr id="255" name="object 255"/>
            <p:cNvPicPr/>
            <p:nvPr/>
          </p:nvPicPr>
          <p:blipFill>
            <a:blip r:embed="rId167" cstate="print"/>
            <a:stretch>
              <a:fillRect/>
            </a:stretch>
          </p:blipFill>
          <p:spPr>
            <a:xfrm>
              <a:off x="4833958" y="4852980"/>
              <a:ext cx="89944" cy="147242"/>
            </a:xfrm>
            <a:prstGeom prst="rect">
              <a:avLst/>
            </a:prstGeom>
          </p:spPr>
        </p:pic>
        <p:pic>
          <p:nvPicPr>
            <p:cNvPr id="256" name="object 256"/>
            <p:cNvPicPr/>
            <p:nvPr/>
          </p:nvPicPr>
          <p:blipFill>
            <a:blip r:embed="rId168" cstate="print"/>
            <a:stretch>
              <a:fillRect/>
            </a:stretch>
          </p:blipFill>
          <p:spPr>
            <a:xfrm>
              <a:off x="4947267" y="4894754"/>
              <a:ext cx="193742" cy="141245"/>
            </a:xfrm>
            <a:prstGeom prst="rect">
              <a:avLst/>
            </a:prstGeom>
          </p:spPr>
        </p:pic>
      </p:grpSp>
      <p:grpSp>
        <p:nvGrpSpPr>
          <p:cNvPr id="257" name="object 257"/>
          <p:cNvGrpSpPr/>
          <p:nvPr/>
        </p:nvGrpSpPr>
        <p:grpSpPr>
          <a:xfrm>
            <a:off x="5249565" y="4854429"/>
            <a:ext cx="915669" cy="181611"/>
            <a:chOff x="5249562" y="4854428"/>
            <a:chExt cx="915669" cy="181610"/>
          </a:xfrm>
        </p:grpSpPr>
        <p:pic>
          <p:nvPicPr>
            <p:cNvPr id="258" name="object 258"/>
            <p:cNvPicPr/>
            <p:nvPr/>
          </p:nvPicPr>
          <p:blipFill>
            <a:blip r:embed="rId169" cstate="print"/>
            <a:stretch>
              <a:fillRect/>
            </a:stretch>
          </p:blipFill>
          <p:spPr>
            <a:xfrm>
              <a:off x="5249562" y="4854428"/>
              <a:ext cx="93045" cy="147449"/>
            </a:xfrm>
            <a:prstGeom prst="rect">
              <a:avLst/>
            </a:prstGeom>
          </p:spPr>
        </p:pic>
        <p:pic>
          <p:nvPicPr>
            <p:cNvPr id="259" name="object 259"/>
            <p:cNvPicPr/>
            <p:nvPr/>
          </p:nvPicPr>
          <p:blipFill>
            <a:blip r:embed="rId170" cstate="print"/>
            <a:stretch>
              <a:fillRect/>
            </a:stretch>
          </p:blipFill>
          <p:spPr>
            <a:xfrm>
              <a:off x="5362872" y="4897856"/>
              <a:ext cx="80639" cy="102366"/>
            </a:xfrm>
            <a:prstGeom prst="rect">
              <a:avLst/>
            </a:prstGeom>
          </p:spPr>
        </p:pic>
        <p:pic>
          <p:nvPicPr>
            <p:cNvPr id="260" name="object 260"/>
            <p:cNvPicPr/>
            <p:nvPr/>
          </p:nvPicPr>
          <p:blipFill>
            <a:blip r:embed="rId171" cstate="print"/>
            <a:stretch>
              <a:fillRect/>
            </a:stretch>
          </p:blipFill>
          <p:spPr>
            <a:xfrm>
              <a:off x="5469978" y="4894754"/>
              <a:ext cx="193742" cy="141245"/>
            </a:xfrm>
            <a:prstGeom prst="rect">
              <a:avLst/>
            </a:prstGeom>
          </p:spPr>
        </p:pic>
        <p:pic>
          <p:nvPicPr>
            <p:cNvPr id="261" name="object 261"/>
            <p:cNvPicPr/>
            <p:nvPr/>
          </p:nvPicPr>
          <p:blipFill>
            <a:blip r:embed="rId172" cstate="print"/>
            <a:stretch>
              <a:fillRect/>
            </a:stretch>
          </p:blipFill>
          <p:spPr>
            <a:xfrm>
              <a:off x="5687085" y="4859184"/>
              <a:ext cx="190847" cy="137936"/>
            </a:xfrm>
            <a:prstGeom prst="rect">
              <a:avLst/>
            </a:prstGeom>
          </p:spPr>
        </p:pic>
        <p:pic>
          <p:nvPicPr>
            <p:cNvPr id="262" name="object 262"/>
            <p:cNvPicPr/>
            <p:nvPr/>
          </p:nvPicPr>
          <p:blipFill>
            <a:blip r:embed="rId173" cstate="print"/>
            <a:stretch>
              <a:fillRect/>
            </a:stretch>
          </p:blipFill>
          <p:spPr>
            <a:xfrm>
              <a:off x="5897989" y="4894754"/>
              <a:ext cx="187745" cy="105468"/>
            </a:xfrm>
            <a:prstGeom prst="rect">
              <a:avLst/>
            </a:prstGeom>
          </p:spPr>
        </p:pic>
        <p:sp>
          <p:nvSpPr>
            <p:cNvPr id="263" name="object 263"/>
            <p:cNvSpPr/>
            <p:nvPr/>
          </p:nvSpPr>
          <p:spPr>
            <a:xfrm>
              <a:off x="6108893" y="4894754"/>
              <a:ext cx="55880" cy="102870"/>
            </a:xfrm>
            <a:custGeom>
              <a:avLst/>
              <a:gdLst/>
              <a:ahLst/>
              <a:cxnLst/>
              <a:rect l="l" t="t" r="r" b="b"/>
              <a:pathLst>
                <a:path w="55879" h="102870">
                  <a:moveTo>
                    <a:pt x="52726" y="0"/>
                  </a:moveTo>
                  <a:lnTo>
                    <a:pt x="41974" y="0"/>
                  </a:lnTo>
                  <a:lnTo>
                    <a:pt x="35770" y="3102"/>
                  </a:lnTo>
                  <a:lnTo>
                    <a:pt x="31015" y="4756"/>
                  </a:lnTo>
                  <a:lnTo>
                    <a:pt x="27913" y="6204"/>
                  </a:lnTo>
                  <a:lnTo>
                    <a:pt x="18609" y="15510"/>
                  </a:lnTo>
                  <a:lnTo>
                    <a:pt x="15507" y="20266"/>
                  </a:lnTo>
                  <a:lnTo>
                    <a:pt x="15507" y="3102"/>
                  </a:lnTo>
                  <a:lnTo>
                    <a:pt x="0" y="3102"/>
                  </a:lnTo>
                  <a:lnTo>
                    <a:pt x="0" y="102366"/>
                  </a:lnTo>
                  <a:lnTo>
                    <a:pt x="15507" y="102366"/>
                  </a:lnTo>
                  <a:lnTo>
                    <a:pt x="15507" y="52734"/>
                  </a:lnTo>
                  <a:lnTo>
                    <a:pt x="16089" y="43806"/>
                  </a:lnTo>
                  <a:lnTo>
                    <a:pt x="37218" y="15510"/>
                  </a:lnTo>
                  <a:lnTo>
                    <a:pt x="46522" y="15510"/>
                  </a:lnTo>
                  <a:lnTo>
                    <a:pt x="55827" y="18612"/>
                  </a:lnTo>
                  <a:lnTo>
                    <a:pt x="55827" y="1654"/>
                  </a:lnTo>
                  <a:lnTo>
                    <a:pt x="52726" y="0"/>
                  </a:lnTo>
                  <a:close/>
                </a:path>
              </a:pathLst>
            </a:custGeom>
            <a:solidFill>
              <a:srgbClr val="000000"/>
            </a:solidFill>
          </p:spPr>
          <p:txBody>
            <a:bodyPr wrap="square" lIns="0" tIns="0" rIns="0" bIns="0" rtlCol="0"/>
            <a:lstStyle/>
            <a:p>
              <a:endParaRPr/>
            </a:p>
          </p:txBody>
        </p:sp>
      </p:grpSp>
      <p:grpSp>
        <p:nvGrpSpPr>
          <p:cNvPr id="264" name="object 264"/>
          <p:cNvGrpSpPr/>
          <p:nvPr/>
        </p:nvGrpSpPr>
        <p:grpSpPr>
          <a:xfrm>
            <a:off x="6845818" y="4859187"/>
            <a:ext cx="474980" cy="177165"/>
            <a:chOff x="6845817" y="4859184"/>
            <a:chExt cx="474980" cy="177165"/>
          </a:xfrm>
        </p:grpSpPr>
        <p:pic>
          <p:nvPicPr>
            <p:cNvPr id="265" name="object 265"/>
            <p:cNvPicPr/>
            <p:nvPr/>
          </p:nvPicPr>
          <p:blipFill>
            <a:blip r:embed="rId174" cstate="print"/>
            <a:stretch>
              <a:fillRect/>
            </a:stretch>
          </p:blipFill>
          <p:spPr>
            <a:xfrm>
              <a:off x="6845817" y="4859184"/>
              <a:ext cx="291543" cy="141038"/>
            </a:xfrm>
            <a:prstGeom prst="rect">
              <a:avLst/>
            </a:prstGeom>
          </p:spPr>
        </p:pic>
        <p:pic>
          <p:nvPicPr>
            <p:cNvPr id="266" name="object 266"/>
            <p:cNvPicPr/>
            <p:nvPr/>
          </p:nvPicPr>
          <p:blipFill>
            <a:blip r:embed="rId175" cstate="print"/>
            <a:stretch>
              <a:fillRect/>
            </a:stretch>
          </p:blipFill>
          <p:spPr>
            <a:xfrm>
              <a:off x="7160725" y="4894754"/>
              <a:ext cx="159625" cy="141245"/>
            </a:xfrm>
            <a:prstGeom prst="rect">
              <a:avLst/>
            </a:prstGeom>
          </p:spPr>
        </p:pic>
      </p:grpSp>
      <p:grpSp>
        <p:nvGrpSpPr>
          <p:cNvPr id="267" name="object 267"/>
          <p:cNvGrpSpPr/>
          <p:nvPr/>
        </p:nvGrpSpPr>
        <p:grpSpPr>
          <a:xfrm>
            <a:off x="7396443" y="4852982"/>
            <a:ext cx="306071" cy="183515"/>
            <a:chOff x="7396441" y="4852980"/>
            <a:chExt cx="306070" cy="183515"/>
          </a:xfrm>
        </p:grpSpPr>
        <p:pic>
          <p:nvPicPr>
            <p:cNvPr id="268" name="object 268"/>
            <p:cNvPicPr/>
            <p:nvPr/>
          </p:nvPicPr>
          <p:blipFill>
            <a:blip r:embed="rId176" cstate="print"/>
            <a:stretch>
              <a:fillRect/>
            </a:stretch>
          </p:blipFill>
          <p:spPr>
            <a:xfrm>
              <a:off x="7396441" y="4852980"/>
              <a:ext cx="89944" cy="147242"/>
            </a:xfrm>
            <a:prstGeom prst="rect">
              <a:avLst/>
            </a:prstGeom>
          </p:spPr>
        </p:pic>
        <p:pic>
          <p:nvPicPr>
            <p:cNvPr id="269" name="object 269"/>
            <p:cNvPicPr/>
            <p:nvPr/>
          </p:nvPicPr>
          <p:blipFill>
            <a:blip r:embed="rId177" cstate="print"/>
            <a:stretch>
              <a:fillRect/>
            </a:stretch>
          </p:blipFill>
          <p:spPr>
            <a:xfrm>
              <a:off x="7508096" y="4894754"/>
              <a:ext cx="193949" cy="141245"/>
            </a:xfrm>
            <a:prstGeom prst="rect">
              <a:avLst/>
            </a:prstGeom>
          </p:spPr>
        </p:pic>
      </p:grpSp>
      <p:grpSp>
        <p:nvGrpSpPr>
          <p:cNvPr id="270" name="object 270"/>
          <p:cNvGrpSpPr/>
          <p:nvPr/>
        </p:nvGrpSpPr>
        <p:grpSpPr>
          <a:xfrm>
            <a:off x="281342" y="5637794"/>
            <a:ext cx="467359" cy="147955"/>
            <a:chOff x="281338" y="5637791"/>
            <a:chExt cx="467359" cy="147955"/>
          </a:xfrm>
        </p:grpSpPr>
        <p:pic>
          <p:nvPicPr>
            <p:cNvPr id="271" name="object 271"/>
            <p:cNvPicPr/>
            <p:nvPr/>
          </p:nvPicPr>
          <p:blipFill>
            <a:blip r:embed="rId178" cstate="print"/>
            <a:stretch>
              <a:fillRect/>
            </a:stretch>
          </p:blipFill>
          <p:spPr>
            <a:xfrm>
              <a:off x="281338" y="5642547"/>
              <a:ext cx="93068" cy="139590"/>
            </a:xfrm>
            <a:prstGeom prst="rect">
              <a:avLst/>
            </a:prstGeom>
          </p:spPr>
        </p:pic>
        <p:sp>
          <p:nvSpPr>
            <p:cNvPr id="272" name="object 272"/>
            <p:cNvSpPr/>
            <p:nvPr/>
          </p:nvSpPr>
          <p:spPr>
            <a:xfrm>
              <a:off x="397674" y="5637791"/>
              <a:ext cx="15875" cy="144780"/>
            </a:xfrm>
            <a:custGeom>
              <a:avLst/>
              <a:gdLst/>
              <a:ahLst/>
              <a:cxnLst/>
              <a:rect l="l" t="t" r="r" b="b"/>
              <a:pathLst>
                <a:path w="15875" h="144779">
                  <a:moveTo>
                    <a:pt x="15511" y="0"/>
                  </a:moveTo>
                  <a:lnTo>
                    <a:pt x="0" y="0"/>
                  </a:lnTo>
                  <a:lnTo>
                    <a:pt x="0" y="144347"/>
                  </a:lnTo>
                  <a:lnTo>
                    <a:pt x="15511" y="144347"/>
                  </a:lnTo>
                  <a:lnTo>
                    <a:pt x="15511" y="0"/>
                  </a:lnTo>
                  <a:close/>
                </a:path>
              </a:pathLst>
            </a:custGeom>
            <a:solidFill>
              <a:srgbClr val="000000"/>
            </a:solidFill>
          </p:spPr>
          <p:txBody>
            <a:bodyPr wrap="square" lIns="0" tIns="0" rIns="0" bIns="0" rtlCol="0"/>
            <a:lstStyle/>
            <a:p>
              <a:endParaRPr/>
            </a:p>
          </p:txBody>
        </p:sp>
        <p:pic>
          <p:nvPicPr>
            <p:cNvPr id="273" name="object 273"/>
            <p:cNvPicPr/>
            <p:nvPr/>
          </p:nvPicPr>
          <p:blipFill>
            <a:blip r:embed="rId179" cstate="print"/>
            <a:stretch>
              <a:fillRect/>
            </a:stretch>
          </p:blipFill>
          <p:spPr>
            <a:xfrm>
              <a:off x="434901" y="5637791"/>
              <a:ext cx="313328" cy="147449"/>
            </a:xfrm>
            <a:prstGeom prst="rect">
              <a:avLst/>
            </a:prstGeom>
          </p:spPr>
        </p:pic>
      </p:grpSp>
      <p:grpSp>
        <p:nvGrpSpPr>
          <p:cNvPr id="274" name="object 274"/>
          <p:cNvGrpSpPr/>
          <p:nvPr/>
        </p:nvGrpSpPr>
        <p:grpSpPr>
          <a:xfrm>
            <a:off x="827340" y="5637794"/>
            <a:ext cx="600711" cy="183515"/>
            <a:chOff x="827339" y="5637791"/>
            <a:chExt cx="600710" cy="183515"/>
          </a:xfrm>
        </p:grpSpPr>
        <p:pic>
          <p:nvPicPr>
            <p:cNvPr id="275" name="object 275"/>
            <p:cNvPicPr/>
            <p:nvPr/>
          </p:nvPicPr>
          <p:blipFill>
            <a:blip r:embed="rId180" cstate="print"/>
            <a:stretch>
              <a:fillRect/>
            </a:stretch>
          </p:blipFill>
          <p:spPr>
            <a:xfrm>
              <a:off x="827339" y="5679772"/>
              <a:ext cx="77558" cy="105468"/>
            </a:xfrm>
            <a:prstGeom prst="rect">
              <a:avLst/>
            </a:prstGeom>
          </p:spPr>
        </p:pic>
        <p:pic>
          <p:nvPicPr>
            <p:cNvPr id="276" name="object 276"/>
            <p:cNvPicPr/>
            <p:nvPr/>
          </p:nvPicPr>
          <p:blipFill>
            <a:blip r:embed="rId181" cstate="print"/>
            <a:stretch>
              <a:fillRect/>
            </a:stretch>
          </p:blipFill>
          <p:spPr>
            <a:xfrm>
              <a:off x="926609" y="5679772"/>
              <a:ext cx="83761" cy="105468"/>
            </a:xfrm>
            <a:prstGeom prst="rect">
              <a:avLst/>
            </a:prstGeom>
          </p:spPr>
        </p:pic>
        <p:pic>
          <p:nvPicPr>
            <p:cNvPr id="277" name="object 277"/>
            <p:cNvPicPr/>
            <p:nvPr/>
          </p:nvPicPr>
          <p:blipFill>
            <a:blip r:embed="rId182" cstate="print"/>
            <a:stretch>
              <a:fillRect/>
            </a:stretch>
          </p:blipFill>
          <p:spPr>
            <a:xfrm>
              <a:off x="1032082" y="5679772"/>
              <a:ext cx="138059" cy="102366"/>
            </a:xfrm>
            <a:prstGeom prst="rect">
              <a:avLst/>
            </a:prstGeom>
          </p:spPr>
        </p:pic>
        <p:pic>
          <p:nvPicPr>
            <p:cNvPr id="278" name="object 278"/>
            <p:cNvPicPr/>
            <p:nvPr/>
          </p:nvPicPr>
          <p:blipFill>
            <a:blip r:embed="rId183" cstate="print"/>
            <a:stretch>
              <a:fillRect/>
            </a:stretch>
          </p:blipFill>
          <p:spPr>
            <a:xfrm>
              <a:off x="1193403" y="5679772"/>
              <a:ext cx="89965" cy="141245"/>
            </a:xfrm>
            <a:prstGeom prst="rect">
              <a:avLst/>
            </a:prstGeom>
          </p:spPr>
        </p:pic>
        <p:sp>
          <p:nvSpPr>
            <p:cNvPr id="279" name="object 279"/>
            <p:cNvSpPr/>
            <p:nvPr/>
          </p:nvSpPr>
          <p:spPr>
            <a:xfrm>
              <a:off x="1303548" y="5637791"/>
              <a:ext cx="17145" cy="144780"/>
            </a:xfrm>
            <a:custGeom>
              <a:avLst/>
              <a:gdLst/>
              <a:ahLst/>
              <a:cxnLst/>
              <a:rect l="l" t="t" r="r" b="b"/>
              <a:pathLst>
                <a:path w="17144" h="144779">
                  <a:moveTo>
                    <a:pt x="17058" y="0"/>
                  </a:moveTo>
                  <a:lnTo>
                    <a:pt x="0" y="0"/>
                  </a:lnTo>
                  <a:lnTo>
                    <a:pt x="0" y="144347"/>
                  </a:lnTo>
                  <a:lnTo>
                    <a:pt x="17058" y="144347"/>
                  </a:lnTo>
                  <a:lnTo>
                    <a:pt x="17058" y="0"/>
                  </a:lnTo>
                  <a:close/>
                </a:path>
              </a:pathLst>
            </a:custGeom>
            <a:solidFill>
              <a:srgbClr val="000000"/>
            </a:solidFill>
          </p:spPr>
          <p:txBody>
            <a:bodyPr wrap="square" lIns="0" tIns="0" rIns="0" bIns="0" rtlCol="0"/>
            <a:lstStyle/>
            <a:p>
              <a:endParaRPr/>
            </a:p>
          </p:txBody>
        </p:sp>
        <p:pic>
          <p:nvPicPr>
            <p:cNvPr id="280" name="object 280"/>
            <p:cNvPicPr/>
            <p:nvPr/>
          </p:nvPicPr>
          <p:blipFill>
            <a:blip r:embed="rId184" cstate="print"/>
            <a:stretch>
              <a:fillRect/>
            </a:stretch>
          </p:blipFill>
          <p:spPr>
            <a:xfrm>
              <a:off x="1340894" y="5679772"/>
              <a:ext cx="86736" cy="105468"/>
            </a:xfrm>
            <a:prstGeom prst="rect">
              <a:avLst/>
            </a:prstGeom>
          </p:spPr>
        </p:pic>
      </p:grpSp>
      <p:grpSp>
        <p:nvGrpSpPr>
          <p:cNvPr id="281" name="object 281"/>
          <p:cNvGrpSpPr/>
          <p:nvPr/>
        </p:nvGrpSpPr>
        <p:grpSpPr>
          <a:xfrm>
            <a:off x="2240419" y="5637794"/>
            <a:ext cx="468631" cy="147955"/>
            <a:chOff x="2240417" y="5637791"/>
            <a:chExt cx="468630" cy="147955"/>
          </a:xfrm>
        </p:grpSpPr>
        <p:pic>
          <p:nvPicPr>
            <p:cNvPr id="282" name="object 282"/>
            <p:cNvPicPr/>
            <p:nvPr/>
          </p:nvPicPr>
          <p:blipFill>
            <a:blip r:embed="rId185" cstate="print"/>
            <a:stretch>
              <a:fillRect/>
            </a:stretch>
          </p:blipFill>
          <p:spPr>
            <a:xfrm>
              <a:off x="2240417" y="5642548"/>
              <a:ext cx="93087" cy="139590"/>
            </a:xfrm>
            <a:prstGeom prst="rect">
              <a:avLst/>
            </a:prstGeom>
          </p:spPr>
        </p:pic>
        <p:sp>
          <p:nvSpPr>
            <p:cNvPr id="283" name="object 283"/>
            <p:cNvSpPr/>
            <p:nvPr/>
          </p:nvSpPr>
          <p:spPr>
            <a:xfrm>
              <a:off x="2356662" y="5637791"/>
              <a:ext cx="17780" cy="144780"/>
            </a:xfrm>
            <a:custGeom>
              <a:avLst/>
              <a:gdLst/>
              <a:ahLst/>
              <a:cxnLst/>
              <a:rect l="l" t="t" r="r" b="b"/>
              <a:pathLst>
                <a:path w="17780" h="144779">
                  <a:moveTo>
                    <a:pt x="17161" y="0"/>
                  </a:moveTo>
                  <a:lnTo>
                    <a:pt x="0" y="0"/>
                  </a:lnTo>
                  <a:lnTo>
                    <a:pt x="0" y="144347"/>
                  </a:lnTo>
                  <a:lnTo>
                    <a:pt x="17161" y="144347"/>
                  </a:lnTo>
                  <a:lnTo>
                    <a:pt x="17161" y="0"/>
                  </a:lnTo>
                  <a:close/>
                </a:path>
              </a:pathLst>
            </a:custGeom>
            <a:solidFill>
              <a:srgbClr val="000000"/>
            </a:solidFill>
          </p:spPr>
          <p:txBody>
            <a:bodyPr wrap="square" lIns="0" tIns="0" rIns="0" bIns="0" rtlCol="0"/>
            <a:lstStyle/>
            <a:p>
              <a:endParaRPr/>
            </a:p>
          </p:txBody>
        </p:sp>
        <p:pic>
          <p:nvPicPr>
            <p:cNvPr id="284" name="object 284"/>
            <p:cNvPicPr/>
            <p:nvPr/>
          </p:nvPicPr>
          <p:blipFill>
            <a:blip r:embed="rId186" cstate="print"/>
            <a:stretch>
              <a:fillRect/>
            </a:stretch>
          </p:blipFill>
          <p:spPr>
            <a:xfrm>
              <a:off x="2395535" y="5637791"/>
              <a:ext cx="313254" cy="147449"/>
            </a:xfrm>
            <a:prstGeom prst="rect">
              <a:avLst/>
            </a:prstGeom>
          </p:spPr>
        </p:pic>
      </p:grpSp>
      <p:grpSp>
        <p:nvGrpSpPr>
          <p:cNvPr id="285" name="object 285"/>
          <p:cNvGrpSpPr/>
          <p:nvPr/>
        </p:nvGrpSpPr>
        <p:grpSpPr>
          <a:xfrm>
            <a:off x="2791083" y="5637794"/>
            <a:ext cx="601980" cy="183515"/>
            <a:chOff x="2791083" y="5637791"/>
            <a:chExt cx="601980" cy="183515"/>
          </a:xfrm>
        </p:grpSpPr>
        <p:pic>
          <p:nvPicPr>
            <p:cNvPr id="286" name="object 286"/>
            <p:cNvPicPr/>
            <p:nvPr/>
          </p:nvPicPr>
          <p:blipFill>
            <a:blip r:embed="rId187" cstate="print"/>
            <a:stretch>
              <a:fillRect/>
            </a:stretch>
          </p:blipFill>
          <p:spPr>
            <a:xfrm>
              <a:off x="2791083" y="5679772"/>
              <a:ext cx="179888" cy="105468"/>
            </a:xfrm>
            <a:prstGeom prst="rect">
              <a:avLst/>
            </a:prstGeom>
          </p:spPr>
        </p:pic>
        <p:pic>
          <p:nvPicPr>
            <p:cNvPr id="287" name="object 287"/>
            <p:cNvPicPr/>
            <p:nvPr/>
          </p:nvPicPr>
          <p:blipFill>
            <a:blip r:embed="rId188" cstate="print"/>
            <a:stretch>
              <a:fillRect/>
            </a:stretch>
          </p:blipFill>
          <p:spPr>
            <a:xfrm>
              <a:off x="2992683" y="5679772"/>
              <a:ext cx="138121" cy="102366"/>
            </a:xfrm>
            <a:prstGeom prst="rect">
              <a:avLst/>
            </a:prstGeom>
          </p:spPr>
        </p:pic>
        <p:pic>
          <p:nvPicPr>
            <p:cNvPr id="288" name="object 288"/>
            <p:cNvPicPr/>
            <p:nvPr/>
          </p:nvPicPr>
          <p:blipFill>
            <a:blip r:embed="rId189" cstate="print"/>
            <a:stretch>
              <a:fillRect/>
            </a:stretch>
          </p:blipFill>
          <p:spPr>
            <a:xfrm>
              <a:off x="3155616" y="5679772"/>
              <a:ext cx="89944" cy="141245"/>
            </a:xfrm>
            <a:prstGeom prst="rect">
              <a:avLst/>
            </a:prstGeom>
          </p:spPr>
        </p:pic>
        <p:sp>
          <p:nvSpPr>
            <p:cNvPr id="289" name="object 289"/>
            <p:cNvSpPr/>
            <p:nvPr/>
          </p:nvSpPr>
          <p:spPr>
            <a:xfrm>
              <a:off x="3267271" y="5637791"/>
              <a:ext cx="17780" cy="144780"/>
            </a:xfrm>
            <a:custGeom>
              <a:avLst/>
              <a:gdLst/>
              <a:ahLst/>
              <a:cxnLst/>
              <a:rect l="l" t="t" r="r" b="b"/>
              <a:pathLst>
                <a:path w="17779" h="144779">
                  <a:moveTo>
                    <a:pt x="17161" y="0"/>
                  </a:moveTo>
                  <a:lnTo>
                    <a:pt x="0" y="0"/>
                  </a:lnTo>
                  <a:lnTo>
                    <a:pt x="0" y="144347"/>
                  </a:lnTo>
                  <a:lnTo>
                    <a:pt x="17161" y="144347"/>
                  </a:lnTo>
                  <a:lnTo>
                    <a:pt x="17161" y="0"/>
                  </a:lnTo>
                  <a:close/>
                </a:path>
              </a:pathLst>
            </a:custGeom>
            <a:solidFill>
              <a:srgbClr val="000000"/>
            </a:solidFill>
          </p:spPr>
          <p:txBody>
            <a:bodyPr wrap="square" lIns="0" tIns="0" rIns="0" bIns="0" rtlCol="0"/>
            <a:lstStyle/>
            <a:p>
              <a:endParaRPr/>
            </a:p>
          </p:txBody>
        </p:sp>
        <p:pic>
          <p:nvPicPr>
            <p:cNvPr id="290" name="object 290"/>
            <p:cNvPicPr/>
            <p:nvPr/>
          </p:nvPicPr>
          <p:blipFill>
            <a:blip r:embed="rId190" cstate="print"/>
            <a:stretch>
              <a:fillRect/>
            </a:stretch>
          </p:blipFill>
          <p:spPr>
            <a:xfrm>
              <a:off x="3306269" y="5679772"/>
              <a:ext cx="86718" cy="105468"/>
            </a:xfrm>
            <a:prstGeom prst="rect">
              <a:avLst/>
            </a:prstGeom>
          </p:spPr>
        </p:pic>
      </p:grpSp>
      <p:grpSp>
        <p:nvGrpSpPr>
          <p:cNvPr id="291" name="object 291"/>
          <p:cNvGrpSpPr/>
          <p:nvPr/>
        </p:nvGrpSpPr>
        <p:grpSpPr>
          <a:xfrm>
            <a:off x="3473628" y="5637794"/>
            <a:ext cx="476251" cy="147955"/>
            <a:chOff x="3473627" y="5637791"/>
            <a:chExt cx="476250" cy="147955"/>
          </a:xfrm>
        </p:grpSpPr>
        <p:pic>
          <p:nvPicPr>
            <p:cNvPr id="292" name="object 292"/>
            <p:cNvPicPr/>
            <p:nvPr/>
          </p:nvPicPr>
          <p:blipFill>
            <a:blip r:embed="rId191" cstate="print"/>
            <a:stretch>
              <a:fillRect/>
            </a:stretch>
          </p:blipFill>
          <p:spPr>
            <a:xfrm>
              <a:off x="3473627" y="5658058"/>
              <a:ext cx="167482" cy="127182"/>
            </a:xfrm>
            <a:prstGeom prst="rect">
              <a:avLst/>
            </a:prstGeom>
          </p:spPr>
        </p:pic>
        <p:pic>
          <p:nvPicPr>
            <p:cNvPr id="293" name="object 293"/>
            <p:cNvPicPr/>
            <p:nvPr/>
          </p:nvPicPr>
          <p:blipFill>
            <a:blip r:embed="rId192" cstate="print"/>
            <a:stretch>
              <a:fillRect/>
            </a:stretch>
          </p:blipFill>
          <p:spPr>
            <a:xfrm>
              <a:off x="3662820" y="5637791"/>
              <a:ext cx="181542" cy="147449"/>
            </a:xfrm>
            <a:prstGeom prst="rect">
              <a:avLst/>
            </a:prstGeom>
          </p:spPr>
        </p:pic>
        <p:pic>
          <p:nvPicPr>
            <p:cNvPr id="294" name="object 294"/>
            <p:cNvPicPr/>
            <p:nvPr/>
          </p:nvPicPr>
          <p:blipFill>
            <a:blip r:embed="rId193" cstate="print"/>
            <a:stretch>
              <a:fillRect/>
            </a:stretch>
          </p:blipFill>
          <p:spPr>
            <a:xfrm>
              <a:off x="3867521" y="5679772"/>
              <a:ext cx="82293" cy="102366"/>
            </a:xfrm>
            <a:prstGeom prst="rect">
              <a:avLst/>
            </a:prstGeom>
          </p:spPr>
        </p:pic>
      </p:grpSp>
      <p:grpSp>
        <p:nvGrpSpPr>
          <p:cNvPr id="295" name="object 295"/>
          <p:cNvGrpSpPr/>
          <p:nvPr/>
        </p:nvGrpSpPr>
        <p:grpSpPr>
          <a:xfrm>
            <a:off x="6845820" y="5637794"/>
            <a:ext cx="454659" cy="147955"/>
            <a:chOff x="6845817" y="5637791"/>
            <a:chExt cx="454659" cy="147955"/>
          </a:xfrm>
        </p:grpSpPr>
        <p:pic>
          <p:nvPicPr>
            <p:cNvPr id="296" name="object 296"/>
            <p:cNvPicPr/>
            <p:nvPr/>
          </p:nvPicPr>
          <p:blipFill>
            <a:blip r:embed="rId39" cstate="print"/>
            <a:stretch>
              <a:fillRect/>
            </a:stretch>
          </p:blipFill>
          <p:spPr>
            <a:xfrm>
              <a:off x="6845817" y="5642548"/>
              <a:ext cx="82087" cy="139590"/>
            </a:xfrm>
            <a:prstGeom prst="rect">
              <a:avLst/>
            </a:prstGeom>
          </p:spPr>
        </p:pic>
        <p:pic>
          <p:nvPicPr>
            <p:cNvPr id="297" name="object 297"/>
            <p:cNvPicPr/>
            <p:nvPr/>
          </p:nvPicPr>
          <p:blipFill>
            <a:blip r:embed="rId194" cstate="print"/>
            <a:stretch>
              <a:fillRect/>
            </a:stretch>
          </p:blipFill>
          <p:spPr>
            <a:xfrm>
              <a:off x="6951269" y="5679772"/>
              <a:ext cx="82087" cy="102366"/>
            </a:xfrm>
            <a:prstGeom prst="rect">
              <a:avLst/>
            </a:prstGeom>
          </p:spPr>
        </p:pic>
        <p:pic>
          <p:nvPicPr>
            <p:cNvPr id="298" name="object 298"/>
            <p:cNvPicPr/>
            <p:nvPr/>
          </p:nvPicPr>
          <p:blipFill>
            <a:blip r:embed="rId195" cstate="print"/>
            <a:stretch>
              <a:fillRect/>
            </a:stretch>
          </p:blipFill>
          <p:spPr>
            <a:xfrm>
              <a:off x="7058168" y="5679772"/>
              <a:ext cx="161486" cy="105468"/>
            </a:xfrm>
            <a:prstGeom prst="rect">
              <a:avLst/>
            </a:prstGeom>
          </p:spPr>
        </p:pic>
        <p:sp>
          <p:nvSpPr>
            <p:cNvPr id="299" name="object 299"/>
            <p:cNvSpPr/>
            <p:nvPr/>
          </p:nvSpPr>
          <p:spPr>
            <a:xfrm>
              <a:off x="7241362" y="5637796"/>
              <a:ext cx="59055" cy="144780"/>
            </a:xfrm>
            <a:custGeom>
              <a:avLst/>
              <a:gdLst/>
              <a:ahLst/>
              <a:cxnLst/>
              <a:rect l="l" t="t" r="r" b="b"/>
              <a:pathLst>
                <a:path w="59054" h="144779">
                  <a:moveTo>
                    <a:pt x="15506" y="0"/>
                  </a:moveTo>
                  <a:lnTo>
                    <a:pt x="0" y="0"/>
                  </a:lnTo>
                  <a:lnTo>
                    <a:pt x="0" y="144348"/>
                  </a:lnTo>
                  <a:lnTo>
                    <a:pt x="15506" y="144348"/>
                  </a:lnTo>
                  <a:lnTo>
                    <a:pt x="15506" y="0"/>
                  </a:lnTo>
                  <a:close/>
                </a:path>
                <a:path w="59054" h="144779">
                  <a:moveTo>
                    <a:pt x="58928" y="0"/>
                  </a:moveTo>
                  <a:lnTo>
                    <a:pt x="43421" y="0"/>
                  </a:lnTo>
                  <a:lnTo>
                    <a:pt x="43421" y="144348"/>
                  </a:lnTo>
                  <a:lnTo>
                    <a:pt x="58928" y="144348"/>
                  </a:lnTo>
                  <a:lnTo>
                    <a:pt x="58928" y="0"/>
                  </a:lnTo>
                  <a:close/>
                </a:path>
              </a:pathLst>
            </a:custGeom>
            <a:solidFill>
              <a:srgbClr val="000000"/>
            </a:solidFill>
          </p:spPr>
          <p:txBody>
            <a:bodyPr wrap="square" lIns="0" tIns="0" rIns="0" bIns="0" rtlCol="0"/>
            <a:lstStyle/>
            <a:p>
              <a:endParaRPr/>
            </a:p>
          </p:txBody>
        </p:sp>
      </p:grpSp>
      <p:grpSp>
        <p:nvGrpSpPr>
          <p:cNvPr id="300" name="object 300"/>
          <p:cNvGrpSpPr/>
          <p:nvPr/>
        </p:nvGrpSpPr>
        <p:grpSpPr>
          <a:xfrm>
            <a:off x="7326555" y="5658061"/>
            <a:ext cx="439420" cy="127635"/>
            <a:chOff x="7326554" y="5658058"/>
            <a:chExt cx="439420" cy="127635"/>
          </a:xfrm>
        </p:grpSpPr>
        <p:pic>
          <p:nvPicPr>
            <p:cNvPr id="301" name="object 301"/>
            <p:cNvPicPr/>
            <p:nvPr/>
          </p:nvPicPr>
          <p:blipFill>
            <a:blip r:embed="rId196" cstate="print"/>
            <a:stretch>
              <a:fillRect/>
            </a:stretch>
          </p:blipFill>
          <p:spPr>
            <a:xfrm>
              <a:off x="7486511" y="5679772"/>
              <a:ext cx="86718" cy="105468"/>
            </a:xfrm>
            <a:prstGeom prst="rect">
              <a:avLst/>
            </a:prstGeom>
          </p:spPr>
        </p:pic>
        <p:pic>
          <p:nvPicPr>
            <p:cNvPr id="302" name="object 302"/>
            <p:cNvPicPr/>
            <p:nvPr/>
          </p:nvPicPr>
          <p:blipFill>
            <a:blip r:embed="rId197" cstate="print"/>
            <a:stretch>
              <a:fillRect/>
            </a:stretch>
          </p:blipFill>
          <p:spPr>
            <a:xfrm>
              <a:off x="7326554" y="5679772"/>
              <a:ext cx="139568" cy="102366"/>
            </a:xfrm>
            <a:prstGeom prst="rect">
              <a:avLst/>
            </a:prstGeom>
          </p:spPr>
        </p:pic>
        <p:pic>
          <p:nvPicPr>
            <p:cNvPr id="303" name="object 303"/>
            <p:cNvPicPr/>
            <p:nvPr/>
          </p:nvPicPr>
          <p:blipFill>
            <a:blip r:embed="rId198" cstate="print"/>
            <a:stretch>
              <a:fillRect/>
            </a:stretch>
          </p:blipFill>
          <p:spPr>
            <a:xfrm>
              <a:off x="7596594" y="5658058"/>
              <a:ext cx="168929" cy="127182"/>
            </a:xfrm>
            <a:prstGeom prst="rect">
              <a:avLst/>
            </a:prstGeom>
          </p:spPr>
        </p:pic>
      </p:grpSp>
      <p:grpSp>
        <p:nvGrpSpPr>
          <p:cNvPr id="304" name="object 304"/>
          <p:cNvGrpSpPr/>
          <p:nvPr/>
        </p:nvGrpSpPr>
        <p:grpSpPr>
          <a:xfrm>
            <a:off x="7844718" y="5637794"/>
            <a:ext cx="306071" cy="183515"/>
            <a:chOff x="7844716" y="5637791"/>
            <a:chExt cx="306070" cy="183515"/>
          </a:xfrm>
        </p:grpSpPr>
        <p:pic>
          <p:nvPicPr>
            <p:cNvPr id="305" name="object 305"/>
            <p:cNvPicPr/>
            <p:nvPr/>
          </p:nvPicPr>
          <p:blipFill>
            <a:blip r:embed="rId199" cstate="print"/>
            <a:stretch>
              <a:fillRect/>
            </a:stretch>
          </p:blipFill>
          <p:spPr>
            <a:xfrm>
              <a:off x="7844716" y="5637791"/>
              <a:ext cx="89944" cy="147449"/>
            </a:xfrm>
            <a:prstGeom prst="rect">
              <a:avLst/>
            </a:prstGeom>
          </p:spPr>
        </p:pic>
        <p:pic>
          <p:nvPicPr>
            <p:cNvPr id="306" name="object 306"/>
            <p:cNvPicPr/>
            <p:nvPr/>
          </p:nvPicPr>
          <p:blipFill>
            <a:blip r:embed="rId200" cstate="print"/>
            <a:stretch>
              <a:fillRect/>
            </a:stretch>
          </p:blipFill>
          <p:spPr>
            <a:xfrm>
              <a:off x="7956371" y="5679772"/>
              <a:ext cx="193949" cy="141245"/>
            </a:xfrm>
            <a:prstGeom prst="rect">
              <a:avLst/>
            </a:prstGeom>
          </p:spPr>
        </p:pic>
      </p:grpSp>
      <p:grpSp>
        <p:nvGrpSpPr>
          <p:cNvPr id="307" name="object 307"/>
          <p:cNvGrpSpPr/>
          <p:nvPr/>
        </p:nvGrpSpPr>
        <p:grpSpPr>
          <a:xfrm>
            <a:off x="281338" y="6427566"/>
            <a:ext cx="537211" cy="146051"/>
            <a:chOff x="281338" y="6427566"/>
            <a:chExt cx="537210" cy="146050"/>
          </a:xfrm>
        </p:grpSpPr>
        <p:pic>
          <p:nvPicPr>
            <p:cNvPr id="308" name="object 308"/>
            <p:cNvPicPr/>
            <p:nvPr/>
          </p:nvPicPr>
          <p:blipFill>
            <a:blip r:embed="rId201" cstate="print"/>
            <a:stretch>
              <a:fillRect/>
            </a:stretch>
          </p:blipFill>
          <p:spPr>
            <a:xfrm>
              <a:off x="281338" y="6432115"/>
              <a:ext cx="190793" cy="141245"/>
            </a:xfrm>
            <a:prstGeom prst="rect">
              <a:avLst/>
            </a:prstGeom>
          </p:spPr>
        </p:pic>
        <p:sp>
          <p:nvSpPr>
            <p:cNvPr id="309" name="object 309"/>
            <p:cNvSpPr/>
            <p:nvPr/>
          </p:nvSpPr>
          <p:spPr>
            <a:xfrm>
              <a:off x="493839" y="6427571"/>
              <a:ext cx="60960" cy="144145"/>
            </a:xfrm>
            <a:custGeom>
              <a:avLst/>
              <a:gdLst/>
              <a:ahLst/>
              <a:cxnLst/>
              <a:rect l="l" t="t" r="r" b="b"/>
              <a:pathLst>
                <a:path w="60959" h="144145">
                  <a:moveTo>
                    <a:pt x="17056" y="0"/>
                  </a:moveTo>
                  <a:lnTo>
                    <a:pt x="0" y="0"/>
                  </a:lnTo>
                  <a:lnTo>
                    <a:pt x="0" y="144145"/>
                  </a:lnTo>
                  <a:lnTo>
                    <a:pt x="17056" y="144145"/>
                  </a:lnTo>
                  <a:lnTo>
                    <a:pt x="17056" y="0"/>
                  </a:lnTo>
                  <a:close/>
                </a:path>
                <a:path w="60959" h="144145">
                  <a:moveTo>
                    <a:pt x="60502" y="0"/>
                  </a:moveTo>
                  <a:lnTo>
                    <a:pt x="43434" y="0"/>
                  </a:lnTo>
                  <a:lnTo>
                    <a:pt x="43434" y="144145"/>
                  </a:lnTo>
                  <a:lnTo>
                    <a:pt x="60502" y="144145"/>
                  </a:lnTo>
                  <a:lnTo>
                    <a:pt x="60502" y="0"/>
                  </a:lnTo>
                  <a:close/>
                </a:path>
              </a:pathLst>
            </a:custGeom>
            <a:solidFill>
              <a:srgbClr val="000000"/>
            </a:solidFill>
          </p:spPr>
          <p:txBody>
            <a:bodyPr wrap="square" lIns="0" tIns="0" rIns="0" bIns="0" rtlCol="0"/>
            <a:lstStyle/>
            <a:p>
              <a:endParaRPr/>
            </a:p>
          </p:txBody>
        </p:sp>
        <p:pic>
          <p:nvPicPr>
            <p:cNvPr id="310" name="object 310"/>
            <p:cNvPicPr/>
            <p:nvPr/>
          </p:nvPicPr>
          <p:blipFill>
            <a:blip r:embed="rId202" cstate="print"/>
            <a:stretch>
              <a:fillRect/>
            </a:stretch>
          </p:blipFill>
          <p:spPr>
            <a:xfrm>
              <a:off x="576054" y="6469340"/>
              <a:ext cx="241981" cy="104021"/>
            </a:xfrm>
            <a:prstGeom prst="rect">
              <a:avLst/>
            </a:prstGeom>
          </p:spPr>
        </p:pic>
      </p:grpSp>
      <p:grpSp>
        <p:nvGrpSpPr>
          <p:cNvPr id="311" name="object 311"/>
          <p:cNvGrpSpPr/>
          <p:nvPr/>
        </p:nvGrpSpPr>
        <p:grpSpPr>
          <a:xfrm>
            <a:off x="898698" y="6469343"/>
            <a:ext cx="198755" cy="141605"/>
            <a:chOff x="898695" y="6469340"/>
            <a:chExt cx="198755" cy="141605"/>
          </a:xfrm>
        </p:grpSpPr>
        <p:pic>
          <p:nvPicPr>
            <p:cNvPr id="312" name="object 312"/>
            <p:cNvPicPr/>
            <p:nvPr/>
          </p:nvPicPr>
          <p:blipFill>
            <a:blip r:embed="rId203" cstate="print"/>
            <a:stretch>
              <a:fillRect/>
            </a:stretch>
          </p:blipFill>
          <p:spPr>
            <a:xfrm>
              <a:off x="898695" y="6470994"/>
              <a:ext cx="82211" cy="102366"/>
            </a:xfrm>
            <a:prstGeom prst="rect">
              <a:avLst/>
            </a:prstGeom>
          </p:spPr>
        </p:pic>
        <p:pic>
          <p:nvPicPr>
            <p:cNvPr id="313" name="object 313"/>
            <p:cNvPicPr/>
            <p:nvPr/>
          </p:nvPicPr>
          <p:blipFill>
            <a:blip r:embed="rId204" cstate="print"/>
            <a:stretch>
              <a:fillRect/>
            </a:stretch>
          </p:blipFill>
          <p:spPr>
            <a:xfrm>
              <a:off x="1007270" y="6469340"/>
              <a:ext cx="89965" cy="141245"/>
            </a:xfrm>
            <a:prstGeom prst="rect">
              <a:avLst/>
            </a:prstGeom>
          </p:spPr>
        </p:pic>
      </p:grpSp>
      <p:sp>
        <p:nvSpPr>
          <p:cNvPr id="314" name="object 314"/>
          <p:cNvSpPr/>
          <p:nvPr/>
        </p:nvSpPr>
        <p:spPr>
          <a:xfrm>
            <a:off x="1198059" y="6432115"/>
            <a:ext cx="43815" cy="139700"/>
          </a:xfrm>
          <a:custGeom>
            <a:avLst/>
            <a:gdLst/>
            <a:ahLst/>
            <a:cxnLst/>
            <a:rect l="l" t="t" r="r" b="b"/>
            <a:pathLst>
              <a:path w="43815" h="139700">
                <a:moveTo>
                  <a:pt x="43442" y="0"/>
                </a:moveTo>
                <a:lnTo>
                  <a:pt x="27934" y="0"/>
                </a:lnTo>
                <a:lnTo>
                  <a:pt x="0" y="14062"/>
                </a:lnTo>
                <a:lnTo>
                  <a:pt x="0" y="29572"/>
                </a:lnTo>
                <a:lnTo>
                  <a:pt x="27934" y="17164"/>
                </a:lnTo>
                <a:lnTo>
                  <a:pt x="27934" y="139590"/>
                </a:lnTo>
                <a:lnTo>
                  <a:pt x="43442" y="139590"/>
                </a:lnTo>
                <a:lnTo>
                  <a:pt x="43442" y="0"/>
                </a:lnTo>
                <a:close/>
              </a:path>
            </a:pathLst>
          </a:custGeom>
          <a:solidFill>
            <a:srgbClr val="000000"/>
          </a:solidFill>
        </p:spPr>
        <p:txBody>
          <a:bodyPr wrap="square" lIns="0" tIns="0" rIns="0" bIns="0" rtlCol="0"/>
          <a:lstStyle/>
          <a:p>
            <a:endParaRPr/>
          </a:p>
        </p:txBody>
      </p:sp>
      <p:grpSp>
        <p:nvGrpSpPr>
          <p:cNvPr id="315" name="object 315"/>
          <p:cNvGrpSpPr/>
          <p:nvPr/>
        </p:nvGrpSpPr>
        <p:grpSpPr>
          <a:xfrm>
            <a:off x="1367133" y="6447626"/>
            <a:ext cx="442595" cy="125731"/>
            <a:chOff x="1367130" y="6447626"/>
            <a:chExt cx="442595" cy="125730"/>
          </a:xfrm>
        </p:grpSpPr>
        <p:pic>
          <p:nvPicPr>
            <p:cNvPr id="316" name="object 316"/>
            <p:cNvPicPr/>
            <p:nvPr/>
          </p:nvPicPr>
          <p:blipFill>
            <a:blip r:embed="rId205" cstate="print"/>
            <a:stretch>
              <a:fillRect/>
            </a:stretch>
          </p:blipFill>
          <p:spPr>
            <a:xfrm>
              <a:off x="1367130" y="6469340"/>
              <a:ext cx="138059" cy="102366"/>
            </a:xfrm>
            <a:prstGeom prst="rect">
              <a:avLst/>
            </a:prstGeom>
          </p:spPr>
        </p:pic>
        <p:pic>
          <p:nvPicPr>
            <p:cNvPr id="317" name="object 317"/>
            <p:cNvPicPr/>
            <p:nvPr/>
          </p:nvPicPr>
          <p:blipFill>
            <a:blip r:embed="rId206" cstate="print"/>
            <a:stretch>
              <a:fillRect/>
            </a:stretch>
          </p:blipFill>
          <p:spPr>
            <a:xfrm>
              <a:off x="1525349" y="6469340"/>
              <a:ext cx="94617" cy="104021"/>
            </a:xfrm>
            <a:prstGeom prst="rect">
              <a:avLst/>
            </a:prstGeom>
          </p:spPr>
        </p:pic>
        <p:pic>
          <p:nvPicPr>
            <p:cNvPr id="318" name="object 318"/>
            <p:cNvPicPr/>
            <p:nvPr/>
          </p:nvPicPr>
          <p:blipFill>
            <a:blip r:embed="rId207" cstate="print"/>
            <a:stretch>
              <a:fillRect/>
            </a:stretch>
          </p:blipFill>
          <p:spPr>
            <a:xfrm>
              <a:off x="1641677" y="6447626"/>
              <a:ext cx="167523" cy="125735"/>
            </a:xfrm>
            <a:prstGeom prst="rect">
              <a:avLst/>
            </a:prstGeom>
          </p:spPr>
        </p:pic>
      </p:grpSp>
      <p:pic>
        <p:nvPicPr>
          <p:cNvPr id="319" name="object 319"/>
          <p:cNvPicPr/>
          <p:nvPr/>
        </p:nvPicPr>
        <p:blipFill>
          <a:blip r:embed="rId208" cstate="print"/>
          <a:stretch>
            <a:fillRect/>
          </a:stretch>
        </p:blipFill>
        <p:spPr>
          <a:xfrm>
            <a:off x="2235766" y="6429017"/>
            <a:ext cx="117796" cy="145795"/>
          </a:xfrm>
          <a:prstGeom prst="rect">
            <a:avLst/>
          </a:prstGeom>
        </p:spPr>
      </p:pic>
      <p:pic>
        <p:nvPicPr>
          <p:cNvPr id="320" name="object 320"/>
          <p:cNvPicPr/>
          <p:nvPr/>
        </p:nvPicPr>
        <p:blipFill>
          <a:blip r:embed="rId209" cstate="print"/>
          <a:stretch>
            <a:fillRect/>
          </a:stretch>
        </p:blipFill>
        <p:spPr>
          <a:xfrm>
            <a:off x="1829385" y="6427567"/>
            <a:ext cx="82211" cy="144140"/>
          </a:xfrm>
          <a:prstGeom prst="rect">
            <a:avLst/>
          </a:prstGeom>
        </p:spPr>
      </p:pic>
      <p:grpSp>
        <p:nvGrpSpPr>
          <p:cNvPr id="321" name="object 321"/>
          <p:cNvGrpSpPr/>
          <p:nvPr/>
        </p:nvGrpSpPr>
        <p:grpSpPr>
          <a:xfrm>
            <a:off x="2375482" y="6469342"/>
            <a:ext cx="191135" cy="104139"/>
            <a:chOff x="2375478" y="6469340"/>
            <a:chExt cx="191135" cy="104139"/>
          </a:xfrm>
        </p:grpSpPr>
        <p:pic>
          <p:nvPicPr>
            <p:cNvPr id="322" name="object 322"/>
            <p:cNvPicPr/>
            <p:nvPr/>
          </p:nvPicPr>
          <p:blipFill>
            <a:blip r:embed="rId210" cstate="print"/>
            <a:stretch>
              <a:fillRect/>
            </a:stretch>
          </p:blipFill>
          <p:spPr>
            <a:xfrm>
              <a:off x="2375478" y="6469340"/>
              <a:ext cx="82087" cy="102366"/>
            </a:xfrm>
            <a:prstGeom prst="rect">
              <a:avLst/>
            </a:prstGeom>
          </p:spPr>
        </p:pic>
        <p:pic>
          <p:nvPicPr>
            <p:cNvPr id="323" name="object 323"/>
            <p:cNvPicPr/>
            <p:nvPr/>
          </p:nvPicPr>
          <p:blipFill>
            <a:blip r:embed="rId211" cstate="print"/>
            <a:stretch>
              <a:fillRect/>
            </a:stretch>
          </p:blipFill>
          <p:spPr>
            <a:xfrm>
              <a:off x="2477829" y="6469340"/>
              <a:ext cx="88290" cy="104021"/>
            </a:xfrm>
            <a:prstGeom prst="rect">
              <a:avLst/>
            </a:prstGeom>
          </p:spPr>
        </p:pic>
      </p:grpSp>
      <p:grpSp>
        <p:nvGrpSpPr>
          <p:cNvPr id="324" name="object 324"/>
          <p:cNvGrpSpPr/>
          <p:nvPr/>
        </p:nvGrpSpPr>
        <p:grpSpPr>
          <a:xfrm>
            <a:off x="2654617" y="6427566"/>
            <a:ext cx="546100" cy="146051"/>
            <a:chOff x="2654616" y="6427566"/>
            <a:chExt cx="546100" cy="146050"/>
          </a:xfrm>
        </p:grpSpPr>
        <p:pic>
          <p:nvPicPr>
            <p:cNvPr id="325" name="object 325"/>
            <p:cNvPicPr/>
            <p:nvPr/>
          </p:nvPicPr>
          <p:blipFill>
            <a:blip r:embed="rId212" cstate="print"/>
            <a:stretch>
              <a:fillRect/>
            </a:stretch>
          </p:blipFill>
          <p:spPr>
            <a:xfrm>
              <a:off x="2654616" y="6469340"/>
              <a:ext cx="137914" cy="102366"/>
            </a:xfrm>
            <a:prstGeom prst="rect">
              <a:avLst/>
            </a:prstGeom>
          </p:spPr>
        </p:pic>
        <p:pic>
          <p:nvPicPr>
            <p:cNvPr id="326" name="object 326"/>
            <p:cNvPicPr/>
            <p:nvPr/>
          </p:nvPicPr>
          <p:blipFill>
            <a:blip r:embed="rId213" cstate="print"/>
            <a:stretch>
              <a:fillRect/>
            </a:stretch>
          </p:blipFill>
          <p:spPr>
            <a:xfrm>
              <a:off x="2814448" y="6469340"/>
              <a:ext cx="93045" cy="104021"/>
            </a:xfrm>
            <a:prstGeom prst="rect">
              <a:avLst/>
            </a:prstGeom>
          </p:spPr>
        </p:pic>
        <p:pic>
          <p:nvPicPr>
            <p:cNvPr id="327" name="object 327"/>
            <p:cNvPicPr/>
            <p:nvPr/>
          </p:nvPicPr>
          <p:blipFill>
            <a:blip r:embed="rId214" cstate="print"/>
            <a:stretch>
              <a:fillRect/>
            </a:stretch>
          </p:blipFill>
          <p:spPr>
            <a:xfrm>
              <a:off x="2930652" y="6447626"/>
              <a:ext cx="167482" cy="125735"/>
            </a:xfrm>
            <a:prstGeom prst="rect">
              <a:avLst/>
            </a:prstGeom>
          </p:spPr>
        </p:pic>
        <p:pic>
          <p:nvPicPr>
            <p:cNvPr id="328" name="object 328"/>
            <p:cNvPicPr/>
            <p:nvPr/>
          </p:nvPicPr>
          <p:blipFill>
            <a:blip r:embed="rId22" cstate="print"/>
            <a:stretch>
              <a:fillRect/>
            </a:stretch>
          </p:blipFill>
          <p:spPr>
            <a:xfrm>
              <a:off x="3118398" y="6427566"/>
              <a:ext cx="82087" cy="144140"/>
            </a:xfrm>
            <a:prstGeom prst="rect">
              <a:avLst/>
            </a:prstGeom>
          </p:spPr>
        </p:pic>
      </p:grpSp>
      <p:grpSp>
        <p:nvGrpSpPr>
          <p:cNvPr id="329" name="object 329"/>
          <p:cNvGrpSpPr/>
          <p:nvPr/>
        </p:nvGrpSpPr>
        <p:grpSpPr>
          <a:xfrm>
            <a:off x="3285884" y="6427569"/>
            <a:ext cx="845819" cy="183515"/>
            <a:chOff x="3285881" y="6427566"/>
            <a:chExt cx="845819" cy="183515"/>
          </a:xfrm>
        </p:grpSpPr>
        <p:pic>
          <p:nvPicPr>
            <p:cNvPr id="330" name="object 330"/>
            <p:cNvPicPr/>
            <p:nvPr/>
          </p:nvPicPr>
          <p:blipFill>
            <a:blip r:embed="rId215" cstate="print"/>
            <a:stretch>
              <a:fillRect/>
            </a:stretch>
          </p:blipFill>
          <p:spPr>
            <a:xfrm>
              <a:off x="3285881" y="6427566"/>
              <a:ext cx="167482" cy="145795"/>
            </a:xfrm>
            <a:prstGeom prst="rect">
              <a:avLst/>
            </a:prstGeom>
          </p:spPr>
        </p:pic>
        <p:sp>
          <p:nvSpPr>
            <p:cNvPr id="331" name="object 331"/>
            <p:cNvSpPr/>
            <p:nvPr/>
          </p:nvSpPr>
          <p:spPr>
            <a:xfrm>
              <a:off x="3475063" y="6427571"/>
              <a:ext cx="60960" cy="144145"/>
            </a:xfrm>
            <a:custGeom>
              <a:avLst/>
              <a:gdLst/>
              <a:ahLst/>
              <a:cxnLst/>
              <a:rect l="l" t="t" r="r" b="b"/>
              <a:pathLst>
                <a:path w="60960" h="144145">
                  <a:moveTo>
                    <a:pt x="17170" y="0"/>
                  </a:moveTo>
                  <a:lnTo>
                    <a:pt x="0" y="0"/>
                  </a:lnTo>
                  <a:lnTo>
                    <a:pt x="0" y="144145"/>
                  </a:lnTo>
                  <a:lnTo>
                    <a:pt x="17170" y="144145"/>
                  </a:lnTo>
                  <a:lnTo>
                    <a:pt x="17170" y="0"/>
                  </a:lnTo>
                  <a:close/>
                </a:path>
                <a:path w="60960" h="144145">
                  <a:moveTo>
                    <a:pt x="60591" y="0"/>
                  </a:moveTo>
                  <a:lnTo>
                    <a:pt x="43421" y="0"/>
                  </a:lnTo>
                  <a:lnTo>
                    <a:pt x="43421" y="144145"/>
                  </a:lnTo>
                  <a:lnTo>
                    <a:pt x="60591" y="144145"/>
                  </a:lnTo>
                  <a:lnTo>
                    <a:pt x="60591" y="0"/>
                  </a:lnTo>
                  <a:close/>
                </a:path>
              </a:pathLst>
            </a:custGeom>
            <a:solidFill>
              <a:srgbClr val="000000"/>
            </a:solidFill>
          </p:spPr>
          <p:txBody>
            <a:bodyPr wrap="square" lIns="0" tIns="0" rIns="0" bIns="0" rtlCol="0"/>
            <a:lstStyle/>
            <a:p>
              <a:endParaRPr/>
            </a:p>
          </p:txBody>
        </p:sp>
        <p:pic>
          <p:nvPicPr>
            <p:cNvPr id="332" name="object 332"/>
            <p:cNvPicPr/>
            <p:nvPr/>
          </p:nvPicPr>
          <p:blipFill>
            <a:blip r:embed="rId216" cstate="print"/>
            <a:stretch>
              <a:fillRect/>
            </a:stretch>
          </p:blipFill>
          <p:spPr>
            <a:xfrm>
              <a:off x="3557368" y="6469340"/>
              <a:ext cx="409401" cy="104021"/>
            </a:xfrm>
            <a:prstGeom prst="rect">
              <a:avLst/>
            </a:prstGeom>
          </p:spPr>
        </p:pic>
        <p:pic>
          <p:nvPicPr>
            <p:cNvPr id="333" name="object 333"/>
            <p:cNvPicPr/>
            <p:nvPr/>
          </p:nvPicPr>
          <p:blipFill>
            <a:blip r:embed="rId217" cstate="print"/>
            <a:stretch>
              <a:fillRect/>
            </a:stretch>
          </p:blipFill>
          <p:spPr>
            <a:xfrm>
              <a:off x="3993236" y="6469340"/>
              <a:ext cx="88290" cy="141245"/>
            </a:xfrm>
            <a:prstGeom prst="rect">
              <a:avLst/>
            </a:prstGeom>
          </p:spPr>
        </p:pic>
        <p:sp>
          <p:nvSpPr>
            <p:cNvPr id="334" name="object 334"/>
            <p:cNvSpPr/>
            <p:nvPr/>
          </p:nvSpPr>
          <p:spPr>
            <a:xfrm>
              <a:off x="4107993" y="6546890"/>
              <a:ext cx="23495" cy="57785"/>
            </a:xfrm>
            <a:custGeom>
              <a:avLst/>
              <a:gdLst/>
              <a:ahLst/>
              <a:cxnLst/>
              <a:rect l="l" t="t" r="r" b="b"/>
              <a:pathLst>
                <a:path w="23495" h="57784">
                  <a:moveTo>
                    <a:pt x="23364" y="0"/>
                  </a:moveTo>
                  <a:lnTo>
                    <a:pt x="0" y="0"/>
                  </a:lnTo>
                  <a:lnTo>
                    <a:pt x="0" y="24816"/>
                  </a:lnTo>
                  <a:lnTo>
                    <a:pt x="10958" y="24816"/>
                  </a:lnTo>
                  <a:lnTo>
                    <a:pt x="10958" y="27918"/>
                  </a:lnTo>
                  <a:lnTo>
                    <a:pt x="9304" y="31020"/>
                  </a:lnTo>
                  <a:lnTo>
                    <a:pt x="9304" y="32674"/>
                  </a:lnTo>
                  <a:lnTo>
                    <a:pt x="7857" y="35776"/>
                  </a:lnTo>
                  <a:lnTo>
                    <a:pt x="7857" y="38878"/>
                  </a:lnTo>
                  <a:lnTo>
                    <a:pt x="6203" y="40326"/>
                  </a:lnTo>
                  <a:lnTo>
                    <a:pt x="4755" y="43428"/>
                  </a:lnTo>
                  <a:lnTo>
                    <a:pt x="1654" y="45082"/>
                  </a:lnTo>
                  <a:lnTo>
                    <a:pt x="0" y="46530"/>
                  </a:lnTo>
                  <a:lnTo>
                    <a:pt x="0" y="57490"/>
                  </a:lnTo>
                  <a:lnTo>
                    <a:pt x="4755" y="55836"/>
                  </a:lnTo>
                  <a:lnTo>
                    <a:pt x="9304" y="52734"/>
                  </a:lnTo>
                  <a:lnTo>
                    <a:pt x="12406" y="48184"/>
                  </a:lnTo>
                  <a:lnTo>
                    <a:pt x="15507" y="45082"/>
                  </a:lnTo>
                  <a:lnTo>
                    <a:pt x="18609" y="40326"/>
                  </a:lnTo>
                  <a:lnTo>
                    <a:pt x="20263" y="35776"/>
                  </a:lnTo>
                  <a:lnTo>
                    <a:pt x="21710" y="31020"/>
                  </a:lnTo>
                  <a:lnTo>
                    <a:pt x="23364" y="24816"/>
                  </a:lnTo>
                  <a:lnTo>
                    <a:pt x="23364" y="0"/>
                  </a:lnTo>
                  <a:close/>
                </a:path>
              </a:pathLst>
            </a:custGeom>
            <a:solidFill>
              <a:srgbClr val="000000"/>
            </a:solidFill>
          </p:spPr>
          <p:txBody>
            <a:bodyPr wrap="square" lIns="0" tIns="0" rIns="0" bIns="0" rtlCol="0"/>
            <a:lstStyle/>
            <a:p>
              <a:endParaRPr/>
            </a:p>
          </p:txBody>
        </p:sp>
      </p:grpSp>
      <p:grpSp>
        <p:nvGrpSpPr>
          <p:cNvPr id="335" name="object 335"/>
          <p:cNvGrpSpPr/>
          <p:nvPr/>
        </p:nvGrpSpPr>
        <p:grpSpPr>
          <a:xfrm>
            <a:off x="4225852" y="6427566"/>
            <a:ext cx="306071" cy="146051"/>
            <a:chOff x="4225851" y="6427566"/>
            <a:chExt cx="306070" cy="146050"/>
          </a:xfrm>
        </p:grpSpPr>
        <p:pic>
          <p:nvPicPr>
            <p:cNvPr id="336" name="object 336"/>
            <p:cNvPicPr/>
            <p:nvPr/>
          </p:nvPicPr>
          <p:blipFill>
            <a:blip r:embed="rId218" cstate="print"/>
            <a:stretch>
              <a:fillRect/>
            </a:stretch>
          </p:blipFill>
          <p:spPr>
            <a:xfrm>
              <a:off x="4340607" y="6470994"/>
              <a:ext cx="80639" cy="102366"/>
            </a:xfrm>
            <a:prstGeom prst="rect">
              <a:avLst/>
            </a:prstGeom>
          </p:spPr>
        </p:pic>
        <p:pic>
          <p:nvPicPr>
            <p:cNvPr id="337" name="object 337"/>
            <p:cNvPicPr/>
            <p:nvPr/>
          </p:nvPicPr>
          <p:blipFill>
            <a:blip r:embed="rId219" cstate="print"/>
            <a:stretch>
              <a:fillRect/>
            </a:stretch>
          </p:blipFill>
          <p:spPr>
            <a:xfrm>
              <a:off x="4225851" y="6427566"/>
              <a:ext cx="89944" cy="145795"/>
            </a:xfrm>
            <a:prstGeom prst="rect">
              <a:avLst/>
            </a:prstGeom>
          </p:spPr>
        </p:pic>
        <p:pic>
          <p:nvPicPr>
            <p:cNvPr id="338" name="object 338"/>
            <p:cNvPicPr/>
            <p:nvPr/>
          </p:nvPicPr>
          <p:blipFill>
            <a:blip r:embed="rId220" cstate="print"/>
            <a:stretch>
              <a:fillRect/>
            </a:stretch>
          </p:blipFill>
          <p:spPr>
            <a:xfrm>
              <a:off x="4444612" y="6469340"/>
              <a:ext cx="86842" cy="104021"/>
            </a:xfrm>
            <a:prstGeom prst="rect">
              <a:avLst/>
            </a:prstGeom>
          </p:spPr>
        </p:pic>
      </p:grpSp>
      <p:grpSp>
        <p:nvGrpSpPr>
          <p:cNvPr id="339" name="object 339"/>
          <p:cNvGrpSpPr/>
          <p:nvPr/>
        </p:nvGrpSpPr>
        <p:grpSpPr>
          <a:xfrm>
            <a:off x="4619952" y="6427566"/>
            <a:ext cx="294640" cy="146051"/>
            <a:chOff x="4619952" y="6427566"/>
            <a:chExt cx="294640" cy="146050"/>
          </a:xfrm>
        </p:grpSpPr>
        <p:pic>
          <p:nvPicPr>
            <p:cNvPr id="340" name="object 340"/>
            <p:cNvPicPr/>
            <p:nvPr/>
          </p:nvPicPr>
          <p:blipFill>
            <a:blip r:embed="rId221" cstate="print"/>
            <a:stretch>
              <a:fillRect/>
            </a:stretch>
          </p:blipFill>
          <p:spPr>
            <a:xfrm>
              <a:off x="4619952" y="6467892"/>
              <a:ext cx="82087" cy="105468"/>
            </a:xfrm>
            <a:prstGeom prst="rect">
              <a:avLst/>
            </a:prstGeom>
          </p:spPr>
        </p:pic>
        <p:pic>
          <p:nvPicPr>
            <p:cNvPr id="341" name="object 341"/>
            <p:cNvPicPr/>
            <p:nvPr/>
          </p:nvPicPr>
          <p:blipFill>
            <a:blip r:embed="rId222" cstate="print"/>
            <a:stretch>
              <a:fillRect/>
            </a:stretch>
          </p:blipFill>
          <p:spPr>
            <a:xfrm>
              <a:off x="4723750" y="6469340"/>
              <a:ext cx="80639" cy="102366"/>
            </a:xfrm>
            <a:prstGeom prst="rect">
              <a:avLst/>
            </a:prstGeom>
          </p:spPr>
        </p:pic>
        <p:pic>
          <p:nvPicPr>
            <p:cNvPr id="342" name="object 342"/>
            <p:cNvPicPr/>
            <p:nvPr/>
          </p:nvPicPr>
          <p:blipFill>
            <a:blip r:embed="rId223" cstate="print"/>
            <a:stretch>
              <a:fillRect/>
            </a:stretch>
          </p:blipFill>
          <p:spPr>
            <a:xfrm>
              <a:off x="4824653" y="6427566"/>
              <a:ext cx="89944" cy="145795"/>
            </a:xfrm>
            <a:prstGeom prst="rect">
              <a:avLst/>
            </a:prstGeom>
          </p:spPr>
        </p:pic>
      </p:grpSp>
      <p:grpSp>
        <p:nvGrpSpPr>
          <p:cNvPr id="343" name="object 343"/>
          <p:cNvGrpSpPr/>
          <p:nvPr/>
        </p:nvGrpSpPr>
        <p:grpSpPr>
          <a:xfrm>
            <a:off x="2235768" y="6675729"/>
            <a:ext cx="417195" cy="146051"/>
            <a:chOff x="2235765" y="6675728"/>
            <a:chExt cx="417195" cy="146050"/>
          </a:xfrm>
        </p:grpSpPr>
        <p:pic>
          <p:nvPicPr>
            <p:cNvPr id="344" name="object 344"/>
            <p:cNvPicPr/>
            <p:nvPr/>
          </p:nvPicPr>
          <p:blipFill>
            <a:blip r:embed="rId224" cstate="print"/>
            <a:stretch>
              <a:fillRect/>
            </a:stretch>
          </p:blipFill>
          <p:spPr>
            <a:xfrm>
              <a:off x="2235765" y="6675728"/>
              <a:ext cx="89882" cy="145795"/>
            </a:xfrm>
            <a:prstGeom prst="rect">
              <a:avLst/>
            </a:prstGeom>
          </p:spPr>
        </p:pic>
        <p:pic>
          <p:nvPicPr>
            <p:cNvPr id="345" name="object 345"/>
            <p:cNvPicPr/>
            <p:nvPr/>
          </p:nvPicPr>
          <p:blipFill>
            <a:blip r:embed="rId225" cstate="print"/>
            <a:stretch>
              <a:fillRect/>
            </a:stretch>
          </p:blipFill>
          <p:spPr>
            <a:xfrm>
              <a:off x="2347358" y="6717502"/>
              <a:ext cx="93252" cy="104021"/>
            </a:xfrm>
            <a:prstGeom prst="rect">
              <a:avLst/>
            </a:prstGeom>
          </p:spPr>
        </p:pic>
        <p:pic>
          <p:nvPicPr>
            <p:cNvPr id="346" name="object 346"/>
            <p:cNvPicPr/>
            <p:nvPr/>
          </p:nvPicPr>
          <p:blipFill>
            <a:blip r:embed="rId226" cstate="print"/>
            <a:stretch>
              <a:fillRect/>
            </a:stretch>
          </p:blipFill>
          <p:spPr>
            <a:xfrm>
              <a:off x="2463769" y="6717501"/>
              <a:ext cx="80639" cy="102573"/>
            </a:xfrm>
            <a:prstGeom prst="rect">
              <a:avLst/>
            </a:prstGeom>
          </p:spPr>
        </p:pic>
        <p:pic>
          <p:nvPicPr>
            <p:cNvPr id="347" name="object 347"/>
            <p:cNvPicPr/>
            <p:nvPr/>
          </p:nvPicPr>
          <p:blipFill>
            <a:blip r:embed="rId227" cstate="print"/>
            <a:stretch>
              <a:fillRect/>
            </a:stretch>
          </p:blipFill>
          <p:spPr>
            <a:xfrm>
              <a:off x="2566119" y="6717502"/>
              <a:ext cx="86842" cy="104021"/>
            </a:xfrm>
            <a:prstGeom prst="rect">
              <a:avLst/>
            </a:prstGeom>
          </p:spPr>
        </p:pic>
      </p:grpSp>
      <p:sp>
        <p:nvSpPr>
          <p:cNvPr id="348" name="object 348"/>
          <p:cNvSpPr/>
          <p:nvPr/>
        </p:nvSpPr>
        <p:spPr>
          <a:xfrm>
            <a:off x="5252658" y="6432121"/>
            <a:ext cx="589915" cy="141605"/>
          </a:xfrm>
          <a:custGeom>
            <a:avLst/>
            <a:gdLst/>
            <a:ahLst/>
            <a:cxnLst/>
            <a:rect l="l" t="t" r="r" b="b"/>
            <a:pathLst>
              <a:path w="589914" h="141604">
                <a:moveTo>
                  <a:pt x="107111" y="69900"/>
                </a:moveTo>
                <a:lnTo>
                  <a:pt x="99250" y="31026"/>
                </a:lnTo>
                <a:lnTo>
                  <a:pt x="88493" y="14693"/>
                </a:lnTo>
                <a:lnTo>
                  <a:pt x="88493" y="71348"/>
                </a:lnTo>
                <a:lnTo>
                  <a:pt x="88163" y="79489"/>
                </a:lnTo>
                <a:lnTo>
                  <a:pt x="87096" y="87299"/>
                </a:lnTo>
                <a:lnTo>
                  <a:pt x="85178" y="94526"/>
                </a:lnTo>
                <a:lnTo>
                  <a:pt x="82296" y="100926"/>
                </a:lnTo>
                <a:lnTo>
                  <a:pt x="79197" y="108572"/>
                </a:lnTo>
                <a:lnTo>
                  <a:pt x="74434" y="114782"/>
                </a:lnTo>
                <a:lnTo>
                  <a:pt x="68237" y="117881"/>
                </a:lnTo>
                <a:lnTo>
                  <a:pt x="62776" y="120853"/>
                </a:lnTo>
                <a:lnTo>
                  <a:pt x="55880" y="122770"/>
                </a:lnTo>
                <a:lnTo>
                  <a:pt x="47828" y="123786"/>
                </a:lnTo>
                <a:lnTo>
                  <a:pt x="38874" y="124079"/>
                </a:lnTo>
                <a:lnTo>
                  <a:pt x="18605" y="124079"/>
                </a:lnTo>
                <a:lnTo>
                  <a:pt x="18605" y="14071"/>
                </a:lnTo>
                <a:lnTo>
                  <a:pt x="38874" y="14071"/>
                </a:lnTo>
                <a:lnTo>
                  <a:pt x="76098" y="24815"/>
                </a:lnTo>
                <a:lnTo>
                  <a:pt x="88188" y="62369"/>
                </a:lnTo>
                <a:lnTo>
                  <a:pt x="88493" y="71348"/>
                </a:lnTo>
                <a:lnTo>
                  <a:pt x="88493" y="14693"/>
                </a:lnTo>
                <a:lnTo>
                  <a:pt x="51714" y="558"/>
                </a:lnTo>
                <a:lnTo>
                  <a:pt x="38874" y="0"/>
                </a:lnTo>
                <a:lnTo>
                  <a:pt x="0" y="0"/>
                </a:lnTo>
                <a:lnTo>
                  <a:pt x="0" y="139598"/>
                </a:lnTo>
                <a:lnTo>
                  <a:pt x="40322" y="139598"/>
                </a:lnTo>
                <a:lnTo>
                  <a:pt x="80645" y="130289"/>
                </a:lnTo>
                <a:lnTo>
                  <a:pt x="87591" y="124079"/>
                </a:lnTo>
                <a:lnTo>
                  <a:pt x="91732" y="119659"/>
                </a:lnTo>
                <a:lnTo>
                  <a:pt x="106553" y="79794"/>
                </a:lnTo>
                <a:lnTo>
                  <a:pt x="107111" y="69900"/>
                </a:lnTo>
                <a:close/>
              </a:path>
              <a:path w="589914" h="141604">
                <a:moveTo>
                  <a:pt x="218757" y="88519"/>
                </a:moveTo>
                <a:lnTo>
                  <a:pt x="204914" y="49631"/>
                </a:lnTo>
                <a:lnTo>
                  <a:pt x="200152" y="45821"/>
                </a:lnTo>
                <a:lnTo>
                  <a:pt x="200152" y="88519"/>
                </a:lnTo>
                <a:lnTo>
                  <a:pt x="199834" y="97256"/>
                </a:lnTo>
                <a:lnTo>
                  <a:pt x="180098" y="128841"/>
                </a:lnTo>
                <a:lnTo>
                  <a:pt x="161493" y="128841"/>
                </a:lnTo>
                <a:lnTo>
                  <a:pt x="141224" y="88519"/>
                </a:lnTo>
                <a:lnTo>
                  <a:pt x="141782" y="80606"/>
                </a:lnTo>
                <a:lnTo>
                  <a:pt x="161493" y="49631"/>
                </a:lnTo>
                <a:lnTo>
                  <a:pt x="180098" y="49631"/>
                </a:lnTo>
                <a:lnTo>
                  <a:pt x="200152" y="88519"/>
                </a:lnTo>
                <a:lnTo>
                  <a:pt x="200152" y="45821"/>
                </a:lnTo>
                <a:lnTo>
                  <a:pt x="197599" y="43776"/>
                </a:lnTo>
                <a:lnTo>
                  <a:pt x="189560" y="39941"/>
                </a:lnTo>
                <a:lnTo>
                  <a:pt x="180657" y="37858"/>
                </a:lnTo>
                <a:lnTo>
                  <a:pt x="170789" y="37223"/>
                </a:lnTo>
                <a:lnTo>
                  <a:pt x="161759" y="37858"/>
                </a:lnTo>
                <a:lnTo>
                  <a:pt x="127711" y="66128"/>
                </a:lnTo>
                <a:lnTo>
                  <a:pt x="124269" y="88519"/>
                </a:lnTo>
                <a:lnTo>
                  <a:pt x="125120" y="101358"/>
                </a:lnTo>
                <a:lnTo>
                  <a:pt x="145402" y="134708"/>
                </a:lnTo>
                <a:lnTo>
                  <a:pt x="170789" y="141249"/>
                </a:lnTo>
                <a:lnTo>
                  <a:pt x="180657" y="140614"/>
                </a:lnTo>
                <a:lnTo>
                  <a:pt x="215328" y="112166"/>
                </a:lnTo>
                <a:lnTo>
                  <a:pt x="217906" y="101358"/>
                </a:lnTo>
                <a:lnTo>
                  <a:pt x="218757" y="88519"/>
                </a:lnTo>
                <a:close/>
              </a:path>
              <a:path w="589914" h="141604">
                <a:moveTo>
                  <a:pt x="319671" y="58940"/>
                </a:moveTo>
                <a:lnTo>
                  <a:pt x="318008" y="54394"/>
                </a:lnTo>
                <a:lnTo>
                  <a:pt x="313461" y="49631"/>
                </a:lnTo>
                <a:lnTo>
                  <a:pt x="305600" y="41986"/>
                </a:lnTo>
                <a:lnTo>
                  <a:pt x="301053" y="40335"/>
                </a:lnTo>
                <a:lnTo>
                  <a:pt x="294855" y="37223"/>
                </a:lnTo>
                <a:lnTo>
                  <a:pt x="280797" y="37223"/>
                </a:lnTo>
                <a:lnTo>
                  <a:pt x="270929" y="38112"/>
                </a:lnTo>
                <a:lnTo>
                  <a:pt x="238429" y="67576"/>
                </a:lnTo>
                <a:lnTo>
                  <a:pt x="235927" y="88519"/>
                </a:lnTo>
                <a:lnTo>
                  <a:pt x="236524" y="100406"/>
                </a:lnTo>
                <a:lnTo>
                  <a:pt x="262026" y="137706"/>
                </a:lnTo>
                <a:lnTo>
                  <a:pt x="280797" y="141249"/>
                </a:lnTo>
                <a:lnTo>
                  <a:pt x="294855" y="141249"/>
                </a:lnTo>
                <a:lnTo>
                  <a:pt x="301053" y="138150"/>
                </a:lnTo>
                <a:lnTo>
                  <a:pt x="305600" y="136486"/>
                </a:lnTo>
                <a:lnTo>
                  <a:pt x="310362" y="131940"/>
                </a:lnTo>
                <a:lnTo>
                  <a:pt x="313461" y="127190"/>
                </a:lnTo>
                <a:lnTo>
                  <a:pt x="318008" y="124079"/>
                </a:lnTo>
                <a:lnTo>
                  <a:pt x="319671" y="119532"/>
                </a:lnTo>
                <a:lnTo>
                  <a:pt x="319671" y="113334"/>
                </a:lnTo>
                <a:lnTo>
                  <a:pt x="302501" y="113334"/>
                </a:lnTo>
                <a:lnTo>
                  <a:pt x="302501" y="117881"/>
                </a:lnTo>
                <a:lnTo>
                  <a:pt x="301053" y="120980"/>
                </a:lnTo>
                <a:lnTo>
                  <a:pt x="294855" y="127190"/>
                </a:lnTo>
                <a:lnTo>
                  <a:pt x="288645" y="128841"/>
                </a:lnTo>
                <a:lnTo>
                  <a:pt x="273138" y="128841"/>
                </a:lnTo>
                <a:lnTo>
                  <a:pt x="252882" y="88519"/>
                </a:lnTo>
                <a:lnTo>
                  <a:pt x="253441" y="79527"/>
                </a:lnTo>
                <a:lnTo>
                  <a:pt x="273138" y="49631"/>
                </a:lnTo>
                <a:lnTo>
                  <a:pt x="288645" y="49631"/>
                </a:lnTo>
                <a:lnTo>
                  <a:pt x="294855" y="51295"/>
                </a:lnTo>
                <a:lnTo>
                  <a:pt x="301053" y="57492"/>
                </a:lnTo>
                <a:lnTo>
                  <a:pt x="302501" y="60591"/>
                </a:lnTo>
                <a:lnTo>
                  <a:pt x="302501" y="65151"/>
                </a:lnTo>
                <a:lnTo>
                  <a:pt x="319671" y="65151"/>
                </a:lnTo>
                <a:lnTo>
                  <a:pt x="319671" y="58940"/>
                </a:lnTo>
                <a:close/>
              </a:path>
              <a:path w="589914" h="141604">
                <a:moveTo>
                  <a:pt x="401751" y="125742"/>
                </a:moveTo>
                <a:lnTo>
                  <a:pt x="394106" y="127190"/>
                </a:lnTo>
                <a:lnTo>
                  <a:pt x="389343" y="128841"/>
                </a:lnTo>
                <a:lnTo>
                  <a:pt x="383146" y="128841"/>
                </a:lnTo>
                <a:lnTo>
                  <a:pt x="369290" y="117881"/>
                </a:lnTo>
                <a:lnTo>
                  <a:pt x="367639" y="114782"/>
                </a:lnTo>
                <a:lnTo>
                  <a:pt x="367639" y="52743"/>
                </a:lnTo>
                <a:lnTo>
                  <a:pt x="397205" y="52743"/>
                </a:lnTo>
                <a:lnTo>
                  <a:pt x="397205" y="38887"/>
                </a:lnTo>
                <a:lnTo>
                  <a:pt x="367639" y="38887"/>
                </a:lnTo>
                <a:lnTo>
                  <a:pt x="367639" y="15519"/>
                </a:lnTo>
                <a:lnTo>
                  <a:pt x="350685" y="15519"/>
                </a:lnTo>
                <a:lnTo>
                  <a:pt x="350685" y="38887"/>
                </a:lnTo>
                <a:lnTo>
                  <a:pt x="333514" y="38887"/>
                </a:lnTo>
                <a:lnTo>
                  <a:pt x="333514" y="52743"/>
                </a:lnTo>
                <a:lnTo>
                  <a:pt x="350685" y="52743"/>
                </a:lnTo>
                <a:lnTo>
                  <a:pt x="350685" y="114782"/>
                </a:lnTo>
                <a:lnTo>
                  <a:pt x="352132" y="122643"/>
                </a:lnTo>
                <a:lnTo>
                  <a:pt x="355231" y="127190"/>
                </a:lnTo>
                <a:lnTo>
                  <a:pt x="356882" y="131940"/>
                </a:lnTo>
                <a:lnTo>
                  <a:pt x="361429" y="135051"/>
                </a:lnTo>
                <a:lnTo>
                  <a:pt x="366191" y="138150"/>
                </a:lnTo>
                <a:lnTo>
                  <a:pt x="370738" y="141249"/>
                </a:lnTo>
                <a:lnTo>
                  <a:pt x="394106" y="141249"/>
                </a:lnTo>
                <a:lnTo>
                  <a:pt x="401751" y="139598"/>
                </a:lnTo>
                <a:lnTo>
                  <a:pt x="401751" y="128841"/>
                </a:lnTo>
                <a:lnTo>
                  <a:pt x="401751" y="125742"/>
                </a:lnTo>
                <a:close/>
              </a:path>
              <a:path w="589914" h="141604">
                <a:moveTo>
                  <a:pt x="511962" y="88519"/>
                </a:moveTo>
                <a:lnTo>
                  <a:pt x="497903" y="49631"/>
                </a:lnTo>
                <a:lnTo>
                  <a:pt x="493356" y="45974"/>
                </a:lnTo>
                <a:lnTo>
                  <a:pt x="493356" y="88519"/>
                </a:lnTo>
                <a:lnTo>
                  <a:pt x="493001" y="97256"/>
                </a:lnTo>
                <a:lnTo>
                  <a:pt x="473087" y="128841"/>
                </a:lnTo>
                <a:lnTo>
                  <a:pt x="456133" y="128841"/>
                </a:lnTo>
                <a:lnTo>
                  <a:pt x="434416" y="88519"/>
                </a:lnTo>
                <a:lnTo>
                  <a:pt x="434975" y="80606"/>
                </a:lnTo>
                <a:lnTo>
                  <a:pt x="456133" y="49631"/>
                </a:lnTo>
                <a:lnTo>
                  <a:pt x="473087" y="49631"/>
                </a:lnTo>
                <a:lnTo>
                  <a:pt x="493356" y="88519"/>
                </a:lnTo>
                <a:lnTo>
                  <a:pt x="493356" y="45974"/>
                </a:lnTo>
                <a:lnTo>
                  <a:pt x="490626" y="43776"/>
                </a:lnTo>
                <a:lnTo>
                  <a:pt x="482625" y="39941"/>
                </a:lnTo>
                <a:lnTo>
                  <a:pt x="473735" y="37858"/>
                </a:lnTo>
                <a:lnTo>
                  <a:pt x="463778" y="37223"/>
                </a:lnTo>
                <a:lnTo>
                  <a:pt x="454787" y="37858"/>
                </a:lnTo>
                <a:lnTo>
                  <a:pt x="420801" y="66128"/>
                </a:lnTo>
                <a:lnTo>
                  <a:pt x="417258" y="88519"/>
                </a:lnTo>
                <a:lnTo>
                  <a:pt x="418147" y="101358"/>
                </a:lnTo>
                <a:lnTo>
                  <a:pt x="438569" y="134708"/>
                </a:lnTo>
                <a:lnTo>
                  <a:pt x="463778" y="141249"/>
                </a:lnTo>
                <a:lnTo>
                  <a:pt x="473735" y="140614"/>
                </a:lnTo>
                <a:lnTo>
                  <a:pt x="508419" y="112166"/>
                </a:lnTo>
                <a:lnTo>
                  <a:pt x="511073" y="101358"/>
                </a:lnTo>
                <a:lnTo>
                  <a:pt x="511962" y="88519"/>
                </a:lnTo>
                <a:close/>
              </a:path>
              <a:path w="589914" h="141604">
                <a:moveTo>
                  <a:pt x="589495" y="38887"/>
                </a:moveTo>
                <a:lnTo>
                  <a:pt x="586397" y="37223"/>
                </a:lnTo>
                <a:lnTo>
                  <a:pt x="572541" y="37223"/>
                </a:lnTo>
                <a:lnTo>
                  <a:pt x="566343" y="40335"/>
                </a:lnTo>
                <a:lnTo>
                  <a:pt x="561581" y="41986"/>
                </a:lnTo>
                <a:lnTo>
                  <a:pt x="552284" y="51295"/>
                </a:lnTo>
                <a:lnTo>
                  <a:pt x="550837" y="57492"/>
                </a:lnTo>
                <a:lnTo>
                  <a:pt x="550837" y="38887"/>
                </a:lnTo>
                <a:lnTo>
                  <a:pt x="533666" y="38887"/>
                </a:lnTo>
                <a:lnTo>
                  <a:pt x="533666" y="139598"/>
                </a:lnTo>
                <a:lnTo>
                  <a:pt x="550837" y="139598"/>
                </a:lnTo>
                <a:lnTo>
                  <a:pt x="550837" y="89966"/>
                </a:lnTo>
                <a:lnTo>
                  <a:pt x="551154" y="80403"/>
                </a:lnTo>
                <a:lnTo>
                  <a:pt x="570890" y="52743"/>
                </a:lnTo>
                <a:lnTo>
                  <a:pt x="584949" y="52743"/>
                </a:lnTo>
                <a:lnTo>
                  <a:pt x="589495" y="55841"/>
                </a:lnTo>
                <a:lnTo>
                  <a:pt x="589495" y="38887"/>
                </a:lnTo>
                <a:close/>
              </a:path>
            </a:pathLst>
          </a:custGeom>
          <a:solidFill>
            <a:srgbClr val="000000"/>
          </a:solidFill>
        </p:spPr>
        <p:txBody>
          <a:bodyPr wrap="square" lIns="0" tIns="0" rIns="0" bIns="0" rtlCol="0"/>
          <a:lstStyle/>
          <a:p>
            <a:endParaRPr/>
          </a:p>
        </p:txBody>
      </p:sp>
      <p:grpSp>
        <p:nvGrpSpPr>
          <p:cNvPr id="349" name="object 349"/>
          <p:cNvGrpSpPr/>
          <p:nvPr/>
        </p:nvGrpSpPr>
        <p:grpSpPr>
          <a:xfrm>
            <a:off x="6839614" y="6427566"/>
            <a:ext cx="474980" cy="146051"/>
            <a:chOff x="6839613" y="6427566"/>
            <a:chExt cx="474980" cy="146050"/>
          </a:xfrm>
        </p:grpSpPr>
        <p:pic>
          <p:nvPicPr>
            <p:cNvPr id="350" name="object 350"/>
            <p:cNvPicPr/>
            <p:nvPr/>
          </p:nvPicPr>
          <p:blipFill>
            <a:blip r:embed="rId228" cstate="print"/>
            <a:stretch>
              <a:fillRect/>
            </a:stretch>
          </p:blipFill>
          <p:spPr>
            <a:xfrm>
              <a:off x="7019502" y="6427566"/>
              <a:ext cx="82293" cy="144140"/>
            </a:xfrm>
            <a:prstGeom prst="rect">
              <a:avLst/>
            </a:prstGeom>
          </p:spPr>
        </p:pic>
        <p:pic>
          <p:nvPicPr>
            <p:cNvPr id="351" name="object 351"/>
            <p:cNvPicPr/>
            <p:nvPr/>
          </p:nvPicPr>
          <p:blipFill>
            <a:blip r:embed="rId229" cstate="print"/>
            <a:stretch>
              <a:fillRect/>
            </a:stretch>
          </p:blipFill>
          <p:spPr>
            <a:xfrm>
              <a:off x="6839613" y="6432116"/>
              <a:ext cx="159625" cy="139590"/>
            </a:xfrm>
            <a:prstGeom prst="rect">
              <a:avLst/>
            </a:prstGeom>
          </p:spPr>
        </p:pic>
        <p:pic>
          <p:nvPicPr>
            <p:cNvPr id="352" name="object 352"/>
            <p:cNvPicPr/>
            <p:nvPr/>
          </p:nvPicPr>
          <p:blipFill>
            <a:blip r:embed="rId230" cstate="print"/>
            <a:stretch>
              <a:fillRect/>
            </a:stretch>
          </p:blipFill>
          <p:spPr>
            <a:xfrm>
              <a:off x="7121852" y="6469340"/>
              <a:ext cx="86842" cy="104021"/>
            </a:xfrm>
            <a:prstGeom prst="rect">
              <a:avLst/>
            </a:prstGeom>
          </p:spPr>
        </p:pic>
        <p:pic>
          <p:nvPicPr>
            <p:cNvPr id="353" name="object 353"/>
            <p:cNvPicPr/>
            <p:nvPr/>
          </p:nvPicPr>
          <p:blipFill>
            <a:blip r:embed="rId210" cstate="print"/>
            <a:stretch>
              <a:fillRect/>
            </a:stretch>
          </p:blipFill>
          <p:spPr>
            <a:xfrm>
              <a:off x="7232060" y="6469340"/>
              <a:ext cx="82087" cy="102366"/>
            </a:xfrm>
            <a:prstGeom prst="rect">
              <a:avLst/>
            </a:prstGeom>
          </p:spPr>
        </p:pic>
      </p:grpSp>
      <p:sp>
        <p:nvSpPr>
          <p:cNvPr id="354" name="object 354"/>
          <p:cNvSpPr/>
          <p:nvPr/>
        </p:nvSpPr>
        <p:spPr>
          <a:xfrm>
            <a:off x="7402641" y="6469344"/>
            <a:ext cx="654685" cy="104139"/>
          </a:xfrm>
          <a:custGeom>
            <a:avLst/>
            <a:gdLst/>
            <a:ahLst/>
            <a:cxnLst/>
            <a:rect l="l" t="t" r="r" b="b"/>
            <a:pathLst>
              <a:path w="654684" h="104140">
                <a:moveTo>
                  <a:pt x="55829" y="1663"/>
                </a:moveTo>
                <a:lnTo>
                  <a:pt x="52730" y="0"/>
                </a:lnTo>
                <a:lnTo>
                  <a:pt x="38658" y="0"/>
                </a:lnTo>
                <a:lnTo>
                  <a:pt x="29362" y="4762"/>
                </a:lnTo>
                <a:lnTo>
                  <a:pt x="24815" y="7861"/>
                </a:lnTo>
                <a:lnTo>
                  <a:pt x="18605" y="14071"/>
                </a:lnTo>
                <a:lnTo>
                  <a:pt x="16954" y="20269"/>
                </a:lnTo>
                <a:lnTo>
                  <a:pt x="16954" y="1663"/>
                </a:lnTo>
                <a:lnTo>
                  <a:pt x="0" y="1663"/>
                </a:lnTo>
                <a:lnTo>
                  <a:pt x="0" y="102374"/>
                </a:lnTo>
                <a:lnTo>
                  <a:pt x="16954" y="102374"/>
                </a:lnTo>
                <a:lnTo>
                  <a:pt x="16954" y="52743"/>
                </a:lnTo>
                <a:lnTo>
                  <a:pt x="17513" y="43180"/>
                </a:lnTo>
                <a:lnTo>
                  <a:pt x="37211" y="15519"/>
                </a:lnTo>
                <a:lnTo>
                  <a:pt x="52730" y="15519"/>
                </a:lnTo>
                <a:lnTo>
                  <a:pt x="55829" y="18618"/>
                </a:lnTo>
                <a:lnTo>
                  <a:pt x="55829" y="1663"/>
                </a:lnTo>
                <a:close/>
              </a:path>
              <a:path w="654684" h="104140">
                <a:moveTo>
                  <a:pt x="153631" y="48183"/>
                </a:moveTo>
                <a:lnTo>
                  <a:pt x="153390" y="41986"/>
                </a:lnTo>
                <a:lnTo>
                  <a:pt x="153301" y="39471"/>
                </a:lnTo>
                <a:lnTo>
                  <a:pt x="152234" y="31902"/>
                </a:lnTo>
                <a:lnTo>
                  <a:pt x="150317" y="25501"/>
                </a:lnTo>
                <a:lnTo>
                  <a:pt x="147421" y="20269"/>
                </a:lnTo>
                <a:lnTo>
                  <a:pt x="144322" y="12407"/>
                </a:lnTo>
                <a:lnTo>
                  <a:pt x="139573" y="7861"/>
                </a:lnTo>
                <a:lnTo>
                  <a:pt x="138125" y="7150"/>
                </a:lnTo>
                <a:lnTo>
                  <a:pt x="138125" y="35775"/>
                </a:lnTo>
                <a:lnTo>
                  <a:pt x="138125" y="41986"/>
                </a:lnTo>
                <a:lnTo>
                  <a:pt x="83743" y="41986"/>
                </a:lnTo>
                <a:lnTo>
                  <a:pt x="85191" y="32677"/>
                </a:lnTo>
                <a:lnTo>
                  <a:pt x="88290" y="26479"/>
                </a:lnTo>
                <a:lnTo>
                  <a:pt x="99250" y="15519"/>
                </a:lnTo>
                <a:lnTo>
                  <a:pt x="105448" y="12407"/>
                </a:lnTo>
                <a:lnTo>
                  <a:pt x="116408" y="12407"/>
                </a:lnTo>
                <a:lnTo>
                  <a:pt x="120954" y="14071"/>
                </a:lnTo>
                <a:lnTo>
                  <a:pt x="124053" y="17170"/>
                </a:lnTo>
                <a:lnTo>
                  <a:pt x="128816" y="18618"/>
                </a:lnTo>
                <a:lnTo>
                  <a:pt x="131914" y="21717"/>
                </a:lnTo>
                <a:lnTo>
                  <a:pt x="133362" y="26479"/>
                </a:lnTo>
                <a:lnTo>
                  <a:pt x="136461" y="31026"/>
                </a:lnTo>
                <a:lnTo>
                  <a:pt x="138125" y="35775"/>
                </a:lnTo>
                <a:lnTo>
                  <a:pt x="138125" y="7150"/>
                </a:lnTo>
                <a:lnTo>
                  <a:pt x="127165" y="1663"/>
                </a:lnTo>
                <a:lnTo>
                  <a:pt x="120954" y="0"/>
                </a:lnTo>
                <a:lnTo>
                  <a:pt x="113309" y="0"/>
                </a:lnTo>
                <a:lnTo>
                  <a:pt x="73126" y="22466"/>
                </a:lnTo>
                <a:lnTo>
                  <a:pt x="66573" y="52743"/>
                </a:lnTo>
                <a:lnTo>
                  <a:pt x="67208" y="63792"/>
                </a:lnTo>
                <a:lnTo>
                  <a:pt x="93205" y="100482"/>
                </a:lnTo>
                <a:lnTo>
                  <a:pt x="113309" y="104025"/>
                </a:lnTo>
                <a:lnTo>
                  <a:pt x="127165" y="104025"/>
                </a:lnTo>
                <a:lnTo>
                  <a:pt x="133362" y="100926"/>
                </a:lnTo>
                <a:lnTo>
                  <a:pt x="139573" y="99275"/>
                </a:lnTo>
                <a:lnTo>
                  <a:pt x="144322" y="94716"/>
                </a:lnTo>
                <a:lnTo>
                  <a:pt x="146342" y="91617"/>
                </a:lnTo>
                <a:lnTo>
                  <a:pt x="147421" y="89966"/>
                </a:lnTo>
                <a:lnTo>
                  <a:pt x="150520" y="85420"/>
                </a:lnTo>
                <a:lnTo>
                  <a:pt x="151930" y="82397"/>
                </a:lnTo>
                <a:lnTo>
                  <a:pt x="151968" y="76111"/>
                </a:lnTo>
                <a:lnTo>
                  <a:pt x="136461" y="76111"/>
                </a:lnTo>
                <a:lnTo>
                  <a:pt x="136461" y="80657"/>
                </a:lnTo>
                <a:lnTo>
                  <a:pt x="135013" y="83756"/>
                </a:lnTo>
                <a:lnTo>
                  <a:pt x="130263" y="86868"/>
                </a:lnTo>
                <a:lnTo>
                  <a:pt x="127165" y="89966"/>
                </a:lnTo>
                <a:lnTo>
                  <a:pt x="122618" y="91617"/>
                </a:lnTo>
                <a:lnTo>
                  <a:pt x="114757" y="91617"/>
                </a:lnTo>
                <a:lnTo>
                  <a:pt x="107848" y="90779"/>
                </a:lnTo>
                <a:lnTo>
                  <a:pt x="82664" y="61963"/>
                </a:lnTo>
                <a:lnTo>
                  <a:pt x="82080" y="54394"/>
                </a:lnTo>
                <a:lnTo>
                  <a:pt x="153631" y="54394"/>
                </a:lnTo>
                <a:lnTo>
                  <a:pt x="153631" y="48183"/>
                </a:lnTo>
                <a:close/>
              </a:path>
              <a:path w="654684" h="104140">
                <a:moveTo>
                  <a:pt x="255981" y="21717"/>
                </a:moveTo>
                <a:lnTo>
                  <a:pt x="254330" y="17170"/>
                </a:lnTo>
                <a:lnTo>
                  <a:pt x="251218" y="12407"/>
                </a:lnTo>
                <a:lnTo>
                  <a:pt x="246672" y="9309"/>
                </a:lnTo>
                <a:lnTo>
                  <a:pt x="241922" y="4762"/>
                </a:lnTo>
                <a:lnTo>
                  <a:pt x="237363" y="3111"/>
                </a:lnTo>
                <a:lnTo>
                  <a:pt x="231165" y="0"/>
                </a:lnTo>
                <a:lnTo>
                  <a:pt x="217106" y="0"/>
                </a:lnTo>
                <a:lnTo>
                  <a:pt x="178079" y="21628"/>
                </a:lnTo>
                <a:lnTo>
                  <a:pt x="172237" y="51295"/>
                </a:lnTo>
                <a:lnTo>
                  <a:pt x="172847" y="63182"/>
                </a:lnTo>
                <a:lnTo>
                  <a:pt x="198335" y="100482"/>
                </a:lnTo>
                <a:lnTo>
                  <a:pt x="217106" y="104025"/>
                </a:lnTo>
                <a:lnTo>
                  <a:pt x="231165" y="104025"/>
                </a:lnTo>
                <a:lnTo>
                  <a:pt x="237363" y="100926"/>
                </a:lnTo>
                <a:lnTo>
                  <a:pt x="241922" y="99275"/>
                </a:lnTo>
                <a:lnTo>
                  <a:pt x="246672" y="94716"/>
                </a:lnTo>
                <a:lnTo>
                  <a:pt x="254330" y="86855"/>
                </a:lnTo>
                <a:lnTo>
                  <a:pt x="255981" y="82308"/>
                </a:lnTo>
                <a:lnTo>
                  <a:pt x="255981" y="76111"/>
                </a:lnTo>
                <a:lnTo>
                  <a:pt x="238810" y="76111"/>
                </a:lnTo>
                <a:lnTo>
                  <a:pt x="238810" y="80657"/>
                </a:lnTo>
                <a:lnTo>
                  <a:pt x="237363" y="83756"/>
                </a:lnTo>
                <a:lnTo>
                  <a:pt x="231165" y="89966"/>
                </a:lnTo>
                <a:lnTo>
                  <a:pt x="224967" y="91617"/>
                </a:lnTo>
                <a:lnTo>
                  <a:pt x="210908" y="91617"/>
                </a:lnTo>
                <a:lnTo>
                  <a:pt x="189191" y="51295"/>
                </a:lnTo>
                <a:lnTo>
                  <a:pt x="189750" y="42303"/>
                </a:lnTo>
                <a:lnTo>
                  <a:pt x="210908" y="12407"/>
                </a:lnTo>
                <a:lnTo>
                  <a:pt x="224967" y="12407"/>
                </a:lnTo>
                <a:lnTo>
                  <a:pt x="231165" y="14071"/>
                </a:lnTo>
                <a:lnTo>
                  <a:pt x="237363" y="20269"/>
                </a:lnTo>
                <a:lnTo>
                  <a:pt x="238810" y="23368"/>
                </a:lnTo>
                <a:lnTo>
                  <a:pt x="238810" y="27927"/>
                </a:lnTo>
                <a:lnTo>
                  <a:pt x="255981" y="27927"/>
                </a:lnTo>
                <a:lnTo>
                  <a:pt x="255981" y="21717"/>
                </a:lnTo>
                <a:close/>
              </a:path>
              <a:path w="654684" h="104140">
                <a:moveTo>
                  <a:pt x="365975" y="51295"/>
                </a:moveTo>
                <a:lnTo>
                  <a:pt x="352120" y="12407"/>
                </a:lnTo>
                <a:lnTo>
                  <a:pt x="349021" y="9918"/>
                </a:lnTo>
                <a:lnTo>
                  <a:pt x="349021" y="51295"/>
                </a:lnTo>
                <a:lnTo>
                  <a:pt x="348437" y="60032"/>
                </a:lnTo>
                <a:lnTo>
                  <a:pt x="327317" y="91617"/>
                </a:lnTo>
                <a:lnTo>
                  <a:pt x="310146" y="91617"/>
                </a:lnTo>
                <a:lnTo>
                  <a:pt x="288442" y="51295"/>
                </a:lnTo>
                <a:lnTo>
                  <a:pt x="289026" y="43383"/>
                </a:lnTo>
                <a:lnTo>
                  <a:pt x="310146" y="12407"/>
                </a:lnTo>
                <a:lnTo>
                  <a:pt x="327317" y="12407"/>
                </a:lnTo>
                <a:lnTo>
                  <a:pt x="349021" y="51295"/>
                </a:lnTo>
                <a:lnTo>
                  <a:pt x="349021" y="9918"/>
                </a:lnTo>
                <a:lnTo>
                  <a:pt x="344843" y="6553"/>
                </a:lnTo>
                <a:lnTo>
                  <a:pt x="336956" y="2717"/>
                </a:lnTo>
                <a:lnTo>
                  <a:pt x="328485" y="635"/>
                </a:lnTo>
                <a:lnTo>
                  <a:pt x="319455" y="0"/>
                </a:lnTo>
                <a:lnTo>
                  <a:pt x="309587" y="635"/>
                </a:lnTo>
                <a:lnTo>
                  <a:pt x="274929" y="28905"/>
                </a:lnTo>
                <a:lnTo>
                  <a:pt x="271487" y="51295"/>
                </a:lnTo>
                <a:lnTo>
                  <a:pt x="272338" y="64135"/>
                </a:lnTo>
                <a:lnTo>
                  <a:pt x="292646" y="97485"/>
                </a:lnTo>
                <a:lnTo>
                  <a:pt x="319455" y="104025"/>
                </a:lnTo>
                <a:lnTo>
                  <a:pt x="328485" y="103390"/>
                </a:lnTo>
                <a:lnTo>
                  <a:pt x="362546" y="74942"/>
                </a:lnTo>
                <a:lnTo>
                  <a:pt x="365125" y="64135"/>
                </a:lnTo>
                <a:lnTo>
                  <a:pt x="365975" y="51295"/>
                </a:lnTo>
                <a:close/>
              </a:path>
              <a:path w="654684" h="104140">
                <a:moveTo>
                  <a:pt x="476186" y="1663"/>
                </a:moveTo>
                <a:lnTo>
                  <a:pt x="459028" y="1663"/>
                </a:lnTo>
                <a:lnTo>
                  <a:pt x="426567" y="80657"/>
                </a:lnTo>
                <a:lnTo>
                  <a:pt x="395541" y="1663"/>
                </a:lnTo>
                <a:lnTo>
                  <a:pt x="376936" y="1663"/>
                </a:lnTo>
                <a:lnTo>
                  <a:pt x="417258" y="102374"/>
                </a:lnTo>
                <a:lnTo>
                  <a:pt x="434213" y="102374"/>
                </a:lnTo>
                <a:lnTo>
                  <a:pt x="476186" y="1663"/>
                </a:lnTo>
                <a:close/>
              </a:path>
              <a:path w="654684" h="104140">
                <a:moveTo>
                  <a:pt x="575437" y="48183"/>
                </a:moveTo>
                <a:lnTo>
                  <a:pt x="575056" y="41986"/>
                </a:lnTo>
                <a:lnTo>
                  <a:pt x="574903" y="39471"/>
                </a:lnTo>
                <a:lnTo>
                  <a:pt x="573493" y="31902"/>
                </a:lnTo>
                <a:lnTo>
                  <a:pt x="571512" y="25501"/>
                </a:lnTo>
                <a:lnTo>
                  <a:pt x="569226" y="20269"/>
                </a:lnTo>
                <a:lnTo>
                  <a:pt x="566127" y="12407"/>
                </a:lnTo>
                <a:lnTo>
                  <a:pt x="561581" y="7861"/>
                </a:lnTo>
                <a:lnTo>
                  <a:pt x="558482" y="6324"/>
                </a:lnTo>
                <a:lnTo>
                  <a:pt x="558482" y="31026"/>
                </a:lnTo>
                <a:lnTo>
                  <a:pt x="558482" y="41986"/>
                </a:lnTo>
                <a:lnTo>
                  <a:pt x="505548" y="41986"/>
                </a:lnTo>
                <a:lnTo>
                  <a:pt x="507199" y="32677"/>
                </a:lnTo>
                <a:lnTo>
                  <a:pt x="510298" y="26479"/>
                </a:lnTo>
                <a:lnTo>
                  <a:pt x="514858" y="20269"/>
                </a:lnTo>
                <a:lnTo>
                  <a:pt x="521055" y="15519"/>
                </a:lnTo>
                <a:lnTo>
                  <a:pt x="525805" y="12407"/>
                </a:lnTo>
                <a:lnTo>
                  <a:pt x="538213" y="12407"/>
                </a:lnTo>
                <a:lnTo>
                  <a:pt x="542975" y="14071"/>
                </a:lnTo>
                <a:lnTo>
                  <a:pt x="546074" y="17170"/>
                </a:lnTo>
                <a:lnTo>
                  <a:pt x="550621" y="18618"/>
                </a:lnTo>
                <a:lnTo>
                  <a:pt x="553720" y="21717"/>
                </a:lnTo>
                <a:lnTo>
                  <a:pt x="555383" y="26479"/>
                </a:lnTo>
                <a:lnTo>
                  <a:pt x="558482" y="31026"/>
                </a:lnTo>
                <a:lnTo>
                  <a:pt x="558482" y="6324"/>
                </a:lnTo>
                <a:lnTo>
                  <a:pt x="549173" y="1663"/>
                </a:lnTo>
                <a:lnTo>
                  <a:pt x="541324" y="0"/>
                </a:lnTo>
                <a:lnTo>
                  <a:pt x="535114" y="0"/>
                </a:lnTo>
                <a:lnTo>
                  <a:pt x="494880" y="22466"/>
                </a:lnTo>
                <a:lnTo>
                  <a:pt x="486943" y="52743"/>
                </a:lnTo>
                <a:lnTo>
                  <a:pt x="487807" y="63792"/>
                </a:lnTo>
                <a:lnTo>
                  <a:pt x="514908" y="100482"/>
                </a:lnTo>
                <a:lnTo>
                  <a:pt x="535114" y="104025"/>
                </a:lnTo>
                <a:lnTo>
                  <a:pt x="549173" y="104025"/>
                </a:lnTo>
                <a:lnTo>
                  <a:pt x="555383" y="100926"/>
                </a:lnTo>
                <a:lnTo>
                  <a:pt x="561581" y="99275"/>
                </a:lnTo>
                <a:lnTo>
                  <a:pt x="566127" y="94716"/>
                </a:lnTo>
                <a:lnTo>
                  <a:pt x="568159" y="91617"/>
                </a:lnTo>
                <a:lnTo>
                  <a:pt x="569226" y="89966"/>
                </a:lnTo>
                <a:lnTo>
                  <a:pt x="572338" y="85420"/>
                </a:lnTo>
                <a:lnTo>
                  <a:pt x="573938" y="82397"/>
                </a:lnTo>
                <a:lnTo>
                  <a:pt x="573989" y="76111"/>
                </a:lnTo>
                <a:lnTo>
                  <a:pt x="558482" y="76111"/>
                </a:lnTo>
                <a:lnTo>
                  <a:pt x="558482" y="80657"/>
                </a:lnTo>
                <a:lnTo>
                  <a:pt x="549173" y="89966"/>
                </a:lnTo>
                <a:lnTo>
                  <a:pt x="544423" y="91617"/>
                </a:lnTo>
                <a:lnTo>
                  <a:pt x="536562" y="91617"/>
                </a:lnTo>
                <a:lnTo>
                  <a:pt x="504685" y="61963"/>
                </a:lnTo>
                <a:lnTo>
                  <a:pt x="504101" y="54394"/>
                </a:lnTo>
                <a:lnTo>
                  <a:pt x="575437" y="54394"/>
                </a:lnTo>
                <a:lnTo>
                  <a:pt x="575437" y="48183"/>
                </a:lnTo>
                <a:close/>
              </a:path>
              <a:path w="654684" h="104140">
                <a:moveTo>
                  <a:pt x="654634" y="1663"/>
                </a:moveTo>
                <a:lnTo>
                  <a:pt x="652970" y="0"/>
                </a:lnTo>
                <a:lnTo>
                  <a:pt x="639114" y="0"/>
                </a:lnTo>
                <a:lnTo>
                  <a:pt x="634365" y="1663"/>
                </a:lnTo>
                <a:lnTo>
                  <a:pt x="628167" y="4762"/>
                </a:lnTo>
                <a:lnTo>
                  <a:pt x="625055" y="7861"/>
                </a:lnTo>
                <a:lnTo>
                  <a:pt x="620509" y="10960"/>
                </a:lnTo>
                <a:lnTo>
                  <a:pt x="615759" y="20269"/>
                </a:lnTo>
                <a:lnTo>
                  <a:pt x="615759" y="1663"/>
                </a:lnTo>
                <a:lnTo>
                  <a:pt x="598805" y="1663"/>
                </a:lnTo>
                <a:lnTo>
                  <a:pt x="598805" y="102374"/>
                </a:lnTo>
                <a:lnTo>
                  <a:pt x="615759" y="102374"/>
                </a:lnTo>
                <a:lnTo>
                  <a:pt x="615759" y="52743"/>
                </a:lnTo>
                <a:lnTo>
                  <a:pt x="616318" y="43180"/>
                </a:lnTo>
                <a:lnTo>
                  <a:pt x="636016" y="15519"/>
                </a:lnTo>
                <a:lnTo>
                  <a:pt x="651522" y="15519"/>
                </a:lnTo>
                <a:lnTo>
                  <a:pt x="654634" y="18618"/>
                </a:lnTo>
                <a:lnTo>
                  <a:pt x="654634" y="1663"/>
                </a:lnTo>
                <a:close/>
              </a:path>
            </a:pathLst>
          </a:custGeom>
          <a:solidFill>
            <a:srgbClr val="000000"/>
          </a:solidFill>
        </p:spPr>
        <p:txBody>
          <a:bodyPr wrap="square" lIns="0" tIns="0" rIns="0" bIns="0" rtlCol="0"/>
          <a:lstStyle/>
          <a:p>
            <a:endParaRPr/>
          </a:p>
        </p:txBody>
      </p:sp>
      <p:sp>
        <p:nvSpPr>
          <p:cNvPr id="355" name="object 355"/>
          <p:cNvSpPr/>
          <p:nvPr/>
        </p:nvSpPr>
        <p:spPr>
          <a:xfrm>
            <a:off x="8136258" y="6432119"/>
            <a:ext cx="15875" cy="139700"/>
          </a:xfrm>
          <a:custGeom>
            <a:avLst/>
            <a:gdLst/>
            <a:ahLst/>
            <a:cxnLst/>
            <a:rect l="l" t="t" r="r" b="b"/>
            <a:pathLst>
              <a:path w="15875" h="139700">
                <a:moveTo>
                  <a:pt x="15506" y="38887"/>
                </a:moveTo>
                <a:lnTo>
                  <a:pt x="0" y="38887"/>
                </a:lnTo>
                <a:lnTo>
                  <a:pt x="0" y="139598"/>
                </a:lnTo>
                <a:lnTo>
                  <a:pt x="15506" y="139598"/>
                </a:lnTo>
                <a:lnTo>
                  <a:pt x="15506" y="38887"/>
                </a:lnTo>
                <a:close/>
              </a:path>
              <a:path w="15875" h="139700">
                <a:moveTo>
                  <a:pt x="15506" y="0"/>
                </a:moveTo>
                <a:lnTo>
                  <a:pt x="0" y="0"/>
                </a:lnTo>
                <a:lnTo>
                  <a:pt x="0" y="17170"/>
                </a:lnTo>
                <a:lnTo>
                  <a:pt x="15506" y="17170"/>
                </a:lnTo>
                <a:lnTo>
                  <a:pt x="15506" y="0"/>
                </a:lnTo>
                <a:close/>
              </a:path>
            </a:pathLst>
          </a:custGeom>
          <a:solidFill>
            <a:srgbClr val="000000"/>
          </a:solidFill>
        </p:spPr>
        <p:txBody>
          <a:bodyPr wrap="square" lIns="0" tIns="0" rIns="0" bIns="0" rtlCol="0"/>
          <a:lstStyle/>
          <a:p>
            <a:endParaRPr/>
          </a:p>
        </p:txBody>
      </p:sp>
      <p:grpSp>
        <p:nvGrpSpPr>
          <p:cNvPr id="356" name="object 356"/>
          <p:cNvGrpSpPr/>
          <p:nvPr/>
        </p:nvGrpSpPr>
        <p:grpSpPr>
          <a:xfrm>
            <a:off x="8246471" y="6432119"/>
            <a:ext cx="114935" cy="141605"/>
            <a:chOff x="8246467" y="6432116"/>
            <a:chExt cx="114935" cy="141605"/>
          </a:xfrm>
        </p:grpSpPr>
        <p:sp>
          <p:nvSpPr>
            <p:cNvPr id="357" name="object 357"/>
            <p:cNvSpPr/>
            <p:nvPr/>
          </p:nvSpPr>
          <p:spPr>
            <a:xfrm>
              <a:off x="8246466" y="6432118"/>
              <a:ext cx="17145" cy="139700"/>
            </a:xfrm>
            <a:custGeom>
              <a:avLst/>
              <a:gdLst/>
              <a:ahLst/>
              <a:cxnLst/>
              <a:rect l="l" t="t" r="r" b="b"/>
              <a:pathLst>
                <a:path w="17145" h="139700">
                  <a:moveTo>
                    <a:pt x="16954" y="38887"/>
                  </a:moveTo>
                  <a:lnTo>
                    <a:pt x="0" y="38887"/>
                  </a:lnTo>
                  <a:lnTo>
                    <a:pt x="0" y="139598"/>
                  </a:lnTo>
                  <a:lnTo>
                    <a:pt x="16954" y="139598"/>
                  </a:lnTo>
                  <a:lnTo>
                    <a:pt x="16954" y="38887"/>
                  </a:lnTo>
                  <a:close/>
                </a:path>
                <a:path w="17145" h="139700">
                  <a:moveTo>
                    <a:pt x="16954" y="0"/>
                  </a:moveTo>
                  <a:lnTo>
                    <a:pt x="0" y="0"/>
                  </a:lnTo>
                  <a:lnTo>
                    <a:pt x="0" y="17170"/>
                  </a:lnTo>
                  <a:lnTo>
                    <a:pt x="16954" y="17170"/>
                  </a:lnTo>
                  <a:lnTo>
                    <a:pt x="16954" y="0"/>
                  </a:lnTo>
                  <a:close/>
                </a:path>
              </a:pathLst>
            </a:custGeom>
            <a:solidFill>
              <a:srgbClr val="000000"/>
            </a:solidFill>
          </p:spPr>
          <p:txBody>
            <a:bodyPr wrap="square" lIns="0" tIns="0" rIns="0" bIns="0" rtlCol="0"/>
            <a:lstStyle/>
            <a:p>
              <a:endParaRPr/>
            </a:p>
          </p:txBody>
        </p:sp>
        <p:pic>
          <p:nvPicPr>
            <p:cNvPr id="358" name="object 358"/>
            <p:cNvPicPr/>
            <p:nvPr/>
          </p:nvPicPr>
          <p:blipFill>
            <a:blip r:embed="rId231" cstate="print"/>
            <a:stretch>
              <a:fillRect/>
            </a:stretch>
          </p:blipFill>
          <p:spPr>
            <a:xfrm>
              <a:off x="8283686" y="6469340"/>
              <a:ext cx="77538" cy="104021"/>
            </a:xfrm>
            <a:prstGeom prst="rect">
              <a:avLst/>
            </a:prstGeom>
          </p:spPr>
        </p:pic>
      </p:grpSp>
      <p:grpSp>
        <p:nvGrpSpPr>
          <p:cNvPr id="359" name="object 359"/>
          <p:cNvGrpSpPr/>
          <p:nvPr/>
        </p:nvGrpSpPr>
        <p:grpSpPr>
          <a:xfrm>
            <a:off x="6845819" y="6675729"/>
            <a:ext cx="539751" cy="146051"/>
            <a:chOff x="6845817" y="6675728"/>
            <a:chExt cx="539750" cy="146050"/>
          </a:xfrm>
        </p:grpSpPr>
        <p:pic>
          <p:nvPicPr>
            <p:cNvPr id="360" name="object 360"/>
            <p:cNvPicPr/>
            <p:nvPr/>
          </p:nvPicPr>
          <p:blipFill>
            <a:blip r:embed="rId232" cstate="print"/>
            <a:stretch>
              <a:fillRect/>
            </a:stretch>
          </p:blipFill>
          <p:spPr>
            <a:xfrm>
              <a:off x="6845817" y="6675728"/>
              <a:ext cx="179888" cy="144347"/>
            </a:xfrm>
            <a:prstGeom prst="rect">
              <a:avLst/>
            </a:prstGeom>
          </p:spPr>
        </p:pic>
        <p:pic>
          <p:nvPicPr>
            <p:cNvPr id="361" name="object 361"/>
            <p:cNvPicPr/>
            <p:nvPr/>
          </p:nvPicPr>
          <p:blipFill>
            <a:blip r:embed="rId233" cstate="print"/>
            <a:stretch>
              <a:fillRect/>
            </a:stretch>
          </p:blipFill>
          <p:spPr>
            <a:xfrm>
              <a:off x="7045762" y="6717501"/>
              <a:ext cx="339720" cy="104021"/>
            </a:xfrm>
            <a:prstGeom prst="rect">
              <a:avLst/>
            </a:prstGeom>
          </p:spPr>
        </p:pic>
      </p:gr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9202" y="-5457"/>
            <a:ext cx="8443595" cy="6869431"/>
            <a:chOff x="309200" y="-5457"/>
            <a:chExt cx="8443595" cy="6869430"/>
          </a:xfrm>
        </p:grpSpPr>
        <p:sp>
          <p:nvSpPr>
            <p:cNvPr id="3" name="object 3"/>
            <p:cNvSpPr/>
            <p:nvPr/>
          </p:nvSpPr>
          <p:spPr>
            <a:xfrm>
              <a:off x="314857" y="643738"/>
              <a:ext cx="4215765" cy="6214745"/>
            </a:xfrm>
            <a:custGeom>
              <a:avLst/>
              <a:gdLst/>
              <a:ahLst/>
              <a:cxnLst/>
              <a:rect l="l" t="t" r="r" b="b"/>
              <a:pathLst>
                <a:path w="4215765" h="6214745">
                  <a:moveTo>
                    <a:pt x="0" y="0"/>
                  </a:moveTo>
                  <a:lnTo>
                    <a:pt x="4215385" y="0"/>
                  </a:lnTo>
                  <a:lnTo>
                    <a:pt x="4215385" y="6214260"/>
                  </a:lnTo>
                </a:path>
                <a:path w="4215765" h="6214745">
                  <a:moveTo>
                    <a:pt x="0" y="6214260"/>
                  </a:moveTo>
                  <a:lnTo>
                    <a:pt x="0" y="0"/>
                  </a:lnTo>
                </a:path>
              </a:pathLst>
            </a:custGeom>
            <a:ln w="11109">
              <a:solidFill>
                <a:srgbClr val="000000"/>
              </a:solidFill>
            </a:ln>
          </p:spPr>
          <p:txBody>
            <a:bodyPr wrap="square" lIns="0" tIns="0" rIns="0" bIns="0" rtlCol="0"/>
            <a:lstStyle/>
            <a:p>
              <a:endParaRPr/>
            </a:p>
          </p:txBody>
        </p:sp>
        <p:pic>
          <p:nvPicPr>
            <p:cNvPr id="4" name="object 4"/>
            <p:cNvPicPr/>
            <p:nvPr/>
          </p:nvPicPr>
          <p:blipFill>
            <a:blip r:embed="rId2" cstate="print"/>
            <a:stretch>
              <a:fillRect/>
            </a:stretch>
          </p:blipFill>
          <p:spPr>
            <a:xfrm>
              <a:off x="548693" y="790377"/>
              <a:ext cx="153394" cy="192666"/>
            </a:xfrm>
            <a:prstGeom prst="rect">
              <a:avLst/>
            </a:prstGeom>
          </p:spPr>
        </p:pic>
        <p:sp>
          <p:nvSpPr>
            <p:cNvPr id="5" name="object 5"/>
            <p:cNvSpPr/>
            <p:nvPr/>
          </p:nvSpPr>
          <p:spPr>
            <a:xfrm>
              <a:off x="734758" y="790384"/>
              <a:ext cx="24130" cy="193040"/>
            </a:xfrm>
            <a:custGeom>
              <a:avLst/>
              <a:gdLst/>
              <a:ahLst/>
              <a:cxnLst/>
              <a:rect l="l" t="t" r="r" b="b"/>
              <a:pathLst>
                <a:path w="24129" h="193040">
                  <a:moveTo>
                    <a:pt x="23888" y="54584"/>
                  </a:moveTo>
                  <a:lnTo>
                    <a:pt x="0" y="54584"/>
                  </a:lnTo>
                  <a:lnTo>
                    <a:pt x="0" y="192671"/>
                  </a:lnTo>
                  <a:lnTo>
                    <a:pt x="23888" y="192671"/>
                  </a:lnTo>
                  <a:lnTo>
                    <a:pt x="23888" y="54584"/>
                  </a:lnTo>
                  <a:close/>
                </a:path>
                <a:path w="24129" h="193040">
                  <a:moveTo>
                    <a:pt x="23888" y="0"/>
                  </a:moveTo>
                  <a:lnTo>
                    <a:pt x="0" y="0"/>
                  </a:lnTo>
                  <a:lnTo>
                    <a:pt x="0" y="23088"/>
                  </a:lnTo>
                  <a:lnTo>
                    <a:pt x="23888" y="23088"/>
                  </a:lnTo>
                  <a:lnTo>
                    <a:pt x="23888" y="0"/>
                  </a:lnTo>
                  <a:close/>
                </a:path>
              </a:pathLst>
            </a:custGeom>
            <a:solidFill>
              <a:srgbClr val="000000"/>
            </a:solidFill>
          </p:spPr>
          <p:txBody>
            <a:bodyPr wrap="square" lIns="0" tIns="0" rIns="0" bIns="0" rtlCol="0"/>
            <a:lstStyle/>
            <a:p>
              <a:endParaRPr/>
            </a:p>
          </p:txBody>
        </p:sp>
        <p:pic>
          <p:nvPicPr>
            <p:cNvPr id="6" name="object 6"/>
            <p:cNvPicPr/>
            <p:nvPr/>
          </p:nvPicPr>
          <p:blipFill>
            <a:blip r:embed="rId3" cstate="print"/>
            <a:stretch>
              <a:fillRect/>
            </a:stretch>
          </p:blipFill>
          <p:spPr>
            <a:xfrm>
              <a:off x="805172" y="840118"/>
              <a:ext cx="111899" cy="146477"/>
            </a:xfrm>
            <a:prstGeom prst="rect">
              <a:avLst/>
            </a:prstGeom>
          </p:spPr>
        </p:pic>
        <p:pic>
          <p:nvPicPr>
            <p:cNvPr id="7" name="object 7"/>
            <p:cNvPicPr/>
            <p:nvPr/>
          </p:nvPicPr>
          <p:blipFill>
            <a:blip r:embed="rId4" cstate="print"/>
            <a:stretch>
              <a:fillRect/>
            </a:stretch>
          </p:blipFill>
          <p:spPr>
            <a:xfrm>
              <a:off x="948495" y="840118"/>
              <a:ext cx="130753" cy="197349"/>
            </a:xfrm>
            <a:prstGeom prst="rect">
              <a:avLst/>
            </a:prstGeom>
          </p:spPr>
        </p:pic>
        <p:pic>
          <p:nvPicPr>
            <p:cNvPr id="8" name="object 8"/>
            <p:cNvPicPr/>
            <p:nvPr/>
          </p:nvPicPr>
          <p:blipFill>
            <a:blip r:embed="rId5" cstate="print"/>
            <a:stretch>
              <a:fillRect/>
            </a:stretch>
          </p:blipFill>
          <p:spPr>
            <a:xfrm>
              <a:off x="1104387" y="840118"/>
              <a:ext cx="125725" cy="146477"/>
            </a:xfrm>
            <a:prstGeom prst="rect">
              <a:avLst/>
            </a:prstGeom>
          </p:spPr>
        </p:pic>
        <p:pic>
          <p:nvPicPr>
            <p:cNvPr id="9" name="object 9"/>
            <p:cNvPicPr/>
            <p:nvPr/>
          </p:nvPicPr>
          <p:blipFill>
            <a:blip r:embed="rId6" cstate="print"/>
            <a:stretch>
              <a:fillRect/>
            </a:stretch>
          </p:blipFill>
          <p:spPr>
            <a:xfrm>
              <a:off x="1264067" y="840118"/>
              <a:ext cx="118167" cy="142924"/>
            </a:xfrm>
            <a:prstGeom prst="rect">
              <a:avLst/>
            </a:prstGeom>
          </p:spPr>
        </p:pic>
        <p:pic>
          <p:nvPicPr>
            <p:cNvPr id="10" name="object 10"/>
            <p:cNvPicPr/>
            <p:nvPr/>
          </p:nvPicPr>
          <p:blipFill>
            <a:blip r:embed="rId7" cstate="print"/>
            <a:stretch>
              <a:fillRect/>
            </a:stretch>
          </p:blipFill>
          <p:spPr>
            <a:xfrm>
              <a:off x="1448868" y="840118"/>
              <a:ext cx="111899" cy="146477"/>
            </a:xfrm>
            <a:prstGeom prst="rect">
              <a:avLst/>
            </a:prstGeom>
          </p:spPr>
        </p:pic>
        <p:sp>
          <p:nvSpPr>
            <p:cNvPr id="11" name="object 11"/>
            <p:cNvSpPr/>
            <p:nvPr/>
          </p:nvSpPr>
          <p:spPr>
            <a:xfrm>
              <a:off x="1592186" y="790384"/>
              <a:ext cx="24130" cy="193040"/>
            </a:xfrm>
            <a:custGeom>
              <a:avLst/>
              <a:gdLst/>
              <a:ahLst/>
              <a:cxnLst/>
              <a:rect l="l" t="t" r="r" b="b"/>
              <a:pathLst>
                <a:path w="24130" h="193040">
                  <a:moveTo>
                    <a:pt x="23901" y="54584"/>
                  </a:moveTo>
                  <a:lnTo>
                    <a:pt x="0" y="54584"/>
                  </a:lnTo>
                  <a:lnTo>
                    <a:pt x="0" y="192671"/>
                  </a:lnTo>
                  <a:lnTo>
                    <a:pt x="23901" y="192671"/>
                  </a:lnTo>
                  <a:lnTo>
                    <a:pt x="23901" y="54584"/>
                  </a:lnTo>
                  <a:close/>
                </a:path>
                <a:path w="24130" h="193040">
                  <a:moveTo>
                    <a:pt x="23901" y="0"/>
                  </a:moveTo>
                  <a:lnTo>
                    <a:pt x="0" y="0"/>
                  </a:lnTo>
                  <a:lnTo>
                    <a:pt x="0" y="23088"/>
                  </a:lnTo>
                  <a:lnTo>
                    <a:pt x="23901" y="23088"/>
                  </a:lnTo>
                  <a:lnTo>
                    <a:pt x="23901" y="0"/>
                  </a:lnTo>
                  <a:close/>
                </a:path>
              </a:pathLst>
            </a:custGeom>
            <a:solidFill>
              <a:srgbClr val="000000"/>
            </a:solidFill>
          </p:spPr>
          <p:txBody>
            <a:bodyPr wrap="square" lIns="0" tIns="0" rIns="0" bIns="0" rtlCol="0"/>
            <a:lstStyle/>
            <a:p>
              <a:endParaRPr/>
            </a:p>
          </p:txBody>
        </p:sp>
        <p:pic>
          <p:nvPicPr>
            <p:cNvPr id="12" name="object 12"/>
            <p:cNvPicPr/>
            <p:nvPr/>
          </p:nvPicPr>
          <p:blipFill>
            <a:blip r:embed="rId8" cstate="print"/>
            <a:stretch>
              <a:fillRect/>
            </a:stretch>
          </p:blipFill>
          <p:spPr>
            <a:xfrm>
              <a:off x="1655054" y="840118"/>
              <a:ext cx="118184" cy="142924"/>
            </a:xfrm>
            <a:prstGeom prst="rect">
              <a:avLst/>
            </a:prstGeom>
          </p:spPr>
        </p:pic>
        <p:pic>
          <p:nvPicPr>
            <p:cNvPr id="13" name="object 13"/>
            <p:cNvPicPr/>
            <p:nvPr/>
          </p:nvPicPr>
          <p:blipFill>
            <a:blip r:embed="rId9" cstate="print"/>
            <a:stretch>
              <a:fillRect/>
            </a:stretch>
          </p:blipFill>
          <p:spPr>
            <a:xfrm>
              <a:off x="1802148" y="840118"/>
              <a:ext cx="130753" cy="201063"/>
            </a:xfrm>
            <a:prstGeom prst="rect">
              <a:avLst/>
            </a:prstGeom>
          </p:spPr>
        </p:pic>
        <p:pic>
          <p:nvPicPr>
            <p:cNvPr id="14" name="object 14"/>
            <p:cNvPicPr/>
            <p:nvPr/>
          </p:nvPicPr>
          <p:blipFill>
            <a:blip r:embed="rId10" cstate="print"/>
            <a:stretch>
              <a:fillRect/>
            </a:stretch>
          </p:blipFill>
          <p:spPr>
            <a:xfrm>
              <a:off x="2110245" y="844963"/>
              <a:ext cx="141948" cy="138080"/>
            </a:xfrm>
            <a:prstGeom prst="rect">
              <a:avLst/>
            </a:prstGeom>
          </p:spPr>
        </p:pic>
        <p:sp>
          <p:nvSpPr>
            <p:cNvPr id="15" name="object 15"/>
            <p:cNvSpPr/>
            <p:nvPr/>
          </p:nvSpPr>
          <p:spPr>
            <a:xfrm>
              <a:off x="2278672" y="790384"/>
              <a:ext cx="24130" cy="193040"/>
            </a:xfrm>
            <a:custGeom>
              <a:avLst/>
              <a:gdLst/>
              <a:ahLst/>
              <a:cxnLst/>
              <a:rect l="l" t="t" r="r" b="b"/>
              <a:pathLst>
                <a:path w="24130" h="193040">
                  <a:moveTo>
                    <a:pt x="23787" y="54584"/>
                  </a:moveTo>
                  <a:lnTo>
                    <a:pt x="0" y="54584"/>
                  </a:lnTo>
                  <a:lnTo>
                    <a:pt x="0" y="192671"/>
                  </a:lnTo>
                  <a:lnTo>
                    <a:pt x="23787" y="192671"/>
                  </a:lnTo>
                  <a:lnTo>
                    <a:pt x="23787" y="54584"/>
                  </a:lnTo>
                  <a:close/>
                </a:path>
                <a:path w="24130" h="193040">
                  <a:moveTo>
                    <a:pt x="23787" y="0"/>
                  </a:moveTo>
                  <a:lnTo>
                    <a:pt x="0" y="0"/>
                  </a:lnTo>
                  <a:lnTo>
                    <a:pt x="0" y="23088"/>
                  </a:lnTo>
                  <a:lnTo>
                    <a:pt x="23787" y="23088"/>
                  </a:lnTo>
                  <a:lnTo>
                    <a:pt x="23787" y="0"/>
                  </a:lnTo>
                  <a:close/>
                </a:path>
              </a:pathLst>
            </a:custGeom>
            <a:solidFill>
              <a:srgbClr val="000000"/>
            </a:solidFill>
          </p:spPr>
          <p:txBody>
            <a:bodyPr wrap="square" lIns="0" tIns="0" rIns="0" bIns="0" rtlCol="0"/>
            <a:lstStyle/>
            <a:p>
              <a:endParaRPr/>
            </a:p>
          </p:txBody>
        </p:sp>
        <p:pic>
          <p:nvPicPr>
            <p:cNvPr id="16" name="object 16"/>
            <p:cNvPicPr/>
            <p:nvPr/>
          </p:nvPicPr>
          <p:blipFill>
            <a:blip r:embed="rId11" cstate="print"/>
            <a:stretch>
              <a:fillRect/>
            </a:stretch>
          </p:blipFill>
          <p:spPr>
            <a:xfrm>
              <a:off x="2357775" y="840118"/>
              <a:ext cx="113290" cy="146477"/>
            </a:xfrm>
            <a:prstGeom prst="rect">
              <a:avLst/>
            </a:prstGeom>
          </p:spPr>
        </p:pic>
        <p:sp>
          <p:nvSpPr>
            <p:cNvPr id="17" name="object 17"/>
            <p:cNvSpPr/>
            <p:nvPr/>
          </p:nvSpPr>
          <p:spPr>
            <a:xfrm>
              <a:off x="2502395" y="790384"/>
              <a:ext cx="24130" cy="193040"/>
            </a:xfrm>
            <a:custGeom>
              <a:avLst/>
              <a:gdLst/>
              <a:ahLst/>
              <a:cxnLst/>
              <a:rect l="l" t="t" r="r" b="b"/>
              <a:pathLst>
                <a:path w="24130" h="193040">
                  <a:moveTo>
                    <a:pt x="23964" y="54584"/>
                  </a:moveTo>
                  <a:lnTo>
                    <a:pt x="0" y="54584"/>
                  </a:lnTo>
                  <a:lnTo>
                    <a:pt x="0" y="192671"/>
                  </a:lnTo>
                  <a:lnTo>
                    <a:pt x="23964" y="192671"/>
                  </a:lnTo>
                  <a:lnTo>
                    <a:pt x="23964" y="54584"/>
                  </a:lnTo>
                  <a:close/>
                </a:path>
                <a:path w="24130" h="193040">
                  <a:moveTo>
                    <a:pt x="23964" y="0"/>
                  </a:moveTo>
                  <a:lnTo>
                    <a:pt x="0" y="0"/>
                  </a:lnTo>
                  <a:lnTo>
                    <a:pt x="0" y="23088"/>
                  </a:lnTo>
                  <a:lnTo>
                    <a:pt x="23964" y="23088"/>
                  </a:lnTo>
                  <a:lnTo>
                    <a:pt x="23964" y="0"/>
                  </a:lnTo>
                  <a:close/>
                </a:path>
              </a:pathLst>
            </a:custGeom>
            <a:solidFill>
              <a:srgbClr val="000000"/>
            </a:solidFill>
          </p:spPr>
          <p:txBody>
            <a:bodyPr wrap="square" lIns="0" tIns="0" rIns="0" bIns="0" rtlCol="0"/>
            <a:lstStyle/>
            <a:p>
              <a:endParaRPr/>
            </a:p>
          </p:txBody>
        </p:sp>
        <p:pic>
          <p:nvPicPr>
            <p:cNvPr id="18" name="object 18"/>
            <p:cNvPicPr/>
            <p:nvPr/>
          </p:nvPicPr>
          <p:blipFill>
            <a:blip r:embed="rId12" cstate="print"/>
            <a:stretch>
              <a:fillRect/>
            </a:stretch>
          </p:blipFill>
          <p:spPr>
            <a:xfrm>
              <a:off x="2582848" y="812179"/>
              <a:ext cx="98040" cy="174416"/>
            </a:xfrm>
            <a:prstGeom prst="rect">
              <a:avLst/>
            </a:prstGeom>
          </p:spPr>
        </p:pic>
        <p:pic>
          <p:nvPicPr>
            <p:cNvPr id="19" name="object 19"/>
            <p:cNvPicPr/>
            <p:nvPr/>
          </p:nvPicPr>
          <p:blipFill>
            <a:blip r:embed="rId13" cstate="print"/>
            <a:stretch>
              <a:fillRect/>
            </a:stretch>
          </p:blipFill>
          <p:spPr>
            <a:xfrm>
              <a:off x="2700999" y="840118"/>
              <a:ext cx="111950" cy="146477"/>
            </a:xfrm>
            <a:prstGeom prst="rect">
              <a:avLst/>
            </a:prstGeom>
          </p:spPr>
        </p:pic>
        <p:sp>
          <p:nvSpPr>
            <p:cNvPr id="20" name="object 20"/>
            <p:cNvSpPr/>
            <p:nvPr/>
          </p:nvSpPr>
          <p:spPr>
            <a:xfrm>
              <a:off x="2865729" y="844968"/>
              <a:ext cx="34290" cy="138430"/>
            </a:xfrm>
            <a:custGeom>
              <a:avLst/>
              <a:gdLst/>
              <a:ahLst/>
              <a:cxnLst/>
              <a:rect l="l" t="t" r="r" b="b"/>
              <a:pathLst>
                <a:path w="34289" h="138430">
                  <a:moveTo>
                    <a:pt x="34023" y="105295"/>
                  </a:moveTo>
                  <a:lnTo>
                    <a:pt x="0" y="105295"/>
                  </a:lnTo>
                  <a:lnTo>
                    <a:pt x="0" y="138087"/>
                  </a:lnTo>
                  <a:lnTo>
                    <a:pt x="34023" y="138087"/>
                  </a:lnTo>
                  <a:lnTo>
                    <a:pt x="34023" y="105295"/>
                  </a:lnTo>
                  <a:close/>
                </a:path>
                <a:path w="34289" h="138430">
                  <a:moveTo>
                    <a:pt x="34023" y="0"/>
                  </a:moveTo>
                  <a:lnTo>
                    <a:pt x="0" y="0"/>
                  </a:lnTo>
                  <a:lnTo>
                    <a:pt x="0" y="32626"/>
                  </a:lnTo>
                  <a:lnTo>
                    <a:pt x="34023" y="32626"/>
                  </a:lnTo>
                  <a:lnTo>
                    <a:pt x="34023" y="0"/>
                  </a:lnTo>
                  <a:close/>
                </a:path>
              </a:pathLst>
            </a:custGeom>
            <a:solidFill>
              <a:srgbClr val="000000"/>
            </a:solidFill>
          </p:spPr>
          <p:txBody>
            <a:bodyPr wrap="square" lIns="0" tIns="0" rIns="0" bIns="0" rtlCol="0"/>
            <a:lstStyle/>
            <a:p>
              <a:endParaRPr/>
            </a:p>
          </p:txBody>
        </p:sp>
        <p:pic>
          <p:nvPicPr>
            <p:cNvPr id="21" name="object 21"/>
            <p:cNvPicPr/>
            <p:nvPr/>
          </p:nvPicPr>
          <p:blipFill>
            <a:blip r:embed="rId14" cstate="print"/>
            <a:stretch>
              <a:fillRect/>
            </a:stretch>
          </p:blipFill>
          <p:spPr>
            <a:xfrm>
              <a:off x="479545" y="1132105"/>
              <a:ext cx="65376" cy="192504"/>
            </a:xfrm>
            <a:prstGeom prst="rect">
              <a:avLst/>
            </a:prstGeom>
          </p:spPr>
        </p:pic>
        <p:pic>
          <p:nvPicPr>
            <p:cNvPr id="22" name="object 22"/>
            <p:cNvPicPr/>
            <p:nvPr/>
          </p:nvPicPr>
          <p:blipFill>
            <a:blip r:embed="rId15" cstate="print"/>
            <a:stretch>
              <a:fillRect/>
            </a:stretch>
          </p:blipFill>
          <p:spPr>
            <a:xfrm>
              <a:off x="640482" y="1125968"/>
              <a:ext cx="129496" cy="198641"/>
            </a:xfrm>
            <a:prstGeom prst="rect">
              <a:avLst/>
            </a:prstGeom>
          </p:spPr>
        </p:pic>
        <p:pic>
          <p:nvPicPr>
            <p:cNvPr id="23" name="object 23"/>
            <p:cNvPicPr/>
            <p:nvPr/>
          </p:nvPicPr>
          <p:blipFill>
            <a:blip r:embed="rId16" cstate="print"/>
            <a:stretch>
              <a:fillRect/>
            </a:stretch>
          </p:blipFill>
          <p:spPr>
            <a:xfrm>
              <a:off x="813971" y="1132105"/>
              <a:ext cx="134524" cy="192504"/>
            </a:xfrm>
            <a:prstGeom prst="rect">
              <a:avLst/>
            </a:prstGeom>
          </p:spPr>
        </p:pic>
        <p:pic>
          <p:nvPicPr>
            <p:cNvPr id="24" name="object 24"/>
            <p:cNvPicPr/>
            <p:nvPr/>
          </p:nvPicPr>
          <p:blipFill>
            <a:blip r:embed="rId17" cstate="print"/>
            <a:stretch>
              <a:fillRect/>
            </a:stretch>
          </p:blipFill>
          <p:spPr>
            <a:xfrm>
              <a:off x="989991" y="1132105"/>
              <a:ext cx="135781" cy="192504"/>
            </a:xfrm>
            <a:prstGeom prst="rect">
              <a:avLst/>
            </a:prstGeom>
          </p:spPr>
        </p:pic>
        <p:pic>
          <p:nvPicPr>
            <p:cNvPr id="25" name="object 25"/>
            <p:cNvPicPr/>
            <p:nvPr/>
          </p:nvPicPr>
          <p:blipFill>
            <a:blip r:embed="rId18" cstate="print"/>
            <a:stretch>
              <a:fillRect/>
            </a:stretch>
          </p:blipFill>
          <p:spPr>
            <a:xfrm>
              <a:off x="1169764" y="1119993"/>
              <a:ext cx="77946" cy="250643"/>
            </a:xfrm>
            <a:prstGeom prst="rect">
              <a:avLst/>
            </a:prstGeom>
          </p:spPr>
        </p:pic>
        <p:pic>
          <p:nvPicPr>
            <p:cNvPr id="26" name="object 26"/>
            <p:cNvPicPr/>
            <p:nvPr/>
          </p:nvPicPr>
          <p:blipFill>
            <a:blip r:embed="rId19" cstate="print"/>
            <a:stretch>
              <a:fillRect/>
            </a:stretch>
          </p:blipFill>
          <p:spPr>
            <a:xfrm>
              <a:off x="1451382" y="1119993"/>
              <a:ext cx="77946" cy="250643"/>
            </a:xfrm>
            <a:prstGeom prst="rect">
              <a:avLst/>
            </a:prstGeom>
          </p:spPr>
        </p:pic>
        <p:pic>
          <p:nvPicPr>
            <p:cNvPr id="27" name="object 27"/>
            <p:cNvPicPr/>
            <p:nvPr/>
          </p:nvPicPr>
          <p:blipFill>
            <a:blip r:embed="rId20" cstate="print"/>
            <a:stretch>
              <a:fillRect/>
            </a:stretch>
          </p:blipFill>
          <p:spPr>
            <a:xfrm>
              <a:off x="1280407" y="1125968"/>
              <a:ext cx="129496" cy="198641"/>
            </a:xfrm>
            <a:prstGeom prst="rect">
              <a:avLst/>
            </a:prstGeom>
          </p:spPr>
        </p:pic>
        <p:pic>
          <p:nvPicPr>
            <p:cNvPr id="28" name="object 28"/>
            <p:cNvPicPr/>
            <p:nvPr/>
          </p:nvPicPr>
          <p:blipFill>
            <a:blip r:embed="rId21" cstate="print"/>
            <a:stretch>
              <a:fillRect/>
            </a:stretch>
          </p:blipFill>
          <p:spPr>
            <a:xfrm>
              <a:off x="2286214" y="1132105"/>
              <a:ext cx="65360" cy="192504"/>
            </a:xfrm>
            <a:prstGeom prst="rect">
              <a:avLst/>
            </a:prstGeom>
          </p:spPr>
        </p:pic>
        <p:pic>
          <p:nvPicPr>
            <p:cNvPr id="29" name="object 29"/>
            <p:cNvPicPr/>
            <p:nvPr/>
          </p:nvPicPr>
          <p:blipFill>
            <a:blip r:embed="rId22" cstate="print"/>
            <a:stretch>
              <a:fillRect/>
            </a:stretch>
          </p:blipFill>
          <p:spPr>
            <a:xfrm>
              <a:off x="2445927" y="1125968"/>
              <a:ext cx="125692" cy="204778"/>
            </a:xfrm>
            <a:prstGeom prst="rect">
              <a:avLst/>
            </a:prstGeom>
          </p:spPr>
        </p:pic>
        <p:pic>
          <p:nvPicPr>
            <p:cNvPr id="30" name="object 30"/>
            <p:cNvPicPr/>
            <p:nvPr/>
          </p:nvPicPr>
          <p:blipFill>
            <a:blip r:embed="rId23" cstate="print"/>
            <a:stretch>
              <a:fillRect/>
            </a:stretch>
          </p:blipFill>
          <p:spPr>
            <a:xfrm>
              <a:off x="2639494" y="1132105"/>
              <a:ext cx="64019" cy="192504"/>
            </a:xfrm>
            <a:prstGeom prst="rect">
              <a:avLst/>
            </a:prstGeom>
          </p:spPr>
        </p:pic>
        <p:pic>
          <p:nvPicPr>
            <p:cNvPr id="31" name="object 31"/>
            <p:cNvPicPr/>
            <p:nvPr/>
          </p:nvPicPr>
          <p:blipFill>
            <a:blip r:embed="rId24" cstate="print"/>
            <a:stretch>
              <a:fillRect/>
            </a:stretch>
          </p:blipFill>
          <p:spPr>
            <a:xfrm>
              <a:off x="2802894" y="1132105"/>
              <a:ext cx="124519" cy="198641"/>
            </a:xfrm>
            <a:prstGeom prst="rect">
              <a:avLst/>
            </a:prstGeom>
          </p:spPr>
        </p:pic>
        <p:pic>
          <p:nvPicPr>
            <p:cNvPr id="32" name="object 32"/>
            <p:cNvPicPr/>
            <p:nvPr/>
          </p:nvPicPr>
          <p:blipFill>
            <a:blip r:embed="rId25" cstate="print"/>
            <a:stretch>
              <a:fillRect/>
            </a:stretch>
          </p:blipFill>
          <p:spPr>
            <a:xfrm>
              <a:off x="2976349" y="1119993"/>
              <a:ext cx="77929" cy="250643"/>
            </a:xfrm>
            <a:prstGeom prst="rect">
              <a:avLst/>
            </a:prstGeom>
          </p:spPr>
        </p:pic>
        <p:pic>
          <p:nvPicPr>
            <p:cNvPr id="33" name="object 33"/>
            <p:cNvPicPr/>
            <p:nvPr/>
          </p:nvPicPr>
          <p:blipFill>
            <a:blip r:embed="rId26" cstate="print"/>
            <a:stretch>
              <a:fillRect/>
            </a:stretch>
          </p:blipFill>
          <p:spPr>
            <a:xfrm>
              <a:off x="3086959" y="1125968"/>
              <a:ext cx="129546" cy="198641"/>
            </a:xfrm>
            <a:prstGeom prst="rect">
              <a:avLst/>
            </a:prstGeom>
          </p:spPr>
        </p:pic>
        <p:pic>
          <p:nvPicPr>
            <p:cNvPr id="34" name="object 34"/>
            <p:cNvPicPr/>
            <p:nvPr/>
          </p:nvPicPr>
          <p:blipFill>
            <a:blip r:embed="rId27" cstate="print"/>
            <a:stretch>
              <a:fillRect/>
            </a:stretch>
          </p:blipFill>
          <p:spPr>
            <a:xfrm>
              <a:off x="3259241" y="1119993"/>
              <a:ext cx="79269" cy="250643"/>
            </a:xfrm>
            <a:prstGeom prst="rect">
              <a:avLst/>
            </a:prstGeom>
          </p:spPr>
        </p:pic>
        <p:pic>
          <p:nvPicPr>
            <p:cNvPr id="35" name="object 35"/>
            <p:cNvPicPr/>
            <p:nvPr/>
          </p:nvPicPr>
          <p:blipFill>
            <a:blip r:embed="rId28" cstate="print"/>
            <a:stretch>
              <a:fillRect/>
            </a:stretch>
          </p:blipFill>
          <p:spPr>
            <a:xfrm>
              <a:off x="479545" y="1477225"/>
              <a:ext cx="65376" cy="192666"/>
            </a:xfrm>
            <a:prstGeom prst="rect">
              <a:avLst/>
            </a:prstGeom>
          </p:spPr>
        </p:pic>
        <p:pic>
          <p:nvPicPr>
            <p:cNvPr id="36" name="object 36"/>
            <p:cNvPicPr/>
            <p:nvPr/>
          </p:nvPicPr>
          <p:blipFill>
            <a:blip r:embed="rId29" cstate="print"/>
            <a:stretch>
              <a:fillRect/>
            </a:stretch>
          </p:blipFill>
          <p:spPr>
            <a:xfrm>
              <a:off x="640482" y="1471249"/>
              <a:ext cx="129496" cy="198641"/>
            </a:xfrm>
            <a:prstGeom prst="rect">
              <a:avLst/>
            </a:prstGeom>
          </p:spPr>
        </p:pic>
        <p:pic>
          <p:nvPicPr>
            <p:cNvPr id="37" name="object 37"/>
            <p:cNvPicPr/>
            <p:nvPr/>
          </p:nvPicPr>
          <p:blipFill>
            <a:blip r:embed="rId30" cstate="print"/>
            <a:stretch>
              <a:fillRect/>
            </a:stretch>
          </p:blipFill>
          <p:spPr>
            <a:xfrm>
              <a:off x="813971" y="1477224"/>
              <a:ext cx="134524" cy="192666"/>
            </a:xfrm>
            <a:prstGeom prst="rect">
              <a:avLst/>
            </a:prstGeom>
          </p:spPr>
        </p:pic>
        <p:pic>
          <p:nvPicPr>
            <p:cNvPr id="38" name="object 38"/>
            <p:cNvPicPr/>
            <p:nvPr/>
          </p:nvPicPr>
          <p:blipFill>
            <a:blip r:embed="rId31" cstate="print"/>
            <a:stretch>
              <a:fillRect/>
            </a:stretch>
          </p:blipFill>
          <p:spPr>
            <a:xfrm>
              <a:off x="993874" y="1471249"/>
              <a:ext cx="133154" cy="203486"/>
            </a:xfrm>
            <a:prstGeom prst="rect">
              <a:avLst/>
            </a:prstGeom>
          </p:spPr>
        </p:pic>
        <p:pic>
          <p:nvPicPr>
            <p:cNvPr id="39" name="object 39"/>
            <p:cNvPicPr/>
            <p:nvPr/>
          </p:nvPicPr>
          <p:blipFill>
            <a:blip r:embed="rId32" cstate="print"/>
            <a:stretch>
              <a:fillRect/>
            </a:stretch>
          </p:blipFill>
          <p:spPr>
            <a:xfrm>
              <a:off x="1169764" y="1465112"/>
              <a:ext cx="77946" cy="250805"/>
            </a:xfrm>
            <a:prstGeom prst="rect">
              <a:avLst/>
            </a:prstGeom>
          </p:spPr>
        </p:pic>
        <p:pic>
          <p:nvPicPr>
            <p:cNvPr id="40" name="object 40"/>
            <p:cNvPicPr/>
            <p:nvPr/>
          </p:nvPicPr>
          <p:blipFill>
            <a:blip r:embed="rId33" cstate="print"/>
            <a:stretch>
              <a:fillRect/>
            </a:stretch>
          </p:blipFill>
          <p:spPr>
            <a:xfrm>
              <a:off x="1279150" y="1471249"/>
              <a:ext cx="126982" cy="203486"/>
            </a:xfrm>
            <a:prstGeom prst="rect">
              <a:avLst/>
            </a:prstGeom>
          </p:spPr>
        </p:pic>
        <p:pic>
          <p:nvPicPr>
            <p:cNvPr id="41" name="object 41"/>
            <p:cNvPicPr/>
            <p:nvPr/>
          </p:nvPicPr>
          <p:blipFill>
            <a:blip r:embed="rId34" cstate="print"/>
            <a:stretch>
              <a:fillRect/>
            </a:stretch>
          </p:blipFill>
          <p:spPr>
            <a:xfrm>
              <a:off x="1453896" y="1465112"/>
              <a:ext cx="77946" cy="250805"/>
            </a:xfrm>
            <a:prstGeom prst="rect">
              <a:avLst/>
            </a:prstGeom>
          </p:spPr>
        </p:pic>
        <p:pic>
          <p:nvPicPr>
            <p:cNvPr id="42" name="object 42"/>
            <p:cNvPicPr/>
            <p:nvPr/>
          </p:nvPicPr>
          <p:blipFill>
            <a:blip r:embed="rId35" cstate="print"/>
            <a:stretch>
              <a:fillRect/>
            </a:stretch>
          </p:blipFill>
          <p:spPr>
            <a:xfrm>
              <a:off x="2286214" y="1477225"/>
              <a:ext cx="65360" cy="192666"/>
            </a:xfrm>
            <a:prstGeom prst="rect">
              <a:avLst/>
            </a:prstGeom>
          </p:spPr>
        </p:pic>
        <p:pic>
          <p:nvPicPr>
            <p:cNvPr id="43" name="object 43"/>
            <p:cNvPicPr/>
            <p:nvPr/>
          </p:nvPicPr>
          <p:blipFill>
            <a:blip r:embed="rId36" cstate="print"/>
            <a:stretch>
              <a:fillRect/>
            </a:stretch>
          </p:blipFill>
          <p:spPr>
            <a:xfrm>
              <a:off x="2445927" y="1471249"/>
              <a:ext cx="125692" cy="203486"/>
            </a:xfrm>
            <a:prstGeom prst="rect">
              <a:avLst/>
            </a:prstGeom>
          </p:spPr>
        </p:pic>
        <p:pic>
          <p:nvPicPr>
            <p:cNvPr id="44" name="object 44"/>
            <p:cNvPicPr/>
            <p:nvPr/>
          </p:nvPicPr>
          <p:blipFill>
            <a:blip r:embed="rId37" cstate="print"/>
            <a:stretch>
              <a:fillRect/>
            </a:stretch>
          </p:blipFill>
          <p:spPr>
            <a:xfrm>
              <a:off x="2639494" y="1477225"/>
              <a:ext cx="64019" cy="192666"/>
            </a:xfrm>
            <a:prstGeom prst="rect">
              <a:avLst/>
            </a:prstGeom>
          </p:spPr>
        </p:pic>
        <p:pic>
          <p:nvPicPr>
            <p:cNvPr id="45" name="object 45"/>
            <p:cNvPicPr/>
            <p:nvPr/>
          </p:nvPicPr>
          <p:blipFill>
            <a:blip r:embed="rId38" cstate="print"/>
            <a:stretch>
              <a:fillRect/>
            </a:stretch>
          </p:blipFill>
          <p:spPr>
            <a:xfrm>
              <a:off x="2800493" y="1471249"/>
              <a:ext cx="133120" cy="203486"/>
            </a:xfrm>
            <a:prstGeom prst="rect">
              <a:avLst/>
            </a:prstGeom>
          </p:spPr>
        </p:pic>
        <p:pic>
          <p:nvPicPr>
            <p:cNvPr id="46" name="object 46"/>
            <p:cNvPicPr/>
            <p:nvPr/>
          </p:nvPicPr>
          <p:blipFill>
            <a:blip r:embed="rId39" cstate="print"/>
            <a:stretch>
              <a:fillRect/>
            </a:stretch>
          </p:blipFill>
          <p:spPr>
            <a:xfrm>
              <a:off x="2976349" y="1465112"/>
              <a:ext cx="77929" cy="250805"/>
            </a:xfrm>
            <a:prstGeom prst="rect">
              <a:avLst/>
            </a:prstGeom>
          </p:spPr>
        </p:pic>
        <p:pic>
          <p:nvPicPr>
            <p:cNvPr id="47" name="object 47"/>
            <p:cNvPicPr/>
            <p:nvPr/>
          </p:nvPicPr>
          <p:blipFill>
            <a:blip r:embed="rId40" cstate="print"/>
            <a:stretch>
              <a:fillRect/>
            </a:stretch>
          </p:blipFill>
          <p:spPr>
            <a:xfrm>
              <a:off x="3256727" y="1465112"/>
              <a:ext cx="77929" cy="250805"/>
            </a:xfrm>
            <a:prstGeom prst="rect">
              <a:avLst/>
            </a:prstGeom>
          </p:spPr>
        </p:pic>
        <p:pic>
          <p:nvPicPr>
            <p:cNvPr id="48" name="object 48"/>
            <p:cNvPicPr/>
            <p:nvPr/>
          </p:nvPicPr>
          <p:blipFill>
            <a:blip r:embed="rId41" cstate="print"/>
            <a:stretch>
              <a:fillRect/>
            </a:stretch>
          </p:blipFill>
          <p:spPr>
            <a:xfrm>
              <a:off x="3084445" y="1477225"/>
              <a:ext cx="134574" cy="192666"/>
            </a:xfrm>
            <a:prstGeom prst="rect">
              <a:avLst/>
            </a:prstGeom>
          </p:spPr>
        </p:pic>
        <p:pic>
          <p:nvPicPr>
            <p:cNvPr id="49" name="object 49"/>
            <p:cNvPicPr/>
            <p:nvPr/>
          </p:nvPicPr>
          <p:blipFill>
            <a:blip r:embed="rId42" cstate="print"/>
            <a:stretch>
              <a:fillRect/>
            </a:stretch>
          </p:blipFill>
          <p:spPr>
            <a:xfrm>
              <a:off x="479545" y="1821375"/>
              <a:ext cx="65376" cy="192666"/>
            </a:xfrm>
            <a:prstGeom prst="rect">
              <a:avLst/>
            </a:prstGeom>
          </p:spPr>
        </p:pic>
        <p:pic>
          <p:nvPicPr>
            <p:cNvPr id="50" name="object 50"/>
            <p:cNvPicPr/>
            <p:nvPr/>
          </p:nvPicPr>
          <p:blipFill>
            <a:blip r:embed="rId43" cstate="print"/>
            <a:stretch>
              <a:fillRect/>
            </a:stretch>
          </p:blipFill>
          <p:spPr>
            <a:xfrm>
              <a:off x="640482" y="1816530"/>
              <a:ext cx="129496" cy="197511"/>
            </a:xfrm>
            <a:prstGeom prst="rect">
              <a:avLst/>
            </a:prstGeom>
          </p:spPr>
        </p:pic>
        <p:pic>
          <p:nvPicPr>
            <p:cNvPr id="51" name="object 51"/>
            <p:cNvPicPr/>
            <p:nvPr/>
          </p:nvPicPr>
          <p:blipFill>
            <a:blip r:embed="rId44" cstate="print"/>
            <a:stretch>
              <a:fillRect/>
            </a:stretch>
          </p:blipFill>
          <p:spPr>
            <a:xfrm>
              <a:off x="813971" y="1816530"/>
              <a:ext cx="137038" cy="203486"/>
            </a:xfrm>
            <a:prstGeom prst="rect">
              <a:avLst/>
            </a:prstGeom>
          </p:spPr>
        </p:pic>
        <p:pic>
          <p:nvPicPr>
            <p:cNvPr id="52" name="object 52"/>
            <p:cNvPicPr/>
            <p:nvPr/>
          </p:nvPicPr>
          <p:blipFill>
            <a:blip r:embed="rId45" cstate="print"/>
            <a:stretch>
              <a:fillRect/>
            </a:stretch>
          </p:blipFill>
          <p:spPr>
            <a:xfrm>
              <a:off x="1169764" y="1810393"/>
              <a:ext cx="77946" cy="250805"/>
            </a:xfrm>
            <a:prstGeom prst="rect">
              <a:avLst/>
            </a:prstGeom>
          </p:spPr>
        </p:pic>
        <p:pic>
          <p:nvPicPr>
            <p:cNvPr id="53" name="object 53"/>
            <p:cNvPicPr/>
            <p:nvPr/>
          </p:nvPicPr>
          <p:blipFill>
            <a:blip r:embed="rId46" cstate="print"/>
            <a:stretch>
              <a:fillRect/>
            </a:stretch>
          </p:blipFill>
          <p:spPr>
            <a:xfrm>
              <a:off x="992504" y="1816530"/>
              <a:ext cx="125725" cy="203486"/>
            </a:xfrm>
            <a:prstGeom prst="rect">
              <a:avLst/>
            </a:prstGeom>
          </p:spPr>
        </p:pic>
        <p:pic>
          <p:nvPicPr>
            <p:cNvPr id="54" name="object 54"/>
            <p:cNvPicPr/>
            <p:nvPr/>
          </p:nvPicPr>
          <p:blipFill>
            <a:blip r:embed="rId47" cstate="print"/>
            <a:stretch>
              <a:fillRect/>
            </a:stretch>
          </p:blipFill>
          <p:spPr>
            <a:xfrm>
              <a:off x="1280407" y="1816530"/>
              <a:ext cx="129496" cy="197511"/>
            </a:xfrm>
            <a:prstGeom prst="rect">
              <a:avLst/>
            </a:prstGeom>
          </p:spPr>
        </p:pic>
        <p:pic>
          <p:nvPicPr>
            <p:cNvPr id="55" name="object 55"/>
            <p:cNvPicPr/>
            <p:nvPr/>
          </p:nvPicPr>
          <p:blipFill>
            <a:blip r:embed="rId48" cstate="print"/>
            <a:stretch>
              <a:fillRect/>
            </a:stretch>
          </p:blipFill>
          <p:spPr>
            <a:xfrm>
              <a:off x="1453896" y="1810393"/>
              <a:ext cx="77946" cy="250805"/>
            </a:xfrm>
            <a:prstGeom prst="rect">
              <a:avLst/>
            </a:prstGeom>
          </p:spPr>
        </p:pic>
        <p:pic>
          <p:nvPicPr>
            <p:cNvPr id="56" name="object 56"/>
            <p:cNvPicPr/>
            <p:nvPr/>
          </p:nvPicPr>
          <p:blipFill>
            <a:blip r:embed="rId49" cstate="print"/>
            <a:stretch>
              <a:fillRect/>
            </a:stretch>
          </p:blipFill>
          <p:spPr>
            <a:xfrm>
              <a:off x="2286214" y="1821375"/>
              <a:ext cx="65360" cy="192666"/>
            </a:xfrm>
            <a:prstGeom prst="rect">
              <a:avLst/>
            </a:prstGeom>
          </p:spPr>
        </p:pic>
        <p:pic>
          <p:nvPicPr>
            <p:cNvPr id="57" name="object 57"/>
            <p:cNvPicPr/>
            <p:nvPr/>
          </p:nvPicPr>
          <p:blipFill>
            <a:blip r:embed="rId50" cstate="print"/>
            <a:stretch>
              <a:fillRect/>
            </a:stretch>
          </p:blipFill>
          <p:spPr>
            <a:xfrm>
              <a:off x="2445927" y="1816530"/>
              <a:ext cx="125692" cy="203486"/>
            </a:xfrm>
            <a:prstGeom prst="rect">
              <a:avLst/>
            </a:prstGeom>
          </p:spPr>
        </p:pic>
        <p:pic>
          <p:nvPicPr>
            <p:cNvPr id="58" name="object 58"/>
            <p:cNvPicPr/>
            <p:nvPr/>
          </p:nvPicPr>
          <p:blipFill>
            <a:blip r:embed="rId51" cstate="print"/>
            <a:stretch>
              <a:fillRect/>
            </a:stretch>
          </p:blipFill>
          <p:spPr>
            <a:xfrm>
              <a:off x="2639494" y="1821375"/>
              <a:ext cx="64019" cy="192666"/>
            </a:xfrm>
            <a:prstGeom prst="rect">
              <a:avLst/>
            </a:prstGeom>
          </p:spPr>
        </p:pic>
        <p:pic>
          <p:nvPicPr>
            <p:cNvPr id="59" name="object 59"/>
            <p:cNvPicPr/>
            <p:nvPr/>
          </p:nvPicPr>
          <p:blipFill>
            <a:blip r:embed="rId52" cstate="print"/>
            <a:stretch>
              <a:fillRect/>
            </a:stretch>
          </p:blipFill>
          <p:spPr>
            <a:xfrm>
              <a:off x="2796693" y="1821375"/>
              <a:ext cx="135747" cy="192666"/>
            </a:xfrm>
            <a:prstGeom prst="rect">
              <a:avLst/>
            </a:prstGeom>
          </p:spPr>
        </p:pic>
        <p:pic>
          <p:nvPicPr>
            <p:cNvPr id="60" name="object 60"/>
            <p:cNvPicPr/>
            <p:nvPr/>
          </p:nvPicPr>
          <p:blipFill>
            <a:blip r:embed="rId53" cstate="print"/>
            <a:stretch>
              <a:fillRect/>
            </a:stretch>
          </p:blipFill>
          <p:spPr>
            <a:xfrm>
              <a:off x="2976349" y="1810393"/>
              <a:ext cx="77929" cy="250805"/>
            </a:xfrm>
            <a:prstGeom prst="rect">
              <a:avLst/>
            </a:prstGeom>
          </p:spPr>
        </p:pic>
        <p:pic>
          <p:nvPicPr>
            <p:cNvPr id="61" name="object 61"/>
            <p:cNvPicPr/>
            <p:nvPr/>
          </p:nvPicPr>
          <p:blipFill>
            <a:blip r:embed="rId54" cstate="print"/>
            <a:stretch>
              <a:fillRect/>
            </a:stretch>
          </p:blipFill>
          <p:spPr>
            <a:xfrm>
              <a:off x="3084445" y="1821375"/>
              <a:ext cx="134574" cy="192666"/>
            </a:xfrm>
            <a:prstGeom prst="rect">
              <a:avLst/>
            </a:prstGeom>
          </p:spPr>
        </p:pic>
        <p:pic>
          <p:nvPicPr>
            <p:cNvPr id="62" name="object 62"/>
            <p:cNvPicPr/>
            <p:nvPr/>
          </p:nvPicPr>
          <p:blipFill>
            <a:blip r:embed="rId55" cstate="print"/>
            <a:stretch>
              <a:fillRect/>
            </a:stretch>
          </p:blipFill>
          <p:spPr>
            <a:xfrm>
              <a:off x="3256727" y="1810393"/>
              <a:ext cx="77929" cy="250805"/>
            </a:xfrm>
            <a:prstGeom prst="rect">
              <a:avLst/>
            </a:prstGeom>
          </p:spPr>
        </p:pic>
        <p:pic>
          <p:nvPicPr>
            <p:cNvPr id="63" name="object 63"/>
            <p:cNvPicPr/>
            <p:nvPr/>
          </p:nvPicPr>
          <p:blipFill>
            <a:blip r:embed="rId56" cstate="print"/>
            <a:stretch>
              <a:fillRect/>
            </a:stretch>
          </p:blipFill>
          <p:spPr>
            <a:xfrm>
              <a:off x="479545" y="2166656"/>
              <a:ext cx="65376" cy="192504"/>
            </a:xfrm>
            <a:prstGeom prst="rect">
              <a:avLst/>
            </a:prstGeom>
          </p:spPr>
        </p:pic>
        <p:pic>
          <p:nvPicPr>
            <p:cNvPr id="64" name="object 64"/>
            <p:cNvPicPr/>
            <p:nvPr/>
          </p:nvPicPr>
          <p:blipFill>
            <a:blip r:embed="rId57" cstate="print"/>
            <a:stretch>
              <a:fillRect/>
            </a:stretch>
          </p:blipFill>
          <p:spPr>
            <a:xfrm>
              <a:off x="640482" y="2155674"/>
              <a:ext cx="891360" cy="249674"/>
            </a:xfrm>
            <a:prstGeom prst="rect">
              <a:avLst/>
            </a:prstGeom>
          </p:spPr>
        </p:pic>
        <p:pic>
          <p:nvPicPr>
            <p:cNvPr id="65" name="object 65"/>
            <p:cNvPicPr/>
            <p:nvPr/>
          </p:nvPicPr>
          <p:blipFill>
            <a:blip r:embed="rId58" cstate="print"/>
            <a:stretch>
              <a:fillRect/>
            </a:stretch>
          </p:blipFill>
          <p:spPr>
            <a:xfrm>
              <a:off x="479545" y="2511937"/>
              <a:ext cx="65376" cy="192504"/>
            </a:xfrm>
            <a:prstGeom prst="rect">
              <a:avLst/>
            </a:prstGeom>
          </p:spPr>
        </p:pic>
        <p:pic>
          <p:nvPicPr>
            <p:cNvPr id="66" name="object 66"/>
            <p:cNvPicPr/>
            <p:nvPr/>
          </p:nvPicPr>
          <p:blipFill>
            <a:blip r:embed="rId59" cstate="print"/>
            <a:stretch>
              <a:fillRect/>
            </a:stretch>
          </p:blipFill>
          <p:spPr>
            <a:xfrm>
              <a:off x="639225" y="2505800"/>
              <a:ext cx="125725" cy="204778"/>
            </a:xfrm>
            <a:prstGeom prst="rect">
              <a:avLst/>
            </a:prstGeom>
          </p:spPr>
        </p:pic>
        <p:pic>
          <p:nvPicPr>
            <p:cNvPr id="67" name="object 67"/>
            <p:cNvPicPr/>
            <p:nvPr/>
          </p:nvPicPr>
          <p:blipFill>
            <a:blip r:embed="rId60" cstate="print"/>
            <a:stretch>
              <a:fillRect/>
            </a:stretch>
          </p:blipFill>
          <p:spPr>
            <a:xfrm>
              <a:off x="808943" y="2505800"/>
              <a:ext cx="145836" cy="204778"/>
            </a:xfrm>
            <a:prstGeom prst="rect">
              <a:avLst/>
            </a:prstGeom>
          </p:spPr>
        </p:pic>
        <p:pic>
          <p:nvPicPr>
            <p:cNvPr id="68" name="object 68"/>
            <p:cNvPicPr/>
            <p:nvPr/>
          </p:nvPicPr>
          <p:blipFill>
            <a:blip r:embed="rId61" cstate="print"/>
            <a:stretch>
              <a:fillRect/>
            </a:stretch>
          </p:blipFill>
          <p:spPr>
            <a:xfrm>
              <a:off x="993761" y="2505800"/>
              <a:ext cx="128239" cy="198641"/>
            </a:xfrm>
            <a:prstGeom prst="rect">
              <a:avLst/>
            </a:prstGeom>
          </p:spPr>
        </p:pic>
        <p:pic>
          <p:nvPicPr>
            <p:cNvPr id="69" name="object 69"/>
            <p:cNvPicPr/>
            <p:nvPr/>
          </p:nvPicPr>
          <p:blipFill>
            <a:blip r:embed="rId62" cstate="print"/>
            <a:stretch>
              <a:fillRect/>
            </a:stretch>
          </p:blipFill>
          <p:spPr>
            <a:xfrm>
              <a:off x="1169764" y="2499824"/>
              <a:ext cx="77946" cy="250643"/>
            </a:xfrm>
            <a:prstGeom prst="rect">
              <a:avLst/>
            </a:prstGeom>
          </p:spPr>
        </p:pic>
        <p:pic>
          <p:nvPicPr>
            <p:cNvPr id="70" name="object 70"/>
            <p:cNvPicPr/>
            <p:nvPr/>
          </p:nvPicPr>
          <p:blipFill>
            <a:blip r:embed="rId63" cstate="print"/>
            <a:stretch>
              <a:fillRect/>
            </a:stretch>
          </p:blipFill>
          <p:spPr>
            <a:xfrm>
              <a:off x="1276697" y="2505800"/>
              <a:ext cx="134411" cy="204778"/>
            </a:xfrm>
            <a:prstGeom prst="rect">
              <a:avLst/>
            </a:prstGeom>
          </p:spPr>
        </p:pic>
        <p:pic>
          <p:nvPicPr>
            <p:cNvPr id="71" name="object 71"/>
            <p:cNvPicPr/>
            <p:nvPr/>
          </p:nvPicPr>
          <p:blipFill>
            <a:blip r:embed="rId64" cstate="print"/>
            <a:stretch>
              <a:fillRect/>
            </a:stretch>
          </p:blipFill>
          <p:spPr>
            <a:xfrm>
              <a:off x="1453896" y="2499824"/>
              <a:ext cx="77946" cy="250643"/>
            </a:xfrm>
            <a:prstGeom prst="rect">
              <a:avLst/>
            </a:prstGeom>
          </p:spPr>
        </p:pic>
        <p:pic>
          <p:nvPicPr>
            <p:cNvPr id="72" name="object 72"/>
            <p:cNvPicPr/>
            <p:nvPr/>
          </p:nvPicPr>
          <p:blipFill>
            <a:blip r:embed="rId65" cstate="print"/>
            <a:stretch>
              <a:fillRect/>
            </a:stretch>
          </p:blipFill>
          <p:spPr>
            <a:xfrm>
              <a:off x="479545" y="2857218"/>
              <a:ext cx="65376" cy="192504"/>
            </a:xfrm>
            <a:prstGeom prst="rect">
              <a:avLst/>
            </a:prstGeom>
          </p:spPr>
        </p:pic>
        <p:pic>
          <p:nvPicPr>
            <p:cNvPr id="73" name="object 73"/>
            <p:cNvPicPr/>
            <p:nvPr/>
          </p:nvPicPr>
          <p:blipFill>
            <a:blip r:embed="rId66" cstate="print"/>
            <a:stretch>
              <a:fillRect/>
            </a:stretch>
          </p:blipFill>
          <p:spPr>
            <a:xfrm>
              <a:off x="639225" y="2851081"/>
              <a:ext cx="125725" cy="204778"/>
            </a:xfrm>
            <a:prstGeom prst="rect">
              <a:avLst/>
            </a:prstGeom>
          </p:spPr>
        </p:pic>
        <p:pic>
          <p:nvPicPr>
            <p:cNvPr id="74" name="object 74"/>
            <p:cNvPicPr/>
            <p:nvPr/>
          </p:nvPicPr>
          <p:blipFill>
            <a:blip r:embed="rId67" cstate="print"/>
            <a:stretch>
              <a:fillRect/>
            </a:stretch>
          </p:blipFill>
          <p:spPr>
            <a:xfrm>
              <a:off x="808943" y="2851080"/>
              <a:ext cx="145836" cy="204778"/>
            </a:xfrm>
            <a:prstGeom prst="rect">
              <a:avLst/>
            </a:prstGeom>
          </p:spPr>
        </p:pic>
        <p:pic>
          <p:nvPicPr>
            <p:cNvPr id="75" name="object 75"/>
            <p:cNvPicPr/>
            <p:nvPr/>
          </p:nvPicPr>
          <p:blipFill>
            <a:blip r:embed="rId68" cstate="print"/>
            <a:stretch>
              <a:fillRect/>
            </a:stretch>
          </p:blipFill>
          <p:spPr>
            <a:xfrm>
              <a:off x="984963" y="2857217"/>
              <a:ext cx="147093" cy="192504"/>
            </a:xfrm>
            <a:prstGeom prst="rect">
              <a:avLst/>
            </a:prstGeom>
          </p:spPr>
        </p:pic>
        <p:pic>
          <p:nvPicPr>
            <p:cNvPr id="76" name="object 76"/>
            <p:cNvPicPr/>
            <p:nvPr/>
          </p:nvPicPr>
          <p:blipFill>
            <a:blip r:embed="rId69" cstate="print"/>
            <a:stretch>
              <a:fillRect/>
            </a:stretch>
          </p:blipFill>
          <p:spPr>
            <a:xfrm>
              <a:off x="1169764" y="2845105"/>
              <a:ext cx="77946" cy="250643"/>
            </a:xfrm>
            <a:prstGeom prst="rect">
              <a:avLst/>
            </a:prstGeom>
          </p:spPr>
        </p:pic>
        <p:pic>
          <p:nvPicPr>
            <p:cNvPr id="77" name="object 77"/>
            <p:cNvPicPr/>
            <p:nvPr/>
          </p:nvPicPr>
          <p:blipFill>
            <a:blip r:embed="rId70" cstate="print"/>
            <a:stretch>
              <a:fillRect/>
            </a:stretch>
          </p:blipFill>
          <p:spPr>
            <a:xfrm>
              <a:off x="1276636" y="2851080"/>
              <a:ext cx="134471" cy="204778"/>
            </a:xfrm>
            <a:prstGeom prst="rect">
              <a:avLst/>
            </a:prstGeom>
          </p:spPr>
        </p:pic>
        <p:pic>
          <p:nvPicPr>
            <p:cNvPr id="78" name="object 78"/>
            <p:cNvPicPr/>
            <p:nvPr/>
          </p:nvPicPr>
          <p:blipFill>
            <a:blip r:embed="rId71" cstate="print"/>
            <a:stretch>
              <a:fillRect/>
            </a:stretch>
          </p:blipFill>
          <p:spPr>
            <a:xfrm>
              <a:off x="1453896" y="2845105"/>
              <a:ext cx="77946" cy="250643"/>
            </a:xfrm>
            <a:prstGeom prst="rect">
              <a:avLst/>
            </a:prstGeom>
          </p:spPr>
        </p:pic>
        <p:pic>
          <p:nvPicPr>
            <p:cNvPr id="79" name="object 79"/>
            <p:cNvPicPr/>
            <p:nvPr/>
          </p:nvPicPr>
          <p:blipFill>
            <a:blip r:embed="rId72" cstate="print"/>
            <a:stretch>
              <a:fillRect/>
            </a:stretch>
          </p:blipFill>
          <p:spPr>
            <a:xfrm>
              <a:off x="479545" y="3202337"/>
              <a:ext cx="65376" cy="192666"/>
            </a:xfrm>
            <a:prstGeom prst="rect">
              <a:avLst/>
            </a:prstGeom>
          </p:spPr>
        </p:pic>
        <p:pic>
          <p:nvPicPr>
            <p:cNvPr id="80" name="object 80"/>
            <p:cNvPicPr/>
            <p:nvPr/>
          </p:nvPicPr>
          <p:blipFill>
            <a:blip r:embed="rId73" cstate="print"/>
            <a:stretch>
              <a:fillRect/>
            </a:stretch>
          </p:blipFill>
          <p:spPr>
            <a:xfrm>
              <a:off x="639225" y="3196362"/>
              <a:ext cx="125725" cy="204778"/>
            </a:xfrm>
            <a:prstGeom prst="rect">
              <a:avLst/>
            </a:prstGeom>
          </p:spPr>
        </p:pic>
        <p:pic>
          <p:nvPicPr>
            <p:cNvPr id="81" name="object 81"/>
            <p:cNvPicPr/>
            <p:nvPr/>
          </p:nvPicPr>
          <p:blipFill>
            <a:blip r:embed="rId74" cstate="print"/>
            <a:stretch>
              <a:fillRect/>
            </a:stretch>
          </p:blipFill>
          <p:spPr>
            <a:xfrm>
              <a:off x="808943" y="3196361"/>
              <a:ext cx="145836" cy="204778"/>
            </a:xfrm>
            <a:prstGeom prst="rect">
              <a:avLst/>
            </a:prstGeom>
          </p:spPr>
        </p:pic>
        <p:pic>
          <p:nvPicPr>
            <p:cNvPr id="82" name="object 82"/>
            <p:cNvPicPr/>
            <p:nvPr/>
          </p:nvPicPr>
          <p:blipFill>
            <a:blip r:embed="rId75" cstate="print"/>
            <a:stretch>
              <a:fillRect/>
            </a:stretch>
          </p:blipFill>
          <p:spPr>
            <a:xfrm>
              <a:off x="996275" y="3202337"/>
              <a:ext cx="124468" cy="198802"/>
            </a:xfrm>
            <a:prstGeom prst="rect">
              <a:avLst/>
            </a:prstGeom>
          </p:spPr>
        </p:pic>
        <p:pic>
          <p:nvPicPr>
            <p:cNvPr id="83" name="object 83"/>
            <p:cNvPicPr/>
            <p:nvPr/>
          </p:nvPicPr>
          <p:blipFill>
            <a:blip r:embed="rId76" cstate="print"/>
            <a:stretch>
              <a:fillRect/>
            </a:stretch>
          </p:blipFill>
          <p:spPr>
            <a:xfrm>
              <a:off x="1169764" y="3190225"/>
              <a:ext cx="77946" cy="250805"/>
            </a:xfrm>
            <a:prstGeom prst="rect">
              <a:avLst/>
            </a:prstGeom>
          </p:spPr>
        </p:pic>
        <p:pic>
          <p:nvPicPr>
            <p:cNvPr id="84" name="object 84"/>
            <p:cNvPicPr/>
            <p:nvPr/>
          </p:nvPicPr>
          <p:blipFill>
            <a:blip r:embed="rId77" cstate="print"/>
            <a:stretch>
              <a:fillRect/>
            </a:stretch>
          </p:blipFill>
          <p:spPr>
            <a:xfrm>
              <a:off x="1280424" y="3196361"/>
              <a:ext cx="134507" cy="204778"/>
            </a:xfrm>
            <a:prstGeom prst="rect">
              <a:avLst/>
            </a:prstGeom>
          </p:spPr>
        </p:pic>
        <p:pic>
          <p:nvPicPr>
            <p:cNvPr id="85" name="object 85"/>
            <p:cNvPicPr/>
            <p:nvPr/>
          </p:nvPicPr>
          <p:blipFill>
            <a:blip r:embed="rId78" cstate="print"/>
            <a:stretch>
              <a:fillRect/>
            </a:stretch>
          </p:blipFill>
          <p:spPr>
            <a:xfrm>
              <a:off x="1453896" y="3190225"/>
              <a:ext cx="77946" cy="250805"/>
            </a:xfrm>
            <a:prstGeom prst="rect">
              <a:avLst/>
            </a:prstGeom>
          </p:spPr>
        </p:pic>
        <p:pic>
          <p:nvPicPr>
            <p:cNvPr id="86" name="object 86"/>
            <p:cNvPicPr/>
            <p:nvPr/>
          </p:nvPicPr>
          <p:blipFill>
            <a:blip r:embed="rId79" cstate="print"/>
            <a:stretch>
              <a:fillRect/>
            </a:stretch>
          </p:blipFill>
          <p:spPr>
            <a:xfrm>
              <a:off x="479545" y="3542773"/>
              <a:ext cx="65376" cy="192666"/>
            </a:xfrm>
            <a:prstGeom prst="rect">
              <a:avLst/>
            </a:prstGeom>
          </p:spPr>
        </p:pic>
        <p:pic>
          <p:nvPicPr>
            <p:cNvPr id="87" name="object 87"/>
            <p:cNvPicPr/>
            <p:nvPr/>
          </p:nvPicPr>
          <p:blipFill>
            <a:blip r:embed="rId80" cstate="print"/>
            <a:stretch>
              <a:fillRect/>
            </a:stretch>
          </p:blipFill>
          <p:spPr>
            <a:xfrm>
              <a:off x="639225" y="3536797"/>
              <a:ext cx="125725" cy="204778"/>
            </a:xfrm>
            <a:prstGeom prst="rect">
              <a:avLst/>
            </a:prstGeom>
          </p:spPr>
        </p:pic>
        <p:pic>
          <p:nvPicPr>
            <p:cNvPr id="88" name="object 88"/>
            <p:cNvPicPr/>
            <p:nvPr/>
          </p:nvPicPr>
          <p:blipFill>
            <a:blip r:embed="rId81" cstate="print"/>
            <a:stretch>
              <a:fillRect/>
            </a:stretch>
          </p:blipFill>
          <p:spPr>
            <a:xfrm>
              <a:off x="808943" y="3536797"/>
              <a:ext cx="145836" cy="204778"/>
            </a:xfrm>
            <a:prstGeom prst="rect">
              <a:avLst/>
            </a:prstGeom>
          </p:spPr>
        </p:pic>
        <p:pic>
          <p:nvPicPr>
            <p:cNvPr id="89" name="object 89"/>
            <p:cNvPicPr/>
            <p:nvPr/>
          </p:nvPicPr>
          <p:blipFill>
            <a:blip r:embed="rId82" cstate="print"/>
            <a:stretch>
              <a:fillRect/>
            </a:stretch>
          </p:blipFill>
          <p:spPr>
            <a:xfrm>
              <a:off x="993885" y="3536797"/>
              <a:ext cx="133144" cy="204778"/>
            </a:xfrm>
            <a:prstGeom prst="rect">
              <a:avLst/>
            </a:prstGeom>
          </p:spPr>
        </p:pic>
        <p:pic>
          <p:nvPicPr>
            <p:cNvPr id="90" name="object 90"/>
            <p:cNvPicPr/>
            <p:nvPr/>
          </p:nvPicPr>
          <p:blipFill>
            <a:blip r:embed="rId83" cstate="print"/>
            <a:stretch>
              <a:fillRect/>
            </a:stretch>
          </p:blipFill>
          <p:spPr>
            <a:xfrm>
              <a:off x="1169764" y="3531953"/>
              <a:ext cx="77946" cy="249513"/>
            </a:xfrm>
            <a:prstGeom prst="rect">
              <a:avLst/>
            </a:prstGeom>
          </p:spPr>
        </p:pic>
        <p:pic>
          <p:nvPicPr>
            <p:cNvPr id="91" name="object 91"/>
            <p:cNvPicPr/>
            <p:nvPr/>
          </p:nvPicPr>
          <p:blipFill>
            <a:blip r:embed="rId84" cstate="print"/>
            <a:stretch>
              <a:fillRect/>
            </a:stretch>
          </p:blipFill>
          <p:spPr>
            <a:xfrm>
              <a:off x="1296747" y="3542773"/>
              <a:ext cx="64119" cy="192666"/>
            </a:xfrm>
            <a:prstGeom prst="rect">
              <a:avLst/>
            </a:prstGeom>
          </p:spPr>
        </p:pic>
        <p:pic>
          <p:nvPicPr>
            <p:cNvPr id="92" name="object 92"/>
            <p:cNvPicPr/>
            <p:nvPr/>
          </p:nvPicPr>
          <p:blipFill>
            <a:blip r:embed="rId85" cstate="print"/>
            <a:stretch>
              <a:fillRect/>
            </a:stretch>
          </p:blipFill>
          <p:spPr>
            <a:xfrm>
              <a:off x="1450125" y="3542773"/>
              <a:ext cx="147093" cy="192666"/>
            </a:xfrm>
            <a:prstGeom prst="rect">
              <a:avLst/>
            </a:prstGeom>
          </p:spPr>
        </p:pic>
        <p:pic>
          <p:nvPicPr>
            <p:cNvPr id="93" name="object 93"/>
            <p:cNvPicPr/>
            <p:nvPr/>
          </p:nvPicPr>
          <p:blipFill>
            <a:blip r:embed="rId86" cstate="print"/>
            <a:stretch>
              <a:fillRect/>
            </a:stretch>
          </p:blipFill>
          <p:spPr>
            <a:xfrm>
              <a:off x="1629916" y="3531953"/>
              <a:ext cx="77946" cy="249513"/>
            </a:xfrm>
            <a:prstGeom prst="rect">
              <a:avLst/>
            </a:prstGeom>
          </p:spPr>
        </p:pic>
        <p:pic>
          <p:nvPicPr>
            <p:cNvPr id="94" name="object 94"/>
            <p:cNvPicPr/>
            <p:nvPr/>
          </p:nvPicPr>
          <p:blipFill>
            <a:blip r:embed="rId87" cstate="print"/>
            <a:stretch>
              <a:fillRect/>
            </a:stretch>
          </p:blipFill>
          <p:spPr>
            <a:xfrm>
              <a:off x="479545" y="3884501"/>
              <a:ext cx="65376" cy="192666"/>
            </a:xfrm>
            <a:prstGeom prst="rect">
              <a:avLst/>
            </a:prstGeom>
          </p:spPr>
        </p:pic>
        <p:pic>
          <p:nvPicPr>
            <p:cNvPr id="95" name="object 95"/>
            <p:cNvPicPr/>
            <p:nvPr/>
          </p:nvPicPr>
          <p:blipFill>
            <a:blip r:embed="rId88" cstate="print"/>
            <a:stretch>
              <a:fillRect/>
            </a:stretch>
          </p:blipFill>
          <p:spPr>
            <a:xfrm>
              <a:off x="639225" y="3878364"/>
              <a:ext cx="125725" cy="204778"/>
            </a:xfrm>
            <a:prstGeom prst="rect">
              <a:avLst/>
            </a:prstGeom>
          </p:spPr>
        </p:pic>
        <p:pic>
          <p:nvPicPr>
            <p:cNvPr id="96" name="object 96"/>
            <p:cNvPicPr/>
            <p:nvPr/>
          </p:nvPicPr>
          <p:blipFill>
            <a:blip r:embed="rId89" cstate="print"/>
            <a:stretch>
              <a:fillRect/>
            </a:stretch>
          </p:blipFill>
          <p:spPr>
            <a:xfrm>
              <a:off x="989991" y="3884501"/>
              <a:ext cx="135781" cy="192666"/>
            </a:xfrm>
            <a:prstGeom prst="rect">
              <a:avLst/>
            </a:prstGeom>
          </p:spPr>
        </p:pic>
        <p:pic>
          <p:nvPicPr>
            <p:cNvPr id="97" name="object 97"/>
            <p:cNvPicPr/>
            <p:nvPr/>
          </p:nvPicPr>
          <p:blipFill>
            <a:blip r:embed="rId67" cstate="print"/>
            <a:stretch>
              <a:fillRect/>
            </a:stretch>
          </p:blipFill>
          <p:spPr>
            <a:xfrm>
              <a:off x="808943" y="3878364"/>
              <a:ext cx="145836" cy="204778"/>
            </a:xfrm>
            <a:prstGeom prst="rect">
              <a:avLst/>
            </a:prstGeom>
          </p:spPr>
        </p:pic>
        <p:pic>
          <p:nvPicPr>
            <p:cNvPr id="98" name="object 98"/>
            <p:cNvPicPr/>
            <p:nvPr/>
          </p:nvPicPr>
          <p:blipFill>
            <a:blip r:embed="rId90" cstate="print"/>
            <a:stretch>
              <a:fillRect/>
            </a:stretch>
          </p:blipFill>
          <p:spPr>
            <a:xfrm>
              <a:off x="1169764" y="3872389"/>
              <a:ext cx="77946" cy="250805"/>
            </a:xfrm>
            <a:prstGeom prst="rect">
              <a:avLst/>
            </a:prstGeom>
          </p:spPr>
        </p:pic>
        <p:pic>
          <p:nvPicPr>
            <p:cNvPr id="99" name="object 99"/>
            <p:cNvPicPr/>
            <p:nvPr/>
          </p:nvPicPr>
          <p:blipFill>
            <a:blip r:embed="rId91" cstate="print"/>
            <a:stretch>
              <a:fillRect/>
            </a:stretch>
          </p:blipFill>
          <p:spPr>
            <a:xfrm>
              <a:off x="1296747" y="3884501"/>
              <a:ext cx="64119" cy="192666"/>
            </a:xfrm>
            <a:prstGeom prst="rect">
              <a:avLst/>
            </a:prstGeom>
          </p:spPr>
        </p:pic>
        <p:pic>
          <p:nvPicPr>
            <p:cNvPr id="100" name="object 100"/>
            <p:cNvPicPr/>
            <p:nvPr/>
          </p:nvPicPr>
          <p:blipFill>
            <a:blip r:embed="rId92" cstate="print"/>
            <a:stretch>
              <a:fillRect/>
            </a:stretch>
          </p:blipFill>
          <p:spPr>
            <a:xfrm>
              <a:off x="1450125" y="3884501"/>
              <a:ext cx="147093" cy="192666"/>
            </a:xfrm>
            <a:prstGeom prst="rect">
              <a:avLst/>
            </a:prstGeom>
          </p:spPr>
        </p:pic>
        <p:pic>
          <p:nvPicPr>
            <p:cNvPr id="101" name="object 101"/>
            <p:cNvPicPr/>
            <p:nvPr/>
          </p:nvPicPr>
          <p:blipFill>
            <a:blip r:embed="rId93" cstate="print"/>
            <a:stretch>
              <a:fillRect/>
            </a:stretch>
          </p:blipFill>
          <p:spPr>
            <a:xfrm>
              <a:off x="1629916" y="3872389"/>
              <a:ext cx="77946" cy="250805"/>
            </a:xfrm>
            <a:prstGeom prst="rect">
              <a:avLst/>
            </a:prstGeom>
          </p:spPr>
        </p:pic>
        <p:pic>
          <p:nvPicPr>
            <p:cNvPr id="102" name="object 102"/>
            <p:cNvPicPr/>
            <p:nvPr/>
          </p:nvPicPr>
          <p:blipFill>
            <a:blip r:embed="rId94" cstate="print"/>
            <a:stretch>
              <a:fillRect/>
            </a:stretch>
          </p:blipFill>
          <p:spPr>
            <a:xfrm>
              <a:off x="479545" y="4229782"/>
              <a:ext cx="65376" cy="192504"/>
            </a:xfrm>
            <a:prstGeom prst="rect">
              <a:avLst/>
            </a:prstGeom>
          </p:spPr>
        </p:pic>
        <p:pic>
          <p:nvPicPr>
            <p:cNvPr id="103" name="object 103"/>
            <p:cNvPicPr/>
            <p:nvPr/>
          </p:nvPicPr>
          <p:blipFill>
            <a:blip r:embed="rId95" cstate="print"/>
            <a:stretch>
              <a:fillRect/>
            </a:stretch>
          </p:blipFill>
          <p:spPr>
            <a:xfrm>
              <a:off x="639225" y="4223645"/>
              <a:ext cx="125725" cy="204778"/>
            </a:xfrm>
            <a:prstGeom prst="rect">
              <a:avLst/>
            </a:prstGeom>
          </p:spPr>
        </p:pic>
        <p:pic>
          <p:nvPicPr>
            <p:cNvPr id="104" name="object 104"/>
            <p:cNvPicPr/>
            <p:nvPr/>
          </p:nvPicPr>
          <p:blipFill>
            <a:blip r:embed="rId96" cstate="print"/>
            <a:stretch>
              <a:fillRect/>
            </a:stretch>
          </p:blipFill>
          <p:spPr>
            <a:xfrm>
              <a:off x="808943" y="4223645"/>
              <a:ext cx="145836" cy="204778"/>
            </a:xfrm>
            <a:prstGeom prst="rect">
              <a:avLst/>
            </a:prstGeom>
          </p:spPr>
        </p:pic>
        <p:pic>
          <p:nvPicPr>
            <p:cNvPr id="105" name="object 105"/>
            <p:cNvPicPr/>
            <p:nvPr/>
          </p:nvPicPr>
          <p:blipFill>
            <a:blip r:embed="rId97" cstate="print"/>
            <a:stretch>
              <a:fillRect/>
            </a:stretch>
          </p:blipFill>
          <p:spPr>
            <a:xfrm>
              <a:off x="989991" y="4223645"/>
              <a:ext cx="137038" cy="204778"/>
            </a:xfrm>
            <a:prstGeom prst="rect">
              <a:avLst/>
            </a:prstGeom>
          </p:spPr>
        </p:pic>
        <p:pic>
          <p:nvPicPr>
            <p:cNvPr id="106" name="object 106"/>
            <p:cNvPicPr/>
            <p:nvPr/>
          </p:nvPicPr>
          <p:blipFill>
            <a:blip r:embed="rId98" cstate="print"/>
            <a:stretch>
              <a:fillRect/>
            </a:stretch>
          </p:blipFill>
          <p:spPr>
            <a:xfrm>
              <a:off x="1169764" y="4217669"/>
              <a:ext cx="77946" cy="250643"/>
            </a:xfrm>
            <a:prstGeom prst="rect">
              <a:avLst/>
            </a:prstGeom>
          </p:spPr>
        </p:pic>
        <p:pic>
          <p:nvPicPr>
            <p:cNvPr id="107" name="object 107"/>
            <p:cNvPicPr/>
            <p:nvPr/>
          </p:nvPicPr>
          <p:blipFill>
            <a:blip r:embed="rId99" cstate="print"/>
            <a:stretch>
              <a:fillRect/>
            </a:stretch>
          </p:blipFill>
          <p:spPr>
            <a:xfrm>
              <a:off x="1457667" y="4223645"/>
              <a:ext cx="125725" cy="204778"/>
            </a:xfrm>
            <a:prstGeom prst="rect">
              <a:avLst/>
            </a:prstGeom>
          </p:spPr>
        </p:pic>
        <p:pic>
          <p:nvPicPr>
            <p:cNvPr id="108" name="object 108"/>
            <p:cNvPicPr/>
            <p:nvPr/>
          </p:nvPicPr>
          <p:blipFill>
            <a:blip r:embed="rId100" cstate="print"/>
            <a:stretch>
              <a:fillRect/>
            </a:stretch>
          </p:blipFill>
          <p:spPr>
            <a:xfrm>
              <a:off x="1296747" y="4229782"/>
              <a:ext cx="64119" cy="192504"/>
            </a:xfrm>
            <a:prstGeom prst="rect">
              <a:avLst/>
            </a:prstGeom>
          </p:spPr>
        </p:pic>
        <p:pic>
          <p:nvPicPr>
            <p:cNvPr id="109" name="object 109"/>
            <p:cNvPicPr/>
            <p:nvPr/>
          </p:nvPicPr>
          <p:blipFill>
            <a:blip r:embed="rId101" cstate="print"/>
            <a:stretch>
              <a:fillRect/>
            </a:stretch>
          </p:blipFill>
          <p:spPr>
            <a:xfrm>
              <a:off x="1629916" y="4217669"/>
              <a:ext cx="77946" cy="250643"/>
            </a:xfrm>
            <a:prstGeom prst="rect">
              <a:avLst/>
            </a:prstGeom>
          </p:spPr>
        </p:pic>
        <p:pic>
          <p:nvPicPr>
            <p:cNvPr id="110" name="object 110"/>
            <p:cNvPicPr/>
            <p:nvPr/>
          </p:nvPicPr>
          <p:blipFill>
            <a:blip r:embed="rId102" cstate="print"/>
            <a:stretch>
              <a:fillRect/>
            </a:stretch>
          </p:blipFill>
          <p:spPr>
            <a:xfrm>
              <a:off x="479545" y="4573770"/>
              <a:ext cx="65376" cy="193796"/>
            </a:xfrm>
            <a:prstGeom prst="rect">
              <a:avLst/>
            </a:prstGeom>
          </p:spPr>
        </p:pic>
        <p:pic>
          <p:nvPicPr>
            <p:cNvPr id="111" name="object 111"/>
            <p:cNvPicPr/>
            <p:nvPr/>
          </p:nvPicPr>
          <p:blipFill>
            <a:blip r:embed="rId103" cstate="print"/>
            <a:stretch>
              <a:fillRect/>
            </a:stretch>
          </p:blipFill>
          <p:spPr>
            <a:xfrm>
              <a:off x="639225" y="4568926"/>
              <a:ext cx="125725" cy="203486"/>
            </a:xfrm>
            <a:prstGeom prst="rect">
              <a:avLst/>
            </a:prstGeom>
          </p:spPr>
        </p:pic>
        <p:pic>
          <p:nvPicPr>
            <p:cNvPr id="112" name="object 112"/>
            <p:cNvPicPr/>
            <p:nvPr/>
          </p:nvPicPr>
          <p:blipFill>
            <a:blip r:embed="rId104" cstate="print"/>
            <a:stretch>
              <a:fillRect/>
            </a:stretch>
          </p:blipFill>
          <p:spPr>
            <a:xfrm>
              <a:off x="808943" y="4568925"/>
              <a:ext cx="145836" cy="203486"/>
            </a:xfrm>
            <a:prstGeom prst="rect">
              <a:avLst/>
            </a:prstGeom>
          </p:spPr>
        </p:pic>
        <p:pic>
          <p:nvPicPr>
            <p:cNvPr id="113" name="object 113"/>
            <p:cNvPicPr/>
            <p:nvPr/>
          </p:nvPicPr>
          <p:blipFill>
            <a:blip r:embed="rId105" cstate="print"/>
            <a:stretch>
              <a:fillRect/>
            </a:stretch>
          </p:blipFill>
          <p:spPr>
            <a:xfrm>
              <a:off x="989991" y="4568925"/>
              <a:ext cx="133221" cy="203486"/>
            </a:xfrm>
            <a:prstGeom prst="rect">
              <a:avLst/>
            </a:prstGeom>
          </p:spPr>
        </p:pic>
        <p:pic>
          <p:nvPicPr>
            <p:cNvPr id="114" name="object 114"/>
            <p:cNvPicPr/>
            <p:nvPr/>
          </p:nvPicPr>
          <p:blipFill>
            <a:blip r:embed="rId106" cstate="print"/>
            <a:stretch>
              <a:fillRect/>
            </a:stretch>
          </p:blipFill>
          <p:spPr>
            <a:xfrm>
              <a:off x="1169764" y="4562950"/>
              <a:ext cx="77946" cy="250643"/>
            </a:xfrm>
            <a:prstGeom prst="rect">
              <a:avLst/>
            </a:prstGeom>
          </p:spPr>
        </p:pic>
        <p:pic>
          <p:nvPicPr>
            <p:cNvPr id="115" name="object 115"/>
            <p:cNvPicPr/>
            <p:nvPr/>
          </p:nvPicPr>
          <p:blipFill>
            <a:blip r:embed="rId107" cstate="print"/>
            <a:stretch>
              <a:fillRect/>
            </a:stretch>
          </p:blipFill>
          <p:spPr>
            <a:xfrm>
              <a:off x="1457667" y="4568926"/>
              <a:ext cx="125725" cy="203486"/>
            </a:xfrm>
            <a:prstGeom prst="rect">
              <a:avLst/>
            </a:prstGeom>
          </p:spPr>
        </p:pic>
        <p:pic>
          <p:nvPicPr>
            <p:cNvPr id="116" name="object 116"/>
            <p:cNvPicPr/>
            <p:nvPr/>
          </p:nvPicPr>
          <p:blipFill>
            <a:blip r:embed="rId108" cstate="print"/>
            <a:stretch>
              <a:fillRect/>
            </a:stretch>
          </p:blipFill>
          <p:spPr>
            <a:xfrm>
              <a:off x="1296747" y="4573770"/>
              <a:ext cx="64119" cy="193796"/>
            </a:xfrm>
            <a:prstGeom prst="rect">
              <a:avLst/>
            </a:prstGeom>
          </p:spPr>
        </p:pic>
        <p:pic>
          <p:nvPicPr>
            <p:cNvPr id="117" name="object 117"/>
            <p:cNvPicPr/>
            <p:nvPr/>
          </p:nvPicPr>
          <p:blipFill>
            <a:blip r:embed="rId109" cstate="print"/>
            <a:stretch>
              <a:fillRect/>
            </a:stretch>
          </p:blipFill>
          <p:spPr>
            <a:xfrm>
              <a:off x="1629916" y="4562950"/>
              <a:ext cx="77946" cy="250643"/>
            </a:xfrm>
            <a:prstGeom prst="rect">
              <a:avLst/>
            </a:prstGeom>
          </p:spPr>
        </p:pic>
        <p:pic>
          <p:nvPicPr>
            <p:cNvPr id="118" name="object 118"/>
            <p:cNvPicPr/>
            <p:nvPr/>
          </p:nvPicPr>
          <p:blipFill>
            <a:blip r:embed="rId79" cstate="print"/>
            <a:stretch>
              <a:fillRect/>
            </a:stretch>
          </p:blipFill>
          <p:spPr>
            <a:xfrm>
              <a:off x="479545" y="4919051"/>
              <a:ext cx="65376" cy="192666"/>
            </a:xfrm>
            <a:prstGeom prst="rect">
              <a:avLst/>
            </a:prstGeom>
          </p:spPr>
        </p:pic>
        <p:pic>
          <p:nvPicPr>
            <p:cNvPr id="119" name="object 119"/>
            <p:cNvPicPr/>
            <p:nvPr/>
          </p:nvPicPr>
          <p:blipFill>
            <a:blip r:embed="rId110" cstate="print"/>
            <a:stretch>
              <a:fillRect/>
            </a:stretch>
          </p:blipFill>
          <p:spPr>
            <a:xfrm>
              <a:off x="639225" y="4914207"/>
              <a:ext cx="125725" cy="203486"/>
            </a:xfrm>
            <a:prstGeom prst="rect">
              <a:avLst/>
            </a:prstGeom>
          </p:spPr>
        </p:pic>
        <p:pic>
          <p:nvPicPr>
            <p:cNvPr id="120" name="object 120"/>
            <p:cNvPicPr/>
            <p:nvPr/>
          </p:nvPicPr>
          <p:blipFill>
            <a:blip r:embed="rId111" cstate="print"/>
            <a:stretch>
              <a:fillRect/>
            </a:stretch>
          </p:blipFill>
          <p:spPr>
            <a:xfrm>
              <a:off x="832825" y="4919051"/>
              <a:ext cx="64119" cy="192666"/>
            </a:xfrm>
            <a:prstGeom prst="rect">
              <a:avLst/>
            </a:prstGeom>
          </p:spPr>
        </p:pic>
        <p:pic>
          <p:nvPicPr>
            <p:cNvPr id="121" name="object 121"/>
            <p:cNvPicPr/>
            <p:nvPr/>
          </p:nvPicPr>
          <p:blipFill>
            <a:blip r:embed="rId112" cstate="print"/>
            <a:stretch>
              <a:fillRect/>
            </a:stretch>
          </p:blipFill>
          <p:spPr>
            <a:xfrm>
              <a:off x="984963" y="4914206"/>
              <a:ext cx="147093" cy="203486"/>
            </a:xfrm>
            <a:prstGeom prst="rect">
              <a:avLst/>
            </a:prstGeom>
          </p:spPr>
        </p:pic>
        <p:pic>
          <p:nvPicPr>
            <p:cNvPr id="122" name="object 122"/>
            <p:cNvPicPr/>
            <p:nvPr/>
          </p:nvPicPr>
          <p:blipFill>
            <a:blip r:embed="rId113" cstate="print"/>
            <a:stretch>
              <a:fillRect/>
            </a:stretch>
          </p:blipFill>
          <p:spPr>
            <a:xfrm>
              <a:off x="1169764" y="4908070"/>
              <a:ext cx="77946" cy="250805"/>
            </a:xfrm>
            <a:prstGeom prst="rect">
              <a:avLst/>
            </a:prstGeom>
          </p:spPr>
        </p:pic>
        <p:pic>
          <p:nvPicPr>
            <p:cNvPr id="123" name="object 123"/>
            <p:cNvPicPr/>
            <p:nvPr/>
          </p:nvPicPr>
          <p:blipFill>
            <a:blip r:embed="rId114" cstate="print"/>
            <a:stretch>
              <a:fillRect/>
            </a:stretch>
          </p:blipFill>
          <p:spPr>
            <a:xfrm>
              <a:off x="1280407" y="4914207"/>
              <a:ext cx="129496" cy="197511"/>
            </a:xfrm>
            <a:prstGeom prst="rect">
              <a:avLst/>
            </a:prstGeom>
          </p:spPr>
        </p:pic>
        <p:pic>
          <p:nvPicPr>
            <p:cNvPr id="124" name="object 124"/>
            <p:cNvPicPr/>
            <p:nvPr/>
          </p:nvPicPr>
          <p:blipFill>
            <a:blip r:embed="rId115" cstate="print"/>
            <a:stretch>
              <a:fillRect/>
            </a:stretch>
          </p:blipFill>
          <p:spPr>
            <a:xfrm>
              <a:off x="1453896" y="4908070"/>
              <a:ext cx="77946" cy="250805"/>
            </a:xfrm>
            <a:prstGeom prst="rect">
              <a:avLst/>
            </a:prstGeom>
          </p:spPr>
        </p:pic>
        <p:pic>
          <p:nvPicPr>
            <p:cNvPr id="125" name="object 125"/>
            <p:cNvPicPr/>
            <p:nvPr/>
          </p:nvPicPr>
          <p:blipFill>
            <a:blip r:embed="rId42" cstate="print"/>
            <a:stretch>
              <a:fillRect/>
            </a:stretch>
          </p:blipFill>
          <p:spPr>
            <a:xfrm>
              <a:off x="479545" y="5264332"/>
              <a:ext cx="65376" cy="192666"/>
            </a:xfrm>
            <a:prstGeom prst="rect">
              <a:avLst/>
            </a:prstGeom>
          </p:spPr>
        </p:pic>
        <p:pic>
          <p:nvPicPr>
            <p:cNvPr id="126" name="object 126"/>
            <p:cNvPicPr/>
            <p:nvPr/>
          </p:nvPicPr>
          <p:blipFill>
            <a:blip r:embed="rId116" cstate="print"/>
            <a:stretch>
              <a:fillRect/>
            </a:stretch>
          </p:blipFill>
          <p:spPr>
            <a:xfrm>
              <a:off x="639225" y="5258195"/>
              <a:ext cx="125725" cy="204778"/>
            </a:xfrm>
            <a:prstGeom prst="rect">
              <a:avLst/>
            </a:prstGeom>
          </p:spPr>
        </p:pic>
        <p:pic>
          <p:nvPicPr>
            <p:cNvPr id="127" name="object 127"/>
            <p:cNvPicPr/>
            <p:nvPr/>
          </p:nvPicPr>
          <p:blipFill>
            <a:blip r:embed="rId117" cstate="print"/>
            <a:stretch>
              <a:fillRect/>
            </a:stretch>
          </p:blipFill>
          <p:spPr>
            <a:xfrm>
              <a:off x="832825" y="5264333"/>
              <a:ext cx="64119" cy="192666"/>
            </a:xfrm>
            <a:prstGeom prst="rect">
              <a:avLst/>
            </a:prstGeom>
          </p:spPr>
        </p:pic>
        <p:pic>
          <p:nvPicPr>
            <p:cNvPr id="128" name="object 128"/>
            <p:cNvPicPr/>
            <p:nvPr/>
          </p:nvPicPr>
          <p:blipFill>
            <a:blip r:embed="rId118" cstate="print"/>
            <a:stretch>
              <a:fillRect/>
            </a:stretch>
          </p:blipFill>
          <p:spPr>
            <a:xfrm>
              <a:off x="1010101" y="5264333"/>
              <a:ext cx="64119" cy="192666"/>
            </a:xfrm>
            <a:prstGeom prst="rect">
              <a:avLst/>
            </a:prstGeom>
          </p:spPr>
        </p:pic>
        <p:pic>
          <p:nvPicPr>
            <p:cNvPr id="129" name="object 129"/>
            <p:cNvPicPr/>
            <p:nvPr/>
          </p:nvPicPr>
          <p:blipFill>
            <a:blip r:embed="rId119" cstate="print"/>
            <a:stretch>
              <a:fillRect/>
            </a:stretch>
          </p:blipFill>
          <p:spPr>
            <a:xfrm>
              <a:off x="1280407" y="5258195"/>
              <a:ext cx="129496" cy="198802"/>
            </a:xfrm>
            <a:prstGeom prst="rect">
              <a:avLst/>
            </a:prstGeom>
          </p:spPr>
        </p:pic>
        <p:pic>
          <p:nvPicPr>
            <p:cNvPr id="130" name="object 130"/>
            <p:cNvPicPr/>
            <p:nvPr/>
          </p:nvPicPr>
          <p:blipFill>
            <a:blip r:embed="rId120" cstate="print"/>
            <a:stretch>
              <a:fillRect/>
            </a:stretch>
          </p:blipFill>
          <p:spPr>
            <a:xfrm>
              <a:off x="1169764" y="5253351"/>
              <a:ext cx="77946" cy="249674"/>
            </a:xfrm>
            <a:prstGeom prst="rect">
              <a:avLst/>
            </a:prstGeom>
          </p:spPr>
        </p:pic>
        <p:pic>
          <p:nvPicPr>
            <p:cNvPr id="131" name="object 131"/>
            <p:cNvPicPr/>
            <p:nvPr/>
          </p:nvPicPr>
          <p:blipFill>
            <a:blip r:embed="rId121" cstate="print"/>
            <a:stretch>
              <a:fillRect/>
            </a:stretch>
          </p:blipFill>
          <p:spPr>
            <a:xfrm>
              <a:off x="1453896" y="5253351"/>
              <a:ext cx="77946" cy="249674"/>
            </a:xfrm>
            <a:prstGeom prst="rect">
              <a:avLst/>
            </a:prstGeom>
          </p:spPr>
        </p:pic>
        <p:pic>
          <p:nvPicPr>
            <p:cNvPr id="132" name="object 132"/>
            <p:cNvPicPr/>
            <p:nvPr/>
          </p:nvPicPr>
          <p:blipFill>
            <a:blip r:embed="rId87" cstate="print"/>
            <a:stretch>
              <a:fillRect/>
            </a:stretch>
          </p:blipFill>
          <p:spPr>
            <a:xfrm>
              <a:off x="479545" y="5609613"/>
              <a:ext cx="65376" cy="192666"/>
            </a:xfrm>
            <a:prstGeom prst="rect">
              <a:avLst/>
            </a:prstGeom>
          </p:spPr>
        </p:pic>
        <p:pic>
          <p:nvPicPr>
            <p:cNvPr id="133" name="object 133"/>
            <p:cNvPicPr/>
            <p:nvPr/>
          </p:nvPicPr>
          <p:blipFill>
            <a:blip r:embed="rId122" cstate="print"/>
            <a:stretch>
              <a:fillRect/>
            </a:stretch>
          </p:blipFill>
          <p:spPr>
            <a:xfrm>
              <a:off x="639225" y="5603476"/>
              <a:ext cx="125725" cy="204778"/>
            </a:xfrm>
            <a:prstGeom prst="rect">
              <a:avLst/>
            </a:prstGeom>
          </p:spPr>
        </p:pic>
        <p:pic>
          <p:nvPicPr>
            <p:cNvPr id="134" name="object 134"/>
            <p:cNvPicPr/>
            <p:nvPr/>
          </p:nvPicPr>
          <p:blipFill>
            <a:blip r:embed="rId123" cstate="print"/>
            <a:stretch>
              <a:fillRect/>
            </a:stretch>
          </p:blipFill>
          <p:spPr>
            <a:xfrm>
              <a:off x="832825" y="5609613"/>
              <a:ext cx="64119" cy="192666"/>
            </a:xfrm>
            <a:prstGeom prst="rect">
              <a:avLst/>
            </a:prstGeom>
          </p:spPr>
        </p:pic>
        <p:pic>
          <p:nvPicPr>
            <p:cNvPr id="135" name="object 135"/>
            <p:cNvPicPr/>
            <p:nvPr/>
          </p:nvPicPr>
          <p:blipFill>
            <a:blip r:embed="rId124" cstate="print"/>
            <a:stretch>
              <a:fillRect/>
            </a:stretch>
          </p:blipFill>
          <p:spPr>
            <a:xfrm>
              <a:off x="993761" y="5603476"/>
              <a:ext cx="128239" cy="198802"/>
            </a:xfrm>
            <a:prstGeom prst="rect">
              <a:avLst/>
            </a:prstGeom>
          </p:spPr>
        </p:pic>
        <p:pic>
          <p:nvPicPr>
            <p:cNvPr id="136" name="object 136"/>
            <p:cNvPicPr/>
            <p:nvPr/>
          </p:nvPicPr>
          <p:blipFill>
            <a:blip r:embed="rId125" cstate="print"/>
            <a:stretch>
              <a:fillRect/>
            </a:stretch>
          </p:blipFill>
          <p:spPr>
            <a:xfrm>
              <a:off x="1169764" y="5597501"/>
              <a:ext cx="77946" cy="250805"/>
            </a:xfrm>
            <a:prstGeom prst="rect">
              <a:avLst/>
            </a:prstGeom>
          </p:spPr>
        </p:pic>
        <p:pic>
          <p:nvPicPr>
            <p:cNvPr id="137" name="object 137"/>
            <p:cNvPicPr/>
            <p:nvPr/>
          </p:nvPicPr>
          <p:blipFill>
            <a:blip r:embed="rId91" cstate="print"/>
            <a:stretch>
              <a:fillRect/>
            </a:stretch>
          </p:blipFill>
          <p:spPr>
            <a:xfrm>
              <a:off x="1296747" y="5609613"/>
              <a:ext cx="64119" cy="192666"/>
            </a:xfrm>
            <a:prstGeom prst="rect">
              <a:avLst/>
            </a:prstGeom>
          </p:spPr>
        </p:pic>
        <p:pic>
          <p:nvPicPr>
            <p:cNvPr id="138" name="object 138"/>
            <p:cNvPicPr/>
            <p:nvPr/>
          </p:nvPicPr>
          <p:blipFill>
            <a:blip r:embed="rId126" cstate="print"/>
            <a:stretch>
              <a:fillRect/>
            </a:stretch>
          </p:blipFill>
          <p:spPr>
            <a:xfrm>
              <a:off x="1458924" y="5603476"/>
              <a:ext cx="128239" cy="198802"/>
            </a:xfrm>
            <a:prstGeom prst="rect">
              <a:avLst/>
            </a:prstGeom>
          </p:spPr>
        </p:pic>
        <p:pic>
          <p:nvPicPr>
            <p:cNvPr id="139" name="object 139"/>
            <p:cNvPicPr/>
            <p:nvPr/>
          </p:nvPicPr>
          <p:blipFill>
            <a:blip r:embed="rId127" cstate="print"/>
            <a:stretch>
              <a:fillRect/>
            </a:stretch>
          </p:blipFill>
          <p:spPr>
            <a:xfrm>
              <a:off x="1629916" y="5597501"/>
              <a:ext cx="77946" cy="250805"/>
            </a:xfrm>
            <a:prstGeom prst="rect">
              <a:avLst/>
            </a:prstGeom>
          </p:spPr>
        </p:pic>
        <p:pic>
          <p:nvPicPr>
            <p:cNvPr id="140" name="object 140"/>
            <p:cNvPicPr/>
            <p:nvPr/>
          </p:nvPicPr>
          <p:blipFill>
            <a:blip r:embed="rId94" cstate="print"/>
            <a:stretch>
              <a:fillRect/>
            </a:stretch>
          </p:blipFill>
          <p:spPr>
            <a:xfrm>
              <a:off x="479545" y="5954894"/>
              <a:ext cx="65376" cy="192504"/>
            </a:xfrm>
            <a:prstGeom prst="rect">
              <a:avLst/>
            </a:prstGeom>
          </p:spPr>
        </p:pic>
        <p:pic>
          <p:nvPicPr>
            <p:cNvPr id="141" name="object 141"/>
            <p:cNvPicPr/>
            <p:nvPr/>
          </p:nvPicPr>
          <p:blipFill>
            <a:blip r:embed="rId128" cstate="print"/>
            <a:stretch>
              <a:fillRect/>
            </a:stretch>
          </p:blipFill>
          <p:spPr>
            <a:xfrm>
              <a:off x="639225" y="5948757"/>
              <a:ext cx="125725" cy="204778"/>
            </a:xfrm>
            <a:prstGeom prst="rect">
              <a:avLst/>
            </a:prstGeom>
          </p:spPr>
        </p:pic>
        <p:pic>
          <p:nvPicPr>
            <p:cNvPr id="142" name="object 142"/>
            <p:cNvPicPr/>
            <p:nvPr/>
          </p:nvPicPr>
          <p:blipFill>
            <a:blip r:embed="rId129" cstate="print"/>
            <a:stretch>
              <a:fillRect/>
            </a:stretch>
          </p:blipFill>
          <p:spPr>
            <a:xfrm>
              <a:off x="832825" y="5954894"/>
              <a:ext cx="64119" cy="192504"/>
            </a:xfrm>
            <a:prstGeom prst="rect">
              <a:avLst/>
            </a:prstGeom>
          </p:spPr>
        </p:pic>
        <p:pic>
          <p:nvPicPr>
            <p:cNvPr id="143" name="object 143"/>
            <p:cNvPicPr/>
            <p:nvPr/>
          </p:nvPicPr>
          <p:blipFill>
            <a:blip r:embed="rId130" cstate="print"/>
            <a:stretch>
              <a:fillRect/>
            </a:stretch>
          </p:blipFill>
          <p:spPr>
            <a:xfrm>
              <a:off x="992504" y="5948757"/>
              <a:ext cx="125725" cy="204778"/>
            </a:xfrm>
            <a:prstGeom prst="rect">
              <a:avLst/>
            </a:prstGeom>
          </p:spPr>
        </p:pic>
        <p:pic>
          <p:nvPicPr>
            <p:cNvPr id="144" name="object 144"/>
            <p:cNvPicPr/>
            <p:nvPr/>
          </p:nvPicPr>
          <p:blipFill>
            <a:blip r:embed="rId131" cstate="print"/>
            <a:stretch>
              <a:fillRect/>
            </a:stretch>
          </p:blipFill>
          <p:spPr>
            <a:xfrm>
              <a:off x="1169764" y="5942782"/>
              <a:ext cx="77946" cy="250643"/>
            </a:xfrm>
            <a:prstGeom prst="rect">
              <a:avLst/>
            </a:prstGeom>
          </p:spPr>
        </p:pic>
        <p:pic>
          <p:nvPicPr>
            <p:cNvPr id="145" name="object 145"/>
            <p:cNvPicPr/>
            <p:nvPr/>
          </p:nvPicPr>
          <p:blipFill>
            <a:blip r:embed="rId100" cstate="print"/>
            <a:stretch>
              <a:fillRect/>
            </a:stretch>
          </p:blipFill>
          <p:spPr>
            <a:xfrm>
              <a:off x="1296747" y="5954894"/>
              <a:ext cx="64119" cy="192504"/>
            </a:xfrm>
            <a:prstGeom prst="rect">
              <a:avLst/>
            </a:prstGeom>
          </p:spPr>
        </p:pic>
        <p:pic>
          <p:nvPicPr>
            <p:cNvPr id="146" name="object 146"/>
            <p:cNvPicPr/>
            <p:nvPr/>
          </p:nvPicPr>
          <p:blipFill>
            <a:blip r:embed="rId132" cstate="print"/>
            <a:stretch>
              <a:fillRect/>
            </a:stretch>
          </p:blipFill>
          <p:spPr>
            <a:xfrm>
              <a:off x="1458924" y="5948757"/>
              <a:ext cx="128239" cy="198641"/>
            </a:xfrm>
            <a:prstGeom prst="rect">
              <a:avLst/>
            </a:prstGeom>
          </p:spPr>
        </p:pic>
        <p:pic>
          <p:nvPicPr>
            <p:cNvPr id="147" name="object 147"/>
            <p:cNvPicPr/>
            <p:nvPr/>
          </p:nvPicPr>
          <p:blipFill>
            <a:blip r:embed="rId133" cstate="print"/>
            <a:stretch>
              <a:fillRect/>
            </a:stretch>
          </p:blipFill>
          <p:spPr>
            <a:xfrm>
              <a:off x="1629916" y="5942782"/>
              <a:ext cx="77946" cy="250643"/>
            </a:xfrm>
            <a:prstGeom prst="rect">
              <a:avLst/>
            </a:prstGeom>
          </p:spPr>
        </p:pic>
        <p:pic>
          <p:nvPicPr>
            <p:cNvPr id="148" name="object 148"/>
            <p:cNvPicPr/>
            <p:nvPr/>
          </p:nvPicPr>
          <p:blipFill>
            <a:blip r:embed="rId56" cstate="print"/>
            <a:stretch>
              <a:fillRect/>
            </a:stretch>
          </p:blipFill>
          <p:spPr>
            <a:xfrm>
              <a:off x="479545" y="6295330"/>
              <a:ext cx="65376" cy="192504"/>
            </a:xfrm>
            <a:prstGeom prst="rect">
              <a:avLst/>
            </a:prstGeom>
          </p:spPr>
        </p:pic>
        <p:pic>
          <p:nvPicPr>
            <p:cNvPr id="149" name="object 149"/>
            <p:cNvPicPr/>
            <p:nvPr/>
          </p:nvPicPr>
          <p:blipFill>
            <a:blip r:embed="rId134" cstate="print"/>
            <a:stretch>
              <a:fillRect/>
            </a:stretch>
          </p:blipFill>
          <p:spPr>
            <a:xfrm>
              <a:off x="639225" y="6290485"/>
              <a:ext cx="125725" cy="203486"/>
            </a:xfrm>
            <a:prstGeom prst="rect">
              <a:avLst/>
            </a:prstGeom>
          </p:spPr>
        </p:pic>
        <p:pic>
          <p:nvPicPr>
            <p:cNvPr id="150" name="object 150"/>
            <p:cNvPicPr/>
            <p:nvPr/>
          </p:nvPicPr>
          <p:blipFill>
            <a:blip r:embed="rId135" cstate="print"/>
            <a:stretch>
              <a:fillRect/>
            </a:stretch>
          </p:blipFill>
          <p:spPr>
            <a:xfrm>
              <a:off x="832825" y="6295330"/>
              <a:ext cx="64119" cy="192504"/>
            </a:xfrm>
            <a:prstGeom prst="rect">
              <a:avLst/>
            </a:prstGeom>
          </p:spPr>
        </p:pic>
        <p:pic>
          <p:nvPicPr>
            <p:cNvPr id="151" name="object 151"/>
            <p:cNvPicPr/>
            <p:nvPr/>
          </p:nvPicPr>
          <p:blipFill>
            <a:blip r:embed="rId136" cstate="print"/>
            <a:stretch>
              <a:fillRect/>
            </a:stretch>
          </p:blipFill>
          <p:spPr>
            <a:xfrm>
              <a:off x="984963" y="6295330"/>
              <a:ext cx="147093" cy="192504"/>
            </a:xfrm>
            <a:prstGeom prst="rect">
              <a:avLst/>
            </a:prstGeom>
          </p:spPr>
        </p:pic>
        <p:pic>
          <p:nvPicPr>
            <p:cNvPr id="152" name="object 152"/>
            <p:cNvPicPr/>
            <p:nvPr/>
          </p:nvPicPr>
          <p:blipFill>
            <a:blip r:embed="rId137" cstate="print"/>
            <a:stretch>
              <a:fillRect/>
            </a:stretch>
          </p:blipFill>
          <p:spPr>
            <a:xfrm>
              <a:off x="1169764" y="6284348"/>
              <a:ext cx="77946" cy="250805"/>
            </a:xfrm>
            <a:prstGeom prst="rect">
              <a:avLst/>
            </a:prstGeom>
          </p:spPr>
        </p:pic>
        <p:pic>
          <p:nvPicPr>
            <p:cNvPr id="153" name="object 153"/>
            <p:cNvPicPr/>
            <p:nvPr/>
          </p:nvPicPr>
          <p:blipFill>
            <a:blip r:embed="rId138" cstate="print"/>
            <a:stretch>
              <a:fillRect/>
            </a:stretch>
          </p:blipFill>
          <p:spPr>
            <a:xfrm>
              <a:off x="1296747" y="6295330"/>
              <a:ext cx="64119" cy="192504"/>
            </a:xfrm>
            <a:prstGeom prst="rect">
              <a:avLst/>
            </a:prstGeom>
          </p:spPr>
        </p:pic>
        <p:pic>
          <p:nvPicPr>
            <p:cNvPr id="154" name="object 154"/>
            <p:cNvPicPr/>
            <p:nvPr/>
          </p:nvPicPr>
          <p:blipFill>
            <a:blip r:embed="rId139" cstate="print"/>
            <a:stretch>
              <a:fillRect/>
            </a:stretch>
          </p:blipFill>
          <p:spPr>
            <a:xfrm>
              <a:off x="1457667" y="6290485"/>
              <a:ext cx="125725" cy="203486"/>
            </a:xfrm>
            <a:prstGeom prst="rect">
              <a:avLst/>
            </a:prstGeom>
          </p:spPr>
        </p:pic>
        <p:pic>
          <p:nvPicPr>
            <p:cNvPr id="155" name="object 155"/>
            <p:cNvPicPr/>
            <p:nvPr/>
          </p:nvPicPr>
          <p:blipFill>
            <a:blip r:embed="rId140" cstate="print"/>
            <a:stretch>
              <a:fillRect/>
            </a:stretch>
          </p:blipFill>
          <p:spPr>
            <a:xfrm>
              <a:off x="1629916" y="6284348"/>
              <a:ext cx="77946" cy="250805"/>
            </a:xfrm>
            <a:prstGeom prst="rect">
              <a:avLst/>
            </a:prstGeom>
          </p:spPr>
        </p:pic>
        <p:sp>
          <p:nvSpPr>
            <p:cNvPr id="156" name="object 156"/>
            <p:cNvSpPr/>
            <p:nvPr/>
          </p:nvSpPr>
          <p:spPr>
            <a:xfrm>
              <a:off x="4530242" y="217386"/>
              <a:ext cx="4217035" cy="3342640"/>
            </a:xfrm>
            <a:custGeom>
              <a:avLst/>
              <a:gdLst/>
              <a:ahLst/>
              <a:cxnLst/>
              <a:rect l="l" t="t" r="r" b="b"/>
              <a:pathLst>
                <a:path w="4217034" h="3342640">
                  <a:moveTo>
                    <a:pt x="0" y="0"/>
                  </a:moveTo>
                  <a:lnTo>
                    <a:pt x="4216728" y="0"/>
                  </a:lnTo>
                  <a:lnTo>
                    <a:pt x="4216728" y="3342344"/>
                  </a:lnTo>
                  <a:lnTo>
                    <a:pt x="0" y="3342344"/>
                  </a:lnTo>
                  <a:lnTo>
                    <a:pt x="0" y="0"/>
                  </a:lnTo>
                </a:path>
              </a:pathLst>
            </a:custGeom>
            <a:ln w="11062">
              <a:solidFill>
                <a:srgbClr val="000000"/>
              </a:solidFill>
            </a:ln>
          </p:spPr>
          <p:txBody>
            <a:bodyPr wrap="square" lIns="0" tIns="0" rIns="0" bIns="0" rtlCol="0"/>
            <a:lstStyle/>
            <a:p>
              <a:endParaRPr/>
            </a:p>
          </p:txBody>
        </p:sp>
        <p:pic>
          <p:nvPicPr>
            <p:cNvPr id="157" name="object 157"/>
            <p:cNvPicPr/>
            <p:nvPr/>
          </p:nvPicPr>
          <p:blipFill>
            <a:blip r:embed="rId141" cstate="print"/>
            <a:stretch>
              <a:fillRect/>
            </a:stretch>
          </p:blipFill>
          <p:spPr>
            <a:xfrm>
              <a:off x="4676213" y="367578"/>
              <a:ext cx="169600" cy="192666"/>
            </a:xfrm>
            <a:prstGeom prst="rect">
              <a:avLst/>
            </a:prstGeom>
          </p:spPr>
        </p:pic>
        <p:pic>
          <p:nvPicPr>
            <p:cNvPr id="158" name="object 158"/>
            <p:cNvPicPr/>
            <p:nvPr/>
          </p:nvPicPr>
          <p:blipFill>
            <a:blip r:embed="rId142" cstate="print"/>
            <a:stretch>
              <a:fillRect/>
            </a:stretch>
          </p:blipFill>
          <p:spPr>
            <a:xfrm>
              <a:off x="4879835" y="418449"/>
              <a:ext cx="135747" cy="146639"/>
            </a:xfrm>
            <a:prstGeom prst="rect">
              <a:avLst/>
            </a:prstGeom>
          </p:spPr>
        </p:pic>
        <p:pic>
          <p:nvPicPr>
            <p:cNvPr id="159" name="object 159"/>
            <p:cNvPicPr/>
            <p:nvPr/>
          </p:nvPicPr>
          <p:blipFill>
            <a:blip r:embed="rId143" cstate="print"/>
            <a:stretch>
              <a:fillRect/>
            </a:stretch>
          </p:blipFill>
          <p:spPr>
            <a:xfrm>
              <a:off x="5098540" y="418449"/>
              <a:ext cx="81783" cy="141794"/>
            </a:xfrm>
            <a:prstGeom prst="rect">
              <a:avLst/>
            </a:prstGeom>
          </p:spPr>
        </p:pic>
        <p:pic>
          <p:nvPicPr>
            <p:cNvPr id="160" name="object 160"/>
            <p:cNvPicPr/>
            <p:nvPr/>
          </p:nvPicPr>
          <p:blipFill>
            <a:blip r:embed="rId144" cstate="print"/>
            <a:stretch>
              <a:fillRect/>
            </a:stretch>
          </p:blipFill>
          <p:spPr>
            <a:xfrm>
              <a:off x="5229260" y="360310"/>
              <a:ext cx="132060" cy="204778"/>
            </a:xfrm>
            <a:prstGeom prst="rect">
              <a:avLst/>
            </a:prstGeom>
          </p:spPr>
        </p:pic>
        <p:sp>
          <p:nvSpPr>
            <p:cNvPr id="161" name="object 161"/>
            <p:cNvSpPr/>
            <p:nvPr/>
          </p:nvSpPr>
          <p:spPr>
            <a:xfrm>
              <a:off x="5393994" y="367588"/>
              <a:ext cx="24130" cy="193040"/>
            </a:xfrm>
            <a:custGeom>
              <a:avLst/>
              <a:gdLst/>
              <a:ahLst/>
              <a:cxnLst/>
              <a:rect l="l" t="t" r="r" b="b"/>
              <a:pathLst>
                <a:path w="24129" h="193040">
                  <a:moveTo>
                    <a:pt x="23964" y="54584"/>
                  </a:moveTo>
                  <a:lnTo>
                    <a:pt x="0" y="54584"/>
                  </a:lnTo>
                  <a:lnTo>
                    <a:pt x="0" y="192659"/>
                  </a:lnTo>
                  <a:lnTo>
                    <a:pt x="23964" y="192659"/>
                  </a:lnTo>
                  <a:lnTo>
                    <a:pt x="23964" y="54584"/>
                  </a:lnTo>
                  <a:close/>
                </a:path>
                <a:path w="24129" h="193040">
                  <a:moveTo>
                    <a:pt x="23964" y="0"/>
                  </a:moveTo>
                  <a:lnTo>
                    <a:pt x="0" y="0"/>
                  </a:lnTo>
                  <a:lnTo>
                    <a:pt x="0" y="23088"/>
                  </a:lnTo>
                  <a:lnTo>
                    <a:pt x="23964" y="23088"/>
                  </a:lnTo>
                  <a:lnTo>
                    <a:pt x="23964" y="0"/>
                  </a:lnTo>
                  <a:close/>
                </a:path>
              </a:pathLst>
            </a:custGeom>
            <a:solidFill>
              <a:srgbClr val="000000"/>
            </a:solidFill>
          </p:spPr>
          <p:txBody>
            <a:bodyPr wrap="square" lIns="0" tIns="0" rIns="0" bIns="0" rtlCol="0"/>
            <a:lstStyle/>
            <a:p>
              <a:endParaRPr/>
            </a:p>
          </p:txBody>
        </p:sp>
        <p:pic>
          <p:nvPicPr>
            <p:cNvPr id="162" name="object 162"/>
            <p:cNvPicPr/>
            <p:nvPr/>
          </p:nvPicPr>
          <p:blipFill>
            <a:blip r:embed="rId145" cstate="print"/>
            <a:stretch>
              <a:fillRect/>
            </a:stretch>
          </p:blipFill>
          <p:spPr>
            <a:xfrm>
              <a:off x="5449305" y="360310"/>
              <a:ext cx="129546" cy="204778"/>
            </a:xfrm>
            <a:prstGeom prst="rect">
              <a:avLst/>
            </a:prstGeom>
          </p:spPr>
        </p:pic>
        <p:sp>
          <p:nvSpPr>
            <p:cNvPr id="163" name="object 163"/>
            <p:cNvSpPr/>
            <p:nvPr/>
          </p:nvSpPr>
          <p:spPr>
            <a:xfrm>
              <a:off x="5616549" y="367588"/>
              <a:ext cx="24130" cy="193040"/>
            </a:xfrm>
            <a:custGeom>
              <a:avLst/>
              <a:gdLst/>
              <a:ahLst/>
              <a:cxnLst/>
              <a:rect l="l" t="t" r="r" b="b"/>
              <a:pathLst>
                <a:path w="24129" h="193040">
                  <a:moveTo>
                    <a:pt x="23964" y="54584"/>
                  </a:moveTo>
                  <a:lnTo>
                    <a:pt x="0" y="54584"/>
                  </a:lnTo>
                  <a:lnTo>
                    <a:pt x="0" y="192659"/>
                  </a:lnTo>
                  <a:lnTo>
                    <a:pt x="23964" y="192659"/>
                  </a:lnTo>
                  <a:lnTo>
                    <a:pt x="23964" y="54584"/>
                  </a:lnTo>
                  <a:close/>
                </a:path>
                <a:path w="24129" h="193040">
                  <a:moveTo>
                    <a:pt x="23964" y="0"/>
                  </a:moveTo>
                  <a:lnTo>
                    <a:pt x="0" y="0"/>
                  </a:lnTo>
                  <a:lnTo>
                    <a:pt x="0" y="23088"/>
                  </a:lnTo>
                  <a:lnTo>
                    <a:pt x="23964" y="23088"/>
                  </a:lnTo>
                  <a:lnTo>
                    <a:pt x="23964" y="0"/>
                  </a:lnTo>
                  <a:close/>
                </a:path>
              </a:pathLst>
            </a:custGeom>
            <a:solidFill>
              <a:srgbClr val="000000"/>
            </a:solidFill>
          </p:spPr>
          <p:txBody>
            <a:bodyPr wrap="square" lIns="0" tIns="0" rIns="0" bIns="0" rtlCol="0"/>
            <a:lstStyle/>
            <a:p>
              <a:endParaRPr/>
            </a:p>
          </p:txBody>
        </p:sp>
        <p:pic>
          <p:nvPicPr>
            <p:cNvPr id="164" name="object 164"/>
            <p:cNvPicPr/>
            <p:nvPr/>
          </p:nvPicPr>
          <p:blipFill>
            <a:blip r:embed="rId146" cstate="print"/>
            <a:stretch>
              <a:fillRect/>
            </a:stretch>
          </p:blipFill>
          <p:spPr>
            <a:xfrm>
              <a:off x="5748621" y="389380"/>
              <a:ext cx="255239" cy="225288"/>
            </a:xfrm>
            <a:prstGeom prst="rect">
              <a:avLst/>
            </a:prstGeom>
          </p:spPr>
        </p:pic>
        <p:pic>
          <p:nvPicPr>
            <p:cNvPr id="165" name="object 165"/>
            <p:cNvPicPr/>
            <p:nvPr/>
          </p:nvPicPr>
          <p:blipFill>
            <a:blip r:embed="rId147" cstate="print"/>
            <a:stretch>
              <a:fillRect/>
            </a:stretch>
          </p:blipFill>
          <p:spPr>
            <a:xfrm>
              <a:off x="6096872" y="422164"/>
              <a:ext cx="143289" cy="138080"/>
            </a:xfrm>
            <a:prstGeom prst="rect">
              <a:avLst/>
            </a:prstGeom>
          </p:spPr>
        </p:pic>
        <p:sp>
          <p:nvSpPr>
            <p:cNvPr id="166" name="object 166"/>
            <p:cNvSpPr/>
            <p:nvPr/>
          </p:nvSpPr>
          <p:spPr>
            <a:xfrm>
              <a:off x="6290437" y="367588"/>
              <a:ext cx="24130" cy="193040"/>
            </a:xfrm>
            <a:custGeom>
              <a:avLst/>
              <a:gdLst/>
              <a:ahLst/>
              <a:cxnLst/>
              <a:rect l="l" t="t" r="r" b="b"/>
              <a:pathLst>
                <a:path w="24129" h="193040">
                  <a:moveTo>
                    <a:pt x="23964" y="54584"/>
                  </a:moveTo>
                  <a:lnTo>
                    <a:pt x="0" y="54584"/>
                  </a:lnTo>
                  <a:lnTo>
                    <a:pt x="0" y="192659"/>
                  </a:lnTo>
                  <a:lnTo>
                    <a:pt x="23964" y="192659"/>
                  </a:lnTo>
                  <a:lnTo>
                    <a:pt x="23964" y="54584"/>
                  </a:lnTo>
                  <a:close/>
                </a:path>
                <a:path w="24129" h="193040">
                  <a:moveTo>
                    <a:pt x="23964" y="0"/>
                  </a:moveTo>
                  <a:lnTo>
                    <a:pt x="0" y="0"/>
                  </a:lnTo>
                  <a:lnTo>
                    <a:pt x="0" y="23088"/>
                  </a:lnTo>
                  <a:lnTo>
                    <a:pt x="23964" y="23088"/>
                  </a:lnTo>
                  <a:lnTo>
                    <a:pt x="23964" y="0"/>
                  </a:lnTo>
                  <a:close/>
                </a:path>
              </a:pathLst>
            </a:custGeom>
            <a:solidFill>
              <a:srgbClr val="000000"/>
            </a:solidFill>
          </p:spPr>
          <p:txBody>
            <a:bodyPr wrap="square" lIns="0" tIns="0" rIns="0" bIns="0" rtlCol="0"/>
            <a:lstStyle/>
            <a:p>
              <a:endParaRPr/>
            </a:p>
          </p:txBody>
        </p:sp>
        <p:pic>
          <p:nvPicPr>
            <p:cNvPr id="167" name="object 167"/>
            <p:cNvPicPr/>
            <p:nvPr/>
          </p:nvPicPr>
          <p:blipFill>
            <a:blip r:embed="rId148" cstate="print"/>
            <a:stretch>
              <a:fillRect/>
            </a:stretch>
          </p:blipFill>
          <p:spPr>
            <a:xfrm>
              <a:off x="6369709" y="418449"/>
              <a:ext cx="111782" cy="146639"/>
            </a:xfrm>
            <a:prstGeom prst="rect">
              <a:avLst/>
            </a:prstGeom>
          </p:spPr>
        </p:pic>
        <p:sp>
          <p:nvSpPr>
            <p:cNvPr id="168" name="object 168"/>
            <p:cNvSpPr/>
            <p:nvPr/>
          </p:nvSpPr>
          <p:spPr>
            <a:xfrm>
              <a:off x="6512992" y="367588"/>
              <a:ext cx="24130" cy="193040"/>
            </a:xfrm>
            <a:custGeom>
              <a:avLst/>
              <a:gdLst/>
              <a:ahLst/>
              <a:cxnLst/>
              <a:rect l="l" t="t" r="r" b="b"/>
              <a:pathLst>
                <a:path w="24129" h="193040">
                  <a:moveTo>
                    <a:pt x="23799" y="54584"/>
                  </a:moveTo>
                  <a:lnTo>
                    <a:pt x="0" y="54584"/>
                  </a:lnTo>
                  <a:lnTo>
                    <a:pt x="0" y="192659"/>
                  </a:lnTo>
                  <a:lnTo>
                    <a:pt x="23799" y="192659"/>
                  </a:lnTo>
                  <a:lnTo>
                    <a:pt x="23799" y="54584"/>
                  </a:lnTo>
                  <a:close/>
                </a:path>
                <a:path w="24129" h="193040">
                  <a:moveTo>
                    <a:pt x="23799" y="0"/>
                  </a:moveTo>
                  <a:lnTo>
                    <a:pt x="0" y="0"/>
                  </a:lnTo>
                  <a:lnTo>
                    <a:pt x="0" y="23088"/>
                  </a:lnTo>
                  <a:lnTo>
                    <a:pt x="23799" y="23088"/>
                  </a:lnTo>
                  <a:lnTo>
                    <a:pt x="23799" y="0"/>
                  </a:lnTo>
                  <a:close/>
                </a:path>
              </a:pathLst>
            </a:custGeom>
            <a:solidFill>
              <a:srgbClr val="000000"/>
            </a:solidFill>
          </p:spPr>
          <p:txBody>
            <a:bodyPr wrap="square" lIns="0" tIns="0" rIns="0" bIns="0" rtlCol="0"/>
            <a:lstStyle/>
            <a:p>
              <a:endParaRPr/>
            </a:p>
          </p:txBody>
        </p:sp>
        <p:pic>
          <p:nvPicPr>
            <p:cNvPr id="169" name="object 169"/>
            <p:cNvPicPr/>
            <p:nvPr/>
          </p:nvPicPr>
          <p:blipFill>
            <a:blip r:embed="rId149" cstate="print"/>
            <a:stretch>
              <a:fillRect/>
            </a:stretch>
          </p:blipFill>
          <p:spPr>
            <a:xfrm>
              <a:off x="6711592" y="418449"/>
              <a:ext cx="113123" cy="146639"/>
            </a:xfrm>
            <a:prstGeom prst="rect">
              <a:avLst/>
            </a:prstGeom>
          </p:spPr>
        </p:pic>
        <p:pic>
          <p:nvPicPr>
            <p:cNvPr id="170" name="object 170"/>
            <p:cNvPicPr/>
            <p:nvPr/>
          </p:nvPicPr>
          <p:blipFill>
            <a:blip r:embed="rId150" cstate="print"/>
            <a:stretch>
              <a:fillRect/>
            </a:stretch>
          </p:blipFill>
          <p:spPr>
            <a:xfrm>
              <a:off x="6593441" y="389380"/>
              <a:ext cx="98040" cy="175708"/>
            </a:xfrm>
            <a:prstGeom prst="rect">
              <a:avLst/>
            </a:prstGeom>
          </p:spPr>
        </p:pic>
        <p:pic>
          <p:nvPicPr>
            <p:cNvPr id="171" name="object 171"/>
            <p:cNvPicPr/>
            <p:nvPr/>
          </p:nvPicPr>
          <p:blipFill>
            <a:blip r:embed="rId151" cstate="print"/>
            <a:stretch>
              <a:fillRect/>
            </a:stretch>
          </p:blipFill>
          <p:spPr>
            <a:xfrm>
              <a:off x="4696324" y="712859"/>
              <a:ext cx="64019" cy="192666"/>
            </a:xfrm>
            <a:prstGeom prst="rect">
              <a:avLst/>
            </a:prstGeom>
          </p:spPr>
        </p:pic>
        <p:pic>
          <p:nvPicPr>
            <p:cNvPr id="172" name="object 172"/>
            <p:cNvPicPr/>
            <p:nvPr/>
          </p:nvPicPr>
          <p:blipFill>
            <a:blip r:embed="rId152" cstate="print"/>
            <a:stretch>
              <a:fillRect/>
            </a:stretch>
          </p:blipFill>
          <p:spPr>
            <a:xfrm>
              <a:off x="4857210" y="706883"/>
              <a:ext cx="128206" cy="198641"/>
            </a:xfrm>
            <a:prstGeom prst="rect">
              <a:avLst/>
            </a:prstGeom>
          </p:spPr>
        </p:pic>
        <p:pic>
          <p:nvPicPr>
            <p:cNvPr id="173" name="object 173"/>
            <p:cNvPicPr/>
            <p:nvPr/>
          </p:nvPicPr>
          <p:blipFill>
            <a:blip r:embed="rId153" cstate="print"/>
            <a:stretch>
              <a:fillRect/>
            </a:stretch>
          </p:blipFill>
          <p:spPr>
            <a:xfrm>
              <a:off x="5029563" y="706883"/>
              <a:ext cx="134317" cy="204616"/>
            </a:xfrm>
            <a:prstGeom prst="rect">
              <a:avLst/>
            </a:prstGeom>
          </p:spPr>
        </p:pic>
        <p:pic>
          <p:nvPicPr>
            <p:cNvPr id="174" name="object 174"/>
            <p:cNvPicPr/>
            <p:nvPr/>
          </p:nvPicPr>
          <p:blipFill>
            <a:blip r:embed="rId154" cstate="print"/>
            <a:stretch>
              <a:fillRect/>
            </a:stretch>
          </p:blipFill>
          <p:spPr>
            <a:xfrm>
              <a:off x="5205560" y="706883"/>
              <a:ext cx="134415" cy="204616"/>
            </a:xfrm>
            <a:prstGeom prst="rect">
              <a:avLst/>
            </a:prstGeom>
          </p:spPr>
        </p:pic>
        <p:pic>
          <p:nvPicPr>
            <p:cNvPr id="175" name="object 175"/>
            <p:cNvPicPr/>
            <p:nvPr/>
          </p:nvPicPr>
          <p:blipFill>
            <a:blip r:embed="rId155" cstate="print"/>
            <a:stretch>
              <a:fillRect/>
            </a:stretch>
          </p:blipFill>
          <p:spPr>
            <a:xfrm>
              <a:off x="5386459" y="702038"/>
              <a:ext cx="77929" cy="249513"/>
            </a:xfrm>
            <a:prstGeom prst="rect">
              <a:avLst/>
            </a:prstGeom>
          </p:spPr>
        </p:pic>
        <p:pic>
          <p:nvPicPr>
            <p:cNvPr id="176" name="object 176"/>
            <p:cNvPicPr/>
            <p:nvPr/>
          </p:nvPicPr>
          <p:blipFill>
            <a:blip r:embed="rId156" cstate="print"/>
            <a:stretch>
              <a:fillRect/>
            </a:stretch>
          </p:blipFill>
          <p:spPr>
            <a:xfrm>
              <a:off x="5513492" y="712859"/>
              <a:ext cx="64019" cy="192666"/>
            </a:xfrm>
            <a:prstGeom prst="rect">
              <a:avLst/>
            </a:prstGeom>
          </p:spPr>
        </p:pic>
        <p:pic>
          <p:nvPicPr>
            <p:cNvPr id="177" name="object 177"/>
            <p:cNvPicPr/>
            <p:nvPr/>
          </p:nvPicPr>
          <p:blipFill>
            <a:blip r:embed="rId157" cstate="print"/>
            <a:stretch>
              <a:fillRect/>
            </a:stretch>
          </p:blipFill>
          <p:spPr>
            <a:xfrm>
              <a:off x="5673205" y="706883"/>
              <a:ext cx="129379" cy="198641"/>
            </a:xfrm>
            <a:prstGeom prst="rect">
              <a:avLst/>
            </a:prstGeom>
          </p:spPr>
        </p:pic>
        <p:pic>
          <p:nvPicPr>
            <p:cNvPr id="178" name="object 178"/>
            <p:cNvPicPr/>
            <p:nvPr/>
          </p:nvPicPr>
          <p:blipFill>
            <a:blip r:embed="rId158" cstate="print"/>
            <a:stretch>
              <a:fillRect/>
            </a:stretch>
          </p:blipFill>
          <p:spPr>
            <a:xfrm>
              <a:off x="5842806" y="702039"/>
              <a:ext cx="77929" cy="249513"/>
            </a:xfrm>
            <a:prstGeom prst="rect">
              <a:avLst/>
            </a:prstGeom>
          </p:spPr>
        </p:pic>
        <p:pic>
          <p:nvPicPr>
            <p:cNvPr id="179" name="object 179"/>
            <p:cNvPicPr/>
            <p:nvPr/>
          </p:nvPicPr>
          <p:blipFill>
            <a:blip r:embed="rId159" cstate="print"/>
            <a:stretch>
              <a:fillRect/>
            </a:stretch>
          </p:blipFill>
          <p:spPr>
            <a:xfrm>
              <a:off x="4696324" y="1054425"/>
              <a:ext cx="64019" cy="192666"/>
            </a:xfrm>
            <a:prstGeom prst="rect">
              <a:avLst/>
            </a:prstGeom>
          </p:spPr>
        </p:pic>
        <p:pic>
          <p:nvPicPr>
            <p:cNvPr id="180" name="object 180"/>
            <p:cNvPicPr/>
            <p:nvPr/>
          </p:nvPicPr>
          <p:blipFill>
            <a:blip r:embed="rId160" cstate="print"/>
            <a:stretch>
              <a:fillRect/>
            </a:stretch>
          </p:blipFill>
          <p:spPr>
            <a:xfrm>
              <a:off x="4855869" y="1048450"/>
              <a:ext cx="125859" cy="204778"/>
            </a:xfrm>
            <a:prstGeom prst="rect">
              <a:avLst/>
            </a:prstGeom>
          </p:spPr>
        </p:pic>
        <p:pic>
          <p:nvPicPr>
            <p:cNvPr id="181" name="object 181"/>
            <p:cNvPicPr/>
            <p:nvPr/>
          </p:nvPicPr>
          <p:blipFill>
            <a:blip r:embed="rId161" cstate="print"/>
            <a:stretch>
              <a:fillRect/>
            </a:stretch>
          </p:blipFill>
          <p:spPr>
            <a:xfrm>
              <a:off x="5025638" y="1048450"/>
              <a:ext cx="145803" cy="204778"/>
            </a:xfrm>
            <a:prstGeom prst="rect">
              <a:avLst/>
            </a:prstGeom>
          </p:spPr>
        </p:pic>
        <p:pic>
          <p:nvPicPr>
            <p:cNvPr id="182" name="object 182"/>
            <p:cNvPicPr/>
            <p:nvPr/>
          </p:nvPicPr>
          <p:blipFill>
            <a:blip r:embed="rId162" cstate="print"/>
            <a:stretch>
              <a:fillRect/>
            </a:stretch>
          </p:blipFill>
          <p:spPr>
            <a:xfrm>
              <a:off x="5210490" y="1048450"/>
              <a:ext cx="128206" cy="198641"/>
            </a:xfrm>
            <a:prstGeom prst="rect">
              <a:avLst/>
            </a:prstGeom>
          </p:spPr>
        </p:pic>
        <p:pic>
          <p:nvPicPr>
            <p:cNvPr id="183" name="object 183"/>
            <p:cNvPicPr/>
            <p:nvPr/>
          </p:nvPicPr>
          <p:blipFill>
            <a:blip r:embed="rId163" cstate="print"/>
            <a:stretch>
              <a:fillRect/>
            </a:stretch>
          </p:blipFill>
          <p:spPr>
            <a:xfrm>
              <a:off x="5386459" y="1042313"/>
              <a:ext cx="77929" cy="250805"/>
            </a:xfrm>
            <a:prstGeom prst="rect">
              <a:avLst/>
            </a:prstGeom>
          </p:spPr>
        </p:pic>
        <p:pic>
          <p:nvPicPr>
            <p:cNvPr id="184" name="object 184"/>
            <p:cNvPicPr/>
            <p:nvPr/>
          </p:nvPicPr>
          <p:blipFill>
            <a:blip r:embed="rId164" cstate="print"/>
            <a:stretch>
              <a:fillRect/>
            </a:stretch>
          </p:blipFill>
          <p:spPr>
            <a:xfrm>
              <a:off x="5665663" y="1042313"/>
              <a:ext cx="77929" cy="250805"/>
            </a:xfrm>
            <a:prstGeom prst="rect">
              <a:avLst/>
            </a:prstGeom>
          </p:spPr>
        </p:pic>
        <p:pic>
          <p:nvPicPr>
            <p:cNvPr id="185" name="object 185"/>
            <p:cNvPicPr/>
            <p:nvPr/>
          </p:nvPicPr>
          <p:blipFill>
            <a:blip r:embed="rId165" cstate="print"/>
            <a:stretch>
              <a:fillRect/>
            </a:stretch>
          </p:blipFill>
          <p:spPr>
            <a:xfrm>
              <a:off x="5488354" y="1054425"/>
              <a:ext cx="148317" cy="192666"/>
            </a:xfrm>
            <a:prstGeom prst="rect">
              <a:avLst/>
            </a:prstGeom>
          </p:spPr>
        </p:pic>
        <p:pic>
          <p:nvPicPr>
            <p:cNvPr id="186" name="object 186"/>
            <p:cNvPicPr/>
            <p:nvPr/>
          </p:nvPicPr>
          <p:blipFill>
            <a:blip r:embed="rId166" cstate="print"/>
            <a:stretch>
              <a:fillRect/>
            </a:stretch>
          </p:blipFill>
          <p:spPr>
            <a:xfrm>
              <a:off x="4696324" y="1399706"/>
              <a:ext cx="64019" cy="192666"/>
            </a:xfrm>
            <a:prstGeom prst="rect">
              <a:avLst/>
            </a:prstGeom>
          </p:spPr>
        </p:pic>
        <p:pic>
          <p:nvPicPr>
            <p:cNvPr id="187" name="object 187"/>
            <p:cNvPicPr/>
            <p:nvPr/>
          </p:nvPicPr>
          <p:blipFill>
            <a:blip r:embed="rId167" cstate="print"/>
            <a:stretch>
              <a:fillRect/>
            </a:stretch>
          </p:blipFill>
          <p:spPr>
            <a:xfrm>
              <a:off x="4855869" y="1393731"/>
              <a:ext cx="125859" cy="203486"/>
            </a:xfrm>
            <a:prstGeom prst="rect">
              <a:avLst/>
            </a:prstGeom>
          </p:spPr>
        </p:pic>
        <p:pic>
          <p:nvPicPr>
            <p:cNvPr id="188" name="object 188"/>
            <p:cNvPicPr/>
            <p:nvPr/>
          </p:nvPicPr>
          <p:blipFill>
            <a:blip r:embed="rId168" cstate="print"/>
            <a:stretch>
              <a:fillRect/>
            </a:stretch>
          </p:blipFill>
          <p:spPr>
            <a:xfrm>
              <a:off x="5025638" y="1393730"/>
              <a:ext cx="145803" cy="203486"/>
            </a:xfrm>
            <a:prstGeom prst="rect">
              <a:avLst/>
            </a:prstGeom>
          </p:spPr>
        </p:pic>
        <p:pic>
          <p:nvPicPr>
            <p:cNvPr id="189" name="object 189"/>
            <p:cNvPicPr/>
            <p:nvPr/>
          </p:nvPicPr>
          <p:blipFill>
            <a:blip r:embed="rId169" cstate="print"/>
            <a:stretch>
              <a:fillRect/>
            </a:stretch>
          </p:blipFill>
          <p:spPr>
            <a:xfrm>
              <a:off x="5201607" y="1399706"/>
              <a:ext cx="147143" cy="192666"/>
            </a:xfrm>
            <a:prstGeom prst="rect">
              <a:avLst/>
            </a:prstGeom>
          </p:spPr>
        </p:pic>
        <p:pic>
          <p:nvPicPr>
            <p:cNvPr id="190" name="object 190"/>
            <p:cNvPicPr/>
            <p:nvPr/>
          </p:nvPicPr>
          <p:blipFill>
            <a:blip r:embed="rId170" cstate="print"/>
            <a:stretch>
              <a:fillRect/>
            </a:stretch>
          </p:blipFill>
          <p:spPr>
            <a:xfrm>
              <a:off x="5386459" y="1387594"/>
              <a:ext cx="77929" cy="250805"/>
            </a:xfrm>
            <a:prstGeom prst="rect">
              <a:avLst/>
            </a:prstGeom>
          </p:spPr>
        </p:pic>
        <p:pic>
          <p:nvPicPr>
            <p:cNvPr id="191" name="object 191"/>
            <p:cNvPicPr/>
            <p:nvPr/>
          </p:nvPicPr>
          <p:blipFill>
            <a:blip r:embed="rId171" cstate="print"/>
            <a:stretch>
              <a:fillRect/>
            </a:stretch>
          </p:blipFill>
          <p:spPr>
            <a:xfrm>
              <a:off x="5488354" y="1399706"/>
              <a:ext cx="148317" cy="192666"/>
            </a:xfrm>
            <a:prstGeom prst="rect">
              <a:avLst/>
            </a:prstGeom>
          </p:spPr>
        </p:pic>
        <p:pic>
          <p:nvPicPr>
            <p:cNvPr id="192" name="object 192"/>
            <p:cNvPicPr/>
            <p:nvPr/>
          </p:nvPicPr>
          <p:blipFill>
            <a:blip r:embed="rId172" cstate="print"/>
            <a:stretch>
              <a:fillRect/>
            </a:stretch>
          </p:blipFill>
          <p:spPr>
            <a:xfrm>
              <a:off x="5665663" y="1387594"/>
              <a:ext cx="77929" cy="250805"/>
            </a:xfrm>
            <a:prstGeom prst="rect">
              <a:avLst/>
            </a:prstGeom>
          </p:spPr>
        </p:pic>
        <p:pic>
          <p:nvPicPr>
            <p:cNvPr id="193" name="object 193"/>
            <p:cNvPicPr/>
            <p:nvPr/>
          </p:nvPicPr>
          <p:blipFill>
            <a:blip r:embed="rId173" cstate="print"/>
            <a:stretch>
              <a:fillRect/>
            </a:stretch>
          </p:blipFill>
          <p:spPr>
            <a:xfrm>
              <a:off x="4696324" y="1743856"/>
              <a:ext cx="64019" cy="192504"/>
            </a:xfrm>
            <a:prstGeom prst="rect">
              <a:avLst/>
            </a:prstGeom>
          </p:spPr>
        </p:pic>
        <p:pic>
          <p:nvPicPr>
            <p:cNvPr id="194" name="object 194"/>
            <p:cNvPicPr/>
            <p:nvPr/>
          </p:nvPicPr>
          <p:blipFill>
            <a:blip r:embed="rId174" cstate="print"/>
            <a:stretch>
              <a:fillRect/>
            </a:stretch>
          </p:blipFill>
          <p:spPr>
            <a:xfrm>
              <a:off x="4855869" y="1739012"/>
              <a:ext cx="125859" cy="203486"/>
            </a:xfrm>
            <a:prstGeom prst="rect">
              <a:avLst/>
            </a:prstGeom>
          </p:spPr>
        </p:pic>
        <p:pic>
          <p:nvPicPr>
            <p:cNvPr id="195" name="object 195"/>
            <p:cNvPicPr/>
            <p:nvPr/>
          </p:nvPicPr>
          <p:blipFill>
            <a:blip r:embed="rId175" cstate="print"/>
            <a:stretch>
              <a:fillRect/>
            </a:stretch>
          </p:blipFill>
          <p:spPr>
            <a:xfrm>
              <a:off x="5025638" y="1739011"/>
              <a:ext cx="145803" cy="203486"/>
            </a:xfrm>
            <a:prstGeom prst="rect">
              <a:avLst/>
            </a:prstGeom>
          </p:spPr>
        </p:pic>
        <p:pic>
          <p:nvPicPr>
            <p:cNvPr id="196" name="object 196"/>
            <p:cNvPicPr/>
            <p:nvPr/>
          </p:nvPicPr>
          <p:blipFill>
            <a:blip r:embed="rId176" cstate="print"/>
            <a:stretch>
              <a:fillRect/>
            </a:stretch>
          </p:blipFill>
          <p:spPr>
            <a:xfrm>
              <a:off x="5213003" y="1743856"/>
              <a:ext cx="124519" cy="198641"/>
            </a:xfrm>
            <a:prstGeom prst="rect">
              <a:avLst/>
            </a:prstGeom>
          </p:spPr>
        </p:pic>
        <p:pic>
          <p:nvPicPr>
            <p:cNvPr id="197" name="object 197"/>
            <p:cNvPicPr/>
            <p:nvPr/>
          </p:nvPicPr>
          <p:blipFill>
            <a:blip r:embed="rId177" cstate="print"/>
            <a:stretch>
              <a:fillRect/>
            </a:stretch>
          </p:blipFill>
          <p:spPr>
            <a:xfrm>
              <a:off x="5386459" y="1732875"/>
              <a:ext cx="77929" cy="250805"/>
            </a:xfrm>
            <a:prstGeom prst="rect">
              <a:avLst/>
            </a:prstGeom>
          </p:spPr>
        </p:pic>
        <p:pic>
          <p:nvPicPr>
            <p:cNvPr id="198" name="object 198"/>
            <p:cNvPicPr/>
            <p:nvPr/>
          </p:nvPicPr>
          <p:blipFill>
            <a:blip r:embed="rId178" cstate="print"/>
            <a:stretch>
              <a:fillRect/>
            </a:stretch>
          </p:blipFill>
          <p:spPr>
            <a:xfrm>
              <a:off x="5497195" y="1739011"/>
              <a:ext cx="134448" cy="203486"/>
            </a:xfrm>
            <a:prstGeom prst="rect">
              <a:avLst/>
            </a:prstGeom>
          </p:spPr>
        </p:pic>
        <p:pic>
          <p:nvPicPr>
            <p:cNvPr id="199" name="object 199"/>
            <p:cNvPicPr/>
            <p:nvPr/>
          </p:nvPicPr>
          <p:blipFill>
            <a:blip r:embed="rId179" cstate="print"/>
            <a:stretch>
              <a:fillRect/>
            </a:stretch>
          </p:blipFill>
          <p:spPr>
            <a:xfrm>
              <a:off x="5669350" y="1732875"/>
              <a:ext cx="77929" cy="250805"/>
            </a:xfrm>
            <a:prstGeom prst="rect">
              <a:avLst/>
            </a:prstGeom>
          </p:spPr>
        </p:pic>
        <p:pic>
          <p:nvPicPr>
            <p:cNvPr id="200" name="object 200"/>
            <p:cNvPicPr/>
            <p:nvPr/>
          </p:nvPicPr>
          <p:blipFill>
            <a:blip r:embed="rId151" cstate="print"/>
            <a:stretch>
              <a:fillRect/>
            </a:stretch>
          </p:blipFill>
          <p:spPr>
            <a:xfrm>
              <a:off x="4696324" y="2085423"/>
              <a:ext cx="64019" cy="192666"/>
            </a:xfrm>
            <a:prstGeom prst="rect">
              <a:avLst/>
            </a:prstGeom>
          </p:spPr>
        </p:pic>
        <p:pic>
          <p:nvPicPr>
            <p:cNvPr id="201" name="object 201"/>
            <p:cNvPicPr/>
            <p:nvPr/>
          </p:nvPicPr>
          <p:blipFill>
            <a:blip r:embed="rId180" cstate="print"/>
            <a:stretch>
              <a:fillRect/>
            </a:stretch>
          </p:blipFill>
          <p:spPr>
            <a:xfrm>
              <a:off x="5025638" y="2079447"/>
              <a:ext cx="145803" cy="204616"/>
            </a:xfrm>
            <a:prstGeom prst="rect">
              <a:avLst/>
            </a:prstGeom>
          </p:spPr>
        </p:pic>
        <p:pic>
          <p:nvPicPr>
            <p:cNvPr id="202" name="object 202"/>
            <p:cNvPicPr/>
            <p:nvPr/>
          </p:nvPicPr>
          <p:blipFill>
            <a:blip r:embed="rId181" cstate="print"/>
            <a:stretch>
              <a:fillRect/>
            </a:stretch>
          </p:blipFill>
          <p:spPr>
            <a:xfrm>
              <a:off x="4855869" y="2079448"/>
              <a:ext cx="125859" cy="204616"/>
            </a:xfrm>
            <a:prstGeom prst="rect">
              <a:avLst/>
            </a:prstGeom>
          </p:spPr>
        </p:pic>
        <p:pic>
          <p:nvPicPr>
            <p:cNvPr id="203" name="object 203"/>
            <p:cNvPicPr/>
            <p:nvPr/>
          </p:nvPicPr>
          <p:blipFill>
            <a:blip r:embed="rId182" cstate="print"/>
            <a:stretch>
              <a:fillRect/>
            </a:stretch>
          </p:blipFill>
          <p:spPr>
            <a:xfrm>
              <a:off x="5210567" y="2079447"/>
              <a:ext cx="133087" cy="204616"/>
            </a:xfrm>
            <a:prstGeom prst="rect">
              <a:avLst/>
            </a:prstGeom>
          </p:spPr>
        </p:pic>
        <p:pic>
          <p:nvPicPr>
            <p:cNvPr id="204" name="object 204"/>
            <p:cNvPicPr/>
            <p:nvPr/>
          </p:nvPicPr>
          <p:blipFill>
            <a:blip r:embed="rId183" cstate="print"/>
            <a:stretch>
              <a:fillRect/>
            </a:stretch>
          </p:blipFill>
          <p:spPr>
            <a:xfrm>
              <a:off x="5386459" y="2073311"/>
              <a:ext cx="77929" cy="250805"/>
            </a:xfrm>
            <a:prstGeom prst="rect">
              <a:avLst/>
            </a:prstGeom>
          </p:spPr>
        </p:pic>
        <p:pic>
          <p:nvPicPr>
            <p:cNvPr id="205" name="object 205"/>
            <p:cNvPicPr/>
            <p:nvPr/>
          </p:nvPicPr>
          <p:blipFill>
            <a:blip r:embed="rId156" cstate="print"/>
            <a:stretch>
              <a:fillRect/>
            </a:stretch>
          </p:blipFill>
          <p:spPr>
            <a:xfrm>
              <a:off x="5513492" y="2085423"/>
              <a:ext cx="64019" cy="192666"/>
            </a:xfrm>
            <a:prstGeom prst="rect">
              <a:avLst/>
            </a:prstGeom>
          </p:spPr>
        </p:pic>
        <p:pic>
          <p:nvPicPr>
            <p:cNvPr id="206" name="object 206"/>
            <p:cNvPicPr/>
            <p:nvPr/>
          </p:nvPicPr>
          <p:blipFill>
            <a:blip r:embed="rId184" cstate="print"/>
            <a:stretch>
              <a:fillRect/>
            </a:stretch>
          </p:blipFill>
          <p:spPr>
            <a:xfrm>
              <a:off x="5846661" y="2073311"/>
              <a:ext cx="77929" cy="250805"/>
            </a:xfrm>
            <a:prstGeom prst="rect">
              <a:avLst/>
            </a:prstGeom>
          </p:spPr>
        </p:pic>
        <p:pic>
          <p:nvPicPr>
            <p:cNvPr id="207" name="object 207"/>
            <p:cNvPicPr/>
            <p:nvPr/>
          </p:nvPicPr>
          <p:blipFill>
            <a:blip r:embed="rId185" cstate="print"/>
            <a:stretch>
              <a:fillRect/>
            </a:stretch>
          </p:blipFill>
          <p:spPr>
            <a:xfrm>
              <a:off x="5665664" y="2085423"/>
              <a:ext cx="148317" cy="192666"/>
            </a:xfrm>
            <a:prstGeom prst="rect">
              <a:avLst/>
            </a:prstGeom>
          </p:spPr>
        </p:pic>
        <p:pic>
          <p:nvPicPr>
            <p:cNvPr id="208" name="object 208"/>
            <p:cNvPicPr/>
            <p:nvPr/>
          </p:nvPicPr>
          <p:blipFill>
            <a:blip r:embed="rId186" cstate="print"/>
            <a:stretch>
              <a:fillRect/>
            </a:stretch>
          </p:blipFill>
          <p:spPr>
            <a:xfrm>
              <a:off x="4696324" y="2430704"/>
              <a:ext cx="64019" cy="192666"/>
            </a:xfrm>
            <a:prstGeom prst="rect">
              <a:avLst/>
            </a:prstGeom>
          </p:spPr>
        </p:pic>
        <p:pic>
          <p:nvPicPr>
            <p:cNvPr id="209" name="object 209"/>
            <p:cNvPicPr/>
            <p:nvPr/>
          </p:nvPicPr>
          <p:blipFill>
            <a:blip r:embed="rId187" cstate="print"/>
            <a:stretch>
              <a:fillRect/>
            </a:stretch>
          </p:blipFill>
          <p:spPr>
            <a:xfrm>
              <a:off x="4855869" y="2424728"/>
              <a:ext cx="125859" cy="204616"/>
            </a:xfrm>
            <a:prstGeom prst="rect">
              <a:avLst/>
            </a:prstGeom>
          </p:spPr>
        </p:pic>
        <p:pic>
          <p:nvPicPr>
            <p:cNvPr id="210" name="object 210"/>
            <p:cNvPicPr/>
            <p:nvPr/>
          </p:nvPicPr>
          <p:blipFill>
            <a:blip r:embed="rId188" cstate="print"/>
            <a:stretch>
              <a:fillRect/>
            </a:stretch>
          </p:blipFill>
          <p:spPr>
            <a:xfrm>
              <a:off x="5206635" y="2430704"/>
              <a:ext cx="135915" cy="192666"/>
            </a:xfrm>
            <a:prstGeom prst="rect">
              <a:avLst/>
            </a:prstGeom>
          </p:spPr>
        </p:pic>
        <p:pic>
          <p:nvPicPr>
            <p:cNvPr id="211" name="object 211"/>
            <p:cNvPicPr/>
            <p:nvPr/>
          </p:nvPicPr>
          <p:blipFill>
            <a:blip r:embed="rId189" cstate="print"/>
            <a:stretch>
              <a:fillRect/>
            </a:stretch>
          </p:blipFill>
          <p:spPr>
            <a:xfrm>
              <a:off x="5025638" y="2424728"/>
              <a:ext cx="145803" cy="204616"/>
            </a:xfrm>
            <a:prstGeom prst="rect">
              <a:avLst/>
            </a:prstGeom>
          </p:spPr>
        </p:pic>
        <p:pic>
          <p:nvPicPr>
            <p:cNvPr id="212" name="object 212"/>
            <p:cNvPicPr/>
            <p:nvPr/>
          </p:nvPicPr>
          <p:blipFill>
            <a:blip r:embed="rId190" cstate="print"/>
            <a:stretch>
              <a:fillRect/>
            </a:stretch>
          </p:blipFill>
          <p:spPr>
            <a:xfrm>
              <a:off x="5386459" y="2418592"/>
              <a:ext cx="77929" cy="250805"/>
            </a:xfrm>
            <a:prstGeom prst="rect">
              <a:avLst/>
            </a:prstGeom>
          </p:spPr>
        </p:pic>
        <p:pic>
          <p:nvPicPr>
            <p:cNvPr id="213" name="object 213"/>
            <p:cNvPicPr/>
            <p:nvPr/>
          </p:nvPicPr>
          <p:blipFill>
            <a:blip r:embed="rId191" cstate="print"/>
            <a:stretch>
              <a:fillRect/>
            </a:stretch>
          </p:blipFill>
          <p:spPr>
            <a:xfrm>
              <a:off x="5513492" y="2430704"/>
              <a:ext cx="64019" cy="192666"/>
            </a:xfrm>
            <a:prstGeom prst="rect">
              <a:avLst/>
            </a:prstGeom>
          </p:spPr>
        </p:pic>
        <p:pic>
          <p:nvPicPr>
            <p:cNvPr id="214" name="object 214"/>
            <p:cNvPicPr/>
            <p:nvPr/>
          </p:nvPicPr>
          <p:blipFill>
            <a:blip r:embed="rId192" cstate="print"/>
            <a:stretch>
              <a:fillRect/>
            </a:stretch>
          </p:blipFill>
          <p:spPr>
            <a:xfrm>
              <a:off x="5846661" y="2418592"/>
              <a:ext cx="77929" cy="250805"/>
            </a:xfrm>
            <a:prstGeom prst="rect">
              <a:avLst/>
            </a:prstGeom>
          </p:spPr>
        </p:pic>
        <p:pic>
          <p:nvPicPr>
            <p:cNvPr id="215" name="object 215"/>
            <p:cNvPicPr/>
            <p:nvPr/>
          </p:nvPicPr>
          <p:blipFill>
            <a:blip r:embed="rId193" cstate="print"/>
            <a:stretch>
              <a:fillRect/>
            </a:stretch>
          </p:blipFill>
          <p:spPr>
            <a:xfrm>
              <a:off x="5675719" y="2424728"/>
              <a:ext cx="128206" cy="198641"/>
            </a:xfrm>
            <a:prstGeom prst="rect">
              <a:avLst/>
            </a:prstGeom>
          </p:spPr>
        </p:pic>
        <p:pic>
          <p:nvPicPr>
            <p:cNvPr id="216" name="object 216"/>
            <p:cNvPicPr/>
            <p:nvPr/>
          </p:nvPicPr>
          <p:blipFill>
            <a:blip r:embed="rId194" cstate="print"/>
            <a:stretch>
              <a:fillRect/>
            </a:stretch>
          </p:blipFill>
          <p:spPr>
            <a:xfrm>
              <a:off x="4696324" y="2771140"/>
              <a:ext cx="64019" cy="193796"/>
            </a:xfrm>
            <a:prstGeom prst="rect">
              <a:avLst/>
            </a:prstGeom>
          </p:spPr>
        </p:pic>
        <p:pic>
          <p:nvPicPr>
            <p:cNvPr id="217" name="object 217"/>
            <p:cNvPicPr/>
            <p:nvPr/>
          </p:nvPicPr>
          <p:blipFill>
            <a:blip r:embed="rId195" cstate="print"/>
            <a:stretch>
              <a:fillRect/>
            </a:stretch>
          </p:blipFill>
          <p:spPr>
            <a:xfrm>
              <a:off x="4855869" y="2766295"/>
              <a:ext cx="125859" cy="203486"/>
            </a:xfrm>
            <a:prstGeom prst="rect">
              <a:avLst/>
            </a:prstGeom>
          </p:spPr>
        </p:pic>
        <p:pic>
          <p:nvPicPr>
            <p:cNvPr id="218" name="object 218"/>
            <p:cNvPicPr/>
            <p:nvPr/>
          </p:nvPicPr>
          <p:blipFill>
            <a:blip r:embed="rId196" cstate="print"/>
            <a:stretch>
              <a:fillRect/>
            </a:stretch>
          </p:blipFill>
          <p:spPr>
            <a:xfrm>
              <a:off x="5025638" y="2766295"/>
              <a:ext cx="145803" cy="203486"/>
            </a:xfrm>
            <a:prstGeom prst="rect">
              <a:avLst/>
            </a:prstGeom>
          </p:spPr>
        </p:pic>
        <p:pic>
          <p:nvPicPr>
            <p:cNvPr id="219" name="object 219"/>
            <p:cNvPicPr/>
            <p:nvPr/>
          </p:nvPicPr>
          <p:blipFill>
            <a:blip r:embed="rId197" cstate="print"/>
            <a:stretch>
              <a:fillRect/>
            </a:stretch>
          </p:blipFill>
          <p:spPr>
            <a:xfrm>
              <a:off x="5386459" y="2760158"/>
              <a:ext cx="77929" cy="250805"/>
            </a:xfrm>
            <a:prstGeom prst="rect">
              <a:avLst/>
            </a:prstGeom>
          </p:spPr>
        </p:pic>
        <p:pic>
          <p:nvPicPr>
            <p:cNvPr id="220" name="object 220"/>
            <p:cNvPicPr/>
            <p:nvPr/>
          </p:nvPicPr>
          <p:blipFill>
            <a:blip r:embed="rId198" cstate="print"/>
            <a:stretch>
              <a:fillRect/>
            </a:stretch>
          </p:blipFill>
          <p:spPr>
            <a:xfrm>
              <a:off x="5206635" y="2766295"/>
              <a:ext cx="137088" cy="203486"/>
            </a:xfrm>
            <a:prstGeom prst="rect">
              <a:avLst/>
            </a:prstGeom>
          </p:spPr>
        </p:pic>
        <p:pic>
          <p:nvPicPr>
            <p:cNvPr id="221" name="object 221"/>
            <p:cNvPicPr/>
            <p:nvPr/>
          </p:nvPicPr>
          <p:blipFill>
            <a:blip r:embed="rId199" cstate="print"/>
            <a:stretch>
              <a:fillRect/>
            </a:stretch>
          </p:blipFill>
          <p:spPr>
            <a:xfrm>
              <a:off x="5513492" y="2771140"/>
              <a:ext cx="64019" cy="193796"/>
            </a:xfrm>
            <a:prstGeom prst="rect">
              <a:avLst/>
            </a:prstGeom>
          </p:spPr>
        </p:pic>
        <p:pic>
          <p:nvPicPr>
            <p:cNvPr id="222" name="object 222"/>
            <p:cNvPicPr/>
            <p:nvPr/>
          </p:nvPicPr>
          <p:blipFill>
            <a:blip r:embed="rId200" cstate="print"/>
            <a:stretch>
              <a:fillRect/>
            </a:stretch>
          </p:blipFill>
          <p:spPr>
            <a:xfrm>
              <a:off x="5846661" y="2760158"/>
              <a:ext cx="77929" cy="250805"/>
            </a:xfrm>
            <a:prstGeom prst="rect">
              <a:avLst/>
            </a:prstGeom>
          </p:spPr>
        </p:pic>
        <p:pic>
          <p:nvPicPr>
            <p:cNvPr id="223" name="object 223"/>
            <p:cNvPicPr/>
            <p:nvPr/>
          </p:nvPicPr>
          <p:blipFill>
            <a:blip r:embed="rId201" cstate="print"/>
            <a:stretch>
              <a:fillRect/>
            </a:stretch>
          </p:blipFill>
          <p:spPr>
            <a:xfrm>
              <a:off x="5675719" y="2766295"/>
              <a:ext cx="128206" cy="198641"/>
            </a:xfrm>
            <a:prstGeom prst="rect">
              <a:avLst/>
            </a:prstGeom>
          </p:spPr>
        </p:pic>
        <p:sp>
          <p:nvSpPr>
            <p:cNvPr id="224" name="object 224"/>
            <p:cNvSpPr/>
            <p:nvPr/>
          </p:nvSpPr>
          <p:spPr>
            <a:xfrm>
              <a:off x="4536611" y="3418097"/>
              <a:ext cx="4204335" cy="3326765"/>
            </a:xfrm>
            <a:custGeom>
              <a:avLst/>
              <a:gdLst/>
              <a:ahLst/>
              <a:cxnLst/>
              <a:rect l="l" t="t" r="r" b="b"/>
              <a:pathLst>
                <a:path w="4204334" h="3326765">
                  <a:moveTo>
                    <a:pt x="4204158" y="0"/>
                  </a:moveTo>
                  <a:lnTo>
                    <a:pt x="0" y="0"/>
                  </a:lnTo>
                  <a:lnTo>
                    <a:pt x="0" y="3326679"/>
                  </a:lnTo>
                  <a:lnTo>
                    <a:pt x="4204158" y="3326679"/>
                  </a:lnTo>
                  <a:lnTo>
                    <a:pt x="4204158" y="0"/>
                  </a:lnTo>
                  <a:close/>
                </a:path>
              </a:pathLst>
            </a:custGeom>
            <a:solidFill>
              <a:srgbClr val="FFFFFF"/>
            </a:solidFill>
          </p:spPr>
          <p:txBody>
            <a:bodyPr wrap="square" lIns="0" tIns="0" rIns="0" bIns="0" rtlCol="0"/>
            <a:lstStyle/>
            <a:p>
              <a:endParaRPr/>
            </a:p>
          </p:txBody>
        </p:sp>
        <p:sp>
          <p:nvSpPr>
            <p:cNvPr id="225" name="object 225"/>
            <p:cNvSpPr/>
            <p:nvPr/>
          </p:nvSpPr>
          <p:spPr>
            <a:xfrm>
              <a:off x="4530242" y="3411960"/>
              <a:ext cx="4217035" cy="3338829"/>
            </a:xfrm>
            <a:custGeom>
              <a:avLst/>
              <a:gdLst/>
              <a:ahLst/>
              <a:cxnLst/>
              <a:rect l="l" t="t" r="r" b="b"/>
              <a:pathLst>
                <a:path w="4217034" h="3338829">
                  <a:moveTo>
                    <a:pt x="0" y="0"/>
                  </a:moveTo>
                  <a:lnTo>
                    <a:pt x="4216728" y="0"/>
                  </a:lnTo>
                  <a:lnTo>
                    <a:pt x="4216728" y="3338791"/>
                  </a:lnTo>
                  <a:lnTo>
                    <a:pt x="0" y="3338791"/>
                  </a:lnTo>
                  <a:lnTo>
                    <a:pt x="0" y="0"/>
                  </a:lnTo>
                </a:path>
              </a:pathLst>
            </a:custGeom>
            <a:ln w="11062">
              <a:solidFill>
                <a:srgbClr val="000000"/>
              </a:solidFill>
            </a:ln>
          </p:spPr>
          <p:txBody>
            <a:bodyPr wrap="square" lIns="0" tIns="0" rIns="0" bIns="0" rtlCol="0"/>
            <a:lstStyle/>
            <a:p>
              <a:endParaRPr/>
            </a:p>
          </p:txBody>
        </p:sp>
        <p:pic>
          <p:nvPicPr>
            <p:cNvPr id="226" name="object 226"/>
            <p:cNvPicPr/>
            <p:nvPr/>
          </p:nvPicPr>
          <p:blipFill>
            <a:blip r:embed="rId202" cstate="print"/>
            <a:stretch>
              <a:fillRect/>
            </a:stretch>
          </p:blipFill>
          <p:spPr>
            <a:xfrm>
              <a:off x="4679900" y="3552463"/>
              <a:ext cx="129546" cy="198802"/>
            </a:xfrm>
            <a:prstGeom prst="rect">
              <a:avLst/>
            </a:prstGeom>
          </p:spPr>
        </p:pic>
        <p:pic>
          <p:nvPicPr>
            <p:cNvPr id="227" name="object 227"/>
            <p:cNvPicPr/>
            <p:nvPr/>
          </p:nvPicPr>
          <p:blipFill>
            <a:blip r:embed="rId203" cstate="print"/>
            <a:stretch>
              <a:fillRect/>
            </a:stretch>
          </p:blipFill>
          <p:spPr>
            <a:xfrm>
              <a:off x="4845814" y="3531953"/>
              <a:ext cx="163567" cy="121122"/>
            </a:xfrm>
            <a:prstGeom prst="rect">
              <a:avLst/>
            </a:prstGeom>
          </p:spPr>
        </p:pic>
        <p:pic>
          <p:nvPicPr>
            <p:cNvPr id="228" name="object 228"/>
            <p:cNvPicPr/>
            <p:nvPr/>
          </p:nvPicPr>
          <p:blipFill>
            <a:blip r:embed="rId204" cstate="print"/>
            <a:stretch>
              <a:fillRect/>
            </a:stretch>
          </p:blipFill>
          <p:spPr>
            <a:xfrm>
              <a:off x="5150157" y="3551332"/>
              <a:ext cx="132060" cy="203486"/>
            </a:xfrm>
            <a:prstGeom prst="rect">
              <a:avLst/>
            </a:prstGeom>
          </p:spPr>
        </p:pic>
        <p:sp>
          <p:nvSpPr>
            <p:cNvPr id="229" name="object 229"/>
            <p:cNvSpPr/>
            <p:nvPr/>
          </p:nvSpPr>
          <p:spPr>
            <a:xfrm>
              <a:off x="5313557" y="3551333"/>
              <a:ext cx="24130" cy="200025"/>
            </a:xfrm>
            <a:custGeom>
              <a:avLst/>
              <a:gdLst/>
              <a:ahLst/>
              <a:cxnLst/>
              <a:rect l="l" t="t" r="r" b="b"/>
              <a:pathLst>
                <a:path w="24129" h="200025">
                  <a:moveTo>
                    <a:pt x="23965" y="0"/>
                  </a:moveTo>
                  <a:lnTo>
                    <a:pt x="0" y="0"/>
                  </a:lnTo>
                  <a:lnTo>
                    <a:pt x="0" y="199933"/>
                  </a:lnTo>
                  <a:lnTo>
                    <a:pt x="23965" y="199933"/>
                  </a:lnTo>
                  <a:lnTo>
                    <a:pt x="23965" y="0"/>
                  </a:lnTo>
                  <a:close/>
                </a:path>
              </a:pathLst>
            </a:custGeom>
            <a:solidFill>
              <a:srgbClr val="000000"/>
            </a:solidFill>
          </p:spPr>
          <p:txBody>
            <a:bodyPr wrap="square" lIns="0" tIns="0" rIns="0" bIns="0" rtlCol="0"/>
            <a:lstStyle/>
            <a:p>
              <a:endParaRPr/>
            </a:p>
          </p:txBody>
        </p:sp>
        <p:pic>
          <p:nvPicPr>
            <p:cNvPr id="230" name="object 230"/>
            <p:cNvPicPr/>
            <p:nvPr/>
          </p:nvPicPr>
          <p:blipFill>
            <a:blip r:embed="rId205" cstate="print"/>
            <a:stretch>
              <a:fillRect/>
            </a:stretch>
          </p:blipFill>
          <p:spPr>
            <a:xfrm>
              <a:off x="5368862" y="3608179"/>
              <a:ext cx="135747" cy="146639"/>
            </a:xfrm>
            <a:prstGeom prst="rect">
              <a:avLst/>
            </a:prstGeom>
          </p:spPr>
        </p:pic>
        <p:pic>
          <p:nvPicPr>
            <p:cNvPr id="231" name="object 231"/>
            <p:cNvPicPr/>
            <p:nvPr/>
          </p:nvPicPr>
          <p:blipFill>
            <a:blip r:embed="rId206" cstate="print"/>
            <a:stretch>
              <a:fillRect/>
            </a:stretch>
          </p:blipFill>
          <p:spPr>
            <a:xfrm>
              <a:off x="5529749" y="3608179"/>
              <a:ext cx="135915" cy="146639"/>
            </a:xfrm>
            <a:prstGeom prst="rect">
              <a:avLst/>
            </a:prstGeom>
          </p:spPr>
        </p:pic>
        <p:pic>
          <p:nvPicPr>
            <p:cNvPr id="232" name="object 232"/>
            <p:cNvPicPr/>
            <p:nvPr/>
          </p:nvPicPr>
          <p:blipFill>
            <a:blip r:embed="rId207" cstate="print"/>
            <a:stretch>
              <a:fillRect/>
            </a:stretch>
          </p:blipFill>
          <p:spPr>
            <a:xfrm>
              <a:off x="5689462" y="3551332"/>
              <a:ext cx="130720" cy="203486"/>
            </a:xfrm>
            <a:prstGeom prst="rect">
              <a:avLst/>
            </a:prstGeom>
          </p:spPr>
        </p:pic>
        <p:pic>
          <p:nvPicPr>
            <p:cNvPr id="233" name="object 233"/>
            <p:cNvPicPr/>
            <p:nvPr/>
          </p:nvPicPr>
          <p:blipFill>
            <a:blip r:embed="rId208" cstate="print"/>
            <a:stretch>
              <a:fillRect/>
            </a:stretch>
          </p:blipFill>
          <p:spPr>
            <a:xfrm>
              <a:off x="5918222" y="3608179"/>
              <a:ext cx="113290" cy="146639"/>
            </a:xfrm>
            <a:prstGeom prst="rect">
              <a:avLst/>
            </a:prstGeom>
          </p:spPr>
        </p:pic>
        <p:pic>
          <p:nvPicPr>
            <p:cNvPr id="234" name="object 234"/>
            <p:cNvPicPr/>
            <p:nvPr/>
          </p:nvPicPr>
          <p:blipFill>
            <a:blip r:embed="rId209" cstate="print"/>
            <a:stretch>
              <a:fillRect/>
            </a:stretch>
          </p:blipFill>
          <p:spPr>
            <a:xfrm>
              <a:off x="6057824" y="3608179"/>
              <a:ext cx="119491" cy="146639"/>
            </a:xfrm>
            <a:prstGeom prst="rect">
              <a:avLst/>
            </a:prstGeom>
          </p:spPr>
        </p:pic>
        <p:pic>
          <p:nvPicPr>
            <p:cNvPr id="235" name="object 235"/>
            <p:cNvPicPr/>
            <p:nvPr/>
          </p:nvPicPr>
          <p:blipFill>
            <a:blip r:embed="rId210" cstate="print"/>
            <a:stretch>
              <a:fillRect/>
            </a:stretch>
          </p:blipFill>
          <p:spPr>
            <a:xfrm>
              <a:off x="6241335" y="3608179"/>
              <a:ext cx="199934" cy="143086"/>
            </a:xfrm>
            <a:prstGeom prst="rect">
              <a:avLst/>
            </a:prstGeom>
          </p:spPr>
        </p:pic>
        <p:pic>
          <p:nvPicPr>
            <p:cNvPr id="236" name="object 236"/>
            <p:cNvPicPr/>
            <p:nvPr/>
          </p:nvPicPr>
          <p:blipFill>
            <a:blip r:embed="rId211" cstate="print"/>
            <a:stretch>
              <a:fillRect/>
            </a:stretch>
          </p:blipFill>
          <p:spPr>
            <a:xfrm>
              <a:off x="6501602" y="3608179"/>
              <a:ext cx="129546" cy="197511"/>
            </a:xfrm>
            <a:prstGeom prst="rect">
              <a:avLst/>
            </a:prstGeom>
          </p:spPr>
        </p:pic>
        <p:sp>
          <p:nvSpPr>
            <p:cNvPr id="237" name="object 237"/>
            <p:cNvSpPr/>
            <p:nvPr/>
          </p:nvSpPr>
          <p:spPr>
            <a:xfrm>
              <a:off x="6663829" y="3551333"/>
              <a:ext cx="24130" cy="200025"/>
            </a:xfrm>
            <a:custGeom>
              <a:avLst/>
              <a:gdLst/>
              <a:ahLst/>
              <a:cxnLst/>
              <a:rect l="l" t="t" r="r" b="b"/>
              <a:pathLst>
                <a:path w="24129" h="200025">
                  <a:moveTo>
                    <a:pt x="23965" y="0"/>
                  </a:moveTo>
                  <a:lnTo>
                    <a:pt x="0" y="0"/>
                  </a:lnTo>
                  <a:lnTo>
                    <a:pt x="0" y="199933"/>
                  </a:lnTo>
                  <a:lnTo>
                    <a:pt x="23965" y="199933"/>
                  </a:lnTo>
                  <a:lnTo>
                    <a:pt x="23965" y="0"/>
                  </a:lnTo>
                  <a:close/>
                </a:path>
              </a:pathLst>
            </a:custGeom>
            <a:solidFill>
              <a:srgbClr val="000000"/>
            </a:solidFill>
          </p:spPr>
          <p:txBody>
            <a:bodyPr wrap="square" lIns="0" tIns="0" rIns="0" bIns="0" rtlCol="0"/>
            <a:lstStyle/>
            <a:p>
              <a:endParaRPr/>
            </a:p>
          </p:txBody>
        </p:sp>
        <p:pic>
          <p:nvPicPr>
            <p:cNvPr id="238" name="object 238"/>
            <p:cNvPicPr/>
            <p:nvPr/>
          </p:nvPicPr>
          <p:blipFill>
            <a:blip r:embed="rId212" cstate="print"/>
            <a:stretch>
              <a:fillRect/>
            </a:stretch>
          </p:blipFill>
          <p:spPr>
            <a:xfrm>
              <a:off x="4696324" y="4593150"/>
              <a:ext cx="64019" cy="193796"/>
            </a:xfrm>
            <a:prstGeom prst="rect">
              <a:avLst/>
            </a:prstGeom>
          </p:spPr>
        </p:pic>
        <p:pic>
          <p:nvPicPr>
            <p:cNvPr id="239" name="object 239"/>
            <p:cNvPicPr/>
            <p:nvPr/>
          </p:nvPicPr>
          <p:blipFill>
            <a:blip r:embed="rId213" cstate="print"/>
            <a:stretch>
              <a:fillRect/>
            </a:stretch>
          </p:blipFill>
          <p:spPr>
            <a:xfrm>
              <a:off x="6719134" y="3608179"/>
              <a:ext cx="125692" cy="146639"/>
            </a:xfrm>
            <a:prstGeom prst="rect">
              <a:avLst/>
            </a:prstGeom>
          </p:spPr>
        </p:pic>
        <p:pic>
          <p:nvPicPr>
            <p:cNvPr id="240" name="object 240"/>
            <p:cNvPicPr/>
            <p:nvPr/>
          </p:nvPicPr>
          <p:blipFill>
            <a:blip r:embed="rId214" cstate="print"/>
            <a:stretch>
              <a:fillRect/>
            </a:stretch>
          </p:blipFill>
          <p:spPr>
            <a:xfrm>
              <a:off x="5030666" y="4593150"/>
              <a:ext cx="134574" cy="193796"/>
            </a:xfrm>
            <a:prstGeom prst="rect">
              <a:avLst/>
            </a:prstGeom>
          </p:spPr>
        </p:pic>
        <p:pic>
          <p:nvPicPr>
            <p:cNvPr id="241" name="object 241"/>
            <p:cNvPicPr/>
            <p:nvPr/>
          </p:nvPicPr>
          <p:blipFill>
            <a:blip r:embed="rId215" cstate="print"/>
            <a:stretch>
              <a:fillRect/>
            </a:stretch>
          </p:blipFill>
          <p:spPr>
            <a:xfrm>
              <a:off x="4857210" y="4588306"/>
              <a:ext cx="128206" cy="198641"/>
            </a:xfrm>
            <a:prstGeom prst="rect">
              <a:avLst/>
            </a:prstGeom>
          </p:spPr>
        </p:pic>
        <p:pic>
          <p:nvPicPr>
            <p:cNvPr id="242" name="object 242"/>
            <p:cNvPicPr/>
            <p:nvPr/>
          </p:nvPicPr>
          <p:blipFill>
            <a:blip r:embed="rId216" cstate="print"/>
            <a:stretch>
              <a:fillRect/>
            </a:stretch>
          </p:blipFill>
          <p:spPr>
            <a:xfrm>
              <a:off x="5213003" y="4593150"/>
              <a:ext cx="124519" cy="198641"/>
            </a:xfrm>
            <a:prstGeom prst="rect">
              <a:avLst/>
            </a:prstGeom>
          </p:spPr>
        </p:pic>
        <p:pic>
          <p:nvPicPr>
            <p:cNvPr id="243" name="object 243"/>
            <p:cNvPicPr/>
            <p:nvPr/>
          </p:nvPicPr>
          <p:blipFill>
            <a:blip r:embed="rId217" cstate="print"/>
            <a:stretch>
              <a:fillRect/>
            </a:stretch>
          </p:blipFill>
          <p:spPr>
            <a:xfrm>
              <a:off x="5386459" y="4582330"/>
              <a:ext cx="77929" cy="250643"/>
            </a:xfrm>
            <a:prstGeom prst="rect">
              <a:avLst/>
            </a:prstGeom>
          </p:spPr>
        </p:pic>
        <p:pic>
          <p:nvPicPr>
            <p:cNvPr id="244" name="object 244"/>
            <p:cNvPicPr/>
            <p:nvPr/>
          </p:nvPicPr>
          <p:blipFill>
            <a:blip r:embed="rId218" cstate="print"/>
            <a:stretch>
              <a:fillRect/>
            </a:stretch>
          </p:blipFill>
          <p:spPr>
            <a:xfrm>
              <a:off x="5497160" y="4588305"/>
              <a:ext cx="134482" cy="203486"/>
            </a:xfrm>
            <a:prstGeom prst="rect">
              <a:avLst/>
            </a:prstGeom>
          </p:spPr>
        </p:pic>
        <p:pic>
          <p:nvPicPr>
            <p:cNvPr id="245" name="object 245"/>
            <p:cNvPicPr/>
            <p:nvPr/>
          </p:nvPicPr>
          <p:blipFill>
            <a:blip r:embed="rId219" cstate="print"/>
            <a:stretch>
              <a:fillRect/>
            </a:stretch>
          </p:blipFill>
          <p:spPr>
            <a:xfrm>
              <a:off x="5669350" y="4582330"/>
              <a:ext cx="77929" cy="250643"/>
            </a:xfrm>
            <a:prstGeom prst="rect">
              <a:avLst/>
            </a:prstGeom>
          </p:spPr>
        </p:pic>
        <p:pic>
          <p:nvPicPr>
            <p:cNvPr id="246" name="object 246"/>
            <p:cNvPicPr/>
            <p:nvPr/>
          </p:nvPicPr>
          <p:blipFill>
            <a:blip r:embed="rId151" cstate="print"/>
            <a:stretch>
              <a:fillRect/>
            </a:stretch>
          </p:blipFill>
          <p:spPr>
            <a:xfrm>
              <a:off x="4696324" y="4938431"/>
              <a:ext cx="64019" cy="192666"/>
            </a:xfrm>
            <a:prstGeom prst="rect">
              <a:avLst/>
            </a:prstGeom>
          </p:spPr>
        </p:pic>
        <p:pic>
          <p:nvPicPr>
            <p:cNvPr id="247" name="object 247"/>
            <p:cNvPicPr/>
            <p:nvPr/>
          </p:nvPicPr>
          <p:blipFill>
            <a:blip r:embed="rId220" cstate="print"/>
            <a:stretch>
              <a:fillRect/>
            </a:stretch>
          </p:blipFill>
          <p:spPr>
            <a:xfrm>
              <a:off x="4857210" y="4933587"/>
              <a:ext cx="128206" cy="197511"/>
            </a:xfrm>
            <a:prstGeom prst="rect">
              <a:avLst/>
            </a:prstGeom>
          </p:spPr>
        </p:pic>
        <p:pic>
          <p:nvPicPr>
            <p:cNvPr id="248" name="object 248"/>
            <p:cNvPicPr/>
            <p:nvPr/>
          </p:nvPicPr>
          <p:blipFill>
            <a:blip r:embed="rId221" cstate="print"/>
            <a:stretch>
              <a:fillRect/>
            </a:stretch>
          </p:blipFill>
          <p:spPr>
            <a:xfrm>
              <a:off x="5030666" y="4938431"/>
              <a:ext cx="134574" cy="192666"/>
            </a:xfrm>
            <a:prstGeom prst="rect">
              <a:avLst/>
            </a:prstGeom>
          </p:spPr>
        </p:pic>
        <p:pic>
          <p:nvPicPr>
            <p:cNvPr id="249" name="object 249"/>
            <p:cNvPicPr/>
            <p:nvPr/>
          </p:nvPicPr>
          <p:blipFill>
            <a:blip r:embed="rId222" cstate="print"/>
            <a:stretch>
              <a:fillRect/>
            </a:stretch>
          </p:blipFill>
          <p:spPr>
            <a:xfrm>
              <a:off x="5205462" y="4933586"/>
              <a:ext cx="134513" cy="203486"/>
            </a:xfrm>
            <a:prstGeom prst="rect">
              <a:avLst/>
            </a:prstGeom>
          </p:spPr>
        </p:pic>
        <p:pic>
          <p:nvPicPr>
            <p:cNvPr id="250" name="object 250"/>
            <p:cNvPicPr/>
            <p:nvPr/>
          </p:nvPicPr>
          <p:blipFill>
            <a:blip r:embed="rId223" cstate="print"/>
            <a:stretch>
              <a:fillRect/>
            </a:stretch>
          </p:blipFill>
          <p:spPr>
            <a:xfrm>
              <a:off x="5386459" y="4927611"/>
              <a:ext cx="77929" cy="250643"/>
            </a:xfrm>
            <a:prstGeom prst="rect">
              <a:avLst/>
            </a:prstGeom>
          </p:spPr>
        </p:pic>
        <p:pic>
          <p:nvPicPr>
            <p:cNvPr id="251" name="object 251"/>
            <p:cNvPicPr/>
            <p:nvPr/>
          </p:nvPicPr>
          <p:blipFill>
            <a:blip r:embed="rId156" cstate="print"/>
            <a:stretch>
              <a:fillRect/>
            </a:stretch>
          </p:blipFill>
          <p:spPr>
            <a:xfrm>
              <a:off x="5513492" y="4938432"/>
              <a:ext cx="64019" cy="192666"/>
            </a:xfrm>
            <a:prstGeom prst="rect">
              <a:avLst/>
            </a:prstGeom>
          </p:spPr>
        </p:pic>
        <p:pic>
          <p:nvPicPr>
            <p:cNvPr id="252" name="object 252"/>
            <p:cNvPicPr/>
            <p:nvPr/>
          </p:nvPicPr>
          <p:blipFill>
            <a:blip r:embed="rId185" cstate="print"/>
            <a:stretch>
              <a:fillRect/>
            </a:stretch>
          </p:blipFill>
          <p:spPr>
            <a:xfrm>
              <a:off x="5665664" y="4938431"/>
              <a:ext cx="148317" cy="192666"/>
            </a:xfrm>
            <a:prstGeom prst="rect">
              <a:avLst/>
            </a:prstGeom>
          </p:spPr>
        </p:pic>
        <p:pic>
          <p:nvPicPr>
            <p:cNvPr id="253" name="object 253"/>
            <p:cNvPicPr/>
            <p:nvPr/>
          </p:nvPicPr>
          <p:blipFill>
            <a:blip r:embed="rId224" cstate="print"/>
            <a:stretch>
              <a:fillRect/>
            </a:stretch>
          </p:blipFill>
          <p:spPr>
            <a:xfrm>
              <a:off x="5846661" y="4927611"/>
              <a:ext cx="77929" cy="250643"/>
            </a:xfrm>
            <a:prstGeom prst="rect">
              <a:avLst/>
            </a:prstGeom>
          </p:spPr>
        </p:pic>
        <p:pic>
          <p:nvPicPr>
            <p:cNvPr id="254" name="object 254"/>
            <p:cNvPicPr/>
            <p:nvPr/>
          </p:nvPicPr>
          <p:blipFill>
            <a:blip r:embed="rId225" cstate="print"/>
            <a:stretch>
              <a:fillRect/>
            </a:stretch>
          </p:blipFill>
          <p:spPr>
            <a:xfrm>
              <a:off x="4696324" y="5279998"/>
              <a:ext cx="64019" cy="192666"/>
            </a:xfrm>
            <a:prstGeom prst="rect">
              <a:avLst/>
            </a:prstGeom>
          </p:spPr>
        </p:pic>
        <p:pic>
          <p:nvPicPr>
            <p:cNvPr id="255" name="object 255"/>
            <p:cNvPicPr/>
            <p:nvPr/>
          </p:nvPicPr>
          <p:blipFill>
            <a:blip r:embed="rId226" cstate="print"/>
            <a:stretch>
              <a:fillRect/>
            </a:stretch>
          </p:blipFill>
          <p:spPr>
            <a:xfrm>
              <a:off x="4857210" y="5274022"/>
              <a:ext cx="128206" cy="198641"/>
            </a:xfrm>
            <a:prstGeom prst="rect">
              <a:avLst/>
            </a:prstGeom>
          </p:spPr>
        </p:pic>
        <p:pic>
          <p:nvPicPr>
            <p:cNvPr id="256" name="object 256"/>
            <p:cNvPicPr/>
            <p:nvPr/>
          </p:nvPicPr>
          <p:blipFill>
            <a:blip r:embed="rId227" cstate="print"/>
            <a:stretch>
              <a:fillRect/>
            </a:stretch>
          </p:blipFill>
          <p:spPr>
            <a:xfrm>
              <a:off x="5029493" y="5274022"/>
              <a:ext cx="136920" cy="204778"/>
            </a:xfrm>
            <a:prstGeom prst="rect">
              <a:avLst/>
            </a:prstGeom>
          </p:spPr>
        </p:pic>
        <p:pic>
          <p:nvPicPr>
            <p:cNvPr id="257" name="object 257"/>
            <p:cNvPicPr/>
            <p:nvPr/>
          </p:nvPicPr>
          <p:blipFill>
            <a:blip r:embed="rId228" cstate="print"/>
            <a:stretch>
              <a:fillRect/>
            </a:stretch>
          </p:blipFill>
          <p:spPr>
            <a:xfrm>
              <a:off x="5201607" y="5274022"/>
              <a:ext cx="145970" cy="204778"/>
            </a:xfrm>
            <a:prstGeom prst="rect">
              <a:avLst/>
            </a:prstGeom>
          </p:spPr>
        </p:pic>
        <p:pic>
          <p:nvPicPr>
            <p:cNvPr id="258" name="object 258"/>
            <p:cNvPicPr/>
            <p:nvPr/>
          </p:nvPicPr>
          <p:blipFill>
            <a:blip r:embed="rId229" cstate="print"/>
            <a:stretch>
              <a:fillRect/>
            </a:stretch>
          </p:blipFill>
          <p:spPr>
            <a:xfrm>
              <a:off x="5386459" y="5267885"/>
              <a:ext cx="77929" cy="250805"/>
            </a:xfrm>
            <a:prstGeom prst="rect">
              <a:avLst/>
            </a:prstGeom>
          </p:spPr>
        </p:pic>
        <p:pic>
          <p:nvPicPr>
            <p:cNvPr id="259" name="object 259"/>
            <p:cNvPicPr/>
            <p:nvPr/>
          </p:nvPicPr>
          <p:blipFill>
            <a:blip r:embed="rId230" cstate="print"/>
            <a:stretch>
              <a:fillRect/>
            </a:stretch>
          </p:blipFill>
          <p:spPr>
            <a:xfrm>
              <a:off x="5513492" y="5279998"/>
              <a:ext cx="64019" cy="192666"/>
            </a:xfrm>
            <a:prstGeom prst="rect">
              <a:avLst/>
            </a:prstGeom>
          </p:spPr>
        </p:pic>
        <p:pic>
          <p:nvPicPr>
            <p:cNvPr id="260" name="object 260"/>
            <p:cNvPicPr/>
            <p:nvPr/>
          </p:nvPicPr>
          <p:blipFill>
            <a:blip r:embed="rId231" cstate="print"/>
            <a:stretch>
              <a:fillRect/>
            </a:stretch>
          </p:blipFill>
          <p:spPr>
            <a:xfrm>
              <a:off x="5675719" y="5274022"/>
              <a:ext cx="128206" cy="198641"/>
            </a:xfrm>
            <a:prstGeom prst="rect">
              <a:avLst/>
            </a:prstGeom>
          </p:spPr>
        </p:pic>
        <p:pic>
          <p:nvPicPr>
            <p:cNvPr id="261" name="object 261"/>
            <p:cNvPicPr/>
            <p:nvPr/>
          </p:nvPicPr>
          <p:blipFill>
            <a:blip r:embed="rId232" cstate="print"/>
            <a:stretch>
              <a:fillRect/>
            </a:stretch>
          </p:blipFill>
          <p:spPr>
            <a:xfrm>
              <a:off x="5846661" y="5267885"/>
              <a:ext cx="77929" cy="250805"/>
            </a:xfrm>
            <a:prstGeom prst="rect">
              <a:avLst/>
            </a:prstGeom>
          </p:spPr>
        </p:pic>
        <p:pic>
          <p:nvPicPr>
            <p:cNvPr id="262" name="object 262"/>
            <p:cNvPicPr/>
            <p:nvPr/>
          </p:nvPicPr>
          <p:blipFill>
            <a:blip r:embed="rId159" cstate="print"/>
            <a:stretch>
              <a:fillRect/>
            </a:stretch>
          </p:blipFill>
          <p:spPr>
            <a:xfrm>
              <a:off x="4696324" y="5625279"/>
              <a:ext cx="64019" cy="192666"/>
            </a:xfrm>
            <a:prstGeom prst="rect">
              <a:avLst/>
            </a:prstGeom>
          </p:spPr>
        </p:pic>
        <p:pic>
          <p:nvPicPr>
            <p:cNvPr id="263" name="object 263"/>
            <p:cNvPicPr/>
            <p:nvPr/>
          </p:nvPicPr>
          <p:blipFill>
            <a:blip r:embed="rId233" cstate="print"/>
            <a:stretch>
              <a:fillRect/>
            </a:stretch>
          </p:blipFill>
          <p:spPr>
            <a:xfrm>
              <a:off x="4857210" y="5619303"/>
              <a:ext cx="128206" cy="198641"/>
            </a:xfrm>
            <a:prstGeom prst="rect">
              <a:avLst/>
            </a:prstGeom>
          </p:spPr>
        </p:pic>
        <p:pic>
          <p:nvPicPr>
            <p:cNvPr id="264" name="object 264"/>
            <p:cNvPicPr/>
            <p:nvPr/>
          </p:nvPicPr>
          <p:blipFill>
            <a:blip r:embed="rId234" cstate="print"/>
            <a:stretch>
              <a:fillRect/>
            </a:stretch>
          </p:blipFill>
          <p:spPr>
            <a:xfrm>
              <a:off x="5033200" y="5619303"/>
              <a:ext cx="134481" cy="204778"/>
            </a:xfrm>
            <a:prstGeom prst="rect">
              <a:avLst/>
            </a:prstGeom>
          </p:spPr>
        </p:pic>
        <p:pic>
          <p:nvPicPr>
            <p:cNvPr id="265" name="object 265"/>
            <p:cNvPicPr/>
            <p:nvPr/>
          </p:nvPicPr>
          <p:blipFill>
            <a:blip r:embed="rId235" cstate="print"/>
            <a:stretch>
              <a:fillRect/>
            </a:stretch>
          </p:blipFill>
          <p:spPr>
            <a:xfrm>
              <a:off x="5201607" y="5619303"/>
              <a:ext cx="145970" cy="204778"/>
            </a:xfrm>
            <a:prstGeom prst="rect">
              <a:avLst/>
            </a:prstGeom>
          </p:spPr>
        </p:pic>
        <p:pic>
          <p:nvPicPr>
            <p:cNvPr id="266" name="object 266"/>
            <p:cNvPicPr/>
            <p:nvPr/>
          </p:nvPicPr>
          <p:blipFill>
            <a:blip r:embed="rId236" cstate="print"/>
            <a:stretch>
              <a:fillRect/>
            </a:stretch>
          </p:blipFill>
          <p:spPr>
            <a:xfrm>
              <a:off x="5386459" y="5613166"/>
              <a:ext cx="77929" cy="250805"/>
            </a:xfrm>
            <a:prstGeom prst="rect">
              <a:avLst/>
            </a:prstGeom>
          </p:spPr>
        </p:pic>
        <p:pic>
          <p:nvPicPr>
            <p:cNvPr id="267" name="object 267"/>
            <p:cNvPicPr/>
            <p:nvPr/>
          </p:nvPicPr>
          <p:blipFill>
            <a:blip r:embed="rId237" cstate="print"/>
            <a:stretch>
              <a:fillRect/>
            </a:stretch>
          </p:blipFill>
          <p:spPr>
            <a:xfrm>
              <a:off x="5513492" y="5625279"/>
              <a:ext cx="64019" cy="192666"/>
            </a:xfrm>
            <a:prstGeom prst="rect">
              <a:avLst/>
            </a:prstGeom>
          </p:spPr>
        </p:pic>
        <p:pic>
          <p:nvPicPr>
            <p:cNvPr id="268" name="object 268"/>
            <p:cNvPicPr/>
            <p:nvPr/>
          </p:nvPicPr>
          <p:blipFill>
            <a:blip r:embed="rId238" cstate="print"/>
            <a:stretch>
              <a:fillRect/>
            </a:stretch>
          </p:blipFill>
          <p:spPr>
            <a:xfrm>
              <a:off x="5675719" y="5619303"/>
              <a:ext cx="128206" cy="198641"/>
            </a:xfrm>
            <a:prstGeom prst="rect">
              <a:avLst/>
            </a:prstGeom>
          </p:spPr>
        </p:pic>
        <p:pic>
          <p:nvPicPr>
            <p:cNvPr id="269" name="object 269"/>
            <p:cNvPicPr/>
            <p:nvPr/>
          </p:nvPicPr>
          <p:blipFill>
            <a:blip r:embed="rId239" cstate="print"/>
            <a:stretch>
              <a:fillRect/>
            </a:stretch>
          </p:blipFill>
          <p:spPr>
            <a:xfrm>
              <a:off x="5846661" y="5613166"/>
              <a:ext cx="77929" cy="250805"/>
            </a:xfrm>
            <a:prstGeom prst="rect">
              <a:avLst/>
            </a:prstGeom>
          </p:spPr>
        </p:pic>
        <p:sp>
          <p:nvSpPr>
            <p:cNvPr id="270" name="object 270"/>
            <p:cNvSpPr/>
            <p:nvPr/>
          </p:nvSpPr>
          <p:spPr>
            <a:xfrm>
              <a:off x="4530242" y="6750752"/>
              <a:ext cx="4217035" cy="107314"/>
            </a:xfrm>
            <a:custGeom>
              <a:avLst/>
              <a:gdLst/>
              <a:ahLst/>
              <a:cxnLst/>
              <a:rect l="l" t="t" r="r" b="b"/>
              <a:pathLst>
                <a:path w="4217034" h="107315">
                  <a:moveTo>
                    <a:pt x="0" y="0"/>
                  </a:moveTo>
                  <a:lnTo>
                    <a:pt x="4216728" y="0"/>
                  </a:lnTo>
                  <a:lnTo>
                    <a:pt x="4216728" y="107245"/>
                  </a:lnTo>
                </a:path>
                <a:path w="4217034" h="107315">
                  <a:moveTo>
                    <a:pt x="0" y="107245"/>
                  </a:moveTo>
                  <a:lnTo>
                    <a:pt x="0" y="0"/>
                  </a:lnTo>
                </a:path>
              </a:pathLst>
            </a:custGeom>
            <a:ln w="11109">
              <a:solidFill>
                <a:srgbClr val="000000"/>
              </a:solidFill>
            </a:ln>
          </p:spPr>
          <p:txBody>
            <a:bodyPr wrap="square" lIns="0" tIns="0" rIns="0" bIns="0" rtlCol="0"/>
            <a:lstStyle/>
            <a:p>
              <a:endParaRPr/>
            </a:p>
          </p:txBody>
        </p:sp>
        <p:sp>
          <p:nvSpPr>
            <p:cNvPr id="271" name="object 271"/>
            <p:cNvSpPr/>
            <p:nvPr/>
          </p:nvSpPr>
          <p:spPr>
            <a:xfrm>
              <a:off x="319886" y="6755597"/>
              <a:ext cx="4205605" cy="102870"/>
            </a:xfrm>
            <a:custGeom>
              <a:avLst/>
              <a:gdLst/>
              <a:ahLst/>
              <a:cxnLst/>
              <a:rect l="l" t="t" r="r" b="b"/>
              <a:pathLst>
                <a:path w="4205605" h="102870">
                  <a:moveTo>
                    <a:pt x="4205328" y="0"/>
                  </a:moveTo>
                  <a:lnTo>
                    <a:pt x="0" y="0"/>
                  </a:lnTo>
                  <a:lnTo>
                    <a:pt x="0" y="102401"/>
                  </a:lnTo>
                  <a:lnTo>
                    <a:pt x="4205328" y="102401"/>
                  </a:lnTo>
                  <a:lnTo>
                    <a:pt x="4205328" y="0"/>
                  </a:lnTo>
                  <a:close/>
                </a:path>
              </a:pathLst>
            </a:custGeom>
            <a:solidFill>
              <a:srgbClr val="FFFFFF"/>
            </a:solidFill>
          </p:spPr>
          <p:txBody>
            <a:bodyPr wrap="square" lIns="0" tIns="0" rIns="0" bIns="0" rtlCol="0"/>
            <a:lstStyle/>
            <a:p>
              <a:endParaRPr/>
            </a:p>
          </p:txBody>
        </p:sp>
        <p:sp>
          <p:nvSpPr>
            <p:cNvPr id="272" name="object 272"/>
            <p:cNvSpPr/>
            <p:nvPr/>
          </p:nvSpPr>
          <p:spPr>
            <a:xfrm>
              <a:off x="314857" y="6750752"/>
              <a:ext cx="4215765" cy="107314"/>
            </a:xfrm>
            <a:custGeom>
              <a:avLst/>
              <a:gdLst/>
              <a:ahLst/>
              <a:cxnLst/>
              <a:rect l="l" t="t" r="r" b="b"/>
              <a:pathLst>
                <a:path w="4215765" h="107315">
                  <a:moveTo>
                    <a:pt x="0" y="0"/>
                  </a:moveTo>
                  <a:lnTo>
                    <a:pt x="4215385" y="0"/>
                  </a:lnTo>
                  <a:lnTo>
                    <a:pt x="4215385" y="107245"/>
                  </a:lnTo>
                </a:path>
                <a:path w="4215765" h="107315">
                  <a:moveTo>
                    <a:pt x="0" y="107245"/>
                  </a:moveTo>
                  <a:lnTo>
                    <a:pt x="0" y="0"/>
                  </a:lnTo>
                </a:path>
              </a:pathLst>
            </a:custGeom>
            <a:ln w="11109">
              <a:solidFill>
                <a:srgbClr val="000000"/>
              </a:solidFill>
            </a:ln>
          </p:spPr>
          <p:txBody>
            <a:bodyPr wrap="square" lIns="0" tIns="0" rIns="0" bIns="0" rtlCol="0"/>
            <a:lstStyle/>
            <a:p>
              <a:endParaRPr/>
            </a:p>
          </p:txBody>
        </p:sp>
        <p:sp>
          <p:nvSpPr>
            <p:cNvPr id="273" name="object 273"/>
            <p:cNvSpPr/>
            <p:nvPr/>
          </p:nvSpPr>
          <p:spPr>
            <a:xfrm>
              <a:off x="319886" y="0"/>
              <a:ext cx="4205605" cy="650240"/>
            </a:xfrm>
            <a:custGeom>
              <a:avLst/>
              <a:gdLst/>
              <a:ahLst/>
              <a:cxnLst/>
              <a:rect l="l" t="t" r="r" b="b"/>
              <a:pathLst>
                <a:path w="4205605" h="650240">
                  <a:moveTo>
                    <a:pt x="0" y="649875"/>
                  </a:moveTo>
                  <a:lnTo>
                    <a:pt x="4205328" y="649875"/>
                  </a:lnTo>
                  <a:lnTo>
                    <a:pt x="4205328" y="0"/>
                  </a:lnTo>
                  <a:lnTo>
                    <a:pt x="0" y="0"/>
                  </a:lnTo>
                  <a:lnTo>
                    <a:pt x="0" y="649875"/>
                  </a:lnTo>
                  <a:close/>
                </a:path>
              </a:pathLst>
            </a:custGeom>
            <a:solidFill>
              <a:srgbClr val="FFFFFF"/>
            </a:solidFill>
          </p:spPr>
          <p:txBody>
            <a:bodyPr wrap="square" lIns="0" tIns="0" rIns="0" bIns="0" rtlCol="0"/>
            <a:lstStyle/>
            <a:p>
              <a:endParaRPr/>
            </a:p>
          </p:txBody>
        </p:sp>
        <p:sp>
          <p:nvSpPr>
            <p:cNvPr id="274" name="object 274"/>
            <p:cNvSpPr/>
            <p:nvPr/>
          </p:nvSpPr>
          <p:spPr>
            <a:xfrm>
              <a:off x="314857" y="0"/>
              <a:ext cx="4215765" cy="655955"/>
            </a:xfrm>
            <a:custGeom>
              <a:avLst/>
              <a:gdLst/>
              <a:ahLst/>
              <a:cxnLst/>
              <a:rect l="l" t="t" r="r" b="b"/>
              <a:pathLst>
                <a:path w="4215765" h="655955">
                  <a:moveTo>
                    <a:pt x="4215385" y="0"/>
                  </a:moveTo>
                  <a:lnTo>
                    <a:pt x="4215385" y="655850"/>
                  </a:lnTo>
                  <a:lnTo>
                    <a:pt x="0" y="655850"/>
                  </a:lnTo>
                  <a:lnTo>
                    <a:pt x="0" y="0"/>
                  </a:lnTo>
                </a:path>
              </a:pathLst>
            </a:custGeom>
            <a:ln w="10913">
              <a:solidFill>
                <a:srgbClr val="000000"/>
              </a:solidFill>
            </a:ln>
          </p:spPr>
          <p:txBody>
            <a:bodyPr wrap="square" lIns="0" tIns="0" rIns="0" bIns="0" rtlCol="0"/>
            <a:lstStyle/>
            <a:p>
              <a:endParaRPr/>
            </a:p>
          </p:txBody>
        </p:sp>
        <p:sp>
          <p:nvSpPr>
            <p:cNvPr id="275" name="object 275"/>
            <p:cNvSpPr/>
            <p:nvPr/>
          </p:nvSpPr>
          <p:spPr>
            <a:xfrm>
              <a:off x="443090" y="167652"/>
              <a:ext cx="605155" cy="135890"/>
            </a:xfrm>
            <a:custGeom>
              <a:avLst/>
              <a:gdLst/>
              <a:ahLst/>
              <a:cxnLst/>
              <a:rect l="l" t="t" r="r" b="b"/>
              <a:pathLst>
                <a:path w="605155" h="135890">
                  <a:moveTo>
                    <a:pt x="135775" y="69113"/>
                  </a:moveTo>
                  <a:lnTo>
                    <a:pt x="125704" y="31572"/>
                  </a:lnTo>
                  <a:lnTo>
                    <a:pt x="100571" y="10820"/>
                  </a:lnTo>
                  <a:lnTo>
                    <a:pt x="100571" y="67830"/>
                  </a:lnTo>
                  <a:lnTo>
                    <a:pt x="99860" y="83781"/>
                  </a:lnTo>
                  <a:lnTo>
                    <a:pt x="83146" y="120103"/>
                  </a:lnTo>
                  <a:lnTo>
                    <a:pt x="60350" y="127254"/>
                  </a:lnTo>
                  <a:lnTo>
                    <a:pt x="56578" y="127254"/>
                  </a:lnTo>
                  <a:lnTo>
                    <a:pt x="52806" y="126123"/>
                  </a:lnTo>
                  <a:lnTo>
                    <a:pt x="51549" y="123710"/>
                  </a:lnTo>
                  <a:lnTo>
                    <a:pt x="50292" y="122415"/>
                  </a:lnTo>
                  <a:lnTo>
                    <a:pt x="50292" y="119989"/>
                  </a:lnTo>
                  <a:lnTo>
                    <a:pt x="49034" y="115150"/>
                  </a:lnTo>
                  <a:lnTo>
                    <a:pt x="49034" y="16954"/>
                  </a:lnTo>
                  <a:lnTo>
                    <a:pt x="51549" y="12115"/>
                  </a:lnTo>
                  <a:lnTo>
                    <a:pt x="52806" y="10985"/>
                  </a:lnTo>
                  <a:lnTo>
                    <a:pt x="56578" y="9690"/>
                  </a:lnTo>
                  <a:lnTo>
                    <a:pt x="61607" y="9690"/>
                  </a:lnTo>
                  <a:lnTo>
                    <a:pt x="94284" y="32778"/>
                  </a:lnTo>
                  <a:lnTo>
                    <a:pt x="100571" y="67830"/>
                  </a:lnTo>
                  <a:lnTo>
                    <a:pt x="100571" y="10820"/>
                  </a:lnTo>
                  <a:lnTo>
                    <a:pt x="97980" y="9690"/>
                  </a:lnTo>
                  <a:lnTo>
                    <a:pt x="94602" y="8216"/>
                  </a:lnTo>
                  <a:lnTo>
                    <a:pt x="79286" y="4838"/>
                  </a:lnTo>
                  <a:lnTo>
                    <a:pt x="61607" y="3708"/>
                  </a:lnTo>
                  <a:lnTo>
                    <a:pt x="0" y="3708"/>
                  </a:lnTo>
                  <a:lnTo>
                    <a:pt x="0" y="8559"/>
                  </a:lnTo>
                  <a:lnTo>
                    <a:pt x="6286" y="8559"/>
                  </a:lnTo>
                  <a:lnTo>
                    <a:pt x="10058" y="9690"/>
                  </a:lnTo>
                  <a:lnTo>
                    <a:pt x="11315" y="10985"/>
                  </a:lnTo>
                  <a:lnTo>
                    <a:pt x="15087" y="12115"/>
                  </a:lnTo>
                  <a:lnTo>
                    <a:pt x="17602" y="15824"/>
                  </a:lnTo>
                  <a:lnTo>
                    <a:pt x="17602" y="121285"/>
                  </a:lnTo>
                  <a:lnTo>
                    <a:pt x="15087" y="124841"/>
                  </a:lnTo>
                  <a:lnTo>
                    <a:pt x="11315" y="126123"/>
                  </a:lnTo>
                  <a:lnTo>
                    <a:pt x="8801" y="127254"/>
                  </a:lnTo>
                  <a:lnTo>
                    <a:pt x="5029" y="128549"/>
                  </a:lnTo>
                  <a:lnTo>
                    <a:pt x="0" y="128549"/>
                  </a:lnTo>
                  <a:lnTo>
                    <a:pt x="0" y="133400"/>
                  </a:lnTo>
                  <a:lnTo>
                    <a:pt x="64122" y="133400"/>
                  </a:lnTo>
                  <a:lnTo>
                    <a:pt x="80162" y="132054"/>
                  </a:lnTo>
                  <a:lnTo>
                    <a:pt x="118186" y="112725"/>
                  </a:lnTo>
                  <a:lnTo>
                    <a:pt x="134620" y="81381"/>
                  </a:lnTo>
                  <a:lnTo>
                    <a:pt x="135775" y="69113"/>
                  </a:lnTo>
                  <a:close/>
                </a:path>
                <a:path w="605155" h="135890">
                  <a:moveTo>
                    <a:pt x="282867" y="128549"/>
                  </a:moveTo>
                  <a:lnTo>
                    <a:pt x="277850" y="128549"/>
                  </a:lnTo>
                  <a:lnTo>
                    <a:pt x="274078" y="127254"/>
                  </a:lnTo>
                  <a:lnTo>
                    <a:pt x="253974" y="87363"/>
                  </a:lnTo>
                  <a:lnTo>
                    <a:pt x="235077" y="43599"/>
                  </a:lnTo>
                  <a:lnTo>
                    <a:pt x="221272" y="11645"/>
                  </a:lnTo>
                  <a:lnTo>
                    <a:pt x="221272" y="87363"/>
                  </a:lnTo>
                  <a:lnTo>
                    <a:pt x="182308" y="87363"/>
                  </a:lnTo>
                  <a:lnTo>
                    <a:pt x="201155" y="43599"/>
                  </a:lnTo>
                  <a:lnTo>
                    <a:pt x="202412" y="43599"/>
                  </a:lnTo>
                  <a:lnTo>
                    <a:pt x="221272" y="87363"/>
                  </a:lnTo>
                  <a:lnTo>
                    <a:pt x="221272" y="11645"/>
                  </a:lnTo>
                  <a:lnTo>
                    <a:pt x="216242" y="0"/>
                  </a:lnTo>
                  <a:lnTo>
                    <a:pt x="209956" y="0"/>
                  </a:lnTo>
                  <a:lnTo>
                    <a:pt x="165950" y="105460"/>
                  </a:lnTo>
                  <a:lnTo>
                    <a:pt x="162179" y="114020"/>
                  </a:lnTo>
                  <a:lnTo>
                    <a:pt x="159664" y="119989"/>
                  </a:lnTo>
                  <a:lnTo>
                    <a:pt x="158407" y="122415"/>
                  </a:lnTo>
                  <a:lnTo>
                    <a:pt x="154635" y="126123"/>
                  </a:lnTo>
                  <a:lnTo>
                    <a:pt x="150863" y="128549"/>
                  </a:lnTo>
                  <a:lnTo>
                    <a:pt x="145834" y="128549"/>
                  </a:lnTo>
                  <a:lnTo>
                    <a:pt x="145834" y="133400"/>
                  </a:lnTo>
                  <a:lnTo>
                    <a:pt x="187325" y="133400"/>
                  </a:lnTo>
                  <a:lnTo>
                    <a:pt x="187325" y="128549"/>
                  </a:lnTo>
                  <a:lnTo>
                    <a:pt x="179793" y="128549"/>
                  </a:lnTo>
                  <a:lnTo>
                    <a:pt x="177253" y="127254"/>
                  </a:lnTo>
                  <a:lnTo>
                    <a:pt x="173482" y="126123"/>
                  </a:lnTo>
                  <a:lnTo>
                    <a:pt x="170967" y="123710"/>
                  </a:lnTo>
                  <a:lnTo>
                    <a:pt x="170967" y="118859"/>
                  </a:lnTo>
                  <a:lnTo>
                    <a:pt x="172224" y="115150"/>
                  </a:lnTo>
                  <a:lnTo>
                    <a:pt x="173482" y="110299"/>
                  </a:lnTo>
                  <a:lnTo>
                    <a:pt x="174739" y="107873"/>
                  </a:lnTo>
                  <a:lnTo>
                    <a:pt x="175996" y="103035"/>
                  </a:lnTo>
                  <a:lnTo>
                    <a:pt x="179793" y="95770"/>
                  </a:lnTo>
                  <a:lnTo>
                    <a:pt x="223786" y="95770"/>
                  </a:lnTo>
                  <a:lnTo>
                    <a:pt x="230060" y="106743"/>
                  </a:lnTo>
                  <a:lnTo>
                    <a:pt x="230060" y="110299"/>
                  </a:lnTo>
                  <a:lnTo>
                    <a:pt x="231317" y="111594"/>
                  </a:lnTo>
                  <a:lnTo>
                    <a:pt x="232575" y="114020"/>
                  </a:lnTo>
                  <a:lnTo>
                    <a:pt x="232575" y="116433"/>
                  </a:lnTo>
                  <a:lnTo>
                    <a:pt x="233832" y="118859"/>
                  </a:lnTo>
                  <a:lnTo>
                    <a:pt x="233832" y="123710"/>
                  </a:lnTo>
                  <a:lnTo>
                    <a:pt x="232575" y="126123"/>
                  </a:lnTo>
                  <a:lnTo>
                    <a:pt x="230060" y="127254"/>
                  </a:lnTo>
                  <a:lnTo>
                    <a:pt x="228803" y="127254"/>
                  </a:lnTo>
                  <a:lnTo>
                    <a:pt x="223786" y="128549"/>
                  </a:lnTo>
                  <a:lnTo>
                    <a:pt x="217500" y="128549"/>
                  </a:lnTo>
                  <a:lnTo>
                    <a:pt x="217500" y="133400"/>
                  </a:lnTo>
                  <a:lnTo>
                    <a:pt x="282867" y="133400"/>
                  </a:lnTo>
                  <a:lnTo>
                    <a:pt x="282867" y="128549"/>
                  </a:lnTo>
                  <a:close/>
                </a:path>
                <a:path w="605155" h="135890">
                  <a:moveTo>
                    <a:pt x="413626" y="3708"/>
                  </a:moveTo>
                  <a:lnTo>
                    <a:pt x="292925" y="3708"/>
                  </a:lnTo>
                  <a:lnTo>
                    <a:pt x="292925" y="42468"/>
                  </a:lnTo>
                  <a:lnTo>
                    <a:pt x="299212" y="42468"/>
                  </a:lnTo>
                  <a:lnTo>
                    <a:pt x="300863" y="32639"/>
                  </a:lnTo>
                  <a:lnTo>
                    <a:pt x="303923" y="24726"/>
                  </a:lnTo>
                  <a:lnTo>
                    <a:pt x="308406" y="18427"/>
                  </a:lnTo>
                  <a:lnTo>
                    <a:pt x="314299" y="13398"/>
                  </a:lnTo>
                  <a:lnTo>
                    <a:pt x="320598" y="10985"/>
                  </a:lnTo>
                  <a:lnTo>
                    <a:pt x="328142" y="9690"/>
                  </a:lnTo>
                  <a:lnTo>
                    <a:pt x="336943" y="9690"/>
                  </a:lnTo>
                  <a:lnTo>
                    <a:pt x="336943" y="117563"/>
                  </a:lnTo>
                  <a:lnTo>
                    <a:pt x="335686" y="122415"/>
                  </a:lnTo>
                  <a:lnTo>
                    <a:pt x="330657" y="127254"/>
                  </a:lnTo>
                  <a:lnTo>
                    <a:pt x="325628" y="128549"/>
                  </a:lnTo>
                  <a:lnTo>
                    <a:pt x="318071" y="128549"/>
                  </a:lnTo>
                  <a:lnTo>
                    <a:pt x="318071" y="133400"/>
                  </a:lnTo>
                  <a:lnTo>
                    <a:pt x="388467" y="133400"/>
                  </a:lnTo>
                  <a:lnTo>
                    <a:pt x="388467" y="128549"/>
                  </a:lnTo>
                  <a:lnTo>
                    <a:pt x="380936" y="128549"/>
                  </a:lnTo>
                  <a:lnTo>
                    <a:pt x="375907" y="127254"/>
                  </a:lnTo>
                  <a:lnTo>
                    <a:pt x="370878" y="122415"/>
                  </a:lnTo>
                  <a:lnTo>
                    <a:pt x="369620" y="117563"/>
                  </a:lnTo>
                  <a:lnTo>
                    <a:pt x="369620" y="9690"/>
                  </a:lnTo>
                  <a:lnTo>
                    <a:pt x="379679" y="9690"/>
                  </a:lnTo>
                  <a:lnTo>
                    <a:pt x="387210" y="10985"/>
                  </a:lnTo>
                  <a:lnTo>
                    <a:pt x="407339" y="42468"/>
                  </a:lnTo>
                  <a:lnTo>
                    <a:pt x="413626" y="42468"/>
                  </a:lnTo>
                  <a:lnTo>
                    <a:pt x="413626" y="3708"/>
                  </a:lnTo>
                  <a:close/>
                </a:path>
                <a:path w="605155" h="135890">
                  <a:moveTo>
                    <a:pt x="549402" y="93345"/>
                  </a:moveTo>
                  <a:lnTo>
                    <a:pt x="544385" y="93345"/>
                  </a:lnTo>
                  <a:lnTo>
                    <a:pt x="539445" y="102476"/>
                  </a:lnTo>
                  <a:lnTo>
                    <a:pt x="534162" y="109880"/>
                  </a:lnTo>
                  <a:lnTo>
                    <a:pt x="491578" y="127254"/>
                  </a:lnTo>
                  <a:lnTo>
                    <a:pt x="485292" y="127254"/>
                  </a:lnTo>
                  <a:lnTo>
                    <a:pt x="480263" y="126123"/>
                  </a:lnTo>
                  <a:lnTo>
                    <a:pt x="477748" y="124841"/>
                  </a:lnTo>
                  <a:lnTo>
                    <a:pt x="476491" y="123710"/>
                  </a:lnTo>
                  <a:lnTo>
                    <a:pt x="475234" y="121285"/>
                  </a:lnTo>
                  <a:lnTo>
                    <a:pt x="475234" y="70243"/>
                  </a:lnTo>
                  <a:lnTo>
                    <a:pt x="486549" y="70243"/>
                  </a:lnTo>
                  <a:lnTo>
                    <a:pt x="494080" y="72669"/>
                  </a:lnTo>
                  <a:lnTo>
                    <a:pt x="499110" y="76390"/>
                  </a:lnTo>
                  <a:lnTo>
                    <a:pt x="502881" y="81229"/>
                  </a:lnTo>
                  <a:lnTo>
                    <a:pt x="505396" y="88493"/>
                  </a:lnTo>
                  <a:lnTo>
                    <a:pt x="507911" y="99479"/>
                  </a:lnTo>
                  <a:lnTo>
                    <a:pt x="512940" y="99479"/>
                  </a:lnTo>
                  <a:lnTo>
                    <a:pt x="512940" y="70243"/>
                  </a:lnTo>
                  <a:lnTo>
                    <a:pt x="512940" y="62979"/>
                  </a:lnTo>
                  <a:lnTo>
                    <a:pt x="512940" y="35204"/>
                  </a:lnTo>
                  <a:lnTo>
                    <a:pt x="507911" y="35204"/>
                  </a:lnTo>
                  <a:lnTo>
                    <a:pt x="505396" y="46024"/>
                  </a:lnTo>
                  <a:lnTo>
                    <a:pt x="501624" y="53289"/>
                  </a:lnTo>
                  <a:lnTo>
                    <a:pt x="497852" y="57010"/>
                  </a:lnTo>
                  <a:lnTo>
                    <a:pt x="494080" y="61849"/>
                  </a:lnTo>
                  <a:lnTo>
                    <a:pt x="486549" y="62979"/>
                  </a:lnTo>
                  <a:lnTo>
                    <a:pt x="475234" y="62979"/>
                  </a:lnTo>
                  <a:lnTo>
                    <a:pt x="475234" y="12115"/>
                  </a:lnTo>
                  <a:lnTo>
                    <a:pt x="477748" y="10985"/>
                  </a:lnTo>
                  <a:lnTo>
                    <a:pt x="479005" y="9690"/>
                  </a:lnTo>
                  <a:lnTo>
                    <a:pt x="489064" y="9690"/>
                  </a:lnTo>
                  <a:lnTo>
                    <a:pt x="500354" y="10147"/>
                  </a:lnTo>
                  <a:lnTo>
                    <a:pt x="533247" y="33350"/>
                  </a:lnTo>
                  <a:lnTo>
                    <a:pt x="535584" y="42468"/>
                  </a:lnTo>
                  <a:lnTo>
                    <a:pt x="540613" y="42468"/>
                  </a:lnTo>
                  <a:lnTo>
                    <a:pt x="540613" y="9690"/>
                  </a:lnTo>
                  <a:lnTo>
                    <a:pt x="540613" y="3708"/>
                  </a:lnTo>
                  <a:lnTo>
                    <a:pt x="424942" y="3708"/>
                  </a:lnTo>
                  <a:lnTo>
                    <a:pt x="424942" y="8559"/>
                  </a:lnTo>
                  <a:lnTo>
                    <a:pt x="435000" y="8559"/>
                  </a:lnTo>
                  <a:lnTo>
                    <a:pt x="437502" y="9690"/>
                  </a:lnTo>
                  <a:lnTo>
                    <a:pt x="441274" y="12115"/>
                  </a:lnTo>
                  <a:lnTo>
                    <a:pt x="442531" y="15824"/>
                  </a:lnTo>
                  <a:lnTo>
                    <a:pt x="442531" y="119989"/>
                  </a:lnTo>
                  <a:lnTo>
                    <a:pt x="441274" y="123710"/>
                  </a:lnTo>
                  <a:lnTo>
                    <a:pt x="437502" y="126123"/>
                  </a:lnTo>
                  <a:lnTo>
                    <a:pt x="435000" y="127254"/>
                  </a:lnTo>
                  <a:lnTo>
                    <a:pt x="431228" y="128549"/>
                  </a:lnTo>
                  <a:lnTo>
                    <a:pt x="424942" y="128549"/>
                  </a:lnTo>
                  <a:lnTo>
                    <a:pt x="424942" y="133400"/>
                  </a:lnTo>
                  <a:lnTo>
                    <a:pt x="541870" y="133400"/>
                  </a:lnTo>
                  <a:lnTo>
                    <a:pt x="543026" y="127254"/>
                  </a:lnTo>
                  <a:lnTo>
                    <a:pt x="549402" y="93345"/>
                  </a:lnTo>
                  <a:close/>
                </a:path>
                <a:path w="605155" h="135890">
                  <a:moveTo>
                    <a:pt x="604735" y="115150"/>
                  </a:moveTo>
                  <a:lnTo>
                    <a:pt x="603478" y="111594"/>
                  </a:lnTo>
                  <a:lnTo>
                    <a:pt x="600938" y="107873"/>
                  </a:lnTo>
                  <a:lnTo>
                    <a:pt x="593394" y="103035"/>
                  </a:lnTo>
                  <a:lnTo>
                    <a:pt x="583349" y="103035"/>
                  </a:lnTo>
                  <a:lnTo>
                    <a:pt x="579577" y="105460"/>
                  </a:lnTo>
                  <a:lnTo>
                    <a:pt x="577062" y="107873"/>
                  </a:lnTo>
                  <a:lnTo>
                    <a:pt x="573290" y="111594"/>
                  </a:lnTo>
                  <a:lnTo>
                    <a:pt x="572033" y="115150"/>
                  </a:lnTo>
                  <a:lnTo>
                    <a:pt x="572033" y="124841"/>
                  </a:lnTo>
                  <a:lnTo>
                    <a:pt x="573290" y="128549"/>
                  </a:lnTo>
                  <a:lnTo>
                    <a:pt x="577062" y="130975"/>
                  </a:lnTo>
                  <a:lnTo>
                    <a:pt x="579577" y="134531"/>
                  </a:lnTo>
                  <a:lnTo>
                    <a:pt x="583349" y="135813"/>
                  </a:lnTo>
                  <a:lnTo>
                    <a:pt x="593394" y="135813"/>
                  </a:lnTo>
                  <a:lnTo>
                    <a:pt x="597166" y="134531"/>
                  </a:lnTo>
                  <a:lnTo>
                    <a:pt x="600938" y="130975"/>
                  </a:lnTo>
                  <a:lnTo>
                    <a:pt x="603478" y="128549"/>
                  </a:lnTo>
                  <a:lnTo>
                    <a:pt x="604735" y="124841"/>
                  </a:lnTo>
                  <a:lnTo>
                    <a:pt x="604735" y="115150"/>
                  </a:lnTo>
                  <a:close/>
                </a:path>
                <a:path w="605155" h="135890">
                  <a:moveTo>
                    <a:pt x="604735" y="54584"/>
                  </a:moveTo>
                  <a:lnTo>
                    <a:pt x="603478" y="50863"/>
                  </a:lnTo>
                  <a:lnTo>
                    <a:pt x="600938" y="47320"/>
                  </a:lnTo>
                  <a:lnTo>
                    <a:pt x="597166" y="43599"/>
                  </a:lnTo>
                  <a:lnTo>
                    <a:pt x="593394" y="42468"/>
                  </a:lnTo>
                  <a:lnTo>
                    <a:pt x="583349" y="42468"/>
                  </a:lnTo>
                  <a:lnTo>
                    <a:pt x="579577" y="43599"/>
                  </a:lnTo>
                  <a:lnTo>
                    <a:pt x="577062" y="47320"/>
                  </a:lnTo>
                  <a:lnTo>
                    <a:pt x="573290" y="49733"/>
                  </a:lnTo>
                  <a:lnTo>
                    <a:pt x="572033" y="54584"/>
                  </a:lnTo>
                  <a:lnTo>
                    <a:pt x="572033" y="62979"/>
                  </a:lnTo>
                  <a:lnTo>
                    <a:pt x="573290" y="66700"/>
                  </a:lnTo>
                  <a:lnTo>
                    <a:pt x="577062" y="70243"/>
                  </a:lnTo>
                  <a:lnTo>
                    <a:pt x="579577" y="72669"/>
                  </a:lnTo>
                  <a:lnTo>
                    <a:pt x="583349" y="75095"/>
                  </a:lnTo>
                  <a:lnTo>
                    <a:pt x="593394" y="75095"/>
                  </a:lnTo>
                  <a:lnTo>
                    <a:pt x="600938" y="70243"/>
                  </a:lnTo>
                  <a:lnTo>
                    <a:pt x="603478" y="66700"/>
                  </a:lnTo>
                  <a:lnTo>
                    <a:pt x="604735" y="62979"/>
                  </a:lnTo>
                  <a:lnTo>
                    <a:pt x="604735" y="54584"/>
                  </a:lnTo>
                  <a:close/>
                </a:path>
              </a:pathLst>
            </a:custGeom>
            <a:solidFill>
              <a:srgbClr val="000000"/>
            </a:solidFill>
          </p:spPr>
          <p:txBody>
            <a:bodyPr wrap="square" lIns="0" tIns="0" rIns="0" bIns="0" rtlCol="0"/>
            <a:lstStyle/>
            <a:p>
              <a:endParaRPr/>
            </a:p>
          </p:txBody>
        </p:sp>
        <p:pic>
          <p:nvPicPr>
            <p:cNvPr id="276" name="object 276"/>
            <p:cNvPicPr/>
            <p:nvPr/>
          </p:nvPicPr>
          <p:blipFill>
            <a:blip r:embed="rId240" cstate="print"/>
            <a:stretch>
              <a:fillRect/>
            </a:stretch>
          </p:blipFill>
          <p:spPr>
            <a:xfrm>
              <a:off x="1213773" y="81728"/>
              <a:ext cx="72918" cy="219313"/>
            </a:xfrm>
            <a:prstGeom prst="rect">
              <a:avLst/>
            </a:prstGeom>
          </p:spPr>
        </p:pic>
        <p:pic>
          <p:nvPicPr>
            <p:cNvPr id="277" name="object 277"/>
            <p:cNvPicPr/>
            <p:nvPr/>
          </p:nvPicPr>
          <p:blipFill>
            <a:blip r:embed="rId241" cstate="print"/>
            <a:stretch>
              <a:fillRect/>
            </a:stretch>
          </p:blipFill>
          <p:spPr>
            <a:xfrm>
              <a:off x="1402362" y="74460"/>
              <a:ext cx="147093" cy="226580"/>
            </a:xfrm>
            <a:prstGeom prst="rect">
              <a:avLst/>
            </a:prstGeom>
          </p:spPr>
        </p:pic>
        <p:sp>
          <p:nvSpPr>
            <p:cNvPr id="278" name="object 278"/>
            <p:cNvSpPr/>
            <p:nvPr/>
          </p:nvSpPr>
          <p:spPr>
            <a:xfrm>
              <a:off x="1627402" y="201559"/>
              <a:ext cx="90805" cy="22225"/>
            </a:xfrm>
            <a:custGeom>
              <a:avLst/>
              <a:gdLst/>
              <a:ahLst/>
              <a:cxnLst/>
              <a:rect l="l" t="t" r="r" b="b"/>
              <a:pathLst>
                <a:path w="90805" h="22225">
                  <a:moveTo>
                    <a:pt x="90515" y="0"/>
                  </a:moveTo>
                  <a:lnTo>
                    <a:pt x="0" y="0"/>
                  </a:lnTo>
                  <a:lnTo>
                    <a:pt x="0" y="21802"/>
                  </a:lnTo>
                  <a:lnTo>
                    <a:pt x="90515" y="21802"/>
                  </a:lnTo>
                  <a:lnTo>
                    <a:pt x="90515" y="0"/>
                  </a:lnTo>
                  <a:close/>
                </a:path>
              </a:pathLst>
            </a:custGeom>
            <a:solidFill>
              <a:srgbClr val="000000"/>
            </a:solidFill>
          </p:spPr>
          <p:txBody>
            <a:bodyPr wrap="square" lIns="0" tIns="0" rIns="0" bIns="0" rtlCol="0"/>
            <a:lstStyle/>
            <a:p>
              <a:endParaRPr/>
            </a:p>
          </p:txBody>
        </p:sp>
        <p:pic>
          <p:nvPicPr>
            <p:cNvPr id="279" name="object 279"/>
            <p:cNvPicPr/>
            <p:nvPr/>
          </p:nvPicPr>
          <p:blipFill>
            <a:blip r:embed="rId242" cstate="print"/>
            <a:stretch>
              <a:fillRect/>
            </a:stretch>
          </p:blipFill>
          <p:spPr>
            <a:xfrm>
              <a:off x="1774611" y="74460"/>
              <a:ext cx="152006" cy="232555"/>
            </a:xfrm>
            <a:prstGeom prst="rect">
              <a:avLst/>
            </a:prstGeom>
          </p:spPr>
        </p:pic>
        <p:sp>
          <p:nvSpPr>
            <p:cNvPr id="280" name="object 280"/>
            <p:cNvSpPr/>
            <p:nvPr/>
          </p:nvSpPr>
          <p:spPr>
            <a:xfrm>
              <a:off x="1985726" y="201559"/>
              <a:ext cx="90805" cy="22225"/>
            </a:xfrm>
            <a:custGeom>
              <a:avLst/>
              <a:gdLst/>
              <a:ahLst/>
              <a:cxnLst/>
              <a:rect l="l" t="t" r="r" b="b"/>
              <a:pathLst>
                <a:path w="90805" h="22225">
                  <a:moveTo>
                    <a:pt x="90498" y="0"/>
                  </a:moveTo>
                  <a:lnTo>
                    <a:pt x="0" y="0"/>
                  </a:lnTo>
                  <a:lnTo>
                    <a:pt x="0" y="21802"/>
                  </a:lnTo>
                  <a:lnTo>
                    <a:pt x="90498" y="21802"/>
                  </a:lnTo>
                  <a:lnTo>
                    <a:pt x="90498" y="0"/>
                  </a:lnTo>
                  <a:close/>
                </a:path>
              </a:pathLst>
            </a:custGeom>
            <a:solidFill>
              <a:srgbClr val="000000"/>
            </a:solidFill>
          </p:spPr>
          <p:txBody>
            <a:bodyPr wrap="square" lIns="0" tIns="0" rIns="0" bIns="0" rtlCol="0"/>
            <a:lstStyle/>
            <a:p>
              <a:endParaRPr/>
            </a:p>
          </p:txBody>
        </p:sp>
        <p:pic>
          <p:nvPicPr>
            <p:cNvPr id="281" name="object 281"/>
            <p:cNvPicPr/>
            <p:nvPr/>
          </p:nvPicPr>
          <p:blipFill>
            <a:blip r:embed="rId243" cstate="print"/>
            <a:stretch>
              <a:fillRect/>
            </a:stretch>
          </p:blipFill>
          <p:spPr>
            <a:xfrm>
              <a:off x="2132870" y="74460"/>
              <a:ext cx="146976" cy="226580"/>
            </a:xfrm>
            <a:prstGeom prst="rect">
              <a:avLst/>
            </a:prstGeom>
          </p:spPr>
        </p:pic>
        <p:pic>
          <p:nvPicPr>
            <p:cNvPr id="282" name="object 282"/>
            <p:cNvPicPr/>
            <p:nvPr/>
          </p:nvPicPr>
          <p:blipFill>
            <a:blip r:embed="rId244" cstate="print"/>
            <a:stretch>
              <a:fillRect/>
            </a:stretch>
          </p:blipFill>
          <p:spPr>
            <a:xfrm>
              <a:off x="2328950" y="74460"/>
              <a:ext cx="165913" cy="232555"/>
            </a:xfrm>
            <a:prstGeom prst="rect">
              <a:avLst/>
            </a:prstGeom>
          </p:spPr>
        </p:pic>
        <p:pic>
          <p:nvPicPr>
            <p:cNvPr id="283" name="object 283"/>
            <p:cNvPicPr/>
            <p:nvPr/>
          </p:nvPicPr>
          <p:blipFill>
            <a:blip r:embed="rId245" cstate="print"/>
            <a:stretch>
              <a:fillRect/>
            </a:stretch>
          </p:blipFill>
          <p:spPr>
            <a:xfrm>
              <a:off x="2535085" y="74460"/>
              <a:ext cx="165913" cy="232555"/>
            </a:xfrm>
            <a:prstGeom prst="rect">
              <a:avLst/>
            </a:prstGeom>
          </p:spPr>
        </p:pic>
        <p:pic>
          <p:nvPicPr>
            <p:cNvPr id="284" name="object 284"/>
            <p:cNvPicPr/>
            <p:nvPr/>
          </p:nvPicPr>
          <p:blipFill>
            <a:blip r:embed="rId246" cstate="print"/>
            <a:stretch>
              <a:fillRect/>
            </a:stretch>
          </p:blipFill>
          <p:spPr>
            <a:xfrm>
              <a:off x="2799207" y="74460"/>
              <a:ext cx="167087" cy="232555"/>
            </a:xfrm>
            <a:prstGeom prst="rect">
              <a:avLst/>
            </a:prstGeom>
          </p:spPr>
        </p:pic>
      </p:gr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6867" y="260349"/>
            <a:ext cx="5965825" cy="627736"/>
          </a:xfrm>
          <a:prstGeom prst="rect">
            <a:avLst/>
          </a:prstGeom>
        </p:spPr>
        <p:txBody>
          <a:bodyPr vert="horz" wrap="square" lIns="0" tIns="12065" rIns="0" bIns="0" rtlCol="0">
            <a:spAutoFit/>
          </a:bodyPr>
          <a:lstStyle/>
          <a:p>
            <a:pPr marL="12700">
              <a:spcBef>
                <a:spcPts val="95"/>
              </a:spcBef>
            </a:pPr>
            <a:r>
              <a:rPr sz="4000" b="0" dirty="0">
                <a:latin typeface="Times New Roman"/>
                <a:cs typeface="Times New Roman"/>
              </a:rPr>
              <a:t>Defining</a:t>
            </a:r>
            <a:r>
              <a:rPr sz="4000" b="0" spc="-75" dirty="0">
                <a:latin typeface="Times New Roman"/>
                <a:cs typeface="Times New Roman"/>
              </a:rPr>
              <a:t> </a:t>
            </a:r>
            <a:r>
              <a:rPr sz="4000" b="0" dirty="0">
                <a:latin typeface="Times New Roman"/>
                <a:cs typeface="Times New Roman"/>
              </a:rPr>
              <a:t>flow</a:t>
            </a:r>
            <a:r>
              <a:rPr sz="4000" b="0" spc="-75" dirty="0">
                <a:latin typeface="Times New Roman"/>
                <a:cs typeface="Times New Roman"/>
              </a:rPr>
              <a:t> </a:t>
            </a:r>
            <a:r>
              <a:rPr sz="4000" b="0" dirty="0">
                <a:latin typeface="Times New Roman"/>
                <a:cs typeface="Times New Roman"/>
              </a:rPr>
              <a:t>of</a:t>
            </a:r>
            <a:r>
              <a:rPr sz="4000" b="0" spc="-85" dirty="0">
                <a:latin typeface="Times New Roman"/>
                <a:cs typeface="Times New Roman"/>
              </a:rPr>
              <a:t> </a:t>
            </a:r>
            <a:r>
              <a:rPr sz="4000" b="0" spc="-11" dirty="0">
                <a:latin typeface="Times New Roman"/>
                <a:cs typeface="Times New Roman"/>
              </a:rPr>
              <a:t>information</a:t>
            </a:r>
            <a:endParaRPr sz="4000">
              <a:latin typeface="Times New Roman"/>
              <a:cs typeface="Times New Roman"/>
            </a:endParaRPr>
          </a:p>
        </p:txBody>
      </p:sp>
      <p:pic>
        <p:nvPicPr>
          <p:cNvPr id="3" name="object 3"/>
          <p:cNvPicPr/>
          <p:nvPr/>
        </p:nvPicPr>
        <p:blipFill>
          <a:blip r:embed="rId2" cstate="print"/>
          <a:stretch>
            <a:fillRect/>
          </a:stretch>
        </p:blipFill>
        <p:spPr>
          <a:xfrm>
            <a:off x="319884" y="987512"/>
            <a:ext cx="940013" cy="1683339"/>
          </a:xfrm>
          <a:prstGeom prst="rect">
            <a:avLst/>
          </a:prstGeom>
        </p:spPr>
      </p:pic>
      <p:sp>
        <p:nvSpPr>
          <p:cNvPr id="4" name="object 4"/>
          <p:cNvSpPr txBox="1"/>
          <p:nvPr/>
        </p:nvSpPr>
        <p:spPr>
          <a:xfrm>
            <a:off x="451818" y="1574420"/>
            <a:ext cx="677545" cy="396904"/>
          </a:xfrm>
          <a:prstGeom prst="rect">
            <a:avLst/>
          </a:prstGeom>
        </p:spPr>
        <p:txBody>
          <a:bodyPr vert="horz" wrap="square" lIns="0" tIns="12065" rIns="0" bIns="0" rtlCol="0">
            <a:spAutoFit/>
          </a:bodyPr>
          <a:lstStyle/>
          <a:p>
            <a:pPr marL="12700">
              <a:spcBef>
                <a:spcPts val="95"/>
              </a:spcBef>
            </a:pPr>
            <a:r>
              <a:rPr sz="2500" spc="-11" dirty="0">
                <a:solidFill>
                  <a:srgbClr val="FFFFFF"/>
                </a:solidFill>
                <a:latin typeface="Times New Roman"/>
                <a:cs typeface="Times New Roman"/>
              </a:rPr>
              <a:t>Field</a:t>
            </a:r>
            <a:endParaRPr sz="2500">
              <a:latin typeface="Times New Roman"/>
              <a:cs typeface="Times New Roman"/>
            </a:endParaRPr>
          </a:p>
        </p:txBody>
      </p:sp>
      <p:pic>
        <p:nvPicPr>
          <p:cNvPr id="5" name="object 5"/>
          <p:cNvPicPr/>
          <p:nvPr/>
        </p:nvPicPr>
        <p:blipFill>
          <a:blip r:embed="rId3" cstate="print"/>
          <a:stretch>
            <a:fillRect/>
          </a:stretch>
        </p:blipFill>
        <p:spPr>
          <a:xfrm>
            <a:off x="1222248" y="877826"/>
            <a:ext cx="7893559" cy="1693927"/>
          </a:xfrm>
          <a:prstGeom prst="rect">
            <a:avLst/>
          </a:prstGeom>
        </p:spPr>
      </p:pic>
      <p:sp>
        <p:nvSpPr>
          <p:cNvPr id="6" name="object 6"/>
          <p:cNvSpPr txBox="1"/>
          <p:nvPr/>
        </p:nvSpPr>
        <p:spPr>
          <a:xfrm>
            <a:off x="1431418" y="952249"/>
            <a:ext cx="7169151" cy="1053109"/>
          </a:xfrm>
          <a:prstGeom prst="rect">
            <a:avLst/>
          </a:prstGeom>
        </p:spPr>
        <p:txBody>
          <a:bodyPr vert="horz" wrap="square" lIns="0" tIns="65405" rIns="0" bIns="0" rtlCol="0">
            <a:spAutoFit/>
          </a:bodyPr>
          <a:lstStyle/>
          <a:p>
            <a:pPr marL="241294" marR="40639" indent="-228594">
              <a:lnSpc>
                <a:spcPts val="2480"/>
              </a:lnSpc>
              <a:spcBef>
                <a:spcPts val="515"/>
              </a:spcBef>
              <a:buChar char="•"/>
              <a:tabLst>
                <a:tab pos="241294" algn="l"/>
                <a:tab pos="1036929" algn="l"/>
              </a:tabLst>
            </a:pPr>
            <a:r>
              <a:rPr dirty="0">
                <a:latin typeface="Times New Roman"/>
                <a:cs typeface="Times New Roman"/>
              </a:rPr>
              <a:t>Household survey</a:t>
            </a:r>
            <a:r>
              <a:rPr spc="-5" dirty="0">
                <a:latin typeface="Times New Roman"/>
                <a:cs typeface="Times New Roman"/>
              </a:rPr>
              <a:t> </a:t>
            </a:r>
            <a:r>
              <a:rPr dirty="0">
                <a:latin typeface="Times New Roman"/>
                <a:cs typeface="Times New Roman"/>
              </a:rPr>
              <a:t>and</a:t>
            </a:r>
            <a:r>
              <a:rPr spc="5" dirty="0">
                <a:latin typeface="Times New Roman"/>
                <a:cs typeface="Times New Roman"/>
              </a:rPr>
              <a:t> </a:t>
            </a:r>
            <a:r>
              <a:rPr dirty="0">
                <a:latin typeface="Times New Roman"/>
                <a:cs typeface="Times New Roman"/>
              </a:rPr>
              <a:t>identification</a:t>
            </a:r>
            <a:r>
              <a:rPr spc="-40" dirty="0">
                <a:latin typeface="Times New Roman"/>
                <a:cs typeface="Times New Roman"/>
              </a:rPr>
              <a:t> </a:t>
            </a:r>
            <a:r>
              <a:rPr dirty="0">
                <a:latin typeface="Times New Roman"/>
                <a:cs typeface="Times New Roman"/>
              </a:rPr>
              <a:t>of</a:t>
            </a:r>
            <a:r>
              <a:rPr spc="5" dirty="0">
                <a:latin typeface="Times New Roman"/>
                <a:cs typeface="Times New Roman"/>
              </a:rPr>
              <a:t> </a:t>
            </a:r>
            <a:r>
              <a:rPr dirty="0">
                <a:latin typeface="Times New Roman"/>
                <a:cs typeface="Times New Roman"/>
              </a:rPr>
              <a:t>children</a:t>
            </a:r>
            <a:r>
              <a:rPr spc="-5" dirty="0">
                <a:latin typeface="Times New Roman"/>
                <a:cs typeface="Times New Roman"/>
              </a:rPr>
              <a:t> </a:t>
            </a:r>
            <a:r>
              <a:rPr dirty="0">
                <a:latin typeface="Times New Roman"/>
                <a:cs typeface="Times New Roman"/>
              </a:rPr>
              <a:t>below</a:t>
            </a:r>
            <a:r>
              <a:rPr spc="-5" dirty="0">
                <a:latin typeface="Times New Roman"/>
                <a:cs typeface="Times New Roman"/>
              </a:rPr>
              <a:t> </a:t>
            </a:r>
            <a:r>
              <a:rPr spc="-51" dirty="0">
                <a:latin typeface="Times New Roman"/>
                <a:cs typeface="Times New Roman"/>
              </a:rPr>
              <a:t>3 </a:t>
            </a:r>
            <a:r>
              <a:rPr spc="-11" dirty="0">
                <a:latin typeface="Times New Roman"/>
                <a:cs typeface="Times New Roman"/>
              </a:rPr>
              <a:t>years</a:t>
            </a:r>
            <a:r>
              <a:rPr dirty="0">
                <a:latin typeface="Times New Roman"/>
                <a:cs typeface="Times New Roman"/>
              </a:rPr>
              <a:t>	by</a:t>
            </a:r>
            <a:r>
              <a:rPr spc="-15" dirty="0">
                <a:latin typeface="Times New Roman"/>
                <a:cs typeface="Times New Roman"/>
              </a:rPr>
              <a:t> </a:t>
            </a:r>
            <a:r>
              <a:rPr dirty="0">
                <a:latin typeface="Times New Roman"/>
                <a:cs typeface="Times New Roman"/>
              </a:rPr>
              <a:t>fieldworkers(Forms</a:t>
            </a:r>
            <a:r>
              <a:rPr spc="-25" dirty="0">
                <a:latin typeface="Times New Roman"/>
                <a:cs typeface="Times New Roman"/>
              </a:rPr>
              <a:t> </a:t>
            </a:r>
            <a:r>
              <a:rPr dirty="0">
                <a:latin typeface="Times New Roman"/>
                <a:cs typeface="Times New Roman"/>
              </a:rPr>
              <a:t>HH</a:t>
            </a:r>
            <a:r>
              <a:rPr spc="-15" dirty="0">
                <a:latin typeface="Times New Roman"/>
                <a:cs typeface="Times New Roman"/>
              </a:rPr>
              <a:t> </a:t>
            </a:r>
            <a:r>
              <a:rPr dirty="0">
                <a:latin typeface="Times New Roman"/>
                <a:cs typeface="Times New Roman"/>
              </a:rPr>
              <a:t>and</a:t>
            </a:r>
            <a:r>
              <a:rPr spc="-11" dirty="0">
                <a:latin typeface="Times New Roman"/>
                <a:cs typeface="Times New Roman"/>
              </a:rPr>
              <a:t> </a:t>
            </a:r>
            <a:r>
              <a:rPr spc="-25" dirty="0">
                <a:latin typeface="Times New Roman"/>
                <a:cs typeface="Times New Roman"/>
              </a:rPr>
              <a:t>HC)</a:t>
            </a:r>
            <a:endParaRPr>
              <a:latin typeface="Times New Roman"/>
              <a:cs typeface="Times New Roman"/>
            </a:endParaRPr>
          </a:p>
          <a:p>
            <a:pPr marL="241294" marR="5080" indent="-228594">
              <a:lnSpc>
                <a:spcPts val="2480"/>
              </a:lnSpc>
              <a:spcBef>
                <a:spcPts val="420"/>
              </a:spcBef>
              <a:buChar char="•"/>
              <a:tabLst>
                <a:tab pos="241294" algn="l"/>
                <a:tab pos="5512933" algn="l"/>
              </a:tabLst>
            </a:pPr>
            <a:r>
              <a:rPr dirty="0">
                <a:latin typeface="Times New Roman"/>
                <a:cs typeface="Times New Roman"/>
              </a:rPr>
              <a:t>Monthly</a:t>
            </a:r>
            <a:r>
              <a:rPr spc="-15" dirty="0">
                <a:latin typeface="Times New Roman"/>
                <a:cs typeface="Times New Roman"/>
              </a:rPr>
              <a:t> </a:t>
            </a:r>
            <a:r>
              <a:rPr dirty="0">
                <a:latin typeface="Times New Roman"/>
                <a:cs typeface="Times New Roman"/>
              </a:rPr>
              <a:t>morbidity visits</a:t>
            </a:r>
            <a:r>
              <a:rPr spc="-20" dirty="0">
                <a:latin typeface="Times New Roman"/>
                <a:cs typeface="Times New Roman"/>
              </a:rPr>
              <a:t> </a:t>
            </a:r>
            <a:r>
              <a:rPr dirty="0">
                <a:latin typeface="Times New Roman"/>
                <a:cs typeface="Times New Roman"/>
              </a:rPr>
              <a:t>by field </a:t>
            </a:r>
            <a:r>
              <a:rPr spc="-11" dirty="0">
                <a:latin typeface="Times New Roman"/>
                <a:cs typeface="Times New Roman"/>
              </a:rPr>
              <a:t>workers</a:t>
            </a:r>
            <a:r>
              <a:rPr dirty="0">
                <a:latin typeface="Times New Roman"/>
                <a:cs typeface="Times New Roman"/>
              </a:rPr>
              <a:t>	(Forms</a:t>
            </a:r>
            <a:r>
              <a:rPr spc="-15" dirty="0">
                <a:latin typeface="Times New Roman"/>
                <a:cs typeface="Times New Roman"/>
              </a:rPr>
              <a:t> </a:t>
            </a:r>
            <a:r>
              <a:rPr dirty="0">
                <a:latin typeface="Times New Roman"/>
                <a:cs typeface="Times New Roman"/>
              </a:rPr>
              <a:t>F</a:t>
            </a:r>
            <a:r>
              <a:rPr spc="-5" dirty="0">
                <a:latin typeface="Times New Roman"/>
                <a:cs typeface="Times New Roman"/>
              </a:rPr>
              <a:t> </a:t>
            </a:r>
            <a:r>
              <a:rPr spc="-25" dirty="0">
                <a:latin typeface="Times New Roman"/>
                <a:cs typeface="Times New Roman"/>
              </a:rPr>
              <a:t>and G)</a:t>
            </a:r>
            <a:endParaRPr>
              <a:latin typeface="Times New Roman"/>
              <a:cs typeface="Times New Roman"/>
            </a:endParaRPr>
          </a:p>
        </p:txBody>
      </p:sp>
      <p:pic>
        <p:nvPicPr>
          <p:cNvPr id="7" name="object 7"/>
          <p:cNvPicPr/>
          <p:nvPr/>
        </p:nvPicPr>
        <p:blipFill>
          <a:blip r:embed="rId4" cstate="print"/>
          <a:stretch>
            <a:fillRect/>
          </a:stretch>
        </p:blipFill>
        <p:spPr>
          <a:xfrm>
            <a:off x="170688" y="2432306"/>
            <a:ext cx="1224535" cy="2708911"/>
          </a:xfrm>
          <a:prstGeom prst="rect">
            <a:avLst/>
          </a:prstGeom>
        </p:spPr>
      </p:pic>
      <p:sp>
        <p:nvSpPr>
          <p:cNvPr id="8" name="object 8"/>
          <p:cNvSpPr txBox="1"/>
          <p:nvPr/>
        </p:nvSpPr>
        <p:spPr>
          <a:xfrm>
            <a:off x="383236" y="3532380"/>
            <a:ext cx="801371" cy="396904"/>
          </a:xfrm>
          <a:prstGeom prst="rect">
            <a:avLst/>
          </a:prstGeom>
        </p:spPr>
        <p:txBody>
          <a:bodyPr vert="horz" wrap="square" lIns="0" tIns="12065" rIns="0" bIns="0" rtlCol="0">
            <a:spAutoFit/>
          </a:bodyPr>
          <a:lstStyle/>
          <a:p>
            <a:pPr marL="12700">
              <a:spcBef>
                <a:spcPts val="95"/>
              </a:spcBef>
            </a:pPr>
            <a:r>
              <a:rPr sz="2500" spc="-11" dirty="0">
                <a:solidFill>
                  <a:srgbClr val="FFFFFF"/>
                </a:solidFill>
                <a:latin typeface="Times New Roman"/>
                <a:cs typeface="Times New Roman"/>
              </a:rPr>
              <a:t>Clinic</a:t>
            </a:r>
            <a:endParaRPr sz="2500">
              <a:latin typeface="Times New Roman"/>
              <a:cs typeface="Times New Roman"/>
            </a:endParaRPr>
          </a:p>
        </p:txBody>
      </p:sp>
      <p:pic>
        <p:nvPicPr>
          <p:cNvPr id="9" name="object 9"/>
          <p:cNvPicPr/>
          <p:nvPr/>
        </p:nvPicPr>
        <p:blipFill>
          <a:blip r:embed="rId5" cstate="print"/>
          <a:stretch>
            <a:fillRect/>
          </a:stretch>
        </p:blipFill>
        <p:spPr>
          <a:xfrm>
            <a:off x="1234441" y="2644141"/>
            <a:ext cx="7887461" cy="2321813"/>
          </a:xfrm>
          <a:prstGeom prst="rect">
            <a:avLst/>
          </a:prstGeom>
        </p:spPr>
      </p:pic>
      <p:sp>
        <p:nvSpPr>
          <p:cNvPr id="10" name="object 10"/>
          <p:cNvSpPr txBox="1"/>
          <p:nvPr/>
        </p:nvSpPr>
        <p:spPr>
          <a:xfrm>
            <a:off x="1443611" y="2849066"/>
            <a:ext cx="7395209" cy="1536318"/>
          </a:xfrm>
          <a:prstGeom prst="rect">
            <a:avLst/>
          </a:prstGeom>
        </p:spPr>
        <p:txBody>
          <a:bodyPr vert="horz" wrap="square" lIns="0" tIns="12700" rIns="0" bIns="0" rtlCol="0">
            <a:spAutoFit/>
          </a:bodyPr>
          <a:lstStyle/>
          <a:p>
            <a:pPr marL="240659" indent="-227960">
              <a:spcBef>
                <a:spcPts val="100"/>
              </a:spcBef>
              <a:buChar char="•"/>
              <a:tabLst>
                <a:tab pos="240659" algn="l"/>
              </a:tabLst>
            </a:pPr>
            <a:r>
              <a:rPr dirty="0">
                <a:latin typeface="Times New Roman"/>
                <a:cs typeface="Times New Roman"/>
              </a:rPr>
              <a:t>Screening</a:t>
            </a:r>
            <a:r>
              <a:rPr spc="-15" dirty="0">
                <a:latin typeface="Times New Roman"/>
                <a:cs typeface="Times New Roman"/>
              </a:rPr>
              <a:t> </a:t>
            </a:r>
            <a:r>
              <a:rPr dirty="0">
                <a:latin typeface="Times New Roman"/>
                <a:cs typeface="Times New Roman"/>
              </a:rPr>
              <a:t>(Form</a:t>
            </a:r>
            <a:r>
              <a:rPr spc="-140" dirty="0">
                <a:latin typeface="Times New Roman"/>
                <a:cs typeface="Times New Roman"/>
              </a:rPr>
              <a:t> </a:t>
            </a:r>
            <a:r>
              <a:rPr dirty="0">
                <a:latin typeface="Times New Roman"/>
                <a:cs typeface="Times New Roman"/>
              </a:rPr>
              <a:t>A</a:t>
            </a:r>
            <a:r>
              <a:rPr spc="-140" dirty="0">
                <a:latin typeface="Times New Roman"/>
                <a:cs typeface="Times New Roman"/>
              </a:rPr>
              <a:t> </a:t>
            </a:r>
            <a:r>
              <a:rPr dirty="0">
                <a:latin typeface="Times New Roman"/>
                <a:cs typeface="Times New Roman"/>
              </a:rPr>
              <a:t>and</a:t>
            </a:r>
            <a:r>
              <a:rPr spc="-5" dirty="0">
                <a:latin typeface="Times New Roman"/>
                <a:cs typeface="Times New Roman"/>
              </a:rPr>
              <a:t> </a:t>
            </a:r>
            <a:r>
              <a:rPr dirty="0">
                <a:latin typeface="Times New Roman"/>
                <a:cs typeface="Times New Roman"/>
              </a:rPr>
              <a:t>B) by </a:t>
            </a:r>
            <a:r>
              <a:rPr spc="-11" dirty="0">
                <a:latin typeface="Times New Roman"/>
                <a:cs typeface="Times New Roman"/>
              </a:rPr>
              <a:t>physician</a:t>
            </a:r>
            <a:endParaRPr>
              <a:latin typeface="Times New Roman"/>
              <a:cs typeface="Times New Roman"/>
            </a:endParaRPr>
          </a:p>
          <a:p>
            <a:pPr marL="240659" indent="-227960">
              <a:spcBef>
                <a:spcPts val="15"/>
              </a:spcBef>
              <a:buChar char="•"/>
              <a:tabLst>
                <a:tab pos="240659" algn="l"/>
              </a:tabLst>
            </a:pPr>
            <a:r>
              <a:rPr dirty="0">
                <a:latin typeface="Times New Roman"/>
                <a:cs typeface="Times New Roman"/>
              </a:rPr>
              <a:t>Enrollment</a:t>
            </a:r>
            <a:r>
              <a:rPr spc="-5" dirty="0">
                <a:latin typeface="Times New Roman"/>
                <a:cs typeface="Times New Roman"/>
              </a:rPr>
              <a:t> </a:t>
            </a:r>
            <a:r>
              <a:rPr dirty="0">
                <a:latin typeface="Times New Roman"/>
                <a:cs typeface="Times New Roman"/>
              </a:rPr>
              <a:t>(Form</a:t>
            </a:r>
            <a:r>
              <a:rPr spc="-15" dirty="0">
                <a:latin typeface="Times New Roman"/>
                <a:cs typeface="Times New Roman"/>
              </a:rPr>
              <a:t> </a:t>
            </a:r>
            <a:r>
              <a:rPr dirty="0">
                <a:latin typeface="Times New Roman"/>
                <a:cs typeface="Times New Roman"/>
              </a:rPr>
              <a:t>C and</a:t>
            </a:r>
            <a:r>
              <a:rPr spc="-5" dirty="0">
                <a:latin typeface="Times New Roman"/>
                <a:cs typeface="Times New Roman"/>
              </a:rPr>
              <a:t> </a:t>
            </a:r>
            <a:r>
              <a:rPr dirty="0">
                <a:latin typeface="Times New Roman"/>
                <a:cs typeface="Times New Roman"/>
              </a:rPr>
              <a:t>D)</a:t>
            </a:r>
            <a:r>
              <a:rPr spc="-5" dirty="0">
                <a:latin typeface="Times New Roman"/>
                <a:cs typeface="Times New Roman"/>
              </a:rPr>
              <a:t> </a:t>
            </a:r>
            <a:r>
              <a:rPr dirty="0">
                <a:latin typeface="Times New Roman"/>
                <a:cs typeface="Times New Roman"/>
              </a:rPr>
              <a:t>by </a:t>
            </a:r>
            <a:r>
              <a:rPr spc="-11" dirty="0">
                <a:latin typeface="Times New Roman"/>
                <a:cs typeface="Times New Roman"/>
              </a:rPr>
              <a:t>physician</a:t>
            </a:r>
            <a:endParaRPr>
              <a:latin typeface="Times New Roman"/>
              <a:cs typeface="Times New Roman"/>
            </a:endParaRPr>
          </a:p>
          <a:p>
            <a:pPr marL="240659" marR="5080" indent="-228594">
              <a:lnSpc>
                <a:spcPts val="2480"/>
              </a:lnSpc>
              <a:spcBef>
                <a:spcPts val="440"/>
              </a:spcBef>
              <a:buChar char="•"/>
              <a:tabLst>
                <a:tab pos="240659" algn="l"/>
              </a:tabLst>
            </a:pPr>
            <a:r>
              <a:rPr dirty="0">
                <a:latin typeface="Times New Roman"/>
                <a:cs typeface="Times New Roman"/>
              </a:rPr>
              <a:t>Biological</a:t>
            </a:r>
            <a:r>
              <a:rPr spc="-20" dirty="0">
                <a:latin typeface="Times New Roman"/>
                <a:cs typeface="Times New Roman"/>
              </a:rPr>
              <a:t> </a:t>
            </a:r>
            <a:r>
              <a:rPr dirty="0">
                <a:latin typeface="Times New Roman"/>
                <a:cs typeface="Times New Roman"/>
              </a:rPr>
              <a:t>Sample</a:t>
            </a:r>
            <a:r>
              <a:rPr spc="15" dirty="0">
                <a:latin typeface="Times New Roman"/>
                <a:cs typeface="Times New Roman"/>
              </a:rPr>
              <a:t> </a:t>
            </a:r>
            <a:r>
              <a:rPr dirty="0">
                <a:latin typeface="Times New Roman"/>
                <a:cs typeface="Times New Roman"/>
              </a:rPr>
              <a:t>(nasopharyngeal</a:t>
            </a:r>
            <a:r>
              <a:rPr spc="-20" dirty="0">
                <a:latin typeface="Times New Roman"/>
                <a:cs typeface="Times New Roman"/>
              </a:rPr>
              <a:t> </a:t>
            </a:r>
            <a:r>
              <a:rPr dirty="0">
                <a:latin typeface="Times New Roman"/>
                <a:cs typeface="Times New Roman"/>
              </a:rPr>
              <a:t>aspirate</a:t>
            </a:r>
            <a:r>
              <a:rPr spc="-25" dirty="0">
                <a:latin typeface="Times New Roman"/>
                <a:cs typeface="Times New Roman"/>
              </a:rPr>
              <a:t> </a:t>
            </a:r>
            <a:r>
              <a:rPr dirty="0">
                <a:latin typeface="Times New Roman"/>
                <a:cs typeface="Times New Roman"/>
              </a:rPr>
              <a:t>and</a:t>
            </a:r>
            <a:r>
              <a:rPr spc="-11" dirty="0">
                <a:latin typeface="Times New Roman"/>
                <a:cs typeface="Times New Roman"/>
              </a:rPr>
              <a:t> </a:t>
            </a:r>
            <a:r>
              <a:rPr dirty="0">
                <a:latin typeface="Times New Roman"/>
                <a:cs typeface="Times New Roman"/>
              </a:rPr>
              <a:t>blood)</a:t>
            </a:r>
            <a:r>
              <a:rPr spc="5" dirty="0">
                <a:latin typeface="Times New Roman"/>
                <a:cs typeface="Times New Roman"/>
              </a:rPr>
              <a:t> </a:t>
            </a:r>
            <a:r>
              <a:rPr spc="-25" dirty="0">
                <a:latin typeface="Times New Roman"/>
                <a:cs typeface="Times New Roman"/>
              </a:rPr>
              <a:t>by </a:t>
            </a:r>
            <a:r>
              <a:rPr dirty="0">
                <a:latin typeface="Times New Roman"/>
                <a:cs typeface="Times New Roman"/>
              </a:rPr>
              <a:t>physician</a:t>
            </a:r>
            <a:r>
              <a:rPr spc="-25" dirty="0">
                <a:latin typeface="Times New Roman"/>
                <a:cs typeface="Times New Roman"/>
              </a:rPr>
              <a:t> </a:t>
            </a:r>
            <a:r>
              <a:rPr dirty="0">
                <a:latin typeface="Times New Roman"/>
                <a:cs typeface="Times New Roman"/>
              </a:rPr>
              <a:t>(Lab</a:t>
            </a:r>
            <a:r>
              <a:rPr spc="5" dirty="0">
                <a:latin typeface="Times New Roman"/>
                <a:cs typeface="Times New Roman"/>
              </a:rPr>
              <a:t> </a:t>
            </a:r>
            <a:r>
              <a:rPr spc="-11" dirty="0">
                <a:latin typeface="Times New Roman"/>
                <a:cs typeface="Times New Roman"/>
              </a:rPr>
              <a:t>register)</a:t>
            </a:r>
            <a:endParaRPr>
              <a:latin typeface="Times New Roman"/>
              <a:cs typeface="Times New Roman"/>
            </a:endParaRPr>
          </a:p>
          <a:p>
            <a:pPr marL="240659" indent="-227960">
              <a:buChar char="•"/>
              <a:tabLst>
                <a:tab pos="240659" algn="l"/>
              </a:tabLst>
            </a:pPr>
            <a:r>
              <a:rPr dirty="0">
                <a:latin typeface="Times New Roman"/>
                <a:cs typeface="Times New Roman"/>
              </a:rPr>
              <a:t>Supplementation</a:t>
            </a:r>
            <a:r>
              <a:rPr spc="-31" dirty="0">
                <a:latin typeface="Times New Roman"/>
                <a:cs typeface="Times New Roman"/>
              </a:rPr>
              <a:t> </a:t>
            </a:r>
            <a:r>
              <a:rPr dirty="0">
                <a:latin typeface="Times New Roman"/>
                <a:cs typeface="Times New Roman"/>
              </a:rPr>
              <a:t>by</a:t>
            </a:r>
            <a:r>
              <a:rPr spc="-11" dirty="0">
                <a:latin typeface="Times New Roman"/>
                <a:cs typeface="Times New Roman"/>
              </a:rPr>
              <a:t> </a:t>
            </a:r>
            <a:r>
              <a:rPr dirty="0">
                <a:latin typeface="Times New Roman"/>
                <a:cs typeface="Times New Roman"/>
              </a:rPr>
              <a:t>field</a:t>
            </a:r>
            <a:r>
              <a:rPr spc="-15" dirty="0">
                <a:latin typeface="Times New Roman"/>
                <a:cs typeface="Times New Roman"/>
              </a:rPr>
              <a:t> </a:t>
            </a:r>
            <a:r>
              <a:rPr dirty="0">
                <a:latin typeface="Times New Roman"/>
                <a:cs typeface="Times New Roman"/>
              </a:rPr>
              <a:t>worker</a:t>
            </a:r>
            <a:r>
              <a:rPr spc="-11" dirty="0">
                <a:latin typeface="Times New Roman"/>
                <a:cs typeface="Times New Roman"/>
              </a:rPr>
              <a:t> </a:t>
            </a:r>
            <a:r>
              <a:rPr dirty="0">
                <a:latin typeface="Times New Roman"/>
                <a:cs typeface="Times New Roman"/>
              </a:rPr>
              <a:t>(supplement</a:t>
            </a:r>
            <a:r>
              <a:rPr spc="-11" dirty="0">
                <a:latin typeface="Times New Roman"/>
                <a:cs typeface="Times New Roman"/>
              </a:rPr>
              <a:t> register)</a:t>
            </a:r>
            <a:endParaRPr>
              <a:latin typeface="Times New Roman"/>
              <a:cs typeface="Times New Roman"/>
            </a:endParaRPr>
          </a:p>
        </p:txBody>
      </p:sp>
      <p:pic>
        <p:nvPicPr>
          <p:cNvPr id="11" name="object 11"/>
          <p:cNvPicPr/>
          <p:nvPr/>
        </p:nvPicPr>
        <p:blipFill>
          <a:blip r:embed="rId6" cstate="print"/>
          <a:stretch>
            <a:fillRect/>
          </a:stretch>
        </p:blipFill>
        <p:spPr>
          <a:xfrm>
            <a:off x="240792" y="5077983"/>
            <a:ext cx="1102627" cy="1300733"/>
          </a:xfrm>
          <a:prstGeom prst="rect">
            <a:avLst/>
          </a:prstGeom>
        </p:spPr>
      </p:pic>
      <p:sp>
        <p:nvSpPr>
          <p:cNvPr id="12" name="object 12"/>
          <p:cNvSpPr txBox="1"/>
          <p:nvPr/>
        </p:nvSpPr>
        <p:spPr>
          <a:xfrm>
            <a:off x="454257" y="5474006"/>
            <a:ext cx="677545" cy="396904"/>
          </a:xfrm>
          <a:prstGeom prst="rect">
            <a:avLst/>
          </a:prstGeom>
        </p:spPr>
        <p:txBody>
          <a:bodyPr vert="horz" wrap="square" lIns="0" tIns="12065" rIns="0" bIns="0" rtlCol="0">
            <a:spAutoFit/>
          </a:bodyPr>
          <a:lstStyle/>
          <a:p>
            <a:pPr marL="12700">
              <a:spcBef>
                <a:spcPts val="95"/>
              </a:spcBef>
            </a:pPr>
            <a:r>
              <a:rPr sz="2500" spc="-11" dirty="0">
                <a:solidFill>
                  <a:srgbClr val="FFFFFF"/>
                </a:solidFill>
                <a:latin typeface="Times New Roman"/>
                <a:cs typeface="Times New Roman"/>
              </a:rPr>
              <a:t>Field</a:t>
            </a:r>
            <a:endParaRPr sz="2500">
              <a:latin typeface="Times New Roman"/>
              <a:cs typeface="Times New Roman"/>
            </a:endParaRPr>
          </a:p>
        </p:txBody>
      </p:sp>
      <p:pic>
        <p:nvPicPr>
          <p:cNvPr id="13" name="object 13"/>
          <p:cNvPicPr/>
          <p:nvPr/>
        </p:nvPicPr>
        <p:blipFill>
          <a:blip r:embed="rId7" cstate="print"/>
          <a:stretch>
            <a:fillRect/>
          </a:stretch>
        </p:blipFill>
        <p:spPr>
          <a:xfrm>
            <a:off x="1240539" y="5398009"/>
            <a:ext cx="7863077" cy="755155"/>
          </a:xfrm>
          <a:prstGeom prst="rect">
            <a:avLst/>
          </a:prstGeom>
        </p:spPr>
      </p:pic>
      <p:sp>
        <p:nvSpPr>
          <p:cNvPr id="14" name="object 14"/>
          <p:cNvSpPr txBox="1"/>
          <p:nvPr/>
        </p:nvSpPr>
        <p:spPr>
          <a:xfrm>
            <a:off x="1448564" y="5529785"/>
            <a:ext cx="7014845" cy="289823"/>
          </a:xfrm>
          <a:prstGeom prst="rect">
            <a:avLst/>
          </a:prstGeom>
        </p:spPr>
        <p:txBody>
          <a:bodyPr vert="horz" wrap="square" lIns="0" tIns="12700" rIns="0" bIns="0" rtlCol="0">
            <a:spAutoFit/>
          </a:bodyPr>
          <a:lstStyle/>
          <a:p>
            <a:pPr marL="240659" indent="-227960">
              <a:spcBef>
                <a:spcPts val="100"/>
              </a:spcBef>
              <a:buChar char="•"/>
              <a:tabLst>
                <a:tab pos="240659" algn="l"/>
              </a:tabLst>
            </a:pPr>
            <a:r>
              <a:rPr dirty="0">
                <a:latin typeface="Times New Roman"/>
                <a:cs typeface="Times New Roman"/>
              </a:rPr>
              <a:t>Daily</a:t>
            </a:r>
            <a:r>
              <a:rPr spc="-5" dirty="0">
                <a:latin typeface="Times New Roman"/>
                <a:cs typeface="Times New Roman"/>
              </a:rPr>
              <a:t> </a:t>
            </a:r>
            <a:r>
              <a:rPr dirty="0">
                <a:latin typeface="Times New Roman"/>
                <a:cs typeface="Times New Roman"/>
              </a:rPr>
              <a:t>home</a:t>
            </a:r>
            <a:r>
              <a:rPr spc="20" dirty="0">
                <a:latin typeface="Times New Roman"/>
                <a:cs typeface="Times New Roman"/>
              </a:rPr>
              <a:t> </a:t>
            </a:r>
            <a:r>
              <a:rPr dirty="0">
                <a:latin typeface="Times New Roman"/>
                <a:cs typeface="Times New Roman"/>
              </a:rPr>
              <a:t>visits</a:t>
            </a:r>
            <a:r>
              <a:rPr spc="-20" dirty="0">
                <a:latin typeface="Times New Roman"/>
                <a:cs typeface="Times New Roman"/>
              </a:rPr>
              <a:t> </a:t>
            </a:r>
            <a:r>
              <a:rPr dirty="0">
                <a:latin typeface="Times New Roman"/>
                <a:cs typeface="Times New Roman"/>
              </a:rPr>
              <a:t>by</a:t>
            </a:r>
            <a:r>
              <a:rPr spc="-5" dirty="0">
                <a:latin typeface="Times New Roman"/>
                <a:cs typeface="Times New Roman"/>
              </a:rPr>
              <a:t> </a:t>
            </a:r>
            <a:r>
              <a:rPr dirty="0">
                <a:latin typeface="Times New Roman"/>
                <a:cs typeface="Times New Roman"/>
              </a:rPr>
              <a:t>field worker</a:t>
            </a:r>
            <a:r>
              <a:rPr spc="-11" dirty="0">
                <a:latin typeface="Times New Roman"/>
                <a:cs typeface="Times New Roman"/>
              </a:rPr>
              <a:t> </a:t>
            </a:r>
            <a:r>
              <a:rPr dirty="0">
                <a:latin typeface="Times New Roman"/>
                <a:cs typeface="Times New Roman"/>
              </a:rPr>
              <a:t>till</a:t>
            </a:r>
            <a:r>
              <a:rPr spc="-25" dirty="0">
                <a:latin typeface="Times New Roman"/>
                <a:cs typeface="Times New Roman"/>
              </a:rPr>
              <a:t> </a:t>
            </a:r>
            <a:r>
              <a:rPr dirty="0">
                <a:latin typeface="Times New Roman"/>
                <a:cs typeface="Times New Roman"/>
              </a:rPr>
              <a:t>Day 14. (Form</a:t>
            </a:r>
            <a:r>
              <a:rPr spc="-5" dirty="0">
                <a:latin typeface="Times New Roman"/>
                <a:cs typeface="Times New Roman"/>
              </a:rPr>
              <a:t> </a:t>
            </a:r>
            <a:r>
              <a:rPr spc="-25" dirty="0">
                <a:latin typeface="Times New Roman"/>
                <a:cs typeface="Times New Roman"/>
              </a:rPr>
              <a:t>E)</a:t>
            </a:r>
            <a:endParaRPr>
              <a:latin typeface="Times New Roman"/>
              <a:cs typeface="Times New Roman"/>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3"/>
            <a:ext cx="10994473" cy="868058"/>
          </a:xfrm>
          <a:prstGeom prst="rect">
            <a:avLst/>
          </a:prstGeom>
        </p:spPr>
        <p:txBody>
          <a:bodyPr vert="horz" wrap="square" lIns="0" tIns="189103" rIns="0" bIns="0" rtlCol="0">
            <a:spAutoFit/>
          </a:bodyPr>
          <a:lstStyle/>
          <a:p>
            <a:pPr marL="2904418">
              <a:spcBef>
                <a:spcPts val="105"/>
              </a:spcBef>
            </a:pPr>
            <a:r>
              <a:rPr sz="4400" b="0" dirty="0">
                <a:latin typeface="Times New Roman"/>
                <a:cs typeface="Times New Roman"/>
              </a:rPr>
              <a:t>Data</a:t>
            </a:r>
            <a:r>
              <a:rPr sz="4400" b="0" spc="-20" dirty="0">
                <a:latin typeface="Times New Roman"/>
                <a:cs typeface="Times New Roman"/>
              </a:rPr>
              <a:t> </a:t>
            </a:r>
            <a:r>
              <a:rPr sz="4400" b="0" spc="-11" dirty="0">
                <a:latin typeface="Times New Roman"/>
                <a:cs typeface="Times New Roman"/>
              </a:rPr>
              <a:t>Entry</a:t>
            </a:r>
            <a:endParaRPr sz="4400">
              <a:latin typeface="Times New Roman"/>
              <a:cs typeface="Times New Roman"/>
            </a:endParaRPr>
          </a:p>
        </p:txBody>
      </p:sp>
      <p:pic>
        <p:nvPicPr>
          <p:cNvPr id="3" name="object 3"/>
          <p:cNvPicPr/>
          <p:nvPr/>
        </p:nvPicPr>
        <p:blipFill>
          <a:blip r:embed="rId2" cstate="print"/>
          <a:stretch>
            <a:fillRect/>
          </a:stretch>
        </p:blipFill>
        <p:spPr>
          <a:xfrm>
            <a:off x="1789176" y="1905001"/>
            <a:ext cx="5526024" cy="4198620"/>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3"/>
            <a:ext cx="10994473" cy="690574"/>
          </a:xfrm>
          <a:prstGeom prst="rect">
            <a:avLst/>
          </a:prstGeom>
        </p:spPr>
        <p:txBody>
          <a:bodyPr vert="horz" wrap="square" lIns="0" tIns="13335" rIns="0" bIns="0" rtlCol="0">
            <a:spAutoFit/>
          </a:bodyPr>
          <a:lstStyle/>
          <a:p>
            <a:pPr marL="3345095" marR="5080" indent="-2483423">
              <a:spcBef>
                <a:spcPts val="105"/>
              </a:spcBef>
            </a:pPr>
            <a:r>
              <a:rPr sz="4400" b="0" dirty="0">
                <a:latin typeface="Times New Roman"/>
                <a:cs typeface="Times New Roman"/>
              </a:rPr>
              <a:t>Purposes</a:t>
            </a:r>
            <a:r>
              <a:rPr sz="4400" b="0" spc="-31" dirty="0">
                <a:latin typeface="Times New Roman"/>
                <a:cs typeface="Times New Roman"/>
              </a:rPr>
              <a:t> </a:t>
            </a:r>
            <a:r>
              <a:rPr sz="4400" b="0" dirty="0">
                <a:latin typeface="Times New Roman"/>
                <a:cs typeface="Times New Roman"/>
              </a:rPr>
              <a:t>of</a:t>
            </a:r>
            <a:r>
              <a:rPr sz="4400" b="0" spc="5" dirty="0">
                <a:latin typeface="Times New Roman"/>
                <a:cs typeface="Times New Roman"/>
              </a:rPr>
              <a:t> </a:t>
            </a:r>
            <a:r>
              <a:rPr sz="4400" b="0" dirty="0">
                <a:latin typeface="Times New Roman"/>
                <a:cs typeface="Times New Roman"/>
              </a:rPr>
              <a:t>a</a:t>
            </a:r>
            <a:r>
              <a:rPr sz="4400" b="0" spc="-11" dirty="0">
                <a:latin typeface="Times New Roman"/>
                <a:cs typeface="Times New Roman"/>
              </a:rPr>
              <a:t> </a:t>
            </a:r>
            <a:r>
              <a:rPr sz="4400" b="0" dirty="0">
                <a:latin typeface="Times New Roman"/>
                <a:cs typeface="Times New Roman"/>
              </a:rPr>
              <a:t>good</a:t>
            </a:r>
            <a:r>
              <a:rPr sz="4400" b="0" spc="-25" dirty="0">
                <a:latin typeface="Times New Roman"/>
                <a:cs typeface="Times New Roman"/>
              </a:rPr>
              <a:t> </a:t>
            </a:r>
            <a:r>
              <a:rPr sz="4400" b="0" spc="-11" dirty="0">
                <a:latin typeface="Times New Roman"/>
                <a:cs typeface="Times New Roman"/>
              </a:rPr>
              <a:t>computer system</a:t>
            </a:r>
            <a:endParaRPr sz="4400">
              <a:latin typeface="Times New Roman"/>
              <a:cs typeface="Times New Roman"/>
            </a:endParaRPr>
          </a:p>
        </p:txBody>
      </p:sp>
      <p:sp>
        <p:nvSpPr>
          <p:cNvPr id="3" name="object 3"/>
          <p:cNvSpPr txBox="1"/>
          <p:nvPr/>
        </p:nvSpPr>
        <p:spPr>
          <a:xfrm>
            <a:off x="764542" y="1904212"/>
            <a:ext cx="7071995" cy="3968394"/>
          </a:xfrm>
          <a:prstGeom prst="rect">
            <a:avLst/>
          </a:prstGeom>
        </p:spPr>
        <p:txBody>
          <a:bodyPr vert="horz" wrap="square" lIns="0" tIns="109855" rIns="0" bIns="0" rtlCol="0">
            <a:spAutoFit/>
          </a:bodyPr>
          <a:lstStyle/>
          <a:p>
            <a:pPr marL="355591" indent="-342891">
              <a:spcBef>
                <a:spcPts val="865"/>
              </a:spcBef>
              <a:buChar char="•"/>
              <a:tabLst>
                <a:tab pos="355591" algn="l"/>
              </a:tabLst>
            </a:pPr>
            <a:r>
              <a:rPr sz="3200" dirty="0">
                <a:latin typeface="Times New Roman"/>
                <a:cs typeface="Times New Roman"/>
              </a:rPr>
              <a:t>Reduce</a:t>
            </a:r>
            <a:r>
              <a:rPr sz="3200" spc="-15" dirty="0">
                <a:latin typeface="Times New Roman"/>
                <a:cs typeface="Times New Roman"/>
              </a:rPr>
              <a:t> </a:t>
            </a:r>
            <a:r>
              <a:rPr sz="3200" spc="-11" dirty="0">
                <a:latin typeface="Times New Roman"/>
                <a:cs typeface="Times New Roman"/>
              </a:rPr>
              <a:t>errors</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Avoid</a:t>
            </a:r>
            <a:r>
              <a:rPr sz="3200" spc="-25" dirty="0">
                <a:latin typeface="Times New Roman"/>
                <a:cs typeface="Times New Roman"/>
              </a:rPr>
              <a:t> </a:t>
            </a:r>
            <a:r>
              <a:rPr sz="3200" dirty="0">
                <a:latin typeface="Times New Roman"/>
                <a:cs typeface="Times New Roman"/>
              </a:rPr>
              <a:t>“bulk”</a:t>
            </a:r>
            <a:r>
              <a:rPr sz="3200" spc="-11" dirty="0">
                <a:latin typeface="Times New Roman"/>
                <a:cs typeface="Times New Roman"/>
              </a:rPr>
              <a:t> entry</a:t>
            </a:r>
            <a:endParaRPr sz="3200">
              <a:latin typeface="Times New Roman"/>
              <a:cs typeface="Times New Roman"/>
            </a:endParaRPr>
          </a:p>
          <a:p>
            <a:pPr marL="355591" indent="-342891">
              <a:spcBef>
                <a:spcPts val="765"/>
              </a:spcBef>
              <a:buChar char="•"/>
              <a:tabLst>
                <a:tab pos="355591" algn="l"/>
              </a:tabLst>
            </a:pPr>
            <a:r>
              <a:rPr sz="3200" spc="-11" dirty="0">
                <a:latin typeface="Times New Roman"/>
                <a:cs typeface="Times New Roman"/>
              </a:rPr>
              <a:t>Backup</a:t>
            </a:r>
            <a:endParaRPr sz="3200">
              <a:latin typeface="Times New Roman"/>
              <a:cs typeface="Times New Roman"/>
            </a:endParaRPr>
          </a:p>
          <a:p>
            <a:pPr marL="355591" marR="5080" indent="-343526" algn="just">
              <a:spcBef>
                <a:spcPts val="771"/>
              </a:spcBef>
              <a:buChar char="•"/>
              <a:tabLst>
                <a:tab pos="355591" algn="l"/>
              </a:tabLst>
            </a:pPr>
            <a:r>
              <a:rPr sz="3200" dirty="0">
                <a:latin typeface="Times New Roman"/>
                <a:cs typeface="Times New Roman"/>
              </a:rPr>
              <a:t>Identify</a:t>
            </a:r>
            <a:r>
              <a:rPr sz="3200" spc="-35" dirty="0">
                <a:latin typeface="Times New Roman"/>
                <a:cs typeface="Times New Roman"/>
              </a:rPr>
              <a:t> </a:t>
            </a:r>
            <a:r>
              <a:rPr sz="3200" dirty="0">
                <a:latin typeface="Times New Roman"/>
                <a:cs typeface="Times New Roman"/>
              </a:rPr>
              <a:t>measurement</a:t>
            </a:r>
            <a:r>
              <a:rPr sz="3200" spc="-31" dirty="0">
                <a:latin typeface="Times New Roman"/>
                <a:cs typeface="Times New Roman"/>
              </a:rPr>
              <a:t> </a:t>
            </a:r>
            <a:r>
              <a:rPr sz="3200" dirty="0">
                <a:latin typeface="Times New Roman"/>
                <a:cs typeface="Times New Roman"/>
              </a:rPr>
              <a:t>or</a:t>
            </a:r>
            <a:r>
              <a:rPr sz="3200" spc="5" dirty="0">
                <a:latin typeface="Times New Roman"/>
                <a:cs typeface="Times New Roman"/>
              </a:rPr>
              <a:t> </a:t>
            </a:r>
            <a:r>
              <a:rPr sz="3200" dirty="0">
                <a:latin typeface="Times New Roman"/>
                <a:cs typeface="Times New Roman"/>
              </a:rPr>
              <a:t>recording</a:t>
            </a:r>
            <a:r>
              <a:rPr sz="3200" spc="-40" dirty="0">
                <a:latin typeface="Times New Roman"/>
                <a:cs typeface="Times New Roman"/>
              </a:rPr>
              <a:t> </a:t>
            </a:r>
            <a:r>
              <a:rPr sz="3200" spc="-11" dirty="0">
                <a:latin typeface="Times New Roman"/>
                <a:cs typeface="Times New Roman"/>
              </a:rPr>
              <a:t>errors </a:t>
            </a:r>
            <a:r>
              <a:rPr sz="3200" dirty="0">
                <a:latin typeface="Times New Roman"/>
                <a:cs typeface="Times New Roman"/>
              </a:rPr>
              <a:t>that can</a:t>
            </a:r>
            <a:r>
              <a:rPr sz="3200" spc="-15" dirty="0">
                <a:latin typeface="Times New Roman"/>
                <a:cs typeface="Times New Roman"/>
              </a:rPr>
              <a:t> </a:t>
            </a:r>
            <a:r>
              <a:rPr sz="3200" dirty="0">
                <a:latin typeface="Times New Roman"/>
                <a:cs typeface="Times New Roman"/>
              </a:rPr>
              <a:t>be</a:t>
            </a:r>
            <a:r>
              <a:rPr sz="3200" spc="11" dirty="0">
                <a:latin typeface="Times New Roman"/>
                <a:cs typeface="Times New Roman"/>
              </a:rPr>
              <a:t> </a:t>
            </a:r>
            <a:r>
              <a:rPr sz="3200" dirty="0">
                <a:latin typeface="Times New Roman"/>
                <a:cs typeface="Times New Roman"/>
              </a:rPr>
              <a:t>corrected</a:t>
            </a:r>
            <a:r>
              <a:rPr sz="3200" spc="-31" dirty="0">
                <a:latin typeface="Times New Roman"/>
                <a:cs typeface="Times New Roman"/>
              </a:rPr>
              <a:t> </a:t>
            </a:r>
            <a:r>
              <a:rPr sz="3200" dirty="0">
                <a:latin typeface="Times New Roman"/>
                <a:cs typeface="Times New Roman"/>
              </a:rPr>
              <a:t>while the</a:t>
            </a:r>
            <a:r>
              <a:rPr sz="3200" spc="-15" dirty="0">
                <a:latin typeface="Times New Roman"/>
                <a:cs typeface="Times New Roman"/>
              </a:rPr>
              <a:t> </a:t>
            </a:r>
            <a:r>
              <a:rPr sz="3200" dirty="0">
                <a:latin typeface="Times New Roman"/>
                <a:cs typeface="Times New Roman"/>
              </a:rPr>
              <a:t>subject</a:t>
            </a:r>
            <a:r>
              <a:rPr sz="3200" spc="-11" dirty="0">
                <a:latin typeface="Times New Roman"/>
                <a:cs typeface="Times New Roman"/>
              </a:rPr>
              <a:t> </a:t>
            </a:r>
            <a:r>
              <a:rPr sz="3200" spc="-25" dirty="0">
                <a:latin typeface="Times New Roman"/>
                <a:cs typeface="Times New Roman"/>
              </a:rPr>
              <a:t>is </a:t>
            </a:r>
            <a:r>
              <a:rPr sz="3200" dirty="0">
                <a:latin typeface="Times New Roman"/>
                <a:cs typeface="Times New Roman"/>
              </a:rPr>
              <a:t>still</a:t>
            </a:r>
            <a:r>
              <a:rPr sz="3200" spc="-15" dirty="0">
                <a:latin typeface="Times New Roman"/>
                <a:cs typeface="Times New Roman"/>
              </a:rPr>
              <a:t> </a:t>
            </a:r>
            <a:r>
              <a:rPr sz="3200" dirty="0">
                <a:latin typeface="Times New Roman"/>
                <a:cs typeface="Times New Roman"/>
              </a:rPr>
              <a:t>in the</a:t>
            </a:r>
            <a:r>
              <a:rPr sz="3200" spc="-25" dirty="0">
                <a:latin typeface="Times New Roman"/>
                <a:cs typeface="Times New Roman"/>
              </a:rPr>
              <a:t> </a:t>
            </a:r>
            <a:r>
              <a:rPr sz="3200" spc="-11" dirty="0">
                <a:latin typeface="Times New Roman"/>
                <a:cs typeface="Times New Roman"/>
              </a:rPr>
              <a:t>study</a:t>
            </a:r>
            <a:endParaRPr sz="3200">
              <a:latin typeface="Times New Roman"/>
              <a:cs typeface="Times New Roman"/>
            </a:endParaRPr>
          </a:p>
          <a:p>
            <a:pPr marL="355591" indent="-342891" algn="just">
              <a:spcBef>
                <a:spcPts val="771"/>
              </a:spcBef>
              <a:buChar char="•"/>
              <a:tabLst>
                <a:tab pos="355591" algn="l"/>
              </a:tabLst>
            </a:pPr>
            <a:r>
              <a:rPr sz="3200" dirty="0">
                <a:latin typeface="Times New Roman"/>
                <a:cs typeface="Times New Roman"/>
              </a:rPr>
              <a:t>Double</a:t>
            </a:r>
            <a:r>
              <a:rPr sz="3200" spc="-15" dirty="0">
                <a:latin typeface="Times New Roman"/>
                <a:cs typeface="Times New Roman"/>
              </a:rPr>
              <a:t> </a:t>
            </a:r>
            <a:r>
              <a:rPr sz="3200" spc="-11" dirty="0">
                <a:latin typeface="Times New Roman"/>
                <a:cs typeface="Times New Roman"/>
              </a:rPr>
              <a:t>entry</a:t>
            </a:r>
            <a:endParaRPr sz="3200">
              <a:latin typeface="Times New Roman"/>
              <a:cs typeface="Times New Roman"/>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43199" y="1780401"/>
            <a:ext cx="175260" cy="770891"/>
          </a:xfrm>
          <a:custGeom>
            <a:avLst/>
            <a:gdLst/>
            <a:ahLst/>
            <a:cxnLst/>
            <a:rect l="l" t="t" r="r" b="b"/>
            <a:pathLst>
              <a:path w="175260" h="770889">
                <a:moveTo>
                  <a:pt x="174701" y="596379"/>
                </a:moveTo>
                <a:lnTo>
                  <a:pt x="97307" y="596379"/>
                </a:lnTo>
                <a:lnTo>
                  <a:pt x="97307" y="0"/>
                </a:lnTo>
                <a:lnTo>
                  <a:pt x="72047" y="0"/>
                </a:lnTo>
                <a:lnTo>
                  <a:pt x="72047" y="596379"/>
                </a:lnTo>
                <a:lnTo>
                  <a:pt x="0" y="596379"/>
                </a:lnTo>
                <a:lnTo>
                  <a:pt x="85394" y="770801"/>
                </a:lnTo>
                <a:lnTo>
                  <a:pt x="174701" y="596379"/>
                </a:lnTo>
                <a:close/>
              </a:path>
            </a:pathLst>
          </a:custGeom>
          <a:solidFill>
            <a:srgbClr val="000000"/>
          </a:solidFill>
        </p:spPr>
        <p:txBody>
          <a:bodyPr wrap="square" lIns="0" tIns="0" rIns="0" bIns="0" rtlCol="0"/>
          <a:lstStyle/>
          <a:p>
            <a:endParaRPr/>
          </a:p>
        </p:txBody>
      </p:sp>
      <p:grpSp>
        <p:nvGrpSpPr>
          <p:cNvPr id="3" name="object 3"/>
          <p:cNvGrpSpPr/>
          <p:nvPr/>
        </p:nvGrpSpPr>
        <p:grpSpPr>
          <a:xfrm>
            <a:off x="1476388" y="2585802"/>
            <a:ext cx="268605" cy="478155"/>
            <a:chOff x="1476385" y="2585799"/>
            <a:chExt cx="268605" cy="478155"/>
          </a:xfrm>
        </p:grpSpPr>
        <p:sp>
          <p:nvSpPr>
            <p:cNvPr id="4" name="object 4"/>
            <p:cNvSpPr/>
            <p:nvPr/>
          </p:nvSpPr>
          <p:spPr>
            <a:xfrm>
              <a:off x="1689933" y="2585799"/>
              <a:ext cx="55244" cy="468630"/>
            </a:xfrm>
            <a:custGeom>
              <a:avLst/>
              <a:gdLst/>
              <a:ahLst/>
              <a:cxnLst/>
              <a:rect l="l" t="t" r="r" b="b"/>
              <a:pathLst>
                <a:path w="55244" h="468630">
                  <a:moveTo>
                    <a:pt x="0" y="468619"/>
                  </a:moveTo>
                  <a:lnTo>
                    <a:pt x="54725" y="468619"/>
                  </a:lnTo>
                  <a:lnTo>
                    <a:pt x="54725" y="0"/>
                  </a:lnTo>
                  <a:lnTo>
                    <a:pt x="0" y="0"/>
                  </a:lnTo>
                  <a:lnTo>
                    <a:pt x="0" y="468619"/>
                  </a:lnTo>
                  <a:close/>
                </a:path>
              </a:pathLst>
            </a:custGeom>
            <a:solidFill>
              <a:srgbClr val="BABABA"/>
            </a:solidFill>
          </p:spPr>
          <p:txBody>
            <a:bodyPr wrap="square" lIns="0" tIns="0" rIns="0" bIns="0" rtlCol="0"/>
            <a:lstStyle/>
            <a:p>
              <a:endParaRPr/>
            </a:p>
          </p:txBody>
        </p:sp>
        <p:sp>
          <p:nvSpPr>
            <p:cNvPr id="5" name="object 5"/>
            <p:cNvSpPr/>
            <p:nvPr/>
          </p:nvSpPr>
          <p:spPr>
            <a:xfrm>
              <a:off x="1695271" y="2592364"/>
              <a:ext cx="43180" cy="455930"/>
            </a:xfrm>
            <a:custGeom>
              <a:avLst/>
              <a:gdLst/>
              <a:ahLst/>
              <a:cxnLst/>
              <a:rect l="l" t="t" r="r" b="b"/>
              <a:pathLst>
                <a:path w="43180" h="455930">
                  <a:moveTo>
                    <a:pt x="0" y="0"/>
                  </a:moveTo>
                  <a:lnTo>
                    <a:pt x="42716" y="0"/>
                  </a:lnTo>
                  <a:lnTo>
                    <a:pt x="42716" y="455311"/>
                  </a:lnTo>
                  <a:lnTo>
                    <a:pt x="0" y="455311"/>
                  </a:lnTo>
                  <a:lnTo>
                    <a:pt x="0" y="0"/>
                  </a:lnTo>
                  <a:close/>
                </a:path>
              </a:pathLst>
            </a:custGeom>
            <a:ln w="5338">
              <a:solidFill>
                <a:srgbClr val="212121"/>
              </a:solidFill>
            </a:ln>
          </p:spPr>
          <p:txBody>
            <a:bodyPr wrap="square" lIns="0" tIns="0" rIns="0" bIns="0" rtlCol="0"/>
            <a:lstStyle/>
            <a:p>
              <a:endParaRPr/>
            </a:p>
          </p:txBody>
        </p:sp>
        <p:sp>
          <p:nvSpPr>
            <p:cNvPr id="6" name="object 6"/>
            <p:cNvSpPr/>
            <p:nvPr/>
          </p:nvSpPr>
          <p:spPr>
            <a:xfrm>
              <a:off x="1476385" y="2585799"/>
              <a:ext cx="226060" cy="478155"/>
            </a:xfrm>
            <a:custGeom>
              <a:avLst/>
              <a:gdLst/>
              <a:ahLst/>
              <a:cxnLst/>
              <a:rect l="l" t="t" r="r" b="b"/>
              <a:pathLst>
                <a:path w="226060" h="478155">
                  <a:moveTo>
                    <a:pt x="0" y="477846"/>
                  </a:moveTo>
                  <a:lnTo>
                    <a:pt x="225557" y="477846"/>
                  </a:lnTo>
                  <a:lnTo>
                    <a:pt x="225557" y="0"/>
                  </a:lnTo>
                  <a:lnTo>
                    <a:pt x="0" y="0"/>
                  </a:lnTo>
                  <a:lnTo>
                    <a:pt x="0" y="477846"/>
                  </a:lnTo>
                  <a:close/>
                </a:path>
              </a:pathLst>
            </a:custGeom>
            <a:solidFill>
              <a:srgbClr val="BABABA"/>
            </a:solidFill>
          </p:spPr>
          <p:txBody>
            <a:bodyPr wrap="square" lIns="0" tIns="0" rIns="0" bIns="0" rtlCol="0"/>
            <a:lstStyle/>
            <a:p>
              <a:endParaRPr/>
            </a:p>
          </p:txBody>
        </p:sp>
        <p:sp>
          <p:nvSpPr>
            <p:cNvPr id="7" name="object 7"/>
            <p:cNvSpPr/>
            <p:nvPr/>
          </p:nvSpPr>
          <p:spPr>
            <a:xfrm>
              <a:off x="1481722" y="2592364"/>
              <a:ext cx="213995" cy="464820"/>
            </a:xfrm>
            <a:custGeom>
              <a:avLst/>
              <a:gdLst/>
              <a:ahLst/>
              <a:cxnLst/>
              <a:rect l="l" t="t" r="r" b="b"/>
              <a:pathLst>
                <a:path w="213994" h="464819">
                  <a:moveTo>
                    <a:pt x="0" y="0"/>
                  </a:moveTo>
                  <a:lnTo>
                    <a:pt x="213548" y="0"/>
                  </a:lnTo>
                  <a:lnTo>
                    <a:pt x="213548" y="464715"/>
                  </a:lnTo>
                  <a:lnTo>
                    <a:pt x="0" y="464715"/>
                  </a:lnTo>
                  <a:lnTo>
                    <a:pt x="0" y="0"/>
                  </a:lnTo>
                  <a:close/>
                </a:path>
              </a:pathLst>
            </a:custGeom>
            <a:ln w="5336">
              <a:solidFill>
                <a:srgbClr val="212121"/>
              </a:solidFill>
            </a:ln>
          </p:spPr>
          <p:txBody>
            <a:bodyPr wrap="square" lIns="0" tIns="0" rIns="0" bIns="0" rtlCol="0"/>
            <a:lstStyle/>
            <a:p>
              <a:endParaRPr/>
            </a:p>
          </p:txBody>
        </p:sp>
        <p:sp>
          <p:nvSpPr>
            <p:cNvPr id="8" name="object 8"/>
            <p:cNvSpPr/>
            <p:nvPr/>
          </p:nvSpPr>
          <p:spPr>
            <a:xfrm>
              <a:off x="1479052" y="2589702"/>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212121"/>
            </a:solidFill>
          </p:spPr>
          <p:txBody>
            <a:bodyPr wrap="square" lIns="0" tIns="0" rIns="0" bIns="0" rtlCol="0"/>
            <a:lstStyle/>
            <a:p>
              <a:endParaRPr/>
            </a:p>
          </p:txBody>
        </p:sp>
        <p:sp>
          <p:nvSpPr>
            <p:cNvPr id="9" name="object 9"/>
            <p:cNvSpPr/>
            <p:nvPr/>
          </p:nvSpPr>
          <p:spPr>
            <a:xfrm>
              <a:off x="1476385" y="2652339"/>
              <a:ext cx="219075" cy="137160"/>
            </a:xfrm>
            <a:custGeom>
              <a:avLst/>
              <a:gdLst/>
              <a:ahLst/>
              <a:cxnLst/>
              <a:rect l="l" t="t" r="r" b="b"/>
              <a:pathLst>
                <a:path w="219075" h="137160">
                  <a:moveTo>
                    <a:pt x="0" y="0"/>
                  </a:moveTo>
                  <a:lnTo>
                    <a:pt x="0" y="0"/>
                  </a:lnTo>
                  <a:lnTo>
                    <a:pt x="218886" y="0"/>
                  </a:lnTo>
                </a:path>
                <a:path w="219075" h="137160">
                  <a:moveTo>
                    <a:pt x="54725" y="34600"/>
                  </a:moveTo>
                  <a:lnTo>
                    <a:pt x="54725" y="34600"/>
                  </a:lnTo>
                  <a:lnTo>
                    <a:pt x="164160" y="34600"/>
                  </a:lnTo>
                </a:path>
                <a:path w="219075" h="137160">
                  <a:moveTo>
                    <a:pt x="0" y="69201"/>
                  </a:moveTo>
                  <a:lnTo>
                    <a:pt x="0" y="69201"/>
                  </a:lnTo>
                  <a:lnTo>
                    <a:pt x="218886" y="69201"/>
                  </a:lnTo>
                </a:path>
                <a:path w="219075" h="137160">
                  <a:moveTo>
                    <a:pt x="0" y="137161"/>
                  </a:moveTo>
                  <a:lnTo>
                    <a:pt x="0" y="137161"/>
                  </a:lnTo>
                  <a:lnTo>
                    <a:pt x="218886" y="137161"/>
                  </a:lnTo>
                </a:path>
              </a:pathLst>
            </a:custGeom>
            <a:ln w="5331">
              <a:solidFill>
                <a:srgbClr val="212121"/>
              </a:solidFill>
            </a:ln>
          </p:spPr>
          <p:txBody>
            <a:bodyPr wrap="square" lIns="0" tIns="0" rIns="0" bIns="0" rtlCol="0"/>
            <a:lstStyle/>
            <a:p>
              <a:endParaRPr/>
            </a:p>
          </p:txBody>
        </p:sp>
        <p:sp>
          <p:nvSpPr>
            <p:cNvPr id="10" name="object 10"/>
            <p:cNvSpPr/>
            <p:nvPr/>
          </p:nvSpPr>
          <p:spPr>
            <a:xfrm>
              <a:off x="1509743" y="2607091"/>
              <a:ext cx="159385" cy="34925"/>
            </a:xfrm>
            <a:custGeom>
              <a:avLst/>
              <a:gdLst/>
              <a:ahLst/>
              <a:cxnLst/>
              <a:rect l="l" t="t" r="r" b="b"/>
              <a:pathLst>
                <a:path w="159385" h="34925">
                  <a:moveTo>
                    <a:pt x="0" y="34600"/>
                  </a:moveTo>
                  <a:lnTo>
                    <a:pt x="158840" y="34600"/>
                  </a:lnTo>
                  <a:lnTo>
                    <a:pt x="158840" y="0"/>
                  </a:lnTo>
                  <a:lnTo>
                    <a:pt x="0" y="0"/>
                  </a:lnTo>
                  <a:lnTo>
                    <a:pt x="0" y="34600"/>
                  </a:lnTo>
                  <a:close/>
                </a:path>
              </a:pathLst>
            </a:custGeom>
            <a:solidFill>
              <a:srgbClr val="FFFFFF"/>
            </a:solidFill>
          </p:spPr>
          <p:txBody>
            <a:bodyPr wrap="square" lIns="0" tIns="0" rIns="0" bIns="0" rtlCol="0"/>
            <a:lstStyle/>
            <a:p>
              <a:endParaRPr/>
            </a:p>
          </p:txBody>
        </p:sp>
        <p:sp>
          <p:nvSpPr>
            <p:cNvPr id="11" name="object 11"/>
            <p:cNvSpPr/>
            <p:nvPr/>
          </p:nvSpPr>
          <p:spPr>
            <a:xfrm>
              <a:off x="1516433" y="2613657"/>
              <a:ext cx="146050" cy="21590"/>
            </a:xfrm>
            <a:custGeom>
              <a:avLst/>
              <a:gdLst/>
              <a:ahLst/>
              <a:cxnLst/>
              <a:rect l="l" t="t" r="r" b="b"/>
              <a:pathLst>
                <a:path w="146050" h="21589">
                  <a:moveTo>
                    <a:pt x="0" y="0"/>
                  </a:moveTo>
                  <a:lnTo>
                    <a:pt x="145479" y="0"/>
                  </a:lnTo>
                  <a:lnTo>
                    <a:pt x="145479" y="21292"/>
                  </a:lnTo>
                  <a:lnTo>
                    <a:pt x="0" y="21292"/>
                  </a:lnTo>
                  <a:lnTo>
                    <a:pt x="0" y="0"/>
                  </a:lnTo>
                  <a:close/>
                </a:path>
              </a:pathLst>
            </a:custGeom>
            <a:ln w="5325">
              <a:solidFill>
                <a:srgbClr val="000000"/>
              </a:solidFill>
            </a:ln>
          </p:spPr>
          <p:txBody>
            <a:bodyPr wrap="square" lIns="0" tIns="0" rIns="0" bIns="0" rtlCol="0"/>
            <a:lstStyle/>
            <a:p>
              <a:endParaRPr/>
            </a:p>
          </p:txBody>
        </p:sp>
        <p:sp>
          <p:nvSpPr>
            <p:cNvPr id="12" name="object 12"/>
            <p:cNvSpPr/>
            <p:nvPr/>
          </p:nvSpPr>
          <p:spPr>
            <a:xfrm>
              <a:off x="1513763" y="2610994"/>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000000"/>
            </a:solidFill>
          </p:spPr>
          <p:txBody>
            <a:bodyPr wrap="square" lIns="0" tIns="0" rIns="0" bIns="0" rtlCol="0"/>
            <a:lstStyle/>
            <a:p>
              <a:endParaRPr/>
            </a:p>
          </p:txBody>
        </p:sp>
        <p:sp>
          <p:nvSpPr>
            <p:cNvPr id="13" name="object 13"/>
            <p:cNvSpPr/>
            <p:nvPr/>
          </p:nvSpPr>
          <p:spPr>
            <a:xfrm>
              <a:off x="1711299" y="2973158"/>
              <a:ext cx="12065" cy="48260"/>
            </a:xfrm>
            <a:custGeom>
              <a:avLst/>
              <a:gdLst/>
              <a:ahLst/>
              <a:cxnLst/>
              <a:rect l="l" t="t" r="r" b="b"/>
              <a:pathLst>
                <a:path w="12064" h="48260">
                  <a:moveTo>
                    <a:pt x="12001" y="37261"/>
                  </a:moveTo>
                  <a:lnTo>
                    <a:pt x="9334" y="34594"/>
                  </a:lnTo>
                  <a:lnTo>
                    <a:pt x="2667" y="34594"/>
                  </a:lnTo>
                  <a:lnTo>
                    <a:pt x="0" y="37261"/>
                  </a:lnTo>
                  <a:lnTo>
                    <a:pt x="0" y="44005"/>
                  </a:lnTo>
                  <a:lnTo>
                    <a:pt x="2667" y="47904"/>
                  </a:lnTo>
                  <a:lnTo>
                    <a:pt x="9334" y="47904"/>
                  </a:lnTo>
                  <a:lnTo>
                    <a:pt x="12001" y="44005"/>
                  </a:lnTo>
                  <a:lnTo>
                    <a:pt x="12001" y="41338"/>
                  </a:lnTo>
                  <a:lnTo>
                    <a:pt x="12001" y="37261"/>
                  </a:lnTo>
                  <a:close/>
                </a:path>
                <a:path w="12064" h="48260">
                  <a:moveTo>
                    <a:pt x="12001" y="2654"/>
                  </a:moveTo>
                  <a:lnTo>
                    <a:pt x="9334" y="0"/>
                  </a:lnTo>
                  <a:lnTo>
                    <a:pt x="2667" y="0"/>
                  </a:lnTo>
                  <a:lnTo>
                    <a:pt x="0" y="2654"/>
                  </a:lnTo>
                  <a:lnTo>
                    <a:pt x="0" y="10642"/>
                  </a:lnTo>
                  <a:lnTo>
                    <a:pt x="2667" y="13309"/>
                  </a:lnTo>
                  <a:lnTo>
                    <a:pt x="9334" y="13309"/>
                  </a:lnTo>
                  <a:lnTo>
                    <a:pt x="12001" y="10642"/>
                  </a:lnTo>
                  <a:lnTo>
                    <a:pt x="12001" y="6565"/>
                  </a:lnTo>
                  <a:lnTo>
                    <a:pt x="12001" y="2654"/>
                  </a:lnTo>
                  <a:close/>
                </a:path>
              </a:pathLst>
            </a:custGeom>
            <a:solidFill>
              <a:srgbClr val="FFFFFF"/>
            </a:solidFill>
          </p:spPr>
          <p:txBody>
            <a:bodyPr wrap="square" lIns="0" tIns="0" rIns="0" bIns="0" rtlCol="0"/>
            <a:lstStyle/>
            <a:p>
              <a:endParaRPr/>
            </a:p>
          </p:txBody>
        </p:sp>
      </p:grpSp>
      <p:grpSp>
        <p:nvGrpSpPr>
          <p:cNvPr id="14" name="object 14"/>
          <p:cNvGrpSpPr/>
          <p:nvPr/>
        </p:nvGrpSpPr>
        <p:grpSpPr>
          <a:xfrm>
            <a:off x="894449" y="2529909"/>
            <a:ext cx="547371" cy="555625"/>
            <a:chOff x="894448" y="2529905"/>
            <a:chExt cx="547370" cy="555625"/>
          </a:xfrm>
        </p:grpSpPr>
        <p:sp>
          <p:nvSpPr>
            <p:cNvPr id="15" name="object 15"/>
            <p:cNvSpPr/>
            <p:nvPr/>
          </p:nvSpPr>
          <p:spPr>
            <a:xfrm>
              <a:off x="985208" y="2951858"/>
              <a:ext cx="367665" cy="133350"/>
            </a:xfrm>
            <a:custGeom>
              <a:avLst/>
              <a:gdLst/>
              <a:ahLst/>
              <a:cxnLst/>
              <a:rect l="l" t="t" r="r" b="b"/>
              <a:pathLst>
                <a:path w="367665" h="133350">
                  <a:moveTo>
                    <a:pt x="182853" y="0"/>
                  </a:moveTo>
                  <a:lnTo>
                    <a:pt x="111492" y="5331"/>
                  </a:lnTo>
                  <a:lnTo>
                    <a:pt x="53391" y="19762"/>
                  </a:lnTo>
                  <a:lnTo>
                    <a:pt x="14307" y="40947"/>
                  </a:lnTo>
                  <a:lnTo>
                    <a:pt x="0" y="66540"/>
                  </a:lnTo>
                  <a:lnTo>
                    <a:pt x="14307" y="92133"/>
                  </a:lnTo>
                  <a:lnTo>
                    <a:pt x="53391" y="113317"/>
                  </a:lnTo>
                  <a:lnTo>
                    <a:pt x="111492" y="127748"/>
                  </a:lnTo>
                  <a:lnTo>
                    <a:pt x="182853" y="133080"/>
                  </a:lnTo>
                  <a:lnTo>
                    <a:pt x="254431" y="127748"/>
                  </a:lnTo>
                  <a:lnTo>
                    <a:pt x="312992" y="113317"/>
                  </a:lnTo>
                  <a:lnTo>
                    <a:pt x="352532" y="92133"/>
                  </a:lnTo>
                  <a:lnTo>
                    <a:pt x="367046" y="66540"/>
                  </a:lnTo>
                  <a:lnTo>
                    <a:pt x="352532" y="40947"/>
                  </a:lnTo>
                  <a:lnTo>
                    <a:pt x="312992" y="19762"/>
                  </a:lnTo>
                  <a:lnTo>
                    <a:pt x="254431" y="5331"/>
                  </a:lnTo>
                  <a:lnTo>
                    <a:pt x="182853" y="0"/>
                  </a:lnTo>
                  <a:close/>
                </a:path>
              </a:pathLst>
            </a:custGeom>
            <a:solidFill>
              <a:srgbClr val="999999"/>
            </a:solidFill>
          </p:spPr>
          <p:txBody>
            <a:bodyPr wrap="square" lIns="0" tIns="0" rIns="0" bIns="0" rtlCol="0"/>
            <a:lstStyle/>
            <a:p>
              <a:endParaRPr/>
            </a:p>
          </p:txBody>
        </p:sp>
        <p:sp>
          <p:nvSpPr>
            <p:cNvPr id="16" name="object 16"/>
            <p:cNvSpPr/>
            <p:nvPr/>
          </p:nvSpPr>
          <p:spPr>
            <a:xfrm>
              <a:off x="990546" y="2958423"/>
              <a:ext cx="355600" cy="120014"/>
            </a:xfrm>
            <a:custGeom>
              <a:avLst/>
              <a:gdLst/>
              <a:ahLst/>
              <a:cxnLst/>
              <a:rect l="l" t="t" r="r" b="b"/>
              <a:pathLst>
                <a:path w="355600" h="120014">
                  <a:moveTo>
                    <a:pt x="355037" y="59974"/>
                  </a:moveTo>
                  <a:lnTo>
                    <a:pt x="341190" y="83419"/>
                  </a:lnTo>
                  <a:lnTo>
                    <a:pt x="303318" y="102471"/>
                  </a:lnTo>
                  <a:lnTo>
                    <a:pt x="246925" y="115269"/>
                  </a:lnTo>
                  <a:lnTo>
                    <a:pt x="177516" y="119949"/>
                  </a:lnTo>
                  <a:lnTo>
                    <a:pt x="108678" y="115269"/>
                  </a:lnTo>
                  <a:lnTo>
                    <a:pt x="52223" y="102471"/>
                  </a:lnTo>
                  <a:lnTo>
                    <a:pt x="14036" y="83419"/>
                  </a:lnTo>
                  <a:lnTo>
                    <a:pt x="0" y="59974"/>
                  </a:lnTo>
                  <a:lnTo>
                    <a:pt x="14036" y="36530"/>
                  </a:lnTo>
                  <a:lnTo>
                    <a:pt x="52223" y="17477"/>
                  </a:lnTo>
                  <a:lnTo>
                    <a:pt x="108678" y="4679"/>
                  </a:lnTo>
                  <a:lnTo>
                    <a:pt x="177516" y="0"/>
                  </a:lnTo>
                  <a:lnTo>
                    <a:pt x="246925" y="4679"/>
                  </a:lnTo>
                  <a:lnTo>
                    <a:pt x="303318" y="17477"/>
                  </a:lnTo>
                  <a:lnTo>
                    <a:pt x="341190" y="36530"/>
                  </a:lnTo>
                  <a:lnTo>
                    <a:pt x="355037" y="59974"/>
                  </a:lnTo>
                  <a:close/>
                </a:path>
              </a:pathLst>
            </a:custGeom>
            <a:ln w="5326">
              <a:solidFill>
                <a:srgbClr val="212121"/>
              </a:solidFill>
            </a:ln>
          </p:spPr>
          <p:txBody>
            <a:bodyPr wrap="square" lIns="0" tIns="0" rIns="0" bIns="0" rtlCol="0"/>
            <a:lstStyle/>
            <a:p>
              <a:endParaRPr/>
            </a:p>
          </p:txBody>
        </p:sp>
        <p:sp>
          <p:nvSpPr>
            <p:cNvPr id="17" name="object 17"/>
            <p:cNvSpPr/>
            <p:nvPr/>
          </p:nvSpPr>
          <p:spPr>
            <a:xfrm>
              <a:off x="1342914" y="3015736"/>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212121"/>
            </a:solidFill>
          </p:spPr>
          <p:txBody>
            <a:bodyPr wrap="square" lIns="0" tIns="0" rIns="0" bIns="0" rtlCol="0"/>
            <a:lstStyle/>
            <a:p>
              <a:endParaRPr/>
            </a:p>
          </p:txBody>
        </p:sp>
        <p:sp>
          <p:nvSpPr>
            <p:cNvPr id="18" name="object 18"/>
            <p:cNvSpPr/>
            <p:nvPr/>
          </p:nvSpPr>
          <p:spPr>
            <a:xfrm>
              <a:off x="985208" y="2918499"/>
              <a:ext cx="367665" cy="145415"/>
            </a:xfrm>
            <a:custGeom>
              <a:avLst/>
              <a:gdLst/>
              <a:ahLst/>
              <a:cxnLst/>
              <a:rect l="l" t="t" r="r" b="b"/>
              <a:pathLst>
                <a:path w="367665" h="145414">
                  <a:moveTo>
                    <a:pt x="182853" y="0"/>
                  </a:moveTo>
                  <a:lnTo>
                    <a:pt x="124888" y="3641"/>
                  </a:lnTo>
                  <a:lnTo>
                    <a:pt x="74672" y="13797"/>
                  </a:lnTo>
                  <a:lnTo>
                    <a:pt x="35153" y="29320"/>
                  </a:lnTo>
                  <a:lnTo>
                    <a:pt x="0" y="71863"/>
                  </a:lnTo>
                  <a:lnTo>
                    <a:pt x="9279" y="94883"/>
                  </a:lnTo>
                  <a:lnTo>
                    <a:pt x="35153" y="114982"/>
                  </a:lnTo>
                  <a:lnTo>
                    <a:pt x="74672" y="130899"/>
                  </a:lnTo>
                  <a:lnTo>
                    <a:pt x="124888" y="141374"/>
                  </a:lnTo>
                  <a:lnTo>
                    <a:pt x="182853" y="145146"/>
                  </a:lnTo>
                  <a:lnTo>
                    <a:pt x="240964" y="141374"/>
                  </a:lnTo>
                  <a:lnTo>
                    <a:pt x="291514" y="130899"/>
                  </a:lnTo>
                  <a:lnTo>
                    <a:pt x="331427" y="114982"/>
                  </a:lnTo>
                  <a:lnTo>
                    <a:pt x="357629" y="94883"/>
                  </a:lnTo>
                  <a:lnTo>
                    <a:pt x="367046" y="71863"/>
                  </a:lnTo>
                  <a:lnTo>
                    <a:pt x="357629" y="49058"/>
                  </a:lnTo>
                  <a:lnTo>
                    <a:pt x="331427" y="29320"/>
                  </a:lnTo>
                  <a:lnTo>
                    <a:pt x="291514" y="13797"/>
                  </a:lnTo>
                  <a:lnTo>
                    <a:pt x="240964" y="3641"/>
                  </a:lnTo>
                  <a:lnTo>
                    <a:pt x="182853" y="0"/>
                  </a:lnTo>
                  <a:close/>
                </a:path>
              </a:pathLst>
            </a:custGeom>
            <a:solidFill>
              <a:srgbClr val="999999"/>
            </a:solidFill>
          </p:spPr>
          <p:txBody>
            <a:bodyPr wrap="square" lIns="0" tIns="0" rIns="0" bIns="0" rtlCol="0"/>
            <a:lstStyle/>
            <a:p>
              <a:endParaRPr/>
            </a:p>
          </p:txBody>
        </p:sp>
        <p:sp>
          <p:nvSpPr>
            <p:cNvPr id="19" name="object 19"/>
            <p:cNvSpPr/>
            <p:nvPr/>
          </p:nvSpPr>
          <p:spPr>
            <a:xfrm>
              <a:off x="990546" y="2925242"/>
              <a:ext cx="355600" cy="132080"/>
            </a:xfrm>
            <a:custGeom>
              <a:avLst/>
              <a:gdLst/>
              <a:ahLst/>
              <a:cxnLst/>
              <a:rect l="l" t="t" r="r" b="b"/>
              <a:pathLst>
                <a:path w="355600" h="132080">
                  <a:moveTo>
                    <a:pt x="355037" y="65120"/>
                  </a:moveTo>
                  <a:lnTo>
                    <a:pt x="341190" y="91340"/>
                  </a:lnTo>
                  <a:lnTo>
                    <a:pt x="303318" y="112519"/>
                  </a:lnTo>
                  <a:lnTo>
                    <a:pt x="246925" y="126678"/>
                  </a:lnTo>
                  <a:lnTo>
                    <a:pt x="177516" y="131838"/>
                  </a:lnTo>
                  <a:lnTo>
                    <a:pt x="108678" y="126678"/>
                  </a:lnTo>
                  <a:lnTo>
                    <a:pt x="52223" y="112519"/>
                  </a:lnTo>
                  <a:lnTo>
                    <a:pt x="14036" y="91340"/>
                  </a:lnTo>
                  <a:lnTo>
                    <a:pt x="0" y="65120"/>
                  </a:lnTo>
                  <a:lnTo>
                    <a:pt x="14036" y="39824"/>
                  </a:lnTo>
                  <a:lnTo>
                    <a:pt x="52223" y="19119"/>
                  </a:lnTo>
                  <a:lnTo>
                    <a:pt x="108678" y="5134"/>
                  </a:lnTo>
                  <a:lnTo>
                    <a:pt x="177516" y="0"/>
                  </a:lnTo>
                  <a:lnTo>
                    <a:pt x="246925" y="5134"/>
                  </a:lnTo>
                  <a:lnTo>
                    <a:pt x="303318" y="19119"/>
                  </a:lnTo>
                  <a:lnTo>
                    <a:pt x="341190" y="39824"/>
                  </a:lnTo>
                  <a:lnTo>
                    <a:pt x="355037" y="65120"/>
                  </a:lnTo>
                  <a:close/>
                </a:path>
              </a:pathLst>
            </a:custGeom>
            <a:ln w="5326">
              <a:solidFill>
                <a:srgbClr val="212121"/>
              </a:solidFill>
            </a:ln>
          </p:spPr>
          <p:txBody>
            <a:bodyPr wrap="square" lIns="0" tIns="0" rIns="0" bIns="0" rtlCol="0"/>
            <a:lstStyle/>
            <a:p>
              <a:endParaRPr/>
            </a:p>
          </p:txBody>
        </p:sp>
        <p:sp>
          <p:nvSpPr>
            <p:cNvPr id="20" name="object 20"/>
            <p:cNvSpPr/>
            <p:nvPr/>
          </p:nvSpPr>
          <p:spPr>
            <a:xfrm>
              <a:off x="1342914" y="2987700"/>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212121"/>
            </a:solidFill>
          </p:spPr>
          <p:txBody>
            <a:bodyPr wrap="square" lIns="0" tIns="0" rIns="0" bIns="0" rtlCol="0"/>
            <a:lstStyle/>
            <a:p>
              <a:endParaRPr/>
            </a:p>
          </p:txBody>
        </p:sp>
        <p:sp>
          <p:nvSpPr>
            <p:cNvPr id="21" name="object 21"/>
            <p:cNvSpPr/>
            <p:nvPr/>
          </p:nvSpPr>
          <p:spPr>
            <a:xfrm>
              <a:off x="894448" y="2973151"/>
              <a:ext cx="547370" cy="48260"/>
            </a:xfrm>
            <a:custGeom>
              <a:avLst/>
              <a:gdLst/>
              <a:ahLst/>
              <a:cxnLst/>
              <a:rect l="l" t="t" r="r" b="b"/>
              <a:pathLst>
                <a:path w="547369" h="48260">
                  <a:moveTo>
                    <a:pt x="0" y="47908"/>
                  </a:moveTo>
                  <a:lnTo>
                    <a:pt x="547226" y="47908"/>
                  </a:lnTo>
                  <a:lnTo>
                    <a:pt x="547226" y="0"/>
                  </a:lnTo>
                  <a:lnTo>
                    <a:pt x="0" y="0"/>
                  </a:lnTo>
                  <a:lnTo>
                    <a:pt x="0" y="47908"/>
                  </a:lnTo>
                  <a:close/>
                </a:path>
              </a:pathLst>
            </a:custGeom>
            <a:solidFill>
              <a:srgbClr val="BABABA"/>
            </a:solidFill>
          </p:spPr>
          <p:txBody>
            <a:bodyPr wrap="square" lIns="0" tIns="0" rIns="0" bIns="0" rtlCol="0"/>
            <a:lstStyle/>
            <a:p>
              <a:endParaRPr/>
            </a:p>
          </p:txBody>
        </p:sp>
        <p:sp>
          <p:nvSpPr>
            <p:cNvPr id="22" name="object 22"/>
            <p:cNvSpPr/>
            <p:nvPr/>
          </p:nvSpPr>
          <p:spPr>
            <a:xfrm>
              <a:off x="901121" y="2979716"/>
              <a:ext cx="534035" cy="34925"/>
            </a:xfrm>
            <a:custGeom>
              <a:avLst/>
              <a:gdLst/>
              <a:ahLst/>
              <a:cxnLst/>
              <a:rect l="l" t="t" r="r" b="b"/>
              <a:pathLst>
                <a:path w="534035" h="34925">
                  <a:moveTo>
                    <a:pt x="0" y="0"/>
                  </a:moveTo>
                  <a:lnTo>
                    <a:pt x="533880" y="0"/>
                  </a:lnTo>
                  <a:lnTo>
                    <a:pt x="533880" y="34778"/>
                  </a:lnTo>
                  <a:lnTo>
                    <a:pt x="0" y="34778"/>
                  </a:lnTo>
                  <a:lnTo>
                    <a:pt x="0" y="0"/>
                  </a:lnTo>
                  <a:close/>
                </a:path>
              </a:pathLst>
            </a:custGeom>
            <a:ln w="5324">
              <a:solidFill>
                <a:srgbClr val="212121"/>
              </a:solidFill>
            </a:ln>
          </p:spPr>
          <p:txBody>
            <a:bodyPr wrap="square" lIns="0" tIns="0" rIns="0" bIns="0" rtlCol="0"/>
            <a:lstStyle/>
            <a:p>
              <a:endParaRPr/>
            </a:p>
          </p:txBody>
        </p:sp>
        <p:sp>
          <p:nvSpPr>
            <p:cNvPr id="23" name="object 23"/>
            <p:cNvSpPr/>
            <p:nvPr/>
          </p:nvSpPr>
          <p:spPr>
            <a:xfrm>
              <a:off x="1342914" y="2986459"/>
              <a:ext cx="64135" cy="21590"/>
            </a:xfrm>
            <a:custGeom>
              <a:avLst/>
              <a:gdLst/>
              <a:ahLst/>
              <a:cxnLst/>
              <a:rect l="l" t="t" r="r" b="b"/>
              <a:pathLst>
                <a:path w="64134" h="21589">
                  <a:moveTo>
                    <a:pt x="0" y="21292"/>
                  </a:moveTo>
                  <a:lnTo>
                    <a:pt x="64066" y="21292"/>
                  </a:lnTo>
                  <a:lnTo>
                    <a:pt x="64066" y="0"/>
                  </a:lnTo>
                  <a:lnTo>
                    <a:pt x="0" y="0"/>
                  </a:lnTo>
                  <a:lnTo>
                    <a:pt x="0" y="21292"/>
                  </a:lnTo>
                  <a:close/>
                </a:path>
              </a:pathLst>
            </a:custGeom>
            <a:solidFill>
              <a:srgbClr val="BABABA"/>
            </a:solidFill>
          </p:spPr>
          <p:txBody>
            <a:bodyPr wrap="square" lIns="0" tIns="0" rIns="0" bIns="0" rtlCol="0"/>
            <a:lstStyle/>
            <a:p>
              <a:endParaRPr/>
            </a:p>
          </p:txBody>
        </p:sp>
        <p:sp>
          <p:nvSpPr>
            <p:cNvPr id="24" name="object 24"/>
            <p:cNvSpPr/>
            <p:nvPr/>
          </p:nvSpPr>
          <p:spPr>
            <a:xfrm>
              <a:off x="1349586" y="2993024"/>
              <a:ext cx="52069" cy="8255"/>
            </a:xfrm>
            <a:custGeom>
              <a:avLst/>
              <a:gdLst/>
              <a:ahLst/>
              <a:cxnLst/>
              <a:rect l="l" t="t" r="r" b="b"/>
              <a:pathLst>
                <a:path w="52069" h="8255">
                  <a:moveTo>
                    <a:pt x="0" y="0"/>
                  </a:moveTo>
                  <a:lnTo>
                    <a:pt x="52057" y="0"/>
                  </a:lnTo>
                  <a:lnTo>
                    <a:pt x="52057" y="8162"/>
                  </a:lnTo>
                  <a:lnTo>
                    <a:pt x="0" y="8162"/>
                  </a:lnTo>
                  <a:lnTo>
                    <a:pt x="0" y="0"/>
                  </a:lnTo>
                  <a:close/>
                </a:path>
              </a:pathLst>
            </a:custGeom>
            <a:ln w="5325">
              <a:solidFill>
                <a:srgbClr val="212121"/>
              </a:solidFill>
            </a:ln>
          </p:spPr>
          <p:txBody>
            <a:bodyPr wrap="square" lIns="0" tIns="0" rIns="0" bIns="0" rtlCol="0"/>
            <a:lstStyle/>
            <a:p>
              <a:endParaRPr/>
            </a:p>
          </p:txBody>
        </p:sp>
        <p:sp>
          <p:nvSpPr>
            <p:cNvPr id="25" name="object 25"/>
            <p:cNvSpPr/>
            <p:nvPr/>
          </p:nvSpPr>
          <p:spPr>
            <a:xfrm>
              <a:off x="1346917" y="2990362"/>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212121"/>
            </a:solidFill>
          </p:spPr>
          <p:txBody>
            <a:bodyPr wrap="square" lIns="0" tIns="0" rIns="0" bIns="0" rtlCol="0"/>
            <a:lstStyle/>
            <a:p>
              <a:endParaRPr/>
            </a:p>
          </p:txBody>
        </p:sp>
        <p:sp>
          <p:nvSpPr>
            <p:cNvPr id="26" name="object 26"/>
            <p:cNvSpPr/>
            <p:nvPr/>
          </p:nvSpPr>
          <p:spPr>
            <a:xfrm>
              <a:off x="962517" y="2986459"/>
              <a:ext cx="349885" cy="28575"/>
            </a:xfrm>
            <a:custGeom>
              <a:avLst/>
              <a:gdLst/>
              <a:ahLst/>
              <a:cxnLst/>
              <a:rect l="l" t="t" r="r" b="b"/>
              <a:pathLst>
                <a:path w="349884" h="28575">
                  <a:moveTo>
                    <a:pt x="0" y="0"/>
                  </a:moveTo>
                  <a:lnTo>
                    <a:pt x="0" y="28035"/>
                  </a:lnTo>
                </a:path>
                <a:path w="349884" h="28575">
                  <a:moveTo>
                    <a:pt x="349689" y="0"/>
                  </a:moveTo>
                  <a:lnTo>
                    <a:pt x="349689" y="28035"/>
                  </a:lnTo>
                </a:path>
              </a:pathLst>
            </a:custGeom>
            <a:ln w="5338">
              <a:solidFill>
                <a:srgbClr val="000000"/>
              </a:solidFill>
            </a:ln>
          </p:spPr>
          <p:txBody>
            <a:bodyPr wrap="square" lIns="0" tIns="0" rIns="0" bIns="0" rtlCol="0"/>
            <a:lstStyle/>
            <a:p>
              <a:endParaRPr/>
            </a:p>
          </p:txBody>
        </p:sp>
        <p:sp>
          <p:nvSpPr>
            <p:cNvPr id="27" name="object 27"/>
            <p:cNvSpPr/>
            <p:nvPr/>
          </p:nvSpPr>
          <p:spPr>
            <a:xfrm>
              <a:off x="1164059" y="2986459"/>
              <a:ext cx="8255" cy="13335"/>
            </a:xfrm>
            <a:custGeom>
              <a:avLst/>
              <a:gdLst/>
              <a:ahLst/>
              <a:cxnLst/>
              <a:rect l="l" t="t" r="r" b="b"/>
              <a:pathLst>
                <a:path w="8255" h="13335">
                  <a:moveTo>
                    <a:pt x="0" y="13307"/>
                  </a:moveTo>
                  <a:lnTo>
                    <a:pt x="8006" y="13307"/>
                  </a:lnTo>
                  <a:lnTo>
                    <a:pt x="8006" y="0"/>
                  </a:lnTo>
                  <a:lnTo>
                    <a:pt x="0" y="0"/>
                  </a:lnTo>
                  <a:lnTo>
                    <a:pt x="0" y="13307"/>
                  </a:lnTo>
                  <a:close/>
                </a:path>
              </a:pathLst>
            </a:custGeom>
            <a:solidFill>
              <a:srgbClr val="FFFFFF"/>
            </a:solidFill>
          </p:spPr>
          <p:txBody>
            <a:bodyPr wrap="square" lIns="0" tIns="0" rIns="0" bIns="0" rtlCol="0"/>
            <a:lstStyle/>
            <a:p>
              <a:endParaRPr/>
            </a:p>
          </p:txBody>
        </p:sp>
        <p:sp>
          <p:nvSpPr>
            <p:cNvPr id="28" name="object 28"/>
            <p:cNvSpPr/>
            <p:nvPr/>
          </p:nvSpPr>
          <p:spPr>
            <a:xfrm>
              <a:off x="1166727" y="2979716"/>
              <a:ext cx="4445" cy="13335"/>
            </a:xfrm>
            <a:custGeom>
              <a:avLst/>
              <a:gdLst/>
              <a:ahLst/>
              <a:cxnLst/>
              <a:rect l="l" t="t" r="r" b="b"/>
              <a:pathLst>
                <a:path w="4444" h="13335">
                  <a:moveTo>
                    <a:pt x="4003" y="6742"/>
                  </a:moveTo>
                  <a:lnTo>
                    <a:pt x="4003" y="10646"/>
                  </a:lnTo>
                  <a:lnTo>
                    <a:pt x="2668" y="13308"/>
                  </a:lnTo>
                  <a:lnTo>
                    <a:pt x="1334" y="13308"/>
                  </a:lnTo>
                  <a:lnTo>
                    <a:pt x="0" y="13308"/>
                  </a:lnTo>
                  <a:lnTo>
                    <a:pt x="0" y="10646"/>
                  </a:lnTo>
                  <a:lnTo>
                    <a:pt x="0" y="6742"/>
                  </a:lnTo>
                  <a:lnTo>
                    <a:pt x="0" y="2661"/>
                  </a:lnTo>
                  <a:lnTo>
                    <a:pt x="0" y="0"/>
                  </a:lnTo>
                  <a:lnTo>
                    <a:pt x="1334" y="0"/>
                  </a:lnTo>
                  <a:lnTo>
                    <a:pt x="2668" y="0"/>
                  </a:lnTo>
                  <a:lnTo>
                    <a:pt x="4003" y="2661"/>
                  </a:lnTo>
                  <a:lnTo>
                    <a:pt x="4003" y="6742"/>
                  </a:lnTo>
                  <a:close/>
                </a:path>
              </a:pathLst>
            </a:custGeom>
            <a:ln w="3175">
              <a:solidFill>
                <a:srgbClr val="000000"/>
              </a:solidFill>
            </a:ln>
          </p:spPr>
          <p:txBody>
            <a:bodyPr wrap="square" lIns="0" tIns="0" rIns="0" bIns="0" rtlCol="0"/>
            <a:lstStyle/>
            <a:p>
              <a:endParaRPr/>
            </a:p>
          </p:txBody>
        </p:sp>
        <p:sp>
          <p:nvSpPr>
            <p:cNvPr id="29" name="object 29"/>
            <p:cNvSpPr/>
            <p:nvPr/>
          </p:nvSpPr>
          <p:spPr>
            <a:xfrm>
              <a:off x="1169485" y="2985217"/>
              <a:ext cx="2540" cy="2540"/>
            </a:xfrm>
            <a:custGeom>
              <a:avLst/>
              <a:gdLst/>
              <a:ahLst/>
              <a:cxnLst/>
              <a:rect l="l" t="t" r="r" b="b"/>
              <a:pathLst>
                <a:path w="2540" h="2539">
                  <a:moveTo>
                    <a:pt x="0" y="1242"/>
                  </a:moveTo>
                  <a:lnTo>
                    <a:pt x="364" y="363"/>
                  </a:lnTo>
                  <a:lnTo>
                    <a:pt x="1245" y="0"/>
                  </a:lnTo>
                  <a:lnTo>
                    <a:pt x="2126" y="363"/>
                  </a:lnTo>
                  <a:lnTo>
                    <a:pt x="2490" y="1242"/>
                  </a:lnTo>
                  <a:lnTo>
                    <a:pt x="2126" y="2120"/>
                  </a:lnTo>
                  <a:lnTo>
                    <a:pt x="1245" y="2484"/>
                  </a:lnTo>
                  <a:lnTo>
                    <a:pt x="364" y="2120"/>
                  </a:lnTo>
                  <a:lnTo>
                    <a:pt x="0" y="1242"/>
                  </a:lnTo>
                  <a:close/>
                </a:path>
              </a:pathLst>
            </a:custGeom>
            <a:solidFill>
              <a:srgbClr val="000000"/>
            </a:solidFill>
          </p:spPr>
          <p:txBody>
            <a:bodyPr wrap="square" lIns="0" tIns="0" rIns="0" bIns="0" rtlCol="0"/>
            <a:lstStyle/>
            <a:p>
              <a:endParaRPr/>
            </a:p>
          </p:txBody>
        </p:sp>
        <p:sp>
          <p:nvSpPr>
            <p:cNvPr id="30" name="object 30"/>
            <p:cNvSpPr/>
            <p:nvPr/>
          </p:nvSpPr>
          <p:spPr>
            <a:xfrm>
              <a:off x="894448" y="2529905"/>
              <a:ext cx="547370" cy="456565"/>
            </a:xfrm>
            <a:custGeom>
              <a:avLst/>
              <a:gdLst/>
              <a:ahLst/>
              <a:cxnLst/>
              <a:rect l="l" t="t" r="r" b="b"/>
              <a:pathLst>
                <a:path w="547369" h="456564">
                  <a:moveTo>
                    <a:pt x="0" y="456553"/>
                  </a:moveTo>
                  <a:lnTo>
                    <a:pt x="547226" y="456553"/>
                  </a:lnTo>
                  <a:lnTo>
                    <a:pt x="547226" y="0"/>
                  </a:lnTo>
                  <a:lnTo>
                    <a:pt x="0" y="0"/>
                  </a:lnTo>
                  <a:lnTo>
                    <a:pt x="0" y="456553"/>
                  </a:lnTo>
                  <a:close/>
                </a:path>
              </a:pathLst>
            </a:custGeom>
            <a:solidFill>
              <a:srgbClr val="BABABA"/>
            </a:solidFill>
          </p:spPr>
          <p:txBody>
            <a:bodyPr wrap="square" lIns="0" tIns="0" rIns="0" bIns="0" rtlCol="0"/>
            <a:lstStyle/>
            <a:p>
              <a:endParaRPr/>
            </a:p>
          </p:txBody>
        </p:sp>
        <p:sp>
          <p:nvSpPr>
            <p:cNvPr id="31" name="object 31"/>
            <p:cNvSpPr/>
            <p:nvPr/>
          </p:nvSpPr>
          <p:spPr>
            <a:xfrm>
              <a:off x="901121" y="2536470"/>
              <a:ext cx="534035" cy="443865"/>
            </a:xfrm>
            <a:custGeom>
              <a:avLst/>
              <a:gdLst/>
              <a:ahLst/>
              <a:cxnLst/>
              <a:rect l="l" t="t" r="r" b="b"/>
              <a:pathLst>
                <a:path w="534035" h="443864">
                  <a:moveTo>
                    <a:pt x="0" y="0"/>
                  </a:moveTo>
                  <a:lnTo>
                    <a:pt x="533880" y="0"/>
                  </a:lnTo>
                  <a:lnTo>
                    <a:pt x="533880" y="443245"/>
                  </a:lnTo>
                  <a:lnTo>
                    <a:pt x="0" y="443245"/>
                  </a:lnTo>
                  <a:lnTo>
                    <a:pt x="0" y="0"/>
                  </a:lnTo>
                  <a:close/>
                </a:path>
              </a:pathLst>
            </a:custGeom>
            <a:ln w="5330">
              <a:solidFill>
                <a:srgbClr val="212121"/>
              </a:solidFill>
            </a:ln>
          </p:spPr>
          <p:txBody>
            <a:bodyPr wrap="square" lIns="0" tIns="0" rIns="0" bIns="0" rtlCol="0"/>
            <a:lstStyle/>
            <a:p>
              <a:endParaRPr/>
            </a:p>
          </p:txBody>
        </p:sp>
        <p:sp>
          <p:nvSpPr>
            <p:cNvPr id="32" name="object 32"/>
            <p:cNvSpPr/>
            <p:nvPr/>
          </p:nvSpPr>
          <p:spPr>
            <a:xfrm>
              <a:off x="898452" y="2533808"/>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212121"/>
            </a:solidFill>
          </p:spPr>
          <p:txBody>
            <a:bodyPr wrap="square" lIns="0" tIns="0" rIns="0" bIns="0" rtlCol="0"/>
            <a:lstStyle/>
            <a:p>
              <a:endParaRPr/>
            </a:p>
          </p:txBody>
        </p:sp>
        <p:sp>
          <p:nvSpPr>
            <p:cNvPr id="33" name="object 33"/>
            <p:cNvSpPr/>
            <p:nvPr/>
          </p:nvSpPr>
          <p:spPr>
            <a:xfrm>
              <a:off x="937157" y="2572491"/>
              <a:ext cx="462280" cy="358140"/>
            </a:xfrm>
            <a:custGeom>
              <a:avLst/>
              <a:gdLst/>
              <a:ahLst/>
              <a:cxnLst/>
              <a:rect l="l" t="t" r="r" b="b"/>
              <a:pathLst>
                <a:path w="462280" h="358139">
                  <a:moveTo>
                    <a:pt x="0" y="358074"/>
                  </a:moveTo>
                  <a:lnTo>
                    <a:pt x="461817" y="358074"/>
                  </a:lnTo>
                  <a:lnTo>
                    <a:pt x="461817" y="0"/>
                  </a:lnTo>
                  <a:lnTo>
                    <a:pt x="0" y="0"/>
                  </a:lnTo>
                  <a:lnTo>
                    <a:pt x="0" y="358074"/>
                  </a:lnTo>
                  <a:close/>
                </a:path>
              </a:pathLst>
            </a:custGeom>
            <a:solidFill>
              <a:srgbClr val="99FFFF"/>
            </a:solidFill>
          </p:spPr>
          <p:txBody>
            <a:bodyPr wrap="square" lIns="0" tIns="0" rIns="0" bIns="0" rtlCol="0"/>
            <a:lstStyle/>
            <a:p>
              <a:endParaRPr/>
            </a:p>
          </p:txBody>
        </p:sp>
        <p:sp>
          <p:nvSpPr>
            <p:cNvPr id="34" name="object 34"/>
            <p:cNvSpPr/>
            <p:nvPr/>
          </p:nvSpPr>
          <p:spPr>
            <a:xfrm>
              <a:off x="943831" y="2579056"/>
              <a:ext cx="448945" cy="346710"/>
            </a:xfrm>
            <a:custGeom>
              <a:avLst/>
              <a:gdLst/>
              <a:ahLst/>
              <a:cxnLst/>
              <a:rect l="l" t="t" r="r" b="b"/>
              <a:pathLst>
                <a:path w="448944" h="346710">
                  <a:moveTo>
                    <a:pt x="0" y="0"/>
                  </a:moveTo>
                  <a:lnTo>
                    <a:pt x="448472" y="0"/>
                  </a:lnTo>
                  <a:lnTo>
                    <a:pt x="448472" y="346185"/>
                  </a:lnTo>
                  <a:lnTo>
                    <a:pt x="0" y="346185"/>
                  </a:lnTo>
                  <a:lnTo>
                    <a:pt x="0" y="0"/>
                  </a:lnTo>
                  <a:close/>
                </a:path>
              </a:pathLst>
            </a:custGeom>
            <a:ln w="5330">
              <a:solidFill>
                <a:srgbClr val="212121"/>
              </a:solidFill>
            </a:ln>
          </p:spPr>
          <p:txBody>
            <a:bodyPr wrap="square" lIns="0" tIns="0" rIns="0" bIns="0" rtlCol="0"/>
            <a:lstStyle/>
            <a:p>
              <a:endParaRPr/>
            </a:p>
          </p:txBody>
        </p:sp>
        <p:sp>
          <p:nvSpPr>
            <p:cNvPr id="35" name="object 35"/>
            <p:cNvSpPr/>
            <p:nvPr/>
          </p:nvSpPr>
          <p:spPr>
            <a:xfrm>
              <a:off x="941161" y="2576394"/>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212121"/>
            </a:solidFill>
          </p:spPr>
          <p:txBody>
            <a:bodyPr wrap="square" lIns="0" tIns="0" rIns="0" bIns="0" rtlCol="0"/>
            <a:lstStyle/>
            <a:p>
              <a:endParaRPr/>
            </a:p>
          </p:txBody>
        </p:sp>
        <p:sp>
          <p:nvSpPr>
            <p:cNvPr id="36" name="object 36"/>
            <p:cNvSpPr/>
            <p:nvPr/>
          </p:nvSpPr>
          <p:spPr>
            <a:xfrm>
              <a:off x="937157" y="2572491"/>
              <a:ext cx="475615" cy="365125"/>
            </a:xfrm>
            <a:custGeom>
              <a:avLst/>
              <a:gdLst/>
              <a:ahLst/>
              <a:cxnLst/>
              <a:rect l="l" t="t" r="r" b="b"/>
              <a:pathLst>
                <a:path w="475615" h="365125">
                  <a:moveTo>
                    <a:pt x="0" y="364639"/>
                  </a:moveTo>
                  <a:lnTo>
                    <a:pt x="0" y="364639"/>
                  </a:lnTo>
                  <a:lnTo>
                    <a:pt x="475160" y="364639"/>
                  </a:lnTo>
                </a:path>
                <a:path w="475615" h="365125">
                  <a:moveTo>
                    <a:pt x="468489" y="0"/>
                  </a:moveTo>
                  <a:lnTo>
                    <a:pt x="468489" y="0"/>
                  </a:lnTo>
                  <a:lnTo>
                    <a:pt x="468489" y="358074"/>
                  </a:lnTo>
                </a:path>
              </a:pathLst>
            </a:custGeom>
            <a:ln w="11996">
              <a:solidFill>
                <a:srgbClr val="FFFFFF"/>
              </a:solidFill>
            </a:ln>
          </p:spPr>
          <p:txBody>
            <a:bodyPr wrap="square" lIns="0" tIns="0" rIns="0" bIns="0" rtlCol="0"/>
            <a:lstStyle/>
            <a:p>
              <a:endParaRPr/>
            </a:p>
          </p:txBody>
        </p:sp>
      </p:grpSp>
      <p:grpSp>
        <p:nvGrpSpPr>
          <p:cNvPr id="37" name="object 37"/>
          <p:cNvGrpSpPr/>
          <p:nvPr/>
        </p:nvGrpSpPr>
        <p:grpSpPr>
          <a:xfrm>
            <a:off x="858419" y="3060983"/>
            <a:ext cx="607695" cy="113664"/>
            <a:chOff x="858416" y="3060983"/>
            <a:chExt cx="607695" cy="113664"/>
          </a:xfrm>
        </p:grpSpPr>
        <p:sp>
          <p:nvSpPr>
            <p:cNvPr id="38" name="object 38"/>
            <p:cNvSpPr/>
            <p:nvPr/>
          </p:nvSpPr>
          <p:spPr>
            <a:xfrm>
              <a:off x="861078" y="3143493"/>
              <a:ext cx="601980" cy="31115"/>
            </a:xfrm>
            <a:custGeom>
              <a:avLst/>
              <a:gdLst/>
              <a:ahLst/>
              <a:cxnLst/>
              <a:rect l="l" t="t" r="r" b="b"/>
              <a:pathLst>
                <a:path w="601980" h="31114">
                  <a:moveTo>
                    <a:pt x="0" y="30697"/>
                  </a:moveTo>
                  <a:lnTo>
                    <a:pt x="601962" y="30697"/>
                  </a:lnTo>
                  <a:lnTo>
                    <a:pt x="601962" y="0"/>
                  </a:lnTo>
                  <a:lnTo>
                    <a:pt x="0" y="0"/>
                  </a:lnTo>
                  <a:lnTo>
                    <a:pt x="0" y="30697"/>
                  </a:lnTo>
                  <a:close/>
                </a:path>
              </a:pathLst>
            </a:custGeom>
            <a:solidFill>
              <a:srgbClr val="BABABA"/>
            </a:solidFill>
          </p:spPr>
          <p:txBody>
            <a:bodyPr wrap="square" lIns="0" tIns="0" rIns="0" bIns="0" rtlCol="0"/>
            <a:lstStyle/>
            <a:p>
              <a:endParaRPr/>
            </a:p>
          </p:txBody>
        </p:sp>
        <p:sp>
          <p:nvSpPr>
            <p:cNvPr id="39" name="object 39"/>
            <p:cNvSpPr/>
            <p:nvPr/>
          </p:nvSpPr>
          <p:spPr>
            <a:xfrm>
              <a:off x="867752" y="3150236"/>
              <a:ext cx="588645" cy="17780"/>
            </a:xfrm>
            <a:custGeom>
              <a:avLst/>
              <a:gdLst/>
              <a:ahLst/>
              <a:cxnLst/>
              <a:rect l="l" t="t" r="r" b="b"/>
              <a:pathLst>
                <a:path w="588644" h="17780">
                  <a:moveTo>
                    <a:pt x="0" y="0"/>
                  </a:moveTo>
                  <a:lnTo>
                    <a:pt x="588617" y="0"/>
                  </a:lnTo>
                  <a:lnTo>
                    <a:pt x="588617" y="17211"/>
                  </a:lnTo>
                  <a:lnTo>
                    <a:pt x="0" y="17211"/>
                  </a:lnTo>
                  <a:lnTo>
                    <a:pt x="0" y="0"/>
                  </a:lnTo>
                  <a:close/>
                </a:path>
              </a:pathLst>
            </a:custGeom>
            <a:ln w="5324">
              <a:solidFill>
                <a:srgbClr val="212121"/>
              </a:solidFill>
            </a:ln>
          </p:spPr>
          <p:txBody>
            <a:bodyPr wrap="square" lIns="0" tIns="0" rIns="0" bIns="0" rtlCol="0"/>
            <a:lstStyle/>
            <a:p>
              <a:endParaRPr/>
            </a:p>
          </p:txBody>
        </p:sp>
        <p:sp>
          <p:nvSpPr>
            <p:cNvPr id="40" name="object 40"/>
            <p:cNvSpPr/>
            <p:nvPr/>
          </p:nvSpPr>
          <p:spPr>
            <a:xfrm>
              <a:off x="865082" y="3147574"/>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212121"/>
            </a:solidFill>
          </p:spPr>
          <p:txBody>
            <a:bodyPr wrap="square" lIns="0" tIns="0" rIns="0" bIns="0" rtlCol="0"/>
            <a:lstStyle/>
            <a:p>
              <a:endParaRPr/>
            </a:p>
          </p:txBody>
        </p:sp>
        <p:sp>
          <p:nvSpPr>
            <p:cNvPr id="41" name="object 41"/>
            <p:cNvSpPr/>
            <p:nvPr/>
          </p:nvSpPr>
          <p:spPr>
            <a:xfrm>
              <a:off x="861072" y="3063646"/>
              <a:ext cx="601980" cy="80010"/>
            </a:xfrm>
            <a:custGeom>
              <a:avLst/>
              <a:gdLst/>
              <a:ahLst/>
              <a:cxnLst/>
              <a:rect l="l" t="t" r="r" b="b"/>
              <a:pathLst>
                <a:path w="601980" h="80010">
                  <a:moveTo>
                    <a:pt x="601967" y="79857"/>
                  </a:moveTo>
                  <a:lnTo>
                    <a:pt x="572592" y="0"/>
                  </a:lnTo>
                  <a:lnTo>
                    <a:pt x="33362" y="0"/>
                  </a:lnTo>
                  <a:lnTo>
                    <a:pt x="4292" y="69570"/>
                  </a:lnTo>
                  <a:lnTo>
                    <a:pt x="4165" y="69875"/>
                  </a:lnTo>
                  <a:lnTo>
                    <a:pt x="1016" y="77355"/>
                  </a:lnTo>
                  <a:lnTo>
                    <a:pt x="0" y="79857"/>
                  </a:lnTo>
                  <a:lnTo>
                    <a:pt x="601967" y="79857"/>
                  </a:lnTo>
                  <a:close/>
                </a:path>
              </a:pathLst>
            </a:custGeom>
            <a:solidFill>
              <a:srgbClr val="BABABA"/>
            </a:solidFill>
          </p:spPr>
          <p:txBody>
            <a:bodyPr wrap="square" lIns="0" tIns="0" rIns="0" bIns="0" rtlCol="0"/>
            <a:lstStyle/>
            <a:p>
              <a:endParaRPr/>
            </a:p>
          </p:txBody>
        </p:sp>
        <p:sp>
          <p:nvSpPr>
            <p:cNvPr id="42" name="object 42"/>
            <p:cNvSpPr/>
            <p:nvPr/>
          </p:nvSpPr>
          <p:spPr>
            <a:xfrm>
              <a:off x="861078" y="3063645"/>
              <a:ext cx="601980" cy="80010"/>
            </a:xfrm>
            <a:custGeom>
              <a:avLst/>
              <a:gdLst/>
              <a:ahLst/>
              <a:cxnLst/>
              <a:rect l="l" t="t" r="r" b="b"/>
              <a:pathLst>
                <a:path w="601980" h="80010">
                  <a:moveTo>
                    <a:pt x="17351" y="39924"/>
                  </a:moveTo>
                  <a:lnTo>
                    <a:pt x="24359" y="22457"/>
                  </a:lnTo>
                  <a:lnTo>
                    <a:pt x="29364" y="9981"/>
                  </a:lnTo>
                  <a:lnTo>
                    <a:pt x="32368" y="2495"/>
                  </a:lnTo>
                  <a:lnTo>
                    <a:pt x="33369" y="0"/>
                  </a:lnTo>
                  <a:lnTo>
                    <a:pt x="50345" y="0"/>
                  </a:lnTo>
                  <a:lnTo>
                    <a:pt x="101105" y="0"/>
                  </a:lnTo>
                  <a:lnTo>
                    <a:pt x="185401" y="0"/>
                  </a:lnTo>
                  <a:lnTo>
                    <a:pt x="302980" y="0"/>
                  </a:lnTo>
                  <a:lnTo>
                    <a:pt x="420561" y="0"/>
                  </a:lnTo>
                  <a:lnTo>
                    <a:pt x="504855" y="0"/>
                  </a:lnTo>
                  <a:lnTo>
                    <a:pt x="555614" y="0"/>
                  </a:lnTo>
                  <a:lnTo>
                    <a:pt x="572589" y="0"/>
                  </a:lnTo>
                  <a:lnTo>
                    <a:pt x="573381" y="2495"/>
                  </a:lnTo>
                  <a:lnTo>
                    <a:pt x="575925" y="9981"/>
                  </a:lnTo>
                  <a:lnTo>
                    <a:pt x="580470" y="22457"/>
                  </a:lnTo>
                  <a:lnTo>
                    <a:pt x="587267" y="39924"/>
                  </a:lnTo>
                  <a:lnTo>
                    <a:pt x="593511" y="57390"/>
                  </a:lnTo>
                  <a:lnTo>
                    <a:pt x="598124" y="69867"/>
                  </a:lnTo>
                  <a:lnTo>
                    <a:pt x="600982" y="77352"/>
                  </a:lnTo>
                  <a:lnTo>
                    <a:pt x="601962" y="79848"/>
                  </a:lnTo>
                  <a:lnTo>
                    <a:pt x="583171" y="79848"/>
                  </a:lnTo>
                  <a:lnTo>
                    <a:pt x="526714" y="79848"/>
                  </a:lnTo>
                  <a:lnTo>
                    <a:pt x="432469" y="79848"/>
                  </a:lnTo>
                  <a:lnTo>
                    <a:pt x="300311" y="79848"/>
                  </a:lnTo>
                  <a:lnTo>
                    <a:pt x="168925" y="79848"/>
                  </a:lnTo>
                  <a:lnTo>
                    <a:pt x="75078" y="79848"/>
                  </a:lnTo>
                  <a:lnTo>
                    <a:pt x="18769" y="79848"/>
                  </a:lnTo>
                  <a:lnTo>
                    <a:pt x="0" y="79848"/>
                  </a:lnTo>
                  <a:lnTo>
                    <a:pt x="1021" y="77352"/>
                  </a:lnTo>
                  <a:lnTo>
                    <a:pt x="4171" y="69867"/>
                  </a:lnTo>
                  <a:lnTo>
                    <a:pt x="9572" y="57390"/>
                  </a:lnTo>
                  <a:lnTo>
                    <a:pt x="17351" y="39924"/>
                  </a:lnTo>
                  <a:close/>
                </a:path>
              </a:pathLst>
            </a:custGeom>
            <a:ln w="5325">
              <a:solidFill>
                <a:srgbClr val="000000"/>
              </a:solidFill>
            </a:ln>
          </p:spPr>
          <p:txBody>
            <a:bodyPr wrap="square" lIns="0" tIns="0" rIns="0" bIns="0" rtlCol="0"/>
            <a:lstStyle/>
            <a:p>
              <a:endParaRPr/>
            </a:p>
          </p:txBody>
        </p:sp>
        <p:sp>
          <p:nvSpPr>
            <p:cNvPr id="43" name="object 43"/>
            <p:cNvSpPr/>
            <p:nvPr/>
          </p:nvSpPr>
          <p:spPr>
            <a:xfrm>
              <a:off x="875761" y="3100907"/>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000000"/>
            </a:solidFill>
          </p:spPr>
          <p:txBody>
            <a:bodyPr wrap="square" lIns="0" tIns="0" rIns="0" bIns="0" rtlCol="0"/>
            <a:lstStyle/>
            <a:p>
              <a:endParaRPr/>
            </a:p>
          </p:txBody>
        </p:sp>
        <p:sp>
          <p:nvSpPr>
            <p:cNvPr id="44" name="object 44"/>
            <p:cNvSpPr/>
            <p:nvPr/>
          </p:nvSpPr>
          <p:spPr>
            <a:xfrm>
              <a:off x="861078" y="3063645"/>
              <a:ext cx="601980" cy="80010"/>
            </a:xfrm>
            <a:custGeom>
              <a:avLst/>
              <a:gdLst/>
              <a:ahLst/>
              <a:cxnLst/>
              <a:rect l="l" t="t" r="r" b="b"/>
              <a:pathLst>
                <a:path w="601980" h="80010">
                  <a:moveTo>
                    <a:pt x="17351" y="39924"/>
                  </a:moveTo>
                  <a:lnTo>
                    <a:pt x="24359" y="22457"/>
                  </a:lnTo>
                  <a:lnTo>
                    <a:pt x="29364" y="9981"/>
                  </a:lnTo>
                  <a:lnTo>
                    <a:pt x="32368" y="2495"/>
                  </a:lnTo>
                  <a:lnTo>
                    <a:pt x="33369" y="0"/>
                  </a:lnTo>
                  <a:lnTo>
                    <a:pt x="50345" y="0"/>
                  </a:lnTo>
                  <a:lnTo>
                    <a:pt x="101105" y="0"/>
                  </a:lnTo>
                  <a:lnTo>
                    <a:pt x="185401" y="0"/>
                  </a:lnTo>
                  <a:lnTo>
                    <a:pt x="302980" y="0"/>
                  </a:lnTo>
                  <a:lnTo>
                    <a:pt x="420561" y="0"/>
                  </a:lnTo>
                  <a:lnTo>
                    <a:pt x="504855" y="0"/>
                  </a:lnTo>
                  <a:lnTo>
                    <a:pt x="555614" y="0"/>
                  </a:lnTo>
                  <a:lnTo>
                    <a:pt x="572589" y="0"/>
                  </a:lnTo>
                  <a:lnTo>
                    <a:pt x="573381" y="2495"/>
                  </a:lnTo>
                  <a:lnTo>
                    <a:pt x="575925" y="9981"/>
                  </a:lnTo>
                  <a:lnTo>
                    <a:pt x="580470" y="22457"/>
                  </a:lnTo>
                  <a:lnTo>
                    <a:pt x="587267" y="39924"/>
                  </a:lnTo>
                  <a:lnTo>
                    <a:pt x="593511" y="57390"/>
                  </a:lnTo>
                  <a:lnTo>
                    <a:pt x="598124" y="69867"/>
                  </a:lnTo>
                  <a:lnTo>
                    <a:pt x="600982" y="77352"/>
                  </a:lnTo>
                  <a:lnTo>
                    <a:pt x="601962" y="79848"/>
                  </a:lnTo>
                  <a:lnTo>
                    <a:pt x="583171" y="79848"/>
                  </a:lnTo>
                  <a:lnTo>
                    <a:pt x="526714" y="79848"/>
                  </a:lnTo>
                  <a:lnTo>
                    <a:pt x="432469" y="79848"/>
                  </a:lnTo>
                  <a:lnTo>
                    <a:pt x="300311" y="79848"/>
                  </a:lnTo>
                  <a:lnTo>
                    <a:pt x="168925" y="79848"/>
                  </a:lnTo>
                  <a:lnTo>
                    <a:pt x="75078" y="79848"/>
                  </a:lnTo>
                  <a:lnTo>
                    <a:pt x="18769" y="79848"/>
                  </a:lnTo>
                  <a:lnTo>
                    <a:pt x="0" y="79848"/>
                  </a:lnTo>
                  <a:lnTo>
                    <a:pt x="1021" y="77352"/>
                  </a:lnTo>
                  <a:lnTo>
                    <a:pt x="4171" y="69867"/>
                  </a:lnTo>
                  <a:lnTo>
                    <a:pt x="9572" y="57390"/>
                  </a:lnTo>
                  <a:lnTo>
                    <a:pt x="17351" y="39924"/>
                  </a:lnTo>
                  <a:close/>
                </a:path>
              </a:pathLst>
            </a:custGeom>
            <a:ln w="5325">
              <a:solidFill>
                <a:srgbClr val="000000"/>
              </a:solidFill>
            </a:ln>
          </p:spPr>
          <p:txBody>
            <a:bodyPr wrap="square" lIns="0" tIns="0" rIns="0" bIns="0" rtlCol="0"/>
            <a:lstStyle/>
            <a:p>
              <a:endParaRPr/>
            </a:p>
          </p:txBody>
        </p:sp>
        <p:sp>
          <p:nvSpPr>
            <p:cNvPr id="45" name="object 45"/>
            <p:cNvSpPr/>
            <p:nvPr/>
          </p:nvSpPr>
          <p:spPr>
            <a:xfrm>
              <a:off x="875761" y="3100907"/>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000000"/>
            </a:solidFill>
          </p:spPr>
          <p:txBody>
            <a:bodyPr wrap="square" lIns="0" tIns="0" rIns="0" bIns="0" rtlCol="0"/>
            <a:lstStyle/>
            <a:p>
              <a:endParaRPr/>
            </a:p>
          </p:txBody>
        </p:sp>
        <p:sp>
          <p:nvSpPr>
            <p:cNvPr id="46" name="object 46"/>
            <p:cNvSpPr/>
            <p:nvPr/>
          </p:nvSpPr>
          <p:spPr>
            <a:xfrm>
              <a:off x="1342910" y="3075723"/>
              <a:ext cx="99060" cy="56515"/>
            </a:xfrm>
            <a:custGeom>
              <a:avLst/>
              <a:gdLst/>
              <a:ahLst/>
              <a:cxnLst/>
              <a:rect l="l" t="t" r="r" b="b"/>
              <a:pathLst>
                <a:path w="99059" h="56514">
                  <a:moveTo>
                    <a:pt x="98755" y="55892"/>
                  </a:moveTo>
                  <a:lnTo>
                    <a:pt x="88988" y="30327"/>
                  </a:lnTo>
                  <a:lnTo>
                    <a:pt x="83604" y="15633"/>
                  </a:lnTo>
                  <a:lnTo>
                    <a:pt x="80238" y="6934"/>
                  </a:lnTo>
                  <a:lnTo>
                    <a:pt x="78143" y="1727"/>
                  </a:lnTo>
                  <a:lnTo>
                    <a:pt x="77406" y="0"/>
                  </a:lnTo>
                  <a:lnTo>
                    <a:pt x="0" y="0"/>
                  </a:lnTo>
                  <a:lnTo>
                    <a:pt x="266" y="1727"/>
                  </a:lnTo>
                  <a:lnTo>
                    <a:pt x="876" y="5257"/>
                  </a:lnTo>
                  <a:lnTo>
                    <a:pt x="9334" y="55892"/>
                  </a:lnTo>
                  <a:lnTo>
                    <a:pt x="98755" y="55892"/>
                  </a:lnTo>
                  <a:close/>
                </a:path>
              </a:pathLst>
            </a:custGeom>
            <a:solidFill>
              <a:srgbClr val="999999"/>
            </a:solidFill>
          </p:spPr>
          <p:txBody>
            <a:bodyPr wrap="square" lIns="0" tIns="0" rIns="0" bIns="0" rtlCol="0"/>
            <a:lstStyle/>
            <a:p>
              <a:endParaRPr/>
            </a:p>
          </p:txBody>
        </p:sp>
        <p:sp>
          <p:nvSpPr>
            <p:cNvPr id="47" name="object 47"/>
            <p:cNvSpPr/>
            <p:nvPr/>
          </p:nvSpPr>
          <p:spPr>
            <a:xfrm>
              <a:off x="1342914" y="3075711"/>
              <a:ext cx="99060" cy="56515"/>
            </a:xfrm>
            <a:custGeom>
              <a:avLst/>
              <a:gdLst/>
              <a:ahLst/>
              <a:cxnLst/>
              <a:rect l="l" t="t" r="r" b="b"/>
              <a:pathLst>
                <a:path w="99059" h="56514">
                  <a:moveTo>
                    <a:pt x="5337" y="27858"/>
                  </a:moveTo>
                  <a:lnTo>
                    <a:pt x="2814" y="15645"/>
                  </a:lnTo>
                  <a:lnTo>
                    <a:pt x="1167" y="6942"/>
                  </a:lnTo>
                  <a:lnTo>
                    <a:pt x="271" y="1732"/>
                  </a:lnTo>
                  <a:lnTo>
                    <a:pt x="0" y="0"/>
                  </a:lnTo>
                  <a:lnTo>
                    <a:pt x="2481" y="0"/>
                  </a:lnTo>
                  <a:lnTo>
                    <a:pt x="9840" y="0"/>
                  </a:lnTo>
                  <a:lnTo>
                    <a:pt x="21954" y="0"/>
                  </a:lnTo>
                  <a:lnTo>
                    <a:pt x="38696" y="0"/>
                  </a:lnTo>
                  <a:lnTo>
                    <a:pt x="55448" y="0"/>
                  </a:lnTo>
                  <a:lnTo>
                    <a:pt x="67566" y="0"/>
                  </a:lnTo>
                  <a:lnTo>
                    <a:pt x="74928" y="0"/>
                  </a:lnTo>
                  <a:lnTo>
                    <a:pt x="77409" y="0"/>
                  </a:lnTo>
                  <a:lnTo>
                    <a:pt x="78139" y="1732"/>
                  </a:lnTo>
                  <a:lnTo>
                    <a:pt x="80245" y="6942"/>
                  </a:lnTo>
                  <a:lnTo>
                    <a:pt x="83602" y="15645"/>
                  </a:lnTo>
                  <a:lnTo>
                    <a:pt x="88084" y="27858"/>
                  </a:lnTo>
                  <a:lnTo>
                    <a:pt x="92567" y="40098"/>
                  </a:lnTo>
                  <a:lnTo>
                    <a:pt x="95923" y="48862"/>
                  </a:lnTo>
                  <a:lnTo>
                    <a:pt x="98029" y="54133"/>
                  </a:lnTo>
                  <a:lnTo>
                    <a:pt x="98759" y="55893"/>
                  </a:lnTo>
                  <a:lnTo>
                    <a:pt x="95986" y="55893"/>
                  </a:lnTo>
                  <a:lnTo>
                    <a:pt x="87584" y="55893"/>
                  </a:lnTo>
                  <a:lnTo>
                    <a:pt x="73427" y="55893"/>
                  </a:lnTo>
                  <a:lnTo>
                    <a:pt x="53391" y="55893"/>
                  </a:lnTo>
                  <a:lnTo>
                    <a:pt x="34116" y="55893"/>
                  </a:lnTo>
                  <a:lnTo>
                    <a:pt x="20351" y="55893"/>
                  </a:lnTo>
                  <a:lnTo>
                    <a:pt x="12092" y="55893"/>
                  </a:lnTo>
                  <a:lnTo>
                    <a:pt x="9340" y="55893"/>
                  </a:lnTo>
                  <a:lnTo>
                    <a:pt x="9090" y="54133"/>
                  </a:lnTo>
                  <a:lnTo>
                    <a:pt x="8339" y="48862"/>
                  </a:lnTo>
                  <a:lnTo>
                    <a:pt x="7088" y="40098"/>
                  </a:lnTo>
                  <a:lnTo>
                    <a:pt x="5337" y="27858"/>
                  </a:lnTo>
                  <a:close/>
                </a:path>
              </a:pathLst>
            </a:custGeom>
            <a:ln w="5328">
              <a:solidFill>
                <a:srgbClr val="000000"/>
              </a:solidFill>
            </a:ln>
          </p:spPr>
          <p:txBody>
            <a:bodyPr wrap="square" lIns="0" tIns="0" rIns="0" bIns="0" rtlCol="0"/>
            <a:lstStyle/>
            <a:p>
              <a:endParaRPr/>
            </a:p>
          </p:txBody>
        </p:sp>
        <p:sp>
          <p:nvSpPr>
            <p:cNvPr id="48" name="object 48"/>
            <p:cNvSpPr/>
            <p:nvPr/>
          </p:nvSpPr>
          <p:spPr>
            <a:xfrm>
              <a:off x="1345582" y="3100907"/>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000000"/>
            </a:solidFill>
          </p:spPr>
          <p:txBody>
            <a:bodyPr wrap="square" lIns="0" tIns="0" rIns="0" bIns="0" rtlCol="0"/>
            <a:lstStyle/>
            <a:p>
              <a:endParaRPr/>
            </a:p>
          </p:txBody>
        </p:sp>
        <p:sp>
          <p:nvSpPr>
            <p:cNvPr id="49" name="object 49"/>
            <p:cNvSpPr/>
            <p:nvPr/>
          </p:nvSpPr>
          <p:spPr>
            <a:xfrm>
              <a:off x="1342914" y="3075711"/>
              <a:ext cx="99060" cy="56515"/>
            </a:xfrm>
            <a:custGeom>
              <a:avLst/>
              <a:gdLst/>
              <a:ahLst/>
              <a:cxnLst/>
              <a:rect l="l" t="t" r="r" b="b"/>
              <a:pathLst>
                <a:path w="99059" h="56514">
                  <a:moveTo>
                    <a:pt x="5337" y="27858"/>
                  </a:moveTo>
                  <a:lnTo>
                    <a:pt x="2814" y="15645"/>
                  </a:lnTo>
                  <a:lnTo>
                    <a:pt x="1167" y="6942"/>
                  </a:lnTo>
                  <a:lnTo>
                    <a:pt x="271" y="1732"/>
                  </a:lnTo>
                  <a:lnTo>
                    <a:pt x="0" y="0"/>
                  </a:lnTo>
                  <a:lnTo>
                    <a:pt x="2481" y="0"/>
                  </a:lnTo>
                  <a:lnTo>
                    <a:pt x="9840" y="0"/>
                  </a:lnTo>
                  <a:lnTo>
                    <a:pt x="21954" y="0"/>
                  </a:lnTo>
                  <a:lnTo>
                    <a:pt x="38696" y="0"/>
                  </a:lnTo>
                  <a:lnTo>
                    <a:pt x="55448" y="0"/>
                  </a:lnTo>
                  <a:lnTo>
                    <a:pt x="67566" y="0"/>
                  </a:lnTo>
                  <a:lnTo>
                    <a:pt x="74928" y="0"/>
                  </a:lnTo>
                  <a:lnTo>
                    <a:pt x="77409" y="0"/>
                  </a:lnTo>
                  <a:lnTo>
                    <a:pt x="78139" y="1732"/>
                  </a:lnTo>
                  <a:lnTo>
                    <a:pt x="80245" y="6942"/>
                  </a:lnTo>
                  <a:lnTo>
                    <a:pt x="83602" y="15645"/>
                  </a:lnTo>
                  <a:lnTo>
                    <a:pt x="88084" y="27858"/>
                  </a:lnTo>
                  <a:lnTo>
                    <a:pt x="92567" y="40098"/>
                  </a:lnTo>
                  <a:lnTo>
                    <a:pt x="95923" y="48862"/>
                  </a:lnTo>
                  <a:lnTo>
                    <a:pt x="98029" y="54133"/>
                  </a:lnTo>
                  <a:lnTo>
                    <a:pt x="98759" y="55893"/>
                  </a:lnTo>
                  <a:lnTo>
                    <a:pt x="95986" y="55893"/>
                  </a:lnTo>
                  <a:lnTo>
                    <a:pt x="87584" y="55893"/>
                  </a:lnTo>
                  <a:lnTo>
                    <a:pt x="73427" y="55893"/>
                  </a:lnTo>
                  <a:lnTo>
                    <a:pt x="53391" y="55893"/>
                  </a:lnTo>
                  <a:lnTo>
                    <a:pt x="34116" y="55893"/>
                  </a:lnTo>
                  <a:lnTo>
                    <a:pt x="20351" y="55893"/>
                  </a:lnTo>
                  <a:lnTo>
                    <a:pt x="12092" y="55893"/>
                  </a:lnTo>
                  <a:lnTo>
                    <a:pt x="9340" y="55893"/>
                  </a:lnTo>
                  <a:lnTo>
                    <a:pt x="9090" y="54133"/>
                  </a:lnTo>
                  <a:lnTo>
                    <a:pt x="8339" y="48862"/>
                  </a:lnTo>
                  <a:lnTo>
                    <a:pt x="7088" y="40098"/>
                  </a:lnTo>
                  <a:lnTo>
                    <a:pt x="5337" y="27858"/>
                  </a:lnTo>
                  <a:close/>
                </a:path>
              </a:pathLst>
            </a:custGeom>
            <a:ln w="5328">
              <a:solidFill>
                <a:srgbClr val="000000"/>
              </a:solidFill>
            </a:ln>
          </p:spPr>
          <p:txBody>
            <a:bodyPr wrap="square" lIns="0" tIns="0" rIns="0" bIns="0" rtlCol="0"/>
            <a:lstStyle/>
            <a:p>
              <a:endParaRPr/>
            </a:p>
          </p:txBody>
        </p:sp>
        <p:sp>
          <p:nvSpPr>
            <p:cNvPr id="50" name="object 50"/>
            <p:cNvSpPr/>
            <p:nvPr/>
          </p:nvSpPr>
          <p:spPr>
            <a:xfrm>
              <a:off x="1345582" y="3100907"/>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000000"/>
            </a:solidFill>
          </p:spPr>
          <p:txBody>
            <a:bodyPr wrap="square" lIns="0" tIns="0" rIns="0" bIns="0" rtlCol="0"/>
            <a:lstStyle/>
            <a:p>
              <a:endParaRPr/>
            </a:p>
          </p:txBody>
        </p:sp>
        <p:sp>
          <p:nvSpPr>
            <p:cNvPr id="51" name="object 51"/>
            <p:cNvSpPr/>
            <p:nvPr/>
          </p:nvSpPr>
          <p:spPr>
            <a:xfrm>
              <a:off x="869086" y="3075723"/>
              <a:ext cx="462280" cy="56515"/>
            </a:xfrm>
            <a:custGeom>
              <a:avLst/>
              <a:gdLst/>
              <a:ahLst/>
              <a:cxnLst/>
              <a:rect l="l" t="t" r="r" b="b"/>
              <a:pathLst>
                <a:path w="462280" h="56514">
                  <a:moveTo>
                    <a:pt x="461810" y="55892"/>
                  </a:moveTo>
                  <a:lnTo>
                    <a:pt x="459143" y="53225"/>
                  </a:lnTo>
                  <a:lnTo>
                    <a:pt x="455142" y="49149"/>
                  </a:lnTo>
                  <a:lnTo>
                    <a:pt x="451116" y="45237"/>
                  </a:lnTo>
                  <a:lnTo>
                    <a:pt x="448449" y="42583"/>
                  </a:lnTo>
                  <a:lnTo>
                    <a:pt x="448449" y="0"/>
                  </a:lnTo>
                  <a:lnTo>
                    <a:pt x="34696" y="0"/>
                  </a:lnTo>
                  <a:lnTo>
                    <a:pt x="19735" y="24091"/>
                  </a:lnTo>
                  <a:lnTo>
                    <a:pt x="9563" y="40093"/>
                  </a:lnTo>
                  <a:lnTo>
                    <a:pt x="4165" y="48856"/>
                  </a:lnTo>
                  <a:lnTo>
                    <a:pt x="1016" y="54127"/>
                  </a:lnTo>
                  <a:lnTo>
                    <a:pt x="0" y="55892"/>
                  </a:lnTo>
                  <a:lnTo>
                    <a:pt x="461810" y="55892"/>
                  </a:lnTo>
                  <a:close/>
                </a:path>
              </a:pathLst>
            </a:custGeom>
            <a:solidFill>
              <a:srgbClr val="999999"/>
            </a:solidFill>
          </p:spPr>
          <p:txBody>
            <a:bodyPr wrap="square" lIns="0" tIns="0" rIns="0" bIns="0" rtlCol="0"/>
            <a:lstStyle/>
            <a:p>
              <a:endParaRPr/>
            </a:p>
          </p:txBody>
        </p:sp>
        <p:sp>
          <p:nvSpPr>
            <p:cNvPr id="52" name="object 52"/>
            <p:cNvSpPr/>
            <p:nvPr/>
          </p:nvSpPr>
          <p:spPr>
            <a:xfrm>
              <a:off x="869088" y="3075711"/>
              <a:ext cx="462280" cy="56515"/>
            </a:xfrm>
            <a:custGeom>
              <a:avLst/>
              <a:gdLst/>
              <a:ahLst/>
              <a:cxnLst/>
              <a:rect l="l" t="t" r="r" b="b"/>
              <a:pathLst>
                <a:path w="462280" h="56514">
                  <a:moveTo>
                    <a:pt x="455145" y="49150"/>
                  </a:moveTo>
                  <a:lnTo>
                    <a:pt x="451124" y="45247"/>
                  </a:lnTo>
                  <a:lnTo>
                    <a:pt x="448456" y="42585"/>
                  </a:lnTo>
                  <a:lnTo>
                    <a:pt x="448456" y="35842"/>
                  </a:lnTo>
                  <a:lnTo>
                    <a:pt x="448456" y="21292"/>
                  </a:lnTo>
                  <a:lnTo>
                    <a:pt x="448456" y="6565"/>
                  </a:lnTo>
                  <a:lnTo>
                    <a:pt x="448456" y="0"/>
                  </a:lnTo>
                  <a:lnTo>
                    <a:pt x="435463" y="0"/>
                  </a:lnTo>
                  <a:lnTo>
                    <a:pt x="396569" y="0"/>
                  </a:lnTo>
                  <a:lnTo>
                    <a:pt x="331900" y="0"/>
                  </a:lnTo>
                  <a:lnTo>
                    <a:pt x="241578" y="0"/>
                  </a:lnTo>
                  <a:lnTo>
                    <a:pt x="151258" y="0"/>
                  </a:lnTo>
                  <a:lnTo>
                    <a:pt x="86588" y="0"/>
                  </a:lnTo>
                  <a:lnTo>
                    <a:pt x="47694" y="0"/>
                  </a:lnTo>
                  <a:lnTo>
                    <a:pt x="34701" y="0"/>
                  </a:lnTo>
                  <a:lnTo>
                    <a:pt x="33679" y="1732"/>
                  </a:lnTo>
                  <a:lnTo>
                    <a:pt x="30530" y="6942"/>
                  </a:lnTo>
                  <a:lnTo>
                    <a:pt x="25129" y="15645"/>
                  </a:lnTo>
                  <a:lnTo>
                    <a:pt x="17350" y="27858"/>
                  </a:lnTo>
                  <a:lnTo>
                    <a:pt x="9571" y="40098"/>
                  </a:lnTo>
                  <a:lnTo>
                    <a:pt x="4170" y="48862"/>
                  </a:lnTo>
                  <a:lnTo>
                    <a:pt x="1021" y="54133"/>
                  </a:lnTo>
                  <a:lnTo>
                    <a:pt x="0" y="55893"/>
                  </a:lnTo>
                  <a:lnTo>
                    <a:pt x="14494" y="55893"/>
                  </a:lnTo>
                  <a:lnTo>
                    <a:pt x="57893" y="55893"/>
                  </a:lnTo>
                  <a:lnTo>
                    <a:pt x="130071" y="55893"/>
                  </a:lnTo>
                  <a:lnTo>
                    <a:pt x="230904" y="55893"/>
                  </a:lnTo>
                  <a:lnTo>
                    <a:pt x="331736" y="55893"/>
                  </a:lnTo>
                  <a:lnTo>
                    <a:pt x="403917" y="55893"/>
                  </a:lnTo>
                  <a:lnTo>
                    <a:pt x="447320" y="55893"/>
                  </a:lnTo>
                  <a:lnTo>
                    <a:pt x="461817" y="55893"/>
                  </a:lnTo>
                  <a:lnTo>
                    <a:pt x="459148" y="53232"/>
                  </a:lnTo>
                  <a:lnTo>
                    <a:pt x="455145" y="49150"/>
                  </a:lnTo>
                  <a:close/>
                </a:path>
              </a:pathLst>
            </a:custGeom>
            <a:ln w="5325">
              <a:solidFill>
                <a:srgbClr val="000000"/>
              </a:solidFill>
            </a:ln>
          </p:spPr>
          <p:txBody>
            <a:bodyPr wrap="square" lIns="0" tIns="0" rIns="0" bIns="0" rtlCol="0"/>
            <a:lstStyle/>
            <a:p>
              <a:endParaRPr/>
            </a:p>
          </p:txBody>
        </p:sp>
        <p:sp>
          <p:nvSpPr>
            <p:cNvPr id="53" name="object 53"/>
            <p:cNvSpPr/>
            <p:nvPr/>
          </p:nvSpPr>
          <p:spPr>
            <a:xfrm>
              <a:off x="1321564" y="3122200"/>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000000"/>
            </a:solidFill>
          </p:spPr>
          <p:txBody>
            <a:bodyPr wrap="square" lIns="0" tIns="0" rIns="0" bIns="0" rtlCol="0"/>
            <a:lstStyle/>
            <a:p>
              <a:endParaRPr/>
            </a:p>
          </p:txBody>
        </p:sp>
      </p:grpSp>
      <p:grpSp>
        <p:nvGrpSpPr>
          <p:cNvPr id="54" name="object 54"/>
          <p:cNvGrpSpPr/>
          <p:nvPr/>
        </p:nvGrpSpPr>
        <p:grpSpPr>
          <a:xfrm>
            <a:off x="1476388" y="3735969"/>
            <a:ext cx="268605" cy="478155"/>
            <a:chOff x="1476385" y="3735966"/>
            <a:chExt cx="268605" cy="478155"/>
          </a:xfrm>
        </p:grpSpPr>
        <p:sp>
          <p:nvSpPr>
            <p:cNvPr id="55" name="object 55"/>
            <p:cNvSpPr/>
            <p:nvPr/>
          </p:nvSpPr>
          <p:spPr>
            <a:xfrm>
              <a:off x="1689933" y="3735966"/>
              <a:ext cx="55244" cy="468630"/>
            </a:xfrm>
            <a:custGeom>
              <a:avLst/>
              <a:gdLst/>
              <a:ahLst/>
              <a:cxnLst/>
              <a:rect l="l" t="t" r="r" b="b"/>
              <a:pathLst>
                <a:path w="55244" h="468629">
                  <a:moveTo>
                    <a:pt x="0" y="468619"/>
                  </a:moveTo>
                  <a:lnTo>
                    <a:pt x="54725" y="468619"/>
                  </a:lnTo>
                  <a:lnTo>
                    <a:pt x="54725" y="0"/>
                  </a:lnTo>
                  <a:lnTo>
                    <a:pt x="0" y="0"/>
                  </a:lnTo>
                  <a:lnTo>
                    <a:pt x="0" y="468619"/>
                  </a:lnTo>
                  <a:close/>
                </a:path>
              </a:pathLst>
            </a:custGeom>
            <a:solidFill>
              <a:srgbClr val="BABABA"/>
            </a:solidFill>
          </p:spPr>
          <p:txBody>
            <a:bodyPr wrap="square" lIns="0" tIns="0" rIns="0" bIns="0" rtlCol="0"/>
            <a:lstStyle/>
            <a:p>
              <a:endParaRPr/>
            </a:p>
          </p:txBody>
        </p:sp>
        <p:sp>
          <p:nvSpPr>
            <p:cNvPr id="56" name="object 56"/>
            <p:cNvSpPr/>
            <p:nvPr/>
          </p:nvSpPr>
          <p:spPr>
            <a:xfrm>
              <a:off x="1695271" y="3742531"/>
              <a:ext cx="43180" cy="455930"/>
            </a:xfrm>
            <a:custGeom>
              <a:avLst/>
              <a:gdLst/>
              <a:ahLst/>
              <a:cxnLst/>
              <a:rect l="l" t="t" r="r" b="b"/>
              <a:pathLst>
                <a:path w="43180" h="455929">
                  <a:moveTo>
                    <a:pt x="0" y="0"/>
                  </a:moveTo>
                  <a:lnTo>
                    <a:pt x="42716" y="0"/>
                  </a:lnTo>
                  <a:lnTo>
                    <a:pt x="42716" y="455311"/>
                  </a:lnTo>
                  <a:lnTo>
                    <a:pt x="0" y="455311"/>
                  </a:lnTo>
                  <a:lnTo>
                    <a:pt x="0" y="0"/>
                  </a:lnTo>
                  <a:close/>
                </a:path>
              </a:pathLst>
            </a:custGeom>
            <a:ln w="5338">
              <a:solidFill>
                <a:srgbClr val="212121"/>
              </a:solidFill>
            </a:ln>
          </p:spPr>
          <p:txBody>
            <a:bodyPr wrap="square" lIns="0" tIns="0" rIns="0" bIns="0" rtlCol="0"/>
            <a:lstStyle/>
            <a:p>
              <a:endParaRPr/>
            </a:p>
          </p:txBody>
        </p:sp>
        <p:sp>
          <p:nvSpPr>
            <p:cNvPr id="57" name="object 57"/>
            <p:cNvSpPr/>
            <p:nvPr/>
          </p:nvSpPr>
          <p:spPr>
            <a:xfrm>
              <a:off x="1476385" y="3735966"/>
              <a:ext cx="226060" cy="478155"/>
            </a:xfrm>
            <a:custGeom>
              <a:avLst/>
              <a:gdLst/>
              <a:ahLst/>
              <a:cxnLst/>
              <a:rect l="l" t="t" r="r" b="b"/>
              <a:pathLst>
                <a:path w="226060" h="478154">
                  <a:moveTo>
                    <a:pt x="0" y="477846"/>
                  </a:moveTo>
                  <a:lnTo>
                    <a:pt x="225557" y="477846"/>
                  </a:lnTo>
                  <a:lnTo>
                    <a:pt x="225557" y="0"/>
                  </a:lnTo>
                  <a:lnTo>
                    <a:pt x="0" y="0"/>
                  </a:lnTo>
                  <a:lnTo>
                    <a:pt x="0" y="477846"/>
                  </a:lnTo>
                  <a:close/>
                </a:path>
              </a:pathLst>
            </a:custGeom>
            <a:solidFill>
              <a:srgbClr val="BABABA"/>
            </a:solidFill>
          </p:spPr>
          <p:txBody>
            <a:bodyPr wrap="square" lIns="0" tIns="0" rIns="0" bIns="0" rtlCol="0"/>
            <a:lstStyle/>
            <a:p>
              <a:endParaRPr/>
            </a:p>
          </p:txBody>
        </p:sp>
        <p:sp>
          <p:nvSpPr>
            <p:cNvPr id="58" name="object 58"/>
            <p:cNvSpPr/>
            <p:nvPr/>
          </p:nvSpPr>
          <p:spPr>
            <a:xfrm>
              <a:off x="1481722" y="3742531"/>
              <a:ext cx="213995" cy="464820"/>
            </a:xfrm>
            <a:custGeom>
              <a:avLst/>
              <a:gdLst/>
              <a:ahLst/>
              <a:cxnLst/>
              <a:rect l="l" t="t" r="r" b="b"/>
              <a:pathLst>
                <a:path w="213994" h="464820">
                  <a:moveTo>
                    <a:pt x="0" y="0"/>
                  </a:moveTo>
                  <a:lnTo>
                    <a:pt x="213548" y="0"/>
                  </a:lnTo>
                  <a:lnTo>
                    <a:pt x="213548" y="464715"/>
                  </a:lnTo>
                  <a:lnTo>
                    <a:pt x="0" y="464715"/>
                  </a:lnTo>
                  <a:lnTo>
                    <a:pt x="0" y="0"/>
                  </a:lnTo>
                  <a:close/>
                </a:path>
              </a:pathLst>
            </a:custGeom>
            <a:ln w="5336">
              <a:solidFill>
                <a:srgbClr val="212121"/>
              </a:solidFill>
            </a:ln>
          </p:spPr>
          <p:txBody>
            <a:bodyPr wrap="square" lIns="0" tIns="0" rIns="0" bIns="0" rtlCol="0"/>
            <a:lstStyle/>
            <a:p>
              <a:endParaRPr/>
            </a:p>
          </p:txBody>
        </p:sp>
        <p:sp>
          <p:nvSpPr>
            <p:cNvPr id="59" name="object 59"/>
            <p:cNvSpPr/>
            <p:nvPr/>
          </p:nvSpPr>
          <p:spPr>
            <a:xfrm>
              <a:off x="1479052" y="3739869"/>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212121"/>
            </a:solidFill>
          </p:spPr>
          <p:txBody>
            <a:bodyPr wrap="square" lIns="0" tIns="0" rIns="0" bIns="0" rtlCol="0"/>
            <a:lstStyle/>
            <a:p>
              <a:endParaRPr/>
            </a:p>
          </p:txBody>
        </p:sp>
        <p:sp>
          <p:nvSpPr>
            <p:cNvPr id="60" name="object 60"/>
            <p:cNvSpPr/>
            <p:nvPr/>
          </p:nvSpPr>
          <p:spPr>
            <a:xfrm>
              <a:off x="1476385" y="3803748"/>
              <a:ext cx="219075" cy="136525"/>
            </a:xfrm>
            <a:custGeom>
              <a:avLst/>
              <a:gdLst/>
              <a:ahLst/>
              <a:cxnLst/>
              <a:rect l="l" t="t" r="r" b="b"/>
              <a:pathLst>
                <a:path w="219075" h="136525">
                  <a:moveTo>
                    <a:pt x="0" y="0"/>
                  </a:moveTo>
                  <a:lnTo>
                    <a:pt x="0" y="0"/>
                  </a:lnTo>
                  <a:lnTo>
                    <a:pt x="218886" y="0"/>
                  </a:lnTo>
                </a:path>
                <a:path w="219075" h="136525">
                  <a:moveTo>
                    <a:pt x="54725" y="33358"/>
                  </a:moveTo>
                  <a:lnTo>
                    <a:pt x="54725" y="33358"/>
                  </a:lnTo>
                  <a:lnTo>
                    <a:pt x="164160" y="33358"/>
                  </a:lnTo>
                </a:path>
                <a:path w="219075" h="136525">
                  <a:moveTo>
                    <a:pt x="0" y="67959"/>
                  </a:moveTo>
                  <a:lnTo>
                    <a:pt x="0" y="67959"/>
                  </a:lnTo>
                  <a:lnTo>
                    <a:pt x="218886" y="67959"/>
                  </a:lnTo>
                </a:path>
                <a:path w="219075" h="136525">
                  <a:moveTo>
                    <a:pt x="0" y="135919"/>
                  </a:moveTo>
                  <a:lnTo>
                    <a:pt x="0" y="135919"/>
                  </a:lnTo>
                  <a:lnTo>
                    <a:pt x="218886" y="135919"/>
                  </a:lnTo>
                </a:path>
              </a:pathLst>
            </a:custGeom>
            <a:ln w="5331">
              <a:solidFill>
                <a:srgbClr val="212121"/>
              </a:solidFill>
            </a:ln>
          </p:spPr>
          <p:txBody>
            <a:bodyPr wrap="square" lIns="0" tIns="0" rIns="0" bIns="0" rtlCol="0"/>
            <a:lstStyle/>
            <a:p>
              <a:endParaRPr/>
            </a:p>
          </p:txBody>
        </p:sp>
        <p:sp>
          <p:nvSpPr>
            <p:cNvPr id="61" name="object 61"/>
            <p:cNvSpPr/>
            <p:nvPr/>
          </p:nvSpPr>
          <p:spPr>
            <a:xfrm>
              <a:off x="1509743" y="3757259"/>
              <a:ext cx="159385" cy="34925"/>
            </a:xfrm>
            <a:custGeom>
              <a:avLst/>
              <a:gdLst/>
              <a:ahLst/>
              <a:cxnLst/>
              <a:rect l="l" t="t" r="r" b="b"/>
              <a:pathLst>
                <a:path w="159385" h="34925">
                  <a:moveTo>
                    <a:pt x="0" y="34600"/>
                  </a:moveTo>
                  <a:lnTo>
                    <a:pt x="158840" y="34600"/>
                  </a:lnTo>
                  <a:lnTo>
                    <a:pt x="158840" y="0"/>
                  </a:lnTo>
                  <a:lnTo>
                    <a:pt x="0" y="0"/>
                  </a:lnTo>
                  <a:lnTo>
                    <a:pt x="0" y="34600"/>
                  </a:lnTo>
                  <a:close/>
                </a:path>
              </a:pathLst>
            </a:custGeom>
            <a:solidFill>
              <a:srgbClr val="FFFFFF"/>
            </a:solidFill>
          </p:spPr>
          <p:txBody>
            <a:bodyPr wrap="square" lIns="0" tIns="0" rIns="0" bIns="0" rtlCol="0"/>
            <a:lstStyle/>
            <a:p>
              <a:endParaRPr/>
            </a:p>
          </p:txBody>
        </p:sp>
        <p:sp>
          <p:nvSpPr>
            <p:cNvPr id="62" name="object 62"/>
            <p:cNvSpPr/>
            <p:nvPr/>
          </p:nvSpPr>
          <p:spPr>
            <a:xfrm>
              <a:off x="1516433" y="3763824"/>
              <a:ext cx="146050" cy="21590"/>
            </a:xfrm>
            <a:custGeom>
              <a:avLst/>
              <a:gdLst/>
              <a:ahLst/>
              <a:cxnLst/>
              <a:rect l="l" t="t" r="r" b="b"/>
              <a:pathLst>
                <a:path w="146050" h="21589">
                  <a:moveTo>
                    <a:pt x="0" y="0"/>
                  </a:moveTo>
                  <a:lnTo>
                    <a:pt x="145479" y="0"/>
                  </a:lnTo>
                  <a:lnTo>
                    <a:pt x="145479" y="21292"/>
                  </a:lnTo>
                  <a:lnTo>
                    <a:pt x="0" y="21292"/>
                  </a:lnTo>
                  <a:lnTo>
                    <a:pt x="0" y="0"/>
                  </a:lnTo>
                  <a:close/>
                </a:path>
              </a:pathLst>
            </a:custGeom>
            <a:ln w="5325">
              <a:solidFill>
                <a:srgbClr val="000000"/>
              </a:solidFill>
            </a:ln>
          </p:spPr>
          <p:txBody>
            <a:bodyPr wrap="square" lIns="0" tIns="0" rIns="0" bIns="0" rtlCol="0"/>
            <a:lstStyle/>
            <a:p>
              <a:endParaRPr/>
            </a:p>
          </p:txBody>
        </p:sp>
        <p:sp>
          <p:nvSpPr>
            <p:cNvPr id="63" name="object 63"/>
            <p:cNvSpPr/>
            <p:nvPr/>
          </p:nvSpPr>
          <p:spPr>
            <a:xfrm>
              <a:off x="1513763" y="3761162"/>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000000"/>
            </a:solidFill>
          </p:spPr>
          <p:txBody>
            <a:bodyPr wrap="square" lIns="0" tIns="0" rIns="0" bIns="0" rtlCol="0"/>
            <a:lstStyle/>
            <a:p>
              <a:endParaRPr/>
            </a:p>
          </p:txBody>
        </p:sp>
        <p:sp>
          <p:nvSpPr>
            <p:cNvPr id="64" name="object 64"/>
            <p:cNvSpPr/>
            <p:nvPr/>
          </p:nvSpPr>
          <p:spPr>
            <a:xfrm>
              <a:off x="1711299" y="4123321"/>
              <a:ext cx="12065" cy="48260"/>
            </a:xfrm>
            <a:custGeom>
              <a:avLst/>
              <a:gdLst/>
              <a:ahLst/>
              <a:cxnLst/>
              <a:rect l="l" t="t" r="r" b="b"/>
              <a:pathLst>
                <a:path w="12064" h="48260">
                  <a:moveTo>
                    <a:pt x="12001" y="37261"/>
                  </a:moveTo>
                  <a:lnTo>
                    <a:pt x="9334" y="34607"/>
                  </a:lnTo>
                  <a:lnTo>
                    <a:pt x="2667" y="34607"/>
                  </a:lnTo>
                  <a:lnTo>
                    <a:pt x="0" y="37261"/>
                  </a:lnTo>
                  <a:lnTo>
                    <a:pt x="0" y="44005"/>
                  </a:lnTo>
                  <a:lnTo>
                    <a:pt x="2667" y="47917"/>
                  </a:lnTo>
                  <a:lnTo>
                    <a:pt x="9334" y="47917"/>
                  </a:lnTo>
                  <a:lnTo>
                    <a:pt x="12001" y="44005"/>
                  </a:lnTo>
                  <a:lnTo>
                    <a:pt x="12001" y="41351"/>
                  </a:lnTo>
                  <a:lnTo>
                    <a:pt x="12001" y="37261"/>
                  </a:lnTo>
                  <a:close/>
                </a:path>
                <a:path w="12064" h="48260">
                  <a:moveTo>
                    <a:pt x="12001" y="3911"/>
                  </a:moveTo>
                  <a:lnTo>
                    <a:pt x="9334" y="0"/>
                  </a:lnTo>
                  <a:lnTo>
                    <a:pt x="2667" y="0"/>
                  </a:lnTo>
                  <a:lnTo>
                    <a:pt x="0" y="3911"/>
                  </a:lnTo>
                  <a:lnTo>
                    <a:pt x="0" y="10655"/>
                  </a:lnTo>
                  <a:lnTo>
                    <a:pt x="2667" y="13309"/>
                  </a:lnTo>
                  <a:lnTo>
                    <a:pt x="9334" y="13309"/>
                  </a:lnTo>
                  <a:lnTo>
                    <a:pt x="12001" y="10655"/>
                  </a:lnTo>
                  <a:lnTo>
                    <a:pt x="12001" y="6565"/>
                  </a:lnTo>
                  <a:lnTo>
                    <a:pt x="12001" y="3911"/>
                  </a:lnTo>
                  <a:close/>
                </a:path>
              </a:pathLst>
            </a:custGeom>
            <a:solidFill>
              <a:srgbClr val="FFFFFF"/>
            </a:solidFill>
          </p:spPr>
          <p:txBody>
            <a:bodyPr wrap="square" lIns="0" tIns="0" rIns="0" bIns="0" rtlCol="0"/>
            <a:lstStyle/>
            <a:p>
              <a:endParaRPr/>
            </a:p>
          </p:txBody>
        </p:sp>
      </p:grpSp>
      <p:grpSp>
        <p:nvGrpSpPr>
          <p:cNvPr id="65" name="object 65"/>
          <p:cNvGrpSpPr/>
          <p:nvPr/>
        </p:nvGrpSpPr>
        <p:grpSpPr>
          <a:xfrm>
            <a:off x="894449" y="3681318"/>
            <a:ext cx="547371" cy="554355"/>
            <a:chOff x="894448" y="3681315"/>
            <a:chExt cx="547370" cy="554355"/>
          </a:xfrm>
        </p:grpSpPr>
        <p:sp>
          <p:nvSpPr>
            <p:cNvPr id="66" name="object 66"/>
            <p:cNvSpPr/>
            <p:nvPr/>
          </p:nvSpPr>
          <p:spPr>
            <a:xfrm>
              <a:off x="985208" y="4102026"/>
              <a:ext cx="367665" cy="133350"/>
            </a:xfrm>
            <a:custGeom>
              <a:avLst/>
              <a:gdLst/>
              <a:ahLst/>
              <a:cxnLst/>
              <a:rect l="l" t="t" r="r" b="b"/>
              <a:pathLst>
                <a:path w="367665" h="133350">
                  <a:moveTo>
                    <a:pt x="182853" y="0"/>
                  </a:moveTo>
                  <a:lnTo>
                    <a:pt x="111492" y="5331"/>
                  </a:lnTo>
                  <a:lnTo>
                    <a:pt x="53391" y="19762"/>
                  </a:lnTo>
                  <a:lnTo>
                    <a:pt x="14307" y="40947"/>
                  </a:lnTo>
                  <a:lnTo>
                    <a:pt x="0" y="66540"/>
                  </a:lnTo>
                  <a:lnTo>
                    <a:pt x="14307" y="92133"/>
                  </a:lnTo>
                  <a:lnTo>
                    <a:pt x="53391" y="113317"/>
                  </a:lnTo>
                  <a:lnTo>
                    <a:pt x="111492" y="127748"/>
                  </a:lnTo>
                  <a:lnTo>
                    <a:pt x="182853" y="133080"/>
                  </a:lnTo>
                  <a:lnTo>
                    <a:pt x="254431" y="127748"/>
                  </a:lnTo>
                  <a:lnTo>
                    <a:pt x="312992" y="113317"/>
                  </a:lnTo>
                  <a:lnTo>
                    <a:pt x="352532" y="92133"/>
                  </a:lnTo>
                  <a:lnTo>
                    <a:pt x="367046" y="66540"/>
                  </a:lnTo>
                  <a:lnTo>
                    <a:pt x="352532" y="40947"/>
                  </a:lnTo>
                  <a:lnTo>
                    <a:pt x="312992" y="19762"/>
                  </a:lnTo>
                  <a:lnTo>
                    <a:pt x="254431" y="5331"/>
                  </a:lnTo>
                  <a:lnTo>
                    <a:pt x="182853" y="0"/>
                  </a:lnTo>
                  <a:close/>
                </a:path>
              </a:pathLst>
            </a:custGeom>
            <a:solidFill>
              <a:srgbClr val="999999"/>
            </a:solidFill>
          </p:spPr>
          <p:txBody>
            <a:bodyPr wrap="square" lIns="0" tIns="0" rIns="0" bIns="0" rtlCol="0"/>
            <a:lstStyle/>
            <a:p>
              <a:endParaRPr/>
            </a:p>
          </p:txBody>
        </p:sp>
        <p:sp>
          <p:nvSpPr>
            <p:cNvPr id="67" name="object 67"/>
            <p:cNvSpPr/>
            <p:nvPr/>
          </p:nvSpPr>
          <p:spPr>
            <a:xfrm>
              <a:off x="990546" y="4108591"/>
              <a:ext cx="355600" cy="120014"/>
            </a:xfrm>
            <a:custGeom>
              <a:avLst/>
              <a:gdLst/>
              <a:ahLst/>
              <a:cxnLst/>
              <a:rect l="l" t="t" r="r" b="b"/>
              <a:pathLst>
                <a:path w="355600" h="120014">
                  <a:moveTo>
                    <a:pt x="355037" y="59974"/>
                  </a:moveTo>
                  <a:lnTo>
                    <a:pt x="341190" y="83419"/>
                  </a:lnTo>
                  <a:lnTo>
                    <a:pt x="303318" y="102471"/>
                  </a:lnTo>
                  <a:lnTo>
                    <a:pt x="246925" y="115269"/>
                  </a:lnTo>
                  <a:lnTo>
                    <a:pt x="177516" y="119949"/>
                  </a:lnTo>
                  <a:lnTo>
                    <a:pt x="108678" y="115269"/>
                  </a:lnTo>
                  <a:lnTo>
                    <a:pt x="52223" y="102471"/>
                  </a:lnTo>
                  <a:lnTo>
                    <a:pt x="14036" y="83419"/>
                  </a:lnTo>
                  <a:lnTo>
                    <a:pt x="0" y="59974"/>
                  </a:lnTo>
                  <a:lnTo>
                    <a:pt x="14036" y="36530"/>
                  </a:lnTo>
                  <a:lnTo>
                    <a:pt x="52223" y="17477"/>
                  </a:lnTo>
                  <a:lnTo>
                    <a:pt x="108678" y="4679"/>
                  </a:lnTo>
                  <a:lnTo>
                    <a:pt x="177516" y="0"/>
                  </a:lnTo>
                  <a:lnTo>
                    <a:pt x="246925" y="4679"/>
                  </a:lnTo>
                  <a:lnTo>
                    <a:pt x="303318" y="17477"/>
                  </a:lnTo>
                  <a:lnTo>
                    <a:pt x="341190" y="36530"/>
                  </a:lnTo>
                  <a:lnTo>
                    <a:pt x="355037" y="59974"/>
                  </a:lnTo>
                  <a:close/>
                </a:path>
              </a:pathLst>
            </a:custGeom>
            <a:ln w="5326">
              <a:solidFill>
                <a:srgbClr val="212121"/>
              </a:solidFill>
            </a:ln>
          </p:spPr>
          <p:txBody>
            <a:bodyPr wrap="square" lIns="0" tIns="0" rIns="0" bIns="0" rtlCol="0"/>
            <a:lstStyle/>
            <a:p>
              <a:endParaRPr/>
            </a:p>
          </p:txBody>
        </p:sp>
        <p:sp>
          <p:nvSpPr>
            <p:cNvPr id="68" name="object 68"/>
            <p:cNvSpPr/>
            <p:nvPr/>
          </p:nvSpPr>
          <p:spPr>
            <a:xfrm>
              <a:off x="1342914" y="4165903"/>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212121"/>
            </a:solidFill>
          </p:spPr>
          <p:txBody>
            <a:bodyPr wrap="square" lIns="0" tIns="0" rIns="0" bIns="0" rtlCol="0"/>
            <a:lstStyle/>
            <a:p>
              <a:endParaRPr/>
            </a:p>
          </p:txBody>
        </p:sp>
        <p:sp>
          <p:nvSpPr>
            <p:cNvPr id="69" name="object 69"/>
            <p:cNvSpPr/>
            <p:nvPr/>
          </p:nvSpPr>
          <p:spPr>
            <a:xfrm>
              <a:off x="985208" y="4068667"/>
              <a:ext cx="367665" cy="145415"/>
            </a:xfrm>
            <a:custGeom>
              <a:avLst/>
              <a:gdLst/>
              <a:ahLst/>
              <a:cxnLst/>
              <a:rect l="l" t="t" r="r" b="b"/>
              <a:pathLst>
                <a:path w="367665" h="145414">
                  <a:moveTo>
                    <a:pt x="182853" y="0"/>
                  </a:moveTo>
                  <a:lnTo>
                    <a:pt x="124888" y="3641"/>
                  </a:lnTo>
                  <a:lnTo>
                    <a:pt x="74672" y="13797"/>
                  </a:lnTo>
                  <a:lnTo>
                    <a:pt x="35153" y="29320"/>
                  </a:lnTo>
                  <a:lnTo>
                    <a:pt x="0" y="71863"/>
                  </a:lnTo>
                  <a:lnTo>
                    <a:pt x="9279" y="94883"/>
                  </a:lnTo>
                  <a:lnTo>
                    <a:pt x="35153" y="114982"/>
                  </a:lnTo>
                  <a:lnTo>
                    <a:pt x="74672" y="130899"/>
                  </a:lnTo>
                  <a:lnTo>
                    <a:pt x="124888" y="141374"/>
                  </a:lnTo>
                  <a:lnTo>
                    <a:pt x="182853" y="145146"/>
                  </a:lnTo>
                  <a:lnTo>
                    <a:pt x="240964" y="141374"/>
                  </a:lnTo>
                  <a:lnTo>
                    <a:pt x="291514" y="130899"/>
                  </a:lnTo>
                  <a:lnTo>
                    <a:pt x="331427" y="114982"/>
                  </a:lnTo>
                  <a:lnTo>
                    <a:pt x="357629" y="94883"/>
                  </a:lnTo>
                  <a:lnTo>
                    <a:pt x="367046" y="71863"/>
                  </a:lnTo>
                  <a:lnTo>
                    <a:pt x="357629" y="49058"/>
                  </a:lnTo>
                  <a:lnTo>
                    <a:pt x="331427" y="29320"/>
                  </a:lnTo>
                  <a:lnTo>
                    <a:pt x="291514" y="13797"/>
                  </a:lnTo>
                  <a:lnTo>
                    <a:pt x="240964" y="3641"/>
                  </a:lnTo>
                  <a:lnTo>
                    <a:pt x="182853" y="0"/>
                  </a:lnTo>
                  <a:close/>
                </a:path>
              </a:pathLst>
            </a:custGeom>
            <a:solidFill>
              <a:srgbClr val="999999"/>
            </a:solidFill>
          </p:spPr>
          <p:txBody>
            <a:bodyPr wrap="square" lIns="0" tIns="0" rIns="0" bIns="0" rtlCol="0"/>
            <a:lstStyle/>
            <a:p>
              <a:endParaRPr/>
            </a:p>
          </p:txBody>
        </p:sp>
        <p:sp>
          <p:nvSpPr>
            <p:cNvPr id="70" name="object 70"/>
            <p:cNvSpPr/>
            <p:nvPr/>
          </p:nvSpPr>
          <p:spPr>
            <a:xfrm>
              <a:off x="990546" y="4075409"/>
              <a:ext cx="355600" cy="132080"/>
            </a:xfrm>
            <a:custGeom>
              <a:avLst/>
              <a:gdLst/>
              <a:ahLst/>
              <a:cxnLst/>
              <a:rect l="l" t="t" r="r" b="b"/>
              <a:pathLst>
                <a:path w="355600" h="132079">
                  <a:moveTo>
                    <a:pt x="355037" y="65120"/>
                  </a:moveTo>
                  <a:lnTo>
                    <a:pt x="341190" y="91340"/>
                  </a:lnTo>
                  <a:lnTo>
                    <a:pt x="303318" y="112519"/>
                  </a:lnTo>
                  <a:lnTo>
                    <a:pt x="246925" y="126678"/>
                  </a:lnTo>
                  <a:lnTo>
                    <a:pt x="177516" y="131838"/>
                  </a:lnTo>
                  <a:lnTo>
                    <a:pt x="108678" y="126678"/>
                  </a:lnTo>
                  <a:lnTo>
                    <a:pt x="52223" y="112519"/>
                  </a:lnTo>
                  <a:lnTo>
                    <a:pt x="14036" y="91340"/>
                  </a:lnTo>
                  <a:lnTo>
                    <a:pt x="0" y="65120"/>
                  </a:lnTo>
                  <a:lnTo>
                    <a:pt x="14036" y="39824"/>
                  </a:lnTo>
                  <a:lnTo>
                    <a:pt x="52223" y="19119"/>
                  </a:lnTo>
                  <a:lnTo>
                    <a:pt x="108678" y="5134"/>
                  </a:lnTo>
                  <a:lnTo>
                    <a:pt x="177516" y="0"/>
                  </a:lnTo>
                  <a:lnTo>
                    <a:pt x="246925" y="5134"/>
                  </a:lnTo>
                  <a:lnTo>
                    <a:pt x="303318" y="19119"/>
                  </a:lnTo>
                  <a:lnTo>
                    <a:pt x="341190" y="39824"/>
                  </a:lnTo>
                  <a:lnTo>
                    <a:pt x="355037" y="65120"/>
                  </a:lnTo>
                  <a:close/>
                </a:path>
              </a:pathLst>
            </a:custGeom>
            <a:ln w="5326">
              <a:solidFill>
                <a:srgbClr val="212121"/>
              </a:solidFill>
            </a:ln>
          </p:spPr>
          <p:txBody>
            <a:bodyPr wrap="square" lIns="0" tIns="0" rIns="0" bIns="0" rtlCol="0"/>
            <a:lstStyle/>
            <a:p>
              <a:endParaRPr/>
            </a:p>
          </p:txBody>
        </p:sp>
        <p:sp>
          <p:nvSpPr>
            <p:cNvPr id="71" name="object 71"/>
            <p:cNvSpPr/>
            <p:nvPr/>
          </p:nvSpPr>
          <p:spPr>
            <a:xfrm>
              <a:off x="1342914" y="4137868"/>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212121"/>
            </a:solidFill>
          </p:spPr>
          <p:txBody>
            <a:bodyPr wrap="square" lIns="0" tIns="0" rIns="0" bIns="0" rtlCol="0"/>
            <a:lstStyle/>
            <a:p>
              <a:endParaRPr/>
            </a:p>
          </p:txBody>
        </p:sp>
        <p:sp>
          <p:nvSpPr>
            <p:cNvPr id="72" name="object 72"/>
            <p:cNvSpPr/>
            <p:nvPr/>
          </p:nvSpPr>
          <p:spPr>
            <a:xfrm>
              <a:off x="894448" y="4123318"/>
              <a:ext cx="547370" cy="48260"/>
            </a:xfrm>
            <a:custGeom>
              <a:avLst/>
              <a:gdLst/>
              <a:ahLst/>
              <a:cxnLst/>
              <a:rect l="l" t="t" r="r" b="b"/>
              <a:pathLst>
                <a:path w="547369" h="48260">
                  <a:moveTo>
                    <a:pt x="0" y="47908"/>
                  </a:moveTo>
                  <a:lnTo>
                    <a:pt x="547226" y="47908"/>
                  </a:lnTo>
                  <a:lnTo>
                    <a:pt x="547226" y="0"/>
                  </a:lnTo>
                  <a:lnTo>
                    <a:pt x="0" y="0"/>
                  </a:lnTo>
                  <a:lnTo>
                    <a:pt x="0" y="47908"/>
                  </a:lnTo>
                  <a:close/>
                </a:path>
              </a:pathLst>
            </a:custGeom>
            <a:solidFill>
              <a:srgbClr val="BABABA"/>
            </a:solidFill>
          </p:spPr>
          <p:txBody>
            <a:bodyPr wrap="square" lIns="0" tIns="0" rIns="0" bIns="0" rtlCol="0"/>
            <a:lstStyle/>
            <a:p>
              <a:endParaRPr/>
            </a:p>
          </p:txBody>
        </p:sp>
        <p:sp>
          <p:nvSpPr>
            <p:cNvPr id="73" name="object 73"/>
            <p:cNvSpPr/>
            <p:nvPr/>
          </p:nvSpPr>
          <p:spPr>
            <a:xfrm>
              <a:off x="901121" y="4129884"/>
              <a:ext cx="534035" cy="34925"/>
            </a:xfrm>
            <a:custGeom>
              <a:avLst/>
              <a:gdLst/>
              <a:ahLst/>
              <a:cxnLst/>
              <a:rect l="l" t="t" r="r" b="b"/>
              <a:pathLst>
                <a:path w="534035" h="34925">
                  <a:moveTo>
                    <a:pt x="0" y="0"/>
                  </a:moveTo>
                  <a:lnTo>
                    <a:pt x="533880" y="0"/>
                  </a:lnTo>
                  <a:lnTo>
                    <a:pt x="533880" y="34778"/>
                  </a:lnTo>
                  <a:lnTo>
                    <a:pt x="0" y="34778"/>
                  </a:lnTo>
                  <a:lnTo>
                    <a:pt x="0" y="0"/>
                  </a:lnTo>
                  <a:close/>
                </a:path>
              </a:pathLst>
            </a:custGeom>
            <a:ln w="5324">
              <a:solidFill>
                <a:srgbClr val="212121"/>
              </a:solidFill>
            </a:ln>
          </p:spPr>
          <p:txBody>
            <a:bodyPr wrap="square" lIns="0" tIns="0" rIns="0" bIns="0" rtlCol="0"/>
            <a:lstStyle/>
            <a:p>
              <a:endParaRPr/>
            </a:p>
          </p:txBody>
        </p:sp>
        <p:sp>
          <p:nvSpPr>
            <p:cNvPr id="74" name="object 74"/>
            <p:cNvSpPr/>
            <p:nvPr/>
          </p:nvSpPr>
          <p:spPr>
            <a:xfrm>
              <a:off x="1342914" y="4136626"/>
              <a:ext cx="64135" cy="21590"/>
            </a:xfrm>
            <a:custGeom>
              <a:avLst/>
              <a:gdLst/>
              <a:ahLst/>
              <a:cxnLst/>
              <a:rect l="l" t="t" r="r" b="b"/>
              <a:pathLst>
                <a:path w="64134" h="21589">
                  <a:moveTo>
                    <a:pt x="0" y="21292"/>
                  </a:moveTo>
                  <a:lnTo>
                    <a:pt x="64066" y="21292"/>
                  </a:lnTo>
                  <a:lnTo>
                    <a:pt x="64066" y="0"/>
                  </a:lnTo>
                  <a:lnTo>
                    <a:pt x="0" y="0"/>
                  </a:lnTo>
                  <a:lnTo>
                    <a:pt x="0" y="21292"/>
                  </a:lnTo>
                  <a:close/>
                </a:path>
              </a:pathLst>
            </a:custGeom>
            <a:solidFill>
              <a:srgbClr val="BABABA"/>
            </a:solidFill>
          </p:spPr>
          <p:txBody>
            <a:bodyPr wrap="square" lIns="0" tIns="0" rIns="0" bIns="0" rtlCol="0"/>
            <a:lstStyle/>
            <a:p>
              <a:endParaRPr/>
            </a:p>
          </p:txBody>
        </p:sp>
        <p:sp>
          <p:nvSpPr>
            <p:cNvPr id="75" name="object 75"/>
            <p:cNvSpPr/>
            <p:nvPr/>
          </p:nvSpPr>
          <p:spPr>
            <a:xfrm>
              <a:off x="1349586" y="4143369"/>
              <a:ext cx="52069" cy="8255"/>
            </a:xfrm>
            <a:custGeom>
              <a:avLst/>
              <a:gdLst/>
              <a:ahLst/>
              <a:cxnLst/>
              <a:rect l="l" t="t" r="r" b="b"/>
              <a:pathLst>
                <a:path w="52069" h="8254">
                  <a:moveTo>
                    <a:pt x="0" y="0"/>
                  </a:moveTo>
                  <a:lnTo>
                    <a:pt x="52057" y="0"/>
                  </a:lnTo>
                  <a:lnTo>
                    <a:pt x="52057" y="7984"/>
                  </a:lnTo>
                  <a:lnTo>
                    <a:pt x="0" y="7984"/>
                  </a:lnTo>
                  <a:lnTo>
                    <a:pt x="0" y="0"/>
                  </a:lnTo>
                  <a:close/>
                </a:path>
              </a:pathLst>
            </a:custGeom>
            <a:ln w="5325">
              <a:solidFill>
                <a:srgbClr val="212121"/>
              </a:solidFill>
            </a:ln>
          </p:spPr>
          <p:txBody>
            <a:bodyPr wrap="square" lIns="0" tIns="0" rIns="0" bIns="0" rtlCol="0"/>
            <a:lstStyle/>
            <a:p>
              <a:endParaRPr/>
            </a:p>
          </p:txBody>
        </p:sp>
        <p:sp>
          <p:nvSpPr>
            <p:cNvPr id="76" name="object 76"/>
            <p:cNvSpPr/>
            <p:nvPr/>
          </p:nvSpPr>
          <p:spPr>
            <a:xfrm>
              <a:off x="1346917" y="4140707"/>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212121"/>
            </a:solidFill>
          </p:spPr>
          <p:txBody>
            <a:bodyPr wrap="square" lIns="0" tIns="0" rIns="0" bIns="0" rtlCol="0"/>
            <a:lstStyle/>
            <a:p>
              <a:endParaRPr/>
            </a:p>
          </p:txBody>
        </p:sp>
        <p:sp>
          <p:nvSpPr>
            <p:cNvPr id="77" name="object 77"/>
            <p:cNvSpPr/>
            <p:nvPr/>
          </p:nvSpPr>
          <p:spPr>
            <a:xfrm>
              <a:off x="962517" y="4136626"/>
              <a:ext cx="349885" cy="28575"/>
            </a:xfrm>
            <a:custGeom>
              <a:avLst/>
              <a:gdLst/>
              <a:ahLst/>
              <a:cxnLst/>
              <a:rect l="l" t="t" r="r" b="b"/>
              <a:pathLst>
                <a:path w="349884" h="28575">
                  <a:moveTo>
                    <a:pt x="0" y="0"/>
                  </a:moveTo>
                  <a:lnTo>
                    <a:pt x="0" y="28035"/>
                  </a:lnTo>
                </a:path>
                <a:path w="349884" h="28575">
                  <a:moveTo>
                    <a:pt x="349689" y="0"/>
                  </a:moveTo>
                  <a:lnTo>
                    <a:pt x="349689" y="28035"/>
                  </a:lnTo>
                </a:path>
              </a:pathLst>
            </a:custGeom>
            <a:ln w="5338">
              <a:solidFill>
                <a:srgbClr val="000000"/>
              </a:solidFill>
            </a:ln>
          </p:spPr>
          <p:txBody>
            <a:bodyPr wrap="square" lIns="0" tIns="0" rIns="0" bIns="0" rtlCol="0"/>
            <a:lstStyle/>
            <a:p>
              <a:endParaRPr/>
            </a:p>
          </p:txBody>
        </p:sp>
        <p:sp>
          <p:nvSpPr>
            <p:cNvPr id="78" name="object 78"/>
            <p:cNvSpPr/>
            <p:nvPr/>
          </p:nvSpPr>
          <p:spPr>
            <a:xfrm>
              <a:off x="1164059" y="4136626"/>
              <a:ext cx="8255" cy="13335"/>
            </a:xfrm>
            <a:custGeom>
              <a:avLst/>
              <a:gdLst/>
              <a:ahLst/>
              <a:cxnLst/>
              <a:rect l="l" t="t" r="r" b="b"/>
              <a:pathLst>
                <a:path w="8255" h="13335">
                  <a:moveTo>
                    <a:pt x="0" y="13307"/>
                  </a:moveTo>
                  <a:lnTo>
                    <a:pt x="8006" y="13307"/>
                  </a:lnTo>
                  <a:lnTo>
                    <a:pt x="8006" y="0"/>
                  </a:lnTo>
                  <a:lnTo>
                    <a:pt x="0" y="0"/>
                  </a:lnTo>
                  <a:lnTo>
                    <a:pt x="0" y="13307"/>
                  </a:lnTo>
                  <a:close/>
                </a:path>
              </a:pathLst>
            </a:custGeom>
            <a:solidFill>
              <a:srgbClr val="FFFFFF"/>
            </a:solidFill>
          </p:spPr>
          <p:txBody>
            <a:bodyPr wrap="square" lIns="0" tIns="0" rIns="0" bIns="0" rtlCol="0"/>
            <a:lstStyle/>
            <a:p>
              <a:endParaRPr/>
            </a:p>
          </p:txBody>
        </p:sp>
        <p:sp>
          <p:nvSpPr>
            <p:cNvPr id="79" name="object 79"/>
            <p:cNvSpPr/>
            <p:nvPr/>
          </p:nvSpPr>
          <p:spPr>
            <a:xfrm>
              <a:off x="1166727" y="4129884"/>
              <a:ext cx="4445" cy="13970"/>
            </a:xfrm>
            <a:custGeom>
              <a:avLst/>
              <a:gdLst/>
              <a:ahLst/>
              <a:cxnLst/>
              <a:rect l="l" t="t" r="r" b="b"/>
              <a:pathLst>
                <a:path w="4444" h="13970">
                  <a:moveTo>
                    <a:pt x="4003" y="6742"/>
                  </a:moveTo>
                  <a:lnTo>
                    <a:pt x="4003" y="10646"/>
                  </a:lnTo>
                  <a:lnTo>
                    <a:pt x="2668" y="13485"/>
                  </a:lnTo>
                  <a:lnTo>
                    <a:pt x="1334" y="13485"/>
                  </a:lnTo>
                  <a:lnTo>
                    <a:pt x="0" y="13485"/>
                  </a:lnTo>
                  <a:lnTo>
                    <a:pt x="0" y="10646"/>
                  </a:lnTo>
                  <a:lnTo>
                    <a:pt x="0" y="6742"/>
                  </a:lnTo>
                  <a:lnTo>
                    <a:pt x="0" y="2661"/>
                  </a:lnTo>
                  <a:lnTo>
                    <a:pt x="0" y="0"/>
                  </a:lnTo>
                  <a:lnTo>
                    <a:pt x="1334" y="0"/>
                  </a:lnTo>
                  <a:lnTo>
                    <a:pt x="2668" y="0"/>
                  </a:lnTo>
                  <a:lnTo>
                    <a:pt x="4003" y="2661"/>
                  </a:lnTo>
                  <a:lnTo>
                    <a:pt x="4003" y="6742"/>
                  </a:lnTo>
                  <a:close/>
                </a:path>
              </a:pathLst>
            </a:custGeom>
            <a:ln w="3175">
              <a:solidFill>
                <a:srgbClr val="000000"/>
              </a:solidFill>
            </a:ln>
          </p:spPr>
          <p:txBody>
            <a:bodyPr wrap="square" lIns="0" tIns="0" rIns="0" bIns="0" rtlCol="0"/>
            <a:lstStyle/>
            <a:p>
              <a:endParaRPr/>
            </a:p>
          </p:txBody>
        </p:sp>
        <p:sp>
          <p:nvSpPr>
            <p:cNvPr id="80" name="object 80"/>
            <p:cNvSpPr/>
            <p:nvPr/>
          </p:nvSpPr>
          <p:spPr>
            <a:xfrm>
              <a:off x="1169485" y="4135384"/>
              <a:ext cx="2540" cy="2540"/>
            </a:xfrm>
            <a:custGeom>
              <a:avLst/>
              <a:gdLst/>
              <a:ahLst/>
              <a:cxnLst/>
              <a:rect l="l" t="t" r="r" b="b"/>
              <a:pathLst>
                <a:path w="2540" h="2539">
                  <a:moveTo>
                    <a:pt x="0" y="1242"/>
                  </a:moveTo>
                  <a:lnTo>
                    <a:pt x="364" y="363"/>
                  </a:lnTo>
                  <a:lnTo>
                    <a:pt x="1245" y="0"/>
                  </a:lnTo>
                  <a:lnTo>
                    <a:pt x="2126" y="363"/>
                  </a:lnTo>
                  <a:lnTo>
                    <a:pt x="2490" y="1242"/>
                  </a:lnTo>
                  <a:lnTo>
                    <a:pt x="2126" y="2120"/>
                  </a:lnTo>
                  <a:lnTo>
                    <a:pt x="1245" y="2484"/>
                  </a:lnTo>
                  <a:lnTo>
                    <a:pt x="364" y="2120"/>
                  </a:lnTo>
                  <a:lnTo>
                    <a:pt x="0" y="1242"/>
                  </a:lnTo>
                  <a:close/>
                </a:path>
              </a:pathLst>
            </a:custGeom>
            <a:solidFill>
              <a:srgbClr val="000000"/>
            </a:solidFill>
          </p:spPr>
          <p:txBody>
            <a:bodyPr wrap="square" lIns="0" tIns="0" rIns="0" bIns="0" rtlCol="0"/>
            <a:lstStyle/>
            <a:p>
              <a:endParaRPr/>
            </a:p>
          </p:txBody>
        </p:sp>
        <p:sp>
          <p:nvSpPr>
            <p:cNvPr id="81" name="object 81"/>
            <p:cNvSpPr/>
            <p:nvPr/>
          </p:nvSpPr>
          <p:spPr>
            <a:xfrm>
              <a:off x="894448" y="3681315"/>
              <a:ext cx="547370" cy="455930"/>
            </a:xfrm>
            <a:custGeom>
              <a:avLst/>
              <a:gdLst/>
              <a:ahLst/>
              <a:cxnLst/>
              <a:rect l="l" t="t" r="r" b="b"/>
              <a:pathLst>
                <a:path w="547369" h="455929">
                  <a:moveTo>
                    <a:pt x="0" y="455311"/>
                  </a:moveTo>
                  <a:lnTo>
                    <a:pt x="547226" y="455311"/>
                  </a:lnTo>
                  <a:lnTo>
                    <a:pt x="547226" y="0"/>
                  </a:lnTo>
                  <a:lnTo>
                    <a:pt x="0" y="0"/>
                  </a:lnTo>
                  <a:lnTo>
                    <a:pt x="0" y="455311"/>
                  </a:lnTo>
                  <a:close/>
                </a:path>
              </a:pathLst>
            </a:custGeom>
            <a:solidFill>
              <a:srgbClr val="BABABA"/>
            </a:solidFill>
          </p:spPr>
          <p:txBody>
            <a:bodyPr wrap="square" lIns="0" tIns="0" rIns="0" bIns="0" rtlCol="0"/>
            <a:lstStyle/>
            <a:p>
              <a:endParaRPr/>
            </a:p>
          </p:txBody>
        </p:sp>
        <p:sp>
          <p:nvSpPr>
            <p:cNvPr id="82" name="object 82"/>
            <p:cNvSpPr/>
            <p:nvPr/>
          </p:nvSpPr>
          <p:spPr>
            <a:xfrm>
              <a:off x="901121" y="3686638"/>
              <a:ext cx="534035" cy="443865"/>
            </a:xfrm>
            <a:custGeom>
              <a:avLst/>
              <a:gdLst/>
              <a:ahLst/>
              <a:cxnLst/>
              <a:rect l="l" t="t" r="r" b="b"/>
              <a:pathLst>
                <a:path w="534035" h="443864">
                  <a:moveTo>
                    <a:pt x="0" y="0"/>
                  </a:moveTo>
                  <a:lnTo>
                    <a:pt x="533880" y="0"/>
                  </a:lnTo>
                  <a:lnTo>
                    <a:pt x="533880" y="443245"/>
                  </a:lnTo>
                  <a:lnTo>
                    <a:pt x="0" y="443245"/>
                  </a:lnTo>
                  <a:lnTo>
                    <a:pt x="0" y="0"/>
                  </a:lnTo>
                  <a:close/>
                </a:path>
              </a:pathLst>
            </a:custGeom>
            <a:ln w="5330">
              <a:solidFill>
                <a:srgbClr val="212121"/>
              </a:solidFill>
            </a:ln>
          </p:spPr>
          <p:txBody>
            <a:bodyPr wrap="square" lIns="0" tIns="0" rIns="0" bIns="0" rtlCol="0"/>
            <a:lstStyle/>
            <a:p>
              <a:endParaRPr/>
            </a:p>
          </p:txBody>
        </p:sp>
        <p:sp>
          <p:nvSpPr>
            <p:cNvPr id="83" name="object 83"/>
            <p:cNvSpPr/>
            <p:nvPr/>
          </p:nvSpPr>
          <p:spPr>
            <a:xfrm>
              <a:off x="898452" y="3683976"/>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212121"/>
            </a:solidFill>
          </p:spPr>
          <p:txBody>
            <a:bodyPr wrap="square" lIns="0" tIns="0" rIns="0" bIns="0" rtlCol="0"/>
            <a:lstStyle/>
            <a:p>
              <a:endParaRPr/>
            </a:p>
          </p:txBody>
        </p:sp>
        <p:sp>
          <p:nvSpPr>
            <p:cNvPr id="84" name="object 84"/>
            <p:cNvSpPr/>
            <p:nvPr/>
          </p:nvSpPr>
          <p:spPr>
            <a:xfrm>
              <a:off x="937157" y="3723900"/>
              <a:ext cx="462280" cy="356870"/>
            </a:xfrm>
            <a:custGeom>
              <a:avLst/>
              <a:gdLst/>
              <a:ahLst/>
              <a:cxnLst/>
              <a:rect l="l" t="t" r="r" b="b"/>
              <a:pathLst>
                <a:path w="462280" h="356870">
                  <a:moveTo>
                    <a:pt x="0" y="356832"/>
                  </a:moveTo>
                  <a:lnTo>
                    <a:pt x="461817" y="356832"/>
                  </a:lnTo>
                  <a:lnTo>
                    <a:pt x="461817" y="0"/>
                  </a:lnTo>
                  <a:lnTo>
                    <a:pt x="0" y="0"/>
                  </a:lnTo>
                  <a:lnTo>
                    <a:pt x="0" y="356832"/>
                  </a:lnTo>
                  <a:close/>
                </a:path>
              </a:pathLst>
            </a:custGeom>
            <a:solidFill>
              <a:srgbClr val="99FFFF"/>
            </a:solidFill>
          </p:spPr>
          <p:txBody>
            <a:bodyPr wrap="square" lIns="0" tIns="0" rIns="0" bIns="0" rtlCol="0"/>
            <a:lstStyle/>
            <a:p>
              <a:endParaRPr/>
            </a:p>
          </p:txBody>
        </p:sp>
        <p:sp>
          <p:nvSpPr>
            <p:cNvPr id="85" name="object 85"/>
            <p:cNvSpPr/>
            <p:nvPr/>
          </p:nvSpPr>
          <p:spPr>
            <a:xfrm>
              <a:off x="943831" y="3729224"/>
              <a:ext cx="448945" cy="346710"/>
            </a:xfrm>
            <a:custGeom>
              <a:avLst/>
              <a:gdLst/>
              <a:ahLst/>
              <a:cxnLst/>
              <a:rect l="l" t="t" r="r" b="b"/>
              <a:pathLst>
                <a:path w="448944" h="346710">
                  <a:moveTo>
                    <a:pt x="0" y="0"/>
                  </a:moveTo>
                  <a:lnTo>
                    <a:pt x="448472" y="0"/>
                  </a:lnTo>
                  <a:lnTo>
                    <a:pt x="448472" y="346185"/>
                  </a:lnTo>
                  <a:lnTo>
                    <a:pt x="0" y="346185"/>
                  </a:lnTo>
                  <a:lnTo>
                    <a:pt x="0" y="0"/>
                  </a:lnTo>
                  <a:close/>
                </a:path>
              </a:pathLst>
            </a:custGeom>
            <a:ln w="5330">
              <a:solidFill>
                <a:srgbClr val="212121"/>
              </a:solidFill>
            </a:ln>
          </p:spPr>
          <p:txBody>
            <a:bodyPr wrap="square" lIns="0" tIns="0" rIns="0" bIns="0" rtlCol="0"/>
            <a:lstStyle/>
            <a:p>
              <a:endParaRPr/>
            </a:p>
          </p:txBody>
        </p:sp>
        <p:sp>
          <p:nvSpPr>
            <p:cNvPr id="86" name="object 86"/>
            <p:cNvSpPr/>
            <p:nvPr/>
          </p:nvSpPr>
          <p:spPr>
            <a:xfrm>
              <a:off x="941161" y="3726561"/>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212121"/>
            </a:solidFill>
          </p:spPr>
          <p:txBody>
            <a:bodyPr wrap="square" lIns="0" tIns="0" rIns="0" bIns="0" rtlCol="0"/>
            <a:lstStyle/>
            <a:p>
              <a:endParaRPr/>
            </a:p>
          </p:txBody>
        </p:sp>
        <p:sp>
          <p:nvSpPr>
            <p:cNvPr id="87" name="object 87"/>
            <p:cNvSpPr/>
            <p:nvPr/>
          </p:nvSpPr>
          <p:spPr>
            <a:xfrm>
              <a:off x="937157" y="3723900"/>
              <a:ext cx="475615" cy="363855"/>
            </a:xfrm>
            <a:custGeom>
              <a:avLst/>
              <a:gdLst/>
              <a:ahLst/>
              <a:cxnLst/>
              <a:rect l="l" t="t" r="r" b="b"/>
              <a:pathLst>
                <a:path w="475615" h="363854">
                  <a:moveTo>
                    <a:pt x="0" y="363397"/>
                  </a:moveTo>
                  <a:lnTo>
                    <a:pt x="0" y="363397"/>
                  </a:lnTo>
                  <a:lnTo>
                    <a:pt x="475160" y="363397"/>
                  </a:lnTo>
                </a:path>
                <a:path w="475615" h="363854">
                  <a:moveTo>
                    <a:pt x="468489" y="0"/>
                  </a:moveTo>
                  <a:lnTo>
                    <a:pt x="468489" y="0"/>
                  </a:lnTo>
                  <a:lnTo>
                    <a:pt x="468489" y="356832"/>
                  </a:lnTo>
                </a:path>
              </a:pathLst>
            </a:custGeom>
            <a:ln w="11996">
              <a:solidFill>
                <a:srgbClr val="FFFFFF"/>
              </a:solidFill>
            </a:ln>
          </p:spPr>
          <p:txBody>
            <a:bodyPr wrap="square" lIns="0" tIns="0" rIns="0" bIns="0" rtlCol="0"/>
            <a:lstStyle/>
            <a:p>
              <a:endParaRPr/>
            </a:p>
          </p:txBody>
        </p:sp>
      </p:grpSp>
      <p:grpSp>
        <p:nvGrpSpPr>
          <p:cNvPr id="88" name="object 88"/>
          <p:cNvGrpSpPr/>
          <p:nvPr/>
        </p:nvGrpSpPr>
        <p:grpSpPr>
          <a:xfrm>
            <a:off x="858419" y="4211151"/>
            <a:ext cx="607695" cy="113664"/>
            <a:chOff x="858416" y="4211150"/>
            <a:chExt cx="607695" cy="113664"/>
          </a:xfrm>
        </p:grpSpPr>
        <p:sp>
          <p:nvSpPr>
            <p:cNvPr id="89" name="object 89"/>
            <p:cNvSpPr/>
            <p:nvPr/>
          </p:nvSpPr>
          <p:spPr>
            <a:xfrm>
              <a:off x="861078" y="4293714"/>
              <a:ext cx="601980" cy="31115"/>
            </a:xfrm>
            <a:custGeom>
              <a:avLst/>
              <a:gdLst/>
              <a:ahLst/>
              <a:cxnLst/>
              <a:rect l="l" t="t" r="r" b="b"/>
              <a:pathLst>
                <a:path w="601980" h="31114">
                  <a:moveTo>
                    <a:pt x="0" y="30608"/>
                  </a:moveTo>
                  <a:lnTo>
                    <a:pt x="601962" y="30608"/>
                  </a:lnTo>
                  <a:lnTo>
                    <a:pt x="601962" y="0"/>
                  </a:lnTo>
                  <a:lnTo>
                    <a:pt x="0" y="0"/>
                  </a:lnTo>
                  <a:lnTo>
                    <a:pt x="0" y="30608"/>
                  </a:lnTo>
                  <a:close/>
                </a:path>
              </a:pathLst>
            </a:custGeom>
            <a:solidFill>
              <a:srgbClr val="BABABA"/>
            </a:solidFill>
          </p:spPr>
          <p:txBody>
            <a:bodyPr wrap="square" lIns="0" tIns="0" rIns="0" bIns="0" rtlCol="0"/>
            <a:lstStyle/>
            <a:p>
              <a:endParaRPr/>
            </a:p>
          </p:txBody>
        </p:sp>
        <p:sp>
          <p:nvSpPr>
            <p:cNvPr id="90" name="object 90"/>
            <p:cNvSpPr/>
            <p:nvPr/>
          </p:nvSpPr>
          <p:spPr>
            <a:xfrm>
              <a:off x="867752" y="4300368"/>
              <a:ext cx="588645" cy="17780"/>
            </a:xfrm>
            <a:custGeom>
              <a:avLst/>
              <a:gdLst/>
              <a:ahLst/>
              <a:cxnLst/>
              <a:rect l="l" t="t" r="r" b="b"/>
              <a:pathLst>
                <a:path w="588644" h="17779">
                  <a:moveTo>
                    <a:pt x="0" y="0"/>
                  </a:moveTo>
                  <a:lnTo>
                    <a:pt x="588617" y="0"/>
                  </a:lnTo>
                  <a:lnTo>
                    <a:pt x="588617" y="17300"/>
                  </a:lnTo>
                  <a:lnTo>
                    <a:pt x="0" y="17300"/>
                  </a:lnTo>
                  <a:lnTo>
                    <a:pt x="0" y="0"/>
                  </a:lnTo>
                  <a:close/>
                </a:path>
              </a:pathLst>
            </a:custGeom>
            <a:ln w="5324">
              <a:solidFill>
                <a:srgbClr val="212121"/>
              </a:solidFill>
            </a:ln>
          </p:spPr>
          <p:txBody>
            <a:bodyPr wrap="square" lIns="0" tIns="0" rIns="0" bIns="0" rtlCol="0"/>
            <a:lstStyle/>
            <a:p>
              <a:endParaRPr/>
            </a:p>
          </p:txBody>
        </p:sp>
        <p:sp>
          <p:nvSpPr>
            <p:cNvPr id="91" name="object 91"/>
            <p:cNvSpPr/>
            <p:nvPr/>
          </p:nvSpPr>
          <p:spPr>
            <a:xfrm>
              <a:off x="865082" y="4297706"/>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212121"/>
            </a:solidFill>
          </p:spPr>
          <p:txBody>
            <a:bodyPr wrap="square" lIns="0" tIns="0" rIns="0" bIns="0" rtlCol="0"/>
            <a:lstStyle/>
            <a:p>
              <a:endParaRPr/>
            </a:p>
          </p:txBody>
        </p:sp>
        <p:sp>
          <p:nvSpPr>
            <p:cNvPr id="92" name="object 92"/>
            <p:cNvSpPr/>
            <p:nvPr/>
          </p:nvSpPr>
          <p:spPr>
            <a:xfrm>
              <a:off x="861072" y="4213821"/>
              <a:ext cx="601980" cy="80010"/>
            </a:xfrm>
            <a:custGeom>
              <a:avLst/>
              <a:gdLst/>
              <a:ahLst/>
              <a:cxnLst/>
              <a:rect l="l" t="t" r="r" b="b"/>
              <a:pathLst>
                <a:path w="601980" h="80010">
                  <a:moveTo>
                    <a:pt x="601967" y="79895"/>
                  </a:moveTo>
                  <a:lnTo>
                    <a:pt x="572592" y="0"/>
                  </a:lnTo>
                  <a:lnTo>
                    <a:pt x="33362" y="0"/>
                  </a:lnTo>
                  <a:lnTo>
                    <a:pt x="4229" y="69748"/>
                  </a:lnTo>
                  <a:lnTo>
                    <a:pt x="4165" y="69913"/>
                  </a:lnTo>
                  <a:lnTo>
                    <a:pt x="1016" y="77406"/>
                  </a:lnTo>
                  <a:lnTo>
                    <a:pt x="0" y="79895"/>
                  </a:lnTo>
                  <a:lnTo>
                    <a:pt x="601967" y="79895"/>
                  </a:lnTo>
                  <a:close/>
                </a:path>
              </a:pathLst>
            </a:custGeom>
            <a:solidFill>
              <a:srgbClr val="BABABA"/>
            </a:solidFill>
          </p:spPr>
          <p:txBody>
            <a:bodyPr wrap="square" lIns="0" tIns="0" rIns="0" bIns="0" rtlCol="0"/>
            <a:lstStyle/>
            <a:p>
              <a:endParaRPr/>
            </a:p>
          </p:txBody>
        </p:sp>
        <p:sp>
          <p:nvSpPr>
            <p:cNvPr id="93" name="object 93"/>
            <p:cNvSpPr/>
            <p:nvPr/>
          </p:nvSpPr>
          <p:spPr>
            <a:xfrm>
              <a:off x="861078" y="4213813"/>
              <a:ext cx="601980" cy="80010"/>
            </a:xfrm>
            <a:custGeom>
              <a:avLst/>
              <a:gdLst/>
              <a:ahLst/>
              <a:cxnLst/>
              <a:rect l="l" t="t" r="r" b="b"/>
              <a:pathLst>
                <a:path w="601980" h="80010">
                  <a:moveTo>
                    <a:pt x="17351" y="39959"/>
                  </a:moveTo>
                  <a:lnTo>
                    <a:pt x="24359" y="22472"/>
                  </a:lnTo>
                  <a:lnTo>
                    <a:pt x="29364" y="9985"/>
                  </a:lnTo>
                  <a:lnTo>
                    <a:pt x="32368" y="2495"/>
                  </a:lnTo>
                  <a:lnTo>
                    <a:pt x="33369" y="0"/>
                  </a:lnTo>
                  <a:lnTo>
                    <a:pt x="50345" y="0"/>
                  </a:lnTo>
                  <a:lnTo>
                    <a:pt x="101105" y="0"/>
                  </a:lnTo>
                  <a:lnTo>
                    <a:pt x="185401" y="0"/>
                  </a:lnTo>
                  <a:lnTo>
                    <a:pt x="302980" y="0"/>
                  </a:lnTo>
                  <a:lnTo>
                    <a:pt x="420561" y="0"/>
                  </a:lnTo>
                  <a:lnTo>
                    <a:pt x="504855" y="0"/>
                  </a:lnTo>
                  <a:lnTo>
                    <a:pt x="555614" y="0"/>
                  </a:lnTo>
                  <a:lnTo>
                    <a:pt x="572589" y="0"/>
                  </a:lnTo>
                  <a:lnTo>
                    <a:pt x="573381" y="2495"/>
                  </a:lnTo>
                  <a:lnTo>
                    <a:pt x="575925" y="9985"/>
                  </a:lnTo>
                  <a:lnTo>
                    <a:pt x="580470" y="22472"/>
                  </a:lnTo>
                  <a:lnTo>
                    <a:pt x="587267" y="39959"/>
                  </a:lnTo>
                  <a:lnTo>
                    <a:pt x="593511" y="57429"/>
                  </a:lnTo>
                  <a:lnTo>
                    <a:pt x="598124" y="69911"/>
                  </a:lnTo>
                  <a:lnTo>
                    <a:pt x="600982" y="77403"/>
                  </a:lnTo>
                  <a:lnTo>
                    <a:pt x="601962" y="79901"/>
                  </a:lnTo>
                  <a:lnTo>
                    <a:pt x="583171" y="79901"/>
                  </a:lnTo>
                  <a:lnTo>
                    <a:pt x="526714" y="79901"/>
                  </a:lnTo>
                  <a:lnTo>
                    <a:pt x="432469" y="79901"/>
                  </a:lnTo>
                  <a:lnTo>
                    <a:pt x="300311" y="79901"/>
                  </a:lnTo>
                  <a:lnTo>
                    <a:pt x="168925" y="79901"/>
                  </a:lnTo>
                  <a:lnTo>
                    <a:pt x="75078" y="79901"/>
                  </a:lnTo>
                  <a:lnTo>
                    <a:pt x="18769" y="79901"/>
                  </a:lnTo>
                  <a:lnTo>
                    <a:pt x="0" y="79901"/>
                  </a:lnTo>
                  <a:lnTo>
                    <a:pt x="1021" y="77403"/>
                  </a:lnTo>
                  <a:lnTo>
                    <a:pt x="4171" y="69911"/>
                  </a:lnTo>
                  <a:lnTo>
                    <a:pt x="9572" y="57429"/>
                  </a:lnTo>
                  <a:lnTo>
                    <a:pt x="17351" y="39959"/>
                  </a:lnTo>
                  <a:close/>
                </a:path>
              </a:pathLst>
            </a:custGeom>
            <a:ln w="5325">
              <a:solidFill>
                <a:srgbClr val="000000"/>
              </a:solidFill>
            </a:ln>
          </p:spPr>
          <p:txBody>
            <a:bodyPr wrap="square" lIns="0" tIns="0" rIns="0" bIns="0" rtlCol="0"/>
            <a:lstStyle/>
            <a:p>
              <a:endParaRPr/>
            </a:p>
          </p:txBody>
        </p:sp>
        <p:sp>
          <p:nvSpPr>
            <p:cNvPr id="94" name="object 94"/>
            <p:cNvSpPr/>
            <p:nvPr/>
          </p:nvSpPr>
          <p:spPr>
            <a:xfrm>
              <a:off x="875761" y="4251110"/>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000000"/>
            </a:solidFill>
          </p:spPr>
          <p:txBody>
            <a:bodyPr wrap="square" lIns="0" tIns="0" rIns="0" bIns="0" rtlCol="0"/>
            <a:lstStyle/>
            <a:p>
              <a:endParaRPr/>
            </a:p>
          </p:txBody>
        </p:sp>
        <p:sp>
          <p:nvSpPr>
            <p:cNvPr id="95" name="object 95"/>
            <p:cNvSpPr/>
            <p:nvPr/>
          </p:nvSpPr>
          <p:spPr>
            <a:xfrm>
              <a:off x="861078" y="4213813"/>
              <a:ext cx="601980" cy="80010"/>
            </a:xfrm>
            <a:custGeom>
              <a:avLst/>
              <a:gdLst/>
              <a:ahLst/>
              <a:cxnLst/>
              <a:rect l="l" t="t" r="r" b="b"/>
              <a:pathLst>
                <a:path w="601980" h="80010">
                  <a:moveTo>
                    <a:pt x="17351" y="39959"/>
                  </a:moveTo>
                  <a:lnTo>
                    <a:pt x="24359" y="22472"/>
                  </a:lnTo>
                  <a:lnTo>
                    <a:pt x="29364" y="9985"/>
                  </a:lnTo>
                  <a:lnTo>
                    <a:pt x="32368" y="2495"/>
                  </a:lnTo>
                  <a:lnTo>
                    <a:pt x="33369" y="0"/>
                  </a:lnTo>
                  <a:lnTo>
                    <a:pt x="50345" y="0"/>
                  </a:lnTo>
                  <a:lnTo>
                    <a:pt x="101105" y="0"/>
                  </a:lnTo>
                  <a:lnTo>
                    <a:pt x="185401" y="0"/>
                  </a:lnTo>
                  <a:lnTo>
                    <a:pt x="302980" y="0"/>
                  </a:lnTo>
                  <a:lnTo>
                    <a:pt x="420561" y="0"/>
                  </a:lnTo>
                  <a:lnTo>
                    <a:pt x="504855" y="0"/>
                  </a:lnTo>
                  <a:lnTo>
                    <a:pt x="555614" y="0"/>
                  </a:lnTo>
                  <a:lnTo>
                    <a:pt x="572589" y="0"/>
                  </a:lnTo>
                  <a:lnTo>
                    <a:pt x="573381" y="2495"/>
                  </a:lnTo>
                  <a:lnTo>
                    <a:pt x="575925" y="9985"/>
                  </a:lnTo>
                  <a:lnTo>
                    <a:pt x="580470" y="22472"/>
                  </a:lnTo>
                  <a:lnTo>
                    <a:pt x="587267" y="39959"/>
                  </a:lnTo>
                  <a:lnTo>
                    <a:pt x="593511" y="57429"/>
                  </a:lnTo>
                  <a:lnTo>
                    <a:pt x="598124" y="69911"/>
                  </a:lnTo>
                  <a:lnTo>
                    <a:pt x="600982" y="77403"/>
                  </a:lnTo>
                  <a:lnTo>
                    <a:pt x="601962" y="79901"/>
                  </a:lnTo>
                  <a:lnTo>
                    <a:pt x="583171" y="79901"/>
                  </a:lnTo>
                  <a:lnTo>
                    <a:pt x="526714" y="79901"/>
                  </a:lnTo>
                  <a:lnTo>
                    <a:pt x="432469" y="79901"/>
                  </a:lnTo>
                  <a:lnTo>
                    <a:pt x="300311" y="79901"/>
                  </a:lnTo>
                  <a:lnTo>
                    <a:pt x="168925" y="79901"/>
                  </a:lnTo>
                  <a:lnTo>
                    <a:pt x="75078" y="79901"/>
                  </a:lnTo>
                  <a:lnTo>
                    <a:pt x="18769" y="79901"/>
                  </a:lnTo>
                  <a:lnTo>
                    <a:pt x="0" y="79901"/>
                  </a:lnTo>
                  <a:lnTo>
                    <a:pt x="1021" y="77403"/>
                  </a:lnTo>
                  <a:lnTo>
                    <a:pt x="4171" y="69911"/>
                  </a:lnTo>
                  <a:lnTo>
                    <a:pt x="9572" y="57429"/>
                  </a:lnTo>
                  <a:lnTo>
                    <a:pt x="17351" y="39959"/>
                  </a:lnTo>
                  <a:close/>
                </a:path>
              </a:pathLst>
            </a:custGeom>
            <a:ln w="5325">
              <a:solidFill>
                <a:srgbClr val="000000"/>
              </a:solidFill>
            </a:ln>
          </p:spPr>
          <p:txBody>
            <a:bodyPr wrap="square" lIns="0" tIns="0" rIns="0" bIns="0" rtlCol="0"/>
            <a:lstStyle/>
            <a:p>
              <a:endParaRPr/>
            </a:p>
          </p:txBody>
        </p:sp>
        <p:sp>
          <p:nvSpPr>
            <p:cNvPr id="96" name="object 96"/>
            <p:cNvSpPr/>
            <p:nvPr/>
          </p:nvSpPr>
          <p:spPr>
            <a:xfrm>
              <a:off x="875761" y="4251110"/>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000000"/>
            </a:solidFill>
          </p:spPr>
          <p:txBody>
            <a:bodyPr wrap="square" lIns="0" tIns="0" rIns="0" bIns="0" rtlCol="0"/>
            <a:lstStyle/>
            <a:p>
              <a:endParaRPr/>
            </a:p>
          </p:txBody>
        </p:sp>
        <p:sp>
          <p:nvSpPr>
            <p:cNvPr id="97" name="object 97"/>
            <p:cNvSpPr/>
            <p:nvPr/>
          </p:nvSpPr>
          <p:spPr>
            <a:xfrm>
              <a:off x="1342910" y="4225886"/>
              <a:ext cx="99060" cy="55880"/>
            </a:xfrm>
            <a:custGeom>
              <a:avLst/>
              <a:gdLst/>
              <a:ahLst/>
              <a:cxnLst/>
              <a:rect l="l" t="t" r="r" b="b"/>
              <a:pathLst>
                <a:path w="99059" h="55879">
                  <a:moveTo>
                    <a:pt x="98755" y="55841"/>
                  </a:moveTo>
                  <a:lnTo>
                    <a:pt x="88506" y="29070"/>
                  </a:lnTo>
                  <a:lnTo>
                    <a:pt x="83604" y="15659"/>
                  </a:lnTo>
                  <a:lnTo>
                    <a:pt x="80238" y="6946"/>
                  </a:lnTo>
                  <a:lnTo>
                    <a:pt x="78143" y="1727"/>
                  </a:lnTo>
                  <a:lnTo>
                    <a:pt x="77406" y="0"/>
                  </a:lnTo>
                  <a:lnTo>
                    <a:pt x="0" y="0"/>
                  </a:lnTo>
                  <a:lnTo>
                    <a:pt x="266" y="1727"/>
                  </a:lnTo>
                  <a:lnTo>
                    <a:pt x="939" y="5676"/>
                  </a:lnTo>
                  <a:lnTo>
                    <a:pt x="9334" y="55841"/>
                  </a:lnTo>
                  <a:lnTo>
                    <a:pt x="98755" y="55841"/>
                  </a:lnTo>
                  <a:close/>
                </a:path>
              </a:pathLst>
            </a:custGeom>
            <a:solidFill>
              <a:srgbClr val="999999"/>
            </a:solidFill>
          </p:spPr>
          <p:txBody>
            <a:bodyPr wrap="square" lIns="0" tIns="0" rIns="0" bIns="0" rtlCol="0"/>
            <a:lstStyle/>
            <a:p>
              <a:endParaRPr/>
            </a:p>
          </p:txBody>
        </p:sp>
        <p:sp>
          <p:nvSpPr>
            <p:cNvPr id="98" name="object 98"/>
            <p:cNvSpPr/>
            <p:nvPr/>
          </p:nvSpPr>
          <p:spPr>
            <a:xfrm>
              <a:off x="1342914" y="4225879"/>
              <a:ext cx="99060" cy="55880"/>
            </a:xfrm>
            <a:custGeom>
              <a:avLst/>
              <a:gdLst/>
              <a:ahLst/>
              <a:cxnLst/>
              <a:rect l="l" t="t" r="r" b="b"/>
              <a:pathLst>
                <a:path w="99059" h="55879">
                  <a:moveTo>
                    <a:pt x="5337" y="27893"/>
                  </a:moveTo>
                  <a:lnTo>
                    <a:pt x="2814" y="15660"/>
                  </a:lnTo>
                  <a:lnTo>
                    <a:pt x="1167" y="6946"/>
                  </a:lnTo>
                  <a:lnTo>
                    <a:pt x="271" y="1733"/>
                  </a:lnTo>
                  <a:lnTo>
                    <a:pt x="0" y="0"/>
                  </a:lnTo>
                  <a:lnTo>
                    <a:pt x="2481" y="0"/>
                  </a:lnTo>
                  <a:lnTo>
                    <a:pt x="9840" y="0"/>
                  </a:lnTo>
                  <a:lnTo>
                    <a:pt x="21954" y="0"/>
                  </a:lnTo>
                  <a:lnTo>
                    <a:pt x="38696" y="0"/>
                  </a:lnTo>
                  <a:lnTo>
                    <a:pt x="55448" y="0"/>
                  </a:lnTo>
                  <a:lnTo>
                    <a:pt x="67566" y="0"/>
                  </a:lnTo>
                  <a:lnTo>
                    <a:pt x="74928" y="0"/>
                  </a:lnTo>
                  <a:lnTo>
                    <a:pt x="77409" y="0"/>
                  </a:lnTo>
                  <a:lnTo>
                    <a:pt x="78139" y="1733"/>
                  </a:lnTo>
                  <a:lnTo>
                    <a:pt x="80245" y="6946"/>
                  </a:lnTo>
                  <a:lnTo>
                    <a:pt x="83602" y="15660"/>
                  </a:lnTo>
                  <a:lnTo>
                    <a:pt x="88084" y="27893"/>
                  </a:lnTo>
                  <a:lnTo>
                    <a:pt x="92567" y="40120"/>
                  </a:lnTo>
                  <a:lnTo>
                    <a:pt x="95923" y="48853"/>
                  </a:lnTo>
                  <a:lnTo>
                    <a:pt x="98029" y="54093"/>
                  </a:lnTo>
                  <a:lnTo>
                    <a:pt x="98759" y="55840"/>
                  </a:lnTo>
                  <a:lnTo>
                    <a:pt x="95986" y="55840"/>
                  </a:lnTo>
                  <a:lnTo>
                    <a:pt x="87584" y="55840"/>
                  </a:lnTo>
                  <a:lnTo>
                    <a:pt x="73427" y="55840"/>
                  </a:lnTo>
                  <a:lnTo>
                    <a:pt x="53391" y="55840"/>
                  </a:lnTo>
                  <a:lnTo>
                    <a:pt x="34116" y="55840"/>
                  </a:lnTo>
                  <a:lnTo>
                    <a:pt x="20351" y="55840"/>
                  </a:lnTo>
                  <a:lnTo>
                    <a:pt x="12092" y="55840"/>
                  </a:lnTo>
                  <a:lnTo>
                    <a:pt x="9340" y="55840"/>
                  </a:lnTo>
                  <a:lnTo>
                    <a:pt x="9090" y="54093"/>
                  </a:lnTo>
                  <a:lnTo>
                    <a:pt x="8339" y="48853"/>
                  </a:lnTo>
                  <a:lnTo>
                    <a:pt x="7088" y="40120"/>
                  </a:lnTo>
                  <a:lnTo>
                    <a:pt x="5337" y="27893"/>
                  </a:lnTo>
                  <a:close/>
                </a:path>
              </a:pathLst>
            </a:custGeom>
            <a:ln w="5328">
              <a:solidFill>
                <a:srgbClr val="000000"/>
              </a:solidFill>
            </a:ln>
          </p:spPr>
          <p:txBody>
            <a:bodyPr wrap="square" lIns="0" tIns="0" rIns="0" bIns="0" rtlCol="0"/>
            <a:lstStyle/>
            <a:p>
              <a:endParaRPr/>
            </a:p>
          </p:txBody>
        </p:sp>
        <p:sp>
          <p:nvSpPr>
            <p:cNvPr id="99" name="object 99"/>
            <p:cNvSpPr/>
            <p:nvPr/>
          </p:nvSpPr>
          <p:spPr>
            <a:xfrm>
              <a:off x="1345582" y="4251110"/>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000000"/>
            </a:solidFill>
          </p:spPr>
          <p:txBody>
            <a:bodyPr wrap="square" lIns="0" tIns="0" rIns="0" bIns="0" rtlCol="0"/>
            <a:lstStyle/>
            <a:p>
              <a:endParaRPr/>
            </a:p>
          </p:txBody>
        </p:sp>
        <p:sp>
          <p:nvSpPr>
            <p:cNvPr id="100" name="object 100"/>
            <p:cNvSpPr/>
            <p:nvPr/>
          </p:nvSpPr>
          <p:spPr>
            <a:xfrm>
              <a:off x="1342914" y="4225879"/>
              <a:ext cx="99060" cy="55880"/>
            </a:xfrm>
            <a:custGeom>
              <a:avLst/>
              <a:gdLst/>
              <a:ahLst/>
              <a:cxnLst/>
              <a:rect l="l" t="t" r="r" b="b"/>
              <a:pathLst>
                <a:path w="99059" h="55879">
                  <a:moveTo>
                    <a:pt x="5337" y="27893"/>
                  </a:moveTo>
                  <a:lnTo>
                    <a:pt x="2814" y="15660"/>
                  </a:lnTo>
                  <a:lnTo>
                    <a:pt x="1167" y="6946"/>
                  </a:lnTo>
                  <a:lnTo>
                    <a:pt x="271" y="1733"/>
                  </a:lnTo>
                  <a:lnTo>
                    <a:pt x="0" y="0"/>
                  </a:lnTo>
                  <a:lnTo>
                    <a:pt x="2481" y="0"/>
                  </a:lnTo>
                  <a:lnTo>
                    <a:pt x="9840" y="0"/>
                  </a:lnTo>
                  <a:lnTo>
                    <a:pt x="21954" y="0"/>
                  </a:lnTo>
                  <a:lnTo>
                    <a:pt x="38696" y="0"/>
                  </a:lnTo>
                  <a:lnTo>
                    <a:pt x="55448" y="0"/>
                  </a:lnTo>
                  <a:lnTo>
                    <a:pt x="67566" y="0"/>
                  </a:lnTo>
                  <a:lnTo>
                    <a:pt x="74928" y="0"/>
                  </a:lnTo>
                  <a:lnTo>
                    <a:pt x="77409" y="0"/>
                  </a:lnTo>
                  <a:lnTo>
                    <a:pt x="78139" y="1733"/>
                  </a:lnTo>
                  <a:lnTo>
                    <a:pt x="80245" y="6946"/>
                  </a:lnTo>
                  <a:lnTo>
                    <a:pt x="83602" y="15660"/>
                  </a:lnTo>
                  <a:lnTo>
                    <a:pt x="88084" y="27893"/>
                  </a:lnTo>
                  <a:lnTo>
                    <a:pt x="92567" y="40120"/>
                  </a:lnTo>
                  <a:lnTo>
                    <a:pt x="95923" y="48853"/>
                  </a:lnTo>
                  <a:lnTo>
                    <a:pt x="98029" y="54093"/>
                  </a:lnTo>
                  <a:lnTo>
                    <a:pt x="98759" y="55840"/>
                  </a:lnTo>
                  <a:lnTo>
                    <a:pt x="95986" y="55840"/>
                  </a:lnTo>
                  <a:lnTo>
                    <a:pt x="87584" y="55840"/>
                  </a:lnTo>
                  <a:lnTo>
                    <a:pt x="73427" y="55840"/>
                  </a:lnTo>
                  <a:lnTo>
                    <a:pt x="53391" y="55840"/>
                  </a:lnTo>
                  <a:lnTo>
                    <a:pt x="34116" y="55840"/>
                  </a:lnTo>
                  <a:lnTo>
                    <a:pt x="20351" y="55840"/>
                  </a:lnTo>
                  <a:lnTo>
                    <a:pt x="12092" y="55840"/>
                  </a:lnTo>
                  <a:lnTo>
                    <a:pt x="9340" y="55840"/>
                  </a:lnTo>
                  <a:lnTo>
                    <a:pt x="9090" y="54093"/>
                  </a:lnTo>
                  <a:lnTo>
                    <a:pt x="8339" y="48853"/>
                  </a:lnTo>
                  <a:lnTo>
                    <a:pt x="7088" y="40120"/>
                  </a:lnTo>
                  <a:lnTo>
                    <a:pt x="5337" y="27893"/>
                  </a:lnTo>
                  <a:close/>
                </a:path>
              </a:pathLst>
            </a:custGeom>
            <a:ln w="5328">
              <a:solidFill>
                <a:srgbClr val="000000"/>
              </a:solidFill>
            </a:ln>
          </p:spPr>
          <p:txBody>
            <a:bodyPr wrap="square" lIns="0" tIns="0" rIns="0" bIns="0" rtlCol="0"/>
            <a:lstStyle/>
            <a:p>
              <a:endParaRPr/>
            </a:p>
          </p:txBody>
        </p:sp>
        <p:sp>
          <p:nvSpPr>
            <p:cNvPr id="101" name="object 101"/>
            <p:cNvSpPr/>
            <p:nvPr/>
          </p:nvSpPr>
          <p:spPr>
            <a:xfrm>
              <a:off x="1345582" y="4251110"/>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000000"/>
            </a:solidFill>
          </p:spPr>
          <p:txBody>
            <a:bodyPr wrap="square" lIns="0" tIns="0" rIns="0" bIns="0" rtlCol="0"/>
            <a:lstStyle/>
            <a:p>
              <a:endParaRPr/>
            </a:p>
          </p:txBody>
        </p:sp>
      </p:grpSp>
      <p:grpSp>
        <p:nvGrpSpPr>
          <p:cNvPr id="102" name="object 102"/>
          <p:cNvGrpSpPr/>
          <p:nvPr/>
        </p:nvGrpSpPr>
        <p:grpSpPr>
          <a:xfrm>
            <a:off x="866428" y="4223217"/>
            <a:ext cx="467359" cy="61595"/>
            <a:chOff x="866425" y="4223216"/>
            <a:chExt cx="467359" cy="61594"/>
          </a:xfrm>
        </p:grpSpPr>
        <p:sp>
          <p:nvSpPr>
            <p:cNvPr id="103" name="object 103"/>
            <p:cNvSpPr/>
            <p:nvPr/>
          </p:nvSpPr>
          <p:spPr>
            <a:xfrm>
              <a:off x="869086" y="4225886"/>
              <a:ext cx="462280" cy="55880"/>
            </a:xfrm>
            <a:custGeom>
              <a:avLst/>
              <a:gdLst/>
              <a:ahLst/>
              <a:cxnLst/>
              <a:rect l="l" t="t" r="r" b="b"/>
              <a:pathLst>
                <a:path w="462280" h="55879">
                  <a:moveTo>
                    <a:pt x="461810" y="55841"/>
                  </a:moveTo>
                  <a:lnTo>
                    <a:pt x="448449" y="42532"/>
                  </a:lnTo>
                  <a:lnTo>
                    <a:pt x="448449" y="0"/>
                  </a:lnTo>
                  <a:lnTo>
                    <a:pt x="34696" y="0"/>
                  </a:lnTo>
                  <a:lnTo>
                    <a:pt x="18465" y="26123"/>
                  </a:lnTo>
                  <a:lnTo>
                    <a:pt x="9563" y="40119"/>
                  </a:lnTo>
                  <a:lnTo>
                    <a:pt x="4165" y="48856"/>
                  </a:lnTo>
                  <a:lnTo>
                    <a:pt x="1016" y="54089"/>
                  </a:lnTo>
                  <a:lnTo>
                    <a:pt x="0" y="55841"/>
                  </a:lnTo>
                  <a:lnTo>
                    <a:pt x="461810" y="55841"/>
                  </a:lnTo>
                  <a:close/>
                </a:path>
              </a:pathLst>
            </a:custGeom>
            <a:solidFill>
              <a:srgbClr val="999999"/>
            </a:solidFill>
          </p:spPr>
          <p:txBody>
            <a:bodyPr wrap="square" lIns="0" tIns="0" rIns="0" bIns="0" rtlCol="0"/>
            <a:lstStyle/>
            <a:p>
              <a:endParaRPr/>
            </a:p>
          </p:txBody>
        </p:sp>
        <p:sp>
          <p:nvSpPr>
            <p:cNvPr id="104" name="object 104"/>
            <p:cNvSpPr/>
            <p:nvPr/>
          </p:nvSpPr>
          <p:spPr>
            <a:xfrm>
              <a:off x="869088" y="4225879"/>
              <a:ext cx="462280" cy="55880"/>
            </a:xfrm>
            <a:custGeom>
              <a:avLst/>
              <a:gdLst/>
              <a:ahLst/>
              <a:cxnLst/>
              <a:rect l="l" t="t" r="r" b="b"/>
              <a:pathLst>
                <a:path w="462280" h="55879">
                  <a:moveTo>
                    <a:pt x="455145" y="49186"/>
                  </a:moveTo>
                  <a:lnTo>
                    <a:pt x="451124" y="45194"/>
                  </a:lnTo>
                  <a:lnTo>
                    <a:pt x="448456" y="42532"/>
                  </a:lnTo>
                  <a:lnTo>
                    <a:pt x="448456" y="35878"/>
                  </a:lnTo>
                  <a:lnTo>
                    <a:pt x="448456" y="21239"/>
                  </a:lnTo>
                  <a:lnTo>
                    <a:pt x="448456" y="7984"/>
                  </a:lnTo>
                  <a:lnTo>
                    <a:pt x="448456" y="0"/>
                  </a:lnTo>
                  <a:lnTo>
                    <a:pt x="435463" y="0"/>
                  </a:lnTo>
                  <a:lnTo>
                    <a:pt x="396569" y="0"/>
                  </a:lnTo>
                  <a:lnTo>
                    <a:pt x="331900" y="0"/>
                  </a:lnTo>
                  <a:lnTo>
                    <a:pt x="241578" y="0"/>
                  </a:lnTo>
                  <a:lnTo>
                    <a:pt x="151258" y="0"/>
                  </a:lnTo>
                  <a:lnTo>
                    <a:pt x="86588" y="0"/>
                  </a:lnTo>
                  <a:lnTo>
                    <a:pt x="47694" y="0"/>
                  </a:lnTo>
                  <a:lnTo>
                    <a:pt x="34701" y="0"/>
                  </a:lnTo>
                  <a:lnTo>
                    <a:pt x="9571" y="40120"/>
                  </a:lnTo>
                  <a:lnTo>
                    <a:pt x="4170" y="48853"/>
                  </a:lnTo>
                  <a:lnTo>
                    <a:pt x="1021" y="54093"/>
                  </a:lnTo>
                  <a:lnTo>
                    <a:pt x="0" y="55840"/>
                  </a:lnTo>
                  <a:lnTo>
                    <a:pt x="14494" y="55840"/>
                  </a:lnTo>
                  <a:lnTo>
                    <a:pt x="57893" y="55840"/>
                  </a:lnTo>
                  <a:lnTo>
                    <a:pt x="130071" y="55840"/>
                  </a:lnTo>
                  <a:lnTo>
                    <a:pt x="230904" y="55840"/>
                  </a:lnTo>
                  <a:lnTo>
                    <a:pt x="331736" y="55840"/>
                  </a:lnTo>
                  <a:lnTo>
                    <a:pt x="403917" y="55840"/>
                  </a:lnTo>
                  <a:lnTo>
                    <a:pt x="447320" y="55840"/>
                  </a:lnTo>
                  <a:lnTo>
                    <a:pt x="461817" y="55840"/>
                  </a:lnTo>
                  <a:lnTo>
                    <a:pt x="459148" y="53178"/>
                  </a:lnTo>
                  <a:lnTo>
                    <a:pt x="455145" y="49186"/>
                  </a:lnTo>
                  <a:close/>
                </a:path>
              </a:pathLst>
            </a:custGeom>
            <a:ln w="5325">
              <a:solidFill>
                <a:srgbClr val="000000"/>
              </a:solidFill>
            </a:ln>
          </p:spPr>
          <p:txBody>
            <a:bodyPr wrap="square" lIns="0" tIns="0" rIns="0" bIns="0" rtlCol="0"/>
            <a:lstStyle/>
            <a:p>
              <a:endParaRPr/>
            </a:p>
          </p:txBody>
        </p:sp>
        <p:sp>
          <p:nvSpPr>
            <p:cNvPr id="105" name="object 105"/>
            <p:cNvSpPr/>
            <p:nvPr/>
          </p:nvSpPr>
          <p:spPr>
            <a:xfrm>
              <a:off x="1321564" y="4272403"/>
              <a:ext cx="5715" cy="5715"/>
            </a:xfrm>
            <a:custGeom>
              <a:avLst/>
              <a:gdLst/>
              <a:ahLst/>
              <a:cxnLst/>
              <a:rect l="l" t="t" r="r" b="b"/>
              <a:pathLst>
                <a:path w="5715" h="5714">
                  <a:moveTo>
                    <a:pt x="0" y="2662"/>
                  </a:moveTo>
                  <a:lnTo>
                    <a:pt x="781" y="779"/>
                  </a:lnTo>
                  <a:lnTo>
                    <a:pt x="2669" y="0"/>
                  </a:lnTo>
                  <a:lnTo>
                    <a:pt x="4557" y="779"/>
                  </a:lnTo>
                  <a:lnTo>
                    <a:pt x="5338" y="2662"/>
                  </a:lnTo>
                  <a:lnTo>
                    <a:pt x="4557" y="4545"/>
                  </a:lnTo>
                  <a:lnTo>
                    <a:pt x="2669" y="5324"/>
                  </a:lnTo>
                  <a:lnTo>
                    <a:pt x="781" y="4545"/>
                  </a:lnTo>
                  <a:lnTo>
                    <a:pt x="0" y="2662"/>
                  </a:lnTo>
                  <a:close/>
                </a:path>
              </a:pathLst>
            </a:custGeom>
            <a:solidFill>
              <a:srgbClr val="000000"/>
            </a:solidFill>
          </p:spPr>
          <p:txBody>
            <a:bodyPr wrap="square" lIns="0" tIns="0" rIns="0" bIns="0" rtlCol="0"/>
            <a:lstStyle/>
            <a:p>
              <a:endParaRPr/>
            </a:p>
          </p:txBody>
        </p:sp>
      </p:grpSp>
      <p:pic>
        <p:nvPicPr>
          <p:cNvPr id="106" name="object 106"/>
          <p:cNvPicPr/>
          <p:nvPr/>
        </p:nvPicPr>
        <p:blipFill>
          <a:blip r:embed="rId2" cstate="print"/>
          <a:stretch>
            <a:fillRect/>
          </a:stretch>
        </p:blipFill>
        <p:spPr>
          <a:xfrm>
            <a:off x="2121053" y="2556525"/>
            <a:ext cx="4506001" cy="1763809"/>
          </a:xfrm>
          <a:prstGeom prst="rect">
            <a:avLst/>
          </a:prstGeom>
        </p:spPr>
      </p:pic>
      <p:sp>
        <p:nvSpPr>
          <p:cNvPr id="107" name="object 107"/>
          <p:cNvSpPr/>
          <p:nvPr/>
        </p:nvSpPr>
        <p:spPr>
          <a:xfrm>
            <a:off x="2093016" y="3810493"/>
            <a:ext cx="2964815" cy="675005"/>
          </a:xfrm>
          <a:custGeom>
            <a:avLst/>
            <a:gdLst/>
            <a:ahLst/>
            <a:cxnLst/>
            <a:rect l="l" t="t" r="r" b="b"/>
            <a:pathLst>
              <a:path w="2964815" h="675004">
                <a:moveTo>
                  <a:pt x="0" y="0"/>
                </a:moveTo>
                <a:lnTo>
                  <a:pt x="2964490" y="0"/>
                </a:lnTo>
                <a:lnTo>
                  <a:pt x="2964490" y="674911"/>
                </a:lnTo>
                <a:lnTo>
                  <a:pt x="0" y="674911"/>
                </a:lnTo>
                <a:lnTo>
                  <a:pt x="0" y="0"/>
                </a:lnTo>
                <a:close/>
              </a:path>
            </a:pathLst>
          </a:custGeom>
          <a:ln w="15976">
            <a:solidFill>
              <a:srgbClr val="B7B7B7"/>
            </a:solidFill>
          </a:ln>
        </p:spPr>
        <p:txBody>
          <a:bodyPr wrap="square" lIns="0" tIns="0" rIns="0" bIns="0" rtlCol="0"/>
          <a:lstStyle/>
          <a:p>
            <a:endParaRPr/>
          </a:p>
        </p:txBody>
      </p:sp>
      <p:grpSp>
        <p:nvGrpSpPr>
          <p:cNvPr id="108" name="object 108"/>
          <p:cNvGrpSpPr/>
          <p:nvPr/>
        </p:nvGrpSpPr>
        <p:grpSpPr>
          <a:xfrm>
            <a:off x="2198466" y="2722962"/>
            <a:ext cx="607695" cy="220979"/>
            <a:chOff x="2198462" y="2722960"/>
            <a:chExt cx="607695" cy="220979"/>
          </a:xfrm>
        </p:grpSpPr>
        <p:pic>
          <p:nvPicPr>
            <p:cNvPr id="109" name="object 109"/>
            <p:cNvPicPr/>
            <p:nvPr/>
          </p:nvPicPr>
          <p:blipFill>
            <a:blip r:embed="rId3" cstate="print"/>
            <a:stretch>
              <a:fillRect/>
            </a:stretch>
          </p:blipFill>
          <p:spPr>
            <a:xfrm>
              <a:off x="2198462" y="2722960"/>
              <a:ext cx="178855" cy="215589"/>
            </a:xfrm>
            <a:prstGeom prst="rect">
              <a:avLst/>
            </a:prstGeom>
          </p:spPr>
        </p:pic>
        <p:pic>
          <p:nvPicPr>
            <p:cNvPr id="110" name="object 110"/>
            <p:cNvPicPr/>
            <p:nvPr/>
          </p:nvPicPr>
          <p:blipFill>
            <a:blip r:embed="rId4" cstate="print"/>
            <a:stretch>
              <a:fillRect/>
            </a:stretch>
          </p:blipFill>
          <p:spPr>
            <a:xfrm>
              <a:off x="2405339" y="2737510"/>
              <a:ext cx="232194" cy="206363"/>
            </a:xfrm>
            <a:prstGeom prst="rect">
              <a:avLst/>
            </a:prstGeom>
          </p:spPr>
        </p:pic>
        <p:pic>
          <p:nvPicPr>
            <p:cNvPr id="111" name="object 111"/>
            <p:cNvPicPr/>
            <p:nvPr/>
          </p:nvPicPr>
          <p:blipFill>
            <a:blip r:embed="rId5" cstate="print"/>
            <a:stretch>
              <a:fillRect/>
            </a:stretch>
          </p:blipFill>
          <p:spPr>
            <a:xfrm>
              <a:off x="2657637" y="2777434"/>
              <a:ext cx="148201" cy="166438"/>
            </a:xfrm>
            <a:prstGeom prst="rect">
              <a:avLst/>
            </a:prstGeom>
          </p:spPr>
        </p:pic>
      </p:grpSp>
      <p:grpSp>
        <p:nvGrpSpPr>
          <p:cNvPr id="112" name="object 112"/>
          <p:cNvGrpSpPr/>
          <p:nvPr/>
        </p:nvGrpSpPr>
        <p:grpSpPr>
          <a:xfrm>
            <a:off x="2908498" y="2737511"/>
            <a:ext cx="658495" cy="266700"/>
            <a:chOff x="2908494" y="2737510"/>
            <a:chExt cx="658495" cy="266700"/>
          </a:xfrm>
        </p:grpSpPr>
        <p:pic>
          <p:nvPicPr>
            <p:cNvPr id="113" name="object 113"/>
            <p:cNvPicPr/>
            <p:nvPr/>
          </p:nvPicPr>
          <p:blipFill>
            <a:blip r:embed="rId6" cstate="print"/>
            <a:stretch>
              <a:fillRect/>
            </a:stretch>
          </p:blipFill>
          <p:spPr>
            <a:xfrm>
              <a:off x="2908494" y="2777434"/>
              <a:ext cx="142864" cy="166438"/>
            </a:xfrm>
            <a:prstGeom prst="rect">
              <a:avLst/>
            </a:prstGeom>
          </p:spPr>
        </p:pic>
        <p:pic>
          <p:nvPicPr>
            <p:cNvPr id="114" name="object 114"/>
            <p:cNvPicPr/>
            <p:nvPr/>
          </p:nvPicPr>
          <p:blipFill>
            <a:blip r:embed="rId7" cstate="print"/>
            <a:stretch>
              <a:fillRect/>
            </a:stretch>
          </p:blipFill>
          <p:spPr>
            <a:xfrm>
              <a:off x="3084628" y="2777434"/>
              <a:ext cx="129520" cy="161115"/>
            </a:xfrm>
            <a:prstGeom prst="rect">
              <a:avLst/>
            </a:prstGeom>
          </p:spPr>
        </p:pic>
        <p:pic>
          <p:nvPicPr>
            <p:cNvPr id="115" name="object 115"/>
            <p:cNvPicPr/>
            <p:nvPr/>
          </p:nvPicPr>
          <p:blipFill>
            <a:blip r:embed="rId8" cstate="print"/>
            <a:stretch>
              <a:fillRect/>
            </a:stretch>
          </p:blipFill>
          <p:spPr>
            <a:xfrm>
              <a:off x="3236921" y="2737510"/>
              <a:ext cx="73300" cy="203701"/>
            </a:xfrm>
            <a:prstGeom prst="rect">
              <a:avLst/>
            </a:prstGeom>
          </p:spPr>
        </p:pic>
        <p:pic>
          <p:nvPicPr>
            <p:cNvPr id="116" name="object 116"/>
            <p:cNvPicPr/>
            <p:nvPr/>
          </p:nvPicPr>
          <p:blipFill>
            <a:blip r:embed="rId9" cstate="print"/>
            <a:stretch>
              <a:fillRect/>
            </a:stretch>
          </p:blipFill>
          <p:spPr>
            <a:xfrm>
              <a:off x="3338332" y="2777434"/>
              <a:ext cx="228262" cy="226413"/>
            </a:xfrm>
            <a:prstGeom prst="rect">
              <a:avLst/>
            </a:prstGeom>
          </p:spPr>
        </p:pic>
      </p:grpSp>
      <p:grpSp>
        <p:nvGrpSpPr>
          <p:cNvPr id="117" name="object 117"/>
          <p:cNvGrpSpPr/>
          <p:nvPr/>
        </p:nvGrpSpPr>
        <p:grpSpPr>
          <a:xfrm>
            <a:off x="2075685" y="2644353"/>
            <a:ext cx="2979420" cy="691515"/>
            <a:chOff x="2075684" y="2644350"/>
            <a:chExt cx="2979420" cy="691515"/>
          </a:xfrm>
        </p:grpSpPr>
        <p:pic>
          <p:nvPicPr>
            <p:cNvPr id="118" name="object 118"/>
            <p:cNvPicPr/>
            <p:nvPr/>
          </p:nvPicPr>
          <p:blipFill>
            <a:blip r:embed="rId10" cstate="print"/>
            <a:stretch>
              <a:fillRect/>
            </a:stretch>
          </p:blipFill>
          <p:spPr>
            <a:xfrm>
              <a:off x="3682593" y="2729525"/>
              <a:ext cx="77570" cy="209024"/>
            </a:xfrm>
            <a:prstGeom prst="rect">
              <a:avLst/>
            </a:prstGeom>
          </p:spPr>
        </p:pic>
        <p:sp>
          <p:nvSpPr>
            <p:cNvPr id="119" name="object 119"/>
            <p:cNvSpPr/>
            <p:nvPr/>
          </p:nvSpPr>
          <p:spPr>
            <a:xfrm>
              <a:off x="2083672" y="2652338"/>
              <a:ext cx="2963545" cy="675005"/>
            </a:xfrm>
            <a:custGeom>
              <a:avLst/>
              <a:gdLst/>
              <a:ahLst/>
              <a:cxnLst/>
              <a:rect l="l" t="t" r="r" b="b"/>
              <a:pathLst>
                <a:path w="2963545" h="675004">
                  <a:moveTo>
                    <a:pt x="0" y="0"/>
                  </a:moveTo>
                  <a:lnTo>
                    <a:pt x="2963156" y="0"/>
                  </a:lnTo>
                  <a:lnTo>
                    <a:pt x="2963156" y="674982"/>
                  </a:lnTo>
                  <a:lnTo>
                    <a:pt x="0" y="674982"/>
                  </a:lnTo>
                  <a:lnTo>
                    <a:pt x="0" y="0"/>
                  </a:lnTo>
                  <a:close/>
                </a:path>
              </a:pathLst>
            </a:custGeom>
            <a:ln w="15976">
              <a:solidFill>
                <a:srgbClr val="B7B7B7"/>
              </a:solidFill>
            </a:ln>
          </p:spPr>
          <p:txBody>
            <a:bodyPr wrap="square" lIns="0" tIns="0" rIns="0" bIns="0" rtlCol="0"/>
            <a:lstStyle/>
            <a:p>
              <a:endParaRPr/>
            </a:p>
          </p:txBody>
        </p:sp>
      </p:grpSp>
      <p:grpSp>
        <p:nvGrpSpPr>
          <p:cNvPr id="120" name="object 120"/>
          <p:cNvGrpSpPr/>
          <p:nvPr/>
        </p:nvGrpSpPr>
        <p:grpSpPr>
          <a:xfrm>
            <a:off x="5381841" y="1740476"/>
            <a:ext cx="141605" cy="892175"/>
            <a:chOff x="5381839" y="1740473"/>
            <a:chExt cx="141605" cy="892175"/>
          </a:xfrm>
        </p:grpSpPr>
        <p:sp>
          <p:nvSpPr>
            <p:cNvPr id="121" name="object 121"/>
            <p:cNvSpPr/>
            <p:nvPr/>
          </p:nvSpPr>
          <p:spPr>
            <a:xfrm>
              <a:off x="5453893" y="1861665"/>
              <a:ext cx="0" cy="770890"/>
            </a:xfrm>
            <a:custGeom>
              <a:avLst/>
              <a:gdLst/>
              <a:ahLst/>
              <a:cxnLst/>
              <a:rect l="l" t="t" r="r" b="b"/>
              <a:pathLst>
                <a:path h="770889">
                  <a:moveTo>
                    <a:pt x="0" y="0"/>
                  </a:moveTo>
                  <a:lnTo>
                    <a:pt x="0" y="0"/>
                  </a:lnTo>
                  <a:lnTo>
                    <a:pt x="0" y="770622"/>
                  </a:lnTo>
                </a:path>
              </a:pathLst>
            </a:custGeom>
            <a:ln w="12012">
              <a:solidFill>
                <a:srgbClr val="000000"/>
              </a:solidFill>
            </a:ln>
          </p:spPr>
          <p:txBody>
            <a:bodyPr wrap="square" lIns="0" tIns="0" rIns="0" bIns="0" rtlCol="0"/>
            <a:lstStyle/>
            <a:p>
              <a:endParaRPr/>
            </a:p>
          </p:txBody>
        </p:sp>
        <p:sp>
          <p:nvSpPr>
            <p:cNvPr id="122" name="object 122"/>
            <p:cNvSpPr/>
            <p:nvPr/>
          </p:nvSpPr>
          <p:spPr>
            <a:xfrm>
              <a:off x="5381839" y="1740473"/>
              <a:ext cx="141605" cy="129539"/>
            </a:xfrm>
            <a:custGeom>
              <a:avLst/>
              <a:gdLst/>
              <a:ahLst/>
              <a:cxnLst/>
              <a:rect l="l" t="t" r="r" b="b"/>
              <a:pathLst>
                <a:path w="141604" h="129539">
                  <a:moveTo>
                    <a:pt x="75996" y="0"/>
                  </a:moveTo>
                  <a:lnTo>
                    <a:pt x="70399" y="0"/>
                  </a:lnTo>
                  <a:lnTo>
                    <a:pt x="0" y="129176"/>
                  </a:lnTo>
                  <a:lnTo>
                    <a:pt x="141440" y="129176"/>
                  </a:lnTo>
                  <a:lnTo>
                    <a:pt x="75996" y="0"/>
                  </a:lnTo>
                  <a:close/>
                </a:path>
              </a:pathLst>
            </a:custGeom>
            <a:solidFill>
              <a:srgbClr val="000000"/>
            </a:solidFill>
          </p:spPr>
          <p:txBody>
            <a:bodyPr wrap="square" lIns="0" tIns="0" rIns="0" bIns="0" rtlCol="0"/>
            <a:lstStyle/>
            <a:p>
              <a:endParaRPr/>
            </a:p>
          </p:txBody>
        </p:sp>
      </p:grpSp>
      <p:sp>
        <p:nvSpPr>
          <p:cNvPr id="123" name="object 123"/>
          <p:cNvSpPr/>
          <p:nvPr/>
        </p:nvSpPr>
        <p:spPr>
          <a:xfrm>
            <a:off x="5270995" y="5196270"/>
            <a:ext cx="175260" cy="824231"/>
          </a:xfrm>
          <a:custGeom>
            <a:avLst/>
            <a:gdLst/>
            <a:ahLst/>
            <a:cxnLst/>
            <a:rect l="l" t="t" r="r" b="b"/>
            <a:pathLst>
              <a:path w="175260" h="824229">
                <a:moveTo>
                  <a:pt x="174891" y="648309"/>
                </a:moveTo>
                <a:lnTo>
                  <a:pt x="97497" y="648309"/>
                </a:lnTo>
                <a:lnTo>
                  <a:pt x="97497" y="596392"/>
                </a:lnTo>
                <a:lnTo>
                  <a:pt x="97497" y="51917"/>
                </a:lnTo>
                <a:lnTo>
                  <a:pt x="97497" y="0"/>
                </a:lnTo>
                <a:lnTo>
                  <a:pt x="72047" y="0"/>
                </a:lnTo>
                <a:lnTo>
                  <a:pt x="72047" y="51917"/>
                </a:lnTo>
                <a:lnTo>
                  <a:pt x="72047" y="596392"/>
                </a:lnTo>
                <a:lnTo>
                  <a:pt x="72047" y="648309"/>
                </a:lnTo>
                <a:lnTo>
                  <a:pt x="0" y="648309"/>
                </a:lnTo>
                <a:lnTo>
                  <a:pt x="85394" y="824026"/>
                </a:lnTo>
                <a:lnTo>
                  <a:pt x="174891" y="648309"/>
                </a:lnTo>
                <a:close/>
              </a:path>
            </a:pathLst>
          </a:custGeom>
          <a:solidFill>
            <a:srgbClr val="000000"/>
          </a:solidFill>
        </p:spPr>
        <p:txBody>
          <a:bodyPr wrap="square" lIns="0" tIns="0" rIns="0" bIns="0" rtlCol="0"/>
          <a:lstStyle/>
          <a:p>
            <a:endParaRPr/>
          </a:p>
        </p:txBody>
      </p:sp>
      <p:sp>
        <p:nvSpPr>
          <p:cNvPr id="124" name="object 124"/>
          <p:cNvSpPr txBox="1"/>
          <p:nvPr/>
        </p:nvSpPr>
        <p:spPr>
          <a:xfrm>
            <a:off x="4956428" y="6122622"/>
            <a:ext cx="1041400" cy="289823"/>
          </a:xfrm>
          <a:prstGeom prst="rect">
            <a:avLst/>
          </a:prstGeom>
        </p:spPr>
        <p:txBody>
          <a:bodyPr vert="horz" wrap="square" lIns="0" tIns="12700" rIns="0" bIns="0" rtlCol="0">
            <a:spAutoFit/>
          </a:bodyPr>
          <a:lstStyle/>
          <a:p>
            <a:pPr marL="12700">
              <a:spcBef>
                <a:spcPts val="100"/>
              </a:spcBef>
            </a:pPr>
            <a:r>
              <a:rPr spc="-11" dirty="0">
                <a:latin typeface="Arial"/>
                <a:cs typeface="Arial"/>
              </a:rPr>
              <a:t>Backup</a:t>
            </a:r>
            <a:endParaRPr>
              <a:latin typeface="Arial"/>
              <a:cs typeface="Arial"/>
            </a:endParaRPr>
          </a:p>
        </p:txBody>
      </p:sp>
      <p:sp>
        <p:nvSpPr>
          <p:cNvPr id="125" name="object 125"/>
          <p:cNvSpPr txBox="1">
            <a:spLocks noGrp="1"/>
          </p:cNvSpPr>
          <p:nvPr>
            <p:ph type="title"/>
          </p:nvPr>
        </p:nvSpPr>
        <p:spPr>
          <a:xfrm>
            <a:off x="598767" y="485396"/>
            <a:ext cx="10994473" cy="1173783"/>
          </a:xfrm>
          <a:prstGeom prst="rect">
            <a:avLst/>
          </a:prstGeom>
        </p:spPr>
        <p:txBody>
          <a:bodyPr vert="horz" wrap="square" lIns="0" tIns="674751" rIns="0" bIns="0" rtlCol="0">
            <a:spAutoFit/>
          </a:bodyPr>
          <a:lstStyle/>
          <a:p>
            <a:pPr marL="448298">
              <a:spcBef>
                <a:spcPts val="105"/>
              </a:spcBef>
            </a:pPr>
            <a:r>
              <a:rPr sz="3200" b="0" dirty="0"/>
              <a:t>Forms</a:t>
            </a:r>
            <a:r>
              <a:rPr sz="3200" b="0" spc="-35" dirty="0"/>
              <a:t> </a:t>
            </a:r>
            <a:r>
              <a:rPr sz="3200" b="0" dirty="0"/>
              <a:t>from</a:t>
            </a:r>
            <a:r>
              <a:rPr sz="3200" b="0" spc="-40" dirty="0"/>
              <a:t> </a:t>
            </a:r>
            <a:r>
              <a:rPr sz="3200" b="0" dirty="0"/>
              <a:t>the</a:t>
            </a:r>
            <a:r>
              <a:rPr sz="3200" b="0" spc="-31" dirty="0"/>
              <a:t> </a:t>
            </a:r>
            <a:r>
              <a:rPr sz="3200" b="0" dirty="0"/>
              <a:t>field/</a:t>
            </a:r>
            <a:r>
              <a:rPr sz="3200" b="0" spc="-25" dirty="0"/>
              <a:t> </a:t>
            </a:r>
            <a:r>
              <a:rPr sz="3200" b="0" dirty="0"/>
              <a:t>study</a:t>
            </a:r>
            <a:r>
              <a:rPr sz="3200" b="0" spc="-31" dirty="0"/>
              <a:t> </a:t>
            </a:r>
            <a:r>
              <a:rPr sz="3200" b="0" spc="-20" dirty="0"/>
              <a:t>site</a:t>
            </a:r>
            <a:endParaRPr sz="3200"/>
          </a:p>
        </p:txBody>
      </p:sp>
      <p:sp>
        <p:nvSpPr>
          <p:cNvPr id="126" name="object 126"/>
          <p:cNvSpPr txBox="1"/>
          <p:nvPr/>
        </p:nvSpPr>
        <p:spPr>
          <a:xfrm>
            <a:off x="5620259" y="1938909"/>
            <a:ext cx="2496820" cy="566822"/>
          </a:xfrm>
          <a:prstGeom prst="rect">
            <a:avLst/>
          </a:prstGeom>
        </p:spPr>
        <p:txBody>
          <a:bodyPr vert="horz" wrap="square" lIns="0" tIns="12700" rIns="0" bIns="0" rtlCol="0">
            <a:spAutoFit/>
          </a:bodyPr>
          <a:lstStyle/>
          <a:p>
            <a:pPr marL="12700" marR="5080">
              <a:spcBef>
                <a:spcPts val="100"/>
              </a:spcBef>
            </a:pPr>
            <a:r>
              <a:rPr dirty="0">
                <a:latin typeface="Arial"/>
                <a:cs typeface="Arial"/>
              </a:rPr>
              <a:t>if</a:t>
            </a:r>
            <a:r>
              <a:rPr spc="-11" dirty="0">
                <a:latin typeface="Arial"/>
                <a:cs typeface="Arial"/>
              </a:rPr>
              <a:t> </a:t>
            </a:r>
            <a:r>
              <a:rPr dirty="0">
                <a:latin typeface="Arial"/>
                <a:cs typeface="Arial"/>
              </a:rPr>
              <a:t>errors,</a:t>
            </a:r>
            <a:r>
              <a:rPr spc="5" dirty="0">
                <a:latin typeface="Arial"/>
                <a:cs typeface="Arial"/>
              </a:rPr>
              <a:t> </a:t>
            </a:r>
            <a:r>
              <a:rPr spc="-11" dirty="0">
                <a:latin typeface="Arial"/>
                <a:cs typeface="Arial"/>
              </a:rPr>
              <a:t>return </a:t>
            </a:r>
            <a:r>
              <a:rPr dirty="0">
                <a:latin typeface="Arial"/>
                <a:cs typeface="Arial"/>
              </a:rPr>
              <a:t>form</a:t>
            </a:r>
            <a:r>
              <a:rPr spc="-31" dirty="0">
                <a:latin typeface="Arial"/>
                <a:cs typeface="Arial"/>
              </a:rPr>
              <a:t> </a:t>
            </a:r>
            <a:r>
              <a:rPr dirty="0">
                <a:latin typeface="Arial"/>
                <a:cs typeface="Arial"/>
              </a:rPr>
              <a:t>to</a:t>
            </a:r>
            <a:r>
              <a:rPr spc="-11" dirty="0">
                <a:latin typeface="Arial"/>
                <a:cs typeface="Arial"/>
              </a:rPr>
              <a:t> </a:t>
            </a:r>
            <a:r>
              <a:rPr dirty="0">
                <a:latin typeface="Arial"/>
                <a:cs typeface="Arial"/>
              </a:rPr>
              <a:t>field</a:t>
            </a:r>
            <a:r>
              <a:rPr spc="-131" dirty="0">
                <a:latin typeface="Arial"/>
                <a:cs typeface="Arial"/>
              </a:rPr>
              <a:t> </a:t>
            </a:r>
            <a:r>
              <a:rPr spc="-20" dirty="0">
                <a:latin typeface="Arial"/>
                <a:cs typeface="Arial"/>
              </a:rPr>
              <a:t>ASAP</a:t>
            </a:r>
            <a:endParaRPr>
              <a:latin typeface="Arial"/>
              <a:cs typeface="Arial"/>
            </a:endParaRPr>
          </a:p>
        </p:txBody>
      </p:sp>
      <p:sp>
        <p:nvSpPr>
          <p:cNvPr id="127" name="object 127"/>
          <p:cNvSpPr txBox="1"/>
          <p:nvPr/>
        </p:nvSpPr>
        <p:spPr>
          <a:xfrm>
            <a:off x="4893310" y="4369689"/>
            <a:ext cx="1338580" cy="566822"/>
          </a:xfrm>
          <a:prstGeom prst="rect">
            <a:avLst/>
          </a:prstGeom>
        </p:spPr>
        <p:txBody>
          <a:bodyPr vert="horz" wrap="square" lIns="0" tIns="12700" rIns="0" bIns="0" rtlCol="0">
            <a:spAutoFit/>
          </a:bodyPr>
          <a:lstStyle/>
          <a:p>
            <a:pPr marL="12700" marR="5080">
              <a:spcBef>
                <a:spcPts val="100"/>
              </a:spcBef>
            </a:pPr>
            <a:r>
              <a:rPr spc="-31" dirty="0">
                <a:latin typeface="Arial"/>
                <a:cs typeface="Arial"/>
              </a:rPr>
              <a:t>Validation </a:t>
            </a:r>
            <a:r>
              <a:rPr spc="-11" dirty="0">
                <a:latin typeface="Arial"/>
                <a:cs typeface="Arial"/>
              </a:rPr>
              <a:t>Merging</a:t>
            </a:r>
            <a:endParaRPr>
              <a:latin typeface="Arial"/>
              <a:cs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3"/>
            <a:ext cx="10994473" cy="868058"/>
          </a:xfrm>
          <a:prstGeom prst="rect">
            <a:avLst/>
          </a:prstGeom>
        </p:spPr>
        <p:txBody>
          <a:bodyPr vert="horz" wrap="square" lIns="0" tIns="189103" rIns="0" bIns="0" rtlCol="0">
            <a:spAutoFit/>
          </a:bodyPr>
          <a:lstStyle/>
          <a:p>
            <a:pPr marL="989941">
              <a:spcBef>
                <a:spcPts val="105"/>
              </a:spcBef>
            </a:pPr>
            <a:r>
              <a:rPr sz="4400" b="0" dirty="0">
                <a:latin typeface="Times New Roman"/>
                <a:cs typeface="Times New Roman"/>
              </a:rPr>
              <a:t>Errors</a:t>
            </a:r>
            <a:r>
              <a:rPr sz="4400" b="0" spc="-25" dirty="0">
                <a:latin typeface="Times New Roman"/>
                <a:cs typeface="Times New Roman"/>
              </a:rPr>
              <a:t> </a:t>
            </a:r>
            <a:r>
              <a:rPr sz="4400" b="0" dirty="0">
                <a:latin typeface="Times New Roman"/>
                <a:cs typeface="Times New Roman"/>
              </a:rPr>
              <a:t>that can</a:t>
            </a:r>
            <a:r>
              <a:rPr sz="4400" b="0" spc="-20" dirty="0">
                <a:latin typeface="Times New Roman"/>
                <a:cs typeface="Times New Roman"/>
              </a:rPr>
              <a:t> </a:t>
            </a:r>
            <a:r>
              <a:rPr sz="4400" b="0" dirty="0">
                <a:latin typeface="Times New Roman"/>
                <a:cs typeface="Times New Roman"/>
              </a:rPr>
              <a:t>be</a:t>
            </a:r>
            <a:r>
              <a:rPr sz="4400" b="0" spc="-15" dirty="0">
                <a:latin typeface="Times New Roman"/>
                <a:cs typeface="Times New Roman"/>
              </a:rPr>
              <a:t> </a:t>
            </a:r>
            <a:r>
              <a:rPr sz="4400" b="0" spc="-11" dirty="0">
                <a:latin typeface="Times New Roman"/>
                <a:cs typeface="Times New Roman"/>
              </a:rPr>
              <a:t>detected</a:t>
            </a:r>
            <a:endParaRPr sz="4400">
              <a:latin typeface="Times New Roman"/>
              <a:cs typeface="Times New Roman"/>
            </a:endParaRPr>
          </a:p>
        </p:txBody>
      </p:sp>
      <p:sp>
        <p:nvSpPr>
          <p:cNvPr id="3" name="object 3"/>
          <p:cNvSpPr txBox="1"/>
          <p:nvPr/>
        </p:nvSpPr>
        <p:spPr>
          <a:xfrm>
            <a:off x="993446" y="2108430"/>
            <a:ext cx="3958591" cy="2388474"/>
          </a:xfrm>
          <a:prstGeom prst="rect">
            <a:avLst/>
          </a:prstGeom>
        </p:spPr>
        <p:txBody>
          <a:bodyPr vert="horz" wrap="square" lIns="0" tIns="109855" rIns="0" bIns="0" rtlCol="0">
            <a:spAutoFit/>
          </a:bodyPr>
          <a:lstStyle/>
          <a:p>
            <a:pPr marL="354956" indent="-342257">
              <a:spcBef>
                <a:spcPts val="865"/>
              </a:spcBef>
              <a:buChar char="•"/>
              <a:tabLst>
                <a:tab pos="354956" algn="l"/>
              </a:tabLst>
            </a:pPr>
            <a:r>
              <a:rPr sz="3200" dirty="0">
                <a:latin typeface="Times New Roman"/>
                <a:cs typeface="Times New Roman"/>
              </a:rPr>
              <a:t>Typing</a:t>
            </a:r>
            <a:r>
              <a:rPr sz="3200" spc="-31" dirty="0">
                <a:latin typeface="Times New Roman"/>
                <a:cs typeface="Times New Roman"/>
              </a:rPr>
              <a:t> </a:t>
            </a:r>
            <a:r>
              <a:rPr sz="3200" dirty="0">
                <a:latin typeface="Times New Roman"/>
                <a:cs typeface="Times New Roman"/>
              </a:rPr>
              <a:t>(double</a:t>
            </a:r>
            <a:r>
              <a:rPr sz="3200" spc="-20" dirty="0">
                <a:latin typeface="Times New Roman"/>
                <a:cs typeface="Times New Roman"/>
              </a:rPr>
              <a:t> </a:t>
            </a:r>
            <a:r>
              <a:rPr sz="3200" spc="-11" dirty="0">
                <a:latin typeface="Times New Roman"/>
                <a:cs typeface="Times New Roman"/>
              </a:rPr>
              <a:t>entry)</a:t>
            </a:r>
            <a:endParaRPr sz="3200">
              <a:latin typeface="Times New Roman"/>
              <a:cs typeface="Times New Roman"/>
            </a:endParaRPr>
          </a:p>
          <a:p>
            <a:pPr marL="354956" indent="-342257">
              <a:spcBef>
                <a:spcPts val="771"/>
              </a:spcBef>
              <a:buChar char="•"/>
              <a:tabLst>
                <a:tab pos="354956" algn="l"/>
              </a:tabLst>
            </a:pPr>
            <a:r>
              <a:rPr sz="3200" spc="-11" dirty="0">
                <a:latin typeface="Times New Roman"/>
                <a:cs typeface="Times New Roman"/>
              </a:rPr>
              <a:t>Range</a:t>
            </a:r>
            <a:endParaRPr sz="3200">
              <a:latin typeface="Times New Roman"/>
              <a:cs typeface="Times New Roman"/>
            </a:endParaRPr>
          </a:p>
          <a:p>
            <a:pPr marL="354956" indent="-342257">
              <a:spcBef>
                <a:spcPts val="765"/>
              </a:spcBef>
              <a:buChar char="•"/>
              <a:tabLst>
                <a:tab pos="354956" algn="l"/>
              </a:tabLst>
            </a:pPr>
            <a:r>
              <a:rPr sz="3200" spc="-11" dirty="0">
                <a:latin typeface="Times New Roman"/>
                <a:cs typeface="Times New Roman"/>
              </a:rPr>
              <a:t>Completeness</a:t>
            </a:r>
            <a:endParaRPr sz="3200">
              <a:latin typeface="Times New Roman"/>
              <a:cs typeface="Times New Roman"/>
            </a:endParaRPr>
          </a:p>
          <a:p>
            <a:pPr marL="354956" indent="-342257">
              <a:spcBef>
                <a:spcPts val="771"/>
              </a:spcBef>
              <a:buChar char="•"/>
              <a:tabLst>
                <a:tab pos="354956" algn="l"/>
              </a:tabLst>
            </a:pPr>
            <a:r>
              <a:rPr sz="3200" spc="-11" dirty="0">
                <a:latin typeface="Times New Roman"/>
                <a:cs typeface="Times New Roman"/>
              </a:rPr>
              <a:t>Consistency/Logic</a:t>
            </a:r>
            <a:endParaRPr sz="3200">
              <a:latin typeface="Times New Roman"/>
              <a:cs typeface="Times New Roman"/>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685188"/>
          </a:xfrm>
          <a:prstGeom prst="rect">
            <a:avLst/>
          </a:prstGeom>
        </p:spPr>
        <p:txBody>
          <a:bodyPr vert="horz" wrap="square" lIns="0" tIns="68961" rIns="0" bIns="0" rtlCol="0">
            <a:spAutoFit/>
          </a:bodyPr>
          <a:lstStyle/>
          <a:p>
            <a:pPr marL="3246673" marR="5080" indent="-2767896">
              <a:spcBef>
                <a:spcPts val="95"/>
              </a:spcBef>
            </a:pPr>
            <a:r>
              <a:rPr sz="4000" b="0" dirty="0">
                <a:latin typeface="Times New Roman"/>
                <a:cs typeface="Times New Roman"/>
              </a:rPr>
              <a:t>Preparations</a:t>
            </a:r>
            <a:r>
              <a:rPr sz="4000" b="0" spc="-85" dirty="0">
                <a:latin typeface="Times New Roman"/>
                <a:cs typeface="Times New Roman"/>
              </a:rPr>
              <a:t> </a:t>
            </a:r>
            <a:r>
              <a:rPr sz="4000" b="0" dirty="0">
                <a:latin typeface="Times New Roman"/>
                <a:cs typeface="Times New Roman"/>
              </a:rPr>
              <a:t>prior</a:t>
            </a:r>
            <a:r>
              <a:rPr sz="4000" b="0" spc="-80" dirty="0">
                <a:latin typeface="Times New Roman"/>
                <a:cs typeface="Times New Roman"/>
              </a:rPr>
              <a:t> </a:t>
            </a:r>
            <a:r>
              <a:rPr sz="4000" b="0" dirty="0">
                <a:latin typeface="Times New Roman"/>
                <a:cs typeface="Times New Roman"/>
              </a:rPr>
              <a:t>to</a:t>
            </a:r>
            <a:r>
              <a:rPr sz="4000" b="0" spc="-80" dirty="0">
                <a:latin typeface="Times New Roman"/>
                <a:cs typeface="Times New Roman"/>
              </a:rPr>
              <a:t> </a:t>
            </a:r>
            <a:r>
              <a:rPr sz="4000" b="0" dirty="0">
                <a:latin typeface="Times New Roman"/>
                <a:cs typeface="Times New Roman"/>
              </a:rPr>
              <a:t>the</a:t>
            </a:r>
            <a:r>
              <a:rPr sz="4000" b="0" spc="-80" dirty="0">
                <a:latin typeface="Times New Roman"/>
                <a:cs typeface="Times New Roman"/>
              </a:rPr>
              <a:t> </a:t>
            </a:r>
            <a:r>
              <a:rPr sz="4000" b="0" dirty="0">
                <a:latin typeface="Times New Roman"/>
                <a:cs typeface="Times New Roman"/>
              </a:rPr>
              <a:t>design</a:t>
            </a:r>
            <a:r>
              <a:rPr sz="4000" b="0" spc="-80" dirty="0">
                <a:latin typeface="Times New Roman"/>
                <a:cs typeface="Times New Roman"/>
              </a:rPr>
              <a:t> </a:t>
            </a:r>
            <a:r>
              <a:rPr sz="4000" b="0" dirty="0">
                <a:latin typeface="Times New Roman"/>
                <a:cs typeface="Times New Roman"/>
              </a:rPr>
              <a:t>of</a:t>
            </a:r>
            <a:r>
              <a:rPr sz="4000" b="0" spc="-80" dirty="0">
                <a:latin typeface="Times New Roman"/>
                <a:cs typeface="Times New Roman"/>
              </a:rPr>
              <a:t> </a:t>
            </a:r>
            <a:r>
              <a:rPr sz="4000" b="0" spc="-51" dirty="0">
                <a:latin typeface="Times New Roman"/>
                <a:cs typeface="Times New Roman"/>
              </a:rPr>
              <a:t>a </a:t>
            </a:r>
            <a:r>
              <a:rPr sz="4000" b="0" spc="-11" dirty="0">
                <a:latin typeface="Times New Roman"/>
                <a:cs typeface="Times New Roman"/>
              </a:rPr>
              <a:t>database</a:t>
            </a:r>
            <a:endParaRPr sz="4000">
              <a:latin typeface="Times New Roman"/>
              <a:cs typeface="Times New Roman"/>
            </a:endParaRPr>
          </a:p>
        </p:txBody>
      </p:sp>
      <p:sp>
        <p:nvSpPr>
          <p:cNvPr id="3" name="object 3"/>
          <p:cNvSpPr txBox="1"/>
          <p:nvPr/>
        </p:nvSpPr>
        <p:spPr>
          <a:xfrm>
            <a:off x="764543" y="2489806"/>
            <a:ext cx="6331585" cy="3475952"/>
          </a:xfrm>
          <a:prstGeom prst="rect">
            <a:avLst/>
          </a:prstGeom>
        </p:spPr>
        <p:txBody>
          <a:bodyPr vert="horz" wrap="square" lIns="0" tIns="109855" rIns="0" bIns="0" rtlCol="0">
            <a:spAutoFit/>
          </a:bodyPr>
          <a:lstStyle/>
          <a:p>
            <a:pPr marL="355591" indent="-342891">
              <a:spcBef>
                <a:spcPts val="865"/>
              </a:spcBef>
              <a:buChar char="•"/>
              <a:tabLst>
                <a:tab pos="355591" algn="l"/>
              </a:tabLst>
            </a:pPr>
            <a:r>
              <a:rPr sz="3200" dirty="0">
                <a:latin typeface="Times New Roman"/>
                <a:cs typeface="Times New Roman"/>
              </a:rPr>
              <a:t>Decide</a:t>
            </a:r>
            <a:r>
              <a:rPr sz="3200" spc="-20" dirty="0">
                <a:latin typeface="Times New Roman"/>
                <a:cs typeface="Times New Roman"/>
              </a:rPr>
              <a:t> </a:t>
            </a:r>
            <a:r>
              <a:rPr sz="3200" dirty="0">
                <a:latin typeface="Times New Roman"/>
                <a:cs typeface="Times New Roman"/>
              </a:rPr>
              <a:t>which</a:t>
            </a:r>
            <a:r>
              <a:rPr sz="3200" spc="-11" dirty="0">
                <a:latin typeface="Times New Roman"/>
                <a:cs typeface="Times New Roman"/>
              </a:rPr>
              <a:t> </a:t>
            </a:r>
            <a:r>
              <a:rPr sz="3200" dirty="0">
                <a:latin typeface="Times New Roman"/>
                <a:cs typeface="Times New Roman"/>
              </a:rPr>
              <a:t>variables</a:t>
            </a:r>
            <a:r>
              <a:rPr sz="3200" spc="-31" dirty="0">
                <a:latin typeface="Times New Roman"/>
                <a:cs typeface="Times New Roman"/>
              </a:rPr>
              <a:t> </a:t>
            </a:r>
            <a:r>
              <a:rPr sz="3200" dirty="0">
                <a:latin typeface="Times New Roman"/>
                <a:cs typeface="Times New Roman"/>
              </a:rPr>
              <a:t>to</a:t>
            </a:r>
            <a:r>
              <a:rPr sz="3200" spc="11" dirty="0">
                <a:latin typeface="Times New Roman"/>
                <a:cs typeface="Times New Roman"/>
              </a:rPr>
              <a:t> </a:t>
            </a:r>
            <a:r>
              <a:rPr sz="3200" spc="-11" dirty="0">
                <a:latin typeface="Times New Roman"/>
                <a:cs typeface="Times New Roman"/>
              </a:rPr>
              <a:t>record</a:t>
            </a:r>
            <a:endParaRPr sz="3200">
              <a:latin typeface="Times New Roman"/>
              <a:cs typeface="Times New Roman"/>
            </a:endParaRPr>
          </a:p>
          <a:p>
            <a:pPr marL="355591" indent="-342891">
              <a:spcBef>
                <a:spcPts val="765"/>
              </a:spcBef>
              <a:buChar char="•"/>
              <a:tabLst>
                <a:tab pos="355591" algn="l"/>
              </a:tabLst>
            </a:pPr>
            <a:r>
              <a:rPr sz="3200" dirty="0">
                <a:latin typeface="Times New Roman"/>
                <a:cs typeface="Times New Roman"/>
              </a:rPr>
              <a:t>Design</a:t>
            </a:r>
            <a:r>
              <a:rPr sz="3200" spc="-15" dirty="0">
                <a:latin typeface="Times New Roman"/>
                <a:cs typeface="Times New Roman"/>
              </a:rPr>
              <a:t> </a:t>
            </a:r>
            <a:r>
              <a:rPr sz="3200" spc="-20" dirty="0">
                <a:latin typeface="Times New Roman"/>
                <a:cs typeface="Times New Roman"/>
              </a:rPr>
              <a:t>forms</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Pretest </a:t>
            </a:r>
            <a:r>
              <a:rPr sz="3200" spc="-11" dirty="0">
                <a:latin typeface="Times New Roman"/>
                <a:cs typeface="Times New Roman"/>
              </a:rPr>
              <a:t>forms</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Modify</a:t>
            </a:r>
            <a:r>
              <a:rPr sz="3200" spc="-15" dirty="0">
                <a:latin typeface="Times New Roman"/>
                <a:cs typeface="Times New Roman"/>
              </a:rPr>
              <a:t> </a:t>
            </a:r>
            <a:r>
              <a:rPr sz="3200" spc="-20" dirty="0">
                <a:latin typeface="Times New Roman"/>
                <a:cs typeface="Times New Roman"/>
              </a:rPr>
              <a:t>forms</a:t>
            </a:r>
            <a:endParaRPr sz="3200">
              <a:latin typeface="Times New Roman"/>
              <a:cs typeface="Times New Roman"/>
            </a:endParaRPr>
          </a:p>
          <a:p>
            <a:pPr marL="355591" marR="5080" indent="-343526">
              <a:spcBef>
                <a:spcPts val="765"/>
              </a:spcBef>
              <a:buChar char="•"/>
              <a:tabLst>
                <a:tab pos="355591" algn="l"/>
              </a:tabLst>
            </a:pPr>
            <a:r>
              <a:rPr sz="3200" dirty="0">
                <a:latin typeface="Times New Roman"/>
                <a:cs typeface="Times New Roman"/>
              </a:rPr>
              <a:t>Decide</a:t>
            </a:r>
            <a:r>
              <a:rPr sz="3200" spc="-15" dirty="0">
                <a:latin typeface="Times New Roman"/>
                <a:cs typeface="Times New Roman"/>
              </a:rPr>
              <a:t> </a:t>
            </a:r>
            <a:r>
              <a:rPr sz="3200" dirty="0">
                <a:latin typeface="Times New Roman"/>
                <a:cs typeface="Times New Roman"/>
              </a:rPr>
              <a:t>range,</a:t>
            </a:r>
            <a:r>
              <a:rPr sz="3200" spc="-20" dirty="0">
                <a:latin typeface="Times New Roman"/>
                <a:cs typeface="Times New Roman"/>
              </a:rPr>
              <a:t> </a:t>
            </a:r>
            <a:r>
              <a:rPr sz="3200" dirty="0">
                <a:latin typeface="Times New Roman"/>
                <a:cs typeface="Times New Roman"/>
              </a:rPr>
              <a:t>logic,</a:t>
            </a:r>
            <a:r>
              <a:rPr sz="3200" spc="-11" dirty="0">
                <a:latin typeface="Times New Roman"/>
                <a:cs typeface="Times New Roman"/>
              </a:rPr>
              <a:t> </a:t>
            </a:r>
            <a:r>
              <a:rPr sz="3200" dirty="0">
                <a:latin typeface="Times New Roman"/>
                <a:cs typeface="Times New Roman"/>
              </a:rPr>
              <a:t>consistency</a:t>
            </a:r>
            <a:r>
              <a:rPr sz="3200" spc="-31" dirty="0">
                <a:latin typeface="Times New Roman"/>
                <a:cs typeface="Times New Roman"/>
              </a:rPr>
              <a:t> </a:t>
            </a:r>
            <a:r>
              <a:rPr sz="3200" spc="-25" dirty="0">
                <a:latin typeface="Times New Roman"/>
                <a:cs typeface="Times New Roman"/>
              </a:rPr>
              <a:t>and </a:t>
            </a:r>
            <a:r>
              <a:rPr sz="3200" dirty="0">
                <a:latin typeface="Times New Roman"/>
                <a:cs typeface="Times New Roman"/>
              </a:rPr>
              <a:t>completeness</a:t>
            </a:r>
            <a:r>
              <a:rPr sz="3200" spc="-20" dirty="0">
                <a:latin typeface="Times New Roman"/>
                <a:cs typeface="Times New Roman"/>
              </a:rPr>
              <a:t> </a:t>
            </a:r>
            <a:r>
              <a:rPr sz="3200" spc="-11" dirty="0">
                <a:latin typeface="Times New Roman"/>
                <a:cs typeface="Times New Roman"/>
              </a:rPr>
              <a:t>checks</a:t>
            </a:r>
            <a:endParaRPr sz="3200">
              <a:latin typeface="Times New Roman"/>
              <a:cs typeface="Times New Roman"/>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46051" y="1343028"/>
          <a:ext cx="8830305" cy="5482333"/>
        </p:xfrm>
        <a:graphic>
          <a:graphicData uri="http://schemas.openxmlformats.org/drawingml/2006/table">
            <a:tbl>
              <a:tblPr firstRow="1" bandRow="1">
                <a:tableStyleId>{2D5ABB26-0587-4C30-8999-92F81FD0307C}</a:tableStyleId>
              </a:tblPr>
              <a:tblGrid>
                <a:gridCol w="904875">
                  <a:extLst>
                    <a:ext uri="{9D8B030D-6E8A-4147-A177-3AD203B41FA5}">
                      <a16:colId xmlns:a16="http://schemas.microsoft.com/office/drawing/2014/main" val="20000"/>
                    </a:ext>
                  </a:extLst>
                </a:gridCol>
                <a:gridCol w="240665">
                  <a:extLst>
                    <a:ext uri="{9D8B030D-6E8A-4147-A177-3AD203B41FA5}">
                      <a16:colId xmlns:a16="http://schemas.microsoft.com/office/drawing/2014/main" val="20001"/>
                    </a:ext>
                  </a:extLst>
                </a:gridCol>
                <a:gridCol w="711199">
                  <a:extLst>
                    <a:ext uri="{9D8B030D-6E8A-4147-A177-3AD203B41FA5}">
                      <a16:colId xmlns:a16="http://schemas.microsoft.com/office/drawing/2014/main" val="20002"/>
                    </a:ext>
                  </a:extLst>
                </a:gridCol>
                <a:gridCol w="2486025">
                  <a:extLst>
                    <a:ext uri="{9D8B030D-6E8A-4147-A177-3AD203B41FA5}">
                      <a16:colId xmlns:a16="http://schemas.microsoft.com/office/drawing/2014/main" val="20003"/>
                    </a:ext>
                  </a:extLst>
                </a:gridCol>
                <a:gridCol w="227964">
                  <a:extLst>
                    <a:ext uri="{9D8B030D-6E8A-4147-A177-3AD203B41FA5}">
                      <a16:colId xmlns:a16="http://schemas.microsoft.com/office/drawing/2014/main" val="20004"/>
                    </a:ext>
                  </a:extLst>
                </a:gridCol>
                <a:gridCol w="532764">
                  <a:extLst>
                    <a:ext uri="{9D8B030D-6E8A-4147-A177-3AD203B41FA5}">
                      <a16:colId xmlns:a16="http://schemas.microsoft.com/office/drawing/2014/main" val="20005"/>
                    </a:ext>
                  </a:extLst>
                </a:gridCol>
                <a:gridCol w="75564">
                  <a:extLst>
                    <a:ext uri="{9D8B030D-6E8A-4147-A177-3AD203B41FA5}">
                      <a16:colId xmlns:a16="http://schemas.microsoft.com/office/drawing/2014/main" val="20006"/>
                    </a:ext>
                  </a:extLst>
                </a:gridCol>
                <a:gridCol w="304164">
                  <a:extLst>
                    <a:ext uri="{9D8B030D-6E8A-4147-A177-3AD203B41FA5}">
                      <a16:colId xmlns:a16="http://schemas.microsoft.com/office/drawing/2014/main" val="20007"/>
                    </a:ext>
                  </a:extLst>
                </a:gridCol>
                <a:gridCol w="837564">
                  <a:extLst>
                    <a:ext uri="{9D8B030D-6E8A-4147-A177-3AD203B41FA5}">
                      <a16:colId xmlns:a16="http://schemas.microsoft.com/office/drawing/2014/main" val="20008"/>
                    </a:ext>
                  </a:extLst>
                </a:gridCol>
                <a:gridCol w="478155">
                  <a:extLst>
                    <a:ext uri="{9D8B030D-6E8A-4147-A177-3AD203B41FA5}">
                      <a16:colId xmlns:a16="http://schemas.microsoft.com/office/drawing/2014/main" val="20009"/>
                    </a:ext>
                  </a:extLst>
                </a:gridCol>
                <a:gridCol w="426720">
                  <a:extLst>
                    <a:ext uri="{9D8B030D-6E8A-4147-A177-3AD203B41FA5}">
                      <a16:colId xmlns:a16="http://schemas.microsoft.com/office/drawing/2014/main" val="20010"/>
                    </a:ext>
                  </a:extLst>
                </a:gridCol>
                <a:gridCol w="742951">
                  <a:extLst>
                    <a:ext uri="{9D8B030D-6E8A-4147-A177-3AD203B41FA5}">
                      <a16:colId xmlns:a16="http://schemas.microsoft.com/office/drawing/2014/main" val="20011"/>
                    </a:ext>
                  </a:extLst>
                </a:gridCol>
                <a:gridCol w="393065">
                  <a:extLst>
                    <a:ext uri="{9D8B030D-6E8A-4147-A177-3AD203B41FA5}">
                      <a16:colId xmlns:a16="http://schemas.microsoft.com/office/drawing/2014/main" val="20012"/>
                    </a:ext>
                  </a:extLst>
                </a:gridCol>
                <a:gridCol w="119379">
                  <a:extLst>
                    <a:ext uri="{9D8B030D-6E8A-4147-A177-3AD203B41FA5}">
                      <a16:colId xmlns:a16="http://schemas.microsoft.com/office/drawing/2014/main" val="20013"/>
                    </a:ext>
                  </a:extLst>
                </a:gridCol>
                <a:gridCol w="349251">
                  <a:extLst>
                    <a:ext uri="{9D8B030D-6E8A-4147-A177-3AD203B41FA5}">
                      <a16:colId xmlns:a16="http://schemas.microsoft.com/office/drawing/2014/main" val="20014"/>
                    </a:ext>
                  </a:extLst>
                </a:gridCol>
              </a:tblGrid>
              <a:tr h="1280160">
                <a:tc>
                  <a:txBody>
                    <a:bodyPr/>
                    <a:lstStyle/>
                    <a:p>
                      <a:pPr>
                        <a:lnSpc>
                          <a:spcPct val="100000"/>
                        </a:lnSpc>
                        <a:spcBef>
                          <a:spcPts val="40"/>
                        </a:spcBef>
                      </a:pPr>
                      <a:endParaRPr sz="2900">
                        <a:latin typeface="Times New Roman"/>
                        <a:cs typeface="Times New Roman"/>
                      </a:endParaRPr>
                    </a:p>
                    <a:p>
                      <a:pPr algn="ctr">
                        <a:lnSpc>
                          <a:spcPts val="3320"/>
                        </a:lnSpc>
                      </a:pPr>
                      <a:r>
                        <a:rPr sz="2800" spc="-20" dirty="0">
                          <a:latin typeface="Times New Roman"/>
                          <a:cs typeface="Times New Roman"/>
                        </a:rPr>
                        <a:t>D_20</a:t>
                      </a:r>
                      <a:endParaRPr sz="280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gridSpan="5">
                  <a:txBody>
                    <a:bodyPr/>
                    <a:lstStyle/>
                    <a:p>
                      <a:pPr marL="9525" marR="913765">
                        <a:lnSpc>
                          <a:spcPct val="100000"/>
                        </a:lnSpc>
                      </a:pPr>
                      <a:r>
                        <a:rPr sz="2800" dirty="0">
                          <a:latin typeface="Times New Roman"/>
                          <a:cs typeface="Times New Roman"/>
                        </a:rPr>
                        <a:t>Mid</a:t>
                      </a:r>
                      <a:r>
                        <a:rPr sz="2800" spc="-60" dirty="0">
                          <a:latin typeface="Times New Roman"/>
                          <a:cs typeface="Times New Roman"/>
                        </a:rPr>
                        <a:t> </a:t>
                      </a:r>
                      <a:r>
                        <a:rPr sz="2800" dirty="0">
                          <a:latin typeface="Times New Roman"/>
                          <a:cs typeface="Times New Roman"/>
                        </a:rPr>
                        <a:t>upper</a:t>
                      </a:r>
                      <a:r>
                        <a:rPr sz="2800" spc="-70" dirty="0">
                          <a:latin typeface="Times New Roman"/>
                          <a:cs typeface="Times New Roman"/>
                        </a:rPr>
                        <a:t> </a:t>
                      </a:r>
                      <a:r>
                        <a:rPr sz="2800" spc="-25" dirty="0">
                          <a:latin typeface="Times New Roman"/>
                          <a:cs typeface="Times New Roman"/>
                        </a:rPr>
                        <a:t>arm </a:t>
                      </a:r>
                      <a:r>
                        <a:rPr sz="2800" dirty="0">
                          <a:latin typeface="Times New Roman"/>
                          <a:cs typeface="Times New Roman"/>
                        </a:rPr>
                        <a:t>circumference</a:t>
                      </a:r>
                      <a:r>
                        <a:rPr sz="2800" spc="-95" dirty="0">
                          <a:latin typeface="Times New Roman"/>
                          <a:cs typeface="Times New Roman"/>
                        </a:rPr>
                        <a:t> </a:t>
                      </a:r>
                      <a:r>
                        <a:rPr sz="2800" dirty="0">
                          <a:latin typeface="Times New Roman"/>
                          <a:cs typeface="Times New Roman"/>
                        </a:rPr>
                        <a:t>(in</a:t>
                      </a:r>
                      <a:r>
                        <a:rPr sz="2800" spc="-110" dirty="0">
                          <a:latin typeface="Times New Roman"/>
                          <a:cs typeface="Times New Roman"/>
                        </a:rPr>
                        <a:t> </a:t>
                      </a:r>
                      <a:r>
                        <a:rPr sz="2800" spc="-25" dirty="0">
                          <a:latin typeface="Times New Roman"/>
                          <a:cs typeface="Times New Roman"/>
                        </a:rPr>
                        <a:t>mm)</a:t>
                      </a: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spcBef>
                          <a:spcPts val="40"/>
                        </a:spcBef>
                      </a:pPr>
                      <a:endParaRPr sz="2900">
                        <a:latin typeface="Times New Roman"/>
                        <a:cs typeface="Times New Roman"/>
                      </a:endParaRPr>
                    </a:p>
                    <a:p>
                      <a:pPr algn="ctr">
                        <a:lnSpc>
                          <a:spcPts val="3320"/>
                        </a:lnSpc>
                      </a:pPr>
                      <a:r>
                        <a:rPr sz="2800" spc="-20" dirty="0">
                          <a:latin typeface="Times New Roman"/>
                          <a:cs typeface="Times New Roman"/>
                        </a:rPr>
                        <a:t>D_20</a:t>
                      </a:r>
                      <a:endParaRPr sz="280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gridSpan="4">
                  <a:txBody>
                    <a:bodyPr/>
                    <a:lstStyle/>
                    <a:p>
                      <a:pPr>
                        <a:lnSpc>
                          <a:spcPct val="100000"/>
                        </a:lnSpc>
                        <a:spcBef>
                          <a:spcPts val="40"/>
                        </a:spcBef>
                      </a:pPr>
                      <a:endParaRPr sz="2900">
                        <a:latin typeface="Times New Roman"/>
                        <a:cs typeface="Times New Roman"/>
                      </a:endParaRPr>
                    </a:p>
                    <a:p>
                      <a:pPr marL="32384">
                        <a:lnSpc>
                          <a:spcPts val="3320"/>
                        </a:lnSpc>
                      </a:pPr>
                      <a:r>
                        <a:rPr sz="2800" spc="-10" dirty="0">
                          <a:latin typeface="Times New Roman"/>
                          <a:cs typeface="Times New Roman"/>
                        </a:rPr>
                        <a:t>80-</a:t>
                      </a:r>
                      <a:r>
                        <a:rPr sz="2800" spc="-25" dirty="0">
                          <a:latin typeface="Times New Roman"/>
                          <a:cs typeface="Times New Roman"/>
                        </a:rPr>
                        <a:t>160</a:t>
                      </a:r>
                      <a:endParaRPr sz="2800">
                        <a:latin typeface="Times New Roman"/>
                        <a:cs typeface="Times New Roman"/>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36245">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1"/>
                  </a:ext>
                </a:extLst>
              </a:tr>
              <a:tr h="748791">
                <a:tc>
                  <a:txBody>
                    <a:bodyPr/>
                    <a:lstStyle/>
                    <a:p>
                      <a:pPr algn="ctr">
                        <a:lnSpc>
                          <a:spcPts val="3320"/>
                        </a:lnSpc>
                        <a:spcBef>
                          <a:spcPts val="1939"/>
                        </a:spcBef>
                      </a:pPr>
                      <a:r>
                        <a:rPr sz="2800" spc="-20" dirty="0">
                          <a:latin typeface="Times New Roman"/>
                          <a:cs typeface="Times New Roman"/>
                        </a:rPr>
                        <a:t>D_21</a:t>
                      </a:r>
                      <a:endParaRPr sz="2800">
                        <a:latin typeface="Times New Roman"/>
                        <a:cs typeface="Times New Roman"/>
                      </a:endParaRPr>
                    </a:p>
                  </a:txBody>
                  <a:tcPr marL="0" marR="0" marT="24637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gridSpan="3">
                  <a:txBody>
                    <a:bodyPr/>
                    <a:lstStyle/>
                    <a:p>
                      <a:pPr marL="9525">
                        <a:lnSpc>
                          <a:spcPts val="3320"/>
                        </a:lnSpc>
                        <a:spcBef>
                          <a:spcPts val="1939"/>
                        </a:spcBef>
                      </a:pPr>
                      <a:r>
                        <a:rPr sz="2800" spc="-30" dirty="0">
                          <a:latin typeface="Times New Roman"/>
                          <a:cs typeface="Times New Roman"/>
                        </a:rPr>
                        <a:t>Weight</a:t>
                      </a:r>
                      <a:r>
                        <a:rPr sz="2800" spc="-95" dirty="0">
                          <a:latin typeface="Times New Roman"/>
                          <a:cs typeface="Times New Roman"/>
                        </a:rPr>
                        <a:t> </a:t>
                      </a:r>
                      <a:r>
                        <a:rPr sz="2800" dirty="0">
                          <a:latin typeface="Times New Roman"/>
                          <a:cs typeface="Times New Roman"/>
                        </a:rPr>
                        <a:t>(in</a:t>
                      </a:r>
                      <a:r>
                        <a:rPr sz="2800" spc="-70" dirty="0">
                          <a:latin typeface="Times New Roman"/>
                          <a:cs typeface="Times New Roman"/>
                        </a:rPr>
                        <a:t> </a:t>
                      </a:r>
                      <a:r>
                        <a:rPr sz="2800" spc="-25" dirty="0">
                          <a:latin typeface="Times New Roman"/>
                          <a:cs typeface="Times New Roman"/>
                        </a:rPr>
                        <a:t>kg)</a:t>
                      </a:r>
                      <a:endParaRPr sz="2800">
                        <a:latin typeface="Times New Roman"/>
                        <a:cs typeface="Times New Roman"/>
                      </a:endParaRPr>
                    </a:p>
                  </a:txBody>
                  <a:tcPr marL="0" marR="0" marT="24637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ts val="3320"/>
                        </a:lnSpc>
                        <a:spcBef>
                          <a:spcPts val="1939"/>
                        </a:spcBef>
                      </a:pPr>
                      <a:r>
                        <a:rPr sz="2800" spc="-20" dirty="0">
                          <a:latin typeface="Times New Roman"/>
                          <a:cs typeface="Times New Roman"/>
                        </a:rPr>
                        <a:t>D_21</a:t>
                      </a:r>
                      <a:endParaRPr sz="2800">
                        <a:latin typeface="Times New Roman"/>
                        <a:cs typeface="Times New Roman"/>
                      </a:endParaRPr>
                    </a:p>
                  </a:txBody>
                  <a:tcPr marL="0" marR="0" marT="24637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gridSpan="4">
                  <a:txBody>
                    <a:bodyPr/>
                    <a:lstStyle/>
                    <a:p>
                      <a:pPr marL="32384">
                        <a:lnSpc>
                          <a:spcPts val="3320"/>
                        </a:lnSpc>
                        <a:spcBef>
                          <a:spcPts val="1939"/>
                        </a:spcBef>
                      </a:pPr>
                      <a:r>
                        <a:rPr sz="2800" spc="-10" dirty="0">
                          <a:latin typeface="Times New Roman"/>
                          <a:cs typeface="Times New Roman"/>
                        </a:rPr>
                        <a:t>&lt;30.0</a:t>
                      </a:r>
                      <a:endParaRPr sz="2800">
                        <a:latin typeface="Times New Roman"/>
                        <a:cs typeface="Times New Roman"/>
                      </a:endParaRPr>
                    </a:p>
                  </a:txBody>
                  <a:tcPr marL="0" marR="0" marT="24637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436245">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3"/>
                  </a:ext>
                </a:extLst>
              </a:tr>
              <a:tr h="748791">
                <a:tc>
                  <a:txBody>
                    <a:bodyPr/>
                    <a:lstStyle/>
                    <a:p>
                      <a:pPr algn="ctr">
                        <a:lnSpc>
                          <a:spcPts val="3315"/>
                        </a:lnSpc>
                        <a:spcBef>
                          <a:spcPts val="1939"/>
                        </a:spcBef>
                      </a:pPr>
                      <a:r>
                        <a:rPr sz="2800" spc="-20" dirty="0">
                          <a:latin typeface="Times New Roman"/>
                          <a:cs typeface="Times New Roman"/>
                        </a:rPr>
                        <a:t>D_22</a:t>
                      </a:r>
                      <a:endParaRPr sz="2800">
                        <a:latin typeface="Times New Roman"/>
                        <a:cs typeface="Times New Roman"/>
                      </a:endParaRPr>
                    </a:p>
                  </a:txBody>
                  <a:tcPr marL="0" marR="0" marT="24637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gridSpan="3">
                  <a:txBody>
                    <a:bodyPr/>
                    <a:lstStyle/>
                    <a:p>
                      <a:pPr marL="9525">
                        <a:lnSpc>
                          <a:spcPts val="3315"/>
                        </a:lnSpc>
                        <a:spcBef>
                          <a:spcPts val="1939"/>
                        </a:spcBef>
                      </a:pPr>
                      <a:r>
                        <a:rPr sz="2800" dirty="0">
                          <a:latin typeface="Times New Roman"/>
                          <a:cs typeface="Times New Roman"/>
                        </a:rPr>
                        <a:t>Height</a:t>
                      </a:r>
                      <a:r>
                        <a:rPr sz="2800" spc="-55" dirty="0">
                          <a:latin typeface="Times New Roman"/>
                          <a:cs typeface="Times New Roman"/>
                        </a:rPr>
                        <a:t> </a:t>
                      </a:r>
                      <a:r>
                        <a:rPr sz="2800" dirty="0">
                          <a:latin typeface="Times New Roman"/>
                          <a:cs typeface="Times New Roman"/>
                        </a:rPr>
                        <a:t>/</a:t>
                      </a:r>
                      <a:r>
                        <a:rPr sz="2800" spc="-55" dirty="0">
                          <a:latin typeface="Times New Roman"/>
                          <a:cs typeface="Times New Roman"/>
                        </a:rPr>
                        <a:t> </a:t>
                      </a:r>
                      <a:r>
                        <a:rPr sz="2800" dirty="0">
                          <a:latin typeface="Times New Roman"/>
                          <a:cs typeface="Times New Roman"/>
                        </a:rPr>
                        <a:t>Length</a:t>
                      </a:r>
                      <a:r>
                        <a:rPr sz="2800" spc="-60" dirty="0">
                          <a:latin typeface="Times New Roman"/>
                          <a:cs typeface="Times New Roman"/>
                        </a:rPr>
                        <a:t> </a:t>
                      </a:r>
                      <a:r>
                        <a:rPr sz="2800" dirty="0">
                          <a:latin typeface="Times New Roman"/>
                          <a:cs typeface="Times New Roman"/>
                        </a:rPr>
                        <a:t>(in</a:t>
                      </a:r>
                      <a:r>
                        <a:rPr sz="2800" spc="-40" dirty="0">
                          <a:latin typeface="Times New Roman"/>
                          <a:cs typeface="Times New Roman"/>
                        </a:rPr>
                        <a:t> </a:t>
                      </a:r>
                      <a:r>
                        <a:rPr sz="2800" spc="-25" dirty="0">
                          <a:latin typeface="Times New Roman"/>
                          <a:cs typeface="Times New Roman"/>
                        </a:rPr>
                        <a:t>cm)</a:t>
                      </a:r>
                      <a:endParaRPr sz="2800">
                        <a:latin typeface="Times New Roman"/>
                        <a:cs typeface="Times New Roman"/>
                      </a:endParaRPr>
                    </a:p>
                  </a:txBody>
                  <a:tcPr marL="0" marR="0" marT="24637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ts val="3315"/>
                        </a:lnSpc>
                        <a:spcBef>
                          <a:spcPts val="1939"/>
                        </a:spcBef>
                      </a:pPr>
                      <a:r>
                        <a:rPr sz="2800" spc="-20" dirty="0">
                          <a:latin typeface="Times New Roman"/>
                          <a:cs typeface="Times New Roman"/>
                        </a:rPr>
                        <a:t>D_22</a:t>
                      </a:r>
                      <a:endParaRPr sz="2800">
                        <a:latin typeface="Times New Roman"/>
                        <a:cs typeface="Times New Roman"/>
                      </a:endParaRPr>
                    </a:p>
                  </a:txBody>
                  <a:tcPr marL="0" marR="0" marT="24637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gridSpan="4">
                  <a:txBody>
                    <a:bodyPr/>
                    <a:lstStyle/>
                    <a:p>
                      <a:pPr marL="32384">
                        <a:lnSpc>
                          <a:spcPts val="3315"/>
                        </a:lnSpc>
                        <a:spcBef>
                          <a:spcPts val="1939"/>
                        </a:spcBef>
                      </a:pPr>
                      <a:r>
                        <a:rPr sz="2800" spc="-20" dirty="0">
                          <a:latin typeface="Times New Roman"/>
                          <a:cs typeface="Times New Roman"/>
                        </a:rPr>
                        <a:t>&lt;110</a:t>
                      </a:r>
                      <a:endParaRPr sz="2800">
                        <a:latin typeface="Times New Roman"/>
                        <a:cs typeface="Times New Roman"/>
                      </a:endParaRPr>
                    </a:p>
                  </a:txBody>
                  <a:tcPr marL="0" marR="0" marT="24637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435609">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5"/>
                  </a:ext>
                </a:extLst>
              </a:tr>
              <a:tr h="1396492">
                <a:tc>
                  <a:txBody>
                    <a:bodyPr/>
                    <a:lstStyle/>
                    <a:p>
                      <a:pPr>
                        <a:lnSpc>
                          <a:spcPct val="100000"/>
                        </a:lnSpc>
                      </a:pPr>
                      <a:endParaRPr sz="3100">
                        <a:latin typeface="Times New Roman"/>
                        <a:cs typeface="Times New Roman"/>
                      </a:endParaRPr>
                    </a:p>
                    <a:p>
                      <a:pPr>
                        <a:lnSpc>
                          <a:spcPct val="100000"/>
                        </a:lnSpc>
                        <a:spcBef>
                          <a:spcPts val="10"/>
                        </a:spcBef>
                      </a:pPr>
                      <a:endParaRPr sz="2800">
                        <a:latin typeface="Times New Roman"/>
                        <a:cs typeface="Times New Roman"/>
                      </a:endParaRPr>
                    </a:p>
                    <a:p>
                      <a:pPr algn="ctr">
                        <a:lnSpc>
                          <a:spcPts val="3315"/>
                        </a:lnSpc>
                      </a:pPr>
                      <a:r>
                        <a:rPr sz="2800" spc="-20" dirty="0">
                          <a:latin typeface="Times New Roman"/>
                          <a:cs typeface="Times New Roman"/>
                        </a:rPr>
                        <a:t>D_23</a:t>
                      </a: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gridSpan="6">
                  <a:txBody>
                    <a:bodyPr/>
                    <a:lstStyle/>
                    <a:p>
                      <a:pPr marL="9525" marR="823594">
                        <a:lnSpc>
                          <a:spcPct val="100000"/>
                        </a:lnSpc>
                      </a:pPr>
                      <a:r>
                        <a:rPr sz="2800" spc="-30" dirty="0">
                          <a:latin typeface="Times New Roman"/>
                          <a:cs typeface="Times New Roman"/>
                        </a:rPr>
                        <a:t>Weight</a:t>
                      </a:r>
                      <a:r>
                        <a:rPr sz="2800" spc="-100" dirty="0">
                          <a:latin typeface="Times New Roman"/>
                          <a:cs typeface="Times New Roman"/>
                        </a:rPr>
                        <a:t> </a:t>
                      </a:r>
                      <a:r>
                        <a:rPr sz="2800" dirty="0">
                          <a:latin typeface="Times New Roman"/>
                          <a:cs typeface="Times New Roman"/>
                        </a:rPr>
                        <a:t>for</a:t>
                      </a:r>
                      <a:r>
                        <a:rPr sz="2800" spc="-80" dirty="0">
                          <a:latin typeface="Times New Roman"/>
                          <a:cs typeface="Times New Roman"/>
                        </a:rPr>
                        <a:t> </a:t>
                      </a:r>
                      <a:r>
                        <a:rPr sz="2800" dirty="0">
                          <a:latin typeface="Times New Roman"/>
                          <a:cs typeface="Times New Roman"/>
                        </a:rPr>
                        <a:t>height</a:t>
                      </a:r>
                      <a:r>
                        <a:rPr sz="2800" spc="-80" dirty="0">
                          <a:latin typeface="Times New Roman"/>
                          <a:cs typeface="Times New Roman"/>
                        </a:rPr>
                        <a:t> </a:t>
                      </a:r>
                      <a:r>
                        <a:rPr sz="2800" spc="-20" dirty="0">
                          <a:latin typeface="Times New Roman"/>
                          <a:cs typeface="Times New Roman"/>
                        </a:rPr>
                        <a:t>&lt;70% </a:t>
                      </a:r>
                      <a:r>
                        <a:rPr sz="2800" dirty="0">
                          <a:latin typeface="Times New Roman"/>
                          <a:cs typeface="Times New Roman"/>
                        </a:rPr>
                        <a:t>(according</a:t>
                      </a:r>
                      <a:r>
                        <a:rPr sz="2800" spc="-85" dirty="0">
                          <a:latin typeface="Times New Roman"/>
                          <a:cs typeface="Times New Roman"/>
                        </a:rPr>
                        <a:t> </a:t>
                      </a:r>
                      <a:r>
                        <a:rPr sz="2800" dirty="0">
                          <a:latin typeface="Times New Roman"/>
                          <a:cs typeface="Times New Roman"/>
                        </a:rPr>
                        <a:t>to</a:t>
                      </a:r>
                      <a:r>
                        <a:rPr sz="2800" spc="-75" dirty="0">
                          <a:latin typeface="Times New Roman"/>
                          <a:cs typeface="Times New Roman"/>
                        </a:rPr>
                        <a:t> </a:t>
                      </a:r>
                      <a:r>
                        <a:rPr sz="2800" spc="-20" dirty="0">
                          <a:latin typeface="Times New Roman"/>
                          <a:cs typeface="Times New Roman"/>
                        </a:rPr>
                        <a:t>NCHS </a:t>
                      </a:r>
                      <a:r>
                        <a:rPr sz="2800" spc="-10" dirty="0">
                          <a:latin typeface="Times New Roman"/>
                          <a:cs typeface="Times New Roman"/>
                        </a:rPr>
                        <a:t>standards)</a:t>
                      </a: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3100">
                        <a:latin typeface="Times New Roman"/>
                        <a:cs typeface="Times New Roman"/>
                      </a:endParaRPr>
                    </a:p>
                    <a:p>
                      <a:pPr>
                        <a:lnSpc>
                          <a:spcPct val="100000"/>
                        </a:lnSpc>
                        <a:spcBef>
                          <a:spcPts val="10"/>
                        </a:spcBef>
                      </a:pPr>
                      <a:endParaRPr sz="2800">
                        <a:latin typeface="Times New Roman"/>
                        <a:cs typeface="Times New Roman"/>
                      </a:endParaRPr>
                    </a:p>
                    <a:p>
                      <a:pPr algn="ctr">
                        <a:lnSpc>
                          <a:spcPts val="3315"/>
                        </a:lnSpc>
                      </a:pPr>
                      <a:r>
                        <a:rPr sz="2800" spc="-20" dirty="0">
                          <a:latin typeface="Times New Roman"/>
                          <a:cs typeface="Times New Roman"/>
                        </a:rPr>
                        <a:t>D_23</a:t>
                      </a: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gridSpan="4">
                  <a:txBody>
                    <a:bodyPr/>
                    <a:lstStyle/>
                    <a:p>
                      <a:pPr>
                        <a:lnSpc>
                          <a:spcPct val="100000"/>
                        </a:lnSpc>
                      </a:pPr>
                      <a:endParaRPr sz="3100">
                        <a:latin typeface="Times New Roman"/>
                        <a:cs typeface="Times New Roman"/>
                      </a:endParaRPr>
                    </a:p>
                    <a:p>
                      <a:pPr>
                        <a:lnSpc>
                          <a:spcPct val="100000"/>
                        </a:lnSpc>
                        <a:spcBef>
                          <a:spcPts val="10"/>
                        </a:spcBef>
                      </a:pPr>
                      <a:endParaRPr sz="2800">
                        <a:latin typeface="Times New Roman"/>
                        <a:cs typeface="Times New Roman"/>
                      </a:endParaRPr>
                    </a:p>
                    <a:p>
                      <a:pPr marL="32384">
                        <a:lnSpc>
                          <a:spcPts val="3315"/>
                        </a:lnSpc>
                      </a:pPr>
                      <a:r>
                        <a:rPr sz="2800" spc="-10" dirty="0">
                          <a:latin typeface="Times New Roman"/>
                          <a:cs typeface="Times New Roman"/>
                        </a:rPr>
                        <a:t>1.2.9</a:t>
                      </a:r>
                      <a:endParaRPr sz="2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3" name="object 3"/>
          <p:cNvSpPr txBox="1">
            <a:spLocks noGrp="1"/>
          </p:cNvSpPr>
          <p:nvPr>
            <p:ph type="title"/>
          </p:nvPr>
        </p:nvSpPr>
        <p:spPr>
          <a:xfrm>
            <a:off x="688340" y="325883"/>
            <a:ext cx="3608704" cy="574040"/>
          </a:xfrm>
          <a:prstGeom prst="rect">
            <a:avLst/>
          </a:prstGeom>
        </p:spPr>
        <p:txBody>
          <a:bodyPr vert="horz" wrap="square" lIns="0" tIns="12700" rIns="0" bIns="0" rtlCol="0">
            <a:spAutoFit/>
          </a:bodyPr>
          <a:lstStyle/>
          <a:p>
            <a:pPr marL="12700">
              <a:spcBef>
                <a:spcPts val="100"/>
              </a:spcBef>
            </a:pPr>
            <a:r>
              <a:rPr dirty="0"/>
              <a:t>Checking</a:t>
            </a:r>
            <a:r>
              <a:rPr spc="-180" dirty="0"/>
              <a:t> </a:t>
            </a:r>
            <a:r>
              <a:rPr spc="-11" dirty="0"/>
              <a:t>Range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fld id="{81D60167-4931-47E6-BA6A-407CBD079E47}" type="slidenum">
              <a:rPr spc="-25" dirty="0"/>
              <a:pPr marL="7462333">
                <a:lnSpc>
                  <a:spcPts val="1631"/>
                </a:lnSpc>
              </a:pPr>
              <a:t>13</a:t>
            </a:fld>
            <a:endParaRPr spc="-25" dirty="0"/>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1825580">
              <a:spcBef>
                <a:spcPts val="105"/>
              </a:spcBef>
            </a:pPr>
            <a:r>
              <a:rPr sz="4400" b="0" dirty="0">
                <a:latin typeface="Times New Roman"/>
                <a:cs typeface="Times New Roman"/>
              </a:rPr>
              <a:t>Importance</a:t>
            </a:r>
            <a:r>
              <a:rPr sz="4400" b="0" spc="-35" dirty="0">
                <a:latin typeface="Times New Roman"/>
                <a:cs typeface="Times New Roman"/>
              </a:rPr>
              <a:t> </a:t>
            </a:r>
            <a:r>
              <a:rPr sz="4400" b="0" dirty="0">
                <a:latin typeface="Times New Roman"/>
                <a:cs typeface="Times New Roman"/>
              </a:rPr>
              <a:t>of</a:t>
            </a:r>
            <a:r>
              <a:rPr sz="4400" b="0" spc="5" dirty="0">
                <a:latin typeface="Times New Roman"/>
                <a:cs typeface="Times New Roman"/>
              </a:rPr>
              <a:t> </a:t>
            </a:r>
            <a:r>
              <a:rPr sz="4400" b="0" spc="-20" dirty="0">
                <a:latin typeface="Times New Roman"/>
                <a:cs typeface="Times New Roman"/>
              </a:rPr>
              <a:t>RCTs</a:t>
            </a:r>
            <a:endParaRPr sz="4400">
              <a:latin typeface="Times New Roman"/>
              <a:cs typeface="Times New Roman"/>
            </a:endParaRPr>
          </a:p>
        </p:txBody>
      </p:sp>
      <p:sp>
        <p:nvSpPr>
          <p:cNvPr id="3" name="object 3"/>
          <p:cNvSpPr txBox="1"/>
          <p:nvPr/>
        </p:nvSpPr>
        <p:spPr>
          <a:xfrm>
            <a:off x="764541" y="1904214"/>
            <a:ext cx="7434580" cy="3763210"/>
          </a:xfrm>
          <a:prstGeom prst="rect">
            <a:avLst/>
          </a:prstGeom>
        </p:spPr>
        <p:txBody>
          <a:bodyPr vert="horz" wrap="square" lIns="0" tIns="109855" rIns="0" bIns="0" rtlCol="0">
            <a:spAutoFit/>
          </a:bodyPr>
          <a:lstStyle/>
          <a:p>
            <a:pPr marL="355591" indent="-342891">
              <a:spcBef>
                <a:spcPts val="865"/>
              </a:spcBef>
              <a:buChar char="•"/>
              <a:tabLst>
                <a:tab pos="355591" algn="l"/>
              </a:tabLst>
            </a:pPr>
            <a:r>
              <a:rPr sz="3200" dirty="0">
                <a:latin typeface="Times New Roman"/>
                <a:cs typeface="Times New Roman"/>
              </a:rPr>
              <a:t>Evidence</a:t>
            </a:r>
            <a:r>
              <a:rPr sz="3200" dirty="0">
                <a:solidFill>
                  <a:srgbClr val="C00000"/>
                </a:solidFill>
                <a:latin typeface="Times New Roman"/>
                <a:cs typeface="Times New Roman"/>
              </a:rPr>
              <a:t>-</a:t>
            </a:r>
            <a:r>
              <a:rPr sz="3200" dirty="0">
                <a:latin typeface="Times New Roman"/>
                <a:cs typeface="Times New Roman"/>
              </a:rPr>
              <a:t>based</a:t>
            </a:r>
            <a:r>
              <a:rPr sz="3200" spc="-35" dirty="0">
                <a:latin typeface="Times New Roman"/>
                <a:cs typeface="Times New Roman"/>
              </a:rPr>
              <a:t> </a:t>
            </a:r>
            <a:r>
              <a:rPr sz="3200" spc="-11" dirty="0">
                <a:latin typeface="Times New Roman"/>
                <a:cs typeface="Times New Roman"/>
              </a:rPr>
              <a:t>approach</a:t>
            </a:r>
            <a:endParaRPr sz="3200">
              <a:latin typeface="Times New Roman"/>
              <a:cs typeface="Times New Roman"/>
            </a:endParaRPr>
          </a:p>
          <a:p>
            <a:pPr marL="355591" marR="5080" indent="-343526">
              <a:spcBef>
                <a:spcPts val="771"/>
              </a:spcBef>
              <a:buChar char="•"/>
              <a:tabLst>
                <a:tab pos="355591" algn="l"/>
              </a:tabLst>
            </a:pPr>
            <a:r>
              <a:rPr sz="3200" dirty="0">
                <a:latin typeface="Times New Roman"/>
                <a:cs typeface="Times New Roman"/>
              </a:rPr>
              <a:t>RCTs provide</a:t>
            </a:r>
            <a:r>
              <a:rPr sz="3200" spc="-25" dirty="0">
                <a:latin typeface="Times New Roman"/>
                <a:cs typeface="Times New Roman"/>
              </a:rPr>
              <a:t> </a:t>
            </a:r>
            <a:r>
              <a:rPr sz="3200" dirty="0">
                <a:latin typeface="Times New Roman"/>
                <a:cs typeface="Times New Roman"/>
              </a:rPr>
              <a:t>evidence</a:t>
            </a:r>
            <a:r>
              <a:rPr sz="3200" spc="-35" dirty="0">
                <a:latin typeface="Times New Roman"/>
                <a:cs typeface="Times New Roman"/>
              </a:rPr>
              <a:t> </a:t>
            </a:r>
            <a:r>
              <a:rPr sz="3200" dirty="0">
                <a:latin typeface="Times New Roman"/>
                <a:cs typeface="Times New Roman"/>
              </a:rPr>
              <a:t>with</a:t>
            </a:r>
            <a:r>
              <a:rPr sz="3200" spc="5" dirty="0">
                <a:latin typeface="Times New Roman"/>
                <a:cs typeface="Times New Roman"/>
              </a:rPr>
              <a:t> </a:t>
            </a:r>
            <a:r>
              <a:rPr sz="3200" dirty="0">
                <a:latin typeface="Times New Roman"/>
                <a:cs typeface="Times New Roman"/>
              </a:rPr>
              <a:t>least</a:t>
            </a:r>
            <a:r>
              <a:rPr sz="3200" spc="5" dirty="0">
                <a:latin typeface="Times New Roman"/>
                <a:cs typeface="Times New Roman"/>
              </a:rPr>
              <a:t> </a:t>
            </a:r>
            <a:r>
              <a:rPr sz="3200" spc="-20" dirty="0">
                <a:latin typeface="Times New Roman"/>
                <a:cs typeface="Times New Roman"/>
              </a:rPr>
              <a:t>bias </a:t>
            </a:r>
            <a:r>
              <a:rPr sz="3200" dirty="0">
                <a:latin typeface="Times New Roman"/>
                <a:cs typeface="Times New Roman"/>
              </a:rPr>
              <a:t>because</a:t>
            </a:r>
            <a:r>
              <a:rPr sz="3200" spc="-31" dirty="0">
                <a:latin typeface="Times New Roman"/>
                <a:cs typeface="Times New Roman"/>
              </a:rPr>
              <a:t> </a:t>
            </a:r>
            <a:r>
              <a:rPr sz="3200" dirty="0">
                <a:latin typeface="Times New Roman"/>
                <a:cs typeface="Times New Roman"/>
              </a:rPr>
              <a:t>of randomization,</a:t>
            </a:r>
            <a:r>
              <a:rPr sz="3200" spc="-40" dirty="0">
                <a:latin typeface="Times New Roman"/>
                <a:cs typeface="Times New Roman"/>
              </a:rPr>
              <a:t> </a:t>
            </a:r>
            <a:r>
              <a:rPr sz="3200" dirty="0">
                <a:latin typeface="Times New Roman"/>
                <a:cs typeface="Times New Roman"/>
              </a:rPr>
              <a:t>blinding</a:t>
            </a:r>
            <a:r>
              <a:rPr sz="3200" spc="-35" dirty="0">
                <a:latin typeface="Times New Roman"/>
                <a:cs typeface="Times New Roman"/>
              </a:rPr>
              <a:t> </a:t>
            </a:r>
            <a:r>
              <a:rPr sz="3200" dirty="0">
                <a:latin typeface="Times New Roman"/>
                <a:cs typeface="Times New Roman"/>
              </a:rPr>
              <a:t>and</a:t>
            </a:r>
            <a:r>
              <a:rPr sz="3200" spc="-15" dirty="0">
                <a:latin typeface="Times New Roman"/>
                <a:cs typeface="Times New Roman"/>
              </a:rPr>
              <a:t> </a:t>
            </a:r>
            <a:r>
              <a:rPr sz="3200" spc="-25" dirty="0">
                <a:latin typeface="Times New Roman"/>
                <a:cs typeface="Times New Roman"/>
              </a:rPr>
              <a:t>use </a:t>
            </a:r>
            <a:r>
              <a:rPr sz="3200" dirty="0">
                <a:latin typeface="Times New Roman"/>
                <a:cs typeface="Times New Roman"/>
              </a:rPr>
              <a:t>of a control</a:t>
            </a:r>
            <a:r>
              <a:rPr sz="3200" spc="-31" dirty="0">
                <a:latin typeface="Times New Roman"/>
                <a:cs typeface="Times New Roman"/>
              </a:rPr>
              <a:t> </a:t>
            </a:r>
            <a:r>
              <a:rPr sz="3200" spc="-20" dirty="0">
                <a:latin typeface="Times New Roman"/>
                <a:cs typeface="Times New Roman"/>
              </a:rPr>
              <a:t>group</a:t>
            </a:r>
            <a:endParaRPr sz="3200">
              <a:latin typeface="Times New Roman"/>
              <a:cs typeface="Times New Roman"/>
            </a:endParaRPr>
          </a:p>
          <a:p>
            <a:pPr marL="355591" marR="399405" indent="-343526">
              <a:spcBef>
                <a:spcPts val="771"/>
              </a:spcBef>
              <a:buChar char="•"/>
              <a:tabLst>
                <a:tab pos="355591" algn="l"/>
              </a:tabLst>
            </a:pPr>
            <a:r>
              <a:rPr sz="3200" dirty="0">
                <a:latin typeface="Times New Roman"/>
                <a:cs typeface="Times New Roman"/>
              </a:rPr>
              <a:t>In terms</a:t>
            </a:r>
            <a:r>
              <a:rPr sz="3200" spc="-11" dirty="0">
                <a:latin typeface="Times New Roman"/>
                <a:cs typeface="Times New Roman"/>
              </a:rPr>
              <a:t> </a:t>
            </a:r>
            <a:r>
              <a:rPr sz="3200" dirty="0">
                <a:latin typeface="Times New Roman"/>
                <a:cs typeface="Times New Roman"/>
              </a:rPr>
              <a:t>of</a:t>
            </a:r>
            <a:r>
              <a:rPr sz="3200" spc="-15" dirty="0">
                <a:latin typeface="Times New Roman"/>
                <a:cs typeface="Times New Roman"/>
              </a:rPr>
              <a:t> </a:t>
            </a:r>
            <a:r>
              <a:rPr sz="3200" dirty="0">
                <a:latin typeface="Times New Roman"/>
                <a:cs typeface="Times New Roman"/>
              </a:rPr>
              <a:t>quality</a:t>
            </a:r>
            <a:r>
              <a:rPr sz="3200" spc="-15" dirty="0">
                <a:latin typeface="Times New Roman"/>
                <a:cs typeface="Times New Roman"/>
              </a:rPr>
              <a:t> </a:t>
            </a:r>
            <a:r>
              <a:rPr sz="3200" dirty="0">
                <a:latin typeface="Times New Roman"/>
                <a:cs typeface="Times New Roman"/>
              </a:rPr>
              <a:t>of</a:t>
            </a:r>
            <a:r>
              <a:rPr sz="3200" spc="-15" dirty="0">
                <a:latin typeface="Times New Roman"/>
                <a:cs typeface="Times New Roman"/>
              </a:rPr>
              <a:t> </a:t>
            </a:r>
            <a:r>
              <a:rPr sz="3200" dirty="0">
                <a:latin typeface="Times New Roman"/>
                <a:cs typeface="Times New Roman"/>
              </a:rPr>
              <a:t>evidence</a:t>
            </a:r>
            <a:r>
              <a:rPr sz="3200" spc="-20" dirty="0">
                <a:latin typeface="Times New Roman"/>
                <a:cs typeface="Times New Roman"/>
              </a:rPr>
              <a:t> </a:t>
            </a:r>
            <a:r>
              <a:rPr sz="3200" dirty="0">
                <a:latin typeface="Times New Roman"/>
                <a:cs typeface="Times New Roman"/>
              </a:rPr>
              <a:t>for</a:t>
            </a:r>
            <a:r>
              <a:rPr sz="3200" spc="-11" dirty="0">
                <a:latin typeface="Times New Roman"/>
                <a:cs typeface="Times New Roman"/>
              </a:rPr>
              <a:t> health </a:t>
            </a:r>
            <a:r>
              <a:rPr sz="3200" dirty="0">
                <a:latin typeface="Times New Roman"/>
                <a:cs typeface="Times New Roman"/>
              </a:rPr>
              <a:t>interventions,</a:t>
            </a:r>
            <a:r>
              <a:rPr sz="3200" spc="-45" dirty="0">
                <a:latin typeface="Times New Roman"/>
                <a:cs typeface="Times New Roman"/>
              </a:rPr>
              <a:t> </a:t>
            </a:r>
            <a:r>
              <a:rPr sz="3200" dirty="0">
                <a:latin typeface="Times New Roman"/>
                <a:cs typeface="Times New Roman"/>
              </a:rPr>
              <a:t>RCTs are</a:t>
            </a:r>
            <a:r>
              <a:rPr sz="3200" spc="-20" dirty="0">
                <a:latin typeface="Times New Roman"/>
                <a:cs typeface="Times New Roman"/>
              </a:rPr>
              <a:t> </a:t>
            </a:r>
            <a:r>
              <a:rPr sz="3200" dirty="0">
                <a:latin typeface="Times New Roman"/>
                <a:cs typeface="Times New Roman"/>
              </a:rPr>
              <a:t>at the</a:t>
            </a:r>
            <a:r>
              <a:rPr sz="3200" spc="-15" dirty="0">
                <a:latin typeface="Times New Roman"/>
                <a:cs typeface="Times New Roman"/>
              </a:rPr>
              <a:t> </a:t>
            </a:r>
            <a:r>
              <a:rPr sz="3200" dirty="0">
                <a:latin typeface="Times New Roman"/>
                <a:cs typeface="Times New Roman"/>
              </a:rPr>
              <a:t>top of</a:t>
            </a:r>
            <a:r>
              <a:rPr sz="3200" spc="-15" dirty="0">
                <a:latin typeface="Times New Roman"/>
                <a:cs typeface="Times New Roman"/>
              </a:rPr>
              <a:t> </a:t>
            </a:r>
            <a:r>
              <a:rPr sz="3200" spc="-25" dirty="0">
                <a:latin typeface="Times New Roman"/>
                <a:cs typeface="Times New Roman"/>
              </a:rPr>
              <a:t>the </a:t>
            </a:r>
            <a:r>
              <a:rPr sz="3200" dirty="0">
                <a:latin typeface="Times New Roman"/>
                <a:cs typeface="Times New Roman"/>
              </a:rPr>
              <a:t>hierarchy</a:t>
            </a:r>
            <a:r>
              <a:rPr sz="3200" spc="-45" dirty="0">
                <a:latin typeface="Times New Roman"/>
                <a:cs typeface="Times New Roman"/>
              </a:rPr>
              <a:t> </a:t>
            </a:r>
            <a:r>
              <a:rPr sz="3200" dirty="0">
                <a:latin typeface="Times New Roman"/>
                <a:cs typeface="Times New Roman"/>
              </a:rPr>
              <a:t>of</a:t>
            </a:r>
            <a:r>
              <a:rPr sz="3200" spc="5" dirty="0">
                <a:latin typeface="Times New Roman"/>
                <a:cs typeface="Times New Roman"/>
              </a:rPr>
              <a:t> </a:t>
            </a:r>
            <a:r>
              <a:rPr sz="3200" dirty="0">
                <a:latin typeface="Times New Roman"/>
                <a:cs typeface="Times New Roman"/>
              </a:rPr>
              <a:t>study</a:t>
            </a:r>
            <a:r>
              <a:rPr sz="3200" spc="-15" dirty="0">
                <a:latin typeface="Times New Roman"/>
                <a:cs typeface="Times New Roman"/>
              </a:rPr>
              <a:t> </a:t>
            </a:r>
            <a:r>
              <a:rPr sz="3200" spc="-11" dirty="0">
                <a:latin typeface="Times New Roman"/>
                <a:cs typeface="Times New Roman"/>
              </a:rPr>
              <a:t>designs</a:t>
            </a:r>
            <a:endParaRPr sz="3200">
              <a:latin typeface="Times New Roman"/>
              <a:cs typeface="Times New Roman"/>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2" y="1243332"/>
            <a:ext cx="8402955" cy="5839419"/>
          </a:xfrm>
          <a:prstGeom prst="rect">
            <a:avLst/>
          </a:prstGeom>
        </p:spPr>
        <p:txBody>
          <a:bodyPr vert="horz" wrap="square" lIns="0" tIns="12065" rIns="0" bIns="0" rtlCol="0">
            <a:spAutoFit/>
          </a:bodyPr>
          <a:lstStyle/>
          <a:p>
            <a:pPr marL="241294">
              <a:spcBef>
                <a:spcPts val="95"/>
              </a:spcBef>
            </a:pPr>
            <a:r>
              <a:rPr sz="2800" b="1" dirty="0">
                <a:latin typeface="Arial"/>
                <a:cs typeface="Arial"/>
              </a:rPr>
              <a:t>Logic</a:t>
            </a:r>
            <a:r>
              <a:rPr sz="2800" b="1" spc="-71" dirty="0">
                <a:latin typeface="Arial"/>
                <a:cs typeface="Arial"/>
              </a:rPr>
              <a:t> </a:t>
            </a:r>
            <a:r>
              <a:rPr sz="2800" b="1" dirty="0">
                <a:latin typeface="Arial"/>
                <a:cs typeface="Arial"/>
              </a:rPr>
              <a:t>checks</a:t>
            </a:r>
            <a:r>
              <a:rPr sz="2800" b="1" spc="-40" dirty="0">
                <a:latin typeface="Arial"/>
                <a:cs typeface="Arial"/>
              </a:rPr>
              <a:t> </a:t>
            </a:r>
            <a:r>
              <a:rPr sz="2800" dirty="0">
                <a:latin typeface="Arial"/>
                <a:cs typeface="Arial"/>
              </a:rPr>
              <a:t>form</a:t>
            </a:r>
            <a:r>
              <a:rPr sz="2800" spc="-85" dirty="0">
                <a:latin typeface="Arial"/>
                <a:cs typeface="Arial"/>
              </a:rPr>
              <a:t> </a:t>
            </a:r>
            <a:r>
              <a:rPr sz="2800" b="1" spc="-25" dirty="0">
                <a:latin typeface="Arial"/>
                <a:cs typeface="Arial"/>
              </a:rPr>
              <a:t>E</a:t>
            </a:r>
            <a:r>
              <a:rPr sz="2800" spc="-25" dirty="0">
                <a:latin typeface="Arial"/>
                <a:cs typeface="Arial"/>
              </a:rPr>
              <a:t>:</a:t>
            </a:r>
            <a:endParaRPr sz="2800">
              <a:latin typeface="Arial"/>
              <a:cs typeface="Arial"/>
            </a:endParaRPr>
          </a:p>
          <a:p>
            <a:pPr>
              <a:spcBef>
                <a:spcPts val="25"/>
              </a:spcBef>
            </a:pPr>
            <a:endParaRPr sz="2900">
              <a:latin typeface="Arial"/>
              <a:cs typeface="Arial"/>
            </a:endParaRPr>
          </a:p>
          <a:p>
            <a:pPr marL="241294" marR="895328">
              <a:spcBef>
                <a:spcPts val="5"/>
              </a:spcBef>
            </a:pPr>
            <a:r>
              <a:rPr sz="2800" dirty="0">
                <a:latin typeface="Arial"/>
                <a:cs typeface="Arial"/>
              </a:rPr>
              <a:t>If</a:t>
            </a:r>
            <a:r>
              <a:rPr sz="2800" spc="-71" dirty="0">
                <a:latin typeface="Arial"/>
                <a:cs typeface="Arial"/>
              </a:rPr>
              <a:t> </a:t>
            </a:r>
            <a:r>
              <a:rPr sz="2800" dirty="0">
                <a:latin typeface="Arial"/>
                <a:cs typeface="Arial"/>
              </a:rPr>
              <a:t>no</a:t>
            </a:r>
            <a:r>
              <a:rPr sz="2800" spc="-60" dirty="0">
                <a:latin typeface="Arial"/>
                <a:cs typeface="Arial"/>
              </a:rPr>
              <a:t> </a:t>
            </a:r>
            <a:r>
              <a:rPr sz="2800" dirty="0">
                <a:latin typeface="Arial"/>
                <a:cs typeface="Arial"/>
              </a:rPr>
              <a:t>history</a:t>
            </a:r>
            <a:r>
              <a:rPr sz="2800" spc="-65" dirty="0">
                <a:latin typeface="Arial"/>
                <a:cs typeface="Arial"/>
              </a:rPr>
              <a:t> </a:t>
            </a:r>
            <a:r>
              <a:rPr sz="2800" dirty="0">
                <a:latin typeface="Arial"/>
                <a:cs typeface="Arial"/>
              </a:rPr>
              <a:t>of</a:t>
            </a:r>
            <a:r>
              <a:rPr sz="2800" spc="-65" dirty="0">
                <a:latin typeface="Arial"/>
                <a:cs typeface="Arial"/>
              </a:rPr>
              <a:t> </a:t>
            </a:r>
            <a:r>
              <a:rPr sz="2800" dirty="0">
                <a:latin typeface="Arial"/>
                <a:cs typeface="Arial"/>
              </a:rPr>
              <a:t>diarrhoea</a:t>
            </a:r>
            <a:r>
              <a:rPr sz="2800" spc="-51" dirty="0">
                <a:latin typeface="Arial"/>
                <a:cs typeface="Arial"/>
              </a:rPr>
              <a:t> </a:t>
            </a:r>
            <a:r>
              <a:rPr sz="2800" dirty="0">
                <a:latin typeface="Arial"/>
                <a:cs typeface="Arial"/>
              </a:rPr>
              <a:t>(E_12=2)</a:t>
            </a:r>
            <a:r>
              <a:rPr sz="2800" spc="-40" dirty="0">
                <a:latin typeface="Arial"/>
                <a:cs typeface="Arial"/>
              </a:rPr>
              <a:t> </a:t>
            </a:r>
            <a:r>
              <a:rPr sz="2800" dirty="0">
                <a:latin typeface="Arial"/>
                <a:cs typeface="Arial"/>
              </a:rPr>
              <a:t>then</a:t>
            </a:r>
            <a:r>
              <a:rPr sz="2800" spc="-65" dirty="0">
                <a:latin typeface="Arial"/>
                <a:cs typeface="Arial"/>
              </a:rPr>
              <a:t> </a:t>
            </a:r>
            <a:r>
              <a:rPr sz="2800" spc="-11" dirty="0">
                <a:latin typeface="Arial"/>
                <a:cs typeface="Arial"/>
              </a:rPr>
              <a:t>E_25- E_28=9.</a:t>
            </a:r>
            <a:endParaRPr sz="2800">
              <a:latin typeface="Arial"/>
              <a:cs typeface="Arial"/>
            </a:endParaRPr>
          </a:p>
          <a:p>
            <a:pPr>
              <a:spcBef>
                <a:spcPts val="20"/>
              </a:spcBef>
            </a:pPr>
            <a:endParaRPr sz="2900">
              <a:latin typeface="Arial"/>
              <a:cs typeface="Arial"/>
            </a:endParaRPr>
          </a:p>
          <a:p>
            <a:pPr marL="241294">
              <a:spcBef>
                <a:spcPts val="5"/>
              </a:spcBef>
            </a:pPr>
            <a:r>
              <a:rPr sz="2800" b="1" dirty="0">
                <a:latin typeface="Arial"/>
                <a:cs typeface="Arial"/>
              </a:rPr>
              <a:t>Consistency</a:t>
            </a:r>
            <a:r>
              <a:rPr sz="2800" b="1" spc="-155" dirty="0">
                <a:latin typeface="Arial"/>
                <a:cs typeface="Arial"/>
              </a:rPr>
              <a:t> </a:t>
            </a:r>
            <a:r>
              <a:rPr sz="2800" b="1" spc="-11" dirty="0">
                <a:latin typeface="Arial"/>
                <a:cs typeface="Arial"/>
              </a:rPr>
              <a:t>checks</a:t>
            </a:r>
            <a:endParaRPr sz="2800">
              <a:latin typeface="Arial"/>
              <a:cs typeface="Arial"/>
            </a:endParaRPr>
          </a:p>
          <a:p>
            <a:pPr marL="12700">
              <a:spcBef>
                <a:spcPts val="1351"/>
              </a:spcBef>
            </a:pPr>
            <a:r>
              <a:rPr sz="2800" u="sng" dirty="0">
                <a:uFill>
                  <a:solidFill>
                    <a:srgbClr val="000000"/>
                  </a:solidFill>
                </a:uFill>
                <a:latin typeface="Arial"/>
                <a:cs typeface="Arial"/>
              </a:rPr>
              <a:t>Compare</a:t>
            </a:r>
            <a:r>
              <a:rPr sz="2800" u="sng" spc="-35" dirty="0">
                <a:uFill>
                  <a:solidFill>
                    <a:srgbClr val="000000"/>
                  </a:solidFill>
                </a:uFill>
                <a:latin typeface="Arial"/>
                <a:cs typeface="Arial"/>
              </a:rPr>
              <a:t> </a:t>
            </a:r>
            <a:r>
              <a:rPr sz="2800" u="sng" dirty="0">
                <a:uFill>
                  <a:solidFill>
                    <a:srgbClr val="000000"/>
                  </a:solidFill>
                </a:uFill>
                <a:latin typeface="Arial"/>
                <a:cs typeface="Arial"/>
              </a:rPr>
              <a:t>form</a:t>
            </a:r>
            <a:r>
              <a:rPr sz="2800" u="sng" spc="-40" dirty="0">
                <a:uFill>
                  <a:solidFill>
                    <a:srgbClr val="000000"/>
                  </a:solidFill>
                </a:uFill>
                <a:latin typeface="Arial"/>
                <a:cs typeface="Arial"/>
              </a:rPr>
              <a:t> </a:t>
            </a:r>
            <a:r>
              <a:rPr sz="2800" b="1" dirty="0">
                <a:latin typeface="Arial"/>
                <a:cs typeface="Arial"/>
              </a:rPr>
              <a:t>D</a:t>
            </a:r>
            <a:r>
              <a:rPr sz="2800" u="sng" spc="-31" dirty="0">
                <a:uFill>
                  <a:solidFill>
                    <a:srgbClr val="000000"/>
                  </a:solidFill>
                </a:uFill>
                <a:latin typeface="Arial"/>
                <a:cs typeface="Arial"/>
              </a:rPr>
              <a:t> </a:t>
            </a:r>
            <a:r>
              <a:rPr sz="2800" u="sng" dirty="0">
                <a:uFill>
                  <a:solidFill>
                    <a:srgbClr val="000000"/>
                  </a:solidFill>
                </a:uFill>
                <a:latin typeface="Arial"/>
                <a:cs typeface="Arial"/>
              </a:rPr>
              <a:t>to</a:t>
            </a:r>
            <a:r>
              <a:rPr sz="2800" u="sng" spc="-55" dirty="0">
                <a:uFill>
                  <a:solidFill>
                    <a:srgbClr val="000000"/>
                  </a:solidFill>
                </a:uFill>
                <a:latin typeface="Arial"/>
                <a:cs typeface="Arial"/>
              </a:rPr>
              <a:t> </a:t>
            </a:r>
            <a:r>
              <a:rPr sz="2800" u="sng" dirty="0">
                <a:uFill>
                  <a:solidFill>
                    <a:srgbClr val="000000"/>
                  </a:solidFill>
                </a:uFill>
                <a:latin typeface="Arial"/>
                <a:cs typeface="Arial"/>
              </a:rPr>
              <a:t>C,</a:t>
            </a:r>
            <a:r>
              <a:rPr sz="2800" u="sng" spc="-195" dirty="0">
                <a:uFill>
                  <a:solidFill>
                    <a:srgbClr val="000000"/>
                  </a:solidFill>
                </a:uFill>
                <a:latin typeface="Arial"/>
                <a:cs typeface="Arial"/>
              </a:rPr>
              <a:t> </a:t>
            </a:r>
            <a:r>
              <a:rPr sz="2800" u="sng" dirty="0">
                <a:uFill>
                  <a:solidFill>
                    <a:srgbClr val="000000"/>
                  </a:solidFill>
                </a:uFill>
                <a:latin typeface="Arial"/>
                <a:cs typeface="Arial"/>
              </a:rPr>
              <a:t>A</a:t>
            </a:r>
            <a:r>
              <a:rPr sz="2800" u="sng" spc="-191" dirty="0">
                <a:uFill>
                  <a:solidFill>
                    <a:srgbClr val="000000"/>
                  </a:solidFill>
                </a:uFill>
                <a:latin typeface="Arial"/>
                <a:cs typeface="Arial"/>
              </a:rPr>
              <a:t> </a:t>
            </a:r>
            <a:r>
              <a:rPr sz="2800" u="sng" dirty="0">
                <a:uFill>
                  <a:solidFill>
                    <a:srgbClr val="000000"/>
                  </a:solidFill>
                </a:uFill>
                <a:latin typeface="Arial"/>
                <a:cs typeface="Arial"/>
              </a:rPr>
              <a:t>and</a:t>
            </a:r>
            <a:r>
              <a:rPr sz="2800" u="sng" spc="-55" dirty="0">
                <a:uFill>
                  <a:solidFill>
                    <a:srgbClr val="000000"/>
                  </a:solidFill>
                </a:uFill>
                <a:latin typeface="Arial"/>
                <a:cs typeface="Arial"/>
              </a:rPr>
              <a:t> </a:t>
            </a:r>
            <a:r>
              <a:rPr sz="2800" u="sng" spc="-25" dirty="0">
                <a:uFill>
                  <a:solidFill>
                    <a:srgbClr val="000000"/>
                  </a:solidFill>
                </a:uFill>
                <a:latin typeface="Arial"/>
                <a:cs typeface="Arial"/>
              </a:rPr>
              <a:t>B:</a:t>
            </a:r>
            <a:endParaRPr sz="2800">
              <a:latin typeface="Arial"/>
              <a:cs typeface="Arial"/>
            </a:endParaRPr>
          </a:p>
          <a:p>
            <a:pPr>
              <a:spcBef>
                <a:spcPts val="31"/>
              </a:spcBef>
            </a:pPr>
            <a:endParaRPr sz="2900">
              <a:latin typeface="Arial"/>
              <a:cs typeface="Arial"/>
            </a:endParaRPr>
          </a:p>
          <a:p>
            <a:pPr marL="12700" marR="5080"/>
            <a:r>
              <a:rPr sz="2800" dirty="0">
                <a:latin typeface="Arial"/>
                <a:cs typeface="Arial"/>
              </a:rPr>
              <a:t>If</a:t>
            </a:r>
            <a:r>
              <a:rPr sz="2800" spc="-60" dirty="0">
                <a:latin typeface="Arial"/>
                <a:cs typeface="Arial"/>
              </a:rPr>
              <a:t> </a:t>
            </a:r>
            <a:r>
              <a:rPr sz="2800" dirty="0">
                <a:latin typeface="Arial"/>
                <a:cs typeface="Arial"/>
              </a:rPr>
              <a:t>chsuno</a:t>
            </a:r>
            <a:r>
              <a:rPr sz="2800" spc="-55" dirty="0">
                <a:latin typeface="Arial"/>
                <a:cs typeface="Arial"/>
              </a:rPr>
              <a:t> </a:t>
            </a:r>
            <a:r>
              <a:rPr sz="2800" dirty="0">
                <a:latin typeface="Arial"/>
                <a:cs typeface="Arial"/>
              </a:rPr>
              <a:t>not</a:t>
            </a:r>
            <a:r>
              <a:rPr sz="2800" spc="-51" dirty="0">
                <a:latin typeface="Arial"/>
                <a:cs typeface="Arial"/>
              </a:rPr>
              <a:t> </a:t>
            </a:r>
            <a:r>
              <a:rPr sz="2800" dirty="0">
                <a:latin typeface="Arial"/>
                <a:cs typeface="Arial"/>
              </a:rPr>
              <a:t>equal</a:t>
            </a:r>
            <a:r>
              <a:rPr sz="2800" spc="-45" dirty="0">
                <a:latin typeface="Arial"/>
                <a:cs typeface="Arial"/>
              </a:rPr>
              <a:t> </a:t>
            </a:r>
            <a:r>
              <a:rPr sz="2800" dirty="0">
                <a:latin typeface="Arial"/>
                <a:cs typeface="Arial"/>
              </a:rPr>
              <a:t>to</a:t>
            </a:r>
            <a:r>
              <a:rPr sz="2800" spc="-55" dirty="0">
                <a:latin typeface="Arial"/>
                <a:cs typeface="Arial"/>
              </a:rPr>
              <a:t> </a:t>
            </a:r>
            <a:r>
              <a:rPr sz="2800" dirty="0">
                <a:latin typeface="Arial"/>
                <a:cs typeface="Arial"/>
              </a:rPr>
              <a:t>99999</a:t>
            </a:r>
            <a:r>
              <a:rPr sz="2800" spc="-40" dirty="0">
                <a:latin typeface="Arial"/>
                <a:cs typeface="Arial"/>
              </a:rPr>
              <a:t> </a:t>
            </a:r>
            <a:r>
              <a:rPr sz="2800" dirty="0">
                <a:latin typeface="Arial"/>
                <a:cs typeface="Arial"/>
              </a:rPr>
              <a:t>thenIs</a:t>
            </a:r>
            <a:r>
              <a:rPr sz="2800" spc="-51" dirty="0">
                <a:latin typeface="Arial"/>
                <a:cs typeface="Arial"/>
              </a:rPr>
              <a:t> </a:t>
            </a:r>
            <a:r>
              <a:rPr sz="2800" dirty="0">
                <a:latin typeface="Arial"/>
                <a:cs typeface="Arial"/>
              </a:rPr>
              <a:t>there</a:t>
            </a:r>
            <a:r>
              <a:rPr sz="2800" spc="-51" dirty="0">
                <a:latin typeface="Arial"/>
                <a:cs typeface="Arial"/>
              </a:rPr>
              <a:t> </a:t>
            </a:r>
            <a:r>
              <a:rPr sz="2800" dirty="0">
                <a:latin typeface="Arial"/>
                <a:cs typeface="Arial"/>
              </a:rPr>
              <a:t>an</a:t>
            </a:r>
            <a:r>
              <a:rPr sz="2800" spc="-45" dirty="0">
                <a:latin typeface="Arial"/>
                <a:cs typeface="Arial"/>
              </a:rPr>
              <a:t> </a:t>
            </a:r>
            <a:r>
              <a:rPr sz="2800" spc="-11" dirty="0">
                <a:latin typeface="Arial"/>
                <a:cs typeface="Arial"/>
              </a:rPr>
              <a:t>identical </a:t>
            </a:r>
            <a:r>
              <a:rPr sz="2800" dirty="0">
                <a:latin typeface="Arial"/>
                <a:cs typeface="Arial"/>
              </a:rPr>
              <a:t>chsuno</a:t>
            </a:r>
            <a:r>
              <a:rPr sz="2800" spc="-55" dirty="0">
                <a:latin typeface="Arial"/>
                <a:cs typeface="Arial"/>
              </a:rPr>
              <a:t> </a:t>
            </a:r>
            <a:r>
              <a:rPr sz="2800" dirty="0">
                <a:latin typeface="Arial"/>
                <a:cs typeface="Arial"/>
              </a:rPr>
              <a:t>in</a:t>
            </a:r>
            <a:r>
              <a:rPr sz="2800" spc="-55" dirty="0">
                <a:latin typeface="Arial"/>
                <a:cs typeface="Arial"/>
              </a:rPr>
              <a:t> </a:t>
            </a:r>
            <a:r>
              <a:rPr sz="2800" dirty="0">
                <a:latin typeface="Arial"/>
                <a:cs typeface="Arial"/>
              </a:rPr>
              <a:t>form</a:t>
            </a:r>
            <a:r>
              <a:rPr sz="2800" spc="-65" dirty="0">
                <a:latin typeface="Arial"/>
                <a:cs typeface="Arial"/>
              </a:rPr>
              <a:t> </a:t>
            </a:r>
            <a:r>
              <a:rPr sz="2800" dirty="0">
                <a:latin typeface="Arial"/>
                <a:cs typeface="Arial"/>
              </a:rPr>
              <a:t>D</a:t>
            </a:r>
            <a:r>
              <a:rPr sz="2800" spc="-60" dirty="0">
                <a:latin typeface="Arial"/>
                <a:cs typeface="Arial"/>
              </a:rPr>
              <a:t> </a:t>
            </a:r>
            <a:r>
              <a:rPr sz="2800" dirty="0">
                <a:latin typeface="Arial"/>
                <a:cs typeface="Arial"/>
              </a:rPr>
              <a:t>(chsuno)</a:t>
            </a:r>
            <a:r>
              <a:rPr sz="2800" spc="-65" dirty="0">
                <a:latin typeface="Arial"/>
                <a:cs typeface="Arial"/>
              </a:rPr>
              <a:t> </a:t>
            </a:r>
            <a:r>
              <a:rPr sz="2800" dirty="0">
                <a:latin typeface="Arial"/>
                <a:cs typeface="Arial"/>
              </a:rPr>
              <a:t>compared</a:t>
            </a:r>
            <a:r>
              <a:rPr sz="2800" spc="-45" dirty="0">
                <a:latin typeface="Arial"/>
                <a:cs typeface="Arial"/>
              </a:rPr>
              <a:t> </a:t>
            </a:r>
            <a:r>
              <a:rPr sz="2800" dirty="0">
                <a:latin typeface="Arial"/>
                <a:cs typeface="Arial"/>
              </a:rPr>
              <a:t>to</a:t>
            </a:r>
            <a:r>
              <a:rPr sz="2800" spc="-55" dirty="0">
                <a:latin typeface="Arial"/>
                <a:cs typeface="Arial"/>
              </a:rPr>
              <a:t> </a:t>
            </a:r>
            <a:r>
              <a:rPr sz="2800" dirty="0">
                <a:latin typeface="Arial"/>
                <a:cs typeface="Arial"/>
              </a:rPr>
              <a:t>C</a:t>
            </a:r>
            <a:r>
              <a:rPr sz="2800" spc="-65" dirty="0">
                <a:latin typeface="Arial"/>
                <a:cs typeface="Arial"/>
              </a:rPr>
              <a:t> </a:t>
            </a:r>
            <a:r>
              <a:rPr sz="2800" spc="-11" dirty="0">
                <a:latin typeface="Arial"/>
                <a:cs typeface="Arial"/>
              </a:rPr>
              <a:t>(chsuno) </a:t>
            </a:r>
            <a:r>
              <a:rPr sz="2800" dirty="0">
                <a:latin typeface="Arial"/>
                <a:cs typeface="Arial"/>
              </a:rPr>
              <a:t>AND</a:t>
            </a:r>
            <a:r>
              <a:rPr sz="2800" spc="-71" dirty="0">
                <a:latin typeface="Arial"/>
                <a:cs typeface="Arial"/>
              </a:rPr>
              <a:t> </a:t>
            </a:r>
            <a:r>
              <a:rPr sz="2800" dirty="0">
                <a:latin typeface="Arial"/>
                <a:cs typeface="Arial"/>
              </a:rPr>
              <a:t>enrolment</a:t>
            </a:r>
            <a:r>
              <a:rPr sz="2800" spc="-55" dirty="0">
                <a:latin typeface="Arial"/>
                <a:cs typeface="Arial"/>
              </a:rPr>
              <a:t> </a:t>
            </a:r>
            <a:r>
              <a:rPr sz="2800" dirty="0">
                <a:latin typeface="Arial"/>
                <a:cs typeface="Arial"/>
              </a:rPr>
              <a:t>date</a:t>
            </a:r>
            <a:r>
              <a:rPr sz="2800" spc="-80" dirty="0">
                <a:latin typeface="Arial"/>
                <a:cs typeface="Arial"/>
              </a:rPr>
              <a:t> </a:t>
            </a:r>
            <a:r>
              <a:rPr sz="2800" dirty="0">
                <a:latin typeface="Arial"/>
                <a:cs typeface="Arial"/>
              </a:rPr>
              <a:t>in</a:t>
            </a:r>
            <a:r>
              <a:rPr sz="2800" spc="-75" dirty="0">
                <a:latin typeface="Arial"/>
                <a:cs typeface="Arial"/>
              </a:rPr>
              <a:t> </a:t>
            </a:r>
            <a:r>
              <a:rPr sz="2800" dirty="0">
                <a:latin typeface="Arial"/>
                <a:cs typeface="Arial"/>
              </a:rPr>
              <a:t>D</a:t>
            </a:r>
            <a:r>
              <a:rPr sz="2800" spc="-71" dirty="0">
                <a:latin typeface="Arial"/>
                <a:cs typeface="Arial"/>
              </a:rPr>
              <a:t> </a:t>
            </a:r>
            <a:r>
              <a:rPr sz="2800" dirty="0">
                <a:latin typeface="Arial"/>
                <a:cs typeface="Arial"/>
              </a:rPr>
              <a:t>(D_2)=date</a:t>
            </a:r>
            <a:r>
              <a:rPr sz="2800" spc="-60" dirty="0">
                <a:latin typeface="Arial"/>
                <a:cs typeface="Arial"/>
              </a:rPr>
              <a:t> </a:t>
            </a:r>
            <a:r>
              <a:rPr sz="2800" dirty="0">
                <a:latin typeface="Arial"/>
                <a:cs typeface="Arial"/>
              </a:rPr>
              <a:t>of</a:t>
            </a:r>
            <a:r>
              <a:rPr sz="2800" spc="-75" dirty="0">
                <a:latin typeface="Arial"/>
                <a:cs typeface="Arial"/>
              </a:rPr>
              <a:t> </a:t>
            </a:r>
            <a:r>
              <a:rPr sz="2800" dirty="0">
                <a:latin typeface="Arial"/>
                <a:cs typeface="Arial"/>
              </a:rPr>
              <a:t>interview</a:t>
            </a:r>
            <a:r>
              <a:rPr sz="2800" spc="-75" dirty="0">
                <a:latin typeface="Arial"/>
                <a:cs typeface="Arial"/>
              </a:rPr>
              <a:t> </a:t>
            </a:r>
            <a:r>
              <a:rPr sz="2800" spc="-25" dirty="0">
                <a:latin typeface="Arial"/>
                <a:cs typeface="Arial"/>
              </a:rPr>
              <a:t>in </a:t>
            </a:r>
            <a:r>
              <a:rPr sz="2800" dirty="0">
                <a:latin typeface="Arial"/>
                <a:cs typeface="Arial"/>
              </a:rPr>
              <a:t>form</a:t>
            </a:r>
            <a:r>
              <a:rPr sz="2800" spc="-71" dirty="0">
                <a:latin typeface="Arial"/>
                <a:cs typeface="Arial"/>
              </a:rPr>
              <a:t> </a:t>
            </a:r>
            <a:r>
              <a:rPr sz="2800" spc="-11" dirty="0">
                <a:latin typeface="Arial"/>
                <a:cs typeface="Arial"/>
              </a:rPr>
              <a:t>C(C_3)</a:t>
            </a:r>
            <a:r>
              <a:rPr sz="2800" spc="-180" dirty="0">
                <a:latin typeface="Arial"/>
                <a:cs typeface="Arial"/>
              </a:rPr>
              <a:t> </a:t>
            </a:r>
            <a:r>
              <a:rPr sz="2800" dirty="0">
                <a:latin typeface="Arial"/>
                <a:cs typeface="Arial"/>
              </a:rPr>
              <a:t>AND</a:t>
            </a:r>
            <a:r>
              <a:rPr sz="2800" spc="-71" dirty="0">
                <a:latin typeface="Arial"/>
                <a:cs typeface="Arial"/>
              </a:rPr>
              <a:t> </a:t>
            </a:r>
            <a:r>
              <a:rPr sz="2800" dirty="0">
                <a:latin typeface="Arial"/>
                <a:cs typeface="Arial"/>
              </a:rPr>
              <a:t>screening</a:t>
            </a:r>
            <a:r>
              <a:rPr sz="2800" spc="-51" dirty="0">
                <a:latin typeface="Arial"/>
                <a:cs typeface="Arial"/>
              </a:rPr>
              <a:t> </a:t>
            </a:r>
            <a:r>
              <a:rPr sz="2800" spc="-11" dirty="0">
                <a:latin typeface="Arial"/>
                <a:cs typeface="Arial"/>
              </a:rPr>
              <a:t>number(D_1)=screening </a:t>
            </a:r>
            <a:r>
              <a:rPr sz="2800" dirty="0">
                <a:latin typeface="Arial"/>
                <a:cs typeface="Arial"/>
              </a:rPr>
              <a:t>number</a:t>
            </a:r>
            <a:r>
              <a:rPr sz="2800" spc="-85" dirty="0">
                <a:latin typeface="Arial"/>
                <a:cs typeface="Arial"/>
              </a:rPr>
              <a:t> </a:t>
            </a:r>
            <a:r>
              <a:rPr sz="2800" spc="-11" dirty="0">
                <a:latin typeface="Arial"/>
                <a:cs typeface="Arial"/>
              </a:rPr>
              <a:t>(C_1)</a:t>
            </a:r>
            <a:endParaRPr sz="2800">
              <a:latin typeface="Arial"/>
              <a:cs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073859">
              <a:spcBef>
                <a:spcPts val="105"/>
              </a:spcBef>
            </a:pPr>
            <a:r>
              <a:rPr sz="4400" b="0" dirty="0">
                <a:latin typeface="Times New Roman"/>
                <a:cs typeface="Times New Roman"/>
              </a:rPr>
              <a:t>Data</a:t>
            </a:r>
            <a:r>
              <a:rPr sz="4400" b="0" spc="-20" dirty="0">
                <a:latin typeface="Times New Roman"/>
                <a:cs typeface="Times New Roman"/>
              </a:rPr>
              <a:t> </a:t>
            </a:r>
            <a:r>
              <a:rPr sz="4400" b="0" dirty="0">
                <a:latin typeface="Times New Roman"/>
                <a:cs typeface="Times New Roman"/>
              </a:rPr>
              <a:t>Entry </a:t>
            </a:r>
            <a:r>
              <a:rPr sz="4400" b="0" spc="-11" dirty="0">
                <a:latin typeface="Times New Roman"/>
                <a:cs typeface="Times New Roman"/>
              </a:rPr>
              <a:t>Screen</a:t>
            </a:r>
            <a:endParaRPr sz="4400">
              <a:latin typeface="Times New Roman"/>
              <a:cs typeface="Times New Roman"/>
            </a:endParaRPr>
          </a:p>
        </p:txBody>
      </p:sp>
      <p:sp>
        <p:nvSpPr>
          <p:cNvPr id="3" name="object 3"/>
          <p:cNvSpPr txBox="1"/>
          <p:nvPr/>
        </p:nvSpPr>
        <p:spPr>
          <a:xfrm>
            <a:off x="764541" y="1904213"/>
            <a:ext cx="7233284" cy="1690847"/>
          </a:xfrm>
          <a:prstGeom prst="rect">
            <a:avLst/>
          </a:prstGeom>
        </p:spPr>
        <p:txBody>
          <a:bodyPr vert="horz" wrap="square" lIns="0" tIns="109855" rIns="0" bIns="0" rtlCol="0">
            <a:spAutoFit/>
          </a:bodyPr>
          <a:lstStyle/>
          <a:p>
            <a:pPr marL="355591" indent="-342891">
              <a:spcBef>
                <a:spcPts val="865"/>
              </a:spcBef>
              <a:buChar char="•"/>
              <a:tabLst>
                <a:tab pos="355591" algn="l"/>
              </a:tabLst>
            </a:pPr>
            <a:r>
              <a:rPr sz="3200" dirty="0">
                <a:latin typeface="Times New Roman"/>
                <a:cs typeface="Times New Roman"/>
              </a:rPr>
              <a:t>Appear</a:t>
            </a:r>
            <a:r>
              <a:rPr sz="3200" spc="-45" dirty="0">
                <a:latin typeface="Times New Roman"/>
                <a:cs typeface="Times New Roman"/>
              </a:rPr>
              <a:t> </a:t>
            </a:r>
            <a:r>
              <a:rPr sz="3200" dirty="0">
                <a:latin typeface="Times New Roman"/>
                <a:cs typeface="Times New Roman"/>
              </a:rPr>
              <a:t>similar</a:t>
            </a:r>
            <a:r>
              <a:rPr sz="3200" spc="-20" dirty="0">
                <a:latin typeface="Times New Roman"/>
                <a:cs typeface="Times New Roman"/>
              </a:rPr>
              <a:t> </a:t>
            </a:r>
            <a:r>
              <a:rPr sz="3200" dirty="0">
                <a:latin typeface="Times New Roman"/>
                <a:cs typeface="Times New Roman"/>
              </a:rPr>
              <a:t>as</a:t>
            </a:r>
            <a:r>
              <a:rPr sz="3200" spc="11" dirty="0">
                <a:latin typeface="Times New Roman"/>
                <a:cs typeface="Times New Roman"/>
              </a:rPr>
              <a:t> </a:t>
            </a:r>
            <a:r>
              <a:rPr sz="3200" dirty="0">
                <a:latin typeface="Times New Roman"/>
                <a:cs typeface="Times New Roman"/>
              </a:rPr>
              <a:t>the</a:t>
            </a:r>
            <a:r>
              <a:rPr sz="3200" spc="5" dirty="0">
                <a:latin typeface="Times New Roman"/>
                <a:cs typeface="Times New Roman"/>
              </a:rPr>
              <a:t> </a:t>
            </a:r>
            <a:r>
              <a:rPr sz="3200" dirty="0">
                <a:latin typeface="Times New Roman"/>
                <a:cs typeface="Times New Roman"/>
              </a:rPr>
              <a:t>form</a:t>
            </a:r>
            <a:r>
              <a:rPr sz="3200" spc="-25" dirty="0">
                <a:latin typeface="Times New Roman"/>
                <a:cs typeface="Times New Roman"/>
              </a:rPr>
              <a:t> </a:t>
            </a:r>
            <a:r>
              <a:rPr sz="3200" dirty="0">
                <a:latin typeface="Times New Roman"/>
                <a:cs typeface="Times New Roman"/>
              </a:rPr>
              <a:t>/</a:t>
            </a:r>
            <a:r>
              <a:rPr sz="3200" spc="5" dirty="0">
                <a:latin typeface="Times New Roman"/>
                <a:cs typeface="Times New Roman"/>
              </a:rPr>
              <a:t> </a:t>
            </a:r>
            <a:r>
              <a:rPr sz="3200" spc="-11" dirty="0">
                <a:latin typeface="Times New Roman"/>
                <a:cs typeface="Times New Roman"/>
              </a:rPr>
              <a:t>questionnaire</a:t>
            </a:r>
            <a:endParaRPr sz="3200">
              <a:latin typeface="Times New Roman"/>
              <a:cs typeface="Times New Roman"/>
            </a:endParaRPr>
          </a:p>
          <a:p>
            <a:pPr marL="355591" marR="817860" indent="-343526">
              <a:spcBef>
                <a:spcPts val="771"/>
              </a:spcBef>
              <a:buChar char="•"/>
              <a:tabLst>
                <a:tab pos="355591" algn="l"/>
              </a:tabLst>
            </a:pPr>
            <a:r>
              <a:rPr sz="3200" dirty="0">
                <a:latin typeface="Times New Roman"/>
                <a:cs typeface="Times New Roman"/>
              </a:rPr>
              <a:t>Clearly</a:t>
            </a:r>
            <a:r>
              <a:rPr sz="3200" spc="-15" dirty="0">
                <a:latin typeface="Times New Roman"/>
                <a:cs typeface="Times New Roman"/>
              </a:rPr>
              <a:t> </a:t>
            </a:r>
            <a:r>
              <a:rPr sz="3200" dirty="0">
                <a:latin typeface="Times New Roman"/>
                <a:cs typeface="Times New Roman"/>
              </a:rPr>
              <a:t>label</a:t>
            </a:r>
            <a:r>
              <a:rPr sz="3200" spc="-15" dirty="0">
                <a:latin typeface="Times New Roman"/>
                <a:cs typeface="Times New Roman"/>
              </a:rPr>
              <a:t> </a:t>
            </a:r>
            <a:r>
              <a:rPr sz="3200" dirty="0">
                <a:latin typeface="Times New Roman"/>
                <a:cs typeface="Times New Roman"/>
              </a:rPr>
              <a:t>the</a:t>
            </a:r>
            <a:r>
              <a:rPr sz="3200" spc="-15" dirty="0">
                <a:latin typeface="Times New Roman"/>
                <a:cs typeface="Times New Roman"/>
              </a:rPr>
              <a:t> </a:t>
            </a:r>
            <a:r>
              <a:rPr sz="3200" dirty="0">
                <a:latin typeface="Times New Roman"/>
                <a:cs typeface="Times New Roman"/>
              </a:rPr>
              <a:t>fields with</a:t>
            </a:r>
            <a:r>
              <a:rPr sz="3200" spc="-20" dirty="0">
                <a:latin typeface="Times New Roman"/>
                <a:cs typeface="Times New Roman"/>
              </a:rPr>
              <a:t> </a:t>
            </a:r>
            <a:r>
              <a:rPr sz="3200" dirty="0">
                <a:latin typeface="Times New Roman"/>
                <a:cs typeface="Times New Roman"/>
              </a:rPr>
              <a:t>the</a:t>
            </a:r>
            <a:r>
              <a:rPr sz="3200" spc="5" dirty="0">
                <a:latin typeface="Times New Roman"/>
                <a:cs typeface="Times New Roman"/>
              </a:rPr>
              <a:t> </a:t>
            </a:r>
            <a:r>
              <a:rPr sz="3200" spc="-20" dirty="0">
                <a:latin typeface="Times New Roman"/>
                <a:cs typeface="Times New Roman"/>
              </a:rPr>
              <a:t>same </a:t>
            </a:r>
            <a:r>
              <a:rPr sz="3200" dirty="0">
                <a:latin typeface="Times New Roman"/>
                <a:cs typeface="Times New Roman"/>
              </a:rPr>
              <a:t>numbers</a:t>
            </a:r>
            <a:r>
              <a:rPr sz="3200" spc="-51" dirty="0">
                <a:latin typeface="Times New Roman"/>
                <a:cs typeface="Times New Roman"/>
              </a:rPr>
              <a:t> </a:t>
            </a:r>
            <a:r>
              <a:rPr sz="3200" dirty="0">
                <a:latin typeface="Times New Roman"/>
                <a:cs typeface="Times New Roman"/>
              </a:rPr>
              <a:t>as in the</a:t>
            </a:r>
            <a:r>
              <a:rPr sz="3200" spc="5" dirty="0">
                <a:latin typeface="Times New Roman"/>
                <a:cs typeface="Times New Roman"/>
              </a:rPr>
              <a:t> </a:t>
            </a:r>
            <a:r>
              <a:rPr sz="3200" spc="-20" dirty="0">
                <a:latin typeface="Times New Roman"/>
                <a:cs typeface="Times New Roman"/>
              </a:rPr>
              <a:t>form</a:t>
            </a:r>
            <a:endParaRPr sz="3200">
              <a:latin typeface="Times New Roman"/>
              <a:cs typeface="Times New Roman"/>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51667" y="132427"/>
            <a:ext cx="573405" cy="147320"/>
            <a:chOff x="2251664" y="132426"/>
            <a:chExt cx="573405" cy="147320"/>
          </a:xfrm>
        </p:grpSpPr>
        <p:pic>
          <p:nvPicPr>
            <p:cNvPr id="3" name="object 3"/>
            <p:cNvPicPr/>
            <p:nvPr/>
          </p:nvPicPr>
          <p:blipFill>
            <a:blip r:embed="rId2" cstate="print"/>
            <a:stretch>
              <a:fillRect/>
            </a:stretch>
          </p:blipFill>
          <p:spPr>
            <a:xfrm>
              <a:off x="2251664" y="137814"/>
              <a:ext cx="117622" cy="138758"/>
            </a:xfrm>
            <a:prstGeom prst="rect">
              <a:avLst/>
            </a:prstGeom>
          </p:spPr>
        </p:pic>
        <p:pic>
          <p:nvPicPr>
            <p:cNvPr id="4" name="object 4"/>
            <p:cNvPicPr/>
            <p:nvPr/>
          </p:nvPicPr>
          <p:blipFill>
            <a:blip r:embed="rId3" cstate="print"/>
            <a:stretch>
              <a:fillRect/>
            </a:stretch>
          </p:blipFill>
          <p:spPr>
            <a:xfrm>
              <a:off x="2392206" y="174409"/>
              <a:ext cx="94702" cy="105212"/>
            </a:xfrm>
            <a:prstGeom prst="rect">
              <a:avLst/>
            </a:prstGeom>
          </p:spPr>
        </p:pic>
        <p:pic>
          <p:nvPicPr>
            <p:cNvPr id="5" name="object 5"/>
            <p:cNvPicPr/>
            <p:nvPr/>
          </p:nvPicPr>
          <p:blipFill>
            <a:blip r:embed="rId4" cstate="print"/>
            <a:stretch>
              <a:fillRect/>
            </a:stretch>
          </p:blipFill>
          <p:spPr>
            <a:xfrm>
              <a:off x="2509828" y="132426"/>
              <a:ext cx="161924" cy="147196"/>
            </a:xfrm>
            <a:prstGeom prst="rect">
              <a:avLst/>
            </a:prstGeom>
          </p:spPr>
        </p:pic>
        <p:sp>
          <p:nvSpPr>
            <p:cNvPr id="6" name="object 6"/>
            <p:cNvSpPr/>
            <p:nvPr/>
          </p:nvSpPr>
          <p:spPr>
            <a:xfrm>
              <a:off x="2695422" y="137820"/>
              <a:ext cx="16510" cy="139065"/>
            </a:xfrm>
            <a:custGeom>
              <a:avLst/>
              <a:gdLst/>
              <a:ahLst/>
              <a:cxnLst/>
              <a:rect l="l" t="t" r="r" b="b"/>
              <a:pathLst>
                <a:path w="16510" h="139065">
                  <a:moveTo>
                    <a:pt x="16027" y="38836"/>
                  </a:moveTo>
                  <a:lnTo>
                    <a:pt x="0" y="38836"/>
                  </a:lnTo>
                  <a:lnTo>
                    <a:pt x="0" y="138760"/>
                  </a:lnTo>
                  <a:lnTo>
                    <a:pt x="16027" y="138760"/>
                  </a:lnTo>
                  <a:lnTo>
                    <a:pt x="16027" y="38836"/>
                  </a:lnTo>
                  <a:close/>
                </a:path>
                <a:path w="16510" h="139065">
                  <a:moveTo>
                    <a:pt x="16027" y="0"/>
                  </a:moveTo>
                  <a:lnTo>
                    <a:pt x="0" y="0"/>
                  </a:lnTo>
                  <a:lnTo>
                    <a:pt x="0" y="16776"/>
                  </a:lnTo>
                  <a:lnTo>
                    <a:pt x="16027" y="16776"/>
                  </a:lnTo>
                  <a:lnTo>
                    <a:pt x="16027" y="0"/>
                  </a:lnTo>
                  <a:close/>
                </a:path>
              </a:pathLst>
            </a:custGeom>
            <a:solidFill>
              <a:srgbClr val="000000"/>
            </a:solidFill>
          </p:spPr>
          <p:txBody>
            <a:bodyPr wrap="square" lIns="0" tIns="0" rIns="0" bIns="0" rtlCol="0"/>
            <a:lstStyle/>
            <a:p>
              <a:endParaRPr/>
            </a:p>
          </p:txBody>
        </p:sp>
        <p:pic>
          <p:nvPicPr>
            <p:cNvPr id="7" name="object 7"/>
            <p:cNvPicPr/>
            <p:nvPr/>
          </p:nvPicPr>
          <p:blipFill>
            <a:blip r:embed="rId5" cstate="print"/>
            <a:stretch>
              <a:fillRect/>
            </a:stretch>
          </p:blipFill>
          <p:spPr>
            <a:xfrm>
              <a:off x="2734382" y="132426"/>
              <a:ext cx="90120" cy="147196"/>
            </a:xfrm>
            <a:prstGeom prst="rect">
              <a:avLst/>
            </a:prstGeom>
          </p:spPr>
        </p:pic>
      </p:grpSp>
      <p:grpSp>
        <p:nvGrpSpPr>
          <p:cNvPr id="8" name="object 8"/>
          <p:cNvGrpSpPr/>
          <p:nvPr/>
        </p:nvGrpSpPr>
        <p:grpSpPr>
          <a:xfrm>
            <a:off x="2224940" y="137815"/>
            <a:ext cx="3072765" cy="451484"/>
            <a:chOff x="2224937" y="137814"/>
            <a:chExt cx="3072765" cy="451484"/>
          </a:xfrm>
        </p:grpSpPr>
        <p:pic>
          <p:nvPicPr>
            <p:cNvPr id="9" name="object 9"/>
            <p:cNvPicPr/>
            <p:nvPr/>
          </p:nvPicPr>
          <p:blipFill>
            <a:blip r:embed="rId6" cstate="print"/>
            <a:stretch>
              <a:fillRect/>
            </a:stretch>
          </p:blipFill>
          <p:spPr>
            <a:xfrm>
              <a:off x="3160559" y="137886"/>
              <a:ext cx="192439" cy="141735"/>
            </a:xfrm>
            <a:prstGeom prst="rect">
              <a:avLst/>
            </a:prstGeom>
          </p:spPr>
        </p:pic>
        <p:pic>
          <p:nvPicPr>
            <p:cNvPr id="10" name="object 10"/>
            <p:cNvPicPr/>
            <p:nvPr/>
          </p:nvPicPr>
          <p:blipFill>
            <a:blip r:embed="rId7" cstate="print"/>
            <a:stretch>
              <a:fillRect/>
            </a:stretch>
          </p:blipFill>
          <p:spPr>
            <a:xfrm>
              <a:off x="3375908" y="174410"/>
              <a:ext cx="210868" cy="102162"/>
            </a:xfrm>
            <a:prstGeom prst="rect">
              <a:avLst/>
            </a:prstGeom>
          </p:spPr>
        </p:pic>
        <p:pic>
          <p:nvPicPr>
            <p:cNvPr id="11" name="object 11"/>
            <p:cNvPicPr/>
            <p:nvPr/>
          </p:nvPicPr>
          <p:blipFill>
            <a:blip r:embed="rId8" cstate="print"/>
            <a:stretch>
              <a:fillRect/>
            </a:stretch>
          </p:blipFill>
          <p:spPr>
            <a:xfrm>
              <a:off x="2224937" y="137814"/>
              <a:ext cx="3072718" cy="451448"/>
            </a:xfrm>
            <a:prstGeom prst="rect">
              <a:avLst/>
            </a:prstGeom>
          </p:spPr>
        </p:pic>
      </p:grpSp>
      <p:sp>
        <p:nvSpPr>
          <p:cNvPr id="12" name="object 12"/>
          <p:cNvSpPr/>
          <p:nvPr/>
        </p:nvSpPr>
        <p:spPr>
          <a:xfrm>
            <a:off x="1977470" y="761570"/>
            <a:ext cx="118745" cy="71755"/>
          </a:xfrm>
          <a:custGeom>
            <a:avLst/>
            <a:gdLst/>
            <a:ahLst/>
            <a:cxnLst/>
            <a:rect l="l" t="t" r="r" b="b"/>
            <a:pathLst>
              <a:path w="118744" h="71755">
                <a:moveTo>
                  <a:pt x="45059" y="64046"/>
                </a:moveTo>
                <a:lnTo>
                  <a:pt x="9169" y="64046"/>
                </a:lnTo>
                <a:lnTo>
                  <a:pt x="9169" y="62522"/>
                </a:lnTo>
                <a:lnTo>
                  <a:pt x="30543" y="37414"/>
                </a:lnTo>
                <a:lnTo>
                  <a:pt x="35890" y="32029"/>
                </a:lnTo>
                <a:lnTo>
                  <a:pt x="38950" y="29794"/>
                </a:lnTo>
                <a:lnTo>
                  <a:pt x="41236" y="26746"/>
                </a:lnTo>
                <a:lnTo>
                  <a:pt x="42011" y="24396"/>
                </a:lnTo>
                <a:lnTo>
                  <a:pt x="43535" y="22161"/>
                </a:lnTo>
                <a:lnTo>
                  <a:pt x="43535" y="12204"/>
                </a:lnTo>
                <a:lnTo>
                  <a:pt x="42011" y="8445"/>
                </a:lnTo>
                <a:lnTo>
                  <a:pt x="38950" y="4584"/>
                </a:lnTo>
                <a:lnTo>
                  <a:pt x="35128" y="1536"/>
                </a:lnTo>
                <a:lnTo>
                  <a:pt x="29781" y="0"/>
                </a:lnTo>
                <a:lnTo>
                  <a:pt x="17564" y="0"/>
                </a:lnTo>
                <a:lnTo>
                  <a:pt x="1524" y="11493"/>
                </a:lnTo>
                <a:lnTo>
                  <a:pt x="1524" y="14541"/>
                </a:lnTo>
                <a:lnTo>
                  <a:pt x="9931" y="14541"/>
                </a:lnTo>
                <a:lnTo>
                  <a:pt x="9931" y="12204"/>
                </a:lnTo>
                <a:lnTo>
                  <a:pt x="12979" y="9156"/>
                </a:lnTo>
                <a:lnTo>
                  <a:pt x="15278" y="7632"/>
                </a:lnTo>
                <a:lnTo>
                  <a:pt x="17564" y="6921"/>
                </a:lnTo>
                <a:lnTo>
                  <a:pt x="25971" y="6921"/>
                </a:lnTo>
                <a:lnTo>
                  <a:pt x="29019" y="7632"/>
                </a:lnTo>
                <a:lnTo>
                  <a:pt x="33604" y="12204"/>
                </a:lnTo>
                <a:lnTo>
                  <a:pt x="35128" y="14541"/>
                </a:lnTo>
                <a:lnTo>
                  <a:pt x="35128" y="19824"/>
                </a:lnTo>
                <a:lnTo>
                  <a:pt x="30543" y="26746"/>
                </a:lnTo>
                <a:lnTo>
                  <a:pt x="26733" y="30505"/>
                </a:lnTo>
                <a:lnTo>
                  <a:pt x="19850" y="35077"/>
                </a:lnTo>
                <a:lnTo>
                  <a:pt x="9931" y="43510"/>
                </a:lnTo>
                <a:lnTo>
                  <a:pt x="6108" y="48082"/>
                </a:lnTo>
                <a:lnTo>
                  <a:pt x="3822" y="51854"/>
                </a:lnTo>
                <a:lnTo>
                  <a:pt x="1524" y="56426"/>
                </a:lnTo>
                <a:lnTo>
                  <a:pt x="0" y="60998"/>
                </a:lnTo>
                <a:lnTo>
                  <a:pt x="0" y="71666"/>
                </a:lnTo>
                <a:lnTo>
                  <a:pt x="45059" y="71666"/>
                </a:lnTo>
                <a:lnTo>
                  <a:pt x="45059" y="64046"/>
                </a:lnTo>
                <a:close/>
              </a:path>
              <a:path w="118744" h="71755">
                <a:moveTo>
                  <a:pt x="74091" y="59474"/>
                </a:moveTo>
                <a:lnTo>
                  <a:pt x="61861" y="59474"/>
                </a:lnTo>
                <a:lnTo>
                  <a:pt x="61861" y="71666"/>
                </a:lnTo>
                <a:lnTo>
                  <a:pt x="74091" y="71666"/>
                </a:lnTo>
                <a:lnTo>
                  <a:pt x="74091" y="59474"/>
                </a:lnTo>
                <a:close/>
              </a:path>
              <a:path w="118744" h="71755">
                <a:moveTo>
                  <a:pt x="118389" y="1536"/>
                </a:moveTo>
                <a:lnTo>
                  <a:pt x="109982" y="1536"/>
                </a:lnTo>
                <a:lnTo>
                  <a:pt x="95465" y="8445"/>
                </a:lnTo>
                <a:lnTo>
                  <a:pt x="95465" y="16065"/>
                </a:lnTo>
                <a:lnTo>
                  <a:pt x="109982" y="10680"/>
                </a:lnTo>
                <a:lnTo>
                  <a:pt x="109982" y="71666"/>
                </a:lnTo>
                <a:lnTo>
                  <a:pt x="118389" y="71666"/>
                </a:lnTo>
                <a:lnTo>
                  <a:pt x="118389" y="1536"/>
                </a:lnTo>
                <a:close/>
              </a:path>
            </a:pathLst>
          </a:custGeom>
          <a:solidFill>
            <a:srgbClr val="000000"/>
          </a:solidFill>
        </p:spPr>
        <p:txBody>
          <a:bodyPr wrap="square" lIns="0" tIns="0" rIns="0" bIns="0" rtlCol="0"/>
          <a:lstStyle/>
          <a:p>
            <a:endParaRPr/>
          </a:p>
        </p:txBody>
      </p:sp>
      <p:pic>
        <p:nvPicPr>
          <p:cNvPr id="13" name="object 13"/>
          <p:cNvPicPr/>
          <p:nvPr/>
        </p:nvPicPr>
        <p:blipFill>
          <a:blip r:embed="rId9" cstate="print"/>
          <a:stretch>
            <a:fillRect/>
          </a:stretch>
        </p:blipFill>
        <p:spPr>
          <a:xfrm>
            <a:off x="2230283" y="763093"/>
            <a:ext cx="200871" cy="71667"/>
          </a:xfrm>
          <a:prstGeom prst="rect">
            <a:avLst/>
          </a:prstGeom>
        </p:spPr>
      </p:pic>
      <p:sp>
        <p:nvSpPr>
          <p:cNvPr id="14" name="object 14"/>
          <p:cNvSpPr/>
          <p:nvPr/>
        </p:nvSpPr>
        <p:spPr>
          <a:xfrm>
            <a:off x="5956023" y="761570"/>
            <a:ext cx="118745" cy="71755"/>
          </a:xfrm>
          <a:custGeom>
            <a:avLst/>
            <a:gdLst/>
            <a:ahLst/>
            <a:cxnLst/>
            <a:rect l="l" t="t" r="r" b="b"/>
            <a:pathLst>
              <a:path w="118745" h="71755">
                <a:moveTo>
                  <a:pt x="44996" y="64046"/>
                </a:moveTo>
                <a:lnTo>
                  <a:pt x="9156" y="64046"/>
                </a:lnTo>
                <a:lnTo>
                  <a:pt x="9156" y="62522"/>
                </a:lnTo>
                <a:lnTo>
                  <a:pt x="30543" y="37414"/>
                </a:lnTo>
                <a:lnTo>
                  <a:pt x="35839" y="32029"/>
                </a:lnTo>
                <a:lnTo>
                  <a:pt x="38887" y="29794"/>
                </a:lnTo>
                <a:lnTo>
                  <a:pt x="41236" y="26746"/>
                </a:lnTo>
                <a:lnTo>
                  <a:pt x="42760" y="24396"/>
                </a:lnTo>
                <a:lnTo>
                  <a:pt x="44284" y="19113"/>
                </a:lnTo>
                <a:lnTo>
                  <a:pt x="44284" y="12204"/>
                </a:lnTo>
                <a:lnTo>
                  <a:pt x="41948" y="8445"/>
                </a:lnTo>
                <a:lnTo>
                  <a:pt x="38887" y="4584"/>
                </a:lnTo>
                <a:lnTo>
                  <a:pt x="35839" y="1536"/>
                </a:lnTo>
                <a:lnTo>
                  <a:pt x="29730" y="0"/>
                </a:lnTo>
                <a:lnTo>
                  <a:pt x="17513" y="0"/>
                </a:lnTo>
                <a:lnTo>
                  <a:pt x="2235" y="11493"/>
                </a:lnTo>
                <a:lnTo>
                  <a:pt x="2235" y="14541"/>
                </a:lnTo>
                <a:lnTo>
                  <a:pt x="10680" y="14541"/>
                </a:lnTo>
                <a:lnTo>
                  <a:pt x="10680" y="12204"/>
                </a:lnTo>
                <a:lnTo>
                  <a:pt x="11404" y="10680"/>
                </a:lnTo>
                <a:lnTo>
                  <a:pt x="12928" y="9156"/>
                </a:lnTo>
                <a:lnTo>
                  <a:pt x="15265" y="7632"/>
                </a:lnTo>
                <a:lnTo>
                  <a:pt x="17513" y="6921"/>
                </a:lnTo>
                <a:lnTo>
                  <a:pt x="25958" y="6921"/>
                </a:lnTo>
                <a:lnTo>
                  <a:pt x="29019" y="7632"/>
                </a:lnTo>
                <a:lnTo>
                  <a:pt x="31254" y="9969"/>
                </a:lnTo>
                <a:lnTo>
                  <a:pt x="33591" y="12204"/>
                </a:lnTo>
                <a:lnTo>
                  <a:pt x="35128" y="14541"/>
                </a:lnTo>
                <a:lnTo>
                  <a:pt x="35128" y="19824"/>
                </a:lnTo>
                <a:lnTo>
                  <a:pt x="34302" y="22161"/>
                </a:lnTo>
                <a:lnTo>
                  <a:pt x="32067" y="24396"/>
                </a:lnTo>
                <a:lnTo>
                  <a:pt x="30543" y="26746"/>
                </a:lnTo>
                <a:lnTo>
                  <a:pt x="26670" y="30505"/>
                </a:lnTo>
                <a:lnTo>
                  <a:pt x="15265" y="38938"/>
                </a:lnTo>
                <a:lnTo>
                  <a:pt x="9867" y="43510"/>
                </a:lnTo>
                <a:lnTo>
                  <a:pt x="6108" y="48082"/>
                </a:lnTo>
                <a:lnTo>
                  <a:pt x="3759" y="51854"/>
                </a:lnTo>
                <a:lnTo>
                  <a:pt x="1524" y="56426"/>
                </a:lnTo>
                <a:lnTo>
                  <a:pt x="0" y="60998"/>
                </a:lnTo>
                <a:lnTo>
                  <a:pt x="0" y="71666"/>
                </a:lnTo>
                <a:lnTo>
                  <a:pt x="44996" y="71666"/>
                </a:lnTo>
                <a:lnTo>
                  <a:pt x="44996" y="64046"/>
                </a:lnTo>
                <a:close/>
              </a:path>
              <a:path w="118745" h="71755">
                <a:moveTo>
                  <a:pt x="74117" y="59474"/>
                </a:moveTo>
                <a:lnTo>
                  <a:pt x="61899" y="59474"/>
                </a:lnTo>
                <a:lnTo>
                  <a:pt x="61899" y="71666"/>
                </a:lnTo>
                <a:lnTo>
                  <a:pt x="74117" y="71666"/>
                </a:lnTo>
                <a:lnTo>
                  <a:pt x="74117" y="59474"/>
                </a:lnTo>
                <a:close/>
              </a:path>
              <a:path w="118745" h="71755">
                <a:moveTo>
                  <a:pt x="118414" y="1536"/>
                </a:moveTo>
                <a:lnTo>
                  <a:pt x="109956" y="1536"/>
                </a:lnTo>
                <a:lnTo>
                  <a:pt x="95504" y="8445"/>
                </a:lnTo>
                <a:lnTo>
                  <a:pt x="95504" y="16065"/>
                </a:lnTo>
                <a:lnTo>
                  <a:pt x="109956" y="10680"/>
                </a:lnTo>
                <a:lnTo>
                  <a:pt x="109956" y="71666"/>
                </a:lnTo>
                <a:lnTo>
                  <a:pt x="118414" y="71666"/>
                </a:lnTo>
                <a:lnTo>
                  <a:pt x="118414" y="1536"/>
                </a:lnTo>
                <a:close/>
              </a:path>
            </a:pathLst>
          </a:custGeom>
          <a:solidFill>
            <a:srgbClr val="000000"/>
          </a:solidFill>
        </p:spPr>
        <p:txBody>
          <a:bodyPr wrap="square" lIns="0" tIns="0" rIns="0" bIns="0" rtlCol="0"/>
          <a:lstStyle/>
          <a:p>
            <a:endParaRPr/>
          </a:p>
        </p:txBody>
      </p:sp>
      <p:pic>
        <p:nvPicPr>
          <p:cNvPr id="15" name="object 15"/>
          <p:cNvPicPr/>
          <p:nvPr/>
        </p:nvPicPr>
        <p:blipFill>
          <a:blip r:embed="rId10" cstate="print"/>
          <a:stretch>
            <a:fillRect/>
          </a:stretch>
        </p:blipFill>
        <p:spPr>
          <a:xfrm>
            <a:off x="1977471" y="1024654"/>
            <a:ext cx="135191" cy="72479"/>
          </a:xfrm>
          <a:prstGeom prst="rect">
            <a:avLst/>
          </a:prstGeom>
        </p:spPr>
      </p:pic>
      <p:grpSp>
        <p:nvGrpSpPr>
          <p:cNvPr id="16" name="object 16"/>
          <p:cNvGrpSpPr/>
          <p:nvPr/>
        </p:nvGrpSpPr>
        <p:grpSpPr>
          <a:xfrm>
            <a:off x="2230283" y="1023938"/>
            <a:ext cx="449580" cy="74931"/>
            <a:chOff x="2230282" y="1023938"/>
            <a:chExt cx="449580" cy="74930"/>
          </a:xfrm>
        </p:grpSpPr>
        <p:sp>
          <p:nvSpPr>
            <p:cNvPr id="17" name="object 17"/>
            <p:cNvSpPr/>
            <p:nvPr/>
          </p:nvSpPr>
          <p:spPr>
            <a:xfrm>
              <a:off x="2230272" y="1026997"/>
              <a:ext cx="76835" cy="70485"/>
            </a:xfrm>
            <a:custGeom>
              <a:avLst/>
              <a:gdLst/>
              <a:ahLst/>
              <a:cxnLst/>
              <a:rect l="l" t="t" r="r" b="b"/>
              <a:pathLst>
                <a:path w="76835" h="70484">
                  <a:moveTo>
                    <a:pt x="9169" y="0"/>
                  </a:moveTo>
                  <a:lnTo>
                    <a:pt x="0" y="0"/>
                  </a:lnTo>
                  <a:lnTo>
                    <a:pt x="0" y="70142"/>
                  </a:lnTo>
                  <a:lnTo>
                    <a:pt x="9169" y="70142"/>
                  </a:lnTo>
                  <a:lnTo>
                    <a:pt x="9169" y="0"/>
                  </a:lnTo>
                  <a:close/>
                </a:path>
                <a:path w="76835" h="70484">
                  <a:moveTo>
                    <a:pt x="76377" y="27444"/>
                  </a:moveTo>
                  <a:lnTo>
                    <a:pt x="74853" y="20535"/>
                  </a:lnTo>
                  <a:lnTo>
                    <a:pt x="72555" y="15240"/>
                  </a:lnTo>
                  <a:lnTo>
                    <a:pt x="70269" y="10668"/>
                  </a:lnTo>
                  <a:lnTo>
                    <a:pt x="67221" y="7023"/>
                  </a:lnTo>
                  <a:lnTo>
                    <a:pt x="67221" y="29679"/>
                  </a:lnTo>
                  <a:lnTo>
                    <a:pt x="67221" y="41871"/>
                  </a:lnTo>
                  <a:lnTo>
                    <a:pt x="65684" y="46456"/>
                  </a:lnTo>
                  <a:lnTo>
                    <a:pt x="64160" y="50317"/>
                  </a:lnTo>
                  <a:lnTo>
                    <a:pt x="62636" y="54889"/>
                  </a:lnTo>
                  <a:lnTo>
                    <a:pt x="60337" y="57937"/>
                  </a:lnTo>
                  <a:lnTo>
                    <a:pt x="56527" y="59461"/>
                  </a:lnTo>
                  <a:lnTo>
                    <a:pt x="53467" y="60985"/>
                  </a:lnTo>
                  <a:lnTo>
                    <a:pt x="48882" y="62509"/>
                  </a:lnTo>
                  <a:lnTo>
                    <a:pt x="31318" y="62509"/>
                  </a:lnTo>
                  <a:lnTo>
                    <a:pt x="31318" y="6807"/>
                  </a:lnTo>
                  <a:lnTo>
                    <a:pt x="48882" y="6807"/>
                  </a:lnTo>
                  <a:lnTo>
                    <a:pt x="64160" y="19824"/>
                  </a:lnTo>
                  <a:lnTo>
                    <a:pt x="66446" y="24396"/>
                  </a:lnTo>
                  <a:lnTo>
                    <a:pt x="51181" y="0"/>
                  </a:lnTo>
                  <a:lnTo>
                    <a:pt x="22148" y="0"/>
                  </a:lnTo>
                  <a:lnTo>
                    <a:pt x="22148" y="70142"/>
                  </a:lnTo>
                  <a:lnTo>
                    <a:pt x="51943" y="70142"/>
                  </a:lnTo>
                  <a:lnTo>
                    <a:pt x="76377" y="41871"/>
                  </a:lnTo>
                  <a:lnTo>
                    <a:pt x="76377" y="27444"/>
                  </a:lnTo>
                  <a:close/>
                </a:path>
              </a:pathLst>
            </a:custGeom>
            <a:solidFill>
              <a:srgbClr val="000000"/>
            </a:solidFill>
          </p:spPr>
          <p:txBody>
            <a:bodyPr wrap="square" lIns="0" tIns="0" rIns="0" bIns="0" rtlCol="0"/>
            <a:lstStyle/>
            <a:p>
              <a:endParaRPr/>
            </a:p>
          </p:txBody>
        </p:sp>
        <p:pic>
          <p:nvPicPr>
            <p:cNvPr id="18" name="object 18"/>
            <p:cNvPicPr/>
            <p:nvPr/>
          </p:nvPicPr>
          <p:blipFill>
            <a:blip r:embed="rId11" cstate="print"/>
            <a:stretch>
              <a:fillRect/>
            </a:stretch>
          </p:blipFill>
          <p:spPr>
            <a:xfrm>
              <a:off x="2349432" y="1023938"/>
              <a:ext cx="329957" cy="74716"/>
            </a:xfrm>
            <a:prstGeom prst="rect">
              <a:avLst/>
            </a:prstGeom>
          </p:spPr>
        </p:pic>
      </p:grpSp>
      <p:pic>
        <p:nvPicPr>
          <p:cNvPr id="19" name="object 19"/>
          <p:cNvPicPr/>
          <p:nvPr/>
        </p:nvPicPr>
        <p:blipFill>
          <a:blip r:embed="rId12" cstate="print"/>
          <a:stretch>
            <a:fillRect/>
          </a:stretch>
        </p:blipFill>
        <p:spPr>
          <a:xfrm>
            <a:off x="5956023" y="1024654"/>
            <a:ext cx="135216" cy="72479"/>
          </a:xfrm>
          <a:prstGeom prst="rect">
            <a:avLst/>
          </a:prstGeom>
        </p:spPr>
      </p:pic>
      <p:pic>
        <p:nvPicPr>
          <p:cNvPr id="20" name="object 20"/>
          <p:cNvPicPr/>
          <p:nvPr/>
        </p:nvPicPr>
        <p:blipFill>
          <a:blip r:embed="rId13" cstate="print"/>
          <a:stretch>
            <a:fillRect/>
          </a:stretch>
        </p:blipFill>
        <p:spPr>
          <a:xfrm>
            <a:off x="1977471" y="1288546"/>
            <a:ext cx="133663" cy="74004"/>
          </a:xfrm>
          <a:prstGeom prst="rect">
            <a:avLst/>
          </a:prstGeom>
        </p:spPr>
      </p:pic>
      <p:pic>
        <p:nvPicPr>
          <p:cNvPr id="21" name="object 21"/>
          <p:cNvPicPr/>
          <p:nvPr/>
        </p:nvPicPr>
        <p:blipFill>
          <a:blip r:embed="rId14" cstate="print"/>
          <a:stretch>
            <a:fillRect/>
          </a:stretch>
        </p:blipFill>
        <p:spPr>
          <a:xfrm>
            <a:off x="2230283" y="1287733"/>
            <a:ext cx="545336" cy="74004"/>
          </a:xfrm>
          <a:prstGeom prst="rect">
            <a:avLst/>
          </a:prstGeom>
        </p:spPr>
      </p:pic>
      <p:pic>
        <p:nvPicPr>
          <p:cNvPr id="22" name="object 22"/>
          <p:cNvPicPr/>
          <p:nvPr/>
        </p:nvPicPr>
        <p:blipFill>
          <a:blip r:embed="rId15" cstate="print"/>
          <a:stretch>
            <a:fillRect/>
          </a:stretch>
        </p:blipFill>
        <p:spPr>
          <a:xfrm>
            <a:off x="5956026" y="1288546"/>
            <a:ext cx="133689" cy="74004"/>
          </a:xfrm>
          <a:prstGeom prst="rect">
            <a:avLst/>
          </a:prstGeom>
        </p:spPr>
      </p:pic>
      <p:pic>
        <p:nvPicPr>
          <p:cNvPr id="23" name="object 23"/>
          <p:cNvPicPr/>
          <p:nvPr/>
        </p:nvPicPr>
        <p:blipFill>
          <a:blip r:embed="rId16" cstate="print"/>
          <a:stretch>
            <a:fillRect/>
          </a:stretch>
        </p:blipFill>
        <p:spPr>
          <a:xfrm>
            <a:off x="1977471" y="1552441"/>
            <a:ext cx="138244" cy="71667"/>
          </a:xfrm>
          <a:prstGeom prst="rect">
            <a:avLst/>
          </a:prstGeom>
        </p:spPr>
      </p:pic>
      <p:pic>
        <p:nvPicPr>
          <p:cNvPr id="24" name="object 24"/>
          <p:cNvPicPr/>
          <p:nvPr/>
        </p:nvPicPr>
        <p:blipFill>
          <a:blip r:embed="rId17" cstate="print"/>
          <a:stretch>
            <a:fillRect/>
          </a:stretch>
        </p:blipFill>
        <p:spPr>
          <a:xfrm>
            <a:off x="2224941" y="1550107"/>
            <a:ext cx="525481" cy="95351"/>
          </a:xfrm>
          <a:prstGeom prst="rect">
            <a:avLst/>
          </a:prstGeom>
        </p:spPr>
      </p:pic>
      <p:pic>
        <p:nvPicPr>
          <p:cNvPr id="25" name="object 25"/>
          <p:cNvPicPr/>
          <p:nvPr/>
        </p:nvPicPr>
        <p:blipFill>
          <a:blip r:embed="rId18" cstate="print"/>
          <a:stretch>
            <a:fillRect/>
          </a:stretch>
        </p:blipFill>
        <p:spPr>
          <a:xfrm>
            <a:off x="5956023" y="1552441"/>
            <a:ext cx="138984" cy="71667"/>
          </a:xfrm>
          <a:prstGeom prst="rect">
            <a:avLst/>
          </a:prstGeom>
        </p:spPr>
      </p:pic>
      <p:grpSp>
        <p:nvGrpSpPr>
          <p:cNvPr id="26" name="object 26"/>
          <p:cNvGrpSpPr/>
          <p:nvPr/>
        </p:nvGrpSpPr>
        <p:grpSpPr>
          <a:xfrm>
            <a:off x="2230282" y="1815527"/>
            <a:ext cx="577851" cy="74295"/>
            <a:chOff x="2230282" y="1815523"/>
            <a:chExt cx="577850" cy="74295"/>
          </a:xfrm>
        </p:grpSpPr>
        <p:pic>
          <p:nvPicPr>
            <p:cNvPr id="27" name="object 27"/>
            <p:cNvPicPr/>
            <p:nvPr/>
          </p:nvPicPr>
          <p:blipFill>
            <a:blip r:embed="rId19" cstate="print"/>
            <a:stretch>
              <a:fillRect/>
            </a:stretch>
          </p:blipFill>
          <p:spPr>
            <a:xfrm>
              <a:off x="2230282" y="1815523"/>
              <a:ext cx="556037" cy="73903"/>
            </a:xfrm>
            <a:prstGeom prst="rect">
              <a:avLst/>
            </a:prstGeom>
          </p:spPr>
        </p:pic>
        <p:sp>
          <p:nvSpPr>
            <p:cNvPr id="28" name="object 28"/>
            <p:cNvSpPr/>
            <p:nvPr/>
          </p:nvSpPr>
          <p:spPr>
            <a:xfrm>
              <a:off x="2799302" y="1815523"/>
              <a:ext cx="8890" cy="72390"/>
            </a:xfrm>
            <a:custGeom>
              <a:avLst/>
              <a:gdLst/>
              <a:ahLst/>
              <a:cxnLst/>
              <a:rect l="l" t="t" r="r" b="b"/>
              <a:pathLst>
                <a:path w="8889" h="72389">
                  <a:moveTo>
                    <a:pt x="8400" y="0"/>
                  </a:moveTo>
                  <a:lnTo>
                    <a:pt x="0" y="0"/>
                  </a:lnTo>
                  <a:lnTo>
                    <a:pt x="0" y="72378"/>
                  </a:lnTo>
                  <a:lnTo>
                    <a:pt x="8400" y="72378"/>
                  </a:lnTo>
                  <a:lnTo>
                    <a:pt x="8400" y="0"/>
                  </a:lnTo>
                  <a:close/>
                </a:path>
              </a:pathLst>
            </a:custGeom>
            <a:solidFill>
              <a:srgbClr val="000000"/>
            </a:solidFill>
          </p:spPr>
          <p:txBody>
            <a:bodyPr wrap="square" lIns="0" tIns="0" rIns="0" bIns="0" rtlCol="0"/>
            <a:lstStyle/>
            <a:p>
              <a:endParaRPr/>
            </a:p>
          </p:txBody>
        </p:sp>
      </p:grpSp>
      <p:pic>
        <p:nvPicPr>
          <p:cNvPr id="29" name="object 29"/>
          <p:cNvPicPr/>
          <p:nvPr/>
        </p:nvPicPr>
        <p:blipFill>
          <a:blip r:embed="rId20" cstate="print"/>
          <a:stretch>
            <a:fillRect/>
          </a:stretch>
        </p:blipFill>
        <p:spPr>
          <a:xfrm>
            <a:off x="2868043" y="1815523"/>
            <a:ext cx="309319" cy="92200"/>
          </a:xfrm>
          <a:prstGeom prst="rect">
            <a:avLst/>
          </a:prstGeom>
        </p:spPr>
      </p:pic>
      <p:pic>
        <p:nvPicPr>
          <p:cNvPr id="30" name="object 30"/>
          <p:cNvPicPr/>
          <p:nvPr/>
        </p:nvPicPr>
        <p:blipFill>
          <a:blip r:embed="rId21" cstate="print"/>
          <a:stretch>
            <a:fillRect/>
          </a:stretch>
        </p:blipFill>
        <p:spPr>
          <a:xfrm>
            <a:off x="1977470" y="2079318"/>
            <a:ext cx="134427" cy="74004"/>
          </a:xfrm>
          <a:prstGeom prst="rect">
            <a:avLst/>
          </a:prstGeom>
        </p:spPr>
      </p:pic>
      <p:pic>
        <p:nvPicPr>
          <p:cNvPr id="31" name="object 31"/>
          <p:cNvPicPr/>
          <p:nvPr/>
        </p:nvPicPr>
        <p:blipFill>
          <a:blip r:embed="rId22" cstate="print"/>
          <a:stretch>
            <a:fillRect/>
          </a:stretch>
        </p:blipFill>
        <p:spPr>
          <a:xfrm>
            <a:off x="2230286" y="2077793"/>
            <a:ext cx="688169" cy="94539"/>
          </a:xfrm>
          <a:prstGeom prst="rect">
            <a:avLst/>
          </a:prstGeom>
        </p:spPr>
      </p:pic>
      <p:pic>
        <p:nvPicPr>
          <p:cNvPr id="32" name="object 32"/>
          <p:cNvPicPr/>
          <p:nvPr/>
        </p:nvPicPr>
        <p:blipFill>
          <a:blip r:embed="rId23" cstate="print"/>
          <a:stretch>
            <a:fillRect/>
          </a:stretch>
        </p:blipFill>
        <p:spPr>
          <a:xfrm>
            <a:off x="5956022" y="2079318"/>
            <a:ext cx="134403" cy="74004"/>
          </a:xfrm>
          <a:prstGeom prst="rect">
            <a:avLst/>
          </a:prstGeom>
        </p:spPr>
      </p:pic>
      <p:pic>
        <p:nvPicPr>
          <p:cNvPr id="33" name="object 33"/>
          <p:cNvPicPr/>
          <p:nvPr/>
        </p:nvPicPr>
        <p:blipFill>
          <a:blip r:embed="rId24" cstate="print"/>
          <a:stretch>
            <a:fillRect/>
          </a:stretch>
        </p:blipFill>
        <p:spPr>
          <a:xfrm>
            <a:off x="1977473" y="2343213"/>
            <a:ext cx="136717" cy="74004"/>
          </a:xfrm>
          <a:prstGeom prst="rect">
            <a:avLst/>
          </a:prstGeom>
        </p:spPr>
      </p:pic>
      <p:pic>
        <p:nvPicPr>
          <p:cNvPr id="34" name="object 34"/>
          <p:cNvPicPr/>
          <p:nvPr/>
        </p:nvPicPr>
        <p:blipFill>
          <a:blip r:embed="rId25" cstate="print"/>
          <a:stretch>
            <a:fillRect/>
          </a:stretch>
        </p:blipFill>
        <p:spPr>
          <a:xfrm>
            <a:off x="2227992" y="2342400"/>
            <a:ext cx="323075" cy="74819"/>
          </a:xfrm>
          <a:prstGeom prst="rect">
            <a:avLst/>
          </a:prstGeom>
        </p:spPr>
      </p:pic>
      <p:pic>
        <p:nvPicPr>
          <p:cNvPr id="35" name="object 35"/>
          <p:cNvPicPr/>
          <p:nvPr/>
        </p:nvPicPr>
        <p:blipFill>
          <a:blip r:embed="rId26" cstate="print"/>
          <a:stretch>
            <a:fillRect/>
          </a:stretch>
        </p:blipFill>
        <p:spPr>
          <a:xfrm>
            <a:off x="5956023" y="2343213"/>
            <a:ext cx="136744" cy="74004"/>
          </a:xfrm>
          <a:prstGeom prst="rect">
            <a:avLst/>
          </a:prstGeom>
        </p:spPr>
      </p:pic>
      <p:pic>
        <p:nvPicPr>
          <p:cNvPr id="36" name="object 36"/>
          <p:cNvPicPr/>
          <p:nvPr/>
        </p:nvPicPr>
        <p:blipFill>
          <a:blip r:embed="rId27" cstate="print"/>
          <a:stretch>
            <a:fillRect/>
          </a:stretch>
        </p:blipFill>
        <p:spPr>
          <a:xfrm>
            <a:off x="1977474" y="2607007"/>
            <a:ext cx="135953" cy="71768"/>
          </a:xfrm>
          <a:prstGeom prst="rect">
            <a:avLst/>
          </a:prstGeom>
        </p:spPr>
      </p:pic>
      <p:pic>
        <p:nvPicPr>
          <p:cNvPr id="37" name="object 37"/>
          <p:cNvPicPr/>
          <p:nvPr/>
        </p:nvPicPr>
        <p:blipFill>
          <a:blip r:embed="rId28" cstate="print"/>
          <a:stretch>
            <a:fillRect/>
          </a:stretch>
        </p:blipFill>
        <p:spPr>
          <a:xfrm>
            <a:off x="2230286" y="2608531"/>
            <a:ext cx="203161" cy="71768"/>
          </a:xfrm>
          <a:prstGeom prst="rect">
            <a:avLst/>
          </a:prstGeom>
        </p:spPr>
      </p:pic>
      <p:pic>
        <p:nvPicPr>
          <p:cNvPr id="38" name="object 38"/>
          <p:cNvPicPr/>
          <p:nvPr/>
        </p:nvPicPr>
        <p:blipFill>
          <a:blip r:embed="rId29" cstate="print"/>
          <a:stretch>
            <a:fillRect/>
          </a:stretch>
        </p:blipFill>
        <p:spPr>
          <a:xfrm>
            <a:off x="5956026" y="2607007"/>
            <a:ext cx="135929" cy="71768"/>
          </a:xfrm>
          <a:prstGeom prst="rect">
            <a:avLst/>
          </a:prstGeom>
        </p:spPr>
      </p:pic>
      <p:pic>
        <p:nvPicPr>
          <p:cNvPr id="39" name="object 39"/>
          <p:cNvPicPr/>
          <p:nvPr/>
        </p:nvPicPr>
        <p:blipFill>
          <a:blip r:embed="rId30" cstate="print"/>
          <a:stretch>
            <a:fillRect/>
          </a:stretch>
        </p:blipFill>
        <p:spPr>
          <a:xfrm>
            <a:off x="1977473" y="2870191"/>
            <a:ext cx="136717" cy="74716"/>
          </a:xfrm>
          <a:prstGeom prst="rect">
            <a:avLst/>
          </a:prstGeom>
        </p:spPr>
      </p:pic>
      <p:pic>
        <p:nvPicPr>
          <p:cNvPr id="40" name="object 40"/>
          <p:cNvPicPr/>
          <p:nvPr/>
        </p:nvPicPr>
        <p:blipFill>
          <a:blip r:embed="rId31" cstate="print"/>
          <a:stretch>
            <a:fillRect/>
          </a:stretch>
        </p:blipFill>
        <p:spPr>
          <a:xfrm>
            <a:off x="2230285" y="2870191"/>
            <a:ext cx="3103213" cy="93015"/>
          </a:xfrm>
          <a:prstGeom prst="rect">
            <a:avLst/>
          </a:prstGeom>
        </p:spPr>
      </p:pic>
      <p:pic>
        <p:nvPicPr>
          <p:cNvPr id="41" name="object 41"/>
          <p:cNvPicPr/>
          <p:nvPr/>
        </p:nvPicPr>
        <p:blipFill>
          <a:blip r:embed="rId32" cstate="print"/>
          <a:stretch>
            <a:fillRect/>
          </a:stretch>
        </p:blipFill>
        <p:spPr>
          <a:xfrm>
            <a:off x="5956023" y="2870191"/>
            <a:ext cx="136744" cy="74716"/>
          </a:xfrm>
          <a:prstGeom prst="rect">
            <a:avLst/>
          </a:prstGeom>
        </p:spPr>
      </p:pic>
      <p:grpSp>
        <p:nvGrpSpPr>
          <p:cNvPr id="42" name="object 42"/>
          <p:cNvGrpSpPr/>
          <p:nvPr/>
        </p:nvGrpSpPr>
        <p:grpSpPr>
          <a:xfrm>
            <a:off x="2230283" y="3131749"/>
            <a:ext cx="1775460" cy="93980"/>
            <a:chOff x="2230282" y="3131748"/>
            <a:chExt cx="1775460" cy="93980"/>
          </a:xfrm>
        </p:grpSpPr>
        <p:pic>
          <p:nvPicPr>
            <p:cNvPr id="43" name="object 43"/>
            <p:cNvPicPr/>
            <p:nvPr/>
          </p:nvPicPr>
          <p:blipFill>
            <a:blip r:embed="rId33" cstate="print"/>
            <a:stretch>
              <a:fillRect/>
            </a:stretch>
          </p:blipFill>
          <p:spPr>
            <a:xfrm>
              <a:off x="2230282" y="3133273"/>
              <a:ext cx="669068" cy="73902"/>
            </a:xfrm>
            <a:prstGeom prst="rect">
              <a:avLst/>
            </a:prstGeom>
          </p:spPr>
        </p:pic>
        <p:pic>
          <p:nvPicPr>
            <p:cNvPr id="44" name="object 44"/>
            <p:cNvPicPr/>
            <p:nvPr/>
          </p:nvPicPr>
          <p:blipFill>
            <a:blip r:embed="rId34" cstate="print"/>
            <a:stretch>
              <a:fillRect/>
            </a:stretch>
          </p:blipFill>
          <p:spPr>
            <a:xfrm>
              <a:off x="2911579" y="3131748"/>
              <a:ext cx="1093778" cy="93725"/>
            </a:xfrm>
            <a:prstGeom prst="rect">
              <a:avLst/>
            </a:prstGeom>
          </p:spPr>
        </p:pic>
      </p:grpSp>
      <p:pic>
        <p:nvPicPr>
          <p:cNvPr id="45" name="object 45"/>
          <p:cNvPicPr/>
          <p:nvPr/>
        </p:nvPicPr>
        <p:blipFill>
          <a:blip r:embed="rId35" cstate="print"/>
          <a:stretch>
            <a:fillRect/>
          </a:stretch>
        </p:blipFill>
        <p:spPr>
          <a:xfrm>
            <a:off x="1977471" y="3397882"/>
            <a:ext cx="135191" cy="73903"/>
          </a:xfrm>
          <a:prstGeom prst="rect">
            <a:avLst/>
          </a:prstGeom>
        </p:spPr>
      </p:pic>
      <p:pic>
        <p:nvPicPr>
          <p:cNvPr id="46" name="object 46"/>
          <p:cNvPicPr/>
          <p:nvPr/>
        </p:nvPicPr>
        <p:blipFill>
          <a:blip r:embed="rId36" cstate="print"/>
          <a:stretch>
            <a:fillRect/>
          </a:stretch>
        </p:blipFill>
        <p:spPr>
          <a:xfrm>
            <a:off x="2230285" y="3397068"/>
            <a:ext cx="695805" cy="92303"/>
          </a:xfrm>
          <a:prstGeom prst="rect">
            <a:avLst/>
          </a:prstGeom>
        </p:spPr>
      </p:pic>
      <p:pic>
        <p:nvPicPr>
          <p:cNvPr id="47" name="object 47"/>
          <p:cNvPicPr/>
          <p:nvPr/>
        </p:nvPicPr>
        <p:blipFill>
          <a:blip r:embed="rId37" cstate="print"/>
          <a:stretch>
            <a:fillRect/>
          </a:stretch>
        </p:blipFill>
        <p:spPr>
          <a:xfrm>
            <a:off x="5956023" y="3397882"/>
            <a:ext cx="135216" cy="73903"/>
          </a:xfrm>
          <a:prstGeom prst="rect">
            <a:avLst/>
          </a:prstGeom>
        </p:spPr>
      </p:pic>
      <p:pic>
        <p:nvPicPr>
          <p:cNvPr id="48" name="object 48"/>
          <p:cNvPicPr/>
          <p:nvPr/>
        </p:nvPicPr>
        <p:blipFill>
          <a:blip r:embed="rId38" cstate="print"/>
          <a:stretch>
            <a:fillRect/>
          </a:stretch>
        </p:blipFill>
        <p:spPr>
          <a:xfrm>
            <a:off x="1977471" y="3660963"/>
            <a:ext cx="1073836" cy="92303"/>
          </a:xfrm>
          <a:prstGeom prst="rect">
            <a:avLst/>
          </a:prstGeom>
        </p:spPr>
      </p:pic>
      <p:sp>
        <p:nvSpPr>
          <p:cNvPr id="49" name="object 49"/>
          <p:cNvSpPr/>
          <p:nvPr/>
        </p:nvSpPr>
        <p:spPr>
          <a:xfrm>
            <a:off x="5956022" y="3661679"/>
            <a:ext cx="199391" cy="74295"/>
          </a:xfrm>
          <a:custGeom>
            <a:avLst/>
            <a:gdLst/>
            <a:ahLst/>
            <a:cxnLst/>
            <a:rect l="l" t="t" r="r" b="b"/>
            <a:pathLst>
              <a:path w="199389" h="74295">
                <a:moveTo>
                  <a:pt x="44996" y="64046"/>
                </a:moveTo>
                <a:lnTo>
                  <a:pt x="9156" y="64046"/>
                </a:lnTo>
                <a:lnTo>
                  <a:pt x="9156" y="62522"/>
                </a:lnTo>
                <a:lnTo>
                  <a:pt x="30543" y="37414"/>
                </a:lnTo>
                <a:lnTo>
                  <a:pt x="35839" y="32029"/>
                </a:lnTo>
                <a:lnTo>
                  <a:pt x="38887" y="29794"/>
                </a:lnTo>
                <a:lnTo>
                  <a:pt x="41236" y="26733"/>
                </a:lnTo>
                <a:lnTo>
                  <a:pt x="42760" y="24396"/>
                </a:lnTo>
                <a:lnTo>
                  <a:pt x="44284" y="19113"/>
                </a:lnTo>
                <a:lnTo>
                  <a:pt x="44284" y="12204"/>
                </a:lnTo>
                <a:lnTo>
                  <a:pt x="41948" y="8445"/>
                </a:lnTo>
                <a:lnTo>
                  <a:pt x="38887" y="4584"/>
                </a:lnTo>
                <a:lnTo>
                  <a:pt x="35839" y="1524"/>
                </a:lnTo>
                <a:lnTo>
                  <a:pt x="29730" y="0"/>
                </a:lnTo>
                <a:lnTo>
                  <a:pt x="17513" y="0"/>
                </a:lnTo>
                <a:lnTo>
                  <a:pt x="2235" y="11493"/>
                </a:lnTo>
                <a:lnTo>
                  <a:pt x="2235" y="14541"/>
                </a:lnTo>
                <a:lnTo>
                  <a:pt x="10680" y="14541"/>
                </a:lnTo>
                <a:lnTo>
                  <a:pt x="10680" y="12204"/>
                </a:lnTo>
                <a:lnTo>
                  <a:pt x="11404" y="10680"/>
                </a:lnTo>
                <a:lnTo>
                  <a:pt x="12928" y="9156"/>
                </a:lnTo>
                <a:lnTo>
                  <a:pt x="15265" y="7632"/>
                </a:lnTo>
                <a:lnTo>
                  <a:pt x="17513" y="6921"/>
                </a:lnTo>
                <a:lnTo>
                  <a:pt x="25958" y="6921"/>
                </a:lnTo>
                <a:lnTo>
                  <a:pt x="29019" y="7632"/>
                </a:lnTo>
                <a:lnTo>
                  <a:pt x="31254" y="9969"/>
                </a:lnTo>
                <a:lnTo>
                  <a:pt x="33591" y="12204"/>
                </a:lnTo>
                <a:lnTo>
                  <a:pt x="35128" y="14541"/>
                </a:lnTo>
                <a:lnTo>
                  <a:pt x="35128" y="19824"/>
                </a:lnTo>
                <a:lnTo>
                  <a:pt x="34302" y="22161"/>
                </a:lnTo>
                <a:lnTo>
                  <a:pt x="32067" y="24396"/>
                </a:lnTo>
                <a:lnTo>
                  <a:pt x="30543" y="26733"/>
                </a:lnTo>
                <a:lnTo>
                  <a:pt x="26670" y="30505"/>
                </a:lnTo>
                <a:lnTo>
                  <a:pt x="15265" y="38938"/>
                </a:lnTo>
                <a:lnTo>
                  <a:pt x="9867" y="43510"/>
                </a:lnTo>
                <a:lnTo>
                  <a:pt x="6108" y="48082"/>
                </a:lnTo>
                <a:lnTo>
                  <a:pt x="3759" y="51854"/>
                </a:lnTo>
                <a:lnTo>
                  <a:pt x="1524" y="56426"/>
                </a:lnTo>
                <a:lnTo>
                  <a:pt x="0" y="60998"/>
                </a:lnTo>
                <a:lnTo>
                  <a:pt x="0" y="71767"/>
                </a:lnTo>
                <a:lnTo>
                  <a:pt x="44996" y="71767"/>
                </a:lnTo>
                <a:lnTo>
                  <a:pt x="44996" y="64046"/>
                </a:lnTo>
                <a:close/>
              </a:path>
              <a:path w="199389" h="74295">
                <a:moveTo>
                  <a:pt x="73304" y="59474"/>
                </a:moveTo>
                <a:lnTo>
                  <a:pt x="61899" y="59474"/>
                </a:lnTo>
                <a:lnTo>
                  <a:pt x="61899" y="71767"/>
                </a:lnTo>
                <a:lnTo>
                  <a:pt x="73304" y="71767"/>
                </a:lnTo>
                <a:lnTo>
                  <a:pt x="73304" y="59474"/>
                </a:lnTo>
                <a:close/>
              </a:path>
              <a:path w="199389" h="74295">
                <a:moveTo>
                  <a:pt x="117602" y="1524"/>
                </a:moveTo>
                <a:lnTo>
                  <a:pt x="109245" y="1524"/>
                </a:lnTo>
                <a:lnTo>
                  <a:pt x="95504" y="8445"/>
                </a:lnTo>
                <a:lnTo>
                  <a:pt x="95504" y="16065"/>
                </a:lnTo>
                <a:lnTo>
                  <a:pt x="109245" y="10680"/>
                </a:lnTo>
                <a:lnTo>
                  <a:pt x="109245" y="71767"/>
                </a:lnTo>
                <a:lnTo>
                  <a:pt x="117602" y="71767"/>
                </a:lnTo>
                <a:lnTo>
                  <a:pt x="117602" y="1524"/>
                </a:lnTo>
                <a:close/>
              </a:path>
              <a:path w="199389" h="74295">
                <a:moveTo>
                  <a:pt x="199364" y="36601"/>
                </a:moveTo>
                <a:lnTo>
                  <a:pt x="190906" y="7670"/>
                </a:lnTo>
                <a:lnTo>
                  <a:pt x="190906" y="45034"/>
                </a:lnTo>
                <a:lnTo>
                  <a:pt x="189382" y="51854"/>
                </a:lnTo>
                <a:lnTo>
                  <a:pt x="186321" y="57950"/>
                </a:lnTo>
                <a:lnTo>
                  <a:pt x="184086" y="64046"/>
                </a:lnTo>
                <a:lnTo>
                  <a:pt x="179501" y="67094"/>
                </a:lnTo>
                <a:lnTo>
                  <a:pt x="167995" y="67094"/>
                </a:lnTo>
                <a:lnTo>
                  <a:pt x="163410" y="64046"/>
                </a:lnTo>
                <a:lnTo>
                  <a:pt x="161175" y="57950"/>
                </a:lnTo>
                <a:lnTo>
                  <a:pt x="158115" y="51854"/>
                </a:lnTo>
                <a:lnTo>
                  <a:pt x="157302" y="45034"/>
                </a:lnTo>
                <a:lnTo>
                  <a:pt x="157365" y="28498"/>
                </a:lnTo>
                <a:lnTo>
                  <a:pt x="158115" y="22161"/>
                </a:lnTo>
                <a:lnTo>
                  <a:pt x="161175" y="16065"/>
                </a:lnTo>
                <a:lnTo>
                  <a:pt x="163410" y="9969"/>
                </a:lnTo>
                <a:lnTo>
                  <a:pt x="167995" y="6921"/>
                </a:lnTo>
                <a:lnTo>
                  <a:pt x="179501" y="6921"/>
                </a:lnTo>
                <a:lnTo>
                  <a:pt x="184086" y="9969"/>
                </a:lnTo>
                <a:lnTo>
                  <a:pt x="186321" y="16065"/>
                </a:lnTo>
                <a:lnTo>
                  <a:pt x="189382" y="22161"/>
                </a:lnTo>
                <a:lnTo>
                  <a:pt x="190804" y="28498"/>
                </a:lnTo>
                <a:lnTo>
                  <a:pt x="190906" y="45034"/>
                </a:lnTo>
                <a:lnTo>
                  <a:pt x="190906" y="7670"/>
                </a:lnTo>
                <a:lnTo>
                  <a:pt x="190411" y="6921"/>
                </a:lnTo>
                <a:lnTo>
                  <a:pt x="187858" y="3048"/>
                </a:lnTo>
                <a:lnTo>
                  <a:pt x="181749" y="0"/>
                </a:lnTo>
                <a:lnTo>
                  <a:pt x="166471" y="0"/>
                </a:lnTo>
                <a:lnTo>
                  <a:pt x="160362" y="3048"/>
                </a:lnTo>
                <a:lnTo>
                  <a:pt x="148145" y="36601"/>
                </a:lnTo>
                <a:lnTo>
                  <a:pt x="148577" y="44780"/>
                </a:lnTo>
                <a:lnTo>
                  <a:pt x="166471" y="74002"/>
                </a:lnTo>
                <a:lnTo>
                  <a:pt x="181749" y="74002"/>
                </a:lnTo>
                <a:lnTo>
                  <a:pt x="198920" y="44780"/>
                </a:lnTo>
                <a:lnTo>
                  <a:pt x="199364" y="36601"/>
                </a:lnTo>
                <a:close/>
              </a:path>
            </a:pathLst>
          </a:custGeom>
          <a:solidFill>
            <a:srgbClr val="000000"/>
          </a:solidFill>
        </p:spPr>
        <p:txBody>
          <a:bodyPr wrap="square" lIns="0" tIns="0" rIns="0" bIns="0" rtlCol="0"/>
          <a:lstStyle/>
          <a:p>
            <a:endParaRPr/>
          </a:p>
        </p:txBody>
      </p:sp>
      <p:sp>
        <p:nvSpPr>
          <p:cNvPr id="50" name="object 50"/>
          <p:cNvSpPr/>
          <p:nvPr/>
        </p:nvSpPr>
        <p:spPr>
          <a:xfrm>
            <a:off x="1977470" y="3924759"/>
            <a:ext cx="179705" cy="73025"/>
          </a:xfrm>
          <a:custGeom>
            <a:avLst/>
            <a:gdLst/>
            <a:ahLst/>
            <a:cxnLst/>
            <a:rect l="l" t="t" r="r" b="b"/>
            <a:pathLst>
              <a:path w="179705" h="73025">
                <a:moveTo>
                  <a:pt x="45059" y="64858"/>
                </a:moveTo>
                <a:lnTo>
                  <a:pt x="9169" y="64858"/>
                </a:lnTo>
                <a:lnTo>
                  <a:pt x="9169" y="62623"/>
                </a:lnTo>
                <a:lnTo>
                  <a:pt x="32842" y="35890"/>
                </a:lnTo>
                <a:lnTo>
                  <a:pt x="41236" y="27559"/>
                </a:lnTo>
                <a:lnTo>
                  <a:pt x="42011" y="25222"/>
                </a:lnTo>
                <a:lnTo>
                  <a:pt x="43535" y="22161"/>
                </a:lnTo>
                <a:lnTo>
                  <a:pt x="43535" y="13017"/>
                </a:lnTo>
                <a:lnTo>
                  <a:pt x="42011" y="8445"/>
                </a:lnTo>
                <a:lnTo>
                  <a:pt x="38950" y="5397"/>
                </a:lnTo>
                <a:lnTo>
                  <a:pt x="35128" y="2349"/>
                </a:lnTo>
                <a:lnTo>
                  <a:pt x="29781" y="0"/>
                </a:lnTo>
                <a:lnTo>
                  <a:pt x="17564" y="0"/>
                </a:lnTo>
                <a:lnTo>
                  <a:pt x="13741" y="825"/>
                </a:lnTo>
                <a:lnTo>
                  <a:pt x="11455" y="2349"/>
                </a:lnTo>
                <a:lnTo>
                  <a:pt x="8394" y="3873"/>
                </a:lnTo>
                <a:lnTo>
                  <a:pt x="6108" y="5397"/>
                </a:lnTo>
                <a:lnTo>
                  <a:pt x="1524" y="12204"/>
                </a:lnTo>
                <a:lnTo>
                  <a:pt x="1524" y="15252"/>
                </a:lnTo>
                <a:lnTo>
                  <a:pt x="9931" y="15252"/>
                </a:lnTo>
                <a:lnTo>
                  <a:pt x="9931" y="13017"/>
                </a:lnTo>
                <a:lnTo>
                  <a:pt x="11455" y="10680"/>
                </a:lnTo>
                <a:lnTo>
                  <a:pt x="12979" y="9156"/>
                </a:lnTo>
                <a:lnTo>
                  <a:pt x="17564" y="7632"/>
                </a:lnTo>
                <a:lnTo>
                  <a:pt x="25971" y="7632"/>
                </a:lnTo>
                <a:lnTo>
                  <a:pt x="29019" y="8445"/>
                </a:lnTo>
                <a:lnTo>
                  <a:pt x="31318" y="10680"/>
                </a:lnTo>
                <a:lnTo>
                  <a:pt x="33604" y="12204"/>
                </a:lnTo>
                <a:lnTo>
                  <a:pt x="35128" y="14541"/>
                </a:lnTo>
                <a:lnTo>
                  <a:pt x="35128" y="19824"/>
                </a:lnTo>
                <a:lnTo>
                  <a:pt x="33604" y="22872"/>
                </a:lnTo>
                <a:lnTo>
                  <a:pt x="30543" y="27559"/>
                </a:lnTo>
                <a:lnTo>
                  <a:pt x="26733" y="31318"/>
                </a:lnTo>
                <a:lnTo>
                  <a:pt x="19850" y="35890"/>
                </a:lnTo>
                <a:lnTo>
                  <a:pt x="9931" y="44323"/>
                </a:lnTo>
                <a:lnTo>
                  <a:pt x="6108" y="48094"/>
                </a:lnTo>
                <a:lnTo>
                  <a:pt x="1524" y="57238"/>
                </a:lnTo>
                <a:lnTo>
                  <a:pt x="0" y="61099"/>
                </a:lnTo>
                <a:lnTo>
                  <a:pt x="0" y="72491"/>
                </a:lnTo>
                <a:lnTo>
                  <a:pt x="45059" y="72491"/>
                </a:lnTo>
                <a:lnTo>
                  <a:pt x="45059" y="64858"/>
                </a:lnTo>
                <a:close/>
              </a:path>
              <a:path w="179705" h="73025">
                <a:moveTo>
                  <a:pt x="73317" y="60286"/>
                </a:moveTo>
                <a:lnTo>
                  <a:pt x="61861" y="60286"/>
                </a:lnTo>
                <a:lnTo>
                  <a:pt x="61861" y="72491"/>
                </a:lnTo>
                <a:lnTo>
                  <a:pt x="73317" y="72491"/>
                </a:lnTo>
                <a:lnTo>
                  <a:pt x="73317" y="60286"/>
                </a:lnTo>
                <a:close/>
              </a:path>
              <a:path w="179705" h="73025">
                <a:moveTo>
                  <a:pt x="117627" y="2349"/>
                </a:moveTo>
                <a:lnTo>
                  <a:pt x="109220" y="2349"/>
                </a:lnTo>
                <a:lnTo>
                  <a:pt x="95465" y="9156"/>
                </a:lnTo>
                <a:lnTo>
                  <a:pt x="95465" y="16776"/>
                </a:lnTo>
                <a:lnTo>
                  <a:pt x="109220" y="11493"/>
                </a:lnTo>
                <a:lnTo>
                  <a:pt x="109220" y="72491"/>
                </a:lnTo>
                <a:lnTo>
                  <a:pt x="117627" y="72491"/>
                </a:lnTo>
                <a:lnTo>
                  <a:pt x="117627" y="2349"/>
                </a:lnTo>
                <a:close/>
              </a:path>
              <a:path w="179705" h="73025">
                <a:moveTo>
                  <a:pt x="179489" y="2349"/>
                </a:moveTo>
                <a:lnTo>
                  <a:pt x="171094" y="2349"/>
                </a:lnTo>
                <a:lnTo>
                  <a:pt x="156565" y="9156"/>
                </a:lnTo>
                <a:lnTo>
                  <a:pt x="156565" y="16776"/>
                </a:lnTo>
                <a:lnTo>
                  <a:pt x="171094" y="11493"/>
                </a:lnTo>
                <a:lnTo>
                  <a:pt x="171094" y="72491"/>
                </a:lnTo>
                <a:lnTo>
                  <a:pt x="179489" y="72491"/>
                </a:lnTo>
                <a:lnTo>
                  <a:pt x="179489" y="2349"/>
                </a:lnTo>
                <a:close/>
              </a:path>
            </a:pathLst>
          </a:custGeom>
          <a:solidFill>
            <a:srgbClr val="000000"/>
          </a:solidFill>
        </p:spPr>
        <p:txBody>
          <a:bodyPr wrap="square" lIns="0" tIns="0" rIns="0" bIns="0" rtlCol="0"/>
          <a:lstStyle/>
          <a:p>
            <a:endParaRPr/>
          </a:p>
        </p:txBody>
      </p:sp>
      <p:pic>
        <p:nvPicPr>
          <p:cNvPr id="51" name="object 51"/>
          <p:cNvPicPr/>
          <p:nvPr/>
        </p:nvPicPr>
        <p:blipFill>
          <a:blip r:embed="rId39" cstate="print"/>
          <a:stretch>
            <a:fillRect/>
          </a:stretch>
        </p:blipFill>
        <p:spPr>
          <a:xfrm>
            <a:off x="2230285" y="3924047"/>
            <a:ext cx="943309" cy="92303"/>
          </a:xfrm>
          <a:prstGeom prst="rect">
            <a:avLst/>
          </a:prstGeom>
        </p:spPr>
      </p:pic>
      <p:sp>
        <p:nvSpPr>
          <p:cNvPr id="52" name="object 52"/>
          <p:cNvSpPr/>
          <p:nvPr/>
        </p:nvSpPr>
        <p:spPr>
          <a:xfrm>
            <a:off x="5956023" y="3924759"/>
            <a:ext cx="179705" cy="73025"/>
          </a:xfrm>
          <a:custGeom>
            <a:avLst/>
            <a:gdLst/>
            <a:ahLst/>
            <a:cxnLst/>
            <a:rect l="l" t="t" r="r" b="b"/>
            <a:pathLst>
              <a:path w="179704" h="73025">
                <a:moveTo>
                  <a:pt x="44996" y="64858"/>
                </a:moveTo>
                <a:lnTo>
                  <a:pt x="9156" y="64858"/>
                </a:lnTo>
                <a:lnTo>
                  <a:pt x="9156" y="62623"/>
                </a:lnTo>
                <a:lnTo>
                  <a:pt x="32778" y="35890"/>
                </a:lnTo>
                <a:lnTo>
                  <a:pt x="41236" y="27559"/>
                </a:lnTo>
                <a:lnTo>
                  <a:pt x="42760" y="25222"/>
                </a:lnTo>
                <a:lnTo>
                  <a:pt x="43472" y="22161"/>
                </a:lnTo>
                <a:lnTo>
                  <a:pt x="44284" y="19824"/>
                </a:lnTo>
                <a:lnTo>
                  <a:pt x="44284" y="13017"/>
                </a:lnTo>
                <a:lnTo>
                  <a:pt x="41948" y="8445"/>
                </a:lnTo>
                <a:lnTo>
                  <a:pt x="35839" y="2349"/>
                </a:lnTo>
                <a:lnTo>
                  <a:pt x="29730" y="0"/>
                </a:lnTo>
                <a:lnTo>
                  <a:pt x="17513" y="0"/>
                </a:lnTo>
                <a:lnTo>
                  <a:pt x="13741" y="825"/>
                </a:lnTo>
                <a:lnTo>
                  <a:pt x="11404" y="2349"/>
                </a:lnTo>
                <a:lnTo>
                  <a:pt x="8343" y="3873"/>
                </a:lnTo>
                <a:lnTo>
                  <a:pt x="6108" y="5397"/>
                </a:lnTo>
                <a:lnTo>
                  <a:pt x="3048" y="9969"/>
                </a:lnTo>
                <a:lnTo>
                  <a:pt x="2235" y="12204"/>
                </a:lnTo>
                <a:lnTo>
                  <a:pt x="2235" y="15252"/>
                </a:lnTo>
                <a:lnTo>
                  <a:pt x="10680" y="15252"/>
                </a:lnTo>
                <a:lnTo>
                  <a:pt x="10680" y="13017"/>
                </a:lnTo>
                <a:lnTo>
                  <a:pt x="11404" y="10680"/>
                </a:lnTo>
                <a:lnTo>
                  <a:pt x="12928" y="9156"/>
                </a:lnTo>
                <a:lnTo>
                  <a:pt x="17513" y="7632"/>
                </a:lnTo>
                <a:lnTo>
                  <a:pt x="25958" y="7632"/>
                </a:lnTo>
                <a:lnTo>
                  <a:pt x="29019" y="8445"/>
                </a:lnTo>
                <a:lnTo>
                  <a:pt x="31254" y="10680"/>
                </a:lnTo>
                <a:lnTo>
                  <a:pt x="33591" y="12204"/>
                </a:lnTo>
                <a:lnTo>
                  <a:pt x="35128" y="14541"/>
                </a:lnTo>
                <a:lnTo>
                  <a:pt x="35128" y="19824"/>
                </a:lnTo>
                <a:lnTo>
                  <a:pt x="34302" y="22872"/>
                </a:lnTo>
                <a:lnTo>
                  <a:pt x="32067" y="25222"/>
                </a:lnTo>
                <a:lnTo>
                  <a:pt x="30543" y="27559"/>
                </a:lnTo>
                <a:lnTo>
                  <a:pt x="26670" y="31318"/>
                </a:lnTo>
                <a:lnTo>
                  <a:pt x="15265" y="39751"/>
                </a:lnTo>
                <a:lnTo>
                  <a:pt x="9867" y="44323"/>
                </a:lnTo>
                <a:lnTo>
                  <a:pt x="6108" y="48094"/>
                </a:lnTo>
                <a:lnTo>
                  <a:pt x="1524" y="57238"/>
                </a:lnTo>
                <a:lnTo>
                  <a:pt x="0" y="61099"/>
                </a:lnTo>
                <a:lnTo>
                  <a:pt x="0" y="72491"/>
                </a:lnTo>
                <a:lnTo>
                  <a:pt x="44996" y="72491"/>
                </a:lnTo>
                <a:lnTo>
                  <a:pt x="44996" y="64858"/>
                </a:lnTo>
                <a:close/>
              </a:path>
              <a:path w="179704" h="73025">
                <a:moveTo>
                  <a:pt x="73304" y="60286"/>
                </a:moveTo>
                <a:lnTo>
                  <a:pt x="61899" y="60286"/>
                </a:lnTo>
                <a:lnTo>
                  <a:pt x="61899" y="72491"/>
                </a:lnTo>
                <a:lnTo>
                  <a:pt x="73304" y="72491"/>
                </a:lnTo>
                <a:lnTo>
                  <a:pt x="73304" y="60286"/>
                </a:lnTo>
                <a:close/>
              </a:path>
              <a:path w="179704" h="73025">
                <a:moveTo>
                  <a:pt x="117602" y="2349"/>
                </a:moveTo>
                <a:lnTo>
                  <a:pt x="109245" y="2349"/>
                </a:lnTo>
                <a:lnTo>
                  <a:pt x="95504" y="9156"/>
                </a:lnTo>
                <a:lnTo>
                  <a:pt x="95504" y="16776"/>
                </a:lnTo>
                <a:lnTo>
                  <a:pt x="109245" y="11493"/>
                </a:lnTo>
                <a:lnTo>
                  <a:pt x="109245" y="72491"/>
                </a:lnTo>
                <a:lnTo>
                  <a:pt x="117602" y="72491"/>
                </a:lnTo>
                <a:lnTo>
                  <a:pt x="117602" y="2349"/>
                </a:lnTo>
                <a:close/>
              </a:path>
              <a:path w="179704" h="73025">
                <a:moveTo>
                  <a:pt x="179501" y="2349"/>
                </a:moveTo>
                <a:lnTo>
                  <a:pt x="171056" y="2349"/>
                </a:lnTo>
                <a:lnTo>
                  <a:pt x="156591" y="9156"/>
                </a:lnTo>
                <a:lnTo>
                  <a:pt x="156591" y="16776"/>
                </a:lnTo>
                <a:lnTo>
                  <a:pt x="171056" y="11493"/>
                </a:lnTo>
                <a:lnTo>
                  <a:pt x="171056" y="72491"/>
                </a:lnTo>
                <a:lnTo>
                  <a:pt x="179501" y="72491"/>
                </a:lnTo>
                <a:lnTo>
                  <a:pt x="179501" y="2349"/>
                </a:lnTo>
                <a:close/>
              </a:path>
            </a:pathLst>
          </a:custGeom>
          <a:solidFill>
            <a:srgbClr val="000000"/>
          </a:solidFill>
        </p:spPr>
        <p:txBody>
          <a:bodyPr wrap="square" lIns="0" tIns="0" rIns="0" bIns="0" rtlCol="0"/>
          <a:lstStyle/>
          <a:p>
            <a:endParaRPr/>
          </a:p>
        </p:txBody>
      </p:sp>
      <p:sp>
        <p:nvSpPr>
          <p:cNvPr id="53" name="object 53"/>
          <p:cNvSpPr/>
          <p:nvPr/>
        </p:nvSpPr>
        <p:spPr>
          <a:xfrm>
            <a:off x="6250080" y="4059045"/>
            <a:ext cx="23495" cy="70485"/>
          </a:xfrm>
          <a:custGeom>
            <a:avLst/>
            <a:gdLst/>
            <a:ahLst/>
            <a:cxnLst/>
            <a:rect l="l" t="t" r="r" b="b"/>
            <a:pathLst>
              <a:path w="23495" h="70485">
                <a:moveTo>
                  <a:pt x="22909" y="0"/>
                </a:moveTo>
                <a:lnTo>
                  <a:pt x="14458" y="0"/>
                </a:lnTo>
                <a:lnTo>
                  <a:pt x="0" y="6810"/>
                </a:lnTo>
                <a:lnTo>
                  <a:pt x="0" y="14434"/>
                </a:lnTo>
                <a:lnTo>
                  <a:pt x="14458" y="8335"/>
                </a:lnTo>
                <a:lnTo>
                  <a:pt x="14458" y="70141"/>
                </a:lnTo>
                <a:lnTo>
                  <a:pt x="22909" y="70141"/>
                </a:lnTo>
                <a:lnTo>
                  <a:pt x="22909" y="0"/>
                </a:lnTo>
                <a:close/>
              </a:path>
            </a:pathLst>
          </a:custGeom>
          <a:solidFill>
            <a:srgbClr val="000000"/>
          </a:solidFill>
        </p:spPr>
        <p:txBody>
          <a:bodyPr wrap="square" lIns="0" tIns="0" rIns="0" bIns="0" rtlCol="0"/>
          <a:lstStyle/>
          <a:p>
            <a:endParaRPr/>
          </a:p>
        </p:txBody>
      </p:sp>
      <p:sp>
        <p:nvSpPr>
          <p:cNvPr id="54" name="object 54"/>
          <p:cNvSpPr/>
          <p:nvPr/>
        </p:nvSpPr>
        <p:spPr>
          <a:xfrm>
            <a:off x="6571624" y="4056707"/>
            <a:ext cx="45720" cy="73025"/>
          </a:xfrm>
          <a:custGeom>
            <a:avLst/>
            <a:gdLst/>
            <a:ahLst/>
            <a:cxnLst/>
            <a:rect l="l" t="t" r="r" b="b"/>
            <a:pathLst>
              <a:path w="45720" h="73025">
                <a:moveTo>
                  <a:pt x="29833" y="0"/>
                </a:moveTo>
                <a:lnTo>
                  <a:pt x="17614" y="0"/>
                </a:lnTo>
                <a:lnTo>
                  <a:pt x="13745" y="813"/>
                </a:lnTo>
                <a:lnTo>
                  <a:pt x="11403" y="2338"/>
                </a:lnTo>
                <a:lnTo>
                  <a:pt x="8349" y="3862"/>
                </a:lnTo>
                <a:lnTo>
                  <a:pt x="6109" y="5387"/>
                </a:lnTo>
                <a:lnTo>
                  <a:pt x="1527" y="12198"/>
                </a:lnTo>
                <a:lnTo>
                  <a:pt x="1527" y="15248"/>
                </a:lnTo>
                <a:lnTo>
                  <a:pt x="9876" y="15248"/>
                </a:lnTo>
                <a:lnTo>
                  <a:pt x="9876" y="12198"/>
                </a:lnTo>
                <a:lnTo>
                  <a:pt x="12931" y="9148"/>
                </a:lnTo>
                <a:lnTo>
                  <a:pt x="15272" y="7624"/>
                </a:lnTo>
                <a:lnTo>
                  <a:pt x="17614" y="6912"/>
                </a:lnTo>
                <a:lnTo>
                  <a:pt x="25964" y="6912"/>
                </a:lnTo>
                <a:lnTo>
                  <a:pt x="34415" y="19822"/>
                </a:lnTo>
                <a:lnTo>
                  <a:pt x="33600" y="22872"/>
                </a:lnTo>
                <a:lnTo>
                  <a:pt x="30545" y="27446"/>
                </a:lnTo>
                <a:lnTo>
                  <a:pt x="26778" y="31309"/>
                </a:lnTo>
                <a:lnTo>
                  <a:pt x="19854" y="35884"/>
                </a:lnTo>
                <a:lnTo>
                  <a:pt x="15272" y="39645"/>
                </a:lnTo>
                <a:lnTo>
                  <a:pt x="9876" y="43508"/>
                </a:lnTo>
                <a:lnTo>
                  <a:pt x="6109" y="48082"/>
                </a:lnTo>
                <a:lnTo>
                  <a:pt x="1527" y="57231"/>
                </a:lnTo>
                <a:lnTo>
                  <a:pt x="0" y="60992"/>
                </a:lnTo>
                <a:lnTo>
                  <a:pt x="0" y="72479"/>
                </a:lnTo>
                <a:lnTo>
                  <a:pt x="45106" y="72479"/>
                </a:lnTo>
                <a:lnTo>
                  <a:pt x="45106" y="64855"/>
                </a:lnTo>
                <a:lnTo>
                  <a:pt x="9163" y="64855"/>
                </a:lnTo>
                <a:lnTo>
                  <a:pt x="9163" y="62517"/>
                </a:lnTo>
                <a:lnTo>
                  <a:pt x="30545" y="37408"/>
                </a:lnTo>
                <a:lnTo>
                  <a:pt x="32887" y="35070"/>
                </a:lnTo>
                <a:lnTo>
                  <a:pt x="35942" y="32834"/>
                </a:lnTo>
                <a:lnTo>
                  <a:pt x="41237" y="27446"/>
                </a:lnTo>
                <a:lnTo>
                  <a:pt x="42051" y="25210"/>
                </a:lnTo>
                <a:lnTo>
                  <a:pt x="43578" y="22160"/>
                </a:lnTo>
                <a:lnTo>
                  <a:pt x="43578" y="13011"/>
                </a:lnTo>
                <a:lnTo>
                  <a:pt x="42051" y="8437"/>
                </a:lnTo>
                <a:lnTo>
                  <a:pt x="35127" y="1524"/>
                </a:lnTo>
                <a:lnTo>
                  <a:pt x="29833" y="0"/>
                </a:lnTo>
                <a:close/>
              </a:path>
            </a:pathLst>
          </a:custGeom>
          <a:solidFill>
            <a:srgbClr val="000000"/>
          </a:solidFill>
        </p:spPr>
        <p:txBody>
          <a:bodyPr wrap="square" lIns="0" tIns="0" rIns="0" bIns="0" rtlCol="0"/>
          <a:lstStyle/>
          <a:p>
            <a:endParaRPr/>
          </a:p>
        </p:txBody>
      </p:sp>
      <p:sp>
        <p:nvSpPr>
          <p:cNvPr id="55" name="object 55"/>
          <p:cNvSpPr/>
          <p:nvPr/>
        </p:nvSpPr>
        <p:spPr>
          <a:xfrm>
            <a:off x="6898569" y="4056707"/>
            <a:ext cx="44451" cy="74295"/>
          </a:xfrm>
          <a:custGeom>
            <a:avLst/>
            <a:gdLst/>
            <a:ahLst/>
            <a:cxnLst/>
            <a:rect l="l" t="t" r="r" b="b"/>
            <a:pathLst>
              <a:path w="44450" h="74295">
                <a:moveTo>
                  <a:pt x="8349" y="59468"/>
                </a:moveTo>
                <a:lnTo>
                  <a:pt x="0" y="59468"/>
                </a:lnTo>
                <a:lnTo>
                  <a:pt x="0" y="63330"/>
                </a:lnTo>
                <a:lnTo>
                  <a:pt x="1527" y="67092"/>
                </a:lnTo>
                <a:lnTo>
                  <a:pt x="5294" y="70141"/>
                </a:lnTo>
                <a:lnTo>
                  <a:pt x="8349" y="72479"/>
                </a:lnTo>
                <a:lnTo>
                  <a:pt x="12931" y="74004"/>
                </a:lnTo>
                <a:lnTo>
                  <a:pt x="28204" y="74004"/>
                </a:lnTo>
                <a:lnTo>
                  <a:pt x="34313" y="71666"/>
                </a:lnTo>
                <a:lnTo>
                  <a:pt x="38182" y="67092"/>
                </a:lnTo>
                <a:lnTo>
                  <a:pt x="17513" y="67092"/>
                </a:lnTo>
                <a:lnTo>
                  <a:pt x="14458" y="66380"/>
                </a:lnTo>
                <a:lnTo>
                  <a:pt x="12218" y="65567"/>
                </a:lnTo>
                <a:lnTo>
                  <a:pt x="9876" y="64042"/>
                </a:lnTo>
                <a:lnTo>
                  <a:pt x="8349" y="62517"/>
                </a:lnTo>
                <a:lnTo>
                  <a:pt x="8349" y="59468"/>
                </a:lnTo>
                <a:close/>
              </a:path>
              <a:path w="44450" h="74295">
                <a:moveTo>
                  <a:pt x="38996" y="6912"/>
                </a:moveTo>
                <a:lnTo>
                  <a:pt x="24436" y="6912"/>
                </a:lnTo>
                <a:lnTo>
                  <a:pt x="27491" y="8437"/>
                </a:lnTo>
                <a:lnTo>
                  <a:pt x="29018" y="9962"/>
                </a:lnTo>
                <a:lnTo>
                  <a:pt x="31258" y="11486"/>
                </a:lnTo>
                <a:lnTo>
                  <a:pt x="32785" y="13723"/>
                </a:lnTo>
                <a:lnTo>
                  <a:pt x="32785" y="19111"/>
                </a:lnTo>
                <a:lnTo>
                  <a:pt x="32073" y="21347"/>
                </a:lnTo>
                <a:lnTo>
                  <a:pt x="30545" y="23685"/>
                </a:lnTo>
                <a:lnTo>
                  <a:pt x="27491" y="26735"/>
                </a:lnTo>
                <a:lnTo>
                  <a:pt x="25149" y="28260"/>
                </a:lnTo>
                <a:lnTo>
                  <a:pt x="22909" y="29784"/>
                </a:lnTo>
                <a:lnTo>
                  <a:pt x="19854" y="30496"/>
                </a:lnTo>
                <a:lnTo>
                  <a:pt x="10691" y="30496"/>
                </a:lnTo>
                <a:lnTo>
                  <a:pt x="10691" y="37408"/>
                </a:lnTo>
                <a:lnTo>
                  <a:pt x="21382" y="37408"/>
                </a:lnTo>
                <a:lnTo>
                  <a:pt x="26676" y="38933"/>
                </a:lnTo>
                <a:lnTo>
                  <a:pt x="30545" y="41983"/>
                </a:lnTo>
                <a:lnTo>
                  <a:pt x="33600" y="45033"/>
                </a:lnTo>
                <a:lnTo>
                  <a:pt x="35840" y="48082"/>
                </a:lnTo>
                <a:lnTo>
                  <a:pt x="35840" y="55706"/>
                </a:lnTo>
                <a:lnTo>
                  <a:pt x="35127" y="57943"/>
                </a:lnTo>
                <a:lnTo>
                  <a:pt x="33600" y="60281"/>
                </a:lnTo>
                <a:lnTo>
                  <a:pt x="32785" y="62517"/>
                </a:lnTo>
                <a:lnTo>
                  <a:pt x="31258" y="64855"/>
                </a:lnTo>
                <a:lnTo>
                  <a:pt x="29018" y="65567"/>
                </a:lnTo>
                <a:lnTo>
                  <a:pt x="26676" y="67092"/>
                </a:lnTo>
                <a:lnTo>
                  <a:pt x="38182" y="67092"/>
                </a:lnTo>
                <a:lnTo>
                  <a:pt x="41949" y="62517"/>
                </a:lnTo>
                <a:lnTo>
                  <a:pt x="44291" y="57943"/>
                </a:lnTo>
                <a:lnTo>
                  <a:pt x="44291" y="47269"/>
                </a:lnTo>
                <a:lnTo>
                  <a:pt x="42764" y="43508"/>
                </a:lnTo>
                <a:lnTo>
                  <a:pt x="39709" y="40458"/>
                </a:lnTo>
                <a:lnTo>
                  <a:pt x="37367" y="36595"/>
                </a:lnTo>
                <a:lnTo>
                  <a:pt x="32785" y="34359"/>
                </a:lnTo>
                <a:lnTo>
                  <a:pt x="27491" y="32834"/>
                </a:lnTo>
                <a:lnTo>
                  <a:pt x="30545" y="32021"/>
                </a:lnTo>
                <a:lnTo>
                  <a:pt x="33600" y="30496"/>
                </a:lnTo>
                <a:lnTo>
                  <a:pt x="35840" y="28971"/>
                </a:lnTo>
                <a:lnTo>
                  <a:pt x="37367" y="26735"/>
                </a:lnTo>
                <a:lnTo>
                  <a:pt x="38895" y="25210"/>
                </a:lnTo>
                <a:lnTo>
                  <a:pt x="39709" y="22872"/>
                </a:lnTo>
                <a:lnTo>
                  <a:pt x="41237" y="20635"/>
                </a:lnTo>
                <a:lnTo>
                  <a:pt x="41237" y="11486"/>
                </a:lnTo>
                <a:lnTo>
                  <a:pt x="39709" y="7624"/>
                </a:lnTo>
                <a:lnTo>
                  <a:pt x="38996" y="6912"/>
                </a:lnTo>
                <a:close/>
              </a:path>
              <a:path w="44450" h="74295">
                <a:moveTo>
                  <a:pt x="27491" y="0"/>
                </a:moveTo>
                <a:lnTo>
                  <a:pt x="13745" y="0"/>
                </a:lnTo>
                <a:lnTo>
                  <a:pt x="8349" y="1524"/>
                </a:lnTo>
                <a:lnTo>
                  <a:pt x="2240" y="7624"/>
                </a:lnTo>
                <a:lnTo>
                  <a:pt x="712" y="11486"/>
                </a:lnTo>
                <a:lnTo>
                  <a:pt x="712" y="15248"/>
                </a:lnTo>
                <a:lnTo>
                  <a:pt x="9163" y="15248"/>
                </a:lnTo>
                <a:lnTo>
                  <a:pt x="9163" y="12198"/>
                </a:lnTo>
                <a:lnTo>
                  <a:pt x="10691" y="10673"/>
                </a:lnTo>
                <a:lnTo>
                  <a:pt x="11403" y="9148"/>
                </a:lnTo>
                <a:lnTo>
                  <a:pt x="12931" y="8437"/>
                </a:lnTo>
                <a:lnTo>
                  <a:pt x="14458" y="7624"/>
                </a:lnTo>
                <a:lnTo>
                  <a:pt x="16800" y="7624"/>
                </a:lnTo>
                <a:lnTo>
                  <a:pt x="18327" y="6912"/>
                </a:lnTo>
                <a:lnTo>
                  <a:pt x="38996" y="6912"/>
                </a:lnTo>
                <a:lnTo>
                  <a:pt x="36655" y="4574"/>
                </a:lnTo>
                <a:lnTo>
                  <a:pt x="32785" y="1524"/>
                </a:lnTo>
                <a:lnTo>
                  <a:pt x="27491" y="0"/>
                </a:lnTo>
                <a:close/>
              </a:path>
            </a:pathLst>
          </a:custGeom>
          <a:solidFill>
            <a:srgbClr val="000000"/>
          </a:solidFill>
        </p:spPr>
        <p:txBody>
          <a:bodyPr wrap="square" lIns="0" tIns="0" rIns="0" bIns="0" rtlCol="0"/>
          <a:lstStyle/>
          <a:p>
            <a:endParaRPr/>
          </a:p>
        </p:txBody>
      </p:sp>
      <p:pic>
        <p:nvPicPr>
          <p:cNvPr id="56" name="object 56"/>
          <p:cNvPicPr/>
          <p:nvPr/>
        </p:nvPicPr>
        <p:blipFill>
          <a:blip r:embed="rId40" cstate="print"/>
          <a:stretch>
            <a:fillRect/>
          </a:stretch>
        </p:blipFill>
        <p:spPr>
          <a:xfrm>
            <a:off x="1977473" y="4186419"/>
            <a:ext cx="3674517" cy="225673"/>
          </a:xfrm>
          <a:prstGeom prst="rect">
            <a:avLst/>
          </a:prstGeom>
        </p:spPr>
      </p:pic>
      <p:sp>
        <p:nvSpPr>
          <p:cNvPr id="57" name="object 57"/>
          <p:cNvSpPr/>
          <p:nvPr/>
        </p:nvSpPr>
        <p:spPr>
          <a:xfrm>
            <a:off x="5956021" y="4188666"/>
            <a:ext cx="196851" cy="73025"/>
          </a:xfrm>
          <a:custGeom>
            <a:avLst/>
            <a:gdLst/>
            <a:ahLst/>
            <a:cxnLst/>
            <a:rect l="l" t="t" r="r" b="b"/>
            <a:pathLst>
              <a:path w="196850" h="73025">
                <a:moveTo>
                  <a:pt x="44996" y="64033"/>
                </a:moveTo>
                <a:lnTo>
                  <a:pt x="9156" y="64033"/>
                </a:lnTo>
                <a:lnTo>
                  <a:pt x="9156" y="62509"/>
                </a:lnTo>
                <a:lnTo>
                  <a:pt x="30543" y="37401"/>
                </a:lnTo>
                <a:lnTo>
                  <a:pt x="32778" y="35064"/>
                </a:lnTo>
                <a:lnTo>
                  <a:pt x="35839" y="32829"/>
                </a:lnTo>
                <a:lnTo>
                  <a:pt x="41236" y="27444"/>
                </a:lnTo>
                <a:lnTo>
                  <a:pt x="42760" y="24396"/>
                </a:lnTo>
                <a:lnTo>
                  <a:pt x="43472" y="22161"/>
                </a:lnTo>
                <a:lnTo>
                  <a:pt x="44284" y="19812"/>
                </a:lnTo>
                <a:lnTo>
                  <a:pt x="44284" y="12192"/>
                </a:lnTo>
                <a:lnTo>
                  <a:pt x="41948" y="8432"/>
                </a:lnTo>
                <a:lnTo>
                  <a:pt x="40411" y="6908"/>
                </a:lnTo>
                <a:lnTo>
                  <a:pt x="38887" y="5384"/>
                </a:lnTo>
                <a:lnTo>
                  <a:pt x="35839" y="1524"/>
                </a:lnTo>
                <a:lnTo>
                  <a:pt x="29730" y="0"/>
                </a:lnTo>
                <a:lnTo>
                  <a:pt x="17513" y="0"/>
                </a:lnTo>
                <a:lnTo>
                  <a:pt x="13741" y="812"/>
                </a:lnTo>
                <a:lnTo>
                  <a:pt x="11404" y="2336"/>
                </a:lnTo>
                <a:lnTo>
                  <a:pt x="8343" y="3048"/>
                </a:lnTo>
                <a:lnTo>
                  <a:pt x="6108" y="5384"/>
                </a:lnTo>
                <a:lnTo>
                  <a:pt x="4572" y="7620"/>
                </a:lnTo>
                <a:lnTo>
                  <a:pt x="3048" y="9956"/>
                </a:lnTo>
                <a:lnTo>
                  <a:pt x="2235" y="12192"/>
                </a:lnTo>
                <a:lnTo>
                  <a:pt x="2235" y="14528"/>
                </a:lnTo>
                <a:lnTo>
                  <a:pt x="10680" y="14528"/>
                </a:lnTo>
                <a:lnTo>
                  <a:pt x="10680" y="12192"/>
                </a:lnTo>
                <a:lnTo>
                  <a:pt x="11404" y="10668"/>
                </a:lnTo>
                <a:lnTo>
                  <a:pt x="12928" y="9144"/>
                </a:lnTo>
                <a:lnTo>
                  <a:pt x="15265" y="7620"/>
                </a:lnTo>
                <a:lnTo>
                  <a:pt x="17513" y="6908"/>
                </a:lnTo>
                <a:lnTo>
                  <a:pt x="25958" y="6908"/>
                </a:lnTo>
                <a:lnTo>
                  <a:pt x="29019" y="8432"/>
                </a:lnTo>
                <a:lnTo>
                  <a:pt x="31254" y="9956"/>
                </a:lnTo>
                <a:lnTo>
                  <a:pt x="33591" y="12192"/>
                </a:lnTo>
                <a:lnTo>
                  <a:pt x="35128" y="14528"/>
                </a:lnTo>
                <a:lnTo>
                  <a:pt x="35128" y="19812"/>
                </a:lnTo>
                <a:lnTo>
                  <a:pt x="34302" y="22161"/>
                </a:lnTo>
                <a:lnTo>
                  <a:pt x="32067" y="25209"/>
                </a:lnTo>
                <a:lnTo>
                  <a:pt x="30543" y="27444"/>
                </a:lnTo>
                <a:lnTo>
                  <a:pt x="26670" y="30492"/>
                </a:lnTo>
                <a:lnTo>
                  <a:pt x="20561" y="35877"/>
                </a:lnTo>
                <a:lnTo>
                  <a:pt x="9867" y="43497"/>
                </a:lnTo>
                <a:lnTo>
                  <a:pt x="6108" y="48082"/>
                </a:lnTo>
                <a:lnTo>
                  <a:pt x="3759" y="52654"/>
                </a:lnTo>
                <a:lnTo>
                  <a:pt x="1460" y="57378"/>
                </a:lnTo>
                <a:lnTo>
                  <a:pt x="0" y="60985"/>
                </a:lnTo>
                <a:lnTo>
                  <a:pt x="0" y="72478"/>
                </a:lnTo>
                <a:lnTo>
                  <a:pt x="44996" y="72478"/>
                </a:lnTo>
                <a:lnTo>
                  <a:pt x="44996" y="64033"/>
                </a:lnTo>
                <a:close/>
              </a:path>
              <a:path w="196850" h="73025">
                <a:moveTo>
                  <a:pt x="73304" y="60274"/>
                </a:moveTo>
                <a:lnTo>
                  <a:pt x="61899" y="60274"/>
                </a:lnTo>
                <a:lnTo>
                  <a:pt x="61899" y="72478"/>
                </a:lnTo>
                <a:lnTo>
                  <a:pt x="73304" y="72478"/>
                </a:lnTo>
                <a:lnTo>
                  <a:pt x="73304" y="60274"/>
                </a:lnTo>
                <a:close/>
              </a:path>
              <a:path w="196850" h="73025">
                <a:moveTo>
                  <a:pt x="117602" y="2336"/>
                </a:moveTo>
                <a:lnTo>
                  <a:pt x="109245" y="2336"/>
                </a:lnTo>
                <a:lnTo>
                  <a:pt x="95504" y="8432"/>
                </a:lnTo>
                <a:lnTo>
                  <a:pt x="95504" y="16764"/>
                </a:lnTo>
                <a:lnTo>
                  <a:pt x="109245" y="10668"/>
                </a:lnTo>
                <a:lnTo>
                  <a:pt x="109245" y="72478"/>
                </a:lnTo>
                <a:lnTo>
                  <a:pt x="117602" y="72478"/>
                </a:lnTo>
                <a:lnTo>
                  <a:pt x="117602" y="2336"/>
                </a:lnTo>
                <a:close/>
              </a:path>
              <a:path w="196850" h="73025">
                <a:moveTo>
                  <a:pt x="196303" y="64033"/>
                </a:moveTo>
                <a:lnTo>
                  <a:pt x="159651" y="64033"/>
                </a:lnTo>
                <a:lnTo>
                  <a:pt x="159651" y="62509"/>
                </a:lnTo>
                <a:lnTo>
                  <a:pt x="179501" y="38925"/>
                </a:lnTo>
                <a:lnTo>
                  <a:pt x="181749" y="37401"/>
                </a:lnTo>
                <a:lnTo>
                  <a:pt x="184086" y="35064"/>
                </a:lnTo>
                <a:lnTo>
                  <a:pt x="187134" y="32829"/>
                </a:lnTo>
                <a:lnTo>
                  <a:pt x="190195" y="29781"/>
                </a:lnTo>
                <a:lnTo>
                  <a:pt x="192430" y="27444"/>
                </a:lnTo>
                <a:lnTo>
                  <a:pt x="193243" y="24396"/>
                </a:lnTo>
                <a:lnTo>
                  <a:pt x="193967" y="22161"/>
                </a:lnTo>
                <a:lnTo>
                  <a:pt x="194779" y="19812"/>
                </a:lnTo>
                <a:lnTo>
                  <a:pt x="194779" y="12192"/>
                </a:lnTo>
                <a:lnTo>
                  <a:pt x="193243" y="8432"/>
                </a:lnTo>
                <a:lnTo>
                  <a:pt x="191719" y="6908"/>
                </a:lnTo>
                <a:lnTo>
                  <a:pt x="186321" y="1524"/>
                </a:lnTo>
                <a:lnTo>
                  <a:pt x="181025" y="0"/>
                </a:lnTo>
                <a:lnTo>
                  <a:pt x="168808" y="0"/>
                </a:lnTo>
                <a:lnTo>
                  <a:pt x="164947" y="812"/>
                </a:lnTo>
                <a:lnTo>
                  <a:pt x="161886" y="2336"/>
                </a:lnTo>
                <a:lnTo>
                  <a:pt x="159651" y="3048"/>
                </a:lnTo>
                <a:lnTo>
                  <a:pt x="155067" y="7620"/>
                </a:lnTo>
                <a:lnTo>
                  <a:pt x="153543" y="9956"/>
                </a:lnTo>
                <a:lnTo>
                  <a:pt x="152730" y="12192"/>
                </a:lnTo>
                <a:lnTo>
                  <a:pt x="152730" y="14528"/>
                </a:lnTo>
                <a:lnTo>
                  <a:pt x="161175" y="14528"/>
                </a:lnTo>
                <a:lnTo>
                  <a:pt x="161175" y="12192"/>
                </a:lnTo>
                <a:lnTo>
                  <a:pt x="161886" y="10668"/>
                </a:lnTo>
                <a:lnTo>
                  <a:pt x="164236" y="9144"/>
                </a:lnTo>
                <a:lnTo>
                  <a:pt x="165760" y="7620"/>
                </a:lnTo>
                <a:lnTo>
                  <a:pt x="168808" y="6908"/>
                </a:lnTo>
                <a:lnTo>
                  <a:pt x="177165" y="6908"/>
                </a:lnTo>
                <a:lnTo>
                  <a:pt x="180213" y="8432"/>
                </a:lnTo>
                <a:lnTo>
                  <a:pt x="182562" y="9956"/>
                </a:lnTo>
                <a:lnTo>
                  <a:pt x="184797" y="12192"/>
                </a:lnTo>
                <a:lnTo>
                  <a:pt x="185610" y="14528"/>
                </a:lnTo>
                <a:lnTo>
                  <a:pt x="185610" y="19812"/>
                </a:lnTo>
                <a:lnTo>
                  <a:pt x="184797" y="22161"/>
                </a:lnTo>
                <a:lnTo>
                  <a:pt x="183273" y="25209"/>
                </a:lnTo>
                <a:lnTo>
                  <a:pt x="181749" y="27444"/>
                </a:lnTo>
                <a:lnTo>
                  <a:pt x="177165" y="30492"/>
                </a:lnTo>
                <a:lnTo>
                  <a:pt x="171056" y="35877"/>
                </a:lnTo>
                <a:lnTo>
                  <a:pt x="166471" y="39636"/>
                </a:lnTo>
                <a:lnTo>
                  <a:pt x="161175" y="43497"/>
                </a:lnTo>
                <a:lnTo>
                  <a:pt x="157302" y="48082"/>
                </a:lnTo>
                <a:lnTo>
                  <a:pt x="155067" y="52654"/>
                </a:lnTo>
                <a:lnTo>
                  <a:pt x="152006" y="57226"/>
                </a:lnTo>
                <a:lnTo>
                  <a:pt x="151193" y="60985"/>
                </a:lnTo>
                <a:lnTo>
                  <a:pt x="151193" y="72478"/>
                </a:lnTo>
                <a:lnTo>
                  <a:pt x="196303" y="72478"/>
                </a:lnTo>
                <a:lnTo>
                  <a:pt x="196303" y="64033"/>
                </a:lnTo>
                <a:close/>
              </a:path>
            </a:pathLst>
          </a:custGeom>
          <a:solidFill>
            <a:srgbClr val="000000"/>
          </a:solidFill>
        </p:spPr>
        <p:txBody>
          <a:bodyPr wrap="square" lIns="0" tIns="0" rIns="0" bIns="0" rtlCol="0"/>
          <a:lstStyle/>
          <a:p>
            <a:endParaRPr/>
          </a:p>
        </p:txBody>
      </p:sp>
      <p:sp>
        <p:nvSpPr>
          <p:cNvPr id="58" name="object 58"/>
          <p:cNvSpPr/>
          <p:nvPr/>
        </p:nvSpPr>
        <p:spPr>
          <a:xfrm>
            <a:off x="6250080" y="4454785"/>
            <a:ext cx="23495" cy="69851"/>
          </a:xfrm>
          <a:custGeom>
            <a:avLst/>
            <a:gdLst/>
            <a:ahLst/>
            <a:cxnLst/>
            <a:rect l="l" t="t" r="r" b="b"/>
            <a:pathLst>
              <a:path w="23495" h="69850">
                <a:moveTo>
                  <a:pt x="22909" y="0"/>
                </a:moveTo>
                <a:lnTo>
                  <a:pt x="14458" y="0"/>
                </a:lnTo>
                <a:lnTo>
                  <a:pt x="0" y="6099"/>
                </a:lnTo>
                <a:lnTo>
                  <a:pt x="0" y="13723"/>
                </a:lnTo>
                <a:lnTo>
                  <a:pt x="14458" y="8437"/>
                </a:lnTo>
                <a:lnTo>
                  <a:pt x="14458" y="69430"/>
                </a:lnTo>
                <a:lnTo>
                  <a:pt x="22909" y="69430"/>
                </a:lnTo>
                <a:lnTo>
                  <a:pt x="22909" y="0"/>
                </a:lnTo>
                <a:close/>
              </a:path>
            </a:pathLst>
          </a:custGeom>
          <a:solidFill>
            <a:srgbClr val="000000"/>
          </a:solidFill>
        </p:spPr>
        <p:txBody>
          <a:bodyPr wrap="square" lIns="0" tIns="0" rIns="0" bIns="0" rtlCol="0"/>
          <a:lstStyle/>
          <a:p>
            <a:endParaRPr/>
          </a:p>
        </p:txBody>
      </p:sp>
      <p:sp>
        <p:nvSpPr>
          <p:cNvPr id="59" name="object 59"/>
          <p:cNvSpPr/>
          <p:nvPr/>
        </p:nvSpPr>
        <p:spPr>
          <a:xfrm>
            <a:off x="6571624" y="4452550"/>
            <a:ext cx="45720" cy="71755"/>
          </a:xfrm>
          <a:custGeom>
            <a:avLst/>
            <a:gdLst/>
            <a:ahLst/>
            <a:cxnLst/>
            <a:rect l="l" t="t" r="r" b="b"/>
            <a:pathLst>
              <a:path w="45720" h="71754">
                <a:moveTo>
                  <a:pt x="40813" y="6810"/>
                </a:moveTo>
                <a:lnTo>
                  <a:pt x="25964" y="6810"/>
                </a:lnTo>
                <a:lnTo>
                  <a:pt x="29018" y="7624"/>
                </a:lnTo>
                <a:lnTo>
                  <a:pt x="31360" y="9860"/>
                </a:lnTo>
                <a:lnTo>
                  <a:pt x="33600" y="12198"/>
                </a:lnTo>
                <a:lnTo>
                  <a:pt x="34415" y="14434"/>
                </a:lnTo>
                <a:lnTo>
                  <a:pt x="34415" y="19822"/>
                </a:lnTo>
                <a:lnTo>
                  <a:pt x="33600" y="22059"/>
                </a:lnTo>
                <a:lnTo>
                  <a:pt x="15272" y="38832"/>
                </a:lnTo>
                <a:lnTo>
                  <a:pt x="9876" y="43406"/>
                </a:lnTo>
                <a:lnTo>
                  <a:pt x="6109" y="47981"/>
                </a:lnTo>
                <a:lnTo>
                  <a:pt x="3767" y="52555"/>
                </a:lnTo>
                <a:lnTo>
                  <a:pt x="1527" y="56418"/>
                </a:lnTo>
                <a:lnTo>
                  <a:pt x="0" y="60992"/>
                </a:lnTo>
                <a:lnTo>
                  <a:pt x="0" y="71666"/>
                </a:lnTo>
                <a:lnTo>
                  <a:pt x="45106" y="71666"/>
                </a:lnTo>
                <a:lnTo>
                  <a:pt x="45106" y="64042"/>
                </a:lnTo>
                <a:lnTo>
                  <a:pt x="9163" y="64042"/>
                </a:lnTo>
                <a:lnTo>
                  <a:pt x="9163" y="62517"/>
                </a:lnTo>
                <a:lnTo>
                  <a:pt x="10174" y="57223"/>
                </a:lnTo>
                <a:lnTo>
                  <a:pt x="13198" y="51805"/>
                </a:lnTo>
                <a:lnTo>
                  <a:pt x="18227" y="46406"/>
                </a:lnTo>
                <a:lnTo>
                  <a:pt x="25251" y="41170"/>
                </a:lnTo>
                <a:lnTo>
                  <a:pt x="28305" y="38832"/>
                </a:lnTo>
                <a:lnTo>
                  <a:pt x="30545" y="37307"/>
                </a:lnTo>
                <a:lnTo>
                  <a:pt x="32887" y="35070"/>
                </a:lnTo>
                <a:lnTo>
                  <a:pt x="35942" y="32021"/>
                </a:lnTo>
                <a:lnTo>
                  <a:pt x="38996" y="29683"/>
                </a:lnTo>
                <a:lnTo>
                  <a:pt x="41237" y="26633"/>
                </a:lnTo>
                <a:lnTo>
                  <a:pt x="42051" y="24397"/>
                </a:lnTo>
                <a:lnTo>
                  <a:pt x="43578" y="22059"/>
                </a:lnTo>
                <a:lnTo>
                  <a:pt x="43578" y="12198"/>
                </a:lnTo>
                <a:lnTo>
                  <a:pt x="42051" y="8335"/>
                </a:lnTo>
                <a:lnTo>
                  <a:pt x="40813" y="6810"/>
                </a:lnTo>
                <a:close/>
              </a:path>
              <a:path w="45720" h="71754">
                <a:moveTo>
                  <a:pt x="29833" y="0"/>
                </a:moveTo>
                <a:lnTo>
                  <a:pt x="17614" y="0"/>
                </a:lnTo>
                <a:lnTo>
                  <a:pt x="13745" y="711"/>
                </a:lnTo>
                <a:lnTo>
                  <a:pt x="3054" y="9148"/>
                </a:lnTo>
                <a:lnTo>
                  <a:pt x="1527" y="11385"/>
                </a:lnTo>
                <a:lnTo>
                  <a:pt x="1527" y="14434"/>
                </a:lnTo>
                <a:lnTo>
                  <a:pt x="9876" y="14434"/>
                </a:lnTo>
                <a:lnTo>
                  <a:pt x="9876" y="12198"/>
                </a:lnTo>
                <a:lnTo>
                  <a:pt x="12931" y="9148"/>
                </a:lnTo>
                <a:lnTo>
                  <a:pt x="15272" y="7624"/>
                </a:lnTo>
                <a:lnTo>
                  <a:pt x="17614" y="6810"/>
                </a:lnTo>
                <a:lnTo>
                  <a:pt x="40813" y="6810"/>
                </a:lnTo>
                <a:lnTo>
                  <a:pt x="38996" y="4574"/>
                </a:lnTo>
                <a:lnTo>
                  <a:pt x="35127" y="1524"/>
                </a:lnTo>
                <a:lnTo>
                  <a:pt x="29833" y="0"/>
                </a:lnTo>
                <a:close/>
              </a:path>
            </a:pathLst>
          </a:custGeom>
          <a:solidFill>
            <a:srgbClr val="000000"/>
          </a:solidFill>
        </p:spPr>
        <p:txBody>
          <a:bodyPr wrap="square" lIns="0" tIns="0" rIns="0" bIns="0" rtlCol="0"/>
          <a:lstStyle/>
          <a:p>
            <a:endParaRPr/>
          </a:p>
        </p:txBody>
      </p:sp>
      <p:sp>
        <p:nvSpPr>
          <p:cNvPr id="60" name="object 60"/>
          <p:cNvSpPr/>
          <p:nvPr/>
        </p:nvSpPr>
        <p:spPr>
          <a:xfrm>
            <a:off x="6898569" y="4452551"/>
            <a:ext cx="44451" cy="74295"/>
          </a:xfrm>
          <a:custGeom>
            <a:avLst/>
            <a:gdLst/>
            <a:ahLst/>
            <a:cxnLst/>
            <a:rect l="l" t="t" r="r" b="b"/>
            <a:pathLst>
              <a:path w="44450" h="74295">
                <a:moveTo>
                  <a:pt x="27491" y="0"/>
                </a:moveTo>
                <a:lnTo>
                  <a:pt x="13745" y="0"/>
                </a:lnTo>
                <a:lnTo>
                  <a:pt x="8349" y="1524"/>
                </a:lnTo>
                <a:lnTo>
                  <a:pt x="2240" y="7624"/>
                </a:lnTo>
                <a:lnTo>
                  <a:pt x="712" y="10673"/>
                </a:lnTo>
                <a:lnTo>
                  <a:pt x="712" y="15248"/>
                </a:lnTo>
                <a:lnTo>
                  <a:pt x="9163" y="15248"/>
                </a:lnTo>
                <a:lnTo>
                  <a:pt x="9163" y="11385"/>
                </a:lnTo>
                <a:lnTo>
                  <a:pt x="10691" y="10673"/>
                </a:lnTo>
                <a:lnTo>
                  <a:pt x="11403" y="9148"/>
                </a:lnTo>
                <a:lnTo>
                  <a:pt x="14458" y="7624"/>
                </a:lnTo>
                <a:lnTo>
                  <a:pt x="16800" y="6810"/>
                </a:lnTo>
                <a:lnTo>
                  <a:pt x="24436" y="6810"/>
                </a:lnTo>
                <a:lnTo>
                  <a:pt x="27491" y="7624"/>
                </a:lnTo>
                <a:lnTo>
                  <a:pt x="31258" y="11385"/>
                </a:lnTo>
                <a:lnTo>
                  <a:pt x="32785" y="13723"/>
                </a:lnTo>
                <a:lnTo>
                  <a:pt x="32785" y="19009"/>
                </a:lnTo>
                <a:lnTo>
                  <a:pt x="32073" y="21347"/>
                </a:lnTo>
                <a:lnTo>
                  <a:pt x="30545" y="22872"/>
                </a:lnTo>
                <a:lnTo>
                  <a:pt x="29018" y="25108"/>
                </a:lnTo>
                <a:lnTo>
                  <a:pt x="27491" y="26633"/>
                </a:lnTo>
                <a:lnTo>
                  <a:pt x="25149" y="28158"/>
                </a:lnTo>
                <a:lnTo>
                  <a:pt x="22909" y="28971"/>
                </a:lnTo>
                <a:lnTo>
                  <a:pt x="19854" y="29683"/>
                </a:lnTo>
                <a:lnTo>
                  <a:pt x="10691" y="29683"/>
                </a:lnTo>
                <a:lnTo>
                  <a:pt x="10691" y="36595"/>
                </a:lnTo>
                <a:lnTo>
                  <a:pt x="21382" y="36595"/>
                </a:lnTo>
                <a:lnTo>
                  <a:pt x="26676" y="38120"/>
                </a:lnTo>
                <a:lnTo>
                  <a:pt x="30545" y="41170"/>
                </a:lnTo>
                <a:lnTo>
                  <a:pt x="33600" y="44219"/>
                </a:lnTo>
                <a:lnTo>
                  <a:pt x="35840" y="47981"/>
                </a:lnTo>
                <a:lnTo>
                  <a:pt x="35840" y="54893"/>
                </a:lnTo>
                <a:lnTo>
                  <a:pt x="35127" y="57943"/>
                </a:lnTo>
                <a:lnTo>
                  <a:pt x="33600" y="60179"/>
                </a:lnTo>
                <a:lnTo>
                  <a:pt x="32785" y="62517"/>
                </a:lnTo>
                <a:lnTo>
                  <a:pt x="31258" y="64042"/>
                </a:lnTo>
                <a:lnTo>
                  <a:pt x="29018" y="65567"/>
                </a:lnTo>
                <a:lnTo>
                  <a:pt x="24436" y="67092"/>
                </a:lnTo>
                <a:lnTo>
                  <a:pt x="17513" y="67092"/>
                </a:lnTo>
                <a:lnTo>
                  <a:pt x="14458" y="66278"/>
                </a:lnTo>
                <a:lnTo>
                  <a:pt x="12218" y="64754"/>
                </a:lnTo>
                <a:lnTo>
                  <a:pt x="9876" y="64042"/>
                </a:lnTo>
                <a:lnTo>
                  <a:pt x="8349" y="61704"/>
                </a:lnTo>
                <a:lnTo>
                  <a:pt x="8349" y="58654"/>
                </a:lnTo>
                <a:lnTo>
                  <a:pt x="0" y="58654"/>
                </a:lnTo>
                <a:lnTo>
                  <a:pt x="0" y="63229"/>
                </a:lnTo>
                <a:lnTo>
                  <a:pt x="1527" y="66278"/>
                </a:lnTo>
                <a:lnTo>
                  <a:pt x="5294" y="69328"/>
                </a:lnTo>
                <a:lnTo>
                  <a:pt x="8349" y="72378"/>
                </a:lnTo>
                <a:lnTo>
                  <a:pt x="12931" y="73902"/>
                </a:lnTo>
                <a:lnTo>
                  <a:pt x="28204" y="73902"/>
                </a:lnTo>
                <a:lnTo>
                  <a:pt x="34313" y="71666"/>
                </a:lnTo>
                <a:lnTo>
                  <a:pt x="41949" y="62517"/>
                </a:lnTo>
                <a:lnTo>
                  <a:pt x="44291" y="57129"/>
                </a:lnTo>
                <a:lnTo>
                  <a:pt x="44291" y="47269"/>
                </a:lnTo>
                <a:lnTo>
                  <a:pt x="42764" y="42694"/>
                </a:lnTo>
                <a:lnTo>
                  <a:pt x="39709" y="39645"/>
                </a:lnTo>
                <a:lnTo>
                  <a:pt x="37367" y="36595"/>
                </a:lnTo>
                <a:lnTo>
                  <a:pt x="32785" y="34257"/>
                </a:lnTo>
                <a:lnTo>
                  <a:pt x="27491" y="32732"/>
                </a:lnTo>
                <a:lnTo>
                  <a:pt x="30545" y="31207"/>
                </a:lnTo>
                <a:lnTo>
                  <a:pt x="33600" y="30496"/>
                </a:lnTo>
                <a:lnTo>
                  <a:pt x="37367" y="26633"/>
                </a:lnTo>
                <a:lnTo>
                  <a:pt x="38895" y="24397"/>
                </a:lnTo>
                <a:lnTo>
                  <a:pt x="39709" y="22872"/>
                </a:lnTo>
                <a:lnTo>
                  <a:pt x="41237" y="20534"/>
                </a:lnTo>
                <a:lnTo>
                  <a:pt x="41237" y="10673"/>
                </a:lnTo>
                <a:lnTo>
                  <a:pt x="39709" y="6810"/>
                </a:lnTo>
                <a:lnTo>
                  <a:pt x="36655" y="4574"/>
                </a:lnTo>
                <a:lnTo>
                  <a:pt x="32785" y="1524"/>
                </a:lnTo>
                <a:lnTo>
                  <a:pt x="27491" y="0"/>
                </a:lnTo>
                <a:close/>
              </a:path>
            </a:pathLst>
          </a:custGeom>
          <a:solidFill>
            <a:srgbClr val="000000"/>
          </a:solidFill>
        </p:spPr>
        <p:txBody>
          <a:bodyPr wrap="square" lIns="0" tIns="0" rIns="0" bIns="0" rtlCol="0"/>
          <a:lstStyle/>
          <a:p>
            <a:endParaRPr/>
          </a:p>
        </p:txBody>
      </p:sp>
      <p:pic>
        <p:nvPicPr>
          <p:cNvPr id="61" name="object 61"/>
          <p:cNvPicPr/>
          <p:nvPr/>
        </p:nvPicPr>
        <p:blipFill>
          <a:blip r:embed="rId41" cstate="print"/>
          <a:stretch>
            <a:fillRect/>
          </a:stretch>
        </p:blipFill>
        <p:spPr>
          <a:xfrm>
            <a:off x="1977471" y="4582161"/>
            <a:ext cx="3637863" cy="225673"/>
          </a:xfrm>
          <a:prstGeom prst="rect">
            <a:avLst/>
          </a:prstGeom>
        </p:spPr>
      </p:pic>
      <p:sp>
        <p:nvSpPr>
          <p:cNvPr id="62" name="object 62"/>
          <p:cNvSpPr/>
          <p:nvPr/>
        </p:nvSpPr>
        <p:spPr>
          <a:xfrm>
            <a:off x="5956023" y="4584398"/>
            <a:ext cx="194945" cy="74295"/>
          </a:xfrm>
          <a:custGeom>
            <a:avLst/>
            <a:gdLst/>
            <a:ahLst/>
            <a:cxnLst/>
            <a:rect l="l" t="t" r="r" b="b"/>
            <a:pathLst>
              <a:path w="194945" h="74295">
                <a:moveTo>
                  <a:pt x="44996" y="64147"/>
                </a:moveTo>
                <a:lnTo>
                  <a:pt x="9156" y="64147"/>
                </a:lnTo>
                <a:lnTo>
                  <a:pt x="9156" y="62623"/>
                </a:lnTo>
                <a:lnTo>
                  <a:pt x="30543" y="37414"/>
                </a:lnTo>
                <a:lnTo>
                  <a:pt x="35839" y="32131"/>
                </a:lnTo>
                <a:lnTo>
                  <a:pt x="38887" y="29794"/>
                </a:lnTo>
                <a:lnTo>
                  <a:pt x="41236" y="26746"/>
                </a:lnTo>
                <a:lnTo>
                  <a:pt x="42760" y="24396"/>
                </a:lnTo>
                <a:lnTo>
                  <a:pt x="44284" y="19113"/>
                </a:lnTo>
                <a:lnTo>
                  <a:pt x="44284" y="12204"/>
                </a:lnTo>
                <a:lnTo>
                  <a:pt x="41948" y="8445"/>
                </a:lnTo>
                <a:lnTo>
                  <a:pt x="38887" y="4584"/>
                </a:lnTo>
                <a:lnTo>
                  <a:pt x="35839" y="1524"/>
                </a:lnTo>
                <a:lnTo>
                  <a:pt x="29730" y="0"/>
                </a:lnTo>
                <a:lnTo>
                  <a:pt x="17513" y="0"/>
                </a:lnTo>
                <a:lnTo>
                  <a:pt x="2235" y="11493"/>
                </a:lnTo>
                <a:lnTo>
                  <a:pt x="2235" y="14541"/>
                </a:lnTo>
                <a:lnTo>
                  <a:pt x="10680" y="14541"/>
                </a:lnTo>
                <a:lnTo>
                  <a:pt x="10680" y="12204"/>
                </a:lnTo>
                <a:lnTo>
                  <a:pt x="11404" y="10680"/>
                </a:lnTo>
                <a:lnTo>
                  <a:pt x="12928" y="9156"/>
                </a:lnTo>
                <a:lnTo>
                  <a:pt x="15265" y="7632"/>
                </a:lnTo>
                <a:lnTo>
                  <a:pt x="17513" y="6921"/>
                </a:lnTo>
                <a:lnTo>
                  <a:pt x="25958" y="6921"/>
                </a:lnTo>
                <a:lnTo>
                  <a:pt x="29019" y="7632"/>
                </a:lnTo>
                <a:lnTo>
                  <a:pt x="31254" y="9969"/>
                </a:lnTo>
                <a:lnTo>
                  <a:pt x="33591" y="12204"/>
                </a:lnTo>
                <a:lnTo>
                  <a:pt x="35128" y="14541"/>
                </a:lnTo>
                <a:lnTo>
                  <a:pt x="35128" y="19824"/>
                </a:lnTo>
                <a:lnTo>
                  <a:pt x="34302" y="22161"/>
                </a:lnTo>
                <a:lnTo>
                  <a:pt x="32067" y="24396"/>
                </a:lnTo>
                <a:lnTo>
                  <a:pt x="30543" y="26746"/>
                </a:lnTo>
                <a:lnTo>
                  <a:pt x="26670" y="30607"/>
                </a:lnTo>
                <a:lnTo>
                  <a:pt x="20561" y="35179"/>
                </a:lnTo>
                <a:lnTo>
                  <a:pt x="15265" y="38938"/>
                </a:lnTo>
                <a:lnTo>
                  <a:pt x="9867" y="43510"/>
                </a:lnTo>
                <a:lnTo>
                  <a:pt x="6108" y="48082"/>
                </a:lnTo>
                <a:lnTo>
                  <a:pt x="3759" y="51955"/>
                </a:lnTo>
                <a:lnTo>
                  <a:pt x="1524" y="56527"/>
                </a:lnTo>
                <a:lnTo>
                  <a:pt x="0" y="61099"/>
                </a:lnTo>
                <a:lnTo>
                  <a:pt x="0" y="71767"/>
                </a:lnTo>
                <a:lnTo>
                  <a:pt x="44996" y="71767"/>
                </a:lnTo>
                <a:lnTo>
                  <a:pt x="44996" y="64147"/>
                </a:lnTo>
                <a:close/>
              </a:path>
              <a:path w="194945" h="74295">
                <a:moveTo>
                  <a:pt x="73304" y="60286"/>
                </a:moveTo>
                <a:lnTo>
                  <a:pt x="61899" y="60286"/>
                </a:lnTo>
                <a:lnTo>
                  <a:pt x="61899" y="71767"/>
                </a:lnTo>
                <a:lnTo>
                  <a:pt x="73304" y="71767"/>
                </a:lnTo>
                <a:lnTo>
                  <a:pt x="73304" y="60286"/>
                </a:lnTo>
                <a:close/>
              </a:path>
              <a:path w="194945" h="74295">
                <a:moveTo>
                  <a:pt x="117602" y="1524"/>
                </a:moveTo>
                <a:lnTo>
                  <a:pt x="109245" y="1524"/>
                </a:lnTo>
                <a:lnTo>
                  <a:pt x="95504" y="8445"/>
                </a:lnTo>
                <a:lnTo>
                  <a:pt x="95504" y="16065"/>
                </a:lnTo>
                <a:lnTo>
                  <a:pt x="109245" y="10680"/>
                </a:lnTo>
                <a:lnTo>
                  <a:pt x="109245" y="71767"/>
                </a:lnTo>
                <a:lnTo>
                  <a:pt x="117602" y="71767"/>
                </a:lnTo>
                <a:lnTo>
                  <a:pt x="117602" y="1524"/>
                </a:lnTo>
                <a:close/>
              </a:path>
              <a:path w="194945" h="74295">
                <a:moveTo>
                  <a:pt x="194779" y="46558"/>
                </a:moveTo>
                <a:lnTo>
                  <a:pt x="177977" y="32842"/>
                </a:lnTo>
                <a:lnTo>
                  <a:pt x="181749" y="31318"/>
                </a:lnTo>
                <a:lnTo>
                  <a:pt x="184086" y="29794"/>
                </a:lnTo>
                <a:lnTo>
                  <a:pt x="186321" y="28270"/>
                </a:lnTo>
                <a:lnTo>
                  <a:pt x="187858" y="26746"/>
                </a:lnTo>
                <a:lnTo>
                  <a:pt x="189382" y="24396"/>
                </a:lnTo>
                <a:lnTo>
                  <a:pt x="190906" y="22161"/>
                </a:lnTo>
                <a:lnTo>
                  <a:pt x="191719" y="20637"/>
                </a:lnTo>
                <a:lnTo>
                  <a:pt x="192430" y="18300"/>
                </a:lnTo>
                <a:lnTo>
                  <a:pt x="192430" y="10680"/>
                </a:lnTo>
                <a:lnTo>
                  <a:pt x="190195" y="6921"/>
                </a:lnTo>
                <a:lnTo>
                  <a:pt x="187134" y="3873"/>
                </a:lnTo>
                <a:lnTo>
                  <a:pt x="183273" y="1524"/>
                </a:lnTo>
                <a:lnTo>
                  <a:pt x="178689" y="0"/>
                </a:lnTo>
                <a:lnTo>
                  <a:pt x="164236" y="0"/>
                </a:lnTo>
                <a:lnTo>
                  <a:pt x="159651" y="1524"/>
                </a:lnTo>
                <a:lnTo>
                  <a:pt x="156591" y="4584"/>
                </a:lnTo>
                <a:lnTo>
                  <a:pt x="152730" y="7632"/>
                </a:lnTo>
                <a:lnTo>
                  <a:pt x="151193" y="10680"/>
                </a:lnTo>
                <a:lnTo>
                  <a:pt x="151193" y="14541"/>
                </a:lnTo>
                <a:lnTo>
                  <a:pt x="159651" y="14541"/>
                </a:lnTo>
                <a:lnTo>
                  <a:pt x="159651" y="13017"/>
                </a:lnTo>
                <a:lnTo>
                  <a:pt x="160362" y="11493"/>
                </a:lnTo>
                <a:lnTo>
                  <a:pt x="161175" y="10680"/>
                </a:lnTo>
                <a:lnTo>
                  <a:pt x="161886" y="9156"/>
                </a:lnTo>
                <a:lnTo>
                  <a:pt x="163410" y="8445"/>
                </a:lnTo>
                <a:lnTo>
                  <a:pt x="164947" y="7632"/>
                </a:lnTo>
                <a:lnTo>
                  <a:pt x="167284" y="6921"/>
                </a:lnTo>
                <a:lnTo>
                  <a:pt x="174917" y="6921"/>
                </a:lnTo>
                <a:lnTo>
                  <a:pt x="177977" y="7632"/>
                </a:lnTo>
                <a:lnTo>
                  <a:pt x="180213" y="9156"/>
                </a:lnTo>
                <a:lnTo>
                  <a:pt x="182562" y="11493"/>
                </a:lnTo>
                <a:lnTo>
                  <a:pt x="183273" y="13728"/>
                </a:lnTo>
                <a:lnTo>
                  <a:pt x="183273" y="19113"/>
                </a:lnTo>
                <a:lnTo>
                  <a:pt x="182562" y="21348"/>
                </a:lnTo>
                <a:lnTo>
                  <a:pt x="181025" y="22872"/>
                </a:lnTo>
                <a:lnTo>
                  <a:pt x="180213" y="25209"/>
                </a:lnTo>
                <a:lnTo>
                  <a:pt x="177977" y="26746"/>
                </a:lnTo>
                <a:lnTo>
                  <a:pt x="175628" y="28270"/>
                </a:lnTo>
                <a:lnTo>
                  <a:pt x="173393" y="29083"/>
                </a:lnTo>
                <a:lnTo>
                  <a:pt x="170345" y="29794"/>
                </a:lnTo>
                <a:lnTo>
                  <a:pt x="161175" y="29794"/>
                </a:lnTo>
                <a:lnTo>
                  <a:pt x="161175" y="36703"/>
                </a:lnTo>
                <a:lnTo>
                  <a:pt x="172580" y="36703"/>
                </a:lnTo>
                <a:lnTo>
                  <a:pt x="177165" y="38227"/>
                </a:lnTo>
                <a:lnTo>
                  <a:pt x="181025" y="41275"/>
                </a:lnTo>
                <a:lnTo>
                  <a:pt x="184086" y="44323"/>
                </a:lnTo>
                <a:lnTo>
                  <a:pt x="186321" y="48082"/>
                </a:lnTo>
                <a:lnTo>
                  <a:pt x="186321" y="55003"/>
                </a:lnTo>
                <a:lnTo>
                  <a:pt x="177165" y="66382"/>
                </a:lnTo>
                <a:lnTo>
                  <a:pt x="174917" y="67195"/>
                </a:lnTo>
                <a:lnTo>
                  <a:pt x="167995" y="67195"/>
                </a:lnTo>
                <a:lnTo>
                  <a:pt x="164947" y="66382"/>
                </a:lnTo>
                <a:lnTo>
                  <a:pt x="162699" y="64858"/>
                </a:lnTo>
                <a:lnTo>
                  <a:pt x="160362" y="64147"/>
                </a:lnTo>
                <a:lnTo>
                  <a:pt x="158838" y="61810"/>
                </a:lnTo>
                <a:lnTo>
                  <a:pt x="158838" y="58762"/>
                </a:lnTo>
                <a:lnTo>
                  <a:pt x="150482" y="58762"/>
                </a:lnTo>
                <a:lnTo>
                  <a:pt x="150482" y="63334"/>
                </a:lnTo>
                <a:lnTo>
                  <a:pt x="152730" y="66382"/>
                </a:lnTo>
                <a:lnTo>
                  <a:pt x="158838" y="72478"/>
                </a:lnTo>
                <a:lnTo>
                  <a:pt x="164236" y="74015"/>
                </a:lnTo>
                <a:lnTo>
                  <a:pt x="178689" y="74015"/>
                </a:lnTo>
                <a:lnTo>
                  <a:pt x="184797" y="71767"/>
                </a:lnTo>
                <a:lnTo>
                  <a:pt x="188671" y="67195"/>
                </a:lnTo>
                <a:lnTo>
                  <a:pt x="193243" y="62623"/>
                </a:lnTo>
                <a:lnTo>
                  <a:pt x="194779" y="57238"/>
                </a:lnTo>
                <a:lnTo>
                  <a:pt x="194779" y="46558"/>
                </a:lnTo>
                <a:close/>
              </a:path>
            </a:pathLst>
          </a:custGeom>
          <a:solidFill>
            <a:srgbClr val="000000"/>
          </a:solidFill>
        </p:spPr>
        <p:txBody>
          <a:bodyPr wrap="square" lIns="0" tIns="0" rIns="0" bIns="0" rtlCol="0"/>
          <a:lstStyle/>
          <a:p>
            <a:endParaRPr/>
          </a:p>
        </p:txBody>
      </p:sp>
      <p:pic>
        <p:nvPicPr>
          <p:cNvPr id="63" name="object 63"/>
          <p:cNvPicPr/>
          <p:nvPr/>
        </p:nvPicPr>
        <p:blipFill>
          <a:blip r:embed="rId42" cstate="print"/>
          <a:stretch>
            <a:fillRect/>
          </a:stretch>
        </p:blipFill>
        <p:spPr>
          <a:xfrm>
            <a:off x="1977471" y="4978713"/>
            <a:ext cx="905844" cy="224148"/>
          </a:xfrm>
          <a:prstGeom prst="rect">
            <a:avLst/>
          </a:prstGeom>
        </p:spPr>
      </p:pic>
      <p:sp>
        <p:nvSpPr>
          <p:cNvPr id="64" name="object 64"/>
          <p:cNvSpPr/>
          <p:nvPr/>
        </p:nvSpPr>
        <p:spPr>
          <a:xfrm>
            <a:off x="5956021" y="4979431"/>
            <a:ext cx="200660" cy="73025"/>
          </a:xfrm>
          <a:custGeom>
            <a:avLst/>
            <a:gdLst/>
            <a:ahLst/>
            <a:cxnLst/>
            <a:rect l="l" t="t" r="r" b="b"/>
            <a:pathLst>
              <a:path w="200660" h="73025">
                <a:moveTo>
                  <a:pt x="44996" y="64858"/>
                </a:moveTo>
                <a:lnTo>
                  <a:pt x="9156" y="64858"/>
                </a:lnTo>
                <a:lnTo>
                  <a:pt x="9156" y="62522"/>
                </a:lnTo>
                <a:lnTo>
                  <a:pt x="32778" y="35890"/>
                </a:lnTo>
                <a:lnTo>
                  <a:pt x="41236" y="27444"/>
                </a:lnTo>
                <a:lnTo>
                  <a:pt x="42760" y="25209"/>
                </a:lnTo>
                <a:lnTo>
                  <a:pt x="43472" y="22161"/>
                </a:lnTo>
                <a:lnTo>
                  <a:pt x="44284" y="19824"/>
                </a:lnTo>
                <a:lnTo>
                  <a:pt x="44284" y="13017"/>
                </a:lnTo>
                <a:lnTo>
                  <a:pt x="41948" y="8445"/>
                </a:lnTo>
                <a:lnTo>
                  <a:pt x="35839" y="2336"/>
                </a:lnTo>
                <a:lnTo>
                  <a:pt x="29730" y="0"/>
                </a:lnTo>
                <a:lnTo>
                  <a:pt x="17513" y="0"/>
                </a:lnTo>
                <a:lnTo>
                  <a:pt x="13741" y="812"/>
                </a:lnTo>
                <a:lnTo>
                  <a:pt x="11404" y="2336"/>
                </a:lnTo>
                <a:lnTo>
                  <a:pt x="8343" y="3860"/>
                </a:lnTo>
                <a:lnTo>
                  <a:pt x="6108" y="5384"/>
                </a:lnTo>
                <a:lnTo>
                  <a:pt x="3048" y="9969"/>
                </a:lnTo>
                <a:lnTo>
                  <a:pt x="2235" y="12204"/>
                </a:lnTo>
                <a:lnTo>
                  <a:pt x="2235" y="15252"/>
                </a:lnTo>
                <a:lnTo>
                  <a:pt x="10680" y="15252"/>
                </a:lnTo>
                <a:lnTo>
                  <a:pt x="10680" y="13017"/>
                </a:lnTo>
                <a:lnTo>
                  <a:pt x="11404" y="10680"/>
                </a:lnTo>
                <a:lnTo>
                  <a:pt x="12928" y="9156"/>
                </a:lnTo>
                <a:lnTo>
                  <a:pt x="15265" y="7620"/>
                </a:lnTo>
                <a:lnTo>
                  <a:pt x="17513" y="6908"/>
                </a:lnTo>
                <a:lnTo>
                  <a:pt x="25958" y="6908"/>
                </a:lnTo>
                <a:lnTo>
                  <a:pt x="29019" y="8445"/>
                </a:lnTo>
                <a:lnTo>
                  <a:pt x="31254" y="10680"/>
                </a:lnTo>
                <a:lnTo>
                  <a:pt x="33591" y="12204"/>
                </a:lnTo>
                <a:lnTo>
                  <a:pt x="35128" y="14541"/>
                </a:lnTo>
                <a:lnTo>
                  <a:pt x="35128" y="19824"/>
                </a:lnTo>
                <a:lnTo>
                  <a:pt x="34302" y="22872"/>
                </a:lnTo>
                <a:lnTo>
                  <a:pt x="32067" y="25209"/>
                </a:lnTo>
                <a:lnTo>
                  <a:pt x="30543" y="27444"/>
                </a:lnTo>
                <a:lnTo>
                  <a:pt x="26670" y="31305"/>
                </a:lnTo>
                <a:lnTo>
                  <a:pt x="20561" y="35890"/>
                </a:lnTo>
                <a:lnTo>
                  <a:pt x="9867" y="43510"/>
                </a:lnTo>
                <a:lnTo>
                  <a:pt x="6108" y="48082"/>
                </a:lnTo>
                <a:lnTo>
                  <a:pt x="1524" y="57238"/>
                </a:lnTo>
                <a:lnTo>
                  <a:pt x="0" y="60998"/>
                </a:lnTo>
                <a:lnTo>
                  <a:pt x="0" y="72478"/>
                </a:lnTo>
                <a:lnTo>
                  <a:pt x="44996" y="72478"/>
                </a:lnTo>
                <a:lnTo>
                  <a:pt x="44996" y="64858"/>
                </a:lnTo>
                <a:close/>
              </a:path>
              <a:path w="200660" h="73025">
                <a:moveTo>
                  <a:pt x="73304" y="60286"/>
                </a:moveTo>
                <a:lnTo>
                  <a:pt x="61899" y="60286"/>
                </a:lnTo>
                <a:lnTo>
                  <a:pt x="61899" y="72478"/>
                </a:lnTo>
                <a:lnTo>
                  <a:pt x="73304" y="72478"/>
                </a:lnTo>
                <a:lnTo>
                  <a:pt x="73304" y="60286"/>
                </a:lnTo>
                <a:close/>
              </a:path>
              <a:path w="200660" h="73025">
                <a:moveTo>
                  <a:pt x="117602" y="2336"/>
                </a:moveTo>
                <a:lnTo>
                  <a:pt x="109245" y="2336"/>
                </a:lnTo>
                <a:lnTo>
                  <a:pt x="95504" y="9156"/>
                </a:lnTo>
                <a:lnTo>
                  <a:pt x="95504" y="16776"/>
                </a:lnTo>
                <a:lnTo>
                  <a:pt x="109245" y="10680"/>
                </a:lnTo>
                <a:lnTo>
                  <a:pt x="109245" y="72478"/>
                </a:lnTo>
                <a:lnTo>
                  <a:pt x="117602" y="72478"/>
                </a:lnTo>
                <a:lnTo>
                  <a:pt x="117602" y="2336"/>
                </a:lnTo>
                <a:close/>
              </a:path>
              <a:path w="200660" h="73025">
                <a:moveTo>
                  <a:pt x="200075" y="44221"/>
                </a:moveTo>
                <a:lnTo>
                  <a:pt x="190195" y="44221"/>
                </a:lnTo>
                <a:lnTo>
                  <a:pt x="190195" y="13728"/>
                </a:lnTo>
                <a:lnTo>
                  <a:pt x="190195" y="2336"/>
                </a:lnTo>
                <a:lnTo>
                  <a:pt x="181749" y="2336"/>
                </a:lnTo>
                <a:lnTo>
                  <a:pt x="181749" y="13728"/>
                </a:lnTo>
                <a:lnTo>
                  <a:pt x="181749" y="44221"/>
                </a:lnTo>
                <a:lnTo>
                  <a:pt x="157302" y="44221"/>
                </a:lnTo>
                <a:lnTo>
                  <a:pt x="181749" y="13728"/>
                </a:lnTo>
                <a:lnTo>
                  <a:pt x="181749" y="2336"/>
                </a:lnTo>
                <a:lnTo>
                  <a:pt x="148145" y="44221"/>
                </a:lnTo>
                <a:lnTo>
                  <a:pt x="148145" y="51130"/>
                </a:lnTo>
                <a:lnTo>
                  <a:pt x="181749" y="51130"/>
                </a:lnTo>
                <a:lnTo>
                  <a:pt x="181749" y="72478"/>
                </a:lnTo>
                <a:lnTo>
                  <a:pt x="190195" y="72478"/>
                </a:lnTo>
                <a:lnTo>
                  <a:pt x="190195" y="51130"/>
                </a:lnTo>
                <a:lnTo>
                  <a:pt x="200075" y="51130"/>
                </a:lnTo>
                <a:lnTo>
                  <a:pt x="200075" y="44221"/>
                </a:lnTo>
                <a:close/>
              </a:path>
            </a:pathLst>
          </a:custGeom>
          <a:solidFill>
            <a:srgbClr val="000000"/>
          </a:solidFill>
        </p:spPr>
        <p:txBody>
          <a:bodyPr wrap="square" lIns="0" tIns="0" rIns="0" bIns="0" rtlCol="0"/>
          <a:lstStyle/>
          <a:p>
            <a:endParaRPr/>
          </a:p>
        </p:txBody>
      </p:sp>
      <p:pic>
        <p:nvPicPr>
          <p:cNvPr id="65" name="object 65"/>
          <p:cNvPicPr/>
          <p:nvPr/>
        </p:nvPicPr>
        <p:blipFill>
          <a:blip r:embed="rId43" cstate="print"/>
          <a:stretch>
            <a:fillRect/>
          </a:stretch>
        </p:blipFill>
        <p:spPr>
          <a:xfrm>
            <a:off x="2953582" y="4978713"/>
            <a:ext cx="360523" cy="205851"/>
          </a:xfrm>
          <a:prstGeom prst="rect">
            <a:avLst/>
          </a:prstGeom>
        </p:spPr>
      </p:pic>
      <p:sp>
        <p:nvSpPr>
          <p:cNvPr id="66" name="object 66"/>
          <p:cNvSpPr/>
          <p:nvPr/>
        </p:nvSpPr>
        <p:spPr>
          <a:xfrm>
            <a:off x="5956021" y="5111384"/>
            <a:ext cx="195580" cy="74295"/>
          </a:xfrm>
          <a:custGeom>
            <a:avLst/>
            <a:gdLst/>
            <a:ahLst/>
            <a:cxnLst/>
            <a:rect l="l" t="t" r="r" b="b"/>
            <a:pathLst>
              <a:path w="195579" h="74295">
                <a:moveTo>
                  <a:pt x="44996" y="64033"/>
                </a:moveTo>
                <a:lnTo>
                  <a:pt x="9156" y="64033"/>
                </a:lnTo>
                <a:lnTo>
                  <a:pt x="9156" y="62509"/>
                </a:lnTo>
                <a:lnTo>
                  <a:pt x="30543" y="37401"/>
                </a:lnTo>
                <a:lnTo>
                  <a:pt x="32778" y="35064"/>
                </a:lnTo>
                <a:lnTo>
                  <a:pt x="35839" y="32829"/>
                </a:lnTo>
                <a:lnTo>
                  <a:pt x="41236" y="27444"/>
                </a:lnTo>
                <a:lnTo>
                  <a:pt x="42760" y="24396"/>
                </a:lnTo>
                <a:lnTo>
                  <a:pt x="43472" y="22161"/>
                </a:lnTo>
                <a:lnTo>
                  <a:pt x="44284" y="19824"/>
                </a:lnTo>
                <a:lnTo>
                  <a:pt x="44284" y="12192"/>
                </a:lnTo>
                <a:lnTo>
                  <a:pt x="41948" y="8432"/>
                </a:lnTo>
                <a:lnTo>
                  <a:pt x="40411" y="6908"/>
                </a:lnTo>
                <a:lnTo>
                  <a:pt x="38887" y="5384"/>
                </a:lnTo>
                <a:lnTo>
                  <a:pt x="35839" y="1524"/>
                </a:lnTo>
                <a:lnTo>
                  <a:pt x="29730" y="0"/>
                </a:lnTo>
                <a:lnTo>
                  <a:pt x="17513" y="0"/>
                </a:lnTo>
                <a:lnTo>
                  <a:pt x="13741" y="812"/>
                </a:lnTo>
                <a:lnTo>
                  <a:pt x="11404" y="2336"/>
                </a:lnTo>
                <a:lnTo>
                  <a:pt x="8343" y="3860"/>
                </a:lnTo>
                <a:lnTo>
                  <a:pt x="6108" y="5384"/>
                </a:lnTo>
                <a:lnTo>
                  <a:pt x="4572" y="7620"/>
                </a:lnTo>
                <a:lnTo>
                  <a:pt x="3048" y="9956"/>
                </a:lnTo>
                <a:lnTo>
                  <a:pt x="2235" y="12192"/>
                </a:lnTo>
                <a:lnTo>
                  <a:pt x="2235" y="14528"/>
                </a:lnTo>
                <a:lnTo>
                  <a:pt x="10680" y="14528"/>
                </a:lnTo>
                <a:lnTo>
                  <a:pt x="10680" y="12192"/>
                </a:lnTo>
                <a:lnTo>
                  <a:pt x="11404" y="10668"/>
                </a:lnTo>
                <a:lnTo>
                  <a:pt x="12928" y="9144"/>
                </a:lnTo>
                <a:lnTo>
                  <a:pt x="15265" y="7620"/>
                </a:lnTo>
                <a:lnTo>
                  <a:pt x="17513" y="6908"/>
                </a:lnTo>
                <a:lnTo>
                  <a:pt x="25958" y="6908"/>
                </a:lnTo>
                <a:lnTo>
                  <a:pt x="29019" y="8432"/>
                </a:lnTo>
                <a:lnTo>
                  <a:pt x="31254" y="9956"/>
                </a:lnTo>
                <a:lnTo>
                  <a:pt x="33591" y="12192"/>
                </a:lnTo>
                <a:lnTo>
                  <a:pt x="35128" y="14528"/>
                </a:lnTo>
                <a:lnTo>
                  <a:pt x="35128" y="19824"/>
                </a:lnTo>
                <a:lnTo>
                  <a:pt x="34302" y="22161"/>
                </a:lnTo>
                <a:lnTo>
                  <a:pt x="32067" y="25209"/>
                </a:lnTo>
                <a:lnTo>
                  <a:pt x="30543" y="27444"/>
                </a:lnTo>
                <a:lnTo>
                  <a:pt x="26670" y="31305"/>
                </a:lnTo>
                <a:lnTo>
                  <a:pt x="20561" y="35877"/>
                </a:lnTo>
                <a:lnTo>
                  <a:pt x="9867" y="43510"/>
                </a:lnTo>
                <a:lnTo>
                  <a:pt x="6108" y="48082"/>
                </a:lnTo>
                <a:lnTo>
                  <a:pt x="3759" y="52654"/>
                </a:lnTo>
                <a:lnTo>
                  <a:pt x="1460" y="57378"/>
                </a:lnTo>
                <a:lnTo>
                  <a:pt x="0" y="60985"/>
                </a:lnTo>
                <a:lnTo>
                  <a:pt x="0" y="72478"/>
                </a:lnTo>
                <a:lnTo>
                  <a:pt x="44996" y="72478"/>
                </a:lnTo>
                <a:lnTo>
                  <a:pt x="44996" y="64033"/>
                </a:lnTo>
                <a:close/>
              </a:path>
              <a:path w="195579" h="74295">
                <a:moveTo>
                  <a:pt x="73304" y="60274"/>
                </a:moveTo>
                <a:lnTo>
                  <a:pt x="61899" y="60274"/>
                </a:lnTo>
                <a:lnTo>
                  <a:pt x="61899" y="72478"/>
                </a:lnTo>
                <a:lnTo>
                  <a:pt x="73304" y="72478"/>
                </a:lnTo>
                <a:lnTo>
                  <a:pt x="73304" y="60274"/>
                </a:lnTo>
                <a:close/>
              </a:path>
              <a:path w="195579" h="74295">
                <a:moveTo>
                  <a:pt x="117602" y="2336"/>
                </a:moveTo>
                <a:lnTo>
                  <a:pt x="109245" y="2336"/>
                </a:lnTo>
                <a:lnTo>
                  <a:pt x="95504" y="8432"/>
                </a:lnTo>
                <a:lnTo>
                  <a:pt x="95504" y="16764"/>
                </a:lnTo>
                <a:lnTo>
                  <a:pt x="109245" y="10668"/>
                </a:lnTo>
                <a:lnTo>
                  <a:pt x="109245" y="72478"/>
                </a:lnTo>
                <a:lnTo>
                  <a:pt x="117602" y="72478"/>
                </a:lnTo>
                <a:lnTo>
                  <a:pt x="117602" y="2336"/>
                </a:lnTo>
                <a:close/>
              </a:path>
              <a:path w="195579" h="74295">
                <a:moveTo>
                  <a:pt x="195491" y="45745"/>
                </a:moveTo>
                <a:lnTo>
                  <a:pt x="194779" y="41986"/>
                </a:lnTo>
                <a:lnTo>
                  <a:pt x="192430" y="38925"/>
                </a:lnTo>
                <a:lnTo>
                  <a:pt x="190195" y="35877"/>
                </a:lnTo>
                <a:lnTo>
                  <a:pt x="187134" y="33540"/>
                </a:lnTo>
                <a:lnTo>
                  <a:pt x="183273" y="31305"/>
                </a:lnTo>
                <a:lnTo>
                  <a:pt x="179501" y="29781"/>
                </a:lnTo>
                <a:lnTo>
                  <a:pt x="174104" y="28968"/>
                </a:lnTo>
                <a:lnTo>
                  <a:pt x="164236" y="28968"/>
                </a:lnTo>
                <a:lnTo>
                  <a:pt x="164236" y="9956"/>
                </a:lnTo>
                <a:lnTo>
                  <a:pt x="192430" y="9956"/>
                </a:lnTo>
                <a:lnTo>
                  <a:pt x="192430" y="2336"/>
                </a:lnTo>
                <a:lnTo>
                  <a:pt x="156591" y="2336"/>
                </a:lnTo>
                <a:lnTo>
                  <a:pt x="156591" y="35877"/>
                </a:lnTo>
                <a:lnTo>
                  <a:pt x="172580" y="35877"/>
                </a:lnTo>
                <a:lnTo>
                  <a:pt x="178689" y="37401"/>
                </a:lnTo>
                <a:lnTo>
                  <a:pt x="182562" y="40449"/>
                </a:lnTo>
                <a:lnTo>
                  <a:pt x="185610" y="43510"/>
                </a:lnTo>
                <a:lnTo>
                  <a:pt x="187134" y="47269"/>
                </a:lnTo>
                <a:lnTo>
                  <a:pt x="187134" y="55702"/>
                </a:lnTo>
                <a:lnTo>
                  <a:pt x="185610" y="59461"/>
                </a:lnTo>
                <a:lnTo>
                  <a:pt x="183273" y="62509"/>
                </a:lnTo>
                <a:lnTo>
                  <a:pt x="181025" y="65570"/>
                </a:lnTo>
                <a:lnTo>
                  <a:pt x="177165" y="67094"/>
                </a:lnTo>
                <a:lnTo>
                  <a:pt x="168808" y="67094"/>
                </a:lnTo>
                <a:lnTo>
                  <a:pt x="165760" y="66382"/>
                </a:lnTo>
                <a:lnTo>
                  <a:pt x="163410" y="65570"/>
                </a:lnTo>
                <a:lnTo>
                  <a:pt x="160362" y="62509"/>
                </a:lnTo>
                <a:lnTo>
                  <a:pt x="160362" y="60274"/>
                </a:lnTo>
                <a:lnTo>
                  <a:pt x="152006" y="60274"/>
                </a:lnTo>
                <a:lnTo>
                  <a:pt x="152006" y="64033"/>
                </a:lnTo>
                <a:lnTo>
                  <a:pt x="154254" y="67094"/>
                </a:lnTo>
                <a:lnTo>
                  <a:pt x="158115" y="70142"/>
                </a:lnTo>
                <a:lnTo>
                  <a:pt x="161175" y="73190"/>
                </a:lnTo>
                <a:lnTo>
                  <a:pt x="166471" y="74002"/>
                </a:lnTo>
                <a:lnTo>
                  <a:pt x="180213" y="74002"/>
                </a:lnTo>
                <a:lnTo>
                  <a:pt x="186321" y="71666"/>
                </a:lnTo>
                <a:lnTo>
                  <a:pt x="190195" y="67094"/>
                </a:lnTo>
                <a:lnTo>
                  <a:pt x="193967" y="62509"/>
                </a:lnTo>
                <a:lnTo>
                  <a:pt x="195491" y="57226"/>
                </a:lnTo>
                <a:lnTo>
                  <a:pt x="195491" y="45745"/>
                </a:lnTo>
                <a:close/>
              </a:path>
            </a:pathLst>
          </a:custGeom>
          <a:solidFill>
            <a:srgbClr val="000000"/>
          </a:solidFill>
        </p:spPr>
        <p:txBody>
          <a:bodyPr wrap="square" lIns="0" tIns="0" rIns="0" bIns="0" rtlCol="0"/>
          <a:lstStyle/>
          <a:p>
            <a:endParaRPr/>
          </a:p>
        </p:txBody>
      </p:sp>
      <p:pic>
        <p:nvPicPr>
          <p:cNvPr id="67" name="object 67"/>
          <p:cNvPicPr/>
          <p:nvPr/>
        </p:nvPicPr>
        <p:blipFill>
          <a:blip r:embed="rId44" cstate="print"/>
          <a:stretch>
            <a:fillRect/>
          </a:stretch>
        </p:blipFill>
        <p:spPr>
          <a:xfrm>
            <a:off x="1977471" y="5372932"/>
            <a:ext cx="982992" cy="93827"/>
          </a:xfrm>
          <a:prstGeom prst="rect">
            <a:avLst/>
          </a:prstGeom>
        </p:spPr>
      </p:pic>
      <p:sp>
        <p:nvSpPr>
          <p:cNvPr id="68" name="object 68"/>
          <p:cNvSpPr/>
          <p:nvPr/>
        </p:nvSpPr>
        <p:spPr>
          <a:xfrm>
            <a:off x="5956020" y="5375279"/>
            <a:ext cx="198120" cy="74295"/>
          </a:xfrm>
          <a:custGeom>
            <a:avLst/>
            <a:gdLst/>
            <a:ahLst/>
            <a:cxnLst/>
            <a:rect l="l" t="t" r="r" b="b"/>
            <a:pathLst>
              <a:path w="198120" h="74295">
                <a:moveTo>
                  <a:pt x="44996" y="64046"/>
                </a:moveTo>
                <a:lnTo>
                  <a:pt x="9156" y="64046"/>
                </a:lnTo>
                <a:lnTo>
                  <a:pt x="9156" y="62522"/>
                </a:lnTo>
                <a:lnTo>
                  <a:pt x="10147" y="57226"/>
                </a:lnTo>
                <a:lnTo>
                  <a:pt x="13144" y="51803"/>
                </a:lnTo>
                <a:lnTo>
                  <a:pt x="18135" y="46405"/>
                </a:lnTo>
                <a:lnTo>
                  <a:pt x="25146" y="41173"/>
                </a:lnTo>
                <a:lnTo>
                  <a:pt x="28194" y="38836"/>
                </a:lnTo>
                <a:lnTo>
                  <a:pt x="30543" y="37312"/>
                </a:lnTo>
                <a:lnTo>
                  <a:pt x="32778" y="35064"/>
                </a:lnTo>
                <a:lnTo>
                  <a:pt x="35839" y="32727"/>
                </a:lnTo>
                <a:lnTo>
                  <a:pt x="38887" y="29679"/>
                </a:lnTo>
                <a:lnTo>
                  <a:pt x="41236" y="26631"/>
                </a:lnTo>
                <a:lnTo>
                  <a:pt x="42760" y="24396"/>
                </a:lnTo>
                <a:lnTo>
                  <a:pt x="43472" y="22059"/>
                </a:lnTo>
                <a:lnTo>
                  <a:pt x="44284" y="19824"/>
                </a:lnTo>
                <a:lnTo>
                  <a:pt x="44284" y="12192"/>
                </a:lnTo>
                <a:lnTo>
                  <a:pt x="41948" y="8331"/>
                </a:lnTo>
                <a:lnTo>
                  <a:pt x="40703" y="6807"/>
                </a:lnTo>
                <a:lnTo>
                  <a:pt x="38887" y="4572"/>
                </a:lnTo>
                <a:lnTo>
                  <a:pt x="35839" y="1524"/>
                </a:lnTo>
                <a:lnTo>
                  <a:pt x="29730" y="0"/>
                </a:lnTo>
                <a:lnTo>
                  <a:pt x="17513" y="0"/>
                </a:lnTo>
                <a:lnTo>
                  <a:pt x="2235" y="11379"/>
                </a:lnTo>
                <a:lnTo>
                  <a:pt x="2235" y="14439"/>
                </a:lnTo>
                <a:lnTo>
                  <a:pt x="10680" y="14439"/>
                </a:lnTo>
                <a:lnTo>
                  <a:pt x="10680" y="12192"/>
                </a:lnTo>
                <a:lnTo>
                  <a:pt x="11404" y="10668"/>
                </a:lnTo>
                <a:lnTo>
                  <a:pt x="12928" y="9144"/>
                </a:lnTo>
                <a:lnTo>
                  <a:pt x="15265" y="7620"/>
                </a:lnTo>
                <a:lnTo>
                  <a:pt x="17513" y="6807"/>
                </a:lnTo>
                <a:lnTo>
                  <a:pt x="25958" y="6807"/>
                </a:lnTo>
                <a:lnTo>
                  <a:pt x="29019" y="7620"/>
                </a:lnTo>
                <a:lnTo>
                  <a:pt x="33591" y="12192"/>
                </a:lnTo>
                <a:lnTo>
                  <a:pt x="35128" y="14439"/>
                </a:lnTo>
                <a:lnTo>
                  <a:pt x="35128" y="19824"/>
                </a:lnTo>
                <a:lnTo>
                  <a:pt x="34302" y="22059"/>
                </a:lnTo>
                <a:lnTo>
                  <a:pt x="32067" y="24396"/>
                </a:lnTo>
                <a:lnTo>
                  <a:pt x="30543" y="26631"/>
                </a:lnTo>
                <a:lnTo>
                  <a:pt x="26670" y="30492"/>
                </a:lnTo>
                <a:lnTo>
                  <a:pt x="20561" y="35775"/>
                </a:lnTo>
                <a:lnTo>
                  <a:pt x="15265" y="38836"/>
                </a:lnTo>
                <a:lnTo>
                  <a:pt x="9867" y="43408"/>
                </a:lnTo>
                <a:lnTo>
                  <a:pt x="6108" y="47980"/>
                </a:lnTo>
                <a:lnTo>
                  <a:pt x="3759" y="52552"/>
                </a:lnTo>
                <a:lnTo>
                  <a:pt x="1524" y="56413"/>
                </a:lnTo>
                <a:lnTo>
                  <a:pt x="0" y="60998"/>
                </a:lnTo>
                <a:lnTo>
                  <a:pt x="0" y="71666"/>
                </a:lnTo>
                <a:lnTo>
                  <a:pt x="44996" y="71666"/>
                </a:lnTo>
                <a:lnTo>
                  <a:pt x="44996" y="64046"/>
                </a:lnTo>
                <a:close/>
              </a:path>
              <a:path w="198120" h="74295">
                <a:moveTo>
                  <a:pt x="73304" y="60172"/>
                </a:moveTo>
                <a:lnTo>
                  <a:pt x="61899" y="60172"/>
                </a:lnTo>
                <a:lnTo>
                  <a:pt x="61899" y="71666"/>
                </a:lnTo>
                <a:lnTo>
                  <a:pt x="73304" y="71666"/>
                </a:lnTo>
                <a:lnTo>
                  <a:pt x="73304" y="60172"/>
                </a:lnTo>
                <a:close/>
              </a:path>
              <a:path w="198120" h="74295">
                <a:moveTo>
                  <a:pt x="117602" y="2235"/>
                </a:moveTo>
                <a:lnTo>
                  <a:pt x="109245" y="2235"/>
                </a:lnTo>
                <a:lnTo>
                  <a:pt x="95504" y="8331"/>
                </a:lnTo>
                <a:lnTo>
                  <a:pt x="95504" y="15963"/>
                </a:lnTo>
                <a:lnTo>
                  <a:pt x="109245" y="10668"/>
                </a:lnTo>
                <a:lnTo>
                  <a:pt x="109245" y="71666"/>
                </a:lnTo>
                <a:lnTo>
                  <a:pt x="117602" y="71666"/>
                </a:lnTo>
                <a:lnTo>
                  <a:pt x="117602" y="2235"/>
                </a:lnTo>
                <a:close/>
              </a:path>
              <a:path w="198120" h="74295">
                <a:moveTo>
                  <a:pt x="197827" y="44932"/>
                </a:moveTo>
                <a:lnTo>
                  <a:pt x="196303" y="39649"/>
                </a:lnTo>
                <a:lnTo>
                  <a:pt x="193243" y="36588"/>
                </a:lnTo>
                <a:lnTo>
                  <a:pt x="192430" y="35775"/>
                </a:lnTo>
                <a:lnTo>
                  <a:pt x="189382" y="32080"/>
                </a:lnTo>
                <a:lnTo>
                  <a:pt x="189382" y="46456"/>
                </a:lnTo>
                <a:lnTo>
                  <a:pt x="189382" y="55600"/>
                </a:lnTo>
                <a:lnTo>
                  <a:pt x="187858" y="59461"/>
                </a:lnTo>
                <a:lnTo>
                  <a:pt x="185610" y="62522"/>
                </a:lnTo>
                <a:lnTo>
                  <a:pt x="183273" y="65570"/>
                </a:lnTo>
                <a:lnTo>
                  <a:pt x="180213" y="67094"/>
                </a:lnTo>
                <a:lnTo>
                  <a:pt x="174104" y="67094"/>
                </a:lnTo>
                <a:lnTo>
                  <a:pt x="171056" y="66281"/>
                </a:lnTo>
                <a:lnTo>
                  <a:pt x="168808" y="64757"/>
                </a:lnTo>
                <a:lnTo>
                  <a:pt x="167284" y="64046"/>
                </a:lnTo>
                <a:lnTo>
                  <a:pt x="164947" y="61709"/>
                </a:lnTo>
                <a:lnTo>
                  <a:pt x="164236" y="59461"/>
                </a:lnTo>
                <a:lnTo>
                  <a:pt x="162699" y="57124"/>
                </a:lnTo>
                <a:lnTo>
                  <a:pt x="161886" y="54076"/>
                </a:lnTo>
                <a:lnTo>
                  <a:pt x="161886" y="47269"/>
                </a:lnTo>
                <a:lnTo>
                  <a:pt x="163410" y="43408"/>
                </a:lnTo>
                <a:lnTo>
                  <a:pt x="165760" y="41173"/>
                </a:lnTo>
                <a:lnTo>
                  <a:pt x="167284" y="39649"/>
                </a:lnTo>
                <a:lnTo>
                  <a:pt x="168808" y="38125"/>
                </a:lnTo>
                <a:lnTo>
                  <a:pt x="171869" y="36588"/>
                </a:lnTo>
                <a:lnTo>
                  <a:pt x="179501" y="36588"/>
                </a:lnTo>
                <a:lnTo>
                  <a:pt x="182562" y="37312"/>
                </a:lnTo>
                <a:lnTo>
                  <a:pt x="185610" y="40360"/>
                </a:lnTo>
                <a:lnTo>
                  <a:pt x="187858" y="42697"/>
                </a:lnTo>
                <a:lnTo>
                  <a:pt x="189382" y="46456"/>
                </a:lnTo>
                <a:lnTo>
                  <a:pt x="189382" y="32080"/>
                </a:lnTo>
                <a:lnTo>
                  <a:pt x="188671" y="31203"/>
                </a:lnTo>
                <a:lnTo>
                  <a:pt x="184086" y="28968"/>
                </a:lnTo>
                <a:lnTo>
                  <a:pt x="175628" y="28968"/>
                </a:lnTo>
                <a:lnTo>
                  <a:pt x="173393" y="29679"/>
                </a:lnTo>
                <a:lnTo>
                  <a:pt x="171869" y="30492"/>
                </a:lnTo>
                <a:lnTo>
                  <a:pt x="169519" y="31203"/>
                </a:lnTo>
                <a:lnTo>
                  <a:pt x="167995" y="32016"/>
                </a:lnTo>
                <a:lnTo>
                  <a:pt x="165760" y="33540"/>
                </a:lnTo>
                <a:lnTo>
                  <a:pt x="163410" y="34251"/>
                </a:lnTo>
                <a:lnTo>
                  <a:pt x="161886" y="36588"/>
                </a:lnTo>
                <a:lnTo>
                  <a:pt x="159651" y="39649"/>
                </a:lnTo>
                <a:lnTo>
                  <a:pt x="159740" y="30492"/>
                </a:lnTo>
                <a:lnTo>
                  <a:pt x="160362" y="25920"/>
                </a:lnTo>
                <a:lnTo>
                  <a:pt x="161886" y="21348"/>
                </a:lnTo>
                <a:lnTo>
                  <a:pt x="163410" y="15963"/>
                </a:lnTo>
                <a:lnTo>
                  <a:pt x="165760" y="12192"/>
                </a:lnTo>
                <a:lnTo>
                  <a:pt x="168808" y="9855"/>
                </a:lnTo>
                <a:lnTo>
                  <a:pt x="174917" y="6807"/>
                </a:lnTo>
                <a:lnTo>
                  <a:pt x="181749" y="6807"/>
                </a:lnTo>
                <a:lnTo>
                  <a:pt x="184086" y="7620"/>
                </a:lnTo>
                <a:lnTo>
                  <a:pt x="185610" y="8331"/>
                </a:lnTo>
                <a:lnTo>
                  <a:pt x="187134" y="9855"/>
                </a:lnTo>
                <a:lnTo>
                  <a:pt x="187858" y="11379"/>
                </a:lnTo>
                <a:lnTo>
                  <a:pt x="187858" y="12903"/>
                </a:lnTo>
                <a:lnTo>
                  <a:pt x="196303" y="12903"/>
                </a:lnTo>
                <a:lnTo>
                  <a:pt x="196303" y="9144"/>
                </a:lnTo>
                <a:lnTo>
                  <a:pt x="195135" y="6807"/>
                </a:lnTo>
                <a:lnTo>
                  <a:pt x="194779" y="6096"/>
                </a:lnTo>
                <a:lnTo>
                  <a:pt x="191719" y="3759"/>
                </a:lnTo>
                <a:lnTo>
                  <a:pt x="188671" y="1524"/>
                </a:lnTo>
                <a:lnTo>
                  <a:pt x="184086" y="0"/>
                </a:lnTo>
                <a:lnTo>
                  <a:pt x="169519" y="0"/>
                </a:lnTo>
                <a:lnTo>
                  <a:pt x="151396" y="33540"/>
                </a:lnTo>
                <a:lnTo>
                  <a:pt x="151295" y="46456"/>
                </a:lnTo>
                <a:lnTo>
                  <a:pt x="152006" y="51841"/>
                </a:lnTo>
                <a:lnTo>
                  <a:pt x="171869" y="73901"/>
                </a:lnTo>
                <a:lnTo>
                  <a:pt x="180213" y="73901"/>
                </a:lnTo>
                <a:lnTo>
                  <a:pt x="184086" y="73190"/>
                </a:lnTo>
                <a:lnTo>
                  <a:pt x="187134" y="70853"/>
                </a:lnTo>
                <a:lnTo>
                  <a:pt x="190906" y="69329"/>
                </a:lnTo>
                <a:lnTo>
                  <a:pt x="197827" y="55600"/>
                </a:lnTo>
                <a:lnTo>
                  <a:pt x="197827" y="44932"/>
                </a:lnTo>
                <a:close/>
              </a:path>
            </a:pathLst>
          </a:custGeom>
          <a:solidFill>
            <a:srgbClr val="000000"/>
          </a:solidFill>
        </p:spPr>
        <p:txBody>
          <a:bodyPr wrap="square" lIns="0" tIns="0" rIns="0" bIns="0" rtlCol="0"/>
          <a:lstStyle/>
          <a:p>
            <a:endParaRPr/>
          </a:p>
        </p:txBody>
      </p:sp>
      <p:graphicFrame>
        <p:nvGraphicFramePr>
          <p:cNvPr id="69" name="object 69"/>
          <p:cNvGraphicFramePr>
            <a:graphicFrameLocks noGrp="1"/>
          </p:cNvGraphicFramePr>
          <p:nvPr/>
        </p:nvGraphicFramePr>
        <p:xfrm>
          <a:off x="6175952" y="5334811"/>
          <a:ext cx="655958" cy="131445"/>
        </p:xfrm>
        <a:graphic>
          <a:graphicData uri="http://schemas.openxmlformats.org/drawingml/2006/table">
            <a:tbl>
              <a:tblPr firstRow="1" bandRow="1">
                <a:tableStyleId>{2D5ABB26-0587-4C30-8999-92F81FD0307C}</a:tableStyleId>
              </a:tblPr>
              <a:tblGrid>
                <a:gridCol w="163831">
                  <a:extLst>
                    <a:ext uri="{9D8B030D-6E8A-4147-A177-3AD203B41FA5}">
                      <a16:colId xmlns:a16="http://schemas.microsoft.com/office/drawing/2014/main" val="20000"/>
                    </a:ext>
                  </a:extLst>
                </a:gridCol>
                <a:gridCol w="163831">
                  <a:extLst>
                    <a:ext uri="{9D8B030D-6E8A-4147-A177-3AD203B41FA5}">
                      <a16:colId xmlns:a16="http://schemas.microsoft.com/office/drawing/2014/main" val="20001"/>
                    </a:ext>
                  </a:extLst>
                </a:gridCol>
                <a:gridCol w="163831">
                  <a:extLst>
                    <a:ext uri="{9D8B030D-6E8A-4147-A177-3AD203B41FA5}">
                      <a16:colId xmlns:a16="http://schemas.microsoft.com/office/drawing/2014/main" val="20002"/>
                    </a:ext>
                  </a:extLst>
                </a:gridCol>
                <a:gridCol w="164465">
                  <a:extLst>
                    <a:ext uri="{9D8B030D-6E8A-4147-A177-3AD203B41FA5}">
                      <a16:colId xmlns:a16="http://schemas.microsoft.com/office/drawing/2014/main" val="20003"/>
                    </a:ext>
                  </a:extLst>
                </a:gridCol>
              </a:tblGrid>
              <a:tr h="131445">
                <a:tc>
                  <a:txBody>
                    <a:bodyPr/>
                    <a:lstStyle/>
                    <a:p>
                      <a:pPr>
                        <a:lnSpc>
                          <a:spcPct val="100000"/>
                        </a:lnSpc>
                      </a:pPr>
                      <a:endParaRPr sz="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tcPr>
                </a:tc>
                <a:tc>
                  <a:txBody>
                    <a:bodyPr/>
                    <a:lstStyle/>
                    <a:p>
                      <a:pPr>
                        <a:lnSpc>
                          <a:spcPct val="100000"/>
                        </a:lnSpc>
                      </a:pPr>
                      <a:endParaRPr sz="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bl>
          </a:graphicData>
        </a:graphic>
      </p:graphicFrame>
      <p:pic>
        <p:nvPicPr>
          <p:cNvPr id="70" name="object 70"/>
          <p:cNvPicPr/>
          <p:nvPr/>
        </p:nvPicPr>
        <p:blipFill>
          <a:blip r:embed="rId45" cstate="print"/>
          <a:stretch>
            <a:fillRect/>
          </a:stretch>
        </p:blipFill>
        <p:spPr>
          <a:xfrm>
            <a:off x="2228759" y="5901422"/>
            <a:ext cx="1164767" cy="75499"/>
          </a:xfrm>
          <a:prstGeom prst="rect">
            <a:avLst/>
          </a:prstGeom>
        </p:spPr>
      </p:pic>
      <p:grpSp>
        <p:nvGrpSpPr>
          <p:cNvPr id="71" name="object 71"/>
          <p:cNvGrpSpPr/>
          <p:nvPr/>
        </p:nvGrpSpPr>
        <p:grpSpPr>
          <a:xfrm>
            <a:off x="2230283" y="6168338"/>
            <a:ext cx="575311" cy="69851"/>
            <a:chOff x="2230282" y="6168337"/>
            <a:chExt cx="575310" cy="69850"/>
          </a:xfrm>
        </p:grpSpPr>
        <p:pic>
          <p:nvPicPr>
            <p:cNvPr id="72" name="object 72"/>
            <p:cNvPicPr/>
            <p:nvPr/>
          </p:nvPicPr>
          <p:blipFill>
            <a:blip r:embed="rId46" cstate="print"/>
            <a:stretch>
              <a:fillRect/>
            </a:stretch>
          </p:blipFill>
          <p:spPr>
            <a:xfrm>
              <a:off x="2230282" y="6168337"/>
              <a:ext cx="251281" cy="69389"/>
            </a:xfrm>
            <a:prstGeom prst="rect">
              <a:avLst/>
            </a:prstGeom>
          </p:spPr>
        </p:pic>
        <p:pic>
          <p:nvPicPr>
            <p:cNvPr id="73" name="object 73"/>
            <p:cNvPicPr/>
            <p:nvPr/>
          </p:nvPicPr>
          <p:blipFill>
            <a:blip r:embed="rId47" cstate="print"/>
            <a:stretch>
              <a:fillRect/>
            </a:stretch>
          </p:blipFill>
          <p:spPr>
            <a:xfrm>
              <a:off x="2521283" y="6168337"/>
              <a:ext cx="284128" cy="69389"/>
            </a:xfrm>
            <a:prstGeom prst="rect">
              <a:avLst/>
            </a:prstGeom>
          </p:spPr>
        </p:pic>
      </p:grpSp>
      <p:sp>
        <p:nvSpPr>
          <p:cNvPr id="74" name="object 74"/>
          <p:cNvSpPr/>
          <p:nvPr/>
        </p:nvSpPr>
        <p:spPr>
          <a:xfrm>
            <a:off x="2852007" y="6168338"/>
            <a:ext cx="22225" cy="69851"/>
          </a:xfrm>
          <a:custGeom>
            <a:avLst/>
            <a:gdLst/>
            <a:ahLst/>
            <a:cxnLst/>
            <a:rect l="l" t="t" r="r" b="b"/>
            <a:pathLst>
              <a:path w="22225" h="69850">
                <a:moveTo>
                  <a:pt x="22145" y="0"/>
                </a:moveTo>
                <a:lnTo>
                  <a:pt x="13745" y="0"/>
                </a:lnTo>
                <a:lnTo>
                  <a:pt x="0" y="6099"/>
                </a:lnTo>
                <a:lnTo>
                  <a:pt x="0" y="14485"/>
                </a:lnTo>
                <a:lnTo>
                  <a:pt x="13745" y="8386"/>
                </a:lnTo>
                <a:lnTo>
                  <a:pt x="13745" y="69389"/>
                </a:lnTo>
                <a:lnTo>
                  <a:pt x="22145" y="69389"/>
                </a:lnTo>
                <a:lnTo>
                  <a:pt x="22145" y="0"/>
                </a:lnTo>
                <a:close/>
              </a:path>
            </a:pathLst>
          </a:custGeom>
          <a:solidFill>
            <a:srgbClr val="000000"/>
          </a:solidFill>
        </p:spPr>
        <p:txBody>
          <a:bodyPr wrap="square" lIns="0" tIns="0" rIns="0" bIns="0" rtlCol="0"/>
          <a:lstStyle/>
          <a:p>
            <a:endParaRPr/>
          </a:p>
        </p:txBody>
      </p:sp>
      <p:grpSp>
        <p:nvGrpSpPr>
          <p:cNvPr id="75" name="object 75"/>
          <p:cNvGrpSpPr/>
          <p:nvPr/>
        </p:nvGrpSpPr>
        <p:grpSpPr>
          <a:xfrm>
            <a:off x="2230283" y="6429897"/>
            <a:ext cx="661671" cy="71755"/>
            <a:chOff x="2230282" y="6429894"/>
            <a:chExt cx="661670" cy="71755"/>
          </a:xfrm>
        </p:grpSpPr>
        <p:pic>
          <p:nvPicPr>
            <p:cNvPr id="76" name="object 76"/>
            <p:cNvPicPr/>
            <p:nvPr/>
          </p:nvPicPr>
          <p:blipFill>
            <a:blip r:embed="rId48" cstate="print"/>
            <a:stretch>
              <a:fillRect/>
            </a:stretch>
          </p:blipFill>
          <p:spPr>
            <a:xfrm>
              <a:off x="2230282" y="6432181"/>
              <a:ext cx="251281" cy="69399"/>
            </a:xfrm>
            <a:prstGeom prst="rect">
              <a:avLst/>
            </a:prstGeom>
          </p:spPr>
        </p:pic>
        <p:pic>
          <p:nvPicPr>
            <p:cNvPr id="77" name="object 77"/>
            <p:cNvPicPr/>
            <p:nvPr/>
          </p:nvPicPr>
          <p:blipFill>
            <a:blip r:embed="rId49" cstate="print"/>
            <a:stretch>
              <a:fillRect/>
            </a:stretch>
          </p:blipFill>
          <p:spPr>
            <a:xfrm>
              <a:off x="2521283" y="6432181"/>
              <a:ext cx="284128" cy="69399"/>
            </a:xfrm>
            <a:prstGeom prst="rect">
              <a:avLst/>
            </a:prstGeom>
          </p:spPr>
        </p:pic>
        <p:sp>
          <p:nvSpPr>
            <p:cNvPr id="78" name="object 78"/>
            <p:cNvSpPr/>
            <p:nvPr/>
          </p:nvSpPr>
          <p:spPr>
            <a:xfrm>
              <a:off x="2846659" y="6429894"/>
              <a:ext cx="45085" cy="71755"/>
            </a:xfrm>
            <a:custGeom>
              <a:avLst/>
              <a:gdLst/>
              <a:ahLst/>
              <a:cxnLst/>
              <a:rect l="l" t="t" r="r" b="b"/>
              <a:pathLst>
                <a:path w="45085" h="71754">
                  <a:moveTo>
                    <a:pt x="29018" y="0"/>
                  </a:moveTo>
                  <a:lnTo>
                    <a:pt x="16800" y="0"/>
                  </a:lnTo>
                  <a:lnTo>
                    <a:pt x="10691" y="1524"/>
                  </a:lnTo>
                  <a:lnTo>
                    <a:pt x="7636" y="3049"/>
                  </a:lnTo>
                  <a:lnTo>
                    <a:pt x="5345" y="4584"/>
                  </a:lnTo>
                  <a:lnTo>
                    <a:pt x="2290" y="9159"/>
                  </a:lnTo>
                  <a:lnTo>
                    <a:pt x="1527" y="11446"/>
                  </a:lnTo>
                  <a:lnTo>
                    <a:pt x="1527" y="14495"/>
                  </a:lnTo>
                  <a:lnTo>
                    <a:pt x="9927" y="14495"/>
                  </a:lnTo>
                  <a:lnTo>
                    <a:pt x="9927" y="12208"/>
                  </a:lnTo>
                  <a:lnTo>
                    <a:pt x="10691" y="10683"/>
                  </a:lnTo>
                  <a:lnTo>
                    <a:pt x="12218" y="9159"/>
                  </a:lnTo>
                  <a:lnTo>
                    <a:pt x="14509" y="7634"/>
                  </a:lnTo>
                  <a:lnTo>
                    <a:pt x="17563" y="6871"/>
                  </a:lnTo>
                  <a:lnTo>
                    <a:pt x="25200" y="6871"/>
                  </a:lnTo>
                  <a:lnTo>
                    <a:pt x="28254" y="7634"/>
                  </a:lnTo>
                  <a:lnTo>
                    <a:pt x="32836" y="12208"/>
                  </a:lnTo>
                  <a:lnTo>
                    <a:pt x="34364" y="14495"/>
                  </a:lnTo>
                  <a:lnTo>
                    <a:pt x="34364" y="19832"/>
                  </a:lnTo>
                  <a:lnTo>
                    <a:pt x="33600" y="22120"/>
                  </a:lnTo>
                  <a:lnTo>
                    <a:pt x="32073" y="24407"/>
                  </a:lnTo>
                  <a:lnTo>
                    <a:pt x="25964" y="30506"/>
                  </a:lnTo>
                  <a:lnTo>
                    <a:pt x="19854" y="35843"/>
                  </a:lnTo>
                  <a:lnTo>
                    <a:pt x="15272" y="38893"/>
                  </a:lnTo>
                  <a:lnTo>
                    <a:pt x="9163" y="43467"/>
                  </a:lnTo>
                  <a:lnTo>
                    <a:pt x="5345" y="48052"/>
                  </a:lnTo>
                  <a:lnTo>
                    <a:pt x="3054" y="52626"/>
                  </a:lnTo>
                  <a:lnTo>
                    <a:pt x="763" y="56438"/>
                  </a:lnTo>
                  <a:lnTo>
                    <a:pt x="0" y="61013"/>
                  </a:lnTo>
                  <a:lnTo>
                    <a:pt x="0" y="71686"/>
                  </a:lnTo>
                  <a:lnTo>
                    <a:pt x="45055" y="71686"/>
                  </a:lnTo>
                  <a:lnTo>
                    <a:pt x="45055" y="64062"/>
                  </a:lnTo>
                  <a:lnTo>
                    <a:pt x="8400" y="64062"/>
                  </a:lnTo>
                  <a:lnTo>
                    <a:pt x="8400" y="62537"/>
                  </a:lnTo>
                  <a:lnTo>
                    <a:pt x="28254" y="38893"/>
                  </a:lnTo>
                  <a:lnTo>
                    <a:pt x="32073" y="35081"/>
                  </a:lnTo>
                  <a:lnTo>
                    <a:pt x="38946" y="29744"/>
                  </a:lnTo>
                  <a:lnTo>
                    <a:pt x="40473" y="26694"/>
                  </a:lnTo>
                  <a:lnTo>
                    <a:pt x="42000" y="24407"/>
                  </a:lnTo>
                  <a:lnTo>
                    <a:pt x="42764" y="22120"/>
                  </a:lnTo>
                  <a:lnTo>
                    <a:pt x="43527" y="19070"/>
                  </a:lnTo>
                  <a:lnTo>
                    <a:pt x="43527" y="12208"/>
                  </a:lnTo>
                  <a:lnTo>
                    <a:pt x="42000" y="8396"/>
                  </a:lnTo>
                  <a:lnTo>
                    <a:pt x="35127" y="1524"/>
                  </a:lnTo>
                  <a:lnTo>
                    <a:pt x="29018" y="0"/>
                  </a:lnTo>
                  <a:close/>
                </a:path>
              </a:pathLst>
            </a:custGeom>
            <a:solidFill>
              <a:srgbClr val="000000"/>
            </a:solidFill>
          </p:spPr>
          <p:txBody>
            <a:bodyPr wrap="square" lIns="0" tIns="0" rIns="0" bIns="0" rtlCol="0"/>
            <a:lstStyle/>
            <a:p>
              <a:endParaRPr/>
            </a:p>
          </p:txBody>
        </p:sp>
      </p:grpSp>
      <p:graphicFrame>
        <p:nvGraphicFramePr>
          <p:cNvPr id="79" name="object 79"/>
          <p:cNvGraphicFramePr>
            <a:graphicFrameLocks noGrp="1"/>
          </p:cNvGraphicFramePr>
          <p:nvPr/>
        </p:nvGraphicFramePr>
        <p:xfrm>
          <a:off x="6175954" y="721212"/>
          <a:ext cx="983620" cy="131445"/>
        </p:xfrm>
        <a:graphic>
          <a:graphicData uri="http://schemas.openxmlformats.org/drawingml/2006/table">
            <a:tbl>
              <a:tblPr firstRow="1" bandRow="1">
                <a:tableStyleId>{2D5ABB26-0587-4C30-8999-92F81FD0307C}</a:tableStyleId>
              </a:tblPr>
              <a:tblGrid>
                <a:gridCol w="163831">
                  <a:extLst>
                    <a:ext uri="{9D8B030D-6E8A-4147-A177-3AD203B41FA5}">
                      <a16:colId xmlns:a16="http://schemas.microsoft.com/office/drawing/2014/main" val="20000"/>
                    </a:ext>
                  </a:extLst>
                </a:gridCol>
                <a:gridCol w="163831">
                  <a:extLst>
                    <a:ext uri="{9D8B030D-6E8A-4147-A177-3AD203B41FA5}">
                      <a16:colId xmlns:a16="http://schemas.microsoft.com/office/drawing/2014/main" val="20001"/>
                    </a:ext>
                  </a:extLst>
                </a:gridCol>
                <a:gridCol w="163831">
                  <a:extLst>
                    <a:ext uri="{9D8B030D-6E8A-4147-A177-3AD203B41FA5}">
                      <a16:colId xmlns:a16="http://schemas.microsoft.com/office/drawing/2014/main" val="20002"/>
                    </a:ext>
                  </a:extLst>
                </a:gridCol>
                <a:gridCol w="164465">
                  <a:extLst>
                    <a:ext uri="{9D8B030D-6E8A-4147-A177-3AD203B41FA5}">
                      <a16:colId xmlns:a16="http://schemas.microsoft.com/office/drawing/2014/main" val="20003"/>
                    </a:ext>
                  </a:extLst>
                </a:gridCol>
                <a:gridCol w="163831">
                  <a:extLst>
                    <a:ext uri="{9D8B030D-6E8A-4147-A177-3AD203B41FA5}">
                      <a16:colId xmlns:a16="http://schemas.microsoft.com/office/drawing/2014/main" val="20004"/>
                    </a:ext>
                  </a:extLst>
                </a:gridCol>
                <a:gridCol w="163831">
                  <a:extLst>
                    <a:ext uri="{9D8B030D-6E8A-4147-A177-3AD203B41FA5}">
                      <a16:colId xmlns:a16="http://schemas.microsoft.com/office/drawing/2014/main" val="20005"/>
                    </a:ext>
                  </a:extLst>
                </a:gridCol>
              </a:tblGrid>
              <a:tr h="131445">
                <a:tc>
                  <a:txBody>
                    <a:bodyPr/>
                    <a:lstStyle/>
                    <a:p>
                      <a:pPr>
                        <a:lnSpc>
                          <a:spcPct val="100000"/>
                        </a:lnSpc>
                      </a:pPr>
                      <a:endParaRPr sz="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bl>
          </a:graphicData>
        </a:graphic>
      </p:graphicFrame>
      <p:graphicFrame>
        <p:nvGraphicFramePr>
          <p:cNvPr id="80" name="object 80"/>
          <p:cNvGraphicFramePr>
            <a:graphicFrameLocks noGrp="1"/>
          </p:cNvGraphicFramePr>
          <p:nvPr/>
        </p:nvGraphicFramePr>
        <p:xfrm>
          <a:off x="6175954" y="985005"/>
          <a:ext cx="491493" cy="131445"/>
        </p:xfrm>
        <a:graphic>
          <a:graphicData uri="http://schemas.openxmlformats.org/drawingml/2006/table">
            <a:tbl>
              <a:tblPr firstRow="1" bandRow="1">
                <a:tableStyleId>{2D5ABB26-0587-4C30-8999-92F81FD0307C}</a:tableStyleId>
              </a:tblPr>
              <a:tblGrid>
                <a:gridCol w="163831">
                  <a:extLst>
                    <a:ext uri="{9D8B030D-6E8A-4147-A177-3AD203B41FA5}">
                      <a16:colId xmlns:a16="http://schemas.microsoft.com/office/drawing/2014/main" val="20000"/>
                    </a:ext>
                  </a:extLst>
                </a:gridCol>
                <a:gridCol w="163831">
                  <a:extLst>
                    <a:ext uri="{9D8B030D-6E8A-4147-A177-3AD203B41FA5}">
                      <a16:colId xmlns:a16="http://schemas.microsoft.com/office/drawing/2014/main" val="20001"/>
                    </a:ext>
                  </a:extLst>
                </a:gridCol>
                <a:gridCol w="163831">
                  <a:extLst>
                    <a:ext uri="{9D8B030D-6E8A-4147-A177-3AD203B41FA5}">
                      <a16:colId xmlns:a16="http://schemas.microsoft.com/office/drawing/2014/main" val="20002"/>
                    </a:ext>
                  </a:extLst>
                </a:gridCol>
              </a:tblGrid>
              <a:tr h="131445">
                <a:tc>
                  <a:txBody>
                    <a:bodyPr/>
                    <a:lstStyle/>
                    <a:p>
                      <a:pPr>
                        <a:lnSpc>
                          <a:spcPct val="100000"/>
                        </a:lnSpc>
                      </a:pPr>
                      <a:endParaRPr sz="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bl>
          </a:graphicData>
        </a:graphic>
      </p:graphicFrame>
      <p:sp>
        <p:nvSpPr>
          <p:cNvPr id="81" name="object 81"/>
          <p:cNvSpPr/>
          <p:nvPr/>
        </p:nvSpPr>
        <p:spPr>
          <a:xfrm>
            <a:off x="6180535" y="1248087"/>
            <a:ext cx="0" cy="142240"/>
          </a:xfrm>
          <a:custGeom>
            <a:avLst/>
            <a:gdLst/>
            <a:ahLst/>
            <a:cxnLst/>
            <a:rect l="l" t="t" r="r" b="b"/>
            <a:pathLst>
              <a:path h="142240">
                <a:moveTo>
                  <a:pt x="0" y="0"/>
                </a:moveTo>
                <a:lnTo>
                  <a:pt x="0" y="0"/>
                </a:lnTo>
                <a:lnTo>
                  <a:pt x="0" y="141909"/>
                </a:lnTo>
              </a:path>
            </a:pathLst>
          </a:custGeom>
          <a:ln w="9165">
            <a:solidFill>
              <a:srgbClr val="000000"/>
            </a:solidFill>
          </a:ln>
        </p:spPr>
        <p:txBody>
          <a:bodyPr wrap="square" lIns="0" tIns="0" rIns="0" bIns="0" rtlCol="0"/>
          <a:lstStyle/>
          <a:p>
            <a:endParaRPr/>
          </a:p>
        </p:txBody>
      </p:sp>
      <p:sp>
        <p:nvSpPr>
          <p:cNvPr id="82" name="object 82"/>
          <p:cNvSpPr/>
          <p:nvPr/>
        </p:nvSpPr>
        <p:spPr>
          <a:xfrm>
            <a:off x="6344057" y="1258049"/>
            <a:ext cx="0" cy="132080"/>
          </a:xfrm>
          <a:custGeom>
            <a:avLst/>
            <a:gdLst/>
            <a:ahLst/>
            <a:cxnLst/>
            <a:rect l="l" t="t" r="r" b="b"/>
            <a:pathLst>
              <a:path h="132080">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83" name="object 83"/>
          <p:cNvSpPr/>
          <p:nvPr/>
        </p:nvSpPr>
        <p:spPr>
          <a:xfrm>
            <a:off x="6180535" y="1511983"/>
            <a:ext cx="0" cy="142240"/>
          </a:xfrm>
          <a:custGeom>
            <a:avLst/>
            <a:gdLst/>
            <a:ahLst/>
            <a:cxnLst/>
            <a:rect l="l" t="t" r="r" b="b"/>
            <a:pathLst>
              <a:path h="142239">
                <a:moveTo>
                  <a:pt x="0" y="0"/>
                </a:moveTo>
                <a:lnTo>
                  <a:pt x="0" y="0"/>
                </a:lnTo>
                <a:lnTo>
                  <a:pt x="0" y="141808"/>
                </a:lnTo>
              </a:path>
            </a:pathLst>
          </a:custGeom>
          <a:ln w="9165">
            <a:solidFill>
              <a:srgbClr val="000000"/>
            </a:solidFill>
          </a:ln>
        </p:spPr>
        <p:txBody>
          <a:bodyPr wrap="square" lIns="0" tIns="0" rIns="0" bIns="0" rtlCol="0"/>
          <a:lstStyle/>
          <a:p>
            <a:endParaRPr/>
          </a:p>
        </p:txBody>
      </p:sp>
      <p:sp>
        <p:nvSpPr>
          <p:cNvPr id="84" name="object 84"/>
          <p:cNvSpPr/>
          <p:nvPr/>
        </p:nvSpPr>
        <p:spPr>
          <a:xfrm>
            <a:off x="6344057" y="1521843"/>
            <a:ext cx="0" cy="132080"/>
          </a:xfrm>
          <a:custGeom>
            <a:avLst/>
            <a:gdLst/>
            <a:ahLst/>
            <a:cxnLst/>
            <a:rect l="l" t="t" r="r" b="b"/>
            <a:pathLst>
              <a:path h="132080">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85" name="object 85"/>
          <p:cNvSpPr/>
          <p:nvPr/>
        </p:nvSpPr>
        <p:spPr>
          <a:xfrm>
            <a:off x="6507477" y="1521843"/>
            <a:ext cx="0" cy="132080"/>
          </a:xfrm>
          <a:custGeom>
            <a:avLst/>
            <a:gdLst/>
            <a:ahLst/>
            <a:cxnLst/>
            <a:rect l="l" t="t" r="r" b="b"/>
            <a:pathLst>
              <a:path h="132080">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86" name="object 86"/>
          <p:cNvSpPr/>
          <p:nvPr/>
        </p:nvSpPr>
        <p:spPr>
          <a:xfrm>
            <a:off x="6180535" y="2038960"/>
            <a:ext cx="0" cy="142240"/>
          </a:xfrm>
          <a:custGeom>
            <a:avLst/>
            <a:gdLst/>
            <a:ahLst/>
            <a:cxnLst/>
            <a:rect l="l" t="t" r="r" b="b"/>
            <a:pathLst>
              <a:path h="142239">
                <a:moveTo>
                  <a:pt x="0" y="0"/>
                </a:moveTo>
                <a:lnTo>
                  <a:pt x="0" y="0"/>
                </a:lnTo>
                <a:lnTo>
                  <a:pt x="0" y="141808"/>
                </a:lnTo>
              </a:path>
            </a:pathLst>
          </a:custGeom>
          <a:ln w="9165">
            <a:solidFill>
              <a:srgbClr val="000000"/>
            </a:solidFill>
          </a:ln>
        </p:spPr>
        <p:txBody>
          <a:bodyPr wrap="square" lIns="0" tIns="0" rIns="0" bIns="0" rtlCol="0"/>
          <a:lstStyle/>
          <a:p>
            <a:endParaRPr/>
          </a:p>
        </p:txBody>
      </p:sp>
      <p:sp>
        <p:nvSpPr>
          <p:cNvPr id="87" name="object 87"/>
          <p:cNvSpPr/>
          <p:nvPr/>
        </p:nvSpPr>
        <p:spPr>
          <a:xfrm>
            <a:off x="6344057" y="2048821"/>
            <a:ext cx="0" cy="132080"/>
          </a:xfrm>
          <a:custGeom>
            <a:avLst/>
            <a:gdLst/>
            <a:ahLst/>
            <a:cxnLst/>
            <a:rect l="l" t="t" r="r" b="b"/>
            <a:pathLst>
              <a:path h="132080">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88" name="object 88"/>
          <p:cNvSpPr/>
          <p:nvPr/>
        </p:nvSpPr>
        <p:spPr>
          <a:xfrm>
            <a:off x="6507477" y="2048821"/>
            <a:ext cx="0" cy="132080"/>
          </a:xfrm>
          <a:custGeom>
            <a:avLst/>
            <a:gdLst/>
            <a:ahLst/>
            <a:cxnLst/>
            <a:rect l="l" t="t" r="r" b="b"/>
            <a:pathLst>
              <a:path h="132080">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89" name="object 89"/>
          <p:cNvSpPr/>
          <p:nvPr/>
        </p:nvSpPr>
        <p:spPr>
          <a:xfrm>
            <a:off x="6180535" y="2302755"/>
            <a:ext cx="0" cy="142240"/>
          </a:xfrm>
          <a:custGeom>
            <a:avLst/>
            <a:gdLst/>
            <a:ahLst/>
            <a:cxnLst/>
            <a:rect l="l" t="t" r="r" b="b"/>
            <a:pathLst>
              <a:path h="142239">
                <a:moveTo>
                  <a:pt x="0" y="0"/>
                </a:moveTo>
                <a:lnTo>
                  <a:pt x="0" y="0"/>
                </a:lnTo>
                <a:lnTo>
                  <a:pt x="0" y="141909"/>
                </a:lnTo>
              </a:path>
            </a:pathLst>
          </a:custGeom>
          <a:ln w="9165">
            <a:solidFill>
              <a:srgbClr val="000000"/>
            </a:solidFill>
          </a:ln>
        </p:spPr>
        <p:txBody>
          <a:bodyPr wrap="square" lIns="0" tIns="0" rIns="0" bIns="0" rtlCol="0"/>
          <a:lstStyle/>
          <a:p>
            <a:endParaRPr/>
          </a:p>
        </p:txBody>
      </p:sp>
      <p:sp>
        <p:nvSpPr>
          <p:cNvPr id="90" name="object 90"/>
          <p:cNvSpPr/>
          <p:nvPr/>
        </p:nvSpPr>
        <p:spPr>
          <a:xfrm>
            <a:off x="6344057" y="2312716"/>
            <a:ext cx="0" cy="132080"/>
          </a:xfrm>
          <a:custGeom>
            <a:avLst/>
            <a:gdLst/>
            <a:ahLst/>
            <a:cxnLst/>
            <a:rect l="l" t="t" r="r" b="b"/>
            <a:pathLst>
              <a:path h="132080">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91" name="object 91"/>
          <p:cNvSpPr/>
          <p:nvPr/>
        </p:nvSpPr>
        <p:spPr>
          <a:xfrm>
            <a:off x="6507477" y="2312716"/>
            <a:ext cx="0" cy="132080"/>
          </a:xfrm>
          <a:custGeom>
            <a:avLst/>
            <a:gdLst/>
            <a:ahLst/>
            <a:cxnLst/>
            <a:rect l="l" t="t" r="r" b="b"/>
            <a:pathLst>
              <a:path h="132080">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92" name="object 92"/>
          <p:cNvSpPr/>
          <p:nvPr/>
        </p:nvSpPr>
        <p:spPr>
          <a:xfrm>
            <a:off x="6180535" y="2566651"/>
            <a:ext cx="0" cy="142240"/>
          </a:xfrm>
          <a:custGeom>
            <a:avLst/>
            <a:gdLst/>
            <a:ahLst/>
            <a:cxnLst/>
            <a:rect l="l" t="t" r="r" b="b"/>
            <a:pathLst>
              <a:path h="142239">
                <a:moveTo>
                  <a:pt x="0" y="0"/>
                </a:moveTo>
                <a:lnTo>
                  <a:pt x="0" y="0"/>
                </a:lnTo>
                <a:lnTo>
                  <a:pt x="0" y="141808"/>
                </a:lnTo>
              </a:path>
            </a:pathLst>
          </a:custGeom>
          <a:ln w="9165">
            <a:solidFill>
              <a:srgbClr val="000000"/>
            </a:solidFill>
          </a:ln>
        </p:spPr>
        <p:txBody>
          <a:bodyPr wrap="square" lIns="0" tIns="0" rIns="0" bIns="0" rtlCol="0"/>
          <a:lstStyle/>
          <a:p>
            <a:endParaRPr/>
          </a:p>
        </p:txBody>
      </p:sp>
      <p:sp>
        <p:nvSpPr>
          <p:cNvPr id="93" name="object 93"/>
          <p:cNvSpPr/>
          <p:nvPr/>
        </p:nvSpPr>
        <p:spPr>
          <a:xfrm>
            <a:off x="6344057" y="2576511"/>
            <a:ext cx="0" cy="132080"/>
          </a:xfrm>
          <a:custGeom>
            <a:avLst/>
            <a:gdLst/>
            <a:ahLst/>
            <a:cxnLst/>
            <a:rect l="l" t="t" r="r" b="b"/>
            <a:pathLst>
              <a:path h="132080">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94" name="object 94"/>
          <p:cNvSpPr/>
          <p:nvPr/>
        </p:nvSpPr>
        <p:spPr>
          <a:xfrm>
            <a:off x="6180535" y="2830447"/>
            <a:ext cx="0" cy="141605"/>
          </a:xfrm>
          <a:custGeom>
            <a:avLst/>
            <a:gdLst/>
            <a:ahLst/>
            <a:cxnLst/>
            <a:rect l="l" t="t" r="r" b="b"/>
            <a:pathLst>
              <a:path h="141605">
                <a:moveTo>
                  <a:pt x="0" y="0"/>
                </a:moveTo>
                <a:lnTo>
                  <a:pt x="0" y="0"/>
                </a:lnTo>
                <a:lnTo>
                  <a:pt x="0" y="141096"/>
                </a:lnTo>
              </a:path>
            </a:pathLst>
          </a:custGeom>
          <a:ln w="9165">
            <a:solidFill>
              <a:srgbClr val="000000"/>
            </a:solidFill>
          </a:ln>
        </p:spPr>
        <p:txBody>
          <a:bodyPr wrap="square" lIns="0" tIns="0" rIns="0" bIns="0" rtlCol="0"/>
          <a:lstStyle/>
          <a:p>
            <a:endParaRPr/>
          </a:p>
        </p:txBody>
      </p:sp>
      <p:sp>
        <p:nvSpPr>
          <p:cNvPr id="95" name="object 95"/>
          <p:cNvSpPr/>
          <p:nvPr/>
        </p:nvSpPr>
        <p:spPr>
          <a:xfrm>
            <a:off x="6344057" y="2839592"/>
            <a:ext cx="0" cy="132080"/>
          </a:xfrm>
          <a:custGeom>
            <a:avLst/>
            <a:gdLst/>
            <a:ahLst/>
            <a:cxnLst/>
            <a:rect l="l" t="t" r="r" b="b"/>
            <a:pathLst>
              <a:path h="132080">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96" name="object 96"/>
          <p:cNvSpPr/>
          <p:nvPr/>
        </p:nvSpPr>
        <p:spPr>
          <a:xfrm>
            <a:off x="6507477" y="2576511"/>
            <a:ext cx="0" cy="132080"/>
          </a:xfrm>
          <a:custGeom>
            <a:avLst/>
            <a:gdLst/>
            <a:ahLst/>
            <a:cxnLst/>
            <a:rect l="l" t="t" r="r" b="b"/>
            <a:pathLst>
              <a:path h="132080">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97" name="object 97"/>
          <p:cNvSpPr/>
          <p:nvPr/>
        </p:nvSpPr>
        <p:spPr>
          <a:xfrm>
            <a:off x="6180535" y="3357423"/>
            <a:ext cx="0" cy="142240"/>
          </a:xfrm>
          <a:custGeom>
            <a:avLst/>
            <a:gdLst/>
            <a:ahLst/>
            <a:cxnLst/>
            <a:rect l="l" t="t" r="r" b="b"/>
            <a:pathLst>
              <a:path h="142239">
                <a:moveTo>
                  <a:pt x="0" y="0"/>
                </a:moveTo>
                <a:lnTo>
                  <a:pt x="0" y="0"/>
                </a:lnTo>
                <a:lnTo>
                  <a:pt x="0" y="141808"/>
                </a:lnTo>
              </a:path>
            </a:pathLst>
          </a:custGeom>
          <a:ln w="9165">
            <a:solidFill>
              <a:srgbClr val="000000"/>
            </a:solidFill>
          </a:ln>
        </p:spPr>
        <p:txBody>
          <a:bodyPr wrap="square" lIns="0" tIns="0" rIns="0" bIns="0" rtlCol="0"/>
          <a:lstStyle/>
          <a:p>
            <a:endParaRPr/>
          </a:p>
        </p:txBody>
      </p:sp>
      <p:sp>
        <p:nvSpPr>
          <p:cNvPr id="98" name="object 98"/>
          <p:cNvSpPr/>
          <p:nvPr/>
        </p:nvSpPr>
        <p:spPr>
          <a:xfrm>
            <a:off x="6344057" y="3367384"/>
            <a:ext cx="0" cy="132080"/>
          </a:xfrm>
          <a:custGeom>
            <a:avLst/>
            <a:gdLst/>
            <a:ahLst/>
            <a:cxnLst/>
            <a:rect l="l" t="t" r="r" b="b"/>
            <a:pathLst>
              <a:path h="132079">
                <a:moveTo>
                  <a:pt x="0" y="0"/>
                </a:moveTo>
                <a:lnTo>
                  <a:pt x="0" y="0"/>
                </a:lnTo>
                <a:lnTo>
                  <a:pt x="0" y="131846"/>
                </a:lnTo>
              </a:path>
            </a:pathLst>
          </a:custGeom>
          <a:ln w="9165">
            <a:solidFill>
              <a:srgbClr val="000000"/>
            </a:solidFill>
          </a:ln>
        </p:spPr>
        <p:txBody>
          <a:bodyPr wrap="square" lIns="0" tIns="0" rIns="0" bIns="0" rtlCol="0"/>
          <a:lstStyle/>
          <a:p>
            <a:endParaRPr/>
          </a:p>
        </p:txBody>
      </p:sp>
      <p:sp>
        <p:nvSpPr>
          <p:cNvPr id="99" name="object 99"/>
          <p:cNvSpPr/>
          <p:nvPr/>
        </p:nvSpPr>
        <p:spPr>
          <a:xfrm>
            <a:off x="6507477" y="3367384"/>
            <a:ext cx="0" cy="132080"/>
          </a:xfrm>
          <a:custGeom>
            <a:avLst/>
            <a:gdLst/>
            <a:ahLst/>
            <a:cxnLst/>
            <a:rect l="l" t="t" r="r" b="b"/>
            <a:pathLst>
              <a:path h="132079">
                <a:moveTo>
                  <a:pt x="0" y="0"/>
                </a:moveTo>
                <a:lnTo>
                  <a:pt x="0" y="0"/>
                </a:lnTo>
                <a:lnTo>
                  <a:pt x="0" y="131846"/>
                </a:lnTo>
              </a:path>
            </a:pathLst>
          </a:custGeom>
          <a:ln w="9165">
            <a:solidFill>
              <a:srgbClr val="000000"/>
            </a:solidFill>
          </a:ln>
        </p:spPr>
        <p:txBody>
          <a:bodyPr wrap="square" lIns="0" tIns="0" rIns="0" bIns="0" rtlCol="0"/>
          <a:lstStyle/>
          <a:p>
            <a:endParaRPr/>
          </a:p>
        </p:txBody>
      </p:sp>
      <p:sp>
        <p:nvSpPr>
          <p:cNvPr id="100" name="object 100"/>
          <p:cNvSpPr/>
          <p:nvPr/>
        </p:nvSpPr>
        <p:spPr>
          <a:xfrm>
            <a:off x="6180535" y="3621320"/>
            <a:ext cx="0" cy="141605"/>
          </a:xfrm>
          <a:custGeom>
            <a:avLst/>
            <a:gdLst/>
            <a:ahLst/>
            <a:cxnLst/>
            <a:rect l="l" t="t" r="r" b="b"/>
            <a:pathLst>
              <a:path h="141604">
                <a:moveTo>
                  <a:pt x="0" y="0"/>
                </a:moveTo>
                <a:lnTo>
                  <a:pt x="0" y="0"/>
                </a:lnTo>
                <a:lnTo>
                  <a:pt x="0" y="141096"/>
                </a:lnTo>
              </a:path>
            </a:pathLst>
          </a:custGeom>
          <a:ln w="9165">
            <a:solidFill>
              <a:srgbClr val="000000"/>
            </a:solidFill>
          </a:ln>
        </p:spPr>
        <p:txBody>
          <a:bodyPr wrap="square" lIns="0" tIns="0" rIns="0" bIns="0" rtlCol="0"/>
          <a:lstStyle/>
          <a:p>
            <a:endParaRPr/>
          </a:p>
        </p:txBody>
      </p:sp>
      <p:sp>
        <p:nvSpPr>
          <p:cNvPr id="101" name="object 101"/>
          <p:cNvSpPr/>
          <p:nvPr/>
        </p:nvSpPr>
        <p:spPr>
          <a:xfrm>
            <a:off x="6344057" y="3631181"/>
            <a:ext cx="0" cy="131445"/>
          </a:xfrm>
          <a:custGeom>
            <a:avLst/>
            <a:gdLst/>
            <a:ahLst/>
            <a:cxnLst/>
            <a:rect l="l" t="t" r="r" b="b"/>
            <a:pathLst>
              <a:path h="131445">
                <a:moveTo>
                  <a:pt x="0" y="0"/>
                </a:moveTo>
                <a:lnTo>
                  <a:pt x="0" y="0"/>
                </a:lnTo>
                <a:lnTo>
                  <a:pt x="0" y="131236"/>
                </a:lnTo>
              </a:path>
            </a:pathLst>
          </a:custGeom>
          <a:ln w="9165">
            <a:solidFill>
              <a:srgbClr val="000000"/>
            </a:solidFill>
          </a:ln>
        </p:spPr>
        <p:txBody>
          <a:bodyPr wrap="square" lIns="0" tIns="0" rIns="0" bIns="0" rtlCol="0"/>
          <a:lstStyle/>
          <a:p>
            <a:endParaRPr/>
          </a:p>
        </p:txBody>
      </p:sp>
      <p:sp>
        <p:nvSpPr>
          <p:cNvPr id="102" name="object 102"/>
          <p:cNvSpPr/>
          <p:nvPr/>
        </p:nvSpPr>
        <p:spPr>
          <a:xfrm>
            <a:off x="6507477" y="3631181"/>
            <a:ext cx="0" cy="131445"/>
          </a:xfrm>
          <a:custGeom>
            <a:avLst/>
            <a:gdLst/>
            <a:ahLst/>
            <a:cxnLst/>
            <a:rect l="l" t="t" r="r" b="b"/>
            <a:pathLst>
              <a:path h="131445">
                <a:moveTo>
                  <a:pt x="0" y="0"/>
                </a:moveTo>
                <a:lnTo>
                  <a:pt x="0" y="0"/>
                </a:lnTo>
                <a:lnTo>
                  <a:pt x="0" y="131236"/>
                </a:lnTo>
              </a:path>
            </a:pathLst>
          </a:custGeom>
          <a:ln w="9165">
            <a:solidFill>
              <a:srgbClr val="000000"/>
            </a:solidFill>
          </a:ln>
        </p:spPr>
        <p:txBody>
          <a:bodyPr wrap="square" lIns="0" tIns="0" rIns="0" bIns="0" rtlCol="0"/>
          <a:lstStyle/>
          <a:p>
            <a:endParaRPr/>
          </a:p>
        </p:txBody>
      </p:sp>
      <p:sp>
        <p:nvSpPr>
          <p:cNvPr id="103" name="object 103"/>
          <p:cNvSpPr/>
          <p:nvPr/>
        </p:nvSpPr>
        <p:spPr>
          <a:xfrm>
            <a:off x="6180535" y="3885113"/>
            <a:ext cx="0" cy="141605"/>
          </a:xfrm>
          <a:custGeom>
            <a:avLst/>
            <a:gdLst/>
            <a:ahLst/>
            <a:cxnLst/>
            <a:rect l="l" t="t" r="r" b="b"/>
            <a:pathLst>
              <a:path h="141604">
                <a:moveTo>
                  <a:pt x="0" y="0"/>
                </a:moveTo>
                <a:lnTo>
                  <a:pt x="0" y="0"/>
                </a:lnTo>
                <a:lnTo>
                  <a:pt x="0" y="141096"/>
                </a:lnTo>
              </a:path>
            </a:pathLst>
          </a:custGeom>
          <a:ln w="9165">
            <a:solidFill>
              <a:srgbClr val="000000"/>
            </a:solidFill>
          </a:ln>
        </p:spPr>
        <p:txBody>
          <a:bodyPr wrap="square" lIns="0" tIns="0" rIns="0" bIns="0" rtlCol="0"/>
          <a:lstStyle/>
          <a:p>
            <a:endParaRPr/>
          </a:p>
        </p:txBody>
      </p:sp>
      <p:sp>
        <p:nvSpPr>
          <p:cNvPr id="104" name="object 104"/>
          <p:cNvSpPr/>
          <p:nvPr/>
        </p:nvSpPr>
        <p:spPr>
          <a:xfrm>
            <a:off x="6344057" y="3894260"/>
            <a:ext cx="0" cy="132080"/>
          </a:xfrm>
          <a:custGeom>
            <a:avLst/>
            <a:gdLst/>
            <a:ahLst/>
            <a:cxnLst/>
            <a:rect l="l" t="t" r="r" b="b"/>
            <a:pathLst>
              <a:path h="132079">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105" name="object 105"/>
          <p:cNvSpPr/>
          <p:nvPr/>
        </p:nvSpPr>
        <p:spPr>
          <a:xfrm>
            <a:off x="6185118" y="4153581"/>
            <a:ext cx="163831" cy="0"/>
          </a:xfrm>
          <a:custGeom>
            <a:avLst/>
            <a:gdLst/>
            <a:ahLst/>
            <a:cxnLst/>
            <a:rect l="l" t="t" r="r" b="b"/>
            <a:pathLst>
              <a:path w="163829">
                <a:moveTo>
                  <a:pt x="0" y="0"/>
                </a:moveTo>
                <a:lnTo>
                  <a:pt x="0" y="0"/>
                </a:lnTo>
                <a:lnTo>
                  <a:pt x="163522" y="0"/>
                </a:lnTo>
              </a:path>
            </a:pathLst>
          </a:custGeom>
          <a:ln w="9151">
            <a:solidFill>
              <a:srgbClr val="000000"/>
            </a:solidFill>
          </a:ln>
        </p:spPr>
        <p:txBody>
          <a:bodyPr wrap="square" lIns="0" tIns="0" rIns="0" bIns="0" rtlCol="0"/>
          <a:lstStyle/>
          <a:p>
            <a:endParaRPr/>
          </a:p>
        </p:txBody>
      </p:sp>
      <p:sp>
        <p:nvSpPr>
          <p:cNvPr id="106" name="object 106"/>
          <p:cNvSpPr/>
          <p:nvPr/>
        </p:nvSpPr>
        <p:spPr>
          <a:xfrm>
            <a:off x="6507477" y="3894260"/>
            <a:ext cx="0" cy="132080"/>
          </a:xfrm>
          <a:custGeom>
            <a:avLst/>
            <a:gdLst/>
            <a:ahLst/>
            <a:cxnLst/>
            <a:rect l="l" t="t" r="r" b="b"/>
            <a:pathLst>
              <a:path h="132079">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107" name="object 107"/>
          <p:cNvSpPr/>
          <p:nvPr/>
        </p:nvSpPr>
        <p:spPr>
          <a:xfrm>
            <a:off x="6512775" y="4153581"/>
            <a:ext cx="163831" cy="0"/>
          </a:xfrm>
          <a:custGeom>
            <a:avLst/>
            <a:gdLst/>
            <a:ahLst/>
            <a:cxnLst/>
            <a:rect l="l" t="t" r="r" b="b"/>
            <a:pathLst>
              <a:path w="163829">
                <a:moveTo>
                  <a:pt x="0" y="0"/>
                </a:moveTo>
                <a:lnTo>
                  <a:pt x="0" y="0"/>
                </a:lnTo>
                <a:lnTo>
                  <a:pt x="163522" y="0"/>
                </a:lnTo>
              </a:path>
            </a:pathLst>
          </a:custGeom>
          <a:ln w="9151">
            <a:solidFill>
              <a:srgbClr val="000000"/>
            </a:solidFill>
          </a:ln>
        </p:spPr>
        <p:txBody>
          <a:bodyPr wrap="square" lIns="0" tIns="0" rIns="0" bIns="0" rtlCol="0"/>
          <a:lstStyle/>
          <a:p>
            <a:endParaRPr/>
          </a:p>
        </p:txBody>
      </p:sp>
      <p:sp>
        <p:nvSpPr>
          <p:cNvPr id="108" name="object 108"/>
          <p:cNvSpPr/>
          <p:nvPr/>
        </p:nvSpPr>
        <p:spPr>
          <a:xfrm>
            <a:off x="6185118" y="4285529"/>
            <a:ext cx="163831" cy="0"/>
          </a:xfrm>
          <a:custGeom>
            <a:avLst/>
            <a:gdLst/>
            <a:ahLst/>
            <a:cxnLst/>
            <a:rect l="l" t="t" r="r" b="b"/>
            <a:pathLst>
              <a:path w="163829">
                <a:moveTo>
                  <a:pt x="0" y="0"/>
                </a:moveTo>
                <a:lnTo>
                  <a:pt x="0" y="0"/>
                </a:lnTo>
                <a:lnTo>
                  <a:pt x="163522" y="0"/>
                </a:lnTo>
              </a:path>
            </a:pathLst>
          </a:custGeom>
          <a:ln w="9151">
            <a:solidFill>
              <a:srgbClr val="000000"/>
            </a:solidFill>
          </a:ln>
        </p:spPr>
        <p:txBody>
          <a:bodyPr wrap="square" lIns="0" tIns="0" rIns="0" bIns="0" rtlCol="0"/>
          <a:lstStyle/>
          <a:p>
            <a:endParaRPr/>
          </a:p>
        </p:txBody>
      </p:sp>
      <p:sp>
        <p:nvSpPr>
          <p:cNvPr id="109" name="object 109"/>
          <p:cNvSpPr/>
          <p:nvPr/>
        </p:nvSpPr>
        <p:spPr>
          <a:xfrm>
            <a:off x="6512775" y="4285529"/>
            <a:ext cx="163831" cy="0"/>
          </a:xfrm>
          <a:custGeom>
            <a:avLst/>
            <a:gdLst/>
            <a:ahLst/>
            <a:cxnLst/>
            <a:rect l="l" t="t" r="r" b="b"/>
            <a:pathLst>
              <a:path w="163829">
                <a:moveTo>
                  <a:pt x="0" y="0"/>
                </a:moveTo>
                <a:lnTo>
                  <a:pt x="0" y="0"/>
                </a:lnTo>
                <a:lnTo>
                  <a:pt x="163522" y="0"/>
                </a:lnTo>
              </a:path>
            </a:pathLst>
          </a:custGeom>
          <a:ln w="9151">
            <a:solidFill>
              <a:srgbClr val="000000"/>
            </a:solidFill>
          </a:ln>
        </p:spPr>
        <p:txBody>
          <a:bodyPr wrap="square" lIns="0" tIns="0" rIns="0" bIns="0" rtlCol="0"/>
          <a:lstStyle/>
          <a:p>
            <a:endParaRPr/>
          </a:p>
        </p:txBody>
      </p:sp>
      <p:sp>
        <p:nvSpPr>
          <p:cNvPr id="110" name="object 110"/>
          <p:cNvSpPr/>
          <p:nvPr/>
        </p:nvSpPr>
        <p:spPr>
          <a:xfrm>
            <a:off x="6180535" y="4148195"/>
            <a:ext cx="0" cy="142240"/>
          </a:xfrm>
          <a:custGeom>
            <a:avLst/>
            <a:gdLst/>
            <a:ahLst/>
            <a:cxnLst/>
            <a:rect l="l" t="t" r="r" b="b"/>
            <a:pathLst>
              <a:path h="142239">
                <a:moveTo>
                  <a:pt x="0" y="0"/>
                </a:moveTo>
                <a:lnTo>
                  <a:pt x="0" y="0"/>
                </a:lnTo>
                <a:lnTo>
                  <a:pt x="0" y="141909"/>
                </a:lnTo>
              </a:path>
            </a:pathLst>
          </a:custGeom>
          <a:ln w="9165">
            <a:solidFill>
              <a:srgbClr val="000000"/>
            </a:solidFill>
          </a:ln>
        </p:spPr>
        <p:txBody>
          <a:bodyPr wrap="square" lIns="0" tIns="0" rIns="0" bIns="0" rtlCol="0"/>
          <a:lstStyle/>
          <a:p>
            <a:endParaRPr/>
          </a:p>
        </p:txBody>
      </p:sp>
      <p:sp>
        <p:nvSpPr>
          <p:cNvPr id="111" name="object 111"/>
          <p:cNvSpPr/>
          <p:nvPr/>
        </p:nvSpPr>
        <p:spPr>
          <a:xfrm>
            <a:off x="6344057" y="4158156"/>
            <a:ext cx="0" cy="132080"/>
          </a:xfrm>
          <a:custGeom>
            <a:avLst/>
            <a:gdLst/>
            <a:ahLst/>
            <a:cxnLst/>
            <a:rect l="l" t="t" r="r" b="b"/>
            <a:pathLst>
              <a:path h="132079">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112" name="object 112"/>
          <p:cNvSpPr/>
          <p:nvPr/>
        </p:nvSpPr>
        <p:spPr>
          <a:xfrm>
            <a:off x="6185118" y="4548611"/>
            <a:ext cx="163831" cy="0"/>
          </a:xfrm>
          <a:custGeom>
            <a:avLst/>
            <a:gdLst/>
            <a:ahLst/>
            <a:cxnLst/>
            <a:rect l="l" t="t" r="r" b="b"/>
            <a:pathLst>
              <a:path w="163829">
                <a:moveTo>
                  <a:pt x="0" y="0"/>
                </a:moveTo>
                <a:lnTo>
                  <a:pt x="0" y="0"/>
                </a:lnTo>
                <a:lnTo>
                  <a:pt x="163522" y="0"/>
                </a:lnTo>
              </a:path>
            </a:pathLst>
          </a:custGeom>
          <a:ln w="9151">
            <a:solidFill>
              <a:srgbClr val="000000"/>
            </a:solidFill>
          </a:ln>
        </p:spPr>
        <p:txBody>
          <a:bodyPr wrap="square" lIns="0" tIns="0" rIns="0" bIns="0" rtlCol="0"/>
          <a:lstStyle/>
          <a:p>
            <a:endParaRPr/>
          </a:p>
        </p:txBody>
      </p:sp>
      <p:sp>
        <p:nvSpPr>
          <p:cNvPr id="113" name="object 113"/>
          <p:cNvSpPr/>
          <p:nvPr/>
        </p:nvSpPr>
        <p:spPr>
          <a:xfrm>
            <a:off x="6507477" y="4148195"/>
            <a:ext cx="0" cy="142240"/>
          </a:xfrm>
          <a:custGeom>
            <a:avLst/>
            <a:gdLst/>
            <a:ahLst/>
            <a:cxnLst/>
            <a:rect l="l" t="t" r="r" b="b"/>
            <a:pathLst>
              <a:path h="142239">
                <a:moveTo>
                  <a:pt x="0" y="0"/>
                </a:moveTo>
                <a:lnTo>
                  <a:pt x="0" y="0"/>
                </a:lnTo>
                <a:lnTo>
                  <a:pt x="0" y="141909"/>
                </a:lnTo>
              </a:path>
            </a:pathLst>
          </a:custGeom>
          <a:ln w="9165">
            <a:solidFill>
              <a:srgbClr val="000000"/>
            </a:solidFill>
          </a:ln>
        </p:spPr>
        <p:txBody>
          <a:bodyPr wrap="square" lIns="0" tIns="0" rIns="0" bIns="0" rtlCol="0"/>
          <a:lstStyle/>
          <a:p>
            <a:endParaRPr/>
          </a:p>
        </p:txBody>
      </p:sp>
      <p:sp>
        <p:nvSpPr>
          <p:cNvPr id="114" name="object 114"/>
          <p:cNvSpPr/>
          <p:nvPr/>
        </p:nvSpPr>
        <p:spPr>
          <a:xfrm>
            <a:off x="6670899" y="4158156"/>
            <a:ext cx="0" cy="132080"/>
          </a:xfrm>
          <a:custGeom>
            <a:avLst/>
            <a:gdLst/>
            <a:ahLst/>
            <a:cxnLst/>
            <a:rect l="l" t="t" r="r" b="b"/>
            <a:pathLst>
              <a:path h="132079">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115" name="object 115"/>
          <p:cNvSpPr/>
          <p:nvPr/>
        </p:nvSpPr>
        <p:spPr>
          <a:xfrm>
            <a:off x="6512775" y="4548611"/>
            <a:ext cx="163831" cy="0"/>
          </a:xfrm>
          <a:custGeom>
            <a:avLst/>
            <a:gdLst/>
            <a:ahLst/>
            <a:cxnLst/>
            <a:rect l="l" t="t" r="r" b="b"/>
            <a:pathLst>
              <a:path w="163829">
                <a:moveTo>
                  <a:pt x="0" y="0"/>
                </a:moveTo>
                <a:lnTo>
                  <a:pt x="0" y="0"/>
                </a:lnTo>
                <a:lnTo>
                  <a:pt x="163522" y="0"/>
                </a:lnTo>
              </a:path>
            </a:pathLst>
          </a:custGeom>
          <a:ln w="9151">
            <a:solidFill>
              <a:srgbClr val="000000"/>
            </a:solidFill>
          </a:ln>
        </p:spPr>
        <p:txBody>
          <a:bodyPr wrap="square" lIns="0" tIns="0" rIns="0" bIns="0" rtlCol="0"/>
          <a:lstStyle/>
          <a:p>
            <a:endParaRPr/>
          </a:p>
        </p:txBody>
      </p:sp>
      <p:sp>
        <p:nvSpPr>
          <p:cNvPr id="116" name="object 116"/>
          <p:cNvSpPr/>
          <p:nvPr/>
        </p:nvSpPr>
        <p:spPr>
          <a:xfrm>
            <a:off x="6835133" y="4148195"/>
            <a:ext cx="0" cy="142240"/>
          </a:xfrm>
          <a:custGeom>
            <a:avLst/>
            <a:gdLst/>
            <a:ahLst/>
            <a:cxnLst/>
            <a:rect l="l" t="t" r="r" b="b"/>
            <a:pathLst>
              <a:path h="142239">
                <a:moveTo>
                  <a:pt x="0" y="0"/>
                </a:moveTo>
                <a:lnTo>
                  <a:pt x="0" y="0"/>
                </a:lnTo>
                <a:lnTo>
                  <a:pt x="0" y="141909"/>
                </a:lnTo>
              </a:path>
            </a:pathLst>
          </a:custGeom>
          <a:ln w="9165">
            <a:solidFill>
              <a:srgbClr val="000000"/>
            </a:solidFill>
          </a:ln>
        </p:spPr>
        <p:txBody>
          <a:bodyPr wrap="square" lIns="0" tIns="0" rIns="0" bIns="0" rtlCol="0"/>
          <a:lstStyle/>
          <a:p>
            <a:endParaRPr/>
          </a:p>
        </p:txBody>
      </p:sp>
      <p:sp>
        <p:nvSpPr>
          <p:cNvPr id="117" name="object 117"/>
          <p:cNvSpPr/>
          <p:nvPr/>
        </p:nvSpPr>
        <p:spPr>
          <a:xfrm>
            <a:off x="6998555" y="4158156"/>
            <a:ext cx="0" cy="132080"/>
          </a:xfrm>
          <a:custGeom>
            <a:avLst/>
            <a:gdLst/>
            <a:ahLst/>
            <a:cxnLst/>
            <a:rect l="l" t="t" r="r" b="b"/>
            <a:pathLst>
              <a:path h="132079">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118" name="object 118"/>
          <p:cNvSpPr/>
          <p:nvPr/>
        </p:nvSpPr>
        <p:spPr>
          <a:xfrm>
            <a:off x="6185118" y="4680559"/>
            <a:ext cx="163831" cy="0"/>
          </a:xfrm>
          <a:custGeom>
            <a:avLst/>
            <a:gdLst/>
            <a:ahLst/>
            <a:cxnLst/>
            <a:rect l="l" t="t" r="r" b="b"/>
            <a:pathLst>
              <a:path w="163829">
                <a:moveTo>
                  <a:pt x="0" y="0"/>
                </a:moveTo>
                <a:lnTo>
                  <a:pt x="0" y="0"/>
                </a:lnTo>
                <a:lnTo>
                  <a:pt x="163522" y="0"/>
                </a:lnTo>
              </a:path>
            </a:pathLst>
          </a:custGeom>
          <a:ln w="9151">
            <a:solidFill>
              <a:srgbClr val="000000"/>
            </a:solidFill>
          </a:ln>
        </p:spPr>
        <p:txBody>
          <a:bodyPr wrap="square" lIns="0" tIns="0" rIns="0" bIns="0" rtlCol="0"/>
          <a:lstStyle/>
          <a:p>
            <a:endParaRPr/>
          </a:p>
        </p:txBody>
      </p:sp>
      <p:sp>
        <p:nvSpPr>
          <p:cNvPr id="119" name="object 119"/>
          <p:cNvSpPr/>
          <p:nvPr/>
        </p:nvSpPr>
        <p:spPr>
          <a:xfrm>
            <a:off x="6512775" y="4680559"/>
            <a:ext cx="163831" cy="0"/>
          </a:xfrm>
          <a:custGeom>
            <a:avLst/>
            <a:gdLst/>
            <a:ahLst/>
            <a:cxnLst/>
            <a:rect l="l" t="t" r="r" b="b"/>
            <a:pathLst>
              <a:path w="163829">
                <a:moveTo>
                  <a:pt x="0" y="0"/>
                </a:moveTo>
                <a:lnTo>
                  <a:pt x="0" y="0"/>
                </a:lnTo>
                <a:lnTo>
                  <a:pt x="163522" y="0"/>
                </a:lnTo>
              </a:path>
            </a:pathLst>
          </a:custGeom>
          <a:ln w="9151">
            <a:solidFill>
              <a:srgbClr val="000000"/>
            </a:solidFill>
          </a:ln>
        </p:spPr>
        <p:txBody>
          <a:bodyPr wrap="square" lIns="0" tIns="0" rIns="0" bIns="0" rtlCol="0"/>
          <a:lstStyle/>
          <a:p>
            <a:endParaRPr/>
          </a:p>
        </p:txBody>
      </p:sp>
      <p:sp>
        <p:nvSpPr>
          <p:cNvPr id="120" name="object 120"/>
          <p:cNvSpPr/>
          <p:nvPr/>
        </p:nvSpPr>
        <p:spPr>
          <a:xfrm>
            <a:off x="6180535" y="4544037"/>
            <a:ext cx="0" cy="142240"/>
          </a:xfrm>
          <a:custGeom>
            <a:avLst/>
            <a:gdLst/>
            <a:ahLst/>
            <a:cxnLst/>
            <a:rect l="l" t="t" r="r" b="b"/>
            <a:pathLst>
              <a:path h="142239">
                <a:moveTo>
                  <a:pt x="0" y="0"/>
                </a:moveTo>
                <a:lnTo>
                  <a:pt x="0" y="0"/>
                </a:lnTo>
                <a:lnTo>
                  <a:pt x="0" y="141808"/>
                </a:lnTo>
              </a:path>
            </a:pathLst>
          </a:custGeom>
          <a:ln w="9165">
            <a:solidFill>
              <a:srgbClr val="000000"/>
            </a:solidFill>
          </a:ln>
        </p:spPr>
        <p:txBody>
          <a:bodyPr wrap="square" lIns="0" tIns="0" rIns="0" bIns="0" rtlCol="0"/>
          <a:lstStyle/>
          <a:p>
            <a:endParaRPr/>
          </a:p>
        </p:txBody>
      </p:sp>
      <p:sp>
        <p:nvSpPr>
          <p:cNvPr id="121" name="object 121"/>
          <p:cNvSpPr/>
          <p:nvPr/>
        </p:nvSpPr>
        <p:spPr>
          <a:xfrm>
            <a:off x="6344057" y="4553899"/>
            <a:ext cx="0" cy="132080"/>
          </a:xfrm>
          <a:custGeom>
            <a:avLst/>
            <a:gdLst/>
            <a:ahLst/>
            <a:cxnLst/>
            <a:rect l="l" t="t" r="r" b="b"/>
            <a:pathLst>
              <a:path h="132079">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122" name="object 122"/>
          <p:cNvSpPr/>
          <p:nvPr/>
        </p:nvSpPr>
        <p:spPr>
          <a:xfrm>
            <a:off x="6507477" y="4544037"/>
            <a:ext cx="0" cy="142240"/>
          </a:xfrm>
          <a:custGeom>
            <a:avLst/>
            <a:gdLst/>
            <a:ahLst/>
            <a:cxnLst/>
            <a:rect l="l" t="t" r="r" b="b"/>
            <a:pathLst>
              <a:path h="142239">
                <a:moveTo>
                  <a:pt x="0" y="0"/>
                </a:moveTo>
                <a:lnTo>
                  <a:pt x="0" y="0"/>
                </a:lnTo>
                <a:lnTo>
                  <a:pt x="0" y="141808"/>
                </a:lnTo>
              </a:path>
            </a:pathLst>
          </a:custGeom>
          <a:ln w="9165">
            <a:solidFill>
              <a:srgbClr val="000000"/>
            </a:solidFill>
          </a:ln>
        </p:spPr>
        <p:txBody>
          <a:bodyPr wrap="square" lIns="0" tIns="0" rIns="0" bIns="0" rtlCol="0"/>
          <a:lstStyle/>
          <a:p>
            <a:endParaRPr/>
          </a:p>
        </p:txBody>
      </p:sp>
      <p:sp>
        <p:nvSpPr>
          <p:cNvPr id="123" name="object 123"/>
          <p:cNvSpPr/>
          <p:nvPr/>
        </p:nvSpPr>
        <p:spPr>
          <a:xfrm>
            <a:off x="6670899" y="4553899"/>
            <a:ext cx="0" cy="132080"/>
          </a:xfrm>
          <a:custGeom>
            <a:avLst/>
            <a:gdLst/>
            <a:ahLst/>
            <a:cxnLst/>
            <a:rect l="l" t="t" r="r" b="b"/>
            <a:pathLst>
              <a:path h="132079">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124" name="object 124"/>
          <p:cNvSpPr/>
          <p:nvPr/>
        </p:nvSpPr>
        <p:spPr>
          <a:xfrm>
            <a:off x="6835133" y="4544037"/>
            <a:ext cx="0" cy="142240"/>
          </a:xfrm>
          <a:custGeom>
            <a:avLst/>
            <a:gdLst/>
            <a:ahLst/>
            <a:cxnLst/>
            <a:rect l="l" t="t" r="r" b="b"/>
            <a:pathLst>
              <a:path h="142239">
                <a:moveTo>
                  <a:pt x="0" y="0"/>
                </a:moveTo>
                <a:lnTo>
                  <a:pt x="0" y="0"/>
                </a:lnTo>
                <a:lnTo>
                  <a:pt x="0" y="141808"/>
                </a:lnTo>
              </a:path>
            </a:pathLst>
          </a:custGeom>
          <a:ln w="9165">
            <a:solidFill>
              <a:srgbClr val="000000"/>
            </a:solidFill>
          </a:ln>
        </p:spPr>
        <p:txBody>
          <a:bodyPr wrap="square" lIns="0" tIns="0" rIns="0" bIns="0" rtlCol="0"/>
          <a:lstStyle/>
          <a:p>
            <a:endParaRPr/>
          </a:p>
        </p:txBody>
      </p:sp>
      <p:sp>
        <p:nvSpPr>
          <p:cNvPr id="125" name="object 125"/>
          <p:cNvSpPr/>
          <p:nvPr/>
        </p:nvSpPr>
        <p:spPr>
          <a:xfrm>
            <a:off x="6998555" y="4553899"/>
            <a:ext cx="0" cy="132080"/>
          </a:xfrm>
          <a:custGeom>
            <a:avLst/>
            <a:gdLst/>
            <a:ahLst/>
            <a:cxnLst/>
            <a:rect l="l" t="t" r="r" b="b"/>
            <a:pathLst>
              <a:path h="132079">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126" name="object 126"/>
          <p:cNvSpPr/>
          <p:nvPr/>
        </p:nvSpPr>
        <p:spPr>
          <a:xfrm>
            <a:off x="6180535" y="4939067"/>
            <a:ext cx="0" cy="142240"/>
          </a:xfrm>
          <a:custGeom>
            <a:avLst/>
            <a:gdLst/>
            <a:ahLst/>
            <a:cxnLst/>
            <a:rect l="l" t="t" r="r" b="b"/>
            <a:pathLst>
              <a:path h="142239">
                <a:moveTo>
                  <a:pt x="0" y="0"/>
                </a:moveTo>
                <a:lnTo>
                  <a:pt x="0" y="0"/>
                </a:lnTo>
                <a:lnTo>
                  <a:pt x="0" y="141808"/>
                </a:lnTo>
              </a:path>
            </a:pathLst>
          </a:custGeom>
          <a:ln w="9165">
            <a:solidFill>
              <a:srgbClr val="000000"/>
            </a:solidFill>
          </a:ln>
        </p:spPr>
        <p:txBody>
          <a:bodyPr wrap="square" lIns="0" tIns="0" rIns="0" bIns="0" rtlCol="0"/>
          <a:lstStyle/>
          <a:p>
            <a:endParaRPr/>
          </a:p>
        </p:txBody>
      </p:sp>
      <p:sp>
        <p:nvSpPr>
          <p:cNvPr id="127" name="object 127"/>
          <p:cNvSpPr/>
          <p:nvPr/>
        </p:nvSpPr>
        <p:spPr>
          <a:xfrm>
            <a:off x="6344057" y="4948928"/>
            <a:ext cx="0" cy="132080"/>
          </a:xfrm>
          <a:custGeom>
            <a:avLst/>
            <a:gdLst/>
            <a:ahLst/>
            <a:cxnLst/>
            <a:rect l="l" t="t" r="r" b="b"/>
            <a:pathLst>
              <a:path h="132079">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128" name="object 128"/>
          <p:cNvSpPr/>
          <p:nvPr/>
        </p:nvSpPr>
        <p:spPr>
          <a:xfrm>
            <a:off x="6507477" y="4948928"/>
            <a:ext cx="0" cy="132080"/>
          </a:xfrm>
          <a:custGeom>
            <a:avLst/>
            <a:gdLst/>
            <a:ahLst/>
            <a:cxnLst/>
            <a:rect l="l" t="t" r="r" b="b"/>
            <a:pathLst>
              <a:path h="132079">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129" name="object 129"/>
          <p:cNvSpPr/>
          <p:nvPr/>
        </p:nvSpPr>
        <p:spPr>
          <a:xfrm>
            <a:off x="6670899" y="4948928"/>
            <a:ext cx="0" cy="264160"/>
          </a:xfrm>
          <a:custGeom>
            <a:avLst/>
            <a:gdLst/>
            <a:ahLst/>
            <a:cxnLst/>
            <a:rect l="l" t="t" r="r" b="b"/>
            <a:pathLst>
              <a:path h="264160">
                <a:moveTo>
                  <a:pt x="0" y="0"/>
                </a:moveTo>
                <a:lnTo>
                  <a:pt x="0" y="0"/>
                </a:lnTo>
                <a:lnTo>
                  <a:pt x="0" y="263895"/>
                </a:lnTo>
              </a:path>
            </a:pathLst>
          </a:custGeom>
          <a:ln w="9165">
            <a:solidFill>
              <a:srgbClr val="000000"/>
            </a:solidFill>
          </a:ln>
        </p:spPr>
        <p:txBody>
          <a:bodyPr wrap="square" lIns="0" tIns="0" rIns="0" bIns="0" rtlCol="0"/>
          <a:lstStyle/>
          <a:p>
            <a:endParaRPr/>
          </a:p>
        </p:txBody>
      </p:sp>
      <p:sp>
        <p:nvSpPr>
          <p:cNvPr id="130" name="object 130"/>
          <p:cNvSpPr/>
          <p:nvPr/>
        </p:nvSpPr>
        <p:spPr>
          <a:xfrm>
            <a:off x="6835133" y="5080875"/>
            <a:ext cx="0" cy="132080"/>
          </a:xfrm>
          <a:custGeom>
            <a:avLst/>
            <a:gdLst/>
            <a:ahLst/>
            <a:cxnLst/>
            <a:rect l="l" t="t" r="r" b="b"/>
            <a:pathLst>
              <a:path h="132079">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131" name="object 131"/>
          <p:cNvSpPr/>
          <p:nvPr/>
        </p:nvSpPr>
        <p:spPr>
          <a:xfrm>
            <a:off x="6998555" y="5080875"/>
            <a:ext cx="0" cy="132080"/>
          </a:xfrm>
          <a:custGeom>
            <a:avLst/>
            <a:gdLst/>
            <a:ahLst/>
            <a:cxnLst/>
            <a:rect l="l" t="t" r="r" b="b"/>
            <a:pathLst>
              <a:path h="132079">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132" name="object 132"/>
          <p:cNvSpPr/>
          <p:nvPr/>
        </p:nvSpPr>
        <p:spPr>
          <a:xfrm>
            <a:off x="7161976" y="5080875"/>
            <a:ext cx="0" cy="132080"/>
          </a:xfrm>
          <a:custGeom>
            <a:avLst/>
            <a:gdLst/>
            <a:ahLst/>
            <a:cxnLst/>
            <a:rect l="l" t="t" r="r" b="b"/>
            <a:pathLst>
              <a:path h="132079">
                <a:moveTo>
                  <a:pt x="0" y="0"/>
                </a:moveTo>
                <a:lnTo>
                  <a:pt x="0" y="0"/>
                </a:lnTo>
                <a:lnTo>
                  <a:pt x="0" y="131947"/>
                </a:lnTo>
              </a:path>
            </a:pathLst>
          </a:custGeom>
          <a:ln w="9165">
            <a:solidFill>
              <a:srgbClr val="000000"/>
            </a:solidFill>
          </a:ln>
        </p:spPr>
        <p:txBody>
          <a:bodyPr wrap="square" lIns="0" tIns="0" rIns="0" bIns="0" rtlCol="0"/>
          <a:lstStyle/>
          <a:p>
            <a:endParaRPr/>
          </a:p>
        </p:txBody>
      </p:sp>
      <p:sp>
        <p:nvSpPr>
          <p:cNvPr id="133" name="object 133"/>
          <p:cNvSpPr/>
          <p:nvPr/>
        </p:nvSpPr>
        <p:spPr>
          <a:xfrm>
            <a:off x="5926189" y="5471331"/>
            <a:ext cx="0" cy="134620"/>
          </a:xfrm>
          <a:custGeom>
            <a:avLst/>
            <a:gdLst/>
            <a:ahLst/>
            <a:cxnLst/>
            <a:rect l="l" t="t" r="r" b="b"/>
            <a:pathLst>
              <a:path h="134620">
                <a:moveTo>
                  <a:pt x="0" y="0"/>
                </a:moveTo>
                <a:lnTo>
                  <a:pt x="0" y="0"/>
                </a:lnTo>
                <a:lnTo>
                  <a:pt x="0" y="134184"/>
                </a:lnTo>
              </a:path>
            </a:pathLst>
          </a:custGeom>
          <a:ln w="9165">
            <a:solidFill>
              <a:srgbClr val="000000"/>
            </a:solidFill>
          </a:ln>
        </p:spPr>
        <p:txBody>
          <a:bodyPr wrap="square" lIns="0" tIns="0" rIns="0" bIns="0" rtlCol="0"/>
          <a:lstStyle/>
          <a:p>
            <a:endParaRPr/>
          </a:p>
        </p:txBody>
      </p:sp>
      <p:sp>
        <p:nvSpPr>
          <p:cNvPr id="134" name="object 134"/>
          <p:cNvSpPr/>
          <p:nvPr/>
        </p:nvSpPr>
        <p:spPr>
          <a:xfrm>
            <a:off x="6185118" y="1253475"/>
            <a:ext cx="163831" cy="0"/>
          </a:xfrm>
          <a:custGeom>
            <a:avLst/>
            <a:gdLst/>
            <a:ahLst/>
            <a:cxnLst/>
            <a:rect l="l" t="t" r="r" b="b"/>
            <a:pathLst>
              <a:path w="163829">
                <a:moveTo>
                  <a:pt x="0" y="0"/>
                </a:moveTo>
                <a:lnTo>
                  <a:pt x="0" y="0"/>
                </a:lnTo>
                <a:lnTo>
                  <a:pt x="163522" y="0"/>
                </a:lnTo>
              </a:path>
            </a:pathLst>
          </a:custGeom>
          <a:ln w="9151">
            <a:solidFill>
              <a:srgbClr val="000000"/>
            </a:solidFill>
          </a:ln>
        </p:spPr>
        <p:txBody>
          <a:bodyPr wrap="square" lIns="0" tIns="0" rIns="0" bIns="0" rtlCol="0"/>
          <a:lstStyle/>
          <a:p>
            <a:endParaRPr/>
          </a:p>
        </p:txBody>
      </p:sp>
      <p:sp>
        <p:nvSpPr>
          <p:cNvPr id="135" name="object 135"/>
          <p:cNvSpPr/>
          <p:nvPr/>
        </p:nvSpPr>
        <p:spPr>
          <a:xfrm>
            <a:off x="6185118" y="1385423"/>
            <a:ext cx="163831" cy="0"/>
          </a:xfrm>
          <a:custGeom>
            <a:avLst/>
            <a:gdLst/>
            <a:ahLst/>
            <a:cxnLst/>
            <a:rect l="l" t="t" r="r" b="b"/>
            <a:pathLst>
              <a:path w="163829">
                <a:moveTo>
                  <a:pt x="0" y="0"/>
                </a:moveTo>
                <a:lnTo>
                  <a:pt x="0" y="0"/>
                </a:lnTo>
                <a:lnTo>
                  <a:pt x="163522" y="0"/>
                </a:lnTo>
              </a:path>
            </a:pathLst>
          </a:custGeom>
          <a:ln w="9151">
            <a:solidFill>
              <a:srgbClr val="000000"/>
            </a:solidFill>
          </a:ln>
        </p:spPr>
        <p:txBody>
          <a:bodyPr wrap="square" lIns="0" tIns="0" rIns="0" bIns="0" rtlCol="0"/>
          <a:lstStyle/>
          <a:p>
            <a:endParaRPr/>
          </a:p>
        </p:txBody>
      </p:sp>
      <p:sp>
        <p:nvSpPr>
          <p:cNvPr id="136" name="object 136"/>
          <p:cNvSpPr/>
          <p:nvPr/>
        </p:nvSpPr>
        <p:spPr>
          <a:xfrm>
            <a:off x="6185117" y="1516557"/>
            <a:ext cx="327660" cy="0"/>
          </a:xfrm>
          <a:custGeom>
            <a:avLst/>
            <a:gdLst/>
            <a:ahLst/>
            <a:cxnLst/>
            <a:rect l="l" t="t" r="r" b="b"/>
            <a:pathLst>
              <a:path w="327659">
                <a:moveTo>
                  <a:pt x="0" y="0"/>
                </a:moveTo>
                <a:lnTo>
                  <a:pt x="0" y="0"/>
                </a:lnTo>
                <a:lnTo>
                  <a:pt x="327656" y="0"/>
                </a:lnTo>
              </a:path>
            </a:pathLst>
          </a:custGeom>
          <a:ln w="9151">
            <a:solidFill>
              <a:srgbClr val="000000"/>
            </a:solidFill>
          </a:ln>
        </p:spPr>
        <p:txBody>
          <a:bodyPr wrap="square" lIns="0" tIns="0" rIns="0" bIns="0" rtlCol="0"/>
          <a:lstStyle/>
          <a:p>
            <a:endParaRPr/>
          </a:p>
        </p:txBody>
      </p:sp>
      <p:sp>
        <p:nvSpPr>
          <p:cNvPr id="137" name="object 137"/>
          <p:cNvSpPr/>
          <p:nvPr/>
        </p:nvSpPr>
        <p:spPr>
          <a:xfrm>
            <a:off x="6185117" y="1648504"/>
            <a:ext cx="327660" cy="0"/>
          </a:xfrm>
          <a:custGeom>
            <a:avLst/>
            <a:gdLst/>
            <a:ahLst/>
            <a:cxnLst/>
            <a:rect l="l" t="t" r="r" b="b"/>
            <a:pathLst>
              <a:path w="327659">
                <a:moveTo>
                  <a:pt x="0" y="0"/>
                </a:moveTo>
                <a:lnTo>
                  <a:pt x="0" y="0"/>
                </a:lnTo>
                <a:lnTo>
                  <a:pt x="327656" y="0"/>
                </a:lnTo>
              </a:path>
            </a:pathLst>
          </a:custGeom>
          <a:ln w="9151">
            <a:solidFill>
              <a:srgbClr val="000000"/>
            </a:solidFill>
          </a:ln>
        </p:spPr>
        <p:txBody>
          <a:bodyPr wrap="square" lIns="0" tIns="0" rIns="0" bIns="0" rtlCol="0"/>
          <a:lstStyle/>
          <a:p>
            <a:endParaRPr/>
          </a:p>
        </p:txBody>
      </p:sp>
      <p:sp>
        <p:nvSpPr>
          <p:cNvPr id="138" name="object 138"/>
          <p:cNvSpPr/>
          <p:nvPr/>
        </p:nvSpPr>
        <p:spPr>
          <a:xfrm>
            <a:off x="6185117" y="2044247"/>
            <a:ext cx="327660" cy="0"/>
          </a:xfrm>
          <a:custGeom>
            <a:avLst/>
            <a:gdLst/>
            <a:ahLst/>
            <a:cxnLst/>
            <a:rect l="l" t="t" r="r" b="b"/>
            <a:pathLst>
              <a:path w="327659">
                <a:moveTo>
                  <a:pt x="0" y="0"/>
                </a:moveTo>
                <a:lnTo>
                  <a:pt x="0" y="0"/>
                </a:lnTo>
                <a:lnTo>
                  <a:pt x="327656" y="0"/>
                </a:lnTo>
              </a:path>
            </a:pathLst>
          </a:custGeom>
          <a:ln w="9151">
            <a:solidFill>
              <a:srgbClr val="000000"/>
            </a:solidFill>
          </a:ln>
        </p:spPr>
        <p:txBody>
          <a:bodyPr wrap="square" lIns="0" tIns="0" rIns="0" bIns="0" rtlCol="0"/>
          <a:lstStyle/>
          <a:p>
            <a:endParaRPr/>
          </a:p>
        </p:txBody>
      </p:sp>
      <p:sp>
        <p:nvSpPr>
          <p:cNvPr id="139" name="object 139"/>
          <p:cNvSpPr/>
          <p:nvPr/>
        </p:nvSpPr>
        <p:spPr>
          <a:xfrm>
            <a:off x="6185117" y="2176195"/>
            <a:ext cx="327660" cy="0"/>
          </a:xfrm>
          <a:custGeom>
            <a:avLst/>
            <a:gdLst/>
            <a:ahLst/>
            <a:cxnLst/>
            <a:rect l="l" t="t" r="r" b="b"/>
            <a:pathLst>
              <a:path w="327659">
                <a:moveTo>
                  <a:pt x="0" y="0"/>
                </a:moveTo>
                <a:lnTo>
                  <a:pt x="0" y="0"/>
                </a:lnTo>
                <a:lnTo>
                  <a:pt x="327656" y="0"/>
                </a:lnTo>
              </a:path>
            </a:pathLst>
          </a:custGeom>
          <a:ln w="9151">
            <a:solidFill>
              <a:srgbClr val="000000"/>
            </a:solidFill>
          </a:ln>
        </p:spPr>
        <p:txBody>
          <a:bodyPr wrap="square" lIns="0" tIns="0" rIns="0" bIns="0" rtlCol="0"/>
          <a:lstStyle/>
          <a:p>
            <a:endParaRPr/>
          </a:p>
        </p:txBody>
      </p:sp>
      <p:sp>
        <p:nvSpPr>
          <p:cNvPr id="140" name="object 140"/>
          <p:cNvSpPr/>
          <p:nvPr/>
        </p:nvSpPr>
        <p:spPr>
          <a:xfrm>
            <a:off x="6185117" y="2308143"/>
            <a:ext cx="327660" cy="0"/>
          </a:xfrm>
          <a:custGeom>
            <a:avLst/>
            <a:gdLst/>
            <a:ahLst/>
            <a:cxnLst/>
            <a:rect l="l" t="t" r="r" b="b"/>
            <a:pathLst>
              <a:path w="327659">
                <a:moveTo>
                  <a:pt x="0" y="0"/>
                </a:moveTo>
                <a:lnTo>
                  <a:pt x="0" y="0"/>
                </a:lnTo>
                <a:lnTo>
                  <a:pt x="327656" y="0"/>
                </a:lnTo>
              </a:path>
            </a:pathLst>
          </a:custGeom>
          <a:ln w="9151">
            <a:solidFill>
              <a:srgbClr val="000000"/>
            </a:solidFill>
          </a:ln>
        </p:spPr>
        <p:txBody>
          <a:bodyPr wrap="square" lIns="0" tIns="0" rIns="0" bIns="0" rtlCol="0"/>
          <a:lstStyle/>
          <a:p>
            <a:endParaRPr/>
          </a:p>
        </p:txBody>
      </p:sp>
      <p:sp>
        <p:nvSpPr>
          <p:cNvPr id="141" name="object 141"/>
          <p:cNvSpPr/>
          <p:nvPr/>
        </p:nvSpPr>
        <p:spPr>
          <a:xfrm>
            <a:off x="6185117" y="2439276"/>
            <a:ext cx="327660" cy="0"/>
          </a:xfrm>
          <a:custGeom>
            <a:avLst/>
            <a:gdLst/>
            <a:ahLst/>
            <a:cxnLst/>
            <a:rect l="l" t="t" r="r" b="b"/>
            <a:pathLst>
              <a:path w="327659">
                <a:moveTo>
                  <a:pt x="0" y="0"/>
                </a:moveTo>
                <a:lnTo>
                  <a:pt x="0" y="0"/>
                </a:lnTo>
                <a:lnTo>
                  <a:pt x="327656" y="0"/>
                </a:lnTo>
              </a:path>
            </a:pathLst>
          </a:custGeom>
          <a:ln w="9151">
            <a:solidFill>
              <a:srgbClr val="000000"/>
            </a:solidFill>
          </a:ln>
        </p:spPr>
        <p:txBody>
          <a:bodyPr wrap="square" lIns="0" tIns="0" rIns="0" bIns="0" rtlCol="0"/>
          <a:lstStyle/>
          <a:p>
            <a:endParaRPr/>
          </a:p>
        </p:txBody>
      </p:sp>
      <p:sp>
        <p:nvSpPr>
          <p:cNvPr id="142" name="object 142"/>
          <p:cNvSpPr/>
          <p:nvPr/>
        </p:nvSpPr>
        <p:spPr>
          <a:xfrm>
            <a:off x="6185117" y="2571224"/>
            <a:ext cx="327660" cy="0"/>
          </a:xfrm>
          <a:custGeom>
            <a:avLst/>
            <a:gdLst/>
            <a:ahLst/>
            <a:cxnLst/>
            <a:rect l="l" t="t" r="r" b="b"/>
            <a:pathLst>
              <a:path w="327659">
                <a:moveTo>
                  <a:pt x="0" y="0"/>
                </a:moveTo>
                <a:lnTo>
                  <a:pt x="0" y="0"/>
                </a:lnTo>
                <a:lnTo>
                  <a:pt x="327656" y="0"/>
                </a:lnTo>
              </a:path>
            </a:pathLst>
          </a:custGeom>
          <a:ln w="9151">
            <a:solidFill>
              <a:srgbClr val="000000"/>
            </a:solidFill>
          </a:ln>
        </p:spPr>
        <p:txBody>
          <a:bodyPr wrap="square" lIns="0" tIns="0" rIns="0" bIns="0" rtlCol="0"/>
          <a:lstStyle/>
          <a:p>
            <a:endParaRPr/>
          </a:p>
        </p:txBody>
      </p:sp>
      <p:sp>
        <p:nvSpPr>
          <p:cNvPr id="143" name="object 143"/>
          <p:cNvSpPr/>
          <p:nvPr/>
        </p:nvSpPr>
        <p:spPr>
          <a:xfrm>
            <a:off x="6185117" y="2703172"/>
            <a:ext cx="327660" cy="0"/>
          </a:xfrm>
          <a:custGeom>
            <a:avLst/>
            <a:gdLst/>
            <a:ahLst/>
            <a:cxnLst/>
            <a:rect l="l" t="t" r="r" b="b"/>
            <a:pathLst>
              <a:path w="327659">
                <a:moveTo>
                  <a:pt x="0" y="0"/>
                </a:moveTo>
                <a:lnTo>
                  <a:pt x="0" y="0"/>
                </a:lnTo>
                <a:lnTo>
                  <a:pt x="327656" y="0"/>
                </a:lnTo>
              </a:path>
            </a:pathLst>
          </a:custGeom>
          <a:ln w="9151">
            <a:solidFill>
              <a:srgbClr val="000000"/>
            </a:solidFill>
          </a:ln>
        </p:spPr>
        <p:txBody>
          <a:bodyPr wrap="square" lIns="0" tIns="0" rIns="0" bIns="0" rtlCol="0"/>
          <a:lstStyle/>
          <a:p>
            <a:endParaRPr/>
          </a:p>
        </p:txBody>
      </p:sp>
      <p:sp>
        <p:nvSpPr>
          <p:cNvPr id="144" name="object 144"/>
          <p:cNvSpPr/>
          <p:nvPr/>
        </p:nvSpPr>
        <p:spPr>
          <a:xfrm>
            <a:off x="6185118" y="2835019"/>
            <a:ext cx="163831" cy="0"/>
          </a:xfrm>
          <a:custGeom>
            <a:avLst/>
            <a:gdLst/>
            <a:ahLst/>
            <a:cxnLst/>
            <a:rect l="l" t="t" r="r" b="b"/>
            <a:pathLst>
              <a:path w="163829">
                <a:moveTo>
                  <a:pt x="0" y="0"/>
                </a:moveTo>
                <a:lnTo>
                  <a:pt x="0" y="0"/>
                </a:lnTo>
                <a:lnTo>
                  <a:pt x="163522" y="0"/>
                </a:lnTo>
              </a:path>
            </a:pathLst>
          </a:custGeom>
          <a:ln w="9151">
            <a:solidFill>
              <a:srgbClr val="000000"/>
            </a:solidFill>
          </a:ln>
        </p:spPr>
        <p:txBody>
          <a:bodyPr wrap="square" lIns="0" tIns="0" rIns="0" bIns="0" rtlCol="0"/>
          <a:lstStyle/>
          <a:p>
            <a:endParaRPr/>
          </a:p>
        </p:txBody>
      </p:sp>
      <p:sp>
        <p:nvSpPr>
          <p:cNvPr id="145" name="object 145"/>
          <p:cNvSpPr/>
          <p:nvPr/>
        </p:nvSpPr>
        <p:spPr>
          <a:xfrm>
            <a:off x="6185118" y="2966967"/>
            <a:ext cx="163831" cy="0"/>
          </a:xfrm>
          <a:custGeom>
            <a:avLst/>
            <a:gdLst/>
            <a:ahLst/>
            <a:cxnLst/>
            <a:rect l="l" t="t" r="r" b="b"/>
            <a:pathLst>
              <a:path w="163829">
                <a:moveTo>
                  <a:pt x="0" y="0"/>
                </a:moveTo>
                <a:lnTo>
                  <a:pt x="0" y="0"/>
                </a:lnTo>
                <a:lnTo>
                  <a:pt x="163522" y="0"/>
                </a:lnTo>
              </a:path>
            </a:pathLst>
          </a:custGeom>
          <a:ln w="9151">
            <a:solidFill>
              <a:srgbClr val="000000"/>
            </a:solidFill>
          </a:ln>
        </p:spPr>
        <p:txBody>
          <a:bodyPr wrap="square" lIns="0" tIns="0" rIns="0" bIns="0" rtlCol="0"/>
          <a:lstStyle/>
          <a:p>
            <a:endParaRPr/>
          </a:p>
        </p:txBody>
      </p:sp>
      <p:sp>
        <p:nvSpPr>
          <p:cNvPr id="146" name="object 146"/>
          <p:cNvSpPr/>
          <p:nvPr/>
        </p:nvSpPr>
        <p:spPr>
          <a:xfrm>
            <a:off x="6185117" y="3361996"/>
            <a:ext cx="327660" cy="0"/>
          </a:xfrm>
          <a:custGeom>
            <a:avLst/>
            <a:gdLst/>
            <a:ahLst/>
            <a:cxnLst/>
            <a:rect l="l" t="t" r="r" b="b"/>
            <a:pathLst>
              <a:path w="327659">
                <a:moveTo>
                  <a:pt x="0" y="0"/>
                </a:moveTo>
                <a:lnTo>
                  <a:pt x="0" y="0"/>
                </a:lnTo>
                <a:lnTo>
                  <a:pt x="327656" y="0"/>
                </a:lnTo>
              </a:path>
            </a:pathLst>
          </a:custGeom>
          <a:ln w="9151">
            <a:solidFill>
              <a:srgbClr val="000000"/>
            </a:solidFill>
          </a:ln>
        </p:spPr>
        <p:txBody>
          <a:bodyPr wrap="square" lIns="0" tIns="0" rIns="0" bIns="0" rtlCol="0"/>
          <a:lstStyle/>
          <a:p>
            <a:endParaRPr/>
          </a:p>
        </p:txBody>
      </p:sp>
      <p:sp>
        <p:nvSpPr>
          <p:cNvPr id="147" name="object 147"/>
          <p:cNvSpPr/>
          <p:nvPr/>
        </p:nvSpPr>
        <p:spPr>
          <a:xfrm>
            <a:off x="6185117" y="3493944"/>
            <a:ext cx="327660" cy="0"/>
          </a:xfrm>
          <a:custGeom>
            <a:avLst/>
            <a:gdLst/>
            <a:ahLst/>
            <a:cxnLst/>
            <a:rect l="l" t="t" r="r" b="b"/>
            <a:pathLst>
              <a:path w="327659">
                <a:moveTo>
                  <a:pt x="0" y="0"/>
                </a:moveTo>
                <a:lnTo>
                  <a:pt x="0" y="0"/>
                </a:lnTo>
                <a:lnTo>
                  <a:pt x="327656" y="0"/>
                </a:lnTo>
              </a:path>
            </a:pathLst>
          </a:custGeom>
          <a:ln w="9151">
            <a:solidFill>
              <a:srgbClr val="000000"/>
            </a:solidFill>
          </a:ln>
        </p:spPr>
        <p:txBody>
          <a:bodyPr wrap="square" lIns="0" tIns="0" rIns="0" bIns="0" rtlCol="0"/>
          <a:lstStyle/>
          <a:p>
            <a:endParaRPr/>
          </a:p>
        </p:txBody>
      </p:sp>
      <p:sp>
        <p:nvSpPr>
          <p:cNvPr id="148" name="object 148"/>
          <p:cNvSpPr/>
          <p:nvPr/>
        </p:nvSpPr>
        <p:spPr>
          <a:xfrm>
            <a:off x="6185117" y="3625892"/>
            <a:ext cx="327660" cy="0"/>
          </a:xfrm>
          <a:custGeom>
            <a:avLst/>
            <a:gdLst/>
            <a:ahLst/>
            <a:cxnLst/>
            <a:rect l="l" t="t" r="r" b="b"/>
            <a:pathLst>
              <a:path w="327659">
                <a:moveTo>
                  <a:pt x="0" y="0"/>
                </a:moveTo>
                <a:lnTo>
                  <a:pt x="0" y="0"/>
                </a:lnTo>
                <a:lnTo>
                  <a:pt x="327656" y="0"/>
                </a:lnTo>
              </a:path>
            </a:pathLst>
          </a:custGeom>
          <a:ln w="9151">
            <a:solidFill>
              <a:srgbClr val="000000"/>
            </a:solidFill>
          </a:ln>
        </p:spPr>
        <p:txBody>
          <a:bodyPr wrap="square" lIns="0" tIns="0" rIns="0" bIns="0" rtlCol="0"/>
          <a:lstStyle/>
          <a:p>
            <a:endParaRPr/>
          </a:p>
        </p:txBody>
      </p:sp>
      <p:sp>
        <p:nvSpPr>
          <p:cNvPr id="149" name="object 149"/>
          <p:cNvSpPr/>
          <p:nvPr/>
        </p:nvSpPr>
        <p:spPr>
          <a:xfrm>
            <a:off x="6185117" y="3757840"/>
            <a:ext cx="327660" cy="0"/>
          </a:xfrm>
          <a:custGeom>
            <a:avLst/>
            <a:gdLst/>
            <a:ahLst/>
            <a:cxnLst/>
            <a:rect l="l" t="t" r="r" b="b"/>
            <a:pathLst>
              <a:path w="327659">
                <a:moveTo>
                  <a:pt x="0" y="0"/>
                </a:moveTo>
                <a:lnTo>
                  <a:pt x="0" y="0"/>
                </a:lnTo>
                <a:lnTo>
                  <a:pt x="327656" y="0"/>
                </a:lnTo>
              </a:path>
            </a:pathLst>
          </a:custGeom>
          <a:ln w="9151">
            <a:solidFill>
              <a:srgbClr val="000000"/>
            </a:solidFill>
          </a:ln>
        </p:spPr>
        <p:txBody>
          <a:bodyPr wrap="square" lIns="0" tIns="0" rIns="0" bIns="0" rtlCol="0"/>
          <a:lstStyle/>
          <a:p>
            <a:endParaRPr/>
          </a:p>
        </p:txBody>
      </p:sp>
      <p:sp>
        <p:nvSpPr>
          <p:cNvPr id="150" name="object 150"/>
          <p:cNvSpPr/>
          <p:nvPr/>
        </p:nvSpPr>
        <p:spPr>
          <a:xfrm>
            <a:off x="6185117" y="3889687"/>
            <a:ext cx="327660" cy="0"/>
          </a:xfrm>
          <a:custGeom>
            <a:avLst/>
            <a:gdLst/>
            <a:ahLst/>
            <a:cxnLst/>
            <a:rect l="l" t="t" r="r" b="b"/>
            <a:pathLst>
              <a:path w="327659">
                <a:moveTo>
                  <a:pt x="0" y="0"/>
                </a:moveTo>
                <a:lnTo>
                  <a:pt x="0" y="0"/>
                </a:lnTo>
                <a:lnTo>
                  <a:pt x="327656" y="0"/>
                </a:lnTo>
              </a:path>
            </a:pathLst>
          </a:custGeom>
          <a:ln w="9151">
            <a:solidFill>
              <a:srgbClr val="000000"/>
            </a:solidFill>
          </a:ln>
        </p:spPr>
        <p:txBody>
          <a:bodyPr wrap="square" lIns="0" tIns="0" rIns="0" bIns="0" rtlCol="0"/>
          <a:lstStyle/>
          <a:p>
            <a:endParaRPr/>
          </a:p>
        </p:txBody>
      </p:sp>
      <p:sp>
        <p:nvSpPr>
          <p:cNvPr id="151" name="object 151"/>
          <p:cNvSpPr/>
          <p:nvPr/>
        </p:nvSpPr>
        <p:spPr>
          <a:xfrm>
            <a:off x="6185117" y="4021633"/>
            <a:ext cx="327660" cy="0"/>
          </a:xfrm>
          <a:custGeom>
            <a:avLst/>
            <a:gdLst/>
            <a:ahLst/>
            <a:cxnLst/>
            <a:rect l="l" t="t" r="r" b="b"/>
            <a:pathLst>
              <a:path w="327659">
                <a:moveTo>
                  <a:pt x="0" y="0"/>
                </a:moveTo>
                <a:lnTo>
                  <a:pt x="0" y="0"/>
                </a:lnTo>
                <a:lnTo>
                  <a:pt x="327656" y="0"/>
                </a:lnTo>
              </a:path>
            </a:pathLst>
          </a:custGeom>
          <a:ln w="9151">
            <a:solidFill>
              <a:srgbClr val="000000"/>
            </a:solidFill>
          </a:ln>
        </p:spPr>
        <p:txBody>
          <a:bodyPr wrap="square" lIns="0" tIns="0" rIns="0" bIns="0" rtlCol="0"/>
          <a:lstStyle/>
          <a:p>
            <a:endParaRPr/>
          </a:p>
        </p:txBody>
      </p:sp>
      <p:sp>
        <p:nvSpPr>
          <p:cNvPr id="152" name="object 152"/>
          <p:cNvSpPr/>
          <p:nvPr/>
        </p:nvSpPr>
        <p:spPr>
          <a:xfrm>
            <a:off x="6839716" y="4153581"/>
            <a:ext cx="163831" cy="0"/>
          </a:xfrm>
          <a:custGeom>
            <a:avLst/>
            <a:gdLst/>
            <a:ahLst/>
            <a:cxnLst/>
            <a:rect l="l" t="t" r="r" b="b"/>
            <a:pathLst>
              <a:path w="163829">
                <a:moveTo>
                  <a:pt x="0" y="0"/>
                </a:moveTo>
                <a:lnTo>
                  <a:pt x="0" y="0"/>
                </a:lnTo>
                <a:lnTo>
                  <a:pt x="163420" y="0"/>
                </a:lnTo>
              </a:path>
            </a:pathLst>
          </a:custGeom>
          <a:ln w="9151">
            <a:solidFill>
              <a:srgbClr val="000000"/>
            </a:solidFill>
          </a:ln>
        </p:spPr>
        <p:txBody>
          <a:bodyPr wrap="square" lIns="0" tIns="0" rIns="0" bIns="0" rtlCol="0"/>
          <a:lstStyle/>
          <a:p>
            <a:endParaRPr/>
          </a:p>
        </p:txBody>
      </p:sp>
      <p:sp>
        <p:nvSpPr>
          <p:cNvPr id="153" name="object 153"/>
          <p:cNvSpPr/>
          <p:nvPr/>
        </p:nvSpPr>
        <p:spPr>
          <a:xfrm>
            <a:off x="6839716" y="4285529"/>
            <a:ext cx="163831" cy="0"/>
          </a:xfrm>
          <a:custGeom>
            <a:avLst/>
            <a:gdLst/>
            <a:ahLst/>
            <a:cxnLst/>
            <a:rect l="l" t="t" r="r" b="b"/>
            <a:pathLst>
              <a:path w="163829">
                <a:moveTo>
                  <a:pt x="0" y="0"/>
                </a:moveTo>
                <a:lnTo>
                  <a:pt x="0" y="0"/>
                </a:lnTo>
                <a:lnTo>
                  <a:pt x="163420" y="0"/>
                </a:lnTo>
              </a:path>
            </a:pathLst>
          </a:custGeom>
          <a:ln w="9151">
            <a:solidFill>
              <a:srgbClr val="000000"/>
            </a:solidFill>
          </a:ln>
        </p:spPr>
        <p:txBody>
          <a:bodyPr wrap="square" lIns="0" tIns="0" rIns="0" bIns="0" rtlCol="0"/>
          <a:lstStyle/>
          <a:p>
            <a:endParaRPr/>
          </a:p>
        </p:txBody>
      </p:sp>
      <p:sp>
        <p:nvSpPr>
          <p:cNvPr id="154" name="object 154"/>
          <p:cNvSpPr/>
          <p:nvPr/>
        </p:nvSpPr>
        <p:spPr>
          <a:xfrm>
            <a:off x="6839716" y="4548611"/>
            <a:ext cx="163831" cy="0"/>
          </a:xfrm>
          <a:custGeom>
            <a:avLst/>
            <a:gdLst/>
            <a:ahLst/>
            <a:cxnLst/>
            <a:rect l="l" t="t" r="r" b="b"/>
            <a:pathLst>
              <a:path w="163829">
                <a:moveTo>
                  <a:pt x="0" y="0"/>
                </a:moveTo>
                <a:lnTo>
                  <a:pt x="0" y="0"/>
                </a:lnTo>
                <a:lnTo>
                  <a:pt x="163420" y="0"/>
                </a:lnTo>
              </a:path>
            </a:pathLst>
          </a:custGeom>
          <a:ln w="9151">
            <a:solidFill>
              <a:srgbClr val="000000"/>
            </a:solidFill>
          </a:ln>
        </p:spPr>
        <p:txBody>
          <a:bodyPr wrap="square" lIns="0" tIns="0" rIns="0" bIns="0" rtlCol="0"/>
          <a:lstStyle/>
          <a:p>
            <a:endParaRPr/>
          </a:p>
        </p:txBody>
      </p:sp>
      <p:sp>
        <p:nvSpPr>
          <p:cNvPr id="155" name="object 155"/>
          <p:cNvSpPr/>
          <p:nvPr/>
        </p:nvSpPr>
        <p:spPr>
          <a:xfrm>
            <a:off x="6839716" y="4680559"/>
            <a:ext cx="163831" cy="0"/>
          </a:xfrm>
          <a:custGeom>
            <a:avLst/>
            <a:gdLst/>
            <a:ahLst/>
            <a:cxnLst/>
            <a:rect l="l" t="t" r="r" b="b"/>
            <a:pathLst>
              <a:path w="163829">
                <a:moveTo>
                  <a:pt x="0" y="0"/>
                </a:moveTo>
                <a:lnTo>
                  <a:pt x="0" y="0"/>
                </a:lnTo>
                <a:lnTo>
                  <a:pt x="163420" y="0"/>
                </a:lnTo>
              </a:path>
            </a:pathLst>
          </a:custGeom>
          <a:ln w="9151">
            <a:solidFill>
              <a:srgbClr val="000000"/>
            </a:solidFill>
          </a:ln>
        </p:spPr>
        <p:txBody>
          <a:bodyPr wrap="square" lIns="0" tIns="0" rIns="0" bIns="0" rtlCol="0"/>
          <a:lstStyle/>
          <a:p>
            <a:endParaRPr/>
          </a:p>
        </p:txBody>
      </p:sp>
      <p:sp>
        <p:nvSpPr>
          <p:cNvPr id="156" name="object 156"/>
          <p:cNvSpPr/>
          <p:nvPr/>
        </p:nvSpPr>
        <p:spPr>
          <a:xfrm>
            <a:off x="6185117" y="4944353"/>
            <a:ext cx="491491" cy="0"/>
          </a:xfrm>
          <a:custGeom>
            <a:avLst/>
            <a:gdLst/>
            <a:ahLst/>
            <a:cxnLst/>
            <a:rect l="l" t="t" r="r" b="b"/>
            <a:pathLst>
              <a:path w="491490">
                <a:moveTo>
                  <a:pt x="0" y="0"/>
                </a:moveTo>
                <a:lnTo>
                  <a:pt x="0" y="0"/>
                </a:lnTo>
                <a:lnTo>
                  <a:pt x="491178" y="0"/>
                </a:lnTo>
              </a:path>
            </a:pathLst>
          </a:custGeom>
          <a:ln w="9151">
            <a:solidFill>
              <a:srgbClr val="000000"/>
            </a:solidFill>
          </a:ln>
        </p:spPr>
        <p:txBody>
          <a:bodyPr wrap="square" lIns="0" tIns="0" rIns="0" bIns="0" rtlCol="0"/>
          <a:lstStyle/>
          <a:p>
            <a:endParaRPr/>
          </a:p>
        </p:txBody>
      </p:sp>
      <p:sp>
        <p:nvSpPr>
          <p:cNvPr id="157" name="object 157"/>
          <p:cNvSpPr/>
          <p:nvPr/>
        </p:nvSpPr>
        <p:spPr>
          <a:xfrm>
            <a:off x="6185117" y="5076301"/>
            <a:ext cx="977900" cy="0"/>
          </a:xfrm>
          <a:custGeom>
            <a:avLst/>
            <a:gdLst/>
            <a:ahLst/>
            <a:cxnLst/>
            <a:rect l="l" t="t" r="r" b="b"/>
            <a:pathLst>
              <a:path w="977900">
                <a:moveTo>
                  <a:pt x="0" y="0"/>
                </a:moveTo>
                <a:lnTo>
                  <a:pt x="977673" y="0"/>
                </a:lnTo>
              </a:path>
            </a:pathLst>
          </a:custGeom>
          <a:ln w="9151">
            <a:solidFill>
              <a:srgbClr val="000000"/>
            </a:solidFill>
          </a:ln>
        </p:spPr>
        <p:txBody>
          <a:bodyPr wrap="square" lIns="0" tIns="0" rIns="0" bIns="0" rtlCol="0"/>
          <a:lstStyle/>
          <a:p>
            <a:endParaRPr/>
          </a:p>
        </p:txBody>
      </p:sp>
      <p:sp>
        <p:nvSpPr>
          <p:cNvPr id="158" name="object 158"/>
          <p:cNvSpPr/>
          <p:nvPr/>
        </p:nvSpPr>
        <p:spPr>
          <a:xfrm>
            <a:off x="6676297" y="5208249"/>
            <a:ext cx="487045" cy="0"/>
          </a:xfrm>
          <a:custGeom>
            <a:avLst/>
            <a:gdLst/>
            <a:ahLst/>
            <a:cxnLst/>
            <a:rect l="l" t="t" r="r" b="b"/>
            <a:pathLst>
              <a:path w="487045">
                <a:moveTo>
                  <a:pt x="0" y="0"/>
                </a:moveTo>
                <a:lnTo>
                  <a:pt x="486495" y="0"/>
                </a:lnTo>
              </a:path>
            </a:pathLst>
          </a:custGeom>
          <a:ln w="9151">
            <a:solidFill>
              <a:srgbClr val="000000"/>
            </a:solidFill>
          </a:ln>
        </p:spPr>
        <p:txBody>
          <a:bodyPr wrap="square" lIns="0" tIns="0" rIns="0" bIns="0" rtlCol="0"/>
          <a:lstStyle/>
          <a:p>
            <a:endParaRPr/>
          </a:p>
        </p:txBody>
      </p:sp>
      <p:sp>
        <p:nvSpPr>
          <p:cNvPr id="159" name="object 159"/>
          <p:cNvSpPr/>
          <p:nvPr/>
        </p:nvSpPr>
        <p:spPr>
          <a:xfrm>
            <a:off x="2201254" y="5999041"/>
            <a:ext cx="3727451" cy="0"/>
          </a:xfrm>
          <a:custGeom>
            <a:avLst/>
            <a:gdLst/>
            <a:ahLst/>
            <a:cxnLst/>
            <a:rect l="l" t="t" r="r" b="b"/>
            <a:pathLst>
              <a:path w="3727450">
                <a:moveTo>
                  <a:pt x="0" y="0"/>
                </a:moveTo>
                <a:lnTo>
                  <a:pt x="0" y="0"/>
                </a:lnTo>
                <a:lnTo>
                  <a:pt x="3727276" y="0"/>
                </a:lnTo>
              </a:path>
            </a:pathLst>
          </a:custGeom>
          <a:ln w="9151">
            <a:solidFill>
              <a:srgbClr val="000000"/>
            </a:solidFill>
          </a:ln>
        </p:spPr>
        <p:txBody>
          <a:bodyPr wrap="square" lIns="0" tIns="0" rIns="0" bIns="0" rtlCol="0"/>
          <a:lstStyle/>
          <a:p>
            <a:endParaRPr/>
          </a:p>
        </p:txBody>
      </p:sp>
      <p:sp>
        <p:nvSpPr>
          <p:cNvPr id="160" name="object 160"/>
          <p:cNvSpPr/>
          <p:nvPr/>
        </p:nvSpPr>
        <p:spPr>
          <a:xfrm>
            <a:off x="2201254" y="6262896"/>
            <a:ext cx="3727451" cy="0"/>
          </a:xfrm>
          <a:custGeom>
            <a:avLst/>
            <a:gdLst/>
            <a:ahLst/>
            <a:cxnLst/>
            <a:rect l="l" t="t" r="r" b="b"/>
            <a:pathLst>
              <a:path w="3727450">
                <a:moveTo>
                  <a:pt x="0" y="0"/>
                </a:moveTo>
                <a:lnTo>
                  <a:pt x="0" y="0"/>
                </a:lnTo>
                <a:lnTo>
                  <a:pt x="3727276" y="0"/>
                </a:lnTo>
              </a:path>
            </a:pathLst>
          </a:custGeom>
          <a:ln w="9151">
            <a:solidFill>
              <a:srgbClr val="000000"/>
            </a:solidFill>
          </a:ln>
        </p:spPr>
        <p:txBody>
          <a:bodyPr wrap="square" lIns="0" tIns="0" rIns="0" bIns="0" rtlCol="0"/>
          <a:lstStyle/>
          <a:p>
            <a:endParaRPr/>
          </a:p>
        </p:txBody>
      </p:sp>
      <p:sp>
        <p:nvSpPr>
          <p:cNvPr id="161" name="object 161"/>
          <p:cNvSpPr/>
          <p:nvPr/>
        </p:nvSpPr>
        <p:spPr>
          <a:xfrm>
            <a:off x="2201254" y="6525989"/>
            <a:ext cx="3727451" cy="0"/>
          </a:xfrm>
          <a:custGeom>
            <a:avLst/>
            <a:gdLst/>
            <a:ahLst/>
            <a:cxnLst/>
            <a:rect l="l" t="t" r="r" b="b"/>
            <a:pathLst>
              <a:path w="3727450">
                <a:moveTo>
                  <a:pt x="0" y="0"/>
                </a:moveTo>
                <a:lnTo>
                  <a:pt x="0" y="0"/>
                </a:lnTo>
                <a:lnTo>
                  <a:pt x="3727276" y="0"/>
                </a:lnTo>
              </a:path>
            </a:pathLst>
          </a:custGeom>
          <a:ln w="9151">
            <a:solidFill>
              <a:srgbClr val="000000"/>
            </a:solidFill>
          </a:ln>
        </p:spPr>
        <p:txBody>
          <a:bodyPr wrap="square" lIns="0" tIns="0" rIns="0" bIns="0" rtlCol="0"/>
          <a:lstStyle/>
          <a:p>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54359" y="231841"/>
            <a:ext cx="716280" cy="183515"/>
            <a:chOff x="1754359" y="231838"/>
            <a:chExt cx="716280" cy="183515"/>
          </a:xfrm>
        </p:grpSpPr>
        <p:pic>
          <p:nvPicPr>
            <p:cNvPr id="3" name="object 3"/>
            <p:cNvPicPr/>
            <p:nvPr/>
          </p:nvPicPr>
          <p:blipFill>
            <a:blip r:embed="rId2" cstate="print"/>
            <a:stretch>
              <a:fillRect/>
            </a:stretch>
          </p:blipFill>
          <p:spPr>
            <a:xfrm>
              <a:off x="1754359" y="238448"/>
              <a:ext cx="146853" cy="173508"/>
            </a:xfrm>
            <a:prstGeom prst="rect">
              <a:avLst/>
            </a:prstGeom>
          </p:spPr>
        </p:pic>
        <p:pic>
          <p:nvPicPr>
            <p:cNvPr id="4" name="object 4"/>
            <p:cNvPicPr/>
            <p:nvPr/>
          </p:nvPicPr>
          <p:blipFill>
            <a:blip r:embed="rId3" cstate="print"/>
            <a:stretch>
              <a:fillRect/>
            </a:stretch>
          </p:blipFill>
          <p:spPr>
            <a:xfrm>
              <a:off x="1930782" y="284208"/>
              <a:ext cx="117284" cy="130671"/>
            </a:xfrm>
            <a:prstGeom prst="rect">
              <a:avLst/>
            </a:prstGeom>
          </p:spPr>
        </p:pic>
        <p:pic>
          <p:nvPicPr>
            <p:cNvPr id="5" name="object 5"/>
            <p:cNvPicPr/>
            <p:nvPr/>
          </p:nvPicPr>
          <p:blipFill>
            <a:blip r:embed="rId4" cstate="print"/>
            <a:stretch>
              <a:fillRect/>
            </a:stretch>
          </p:blipFill>
          <p:spPr>
            <a:xfrm>
              <a:off x="2077623" y="231838"/>
              <a:ext cx="202165" cy="183041"/>
            </a:xfrm>
            <a:prstGeom prst="rect">
              <a:avLst/>
            </a:prstGeom>
          </p:spPr>
        </p:pic>
        <p:sp>
          <p:nvSpPr>
            <p:cNvPr id="6" name="object 6"/>
            <p:cNvSpPr/>
            <p:nvPr/>
          </p:nvSpPr>
          <p:spPr>
            <a:xfrm>
              <a:off x="2308390" y="238454"/>
              <a:ext cx="21590" cy="173990"/>
            </a:xfrm>
            <a:custGeom>
              <a:avLst/>
              <a:gdLst/>
              <a:ahLst/>
              <a:cxnLst/>
              <a:rect l="l" t="t" r="r" b="b"/>
              <a:pathLst>
                <a:path w="21589" h="173990">
                  <a:moveTo>
                    <a:pt x="20967" y="48679"/>
                  </a:moveTo>
                  <a:lnTo>
                    <a:pt x="0" y="48679"/>
                  </a:lnTo>
                  <a:lnTo>
                    <a:pt x="0" y="173507"/>
                  </a:lnTo>
                  <a:lnTo>
                    <a:pt x="20967" y="173507"/>
                  </a:lnTo>
                  <a:lnTo>
                    <a:pt x="20967" y="48679"/>
                  </a:lnTo>
                  <a:close/>
                </a:path>
                <a:path w="21589" h="173990">
                  <a:moveTo>
                    <a:pt x="20967" y="0"/>
                  </a:moveTo>
                  <a:lnTo>
                    <a:pt x="0" y="0"/>
                  </a:lnTo>
                  <a:lnTo>
                    <a:pt x="0" y="20967"/>
                  </a:lnTo>
                  <a:lnTo>
                    <a:pt x="20967" y="20967"/>
                  </a:lnTo>
                  <a:lnTo>
                    <a:pt x="20967" y="0"/>
                  </a:lnTo>
                  <a:close/>
                </a:path>
              </a:pathLst>
            </a:custGeom>
            <a:solidFill>
              <a:srgbClr val="000000"/>
            </a:solidFill>
          </p:spPr>
          <p:txBody>
            <a:bodyPr wrap="square" lIns="0" tIns="0" rIns="0" bIns="0" rtlCol="0"/>
            <a:lstStyle/>
            <a:p>
              <a:endParaRPr/>
            </a:p>
          </p:txBody>
        </p:sp>
        <p:pic>
          <p:nvPicPr>
            <p:cNvPr id="7" name="object 7"/>
            <p:cNvPicPr/>
            <p:nvPr/>
          </p:nvPicPr>
          <p:blipFill>
            <a:blip r:embed="rId5" cstate="print"/>
            <a:stretch>
              <a:fillRect/>
            </a:stretch>
          </p:blipFill>
          <p:spPr>
            <a:xfrm>
              <a:off x="2357982" y="231838"/>
              <a:ext cx="112517" cy="183041"/>
            </a:xfrm>
            <a:prstGeom prst="rect">
              <a:avLst/>
            </a:prstGeom>
          </p:spPr>
        </p:pic>
      </p:grpSp>
      <p:grpSp>
        <p:nvGrpSpPr>
          <p:cNvPr id="8" name="object 8"/>
          <p:cNvGrpSpPr/>
          <p:nvPr/>
        </p:nvGrpSpPr>
        <p:grpSpPr>
          <a:xfrm>
            <a:off x="1728617" y="238450"/>
            <a:ext cx="4036060" cy="387351"/>
            <a:chOff x="1728616" y="238448"/>
            <a:chExt cx="4036060" cy="387350"/>
          </a:xfrm>
        </p:grpSpPr>
        <p:sp>
          <p:nvSpPr>
            <p:cNvPr id="9" name="object 9"/>
            <p:cNvSpPr/>
            <p:nvPr/>
          </p:nvSpPr>
          <p:spPr>
            <a:xfrm>
              <a:off x="2890088" y="238823"/>
              <a:ext cx="97790" cy="172720"/>
            </a:xfrm>
            <a:custGeom>
              <a:avLst/>
              <a:gdLst/>
              <a:ahLst/>
              <a:cxnLst/>
              <a:rect l="l" t="t" r="r" b="b"/>
              <a:pathLst>
                <a:path w="97789" h="172720">
                  <a:moveTo>
                    <a:pt x="97256" y="0"/>
                  </a:moveTo>
                  <a:lnTo>
                    <a:pt x="0" y="0"/>
                  </a:lnTo>
                  <a:lnTo>
                    <a:pt x="0" y="19050"/>
                  </a:lnTo>
                  <a:lnTo>
                    <a:pt x="0" y="78727"/>
                  </a:lnTo>
                  <a:lnTo>
                    <a:pt x="0" y="96507"/>
                  </a:lnTo>
                  <a:lnTo>
                    <a:pt x="0" y="172707"/>
                  </a:lnTo>
                  <a:lnTo>
                    <a:pt x="21869" y="172707"/>
                  </a:lnTo>
                  <a:lnTo>
                    <a:pt x="21869" y="96507"/>
                  </a:lnTo>
                  <a:lnTo>
                    <a:pt x="87718" y="96507"/>
                  </a:lnTo>
                  <a:lnTo>
                    <a:pt x="87718" y="78727"/>
                  </a:lnTo>
                  <a:lnTo>
                    <a:pt x="21869" y="78727"/>
                  </a:lnTo>
                  <a:lnTo>
                    <a:pt x="21869" y="19050"/>
                  </a:lnTo>
                  <a:lnTo>
                    <a:pt x="97256" y="19050"/>
                  </a:lnTo>
                  <a:lnTo>
                    <a:pt x="97256" y="0"/>
                  </a:lnTo>
                  <a:close/>
                </a:path>
              </a:pathLst>
            </a:custGeom>
            <a:solidFill>
              <a:srgbClr val="000000"/>
            </a:solidFill>
          </p:spPr>
          <p:txBody>
            <a:bodyPr wrap="square" lIns="0" tIns="0" rIns="0" bIns="0" rtlCol="0"/>
            <a:lstStyle/>
            <a:p>
              <a:endParaRPr/>
            </a:p>
          </p:txBody>
        </p:sp>
        <p:pic>
          <p:nvPicPr>
            <p:cNvPr id="10" name="object 10"/>
            <p:cNvPicPr/>
            <p:nvPr/>
          </p:nvPicPr>
          <p:blipFill>
            <a:blip r:embed="rId6" cstate="print"/>
            <a:stretch>
              <a:fillRect/>
            </a:stretch>
          </p:blipFill>
          <p:spPr>
            <a:xfrm>
              <a:off x="3012137" y="284208"/>
              <a:ext cx="117335" cy="130671"/>
            </a:xfrm>
            <a:prstGeom prst="rect">
              <a:avLst/>
            </a:prstGeom>
          </p:spPr>
        </p:pic>
        <p:pic>
          <p:nvPicPr>
            <p:cNvPr id="11" name="object 11"/>
            <p:cNvPicPr/>
            <p:nvPr/>
          </p:nvPicPr>
          <p:blipFill>
            <a:blip r:embed="rId7" cstate="print"/>
            <a:stretch>
              <a:fillRect/>
            </a:stretch>
          </p:blipFill>
          <p:spPr>
            <a:xfrm>
              <a:off x="3158076" y="284208"/>
              <a:ext cx="70553" cy="127747"/>
            </a:xfrm>
            <a:prstGeom prst="rect">
              <a:avLst/>
            </a:prstGeom>
          </p:spPr>
        </p:pic>
        <p:pic>
          <p:nvPicPr>
            <p:cNvPr id="12" name="object 12"/>
            <p:cNvPicPr/>
            <p:nvPr/>
          </p:nvPicPr>
          <p:blipFill>
            <a:blip r:embed="rId8" cstate="print"/>
            <a:stretch>
              <a:fillRect/>
            </a:stretch>
          </p:blipFill>
          <p:spPr>
            <a:xfrm>
              <a:off x="3248588" y="284208"/>
              <a:ext cx="172634" cy="127747"/>
            </a:xfrm>
            <a:prstGeom prst="rect">
              <a:avLst/>
            </a:prstGeom>
          </p:spPr>
        </p:pic>
        <p:pic>
          <p:nvPicPr>
            <p:cNvPr id="13" name="object 13"/>
            <p:cNvPicPr/>
            <p:nvPr/>
          </p:nvPicPr>
          <p:blipFill>
            <a:blip r:embed="rId9" cstate="print"/>
            <a:stretch>
              <a:fillRect/>
            </a:stretch>
          </p:blipFill>
          <p:spPr>
            <a:xfrm>
              <a:off x="1728616" y="238448"/>
              <a:ext cx="4035503" cy="387184"/>
            </a:xfrm>
            <a:prstGeom prst="rect">
              <a:avLst/>
            </a:prstGeom>
          </p:spPr>
        </p:pic>
      </p:grpSp>
      <p:sp>
        <p:nvSpPr>
          <p:cNvPr id="14" name="object 14"/>
          <p:cNvSpPr/>
          <p:nvPr/>
        </p:nvSpPr>
        <p:spPr>
          <a:xfrm>
            <a:off x="1412978" y="852538"/>
            <a:ext cx="147955" cy="90171"/>
          </a:xfrm>
          <a:custGeom>
            <a:avLst/>
            <a:gdLst/>
            <a:ahLst/>
            <a:cxnLst/>
            <a:rect l="l" t="t" r="r" b="b"/>
            <a:pathLst>
              <a:path w="147955" h="90169">
                <a:moveTo>
                  <a:pt x="56261" y="80073"/>
                </a:moveTo>
                <a:lnTo>
                  <a:pt x="11442" y="80073"/>
                </a:lnTo>
                <a:lnTo>
                  <a:pt x="11442" y="78168"/>
                </a:lnTo>
                <a:lnTo>
                  <a:pt x="38150" y="46647"/>
                </a:lnTo>
                <a:lnTo>
                  <a:pt x="44818" y="40043"/>
                </a:lnTo>
                <a:lnTo>
                  <a:pt x="48641" y="37109"/>
                </a:lnTo>
                <a:lnTo>
                  <a:pt x="51498" y="33299"/>
                </a:lnTo>
                <a:lnTo>
                  <a:pt x="52451" y="30505"/>
                </a:lnTo>
                <a:lnTo>
                  <a:pt x="54356" y="27584"/>
                </a:lnTo>
                <a:lnTo>
                  <a:pt x="54356" y="15252"/>
                </a:lnTo>
                <a:lnTo>
                  <a:pt x="52451" y="10414"/>
                </a:lnTo>
                <a:lnTo>
                  <a:pt x="48641" y="5715"/>
                </a:lnTo>
                <a:lnTo>
                  <a:pt x="43865" y="1905"/>
                </a:lnTo>
                <a:lnTo>
                  <a:pt x="37198" y="0"/>
                </a:lnTo>
                <a:lnTo>
                  <a:pt x="21932" y="0"/>
                </a:lnTo>
                <a:lnTo>
                  <a:pt x="1905" y="14236"/>
                </a:lnTo>
                <a:lnTo>
                  <a:pt x="1905" y="18046"/>
                </a:lnTo>
                <a:lnTo>
                  <a:pt x="12395" y="18046"/>
                </a:lnTo>
                <a:lnTo>
                  <a:pt x="12395" y="15252"/>
                </a:lnTo>
                <a:lnTo>
                  <a:pt x="16217" y="11442"/>
                </a:lnTo>
                <a:lnTo>
                  <a:pt x="19075" y="9525"/>
                </a:lnTo>
                <a:lnTo>
                  <a:pt x="21932" y="8509"/>
                </a:lnTo>
                <a:lnTo>
                  <a:pt x="32423" y="8509"/>
                </a:lnTo>
                <a:lnTo>
                  <a:pt x="36233" y="9525"/>
                </a:lnTo>
                <a:lnTo>
                  <a:pt x="41960" y="15252"/>
                </a:lnTo>
                <a:lnTo>
                  <a:pt x="43865" y="18046"/>
                </a:lnTo>
                <a:lnTo>
                  <a:pt x="43865" y="24777"/>
                </a:lnTo>
                <a:lnTo>
                  <a:pt x="38150" y="33299"/>
                </a:lnTo>
                <a:lnTo>
                  <a:pt x="33375" y="38125"/>
                </a:lnTo>
                <a:lnTo>
                  <a:pt x="24790" y="44742"/>
                </a:lnTo>
                <a:lnTo>
                  <a:pt x="19075" y="48552"/>
                </a:lnTo>
                <a:lnTo>
                  <a:pt x="12395" y="54406"/>
                </a:lnTo>
                <a:lnTo>
                  <a:pt x="7632" y="60121"/>
                </a:lnTo>
                <a:lnTo>
                  <a:pt x="4775" y="65836"/>
                </a:lnTo>
                <a:lnTo>
                  <a:pt x="1905" y="70548"/>
                </a:lnTo>
                <a:lnTo>
                  <a:pt x="0" y="76263"/>
                </a:lnTo>
                <a:lnTo>
                  <a:pt x="0" y="89611"/>
                </a:lnTo>
                <a:lnTo>
                  <a:pt x="56261" y="89611"/>
                </a:lnTo>
                <a:lnTo>
                  <a:pt x="56261" y="80073"/>
                </a:lnTo>
                <a:close/>
              </a:path>
              <a:path w="147955" h="90169">
                <a:moveTo>
                  <a:pt x="92506" y="75374"/>
                </a:moveTo>
                <a:lnTo>
                  <a:pt x="77241" y="75374"/>
                </a:lnTo>
                <a:lnTo>
                  <a:pt x="77241" y="89611"/>
                </a:lnTo>
                <a:lnTo>
                  <a:pt x="92506" y="89611"/>
                </a:lnTo>
                <a:lnTo>
                  <a:pt x="92506" y="75374"/>
                </a:lnTo>
                <a:close/>
              </a:path>
              <a:path w="147955" h="90169">
                <a:moveTo>
                  <a:pt x="147802" y="2794"/>
                </a:moveTo>
                <a:lnTo>
                  <a:pt x="137312" y="2794"/>
                </a:lnTo>
                <a:lnTo>
                  <a:pt x="119202" y="10414"/>
                </a:lnTo>
                <a:lnTo>
                  <a:pt x="119202" y="19951"/>
                </a:lnTo>
                <a:lnTo>
                  <a:pt x="137312" y="13347"/>
                </a:lnTo>
                <a:lnTo>
                  <a:pt x="137312" y="89611"/>
                </a:lnTo>
                <a:lnTo>
                  <a:pt x="147802" y="89611"/>
                </a:lnTo>
                <a:lnTo>
                  <a:pt x="147802" y="2794"/>
                </a:lnTo>
                <a:close/>
              </a:path>
            </a:pathLst>
          </a:custGeom>
          <a:solidFill>
            <a:srgbClr val="000000"/>
          </a:solidFill>
        </p:spPr>
        <p:txBody>
          <a:bodyPr wrap="square" lIns="0" tIns="0" rIns="0" bIns="0" rtlCol="0"/>
          <a:lstStyle/>
          <a:p>
            <a:endParaRPr/>
          </a:p>
        </p:txBody>
      </p:sp>
      <p:pic>
        <p:nvPicPr>
          <p:cNvPr id="15" name="object 15"/>
          <p:cNvPicPr/>
          <p:nvPr/>
        </p:nvPicPr>
        <p:blipFill>
          <a:blip r:embed="rId10" cstate="print"/>
          <a:stretch>
            <a:fillRect/>
          </a:stretch>
        </p:blipFill>
        <p:spPr>
          <a:xfrm>
            <a:off x="1728618" y="855325"/>
            <a:ext cx="250791" cy="88724"/>
          </a:xfrm>
          <a:prstGeom prst="rect">
            <a:avLst/>
          </a:prstGeom>
        </p:spPr>
      </p:pic>
      <p:sp>
        <p:nvSpPr>
          <p:cNvPr id="16" name="object 16"/>
          <p:cNvSpPr/>
          <p:nvPr/>
        </p:nvSpPr>
        <p:spPr>
          <a:xfrm>
            <a:off x="6266637" y="852538"/>
            <a:ext cx="147320" cy="90171"/>
          </a:xfrm>
          <a:custGeom>
            <a:avLst/>
            <a:gdLst/>
            <a:ahLst/>
            <a:cxnLst/>
            <a:rect l="l" t="t" r="r" b="b"/>
            <a:pathLst>
              <a:path w="147320" h="90169">
                <a:moveTo>
                  <a:pt x="56311" y="80073"/>
                </a:moveTo>
                <a:lnTo>
                  <a:pt x="10553" y="80073"/>
                </a:lnTo>
                <a:lnTo>
                  <a:pt x="10553" y="78168"/>
                </a:lnTo>
                <a:lnTo>
                  <a:pt x="35344" y="48552"/>
                </a:lnTo>
                <a:lnTo>
                  <a:pt x="37249" y="46647"/>
                </a:lnTo>
                <a:lnTo>
                  <a:pt x="41059" y="43853"/>
                </a:lnTo>
                <a:lnTo>
                  <a:pt x="44869" y="40043"/>
                </a:lnTo>
                <a:lnTo>
                  <a:pt x="48691" y="37109"/>
                </a:lnTo>
                <a:lnTo>
                  <a:pt x="51485" y="33299"/>
                </a:lnTo>
                <a:lnTo>
                  <a:pt x="52501" y="30505"/>
                </a:lnTo>
                <a:lnTo>
                  <a:pt x="54406" y="23761"/>
                </a:lnTo>
                <a:lnTo>
                  <a:pt x="54406" y="15252"/>
                </a:lnTo>
                <a:lnTo>
                  <a:pt x="52501" y="10414"/>
                </a:lnTo>
                <a:lnTo>
                  <a:pt x="43853" y="1905"/>
                </a:lnTo>
                <a:lnTo>
                  <a:pt x="37249" y="0"/>
                </a:lnTo>
                <a:lnTo>
                  <a:pt x="21996" y="0"/>
                </a:lnTo>
                <a:lnTo>
                  <a:pt x="1905" y="14236"/>
                </a:lnTo>
                <a:lnTo>
                  <a:pt x="1905" y="18046"/>
                </a:lnTo>
                <a:lnTo>
                  <a:pt x="12458" y="18046"/>
                </a:lnTo>
                <a:lnTo>
                  <a:pt x="12458" y="15252"/>
                </a:lnTo>
                <a:lnTo>
                  <a:pt x="13347" y="13347"/>
                </a:lnTo>
                <a:lnTo>
                  <a:pt x="16268" y="11442"/>
                </a:lnTo>
                <a:lnTo>
                  <a:pt x="18173" y="9525"/>
                </a:lnTo>
                <a:lnTo>
                  <a:pt x="21996" y="8509"/>
                </a:lnTo>
                <a:lnTo>
                  <a:pt x="31521" y="8509"/>
                </a:lnTo>
                <a:lnTo>
                  <a:pt x="36233" y="9525"/>
                </a:lnTo>
                <a:lnTo>
                  <a:pt x="39154" y="12331"/>
                </a:lnTo>
                <a:lnTo>
                  <a:pt x="41948" y="15252"/>
                </a:lnTo>
                <a:lnTo>
                  <a:pt x="42964" y="18046"/>
                </a:lnTo>
                <a:lnTo>
                  <a:pt x="42964" y="24777"/>
                </a:lnTo>
                <a:lnTo>
                  <a:pt x="19062" y="48552"/>
                </a:lnTo>
                <a:lnTo>
                  <a:pt x="12458" y="54406"/>
                </a:lnTo>
                <a:lnTo>
                  <a:pt x="6731" y="60121"/>
                </a:lnTo>
                <a:lnTo>
                  <a:pt x="3810" y="65836"/>
                </a:lnTo>
                <a:lnTo>
                  <a:pt x="1016" y="70548"/>
                </a:lnTo>
                <a:lnTo>
                  <a:pt x="0" y="76263"/>
                </a:lnTo>
                <a:lnTo>
                  <a:pt x="0" y="89611"/>
                </a:lnTo>
                <a:lnTo>
                  <a:pt x="56311" y="89611"/>
                </a:lnTo>
                <a:lnTo>
                  <a:pt x="56311" y="80073"/>
                </a:lnTo>
                <a:close/>
              </a:path>
              <a:path w="147320" h="90169">
                <a:moveTo>
                  <a:pt x="91528" y="75374"/>
                </a:moveTo>
                <a:lnTo>
                  <a:pt x="77292" y="75374"/>
                </a:lnTo>
                <a:lnTo>
                  <a:pt x="77292" y="89611"/>
                </a:lnTo>
                <a:lnTo>
                  <a:pt x="91528" y="89611"/>
                </a:lnTo>
                <a:lnTo>
                  <a:pt x="91528" y="75374"/>
                </a:lnTo>
                <a:close/>
              </a:path>
              <a:path w="147320" h="90169">
                <a:moveTo>
                  <a:pt x="146824" y="2794"/>
                </a:moveTo>
                <a:lnTo>
                  <a:pt x="136398" y="2794"/>
                </a:lnTo>
                <a:lnTo>
                  <a:pt x="119240" y="10414"/>
                </a:lnTo>
                <a:lnTo>
                  <a:pt x="119240" y="19951"/>
                </a:lnTo>
                <a:lnTo>
                  <a:pt x="136398" y="13347"/>
                </a:lnTo>
                <a:lnTo>
                  <a:pt x="136398" y="89611"/>
                </a:lnTo>
                <a:lnTo>
                  <a:pt x="146824" y="89611"/>
                </a:lnTo>
                <a:lnTo>
                  <a:pt x="146824" y="2794"/>
                </a:lnTo>
                <a:close/>
              </a:path>
            </a:pathLst>
          </a:custGeom>
          <a:solidFill>
            <a:srgbClr val="000000"/>
          </a:solidFill>
        </p:spPr>
        <p:txBody>
          <a:bodyPr wrap="square" lIns="0" tIns="0" rIns="0" bIns="0" rtlCol="0"/>
          <a:lstStyle/>
          <a:p>
            <a:endParaRPr/>
          </a:p>
        </p:txBody>
      </p:sp>
      <p:sp>
        <p:nvSpPr>
          <p:cNvPr id="17" name="object 17"/>
          <p:cNvSpPr/>
          <p:nvPr/>
        </p:nvSpPr>
        <p:spPr>
          <a:xfrm>
            <a:off x="1412978" y="1181509"/>
            <a:ext cx="168911" cy="90805"/>
          </a:xfrm>
          <a:custGeom>
            <a:avLst/>
            <a:gdLst/>
            <a:ahLst/>
            <a:cxnLst/>
            <a:rect l="l" t="t" r="r" b="b"/>
            <a:pathLst>
              <a:path w="168909" h="90805">
                <a:moveTo>
                  <a:pt x="56261" y="80962"/>
                </a:moveTo>
                <a:lnTo>
                  <a:pt x="11442" y="80962"/>
                </a:lnTo>
                <a:lnTo>
                  <a:pt x="11442" y="78168"/>
                </a:lnTo>
                <a:lnTo>
                  <a:pt x="41008" y="44742"/>
                </a:lnTo>
                <a:lnTo>
                  <a:pt x="51498" y="34315"/>
                </a:lnTo>
                <a:lnTo>
                  <a:pt x="52451" y="31394"/>
                </a:lnTo>
                <a:lnTo>
                  <a:pt x="54356" y="27584"/>
                </a:lnTo>
                <a:lnTo>
                  <a:pt x="54356" y="16141"/>
                </a:lnTo>
                <a:lnTo>
                  <a:pt x="52451" y="10414"/>
                </a:lnTo>
                <a:lnTo>
                  <a:pt x="48641" y="6604"/>
                </a:lnTo>
                <a:lnTo>
                  <a:pt x="43865" y="2794"/>
                </a:lnTo>
                <a:lnTo>
                  <a:pt x="37198" y="0"/>
                </a:lnTo>
                <a:lnTo>
                  <a:pt x="21932" y="0"/>
                </a:lnTo>
                <a:lnTo>
                  <a:pt x="17170" y="889"/>
                </a:lnTo>
                <a:lnTo>
                  <a:pt x="14312" y="2794"/>
                </a:lnTo>
                <a:lnTo>
                  <a:pt x="10490" y="4699"/>
                </a:lnTo>
                <a:lnTo>
                  <a:pt x="7632" y="6604"/>
                </a:lnTo>
                <a:lnTo>
                  <a:pt x="1905" y="15252"/>
                </a:lnTo>
                <a:lnTo>
                  <a:pt x="1905" y="19062"/>
                </a:lnTo>
                <a:lnTo>
                  <a:pt x="12395" y="19062"/>
                </a:lnTo>
                <a:lnTo>
                  <a:pt x="12395" y="16141"/>
                </a:lnTo>
                <a:lnTo>
                  <a:pt x="14312" y="13347"/>
                </a:lnTo>
                <a:lnTo>
                  <a:pt x="16217" y="11430"/>
                </a:lnTo>
                <a:lnTo>
                  <a:pt x="21932" y="9525"/>
                </a:lnTo>
                <a:lnTo>
                  <a:pt x="32423" y="9525"/>
                </a:lnTo>
                <a:lnTo>
                  <a:pt x="36233" y="10414"/>
                </a:lnTo>
                <a:lnTo>
                  <a:pt x="39103" y="13347"/>
                </a:lnTo>
                <a:lnTo>
                  <a:pt x="41960" y="15252"/>
                </a:lnTo>
                <a:lnTo>
                  <a:pt x="43865" y="18046"/>
                </a:lnTo>
                <a:lnTo>
                  <a:pt x="43865" y="24777"/>
                </a:lnTo>
                <a:lnTo>
                  <a:pt x="41960" y="28600"/>
                </a:lnTo>
                <a:lnTo>
                  <a:pt x="38150" y="34315"/>
                </a:lnTo>
                <a:lnTo>
                  <a:pt x="33375" y="39014"/>
                </a:lnTo>
                <a:lnTo>
                  <a:pt x="24790" y="44742"/>
                </a:lnTo>
                <a:lnTo>
                  <a:pt x="19075" y="49568"/>
                </a:lnTo>
                <a:lnTo>
                  <a:pt x="12395" y="54267"/>
                </a:lnTo>
                <a:lnTo>
                  <a:pt x="7632" y="59994"/>
                </a:lnTo>
                <a:lnTo>
                  <a:pt x="1905" y="71437"/>
                </a:lnTo>
                <a:lnTo>
                  <a:pt x="0" y="76263"/>
                </a:lnTo>
                <a:lnTo>
                  <a:pt x="0" y="90500"/>
                </a:lnTo>
                <a:lnTo>
                  <a:pt x="56261" y="90500"/>
                </a:lnTo>
                <a:lnTo>
                  <a:pt x="56261" y="80962"/>
                </a:lnTo>
                <a:close/>
              </a:path>
              <a:path w="168909" h="90805">
                <a:moveTo>
                  <a:pt x="92506" y="75247"/>
                </a:moveTo>
                <a:lnTo>
                  <a:pt x="77241" y="75247"/>
                </a:lnTo>
                <a:lnTo>
                  <a:pt x="77241" y="90500"/>
                </a:lnTo>
                <a:lnTo>
                  <a:pt x="92506" y="90500"/>
                </a:lnTo>
                <a:lnTo>
                  <a:pt x="92506" y="75247"/>
                </a:lnTo>
                <a:close/>
              </a:path>
              <a:path w="168909" h="90805">
                <a:moveTo>
                  <a:pt x="168783" y="80962"/>
                </a:moveTo>
                <a:lnTo>
                  <a:pt x="123012" y="80962"/>
                </a:lnTo>
                <a:lnTo>
                  <a:pt x="123012" y="78168"/>
                </a:lnTo>
                <a:lnTo>
                  <a:pt x="147802" y="48552"/>
                </a:lnTo>
                <a:lnTo>
                  <a:pt x="149707" y="46647"/>
                </a:lnTo>
                <a:lnTo>
                  <a:pt x="153530" y="44742"/>
                </a:lnTo>
                <a:lnTo>
                  <a:pt x="161150" y="37109"/>
                </a:lnTo>
                <a:lnTo>
                  <a:pt x="164960" y="31394"/>
                </a:lnTo>
                <a:lnTo>
                  <a:pt x="165925" y="27584"/>
                </a:lnTo>
                <a:lnTo>
                  <a:pt x="166878" y="24777"/>
                </a:lnTo>
                <a:lnTo>
                  <a:pt x="166878" y="16141"/>
                </a:lnTo>
                <a:lnTo>
                  <a:pt x="164960" y="10414"/>
                </a:lnTo>
                <a:lnTo>
                  <a:pt x="160197" y="6604"/>
                </a:lnTo>
                <a:lnTo>
                  <a:pt x="156387" y="2794"/>
                </a:lnTo>
                <a:lnTo>
                  <a:pt x="149707" y="0"/>
                </a:lnTo>
                <a:lnTo>
                  <a:pt x="133502" y="0"/>
                </a:lnTo>
                <a:lnTo>
                  <a:pt x="114439" y="15252"/>
                </a:lnTo>
                <a:lnTo>
                  <a:pt x="114439" y="19062"/>
                </a:lnTo>
                <a:lnTo>
                  <a:pt x="124917" y="19062"/>
                </a:lnTo>
                <a:lnTo>
                  <a:pt x="124917" y="16141"/>
                </a:lnTo>
                <a:lnTo>
                  <a:pt x="125869" y="13347"/>
                </a:lnTo>
                <a:lnTo>
                  <a:pt x="128739" y="11430"/>
                </a:lnTo>
                <a:lnTo>
                  <a:pt x="130644" y="10414"/>
                </a:lnTo>
                <a:lnTo>
                  <a:pt x="134454" y="9525"/>
                </a:lnTo>
                <a:lnTo>
                  <a:pt x="143992" y="9525"/>
                </a:lnTo>
                <a:lnTo>
                  <a:pt x="148755" y="10414"/>
                </a:lnTo>
                <a:lnTo>
                  <a:pt x="151612" y="13347"/>
                </a:lnTo>
                <a:lnTo>
                  <a:pt x="154482" y="15252"/>
                </a:lnTo>
                <a:lnTo>
                  <a:pt x="155435" y="18046"/>
                </a:lnTo>
                <a:lnTo>
                  <a:pt x="155435" y="24777"/>
                </a:lnTo>
                <a:lnTo>
                  <a:pt x="154482" y="28600"/>
                </a:lnTo>
                <a:lnTo>
                  <a:pt x="152577" y="31394"/>
                </a:lnTo>
                <a:lnTo>
                  <a:pt x="144945" y="39014"/>
                </a:lnTo>
                <a:lnTo>
                  <a:pt x="137312" y="44742"/>
                </a:lnTo>
                <a:lnTo>
                  <a:pt x="131597" y="49568"/>
                </a:lnTo>
                <a:lnTo>
                  <a:pt x="123964" y="54267"/>
                </a:lnTo>
                <a:lnTo>
                  <a:pt x="119202" y="59994"/>
                </a:lnTo>
                <a:lnTo>
                  <a:pt x="113487" y="71437"/>
                </a:lnTo>
                <a:lnTo>
                  <a:pt x="112522" y="76263"/>
                </a:lnTo>
                <a:lnTo>
                  <a:pt x="112522" y="90500"/>
                </a:lnTo>
                <a:lnTo>
                  <a:pt x="168783" y="90500"/>
                </a:lnTo>
                <a:lnTo>
                  <a:pt x="168783" y="80962"/>
                </a:lnTo>
                <a:close/>
              </a:path>
            </a:pathLst>
          </a:custGeom>
          <a:solidFill>
            <a:srgbClr val="000000"/>
          </a:solidFill>
        </p:spPr>
        <p:txBody>
          <a:bodyPr wrap="square" lIns="0" tIns="0" rIns="0" bIns="0" rtlCol="0"/>
          <a:lstStyle/>
          <a:p>
            <a:endParaRPr/>
          </a:p>
        </p:txBody>
      </p:sp>
      <p:sp>
        <p:nvSpPr>
          <p:cNvPr id="18" name="object 18"/>
          <p:cNvSpPr/>
          <p:nvPr/>
        </p:nvSpPr>
        <p:spPr>
          <a:xfrm>
            <a:off x="1728612" y="1184303"/>
            <a:ext cx="95885" cy="88265"/>
          </a:xfrm>
          <a:custGeom>
            <a:avLst/>
            <a:gdLst/>
            <a:ahLst/>
            <a:cxnLst/>
            <a:rect l="l" t="t" r="r" b="b"/>
            <a:pathLst>
              <a:path w="95885" h="88265">
                <a:moveTo>
                  <a:pt x="11442" y="0"/>
                </a:moveTo>
                <a:lnTo>
                  <a:pt x="0" y="0"/>
                </a:lnTo>
                <a:lnTo>
                  <a:pt x="0" y="87706"/>
                </a:lnTo>
                <a:lnTo>
                  <a:pt x="11442" y="87706"/>
                </a:lnTo>
                <a:lnTo>
                  <a:pt x="11442" y="0"/>
                </a:lnTo>
                <a:close/>
              </a:path>
              <a:path w="95885" h="88265">
                <a:moveTo>
                  <a:pt x="95351" y="34315"/>
                </a:moveTo>
                <a:lnTo>
                  <a:pt x="82956" y="7620"/>
                </a:lnTo>
                <a:lnTo>
                  <a:pt x="82956" y="37236"/>
                </a:lnTo>
                <a:lnTo>
                  <a:pt x="82956" y="52489"/>
                </a:lnTo>
                <a:lnTo>
                  <a:pt x="82003" y="58216"/>
                </a:lnTo>
                <a:lnTo>
                  <a:pt x="80098" y="62915"/>
                </a:lnTo>
                <a:lnTo>
                  <a:pt x="78193" y="68643"/>
                </a:lnTo>
                <a:lnTo>
                  <a:pt x="75336" y="72453"/>
                </a:lnTo>
                <a:lnTo>
                  <a:pt x="70561" y="74358"/>
                </a:lnTo>
                <a:lnTo>
                  <a:pt x="66751" y="76263"/>
                </a:lnTo>
                <a:lnTo>
                  <a:pt x="61036" y="78168"/>
                </a:lnTo>
                <a:lnTo>
                  <a:pt x="39103" y="78168"/>
                </a:lnTo>
                <a:lnTo>
                  <a:pt x="39103" y="8636"/>
                </a:lnTo>
                <a:lnTo>
                  <a:pt x="61036" y="8636"/>
                </a:lnTo>
                <a:lnTo>
                  <a:pt x="82956" y="37236"/>
                </a:lnTo>
                <a:lnTo>
                  <a:pt x="82956" y="7620"/>
                </a:lnTo>
                <a:lnTo>
                  <a:pt x="52451" y="0"/>
                </a:lnTo>
                <a:lnTo>
                  <a:pt x="27660" y="0"/>
                </a:lnTo>
                <a:lnTo>
                  <a:pt x="27660" y="87706"/>
                </a:lnTo>
                <a:lnTo>
                  <a:pt x="53403" y="87706"/>
                </a:lnTo>
                <a:lnTo>
                  <a:pt x="88684" y="72453"/>
                </a:lnTo>
                <a:lnTo>
                  <a:pt x="95351" y="52489"/>
                </a:lnTo>
                <a:lnTo>
                  <a:pt x="95351" y="34315"/>
                </a:lnTo>
                <a:close/>
              </a:path>
            </a:pathLst>
          </a:custGeom>
          <a:solidFill>
            <a:srgbClr val="000000"/>
          </a:solidFill>
        </p:spPr>
        <p:txBody>
          <a:bodyPr wrap="square" lIns="0" tIns="0" rIns="0" bIns="0" rtlCol="0"/>
          <a:lstStyle/>
          <a:p>
            <a:endParaRPr/>
          </a:p>
        </p:txBody>
      </p:sp>
      <p:pic>
        <p:nvPicPr>
          <p:cNvPr id="19" name="object 19"/>
          <p:cNvPicPr/>
          <p:nvPr/>
        </p:nvPicPr>
        <p:blipFill>
          <a:blip r:embed="rId11" cstate="print"/>
          <a:stretch>
            <a:fillRect/>
          </a:stretch>
        </p:blipFill>
        <p:spPr>
          <a:xfrm>
            <a:off x="1877381" y="1180481"/>
            <a:ext cx="411945" cy="93427"/>
          </a:xfrm>
          <a:prstGeom prst="rect">
            <a:avLst/>
          </a:prstGeom>
        </p:spPr>
      </p:pic>
      <p:sp>
        <p:nvSpPr>
          <p:cNvPr id="20" name="object 20"/>
          <p:cNvSpPr/>
          <p:nvPr/>
        </p:nvSpPr>
        <p:spPr>
          <a:xfrm>
            <a:off x="6266640" y="1181509"/>
            <a:ext cx="168275" cy="90805"/>
          </a:xfrm>
          <a:custGeom>
            <a:avLst/>
            <a:gdLst/>
            <a:ahLst/>
            <a:cxnLst/>
            <a:rect l="l" t="t" r="r" b="b"/>
            <a:pathLst>
              <a:path w="168275" h="90805">
                <a:moveTo>
                  <a:pt x="56311" y="80962"/>
                </a:moveTo>
                <a:lnTo>
                  <a:pt x="10553" y="80962"/>
                </a:lnTo>
                <a:lnTo>
                  <a:pt x="10553" y="78168"/>
                </a:lnTo>
                <a:lnTo>
                  <a:pt x="35344" y="48552"/>
                </a:lnTo>
                <a:lnTo>
                  <a:pt x="37249" y="46647"/>
                </a:lnTo>
                <a:lnTo>
                  <a:pt x="41059" y="44742"/>
                </a:lnTo>
                <a:lnTo>
                  <a:pt x="51485" y="34315"/>
                </a:lnTo>
                <a:lnTo>
                  <a:pt x="52501" y="31394"/>
                </a:lnTo>
                <a:lnTo>
                  <a:pt x="53390" y="27584"/>
                </a:lnTo>
                <a:lnTo>
                  <a:pt x="54406" y="24777"/>
                </a:lnTo>
                <a:lnTo>
                  <a:pt x="54406" y="16141"/>
                </a:lnTo>
                <a:lnTo>
                  <a:pt x="52501" y="10414"/>
                </a:lnTo>
                <a:lnTo>
                  <a:pt x="47675" y="6604"/>
                </a:lnTo>
                <a:lnTo>
                  <a:pt x="43853" y="2794"/>
                </a:lnTo>
                <a:lnTo>
                  <a:pt x="37249" y="0"/>
                </a:lnTo>
                <a:lnTo>
                  <a:pt x="21996" y="0"/>
                </a:lnTo>
                <a:lnTo>
                  <a:pt x="1905" y="15252"/>
                </a:lnTo>
                <a:lnTo>
                  <a:pt x="1905" y="19062"/>
                </a:lnTo>
                <a:lnTo>
                  <a:pt x="12458" y="19062"/>
                </a:lnTo>
                <a:lnTo>
                  <a:pt x="12458" y="16141"/>
                </a:lnTo>
                <a:lnTo>
                  <a:pt x="13347" y="13347"/>
                </a:lnTo>
                <a:lnTo>
                  <a:pt x="16268" y="11430"/>
                </a:lnTo>
                <a:lnTo>
                  <a:pt x="18173" y="10414"/>
                </a:lnTo>
                <a:lnTo>
                  <a:pt x="21996" y="9525"/>
                </a:lnTo>
                <a:lnTo>
                  <a:pt x="31521" y="9525"/>
                </a:lnTo>
                <a:lnTo>
                  <a:pt x="36233" y="10414"/>
                </a:lnTo>
                <a:lnTo>
                  <a:pt x="39154" y="13347"/>
                </a:lnTo>
                <a:lnTo>
                  <a:pt x="41948" y="15252"/>
                </a:lnTo>
                <a:lnTo>
                  <a:pt x="42964" y="18046"/>
                </a:lnTo>
                <a:lnTo>
                  <a:pt x="42964" y="24777"/>
                </a:lnTo>
                <a:lnTo>
                  <a:pt x="41948" y="28600"/>
                </a:lnTo>
                <a:lnTo>
                  <a:pt x="40043" y="31394"/>
                </a:lnTo>
                <a:lnTo>
                  <a:pt x="32410" y="39014"/>
                </a:lnTo>
                <a:lnTo>
                  <a:pt x="24790" y="44742"/>
                </a:lnTo>
                <a:lnTo>
                  <a:pt x="19062" y="49568"/>
                </a:lnTo>
                <a:lnTo>
                  <a:pt x="12458" y="54267"/>
                </a:lnTo>
                <a:lnTo>
                  <a:pt x="6731" y="59994"/>
                </a:lnTo>
                <a:lnTo>
                  <a:pt x="1016" y="71437"/>
                </a:lnTo>
                <a:lnTo>
                  <a:pt x="0" y="76263"/>
                </a:lnTo>
                <a:lnTo>
                  <a:pt x="0" y="90500"/>
                </a:lnTo>
                <a:lnTo>
                  <a:pt x="56311" y="90500"/>
                </a:lnTo>
                <a:lnTo>
                  <a:pt x="56311" y="80962"/>
                </a:lnTo>
                <a:close/>
              </a:path>
              <a:path w="168275" h="90805">
                <a:moveTo>
                  <a:pt x="91528" y="75247"/>
                </a:moveTo>
                <a:lnTo>
                  <a:pt x="77292" y="75247"/>
                </a:lnTo>
                <a:lnTo>
                  <a:pt x="77292" y="90500"/>
                </a:lnTo>
                <a:lnTo>
                  <a:pt x="91528" y="90500"/>
                </a:lnTo>
                <a:lnTo>
                  <a:pt x="91528" y="75247"/>
                </a:lnTo>
                <a:close/>
              </a:path>
              <a:path w="168275" h="90805">
                <a:moveTo>
                  <a:pt x="167805" y="80962"/>
                </a:moveTo>
                <a:lnTo>
                  <a:pt x="123050" y="80962"/>
                </a:lnTo>
                <a:lnTo>
                  <a:pt x="123050" y="78168"/>
                </a:lnTo>
                <a:lnTo>
                  <a:pt x="152552" y="44742"/>
                </a:lnTo>
                <a:lnTo>
                  <a:pt x="163093" y="34315"/>
                </a:lnTo>
                <a:lnTo>
                  <a:pt x="163982" y="31394"/>
                </a:lnTo>
                <a:lnTo>
                  <a:pt x="165900" y="27584"/>
                </a:lnTo>
                <a:lnTo>
                  <a:pt x="165900" y="16141"/>
                </a:lnTo>
                <a:lnTo>
                  <a:pt x="163982" y="10414"/>
                </a:lnTo>
                <a:lnTo>
                  <a:pt x="160172" y="6604"/>
                </a:lnTo>
                <a:lnTo>
                  <a:pt x="155473" y="2794"/>
                </a:lnTo>
                <a:lnTo>
                  <a:pt x="148729" y="0"/>
                </a:lnTo>
                <a:lnTo>
                  <a:pt x="133477" y="0"/>
                </a:lnTo>
                <a:lnTo>
                  <a:pt x="128778" y="889"/>
                </a:lnTo>
                <a:lnTo>
                  <a:pt x="125857" y="2794"/>
                </a:lnTo>
                <a:lnTo>
                  <a:pt x="122034" y="4699"/>
                </a:lnTo>
                <a:lnTo>
                  <a:pt x="119240" y="6604"/>
                </a:lnTo>
                <a:lnTo>
                  <a:pt x="115430" y="12319"/>
                </a:lnTo>
                <a:lnTo>
                  <a:pt x="114414" y="15252"/>
                </a:lnTo>
                <a:lnTo>
                  <a:pt x="114414" y="19062"/>
                </a:lnTo>
                <a:lnTo>
                  <a:pt x="123939" y="19062"/>
                </a:lnTo>
                <a:lnTo>
                  <a:pt x="123939" y="16141"/>
                </a:lnTo>
                <a:lnTo>
                  <a:pt x="125857" y="13347"/>
                </a:lnTo>
                <a:lnTo>
                  <a:pt x="127762" y="11430"/>
                </a:lnTo>
                <a:lnTo>
                  <a:pt x="133477" y="9525"/>
                </a:lnTo>
                <a:lnTo>
                  <a:pt x="144030" y="9525"/>
                </a:lnTo>
                <a:lnTo>
                  <a:pt x="147840" y="10414"/>
                </a:lnTo>
                <a:lnTo>
                  <a:pt x="150634" y="13347"/>
                </a:lnTo>
                <a:lnTo>
                  <a:pt x="153568" y="15252"/>
                </a:lnTo>
                <a:lnTo>
                  <a:pt x="155473" y="18046"/>
                </a:lnTo>
                <a:lnTo>
                  <a:pt x="155473" y="24777"/>
                </a:lnTo>
                <a:lnTo>
                  <a:pt x="153568" y="28600"/>
                </a:lnTo>
                <a:lnTo>
                  <a:pt x="149745" y="34315"/>
                </a:lnTo>
                <a:lnTo>
                  <a:pt x="144919" y="39014"/>
                </a:lnTo>
                <a:lnTo>
                  <a:pt x="136398" y="44742"/>
                </a:lnTo>
                <a:lnTo>
                  <a:pt x="130683" y="49568"/>
                </a:lnTo>
                <a:lnTo>
                  <a:pt x="123939" y="54267"/>
                </a:lnTo>
                <a:lnTo>
                  <a:pt x="119240" y="59994"/>
                </a:lnTo>
                <a:lnTo>
                  <a:pt x="113525" y="71437"/>
                </a:lnTo>
                <a:lnTo>
                  <a:pt x="111607" y="76263"/>
                </a:lnTo>
                <a:lnTo>
                  <a:pt x="111607" y="90500"/>
                </a:lnTo>
                <a:lnTo>
                  <a:pt x="167805" y="90500"/>
                </a:lnTo>
                <a:lnTo>
                  <a:pt x="167805" y="80962"/>
                </a:lnTo>
                <a:close/>
              </a:path>
            </a:pathLst>
          </a:custGeom>
          <a:solidFill>
            <a:srgbClr val="000000"/>
          </a:solidFill>
        </p:spPr>
        <p:txBody>
          <a:bodyPr wrap="square" lIns="0" tIns="0" rIns="0" bIns="0" rtlCol="0"/>
          <a:lstStyle/>
          <a:p>
            <a:endParaRPr/>
          </a:p>
        </p:txBody>
      </p:sp>
      <p:sp>
        <p:nvSpPr>
          <p:cNvPr id="21" name="object 21"/>
          <p:cNvSpPr/>
          <p:nvPr/>
        </p:nvSpPr>
        <p:spPr>
          <a:xfrm>
            <a:off x="1412979" y="1511364"/>
            <a:ext cx="167005" cy="92711"/>
          </a:xfrm>
          <a:custGeom>
            <a:avLst/>
            <a:gdLst/>
            <a:ahLst/>
            <a:cxnLst/>
            <a:rect l="l" t="t" r="r" b="b"/>
            <a:pathLst>
              <a:path w="167005" h="92709">
                <a:moveTo>
                  <a:pt x="56261" y="80073"/>
                </a:moveTo>
                <a:lnTo>
                  <a:pt x="11442" y="80073"/>
                </a:lnTo>
                <a:lnTo>
                  <a:pt x="11442" y="78168"/>
                </a:lnTo>
                <a:lnTo>
                  <a:pt x="38150" y="46774"/>
                </a:lnTo>
                <a:lnTo>
                  <a:pt x="41008" y="43853"/>
                </a:lnTo>
                <a:lnTo>
                  <a:pt x="44818" y="41046"/>
                </a:lnTo>
                <a:lnTo>
                  <a:pt x="48641" y="37236"/>
                </a:lnTo>
                <a:lnTo>
                  <a:pt x="51498" y="33426"/>
                </a:lnTo>
                <a:lnTo>
                  <a:pt x="52451" y="30505"/>
                </a:lnTo>
                <a:lnTo>
                  <a:pt x="54356" y="27711"/>
                </a:lnTo>
                <a:lnTo>
                  <a:pt x="54356" y="15252"/>
                </a:lnTo>
                <a:lnTo>
                  <a:pt x="52451" y="10541"/>
                </a:lnTo>
                <a:lnTo>
                  <a:pt x="50546" y="8636"/>
                </a:lnTo>
                <a:lnTo>
                  <a:pt x="43865" y="1905"/>
                </a:lnTo>
                <a:lnTo>
                  <a:pt x="37198" y="0"/>
                </a:lnTo>
                <a:lnTo>
                  <a:pt x="21932" y="0"/>
                </a:lnTo>
                <a:lnTo>
                  <a:pt x="17170" y="1016"/>
                </a:lnTo>
                <a:lnTo>
                  <a:pt x="14312" y="2921"/>
                </a:lnTo>
                <a:lnTo>
                  <a:pt x="10490" y="3810"/>
                </a:lnTo>
                <a:lnTo>
                  <a:pt x="7632" y="6731"/>
                </a:lnTo>
                <a:lnTo>
                  <a:pt x="5727" y="8636"/>
                </a:lnTo>
                <a:lnTo>
                  <a:pt x="3822" y="11430"/>
                </a:lnTo>
                <a:lnTo>
                  <a:pt x="1905" y="14363"/>
                </a:lnTo>
                <a:lnTo>
                  <a:pt x="1905" y="18173"/>
                </a:lnTo>
                <a:lnTo>
                  <a:pt x="12395" y="18173"/>
                </a:lnTo>
                <a:lnTo>
                  <a:pt x="12395" y="15252"/>
                </a:lnTo>
                <a:lnTo>
                  <a:pt x="16217" y="11430"/>
                </a:lnTo>
                <a:lnTo>
                  <a:pt x="19075" y="9525"/>
                </a:lnTo>
                <a:lnTo>
                  <a:pt x="21932" y="8636"/>
                </a:lnTo>
                <a:lnTo>
                  <a:pt x="32423" y="8636"/>
                </a:lnTo>
                <a:lnTo>
                  <a:pt x="36233" y="9525"/>
                </a:lnTo>
                <a:lnTo>
                  <a:pt x="39103" y="12446"/>
                </a:lnTo>
                <a:lnTo>
                  <a:pt x="41960" y="15252"/>
                </a:lnTo>
                <a:lnTo>
                  <a:pt x="43865" y="18173"/>
                </a:lnTo>
                <a:lnTo>
                  <a:pt x="43865" y="24777"/>
                </a:lnTo>
                <a:lnTo>
                  <a:pt x="41960" y="27711"/>
                </a:lnTo>
                <a:lnTo>
                  <a:pt x="40055" y="30505"/>
                </a:lnTo>
                <a:lnTo>
                  <a:pt x="38150" y="33426"/>
                </a:lnTo>
                <a:lnTo>
                  <a:pt x="33375" y="38125"/>
                </a:lnTo>
                <a:lnTo>
                  <a:pt x="24790" y="44869"/>
                </a:lnTo>
                <a:lnTo>
                  <a:pt x="19075" y="48679"/>
                </a:lnTo>
                <a:lnTo>
                  <a:pt x="12395" y="54394"/>
                </a:lnTo>
                <a:lnTo>
                  <a:pt x="7632" y="60121"/>
                </a:lnTo>
                <a:lnTo>
                  <a:pt x="4775" y="65836"/>
                </a:lnTo>
                <a:lnTo>
                  <a:pt x="1905" y="70535"/>
                </a:lnTo>
                <a:lnTo>
                  <a:pt x="0" y="76263"/>
                </a:lnTo>
                <a:lnTo>
                  <a:pt x="0" y="89611"/>
                </a:lnTo>
                <a:lnTo>
                  <a:pt x="56261" y="89611"/>
                </a:lnTo>
                <a:lnTo>
                  <a:pt x="56261" y="80073"/>
                </a:lnTo>
                <a:close/>
              </a:path>
              <a:path w="167005" h="92709">
                <a:moveTo>
                  <a:pt x="92506" y="75374"/>
                </a:moveTo>
                <a:lnTo>
                  <a:pt x="77241" y="75374"/>
                </a:lnTo>
                <a:lnTo>
                  <a:pt x="77241" y="89611"/>
                </a:lnTo>
                <a:lnTo>
                  <a:pt x="92506" y="89611"/>
                </a:lnTo>
                <a:lnTo>
                  <a:pt x="92506" y="75374"/>
                </a:lnTo>
                <a:close/>
              </a:path>
              <a:path w="167005" h="92709">
                <a:moveTo>
                  <a:pt x="166878" y="59105"/>
                </a:moveTo>
                <a:lnTo>
                  <a:pt x="164960" y="53378"/>
                </a:lnTo>
                <a:lnTo>
                  <a:pt x="161150" y="49568"/>
                </a:lnTo>
                <a:lnTo>
                  <a:pt x="158292" y="45758"/>
                </a:lnTo>
                <a:lnTo>
                  <a:pt x="152577" y="42964"/>
                </a:lnTo>
                <a:lnTo>
                  <a:pt x="145897" y="41046"/>
                </a:lnTo>
                <a:lnTo>
                  <a:pt x="149707" y="39141"/>
                </a:lnTo>
                <a:lnTo>
                  <a:pt x="153530" y="38125"/>
                </a:lnTo>
                <a:lnTo>
                  <a:pt x="160197" y="31521"/>
                </a:lnTo>
                <a:lnTo>
                  <a:pt x="161150" y="28600"/>
                </a:lnTo>
                <a:lnTo>
                  <a:pt x="163055" y="25793"/>
                </a:lnTo>
                <a:lnTo>
                  <a:pt x="163055" y="13347"/>
                </a:lnTo>
                <a:lnTo>
                  <a:pt x="161150" y="8636"/>
                </a:lnTo>
                <a:lnTo>
                  <a:pt x="152577" y="1905"/>
                </a:lnTo>
                <a:lnTo>
                  <a:pt x="145897" y="0"/>
                </a:lnTo>
                <a:lnTo>
                  <a:pt x="128739" y="0"/>
                </a:lnTo>
                <a:lnTo>
                  <a:pt x="122059" y="1905"/>
                </a:lnTo>
                <a:lnTo>
                  <a:pt x="114439" y="9525"/>
                </a:lnTo>
                <a:lnTo>
                  <a:pt x="112522" y="13347"/>
                </a:lnTo>
                <a:lnTo>
                  <a:pt x="112522" y="19062"/>
                </a:lnTo>
                <a:lnTo>
                  <a:pt x="123012" y="19062"/>
                </a:lnTo>
                <a:lnTo>
                  <a:pt x="123012" y="14363"/>
                </a:lnTo>
                <a:lnTo>
                  <a:pt x="124917" y="13347"/>
                </a:lnTo>
                <a:lnTo>
                  <a:pt x="125869" y="11430"/>
                </a:lnTo>
                <a:lnTo>
                  <a:pt x="129692" y="9525"/>
                </a:lnTo>
                <a:lnTo>
                  <a:pt x="132549" y="8636"/>
                </a:lnTo>
                <a:lnTo>
                  <a:pt x="142087" y="8636"/>
                </a:lnTo>
                <a:lnTo>
                  <a:pt x="145897" y="9525"/>
                </a:lnTo>
                <a:lnTo>
                  <a:pt x="150660" y="14363"/>
                </a:lnTo>
                <a:lnTo>
                  <a:pt x="152577" y="17157"/>
                </a:lnTo>
                <a:lnTo>
                  <a:pt x="152577" y="23888"/>
                </a:lnTo>
                <a:lnTo>
                  <a:pt x="151612" y="26682"/>
                </a:lnTo>
                <a:lnTo>
                  <a:pt x="149707" y="28600"/>
                </a:lnTo>
                <a:lnTo>
                  <a:pt x="147802" y="31521"/>
                </a:lnTo>
                <a:lnTo>
                  <a:pt x="145897" y="33426"/>
                </a:lnTo>
                <a:lnTo>
                  <a:pt x="143040" y="35331"/>
                </a:lnTo>
                <a:lnTo>
                  <a:pt x="136359" y="37236"/>
                </a:lnTo>
                <a:lnTo>
                  <a:pt x="124917" y="37236"/>
                </a:lnTo>
                <a:lnTo>
                  <a:pt x="124917" y="45758"/>
                </a:lnTo>
                <a:lnTo>
                  <a:pt x="138264" y="45758"/>
                </a:lnTo>
                <a:lnTo>
                  <a:pt x="144945" y="47663"/>
                </a:lnTo>
                <a:lnTo>
                  <a:pt x="149707" y="51473"/>
                </a:lnTo>
                <a:lnTo>
                  <a:pt x="153530" y="55283"/>
                </a:lnTo>
                <a:lnTo>
                  <a:pt x="156387" y="60121"/>
                </a:lnTo>
                <a:lnTo>
                  <a:pt x="156387" y="68630"/>
                </a:lnTo>
                <a:lnTo>
                  <a:pt x="155435" y="72453"/>
                </a:lnTo>
                <a:lnTo>
                  <a:pt x="153530" y="75374"/>
                </a:lnTo>
                <a:lnTo>
                  <a:pt x="152577" y="78168"/>
                </a:lnTo>
                <a:lnTo>
                  <a:pt x="150660" y="80073"/>
                </a:lnTo>
                <a:lnTo>
                  <a:pt x="147802" y="81978"/>
                </a:lnTo>
                <a:lnTo>
                  <a:pt x="142087" y="83883"/>
                </a:lnTo>
                <a:lnTo>
                  <a:pt x="133502" y="83883"/>
                </a:lnTo>
                <a:lnTo>
                  <a:pt x="129692" y="82994"/>
                </a:lnTo>
                <a:lnTo>
                  <a:pt x="126834" y="81089"/>
                </a:lnTo>
                <a:lnTo>
                  <a:pt x="123964" y="80073"/>
                </a:lnTo>
                <a:lnTo>
                  <a:pt x="122059" y="77279"/>
                </a:lnTo>
                <a:lnTo>
                  <a:pt x="122059" y="73469"/>
                </a:lnTo>
                <a:lnTo>
                  <a:pt x="111569" y="73469"/>
                </a:lnTo>
                <a:lnTo>
                  <a:pt x="111569" y="79184"/>
                </a:lnTo>
                <a:lnTo>
                  <a:pt x="113487" y="82994"/>
                </a:lnTo>
                <a:lnTo>
                  <a:pt x="118249" y="86817"/>
                </a:lnTo>
                <a:lnTo>
                  <a:pt x="122059" y="90627"/>
                </a:lnTo>
                <a:lnTo>
                  <a:pt x="127787" y="92532"/>
                </a:lnTo>
                <a:lnTo>
                  <a:pt x="146850" y="92532"/>
                </a:lnTo>
                <a:lnTo>
                  <a:pt x="154482" y="89611"/>
                </a:lnTo>
                <a:lnTo>
                  <a:pt x="164007" y="78168"/>
                </a:lnTo>
                <a:lnTo>
                  <a:pt x="166878" y="71564"/>
                </a:lnTo>
                <a:lnTo>
                  <a:pt x="166878" y="59105"/>
                </a:lnTo>
                <a:close/>
              </a:path>
            </a:pathLst>
          </a:custGeom>
          <a:solidFill>
            <a:srgbClr val="000000"/>
          </a:solidFill>
        </p:spPr>
        <p:txBody>
          <a:bodyPr wrap="square" lIns="0" tIns="0" rIns="0" bIns="0" rtlCol="0"/>
          <a:lstStyle/>
          <a:p>
            <a:endParaRPr/>
          </a:p>
        </p:txBody>
      </p:sp>
      <p:pic>
        <p:nvPicPr>
          <p:cNvPr id="22" name="object 22"/>
          <p:cNvPicPr/>
          <p:nvPr/>
        </p:nvPicPr>
        <p:blipFill>
          <a:blip r:embed="rId12" cstate="print"/>
          <a:stretch>
            <a:fillRect/>
          </a:stretch>
        </p:blipFill>
        <p:spPr>
          <a:xfrm>
            <a:off x="1728619" y="1510462"/>
            <a:ext cx="679897" cy="92411"/>
          </a:xfrm>
          <a:prstGeom prst="rect">
            <a:avLst/>
          </a:prstGeom>
        </p:spPr>
      </p:pic>
      <p:sp>
        <p:nvSpPr>
          <p:cNvPr id="23" name="object 23"/>
          <p:cNvSpPr/>
          <p:nvPr/>
        </p:nvSpPr>
        <p:spPr>
          <a:xfrm>
            <a:off x="6266638" y="1511364"/>
            <a:ext cx="166371" cy="92711"/>
          </a:xfrm>
          <a:custGeom>
            <a:avLst/>
            <a:gdLst/>
            <a:ahLst/>
            <a:cxnLst/>
            <a:rect l="l" t="t" r="r" b="b"/>
            <a:pathLst>
              <a:path w="166370" h="92709">
                <a:moveTo>
                  <a:pt x="56311" y="80073"/>
                </a:moveTo>
                <a:lnTo>
                  <a:pt x="10553" y="80073"/>
                </a:lnTo>
                <a:lnTo>
                  <a:pt x="10553" y="78168"/>
                </a:lnTo>
                <a:lnTo>
                  <a:pt x="35344" y="48679"/>
                </a:lnTo>
                <a:lnTo>
                  <a:pt x="37249" y="46774"/>
                </a:lnTo>
                <a:lnTo>
                  <a:pt x="41059" y="43853"/>
                </a:lnTo>
                <a:lnTo>
                  <a:pt x="44869" y="41046"/>
                </a:lnTo>
                <a:lnTo>
                  <a:pt x="48691" y="37236"/>
                </a:lnTo>
                <a:lnTo>
                  <a:pt x="51485" y="33426"/>
                </a:lnTo>
                <a:lnTo>
                  <a:pt x="52501" y="30505"/>
                </a:lnTo>
                <a:lnTo>
                  <a:pt x="53390" y="27711"/>
                </a:lnTo>
                <a:lnTo>
                  <a:pt x="54406" y="24777"/>
                </a:lnTo>
                <a:lnTo>
                  <a:pt x="54406" y="15252"/>
                </a:lnTo>
                <a:lnTo>
                  <a:pt x="52501" y="10541"/>
                </a:lnTo>
                <a:lnTo>
                  <a:pt x="50088" y="8636"/>
                </a:lnTo>
                <a:lnTo>
                  <a:pt x="47675" y="6731"/>
                </a:lnTo>
                <a:lnTo>
                  <a:pt x="43853" y="1905"/>
                </a:lnTo>
                <a:lnTo>
                  <a:pt x="37249" y="0"/>
                </a:lnTo>
                <a:lnTo>
                  <a:pt x="21996" y="0"/>
                </a:lnTo>
                <a:lnTo>
                  <a:pt x="17157" y="1016"/>
                </a:lnTo>
                <a:lnTo>
                  <a:pt x="13347" y="2921"/>
                </a:lnTo>
                <a:lnTo>
                  <a:pt x="9537" y="3810"/>
                </a:lnTo>
                <a:lnTo>
                  <a:pt x="6731" y="6731"/>
                </a:lnTo>
                <a:lnTo>
                  <a:pt x="4826" y="8636"/>
                </a:lnTo>
                <a:lnTo>
                  <a:pt x="2921" y="11430"/>
                </a:lnTo>
                <a:lnTo>
                  <a:pt x="1905" y="14363"/>
                </a:lnTo>
                <a:lnTo>
                  <a:pt x="1905" y="18173"/>
                </a:lnTo>
                <a:lnTo>
                  <a:pt x="12458" y="18173"/>
                </a:lnTo>
                <a:lnTo>
                  <a:pt x="12458" y="15252"/>
                </a:lnTo>
                <a:lnTo>
                  <a:pt x="13347" y="13347"/>
                </a:lnTo>
                <a:lnTo>
                  <a:pt x="16268" y="11430"/>
                </a:lnTo>
                <a:lnTo>
                  <a:pt x="18173" y="9525"/>
                </a:lnTo>
                <a:lnTo>
                  <a:pt x="21996" y="8636"/>
                </a:lnTo>
                <a:lnTo>
                  <a:pt x="31521" y="8636"/>
                </a:lnTo>
                <a:lnTo>
                  <a:pt x="36233" y="9525"/>
                </a:lnTo>
                <a:lnTo>
                  <a:pt x="41948" y="15252"/>
                </a:lnTo>
                <a:lnTo>
                  <a:pt x="42964" y="18173"/>
                </a:lnTo>
                <a:lnTo>
                  <a:pt x="42964" y="24777"/>
                </a:lnTo>
                <a:lnTo>
                  <a:pt x="19062" y="48679"/>
                </a:lnTo>
                <a:lnTo>
                  <a:pt x="12458" y="54394"/>
                </a:lnTo>
                <a:lnTo>
                  <a:pt x="6731" y="60121"/>
                </a:lnTo>
                <a:lnTo>
                  <a:pt x="3810" y="65836"/>
                </a:lnTo>
                <a:lnTo>
                  <a:pt x="1016" y="70535"/>
                </a:lnTo>
                <a:lnTo>
                  <a:pt x="0" y="76263"/>
                </a:lnTo>
                <a:lnTo>
                  <a:pt x="0" y="89611"/>
                </a:lnTo>
                <a:lnTo>
                  <a:pt x="56311" y="89611"/>
                </a:lnTo>
                <a:lnTo>
                  <a:pt x="56311" y="80073"/>
                </a:lnTo>
                <a:close/>
              </a:path>
              <a:path w="166370" h="92709">
                <a:moveTo>
                  <a:pt x="91528" y="75374"/>
                </a:moveTo>
                <a:lnTo>
                  <a:pt x="77292" y="75374"/>
                </a:lnTo>
                <a:lnTo>
                  <a:pt x="77292" y="89611"/>
                </a:lnTo>
                <a:lnTo>
                  <a:pt x="91528" y="89611"/>
                </a:lnTo>
                <a:lnTo>
                  <a:pt x="91528" y="75374"/>
                </a:lnTo>
                <a:close/>
              </a:path>
              <a:path w="166370" h="92709">
                <a:moveTo>
                  <a:pt x="165900" y="59105"/>
                </a:moveTo>
                <a:lnTo>
                  <a:pt x="165011" y="53378"/>
                </a:lnTo>
                <a:lnTo>
                  <a:pt x="157378" y="45758"/>
                </a:lnTo>
                <a:lnTo>
                  <a:pt x="152552" y="42964"/>
                </a:lnTo>
                <a:lnTo>
                  <a:pt x="144919" y="41046"/>
                </a:lnTo>
                <a:lnTo>
                  <a:pt x="149745" y="39141"/>
                </a:lnTo>
                <a:lnTo>
                  <a:pt x="153568" y="38125"/>
                </a:lnTo>
                <a:lnTo>
                  <a:pt x="155473" y="35331"/>
                </a:lnTo>
                <a:lnTo>
                  <a:pt x="158267" y="33426"/>
                </a:lnTo>
                <a:lnTo>
                  <a:pt x="160172" y="31521"/>
                </a:lnTo>
                <a:lnTo>
                  <a:pt x="163093" y="22872"/>
                </a:lnTo>
                <a:lnTo>
                  <a:pt x="163093" y="13347"/>
                </a:lnTo>
                <a:lnTo>
                  <a:pt x="161188" y="8636"/>
                </a:lnTo>
                <a:lnTo>
                  <a:pt x="156362" y="5715"/>
                </a:lnTo>
                <a:lnTo>
                  <a:pt x="152552" y="1905"/>
                </a:lnTo>
                <a:lnTo>
                  <a:pt x="145935" y="0"/>
                </a:lnTo>
                <a:lnTo>
                  <a:pt x="128778" y="0"/>
                </a:lnTo>
                <a:lnTo>
                  <a:pt x="122034" y="1905"/>
                </a:lnTo>
                <a:lnTo>
                  <a:pt x="114414" y="9525"/>
                </a:lnTo>
                <a:lnTo>
                  <a:pt x="112509" y="13347"/>
                </a:lnTo>
                <a:lnTo>
                  <a:pt x="112509" y="19062"/>
                </a:lnTo>
                <a:lnTo>
                  <a:pt x="122034" y="19062"/>
                </a:lnTo>
                <a:lnTo>
                  <a:pt x="122034" y="16268"/>
                </a:lnTo>
                <a:lnTo>
                  <a:pt x="123050" y="14363"/>
                </a:lnTo>
                <a:lnTo>
                  <a:pt x="123939" y="13347"/>
                </a:lnTo>
                <a:lnTo>
                  <a:pt x="124955" y="11430"/>
                </a:lnTo>
                <a:lnTo>
                  <a:pt x="126873" y="10541"/>
                </a:lnTo>
                <a:lnTo>
                  <a:pt x="129667" y="9525"/>
                </a:lnTo>
                <a:lnTo>
                  <a:pt x="131572" y="8636"/>
                </a:lnTo>
                <a:lnTo>
                  <a:pt x="141109" y="8636"/>
                </a:lnTo>
                <a:lnTo>
                  <a:pt x="144919" y="9525"/>
                </a:lnTo>
                <a:lnTo>
                  <a:pt x="147840" y="11430"/>
                </a:lnTo>
                <a:lnTo>
                  <a:pt x="150634" y="14363"/>
                </a:lnTo>
                <a:lnTo>
                  <a:pt x="151663" y="17157"/>
                </a:lnTo>
                <a:lnTo>
                  <a:pt x="151663" y="23888"/>
                </a:lnTo>
                <a:lnTo>
                  <a:pt x="135382" y="37236"/>
                </a:lnTo>
                <a:lnTo>
                  <a:pt x="123939" y="37236"/>
                </a:lnTo>
                <a:lnTo>
                  <a:pt x="123939" y="45758"/>
                </a:lnTo>
                <a:lnTo>
                  <a:pt x="138303" y="45758"/>
                </a:lnTo>
                <a:lnTo>
                  <a:pt x="144919" y="47663"/>
                </a:lnTo>
                <a:lnTo>
                  <a:pt x="148729" y="51473"/>
                </a:lnTo>
                <a:lnTo>
                  <a:pt x="153568" y="55283"/>
                </a:lnTo>
                <a:lnTo>
                  <a:pt x="155473" y="60121"/>
                </a:lnTo>
                <a:lnTo>
                  <a:pt x="155473" y="68630"/>
                </a:lnTo>
                <a:lnTo>
                  <a:pt x="141109" y="83883"/>
                </a:lnTo>
                <a:lnTo>
                  <a:pt x="132588" y="83883"/>
                </a:lnTo>
                <a:lnTo>
                  <a:pt x="128778" y="82994"/>
                </a:lnTo>
                <a:lnTo>
                  <a:pt x="125857" y="81089"/>
                </a:lnTo>
                <a:lnTo>
                  <a:pt x="123050" y="80073"/>
                </a:lnTo>
                <a:lnTo>
                  <a:pt x="122034" y="77279"/>
                </a:lnTo>
                <a:lnTo>
                  <a:pt x="122034" y="73469"/>
                </a:lnTo>
                <a:lnTo>
                  <a:pt x="111607" y="73469"/>
                </a:lnTo>
                <a:lnTo>
                  <a:pt x="111607" y="79184"/>
                </a:lnTo>
                <a:lnTo>
                  <a:pt x="113525" y="82994"/>
                </a:lnTo>
                <a:lnTo>
                  <a:pt x="121145" y="90627"/>
                </a:lnTo>
                <a:lnTo>
                  <a:pt x="127762" y="92532"/>
                </a:lnTo>
                <a:lnTo>
                  <a:pt x="146824" y="92532"/>
                </a:lnTo>
                <a:lnTo>
                  <a:pt x="154457" y="89611"/>
                </a:lnTo>
                <a:lnTo>
                  <a:pt x="163982" y="78168"/>
                </a:lnTo>
                <a:lnTo>
                  <a:pt x="165900" y="71564"/>
                </a:lnTo>
                <a:lnTo>
                  <a:pt x="165900" y="59105"/>
                </a:lnTo>
                <a:close/>
              </a:path>
            </a:pathLst>
          </a:custGeom>
          <a:solidFill>
            <a:srgbClr val="000000"/>
          </a:solidFill>
        </p:spPr>
        <p:txBody>
          <a:bodyPr wrap="square" lIns="0" tIns="0" rIns="0" bIns="0" rtlCol="0"/>
          <a:lstStyle/>
          <a:p>
            <a:endParaRPr/>
          </a:p>
        </p:txBody>
      </p:sp>
      <p:sp>
        <p:nvSpPr>
          <p:cNvPr id="24" name="object 24"/>
          <p:cNvSpPr/>
          <p:nvPr/>
        </p:nvSpPr>
        <p:spPr>
          <a:xfrm>
            <a:off x="1412976" y="1840321"/>
            <a:ext cx="172720" cy="90805"/>
          </a:xfrm>
          <a:custGeom>
            <a:avLst/>
            <a:gdLst/>
            <a:ahLst/>
            <a:cxnLst/>
            <a:rect l="l" t="t" r="r" b="b"/>
            <a:pathLst>
              <a:path w="172719" h="90805">
                <a:moveTo>
                  <a:pt x="56261" y="81102"/>
                </a:moveTo>
                <a:lnTo>
                  <a:pt x="11442" y="81102"/>
                </a:lnTo>
                <a:lnTo>
                  <a:pt x="11442" y="79197"/>
                </a:lnTo>
                <a:lnTo>
                  <a:pt x="35280" y="48691"/>
                </a:lnTo>
                <a:lnTo>
                  <a:pt x="41008" y="44881"/>
                </a:lnTo>
                <a:lnTo>
                  <a:pt x="51498" y="34328"/>
                </a:lnTo>
                <a:lnTo>
                  <a:pt x="52451" y="31534"/>
                </a:lnTo>
                <a:lnTo>
                  <a:pt x="54356" y="27711"/>
                </a:lnTo>
                <a:lnTo>
                  <a:pt x="54356" y="16281"/>
                </a:lnTo>
                <a:lnTo>
                  <a:pt x="52451" y="10553"/>
                </a:lnTo>
                <a:lnTo>
                  <a:pt x="48641" y="6743"/>
                </a:lnTo>
                <a:lnTo>
                  <a:pt x="43865" y="2933"/>
                </a:lnTo>
                <a:lnTo>
                  <a:pt x="37198" y="0"/>
                </a:lnTo>
                <a:lnTo>
                  <a:pt x="21932" y="0"/>
                </a:lnTo>
                <a:lnTo>
                  <a:pt x="17170" y="1028"/>
                </a:lnTo>
                <a:lnTo>
                  <a:pt x="14312" y="2933"/>
                </a:lnTo>
                <a:lnTo>
                  <a:pt x="10490" y="4838"/>
                </a:lnTo>
                <a:lnTo>
                  <a:pt x="7632" y="6743"/>
                </a:lnTo>
                <a:lnTo>
                  <a:pt x="1905" y="15265"/>
                </a:lnTo>
                <a:lnTo>
                  <a:pt x="1905" y="19075"/>
                </a:lnTo>
                <a:lnTo>
                  <a:pt x="12395" y="19075"/>
                </a:lnTo>
                <a:lnTo>
                  <a:pt x="12395" y="16281"/>
                </a:lnTo>
                <a:lnTo>
                  <a:pt x="14312" y="13347"/>
                </a:lnTo>
                <a:lnTo>
                  <a:pt x="16217" y="12458"/>
                </a:lnTo>
                <a:lnTo>
                  <a:pt x="19075" y="10553"/>
                </a:lnTo>
                <a:lnTo>
                  <a:pt x="21932" y="9537"/>
                </a:lnTo>
                <a:lnTo>
                  <a:pt x="32423" y="9537"/>
                </a:lnTo>
                <a:lnTo>
                  <a:pt x="36233" y="10553"/>
                </a:lnTo>
                <a:lnTo>
                  <a:pt x="39103" y="13347"/>
                </a:lnTo>
                <a:lnTo>
                  <a:pt x="41960" y="15265"/>
                </a:lnTo>
                <a:lnTo>
                  <a:pt x="43865" y="19075"/>
                </a:lnTo>
                <a:lnTo>
                  <a:pt x="43865" y="24790"/>
                </a:lnTo>
                <a:lnTo>
                  <a:pt x="41960" y="28600"/>
                </a:lnTo>
                <a:lnTo>
                  <a:pt x="38150" y="34328"/>
                </a:lnTo>
                <a:lnTo>
                  <a:pt x="33375" y="39154"/>
                </a:lnTo>
                <a:lnTo>
                  <a:pt x="24790" y="44881"/>
                </a:lnTo>
                <a:lnTo>
                  <a:pt x="12395" y="55295"/>
                </a:lnTo>
                <a:lnTo>
                  <a:pt x="7632" y="60134"/>
                </a:lnTo>
                <a:lnTo>
                  <a:pt x="1905" y="71564"/>
                </a:lnTo>
                <a:lnTo>
                  <a:pt x="0" y="76276"/>
                </a:lnTo>
                <a:lnTo>
                  <a:pt x="0" y="90639"/>
                </a:lnTo>
                <a:lnTo>
                  <a:pt x="56261" y="90639"/>
                </a:lnTo>
                <a:lnTo>
                  <a:pt x="56261" y="81102"/>
                </a:lnTo>
                <a:close/>
              </a:path>
              <a:path w="172719" h="90805">
                <a:moveTo>
                  <a:pt x="92506" y="75387"/>
                </a:moveTo>
                <a:lnTo>
                  <a:pt x="77241" y="75387"/>
                </a:lnTo>
                <a:lnTo>
                  <a:pt x="77241" y="90639"/>
                </a:lnTo>
                <a:lnTo>
                  <a:pt x="92506" y="90639"/>
                </a:lnTo>
                <a:lnTo>
                  <a:pt x="92506" y="75387"/>
                </a:lnTo>
                <a:close/>
              </a:path>
              <a:path w="172719" h="90805">
                <a:moveTo>
                  <a:pt x="172605" y="55295"/>
                </a:moveTo>
                <a:lnTo>
                  <a:pt x="161150" y="55295"/>
                </a:lnTo>
                <a:lnTo>
                  <a:pt x="161150" y="17170"/>
                </a:lnTo>
                <a:lnTo>
                  <a:pt x="161150" y="2933"/>
                </a:lnTo>
                <a:lnTo>
                  <a:pt x="150660" y="2933"/>
                </a:lnTo>
                <a:lnTo>
                  <a:pt x="150660" y="17170"/>
                </a:lnTo>
                <a:lnTo>
                  <a:pt x="150660" y="55295"/>
                </a:lnTo>
                <a:lnTo>
                  <a:pt x="120154" y="55295"/>
                </a:lnTo>
                <a:lnTo>
                  <a:pt x="150660" y="17170"/>
                </a:lnTo>
                <a:lnTo>
                  <a:pt x="150660" y="2933"/>
                </a:lnTo>
                <a:lnTo>
                  <a:pt x="108712" y="55295"/>
                </a:lnTo>
                <a:lnTo>
                  <a:pt x="108712" y="63944"/>
                </a:lnTo>
                <a:lnTo>
                  <a:pt x="150660" y="63944"/>
                </a:lnTo>
                <a:lnTo>
                  <a:pt x="150660" y="90639"/>
                </a:lnTo>
                <a:lnTo>
                  <a:pt x="161150" y="90639"/>
                </a:lnTo>
                <a:lnTo>
                  <a:pt x="161150" y="63944"/>
                </a:lnTo>
                <a:lnTo>
                  <a:pt x="172605" y="63944"/>
                </a:lnTo>
                <a:lnTo>
                  <a:pt x="172605" y="55295"/>
                </a:lnTo>
                <a:close/>
              </a:path>
            </a:pathLst>
          </a:custGeom>
          <a:solidFill>
            <a:srgbClr val="000000"/>
          </a:solidFill>
        </p:spPr>
        <p:txBody>
          <a:bodyPr wrap="square" lIns="0" tIns="0" rIns="0" bIns="0" rtlCol="0"/>
          <a:lstStyle/>
          <a:p>
            <a:endParaRPr/>
          </a:p>
        </p:txBody>
      </p:sp>
      <p:pic>
        <p:nvPicPr>
          <p:cNvPr id="25" name="object 25"/>
          <p:cNvPicPr/>
          <p:nvPr/>
        </p:nvPicPr>
        <p:blipFill>
          <a:blip r:embed="rId13" cstate="print"/>
          <a:stretch>
            <a:fillRect/>
          </a:stretch>
        </p:blipFill>
        <p:spPr>
          <a:xfrm>
            <a:off x="1721943" y="1838414"/>
            <a:ext cx="656063" cy="118215"/>
          </a:xfrm>
          <a:prstGeom prst="rect">
            <a:avLst/>
          </a:prstGeom>
        </p:spPr>
      </p:pic>
      <p:sp>
        <p:nvSpPr>
          <p:cNvPr id="26" name="object 26"/>
          <p:cNvSpPr/>
          <p:nvPr/>
        </p:nvSpPr>
        <p:spPr>
          <a:xfrm>
            <a:off x="6266637" y="1840321"/>
            <a:ext cx="172720" cy="90805"/>
          </a:xfrm>
          <a:custGeom>
            <a:avLst/>
            <a:gdLst/>
            <a:ahLst/>
            <a:cxnLst/>
            <a:rect l="l" t="t" r="r" b="b"/>
            <a:pathLst>
              <a:path w="172720" h="90805">
                <a:moveTo>
                  <a:pt x="56311" y="81102"/>
                </a:moveTo>
                <a:lnTo>
                  <a:pt x="10553" y="81102"/>
                </a:lnTo>
                <a:lnTo>
                  <a:pt x="10553" y="79197"/>
                </a:lnTo>
                <a:lnTo>
                  <a:pt x="35344" y="48691"/>
                </a:lnTo>
                <a:lnTo>
                  <a:pt x="37249" y="46786"/>
                </a:lnTo>
                <a:lnTo>
                  <a:pt x="41059" y="44881"/>
                </a:lnTo>
                <a:lnTo>
                  <a:pt x="51485" y="34328"/>
                </a:lnTo>
                <a:lnTo>
                  <a:pt x="52501" y="31534"/>
                </a:lnTo>
                <a:lnTo>
                  <a:pt x="53390" y="27711"/>
                </a:lnTo>
                <a:lnTo>
                  <a:pt x="54406" y="24790"/>
                </a:lnTo>
                <a:lnTo>
                  <a:pt x="54406" y="16281"/>
                </a:lnTo>
                <a:lnTo>
                  <a:pt x="52501" y="10553"/>
                </a:lnTo>
                <a:lnTo>
                  <a:pt x="47675" y="6743"/>
                </a:lnTo>
                <a:lnTo>
                  <a:pt x="43853" y="2933"/>
                </a:lnTo>
                <a:lnTo>
                  <a:pt x="37249" y="0"/>
                </a:lnTo>
                <a:lnTo>
                  <a:pt x="21996" y="0"/>
                </a:lnTo>
                <a:lnTo>
                  <a:pt x="1905" y="15265"/>
                </a:lnTo>
                <a:lnTo>
                  <a:pt x="1905" y="19075"/>
                </a:lnTo>
                <a:lnTo>
                  <a:pt x="12458" y="19075"/>
                </a:lnTo>
                <a:lnTo>
                  <a:pt x="12458" y="16281"/>
                </a:lnTo>
                <a:lnTo>
                  <a:pt x="13347" y="13347"/>
                </a:lnTo>
                <a:lnTo>
                  <a:pt x="16268" y="12458"/>
                </a:lnTo>
                <a:lnTo>
                  <a:pt x="18173" y="10553"/>
                </a:lnTo>
                <a:lnTo>
                  <a:pt x="21996" y="9537"/>
                </a:lnTo>
                <a:lnTo>
                  <a:pt x="31521" y="9537"/>
                </a:lnTo>
                <a:lnTo>
                  <a:pt x="36233" y="10553"/>
                </a:lnTo>
                <a:lnTo>
                  <a:pt x="39154" y="13347"/>
                </a:lnTo>
                <a:lnTo>
                  <a:pt x="41948" y="15265"/>
                </a:lnTo>
                <a:lnTo>
                  <a:pt x="42964" y="19075"/>
                </a:lnTo>
                <a:lnTo>
                  <a:pt x="42964" y="24790"/>
                </a:lnTo>
                <a:lnTo>
                  <a:pt x="41948" y="28600"/>
                </a:lnTo>
                <a:lnTo>
                  <a:pt x="40043" y="31534"/>
                </a:lnTo>
                <a:lnTo>
                  <a:pt x="32410" y="39154"/>
                </a:lnTo>
                <a:lnTo>
                  <a:pt x="24790" y="44881"/>
                </a:lnTo>
                <a:lnTo>
                  <a:pt x="19062" y="49580"/>
                </a:lnTo>
                <a:lnTo>
                  <a:pt x="6731" y="60134"/>
                </a:lnTo>
                <a:lnTo>
                  <a:pt x="1016" y="71564"/>
                </a:lnTo>
                <a:lnTo>
                  <a:pt x="0" y="76276"/>
                </a:lnTo>
                <a:lnTo>
                  <a:pt x="0" y="90639"/>
                </a:lnTo>
                <a:lnTo>
                  <a:pt x="56311" y="90639"/>
                </a:lnTo>
                <a:lnTo>
                  <a:pt x="56311" y="81102"/>
                </a:lnTo>
                <a:close/>
              </a:path>
              <a:path w="172720" h="90805">
                <a:moveTo>
                  <a:pt x="91528" y="75387"/>
                </a:moveTo>
                <a:lnTo>
                  <a:pt x="77292" y="75387"/>
                </a:lnTo>
                <a:lnTo>
                  <a:pt x="77292" y="90639"/>
                </a:lnTo>
                <a:lnTo>
                  <a:pt x="91528" y="90639"/>
                </a:lnTo>
                <a:lnTo>
                  <a:pt x="91528" y="75387"/>
                </a:lnTo>
                <a:close/>
              </a:path>
              <a:path w="172720" h="90805">
                <a:moveTo>
                  <a:pt x="172631" y="55295"/>
                </a:moveTo>
                <a:lnTo>
                  <a:pt x="160172" y="55295"/>
                </a:lnTo>
                <a:lnTo>
                  <a:pt x="160172" y="17170"/>
                </a:lnTo>
                <a:lnTo>
                  <a:pt x="160172" y="2933"/>
                </a:lnTo>
                <a:lnTo>
                  <a:pt x="149745" y="2933"/>
                </a:lnTo>
                <a:lnTo>
                  <a:pt x="149745" y="17170"/>
                </a:lnTo>
                <a:lnTo>
                  <a:pt x="149745" y="55295"/>
                </a:lnTo>
                <a:lnTo>
                  <a:pt x="119240" y="55295"/>
                </a:lnTo>
                <a:lnTo>
                  <a:pt x="149745" y="17170"/>
                </a:lnTo>
                <a:lnTo>
                  <a:pt x="149745" y="2933"/>
                </a:lnTo>
                <a:lnTo>
                  <a:pt x="107797" y="55295"/>
                </a:lnTo>
                <a:lnTo>
                  <a:pt x="107797" y="63944"/>
                </a:lnTo>
                <a:lnTo>
                  <a:pt x="149745" y="63944"/>
                </a:lnTo>
                <a:lnTo>
                  <a:pt x="149745" y="90639"/>
                </a:lnTo>
                <a:lnTo>
                  <a:pt x="160172" y="90639"/>
                </a:lnTo>
                <a:lnTo>
                  <a:pt x="160172" y="63944"/>
                </a:lnTo>
                <a:lnTo>
                  <a:pt x="172631" y="63944"/>
                </a:lnTo>
                <a:lnTo>
                  <a:pt x="172631" y="55295"/>
                </a:lnTo>
                <a:close/>
              </a:path>
            </a:pathLst>
          </a:custGeom>
          <a:solidFill>
            <a:srgbClr val="000000"/>
          </a:solidFill>
        </p:spPr>
        <p:txBody>
          <a:bodyPr wrap="square" lIns="0" tIns="0" rIns="0" bIns="0" rtlCol="0"/>
          <a:lstStyle/>
          <a:p>
            <a:endParaRPr/>
          </a:p>
        </p:txBody>
      </p:sp>
      <p:pic>
        <p:nvPicPr>
          <p:cNvPr id="27" name="object 27"/>
          <p:cNvPicPr/>
          <p:nvPr/>
        </p:nvPicPr>
        <p:blipFill>
          <a:blip r:embed="rId14" cstate="print"/>
          <a:stretch>
            <a:fillRect/>
          </a:stretch>
        </p:blipFill>
        <p:spPr>
          <a:xfrm>
            <a:off x="1728617" y="2173101"/>
            <a:ext cx="233628" cy="88597"/>
          </a:xfrm>
          <a:prstGeom prst="rect">
            <a:avLst/>
          </a:prstGeom>
        </p:spPr>
      </p:pic>
      <p:pic>
        <p:nvPicPr>
          <p:cNvPr id="28" name="object 28"/>
          <p:cNvPicPr/>
          <p:nvPr/>
        </p:nvPicPr>
        <p:blipFill>
          <a:blip r:embed="rId15" cstate="print"/>
          <a:stretch>
            <a:fillRect/>
          </a:stretch>
        </p:blipFill>
        <p:spPr>
          <a:xfrm>
            <a:off x="2033768" y="2169286"/>
            <a:ext cx="414805" cy="92411"/>
          </a:xfrm>
          <a:prstGeom prst="rect">
            <a:avLst/>
          </a:prstGeom>
        </p:spPr>
      </p:pic>
      <p:pic>
        <p:nvPicPr>
          <p:cNvPr id="29" name="object 29"/>
          <p:cNvPicPr/>
          <p:nvPr/>
        </p:nvPicPr>
        <p:blipFill>
          <a:blip r:embed="rId16" cstate="print"/>
          <a:stretch>
            <a:fillRect/>
          </a:stretch>
        </p:blipFill>
        <p:spPr>
          <a:xfrm>
            <a:off x="2523895" y="2169286"/>
            <a:ext cx="387181" cy="115291"/>
          </a:xfrm>
          <a:prstGeom prst="rect">
            <a:avLst/>
          </a:prstGeom>
        </p:spPr>
      </p:pic>
      <p:sp>
        <p:nvSpPr>
          <p:cNvPr id="30" name="object 30"/>
          <p:cNvSpPr/>
          <p:nvPr/>
        </p:nvSpPr>
        <p:spPr>
          <a:xfrm>
            <a:off x="1412978" y="2500160"/>
            <a:ext cx="168275" cy="92711"/>
          </a:xfrm>
          <a:custGeom>
            <a:avLst/>
            <a:gdLst/>
            <a:ahLst/>
            <a:cxnLst/>
            <a:rect l="l" t="t" r="r" b="b"/>
            <a:pathLst>
              <a:path w="168275" h="92710">
                <a:moveTo>
                  <a:pt x="56261" y="80086"/>
                </a:moveTo>
                <a:lnTo>
                  <a:pt x="11442" y="80086"/>
                </a:lnTo>
                <a:lnTo>
                  <a:pt x="11442" y="78181"/>
                </a:lnTo>
                <a:lnTo>
                  <a:pt x="35280" y="47675"/>
                </a:lnTo>
                <a:lnTo>
                  <a:pt x="41008" y="43853"/>
                </a:lnTo>
                <a:lnTo>
                  <a:pt x="44818" y="40043"/>
                </a:lnTo>
                <a:lnTo>
                  <a:pt x="48641" y="37122"/>
                </a:lnTo>
                <a:lnTo>
                  <a:pt x="51498" y="33312"/>
                </a:lnTo>
                <a:lnTo>
                  <a:pt x="52451" y="30518"/>
                </a:lnTo>
                <a:lnTo>
                  <a:pt x="54356" y="26695"/>
                </a:lnTo>
                <a:lnTo>
                  <a:pt x="54356" y="15252"/>
                </a:lnTo>
                <a:lnTo>
                  <a:pt x="52451" y="10426"/>
                </a:lnTo>
                <a:lnTo>
                  <a:pt x="48641" y="5727"/>
                </a:lnTo>
                <a:lnTo>
                  <a:pt x="43865" y="1917"/>
                </a:lnTo>
                <a:lnTo>
                  <a:pt x="37198" y="0"/>
                </a:lnTo>
                <a:lnTo>
                  <a:pt x="17170" y="0"/>
                </a:lnTo>
                <a:lnTo>
                  <a:pt x="14312" y="1917"/>
                </a:lnTo>
                <a:lnTo>
                  <a:pt x="10490" y="3822"/>
                </a:lnTo>
                <a:lnTo>
                  <a:pt x="7632" y="5727"/>
                </a:lnTo>
                <a:lnTo>
                  <a:pt x="1905" y="14236"/>
                </a:lnTo>
                <a:lnTo>
                  <a:pt x="1905" y="18059"/>
                </a:lnTo>
                <a:lnTo>
                  <a:pt x="12395" y="18059"/>
                </a:lnTo>
                <a:lnTo>
                  <a:pt x="12395" y="15252"/>
                </a:lnTo>
                <a:lnTo>
                  <a:pt x="16217" y="11442"/>
                </a:lnTo>
                <a:lnTo>
                  <a:pt x="19075" y="9537"/>
                </a:lnTo>
                <a:lnTo>
                  <a:pt x="21932" y="8521"/>
                </a:lnTo>
                <a:lnTo>
                  <a:pt x="32423" y="8521"/>
                </a:lnTo>
                <a:lnTo>
                  <a:pt x="36233" y="9537"/>
                </a:lnTo>
                <a:lnTo>
                  <a:pt x="41960" y="15252"/>
                </a:lnTo>
                <a:lnTo>
                  <a:pt x="43865" y="18059"/>
                </a:lnTo>
                <a:lnTo>
                  <a:pt x="43865" y="24790"/>
                </a:lnTo>
                <a:lnTo>
                  <a:pt x="38150" y="33312"/>
                </a:lnTo>
                <a:lnTo>
                  <a:pt x="33375" y="38138"/>
                </a:lnTo>
                <a:lnTo>
                  <a:pt x="24790" y="43853"/>
                </a:lnTo>
                <a:lnTo>
                  <a:pt x="12395" y="54279"/>
                </a:lnTo>
                <a:lnTo>
                  <a:pt x="7632" y="59118"/>
                </a:lnTo>
                <a:lnTo>
                  <a:pt x="1905" y="70548"/>
                </a:lnTo>
                <a:lnTo>
                  <a:pt x="0" y="75260"/>
                </a:lnTo>
                <a:lnTo>
                  <a:pt x="0" y="89623"/>
                </a:lnTo>
                <a:lnTo>
                  <a:pt x="56261" y="89623"/>
                </a:lnTo>
                <a:lnTo>
                  <a:pt x="56261" y="80086"/>
                </a:lnTo>
                <a:close/>
              </a:path>
              <a:path w="168275" h="92710">
                <a:moveTo>
                  <a:pt x="92506" y="74371"/>
                </a:moveTo>
                <a:lnTo>
                  <a:pt x="77241" y="74371"/>
                </a:lnTo>
                <a:lnTo>
                  <a:pt x="77241" y="89623"/>
                </a:lnTo>
                <a:lnTo>
                  <a:pt x="92506" y="89623"/>
                </a:lnTo>
                <a:lnTo>
                  <a:pt x="92506" y="74371"/>
                </a:lnTo>
                <a:close/>
              </a:path>
              <a:path w="168275" h="92710">
                <a:moveTo>
                  <a:pt x="167830" y="57200"/>
                </a:moveTo>
                <a:lnTo>
                  <a:pt x="152577" y="39027"/>
                </a:lnTo>
                <a:lnTo>
                  <a:pt x="147802" y="36233"/>
                </a:lnTo>
                <a:lnTo>
                  <a:pt x="140182" y="35217"/>
                </a:lnTo>
                <a:lnTo>
                  <a:pt x="128739" y="35217"/>
                </a:lnTo>
                <a:lnTo>
                  <a:pt x="128739" y="11442"/>
                </a:lnTo>
                <a:lnTo>
                  <a:pt x="164007" y="11442"/>
                </a:lnTo>
                <a:lnTo>
                  <a:pt x="164007" y="1917"/>
                </a:lnTo>
                <a:lnTo>
                  <a:pt x="119202" y="1917"/>
                </a:lnTo>
                <a:lnTo>
                  <a:pt x="119202" y="44754"/>
                </a:lnTo>
                <a:lnTo>
                  <a:pt x="139217" y="44754"/>
                </a:lnTo>
                <a:lnTo>
                  <a:pt x="146850" y="46659"/>
                </a:lnTo>
                <a:lnTo>
                  <a:pt x="154482" y="54279"/>
                </a:lnTo>
                <a:lnTo>
                  <a:pt x="156387" y="59118"/>
                </a:lnTo>
                <a:lnTo>
                  <a:pt x="156387" y="69532"/>
                </a:lnTo>
                <a:lnTo>
                  <a:pt x="155435" y="73355"/>
                </a:lnTo>
                <a:lnTo>
                  <a:pt x="152577" y="77165"/>
                </a:lnTo>
                <a:lnTo>
                  <a:pt x="149707" y="81991"/>
                </a:lnTo>
                <a:lnTo>
                  <a:pt x="144945" y="83896"/>
                </a:lnTo>
                <a:lnTo>
                  <a:pt x="134454" y="83896"/>
                </a:lnTo>
                <a:lnTo>
                  <a:pt x="130644" y="82880"/>
                </a:lnTo>
                <a:lnTo>
                  <a:pt x="124917" y="79070"/>
                </a:lnTo>
                <a:lnTo>
                  <a:pt x="123964" y="77165"/>
                </a:lnTo>
                <a:lnTo>
                  <a:pt x="123964" y="74371"/>
                </a:lnTo>
                <a:lnTo>
                  <a:pt x="113487" y="74371"/>
                </a:lnTo>
                <a:lnTo>
                  <a:pt x="113487" y="80086"/>
                </a:lnTo>
                <a:lnTo>
                  <a:pt x="115392" y="83896"/>
                </a:lnTo>
                <a:lnTo>
                  <a:pt x="120154" y="86690"/>
                </a:lnTo>
                <a:lnTo>
                  <a:pt x="124917" y="90512"/>
                </a:lnTo>
                <a:lnTo>
                  <a:pt x="131597" y="92417"/>
                </a:lnTo>
                <a:lnTo>
                  <a:pt x="148755" y="92417"/>
                </a:lnTo>
                <a:lnTo>
                  <a:pt x="155435" y="89623"/>
                </a:lnTo>
                <a:lnTo>
                  <a:pt x="159473" y="83896"/>
                </a:lnTo>
                <a:lnTo>
                  <a:pt x="160197" y="82880"/>
                </a:lnTo>
                <a:lnTo>
                  <a:pt x="164960" y="77165"/>
                </a:lnTo>
                <a:lnTo>
                  <a:pt x="167830" y="70548"/>
                </a:lnTo>
                <a:lnTo>
                  <a:pt x="167830" y="57200"/>
                </a:lnTo>
                <a:close/>
              </a:path>
            </a:pathLst>
          </a:custGeom>
          <a:solidFill>
            <a:srgbClr val="000000"/>
          </a:solidFill>
        </p:spPr>
        <p:txBody>
          <a:bodyPr wrap="square" lIns="0" tIns="0" rIns="0" bIns="0" rtlCol="0"/>
          <a:lstStyle/>
          <a:p>
            <a:endParaRPr/>
          </a:p>
        </p:txBody>
      </p:sp>
      <p:pic>
        <p:nvPicPr>
          <p:cNvPr id="31" name="object 31"/>
          <p:cNvPicPr/>
          <p:nvPr/>
        </p:nvPicPr>
        <p:blipFill>
          <a:blip r:embed="rId17" cstate="print"/>
          <a:stretch>
            <a:fillRect/>
          </a:stretch>
        </p:blipFill>
        <p:spPr>
          <a:xfrm>
            <a:off x="1728616" y="2497236"/>
            <a:ext cx="859168" cy="118215"/>
          </a:xfrm>
          <a:prstGeom prst="rect">
            <a:avLst/>
          </a:prstGeom>
        </p:spPr>
      </p:pic>
      <p:sp>
        <p:nvSpPr>
          <p:cNvPr id="32" name="object 32"/>
          <p:cNvSpPr/>
          <p:nvPr/>
        </p:nvSpPr>
        <p:spPr>
          <a:xfrm>
            <a:off x="6266640" y="2500160"/>
            <a:ext cx="167005" cy="92711"/>
          </a:xfrm>
          <a:custGeom>
            <a:avLst/>
            <a:gdLst/>
            <a:ahLst/>
            <a:cxnLst/>
            <a:rect l="l" t="t" r="r" b="b"/>
            <a:pathLst>
              <a:path w="167004" h="92710">
                <a:moveTo>
                  <a:pt x="56311" y="80086"/>
                </a:moveTo>
                <a:lnTo>
                  <a:pt x="10553" y="80086"/>
                </a:lnTo>
                <a:lnTo>
                  <a:pt x="10553" y="78181"/>
                </a:lnTo>
                <a:lnTo>
                  <a:pt x="35344" y="47675"/>
                </a:lnTo>
                <a:lnTo>
                  <a:pt x="37249" y="45770"/>
                </a:lnTo>
                <a:lnTo>
                  <a:pt x="41059" y="43853"/>
                </a:lnTo>
                <a:lnTo>
                  <a:pt x="44869" y="40043"/>
                </a:lnTo>
                <a:lnTo>
                  <a:pt x="48691" y="37122"/>
                </a:lnTo>
                <a:lnTo>
                  <a:pt x="51485" y="33312"/>
                </a:lnTo>
                <a:lnTo>
                  <a:pt x="52501" y="30518"/>
                </a:lnTo>
                <a:lnTo>
                  <a:pt x="53390" y="26695"/>
                </a:lnTo>
                <a:lnTo>
                  <a:pt x="54406" y="23774"/>
                </a:lnTo>
                <a:lnTo>
                  <a:pt x="54406" y="15252"/>
                </a:lnTo>
                <a:lnTo>
                  <a:pt x="52501" y="10426"/>
                </a:lnTo>
                <a:lnTo>
                  <a:pt x="43853" y="1917"/>
                </a:lnTo>
                <a:lnTo>
                  <a:pt x="37249" y="0"/>
                </a:lnTo>
                <a:lnTo>
                  <a:pt x="17157" y="0"/>
                </a:lnTo>
                <a:lnTo>
                  <a:pt x="9537" y="3822"/>
                </a:lnTo>
                <a:lnTo>
                  <a:pt x="6731" y="5727"/>
                </a:lnTo>
                <a:lnTo>
                  <a:pt x="2921" y="11442"/>
                </a:lnTo>
                <a:lnTo>
                  <a:pt x="1905" y="14236"/>
                </a:lnTo>
                <a:lnTo>
                  <a:pt x="1905" y="18059"/>
                </a:lnTo>
                <a:lnTo>
                  <a:pt x="12458" y="18059"/>
                </a:lnTo>
                <a:lnTo>
                  <a:pt x="12458" y="15252"/>
                </a:lnTo>
                <a:lnTo>
                  <a:pt x="13347" y="13347"/>
                </a:lnTo>
                <a:lnTo>
                  <a:pt x="16268" y="11442"/>
                </a:lnTo>
                <a:lnTo>
                  <a:pt x="18173" y="9537"/>
                </a:lnTo>
                <a:lnTo>
                  <a:pt x="21996" y="8521"/>
                </a:lnTo>
                <a:lnTo>
                  <a:pt x="31521" y="8521"/>
                </a:lnTo>
                <a:lnTo>
                  <a:pt x="36233" y="9537"/>
                </a:lnTo>
                <a:lnTo>
                  <a:pt x="39154" y="12331"/>
                </a:lnTo>
                <a:lnTo>
                  <a:pt x="41948" y="15252"/>
                </a:lnTo>
                <a:lnTo>
                  <a:pt x="42964" y="18059"/>
                </a:lnTo>
                <a:lnTo>
                  <a:pt x="42964" y="24790"/>
                </a:lnTo>
                <a:lnTo>
                  <a:pt x="41948" y="27584"/>
                </a:lnTo>
                <a:lnTo>
                  <a:pt x="40043" y="30518"/>
                </a:lnTo>
                <a:lnTo>
                  <a:pt x="32410" y="38138"/>
                </a:lnTo>
                <a:lnTo>
                  <a:pt x="24790" y="43853"/>
                </a:lnTo>
                <a:lnTo>
                  <a:pt x="19062" y="48564"/>
                </a:lnTo>
                <a:lnTo>
                  <a:pt x="6731" y="59118"/>
                </a:lnTo>
                <a:lnTo>
                  <a:pt x="1016" y="70548"/>
                </a:lnTo>
                <a:lnTo>
                  <a:pt x="0" y="75260"/>
                </a:lnTo>
                <a:lnTo>
                  <a:pt x="0" y="89623"/>
                </a:lnTo>
                <a:lnTo>
                  <a:pt x="56311" y="89623"/>
                </a:lnTo>
                <a:lnTo>
                  <a:pt x="56311" y="80086"/>
                </a:lnTo>
                <a:close/>
              </a:path>
              <a:path w="167004" h="92710">
                <a:moveTo>
                  <a:pt x="91528" y="74371"/>
                </a:moveTo>
                <a:lnTo>
                  <a:pt x="77292" y="74371"/>
                </a:lnTo>
                <a:lnTo>
                  <a:pt x="77292" y="89623"/>
                </a:lnTo>
                <a:lnTo>
                  <a:pt x="91528" y="89623"/>
                </a:lnTo>
                <a:lnTo>
                  <a:pt x="91528" y="74371"/>
                </a:lnTo>
                <a:close/>
              </a:path>
              <a:path w="167004" h="92710">
                <a:moveTo>
                  <a:pt x="166916" y="57200"/>
                </a:moveTo>
                <a:lnTo>
                  <a:pt x="165900" y="52374"/>
                </a:lnTo>
                <a:lnTo>
                  <a:pt x="163093" y="48564"/>
                </a:lnTo>
                <a:lnTo>
                  <a:pt x="161188" y="43853"/>
                </a:lnTo>
                <a:lnTo>
                  <a:pt x="157378" y="40932"/>
                </a:lnTo>
                <a:lnTo>
                  <a:pt x="151663" y="39027"/>
                </a:lnTo>
                <a:lnTo>
                  <a:pt x="146824" y="36233"/>
                </a:lnTo>
                <a:lnTo>
                  <a:pt x="140220" y="35217"/>
                </a:lnTo>
                <a:lnTo>
                  <a:pt x="128778" y="35217"/>
                </a:lnTo>
                <a:lnTo>
                  <a:pt x="128778" y="11442"/>
                </a:lnTo>
                <a:lnTo>
                  <a:pt x="163982" y="11442"/>
                </a:lnTo>
                <a:lnTo>
                  <a:pt x="163982" y="1917"/>
                </a:lnTo>
                <a:lnTo>
                  <a:pt x="119240" y="1917"/>
                </a:lnTo>
                <a:lnTo>
                  <a:pt x="119240" y="44754"/>
                </a:lnTo>
                <a:lnTo>
                  <a:pt x="138303" y="44754"/>
                </a:lnTo>
                <a:lnTo>
                  <a:pt x="146824" y="46659"/>
                </a:lnTo>
                <a:lnTo>
                  <a:pt x="154457" y="54279"/>
                </a:lnTo>
                <a:lnTo>
                  <a:pt x="156362" y="59118"/>
                </a:lnTo>
                <a:lnTo>
                  <a:pt x="156362" y="69532"/>
                </a:lnTo>
                <a:lnTo>
                  <a:pt x="154457" y="73355"/>
                </a:lnTo>
                <a:lnTo>
                  <a:pt x="151663" y="77165"/>
                </a:lnTo>
                <a:lnTo>
                  <a:pt x="148729" y="81991"/>
                </a:lnTo>
                <a:lnTo>
                  <a:pt x="144919" y="83896"/>
                </a:lnTo>
                <a:lnTo>
                  <a:pt x="133477" y="83896"/>
                </a:lnTo>
                <a:lnTo>
                  <a:pt x="130683" y="82880"/>
                </a:lnTo>
                <a:lnTo>
                  <a:pt x="127762" y="80975"/>
                </a:lnTo>
                <a:lnTo>
                  <a:pt x="124955" y="79070"/>
                </a:lnTo>
                <a:lnTo>
                  <a:pt x="123939" y="77165"/>
                </a:lnTo>
                <a:lnTo>
                  <a:pt x="123939" y="74371"/>
                </a:lnTo>
                <a:lnTo>
                  <a:pt x="113525" y="74371"/>
                </a:lnTo>
                <a:lnTo>
                  <a:pt x="113525" y="80086"/>
                </a:lnTo>
                <a:lnTo>
                  <a:pt x="115430" y="83896"/>
                </a:lnTo>
                <a:lnTo>
                  <a:pt x="120129" y="86690"/>
                </a:lnTo>
                <a:lnTo>
                  <a:pt x="124955" y="90512"/>
                </a:lnTo>
                <a:lnTo>
                  <a:pt x="130683" y="92417"/>
                </a:lnTo>
                <a:lnTo>
                  <a:pt x="147840" y="92417"/>
                </a:lnTo>
                <a:lnTo>
                  <a:pt x="155473" y="89623"/>
                </a:lnTo>
                <a:lnTo>
                  <a:pt x="159461" y="83896"/>
                </a:lnTo>
                <a:lnTo>
                  <a:pt x="160172" y="82880"/>
                </a:lnTo>
                <a:lnTo>
                  <a:pt x="165011" y="77165"/>
                </a:lnTo>
                <a:lnTo>
                  <a:pt x="166916" y="70548"/>
                </a:lnTo>
                <a:lnTo>
                  <a:pt x="166916" y="57200"/>
                </a:lnTo>
                <a:close/>
              </a:path>
            </a:pathLst>
          </a:custGeom>
          <a:solidFill>
            <a:srgbClr val="000000"/>
          </a:solidFill>
        </p:spPr>
        <p:txBody>
          <a:bodyPr wrap="square" lIns="0" tIns="0" rIns="0" bIns="0" rtlCol="0"/>
          <a:lstStyle/>
          <a:p>
            <a:endParaRPr/>
          </a:p>
        </p:txBody>
      </p:sp>
      <p:sp>
        <p:nvSpPr>
          <p:cNvPr id="33" name="object 33"/>
          <p:cNvSpPr/>
          <p:nvPr/>
        </p:nvSpPr>
        <p:spPr>
          <a:xfrm>
            <a:off x="1412979" y="2829130"/>
            <a:ext cx="170815" cy="92711"/>
          </a:xfrm>
          <a:custGeom>
            <a:avLst/>
            <a:gdLst/>
            <a:ahLst/>
            <a:cxnLst/>
            <a:rect l="l" t="t" r="r" b="b"/>
            <a:pathLst>
              <a:path w="170815" h="92710">
                <a:moveTo>
                  <a:pt x="56261" y="80086"/>
                </a:moveTo>
                <a:lnTo>
                  <a:pt x="11442" y="80086"/>
                </a:lnTo>
                <a:lnTo>
                  <a:pt x="11442" y="78181"/>
                </a:lnTo>
                <a:lnTo>
                  <a:pt x="38150" y="46659"/>
                </a:lnTo>
                <a:lnTo>
                  <a:pt x="41008" y="43853"/>
                </a:lnTo>
                <a:lnTo>
                  <a:pt x="44818" y="40932"/>
                </a:lnTo>
                <a:lnTo>
                  <a:pt x="48641" y="37122"/>
                </a:lnTo>
                <a:lnTo>
                  <a:pt x="51498" y="34328"/>
                </a:lnTo>
                <a:lnTo>
                  <a:pt x="52451" y="30505"/>
                </a:lnTo>
                <a:lnTo>
                  <a:pt x="54356" y="27584"/>
                </a:lnTo>
                <a:lnTo>
                  <a:pt x="54356" y="15252"/>
                </a:lnTo>
                <a:lnTo>
                  <a:pt x="52451" y="10426"/>
                </a:lnTo>
                <a:lnTo>
                  <a:pt x="50546" y="8521"/>
                </a:lnTo>
                <a:lnTo>
                  <a:pt x="48641" y="6616"/>
                </a:lnTo>
                <a:lnTo>
                  <a:pt x="43865" y="1905"/>
                </a:lnTo>
                <a:lnTo>
                  <a:pt x="37198" y="0"/>
                </a:lnTo>
                <a:lnTo>
                  <a:pt x="21932" y="0"/>
                </a:lnTo>
                <a:lnTo>
                  <a:pt x="17170" y="889"/>
                </a:lnTo>
                <a:lnTo>
                  <a:pt x="14312" y="2806"/>
                </a:lnTo>
                <a:lnTo>
                  <a:pt x="10490" y="3822"/>
                </a:lnTo>
                <a:lnTo>
                  <a:pt x="7632" y="6616"/>
                </a:lnTo>
                <a:lnTo>
                  <a:pt x="5727" y="9537"/>
                </a:lnTo>
                <a:lnTo>
                  <a:pt x="3822" y="11442"/>
                </a:lnTo>
                <a:lnTo>
                  <a:pt x="1905" y="15252"/>
                </a:lnTo>
                <a:lnTo>
                  <a:pt x="1905" y="18059"/>
                </a:lnTo>
                <a:lnTo>
                  <a:pt x="12395" y="18059"/>
                </a:lnTo>
                <a:lnTo>
                  <a:pt x="12395" y="15252"/>
                </a:lnTo>
                <a:lnTo>
                  <a:pt x="16217" y="11442"/>
                </a:lnTo>
                <a:lnTo>
                  <a:pt x="19075" y="9537"/>
                </a:lnTo>
                <a:lnTo>
                  <a:pt x="21932" y="8521"/>
                </a:lnTo>
                <a:lnTo>
                  <a:pt x="32423" y="8521"/>
                </a:lnTo>
                <a:lnTo>
                  <a:pt x="36233" y="10426"/>
                </a:lnTo>
                <a:lnTo>
                  <a:pt x="39103" y="12331"/>
                </a:lnTo>
                <a:lnTo>
                  <a:pt x="41960" y="15252"/>
                </a:lnTo>
                <a:lnTo>
                  <a:pt x="43865" y="18059"/>
                </a:lnTo>
                <a:lnTo>
                  <a:pt x="43865" y="24790"/>
                </a:lnTo>
                <a:lnTo>
                  <a:pt x="41960" y="27584"/>
                </a:lnTo>
                <a:lnTo>
                  <a:pt x="40055" y="31407"/>
                </a:lnTo>
                <a:lnTo>
                  <a:pt x="38150" y="34328"/>
                </a:lnTo>
                <a:lnTo>
                  <a:pt x="33375" y="38138"/>
                </a:lnTo>
                <a:lnTo>
                  <a:pt x="24790" y="44742"/>
                </a:lnTo>
                <a:lnTo>
                  <a:pt x="19075" y="49580"/>
                </a:lnTo>
                <a:lnTo>
                  <a:pt x="12395" y="54279"/>
                </a:lnTo>
                <a:lnTo>
                  <a:pt x="7632" y="60007"/>
                </a:lnTo>
                <a:lnTo>
                  <a:pt x="1905" y="71437"/>
                </a:lnTo>
                <a:lnTo>
                  <a:pt x="0" y="76276"/>
                </a:lnTo>
                <a:lnTo>
                  <a:pt x="0" y="90512"/>
                </a:lnTo>
                <a:lnTo>
                  <a:pt x="56261" y="90512"/>
                </a:lnTo>
                <a:lnTo>
                  <a:pt x="56261" y="80086"/>
                </a:lnTo>
                <a:close/>
              </a:path>
              <a:path w="170815" h="92710">
                <a:moveTo>
                  <a:pt x="92506" y="75260"/>
                </a:moveTo>
                <a:lnTo>
                  <a:pt x="77241" y="75260"/>
                </a:lnTo>
                <a:lnTo>
                  <a:pt x="77241" y="90512"/>
                </a:lnTo>
                <a:lnTo>
                  <a:pt x="92506" y="90512"/>
                </a:lnTo>
                <a:lnTo>
                  <a:pt x="92506" y="75260"/>
                </a:lnTo>
                <a:close/>
              </a:path>
              <a:path w="170815" h="92710">
                <a:moveTo>
                  <a:pt x="170700" y="56184"/>
                </a:moveTo>
                <a:lnTo>
                  <a:pt x="168783" y="50469"/>
                </a:lnTo>
                <a:lnTo>
                  <a:pt x="164858" y="45770"/>
                </a:lnTo>
                <a:lnTo>
                  <a:pt x="160197" y="40182"/>
                </a:lnTo>
                <a:lnTo>
                  <a:pt x="160197" y="58089"/>
                </a:lnTo>
                <a:lnTo>
                  <a:pt x="160197" y="69532"/>
                </a:lnTo>
                <a:lnTo>
                  <a:pt x="158292" y="74371"/>
                </a:lnTo>
                <a:lnTo>
                  <a:pt x="152577" y="81991"/>
                </a:lnTo>
                <a:lnTo>
                  <a:pt x="148755" y="83896"/>
                </a:lnTo>
                <a:lnTo>
                  <a:pt x="140182" y="83896"/>
                </a:lnTo>
                <a:lnTo>
                  <a:pt x="137312" y="82880"/>
                </a:lnTo>
                <a:lnTo>
                  <a:pt x="134454" y="81991"/>
                </a:lnTo>
                <a:lnTo>
                  <a:pt x="131597" y="80086"/>
                </a:lnTo>
                <a:lnTo>
                  <a:pt x="129692" y="77165"/>
                </a:lnTo>
                <a:lnTo>
                  <a:pt x="127787" y="74371"/>
                </a:lnTo>
                <a:lnTo>
                  <a:pt x="126834" y="71437"/>
                </a:lnTo>
                <a:lnTo>
                  <a:pt x="125869" y="67627"/>
                </a:lnTo>
                <a:lnTo>
                  <a:pt x="125869" y="59105"/>
                </a:lnTo>
                <a:lnTo>
                  <a:pt x="127787" y="55295"/>
                </a:lnTo>
                <a:lnTo>
                  <a:pt x="132067" y="49580"/>
                </a:lnTo>
                <a:lnTo>
                  <a:pt x="133502" y="47675"/>
                </a:lnTo>
                <a:lnTo>
                  <a:pt x="138264" y="45770"/>
                </a:lnTo>
                <a:lnTo>
                  <a:pt x="147802" y="45770"/>
                </a:lnTo>
                <a:lnTo>
                  <a:pt x="151612" y="47675"/>
                </a:lnTo>
                <a:lnTo>
                  <a:pt x="154482" y="50469"/>
                </a:lnTo>
                <a:lnTo>
                  <a:pt x="158292" y="53390"/>
                </a:lnTo>
                <a:lnTo>
                  <a:pt x="160197" y="58089"/>
                </a:lnTo>
                <a:lnTo>
                  <a:pt x="160197" y="40182"/>
                </a:lnTo>
                <a:lnTo>
                  <a:pt x="159245" y="39027"/>
                </a:lnTo>
                <a:lnTo>
                  <a:pt x="153530" y="37122"/>
                </a:lnTo>
                <a:lnTo>
                  <a:pt x="140182" y="37122"/>
                </a:lnTo>
                <a:lnTo>
                  <a:pt x="138264" y="38138"/>
                </a:lnTo>
                <a:lnTo>
                  <a:pt x="135407" y="39027"/>
                </a:lnTo>
                <a:lnTo>
                  <a:pt x="132549" y="40043"/>
                </a:lnTo>
                <a:lnTo>
                  <a:pt x="130644" y="41948"/>
                </a:lnTo>
                <a:lnTo>
                  <a:pt x="127787" y="43853"/>
                </a:lnTo>
                <a:lnTo>
                  <a:pt x="125869" y="45770"/>
                </a:lnTo>
                <a:lnTo>
                  <a:pt x="123012" y="49580"/>
                </a:lnTo>
                <a:lnTo>
                  <a:pt x="123012" y="39027"/>
                </a:lnTo>
                <a:lnTo>
                  <a:pt x="123964" y="33312"/>
                </a:lnTo>
                <a:lnTo>
                  <a:pt x="125869" y="26695"/>
                </a:lnTo>
                <a:lnTo>
                  <a:pt x="127787" y="19964"/>
                </a:lnTo>
                <a:lnTo>
                  <a:pt x="130644" y="16141"/>
                </a:lnTo>
                <a:lnTo>
                  <a:pt x="134454" y="13347"/>
                </a:lnTo>
                <a:lnTo>
                  <a:pt x="137312" y="10426"/>
                </a:lnTo>
                <a:lnTo>
                  <a:pt x="142087" y="8521"/>
                </a:lnTo>
                <a:lnTo>
                  <a:pt x="150660" y="8521"/>
                </a:lnTo>
                <a:lnTo>
                  <a:pt x="153530" y="9537"/>
                </a:lnTo>
                <a:lnTo>
                  <a:pt x="155435" y="11442"/>
                </a:lnTo>
                <a:lnTo>
                  <a:pt x="157340" y="12331"/>
                </a:lnTo>
                <a:lnTo>
                  <a:pt x="158292" y="14236"/>
                </a:lnTo>
                <a:lnTo>
                  <a:pt x="158292" y="17170"/>
                </a:lnTo>
                <a:lnTo>
                  <a:pt x="168783" y="17170"/>
                </a:lnTo>
                <a:lnTo>
                  <a:pt x="168783" y="12331"/>
                </a:lnTo>
                <a:lnTo>
                  <a:pt x="166878" y="8521"/>
                </a:lnTo>
                <a:lnTo>
                  <a:pt x="163055" y="4711"/>
                </a:lnTo>
                <a:lnTo>
                  <a:pt x="159245" y="1905"/>
                </a:lnTo>
                <a:lnTo>
                  <a:pt x="153530" y="0"/>
                </a:lnTo>
                <a:lnTo>
                  <a:pt x="145897" y="0"/>
                </a:lnTo>
                <a:lnTo>
                  <a:pt x="114668" y="27393"/>
                </a:lnTo>
                <a:lnTo>
                  <a:pt x="112598" y="49580"/>
                </a:lnTo>
                <a:lnTo>
                  <a:pt x="112699" y="53390"/>
                </a:lnTo>
                <a:lnTo>
                  <a:pt x="112826" y="55295"/>
                </a:lnTo>
                <a:lnTo>
                  <a:pt x="113360" y="60985"/>
                </a:lnTo>
                <a:lnTo>
                  <a:pt x="114541" y="67068"/>
                </a:lnTo>
                <a:lnTo>
                  <a:pt x="116344" y="72453"/>
                </a:lnTo>
                <a:lnTo>
                  <a:pt x="118249" y="79070"/>
                </a:lnTo>
                <a:lnTo>
                  <a:pt x="122059" y="83896"/>
                </a:lnTo>
                <a:lnTo>
                  <a:pt x="127787" y="87706"/>
                </a:lnTo>
                <a:lnTo>
                  <a:pt x="132549" y="91528"/>
                </a:lnTo>
                <a:lnTo>
                  <a:pt x="138264" y="92417"/>
                </a:lnTo>
                <a:lnTo>
                  <a:pt x="148755" y="92417"/>
                </a:lnTo>
                <a:lnTo>
                  <a:pt x="153530" y="91528"/>
                </a:lnTo>
                <a:lnTo>
                  <a:pt x="157340" y="88595"/>
                </a:lnTo>
                <a:lnTo>
                  <a:pt x="161150" y="86690"/>
                </a:lnTo>
                <a:lnTo>
                  <a:pt x="163944" y="83896"/>
                </a:lnTo>
                <a:lnTo>
                  <a:pt x="164960" y="82880"/>
                </a:lnTo>
                <a:lnTo>
                  <a:pt x="166878" y="79070"/>
                </a:lnTo>
                <a:lnTo>
                  <a:pt x="169735" y="74371"/>
                </a:lnTo>
                <a:lnTo>
                  <a:pt x="170700" y="69532"/>
                </a:lnTo>
                <a:lnTo>
                  <a:pt x="170700" y="56184"/>
                </a:lnTo>
                <a:close/>
              </a:path>
            </a:pathLst>
          </a:custGeom>
          <a:solidFill>
            <a:srgbClr val="000000"/>
          </a:solidFill>
        </p:spPr>
        <p:txBody>
          <a:bodyPr wrap="square" lIns="0" tIns="0" rIns="0" bIns="0" rtlCol="0"/>
          <a:lstStyle/>
          <a:p>
            <a:endParaRPr/>
          </a:p>
        </p:txBody>
      </p:sp>
      <p:pic>
        <p:nvPicPr>
          <p:cNvPr id="34" name="object 34"/>
          <p:cNvPicPr/>
          <p:nvPr/>
        </p:nvPicPr>
        <p:blipFill>
          <a:blip r:embed="rId18" cstate="print"/>
          <a:stretch>
            <a:fillRect/>
          </a:stretch>
        </p:blipFill>
        <p:spPr>
          <a:xfrm>
            <a:off x="1725757" y="2828110"/>
            <a:ext cx="403364" cy="93427"/>
          </a:xfrm>
          <a:prstGeom prst="rect">
            <a:avLst/>
          </a:prstGeom>
        </p:spPr>
      </p:pic>
      <p:sp>
        <p:nvSpPr>
          <p:cNvPr id="35" name="object 35"/>
          <p:cNvSpPr/>
          <p:nvPr/>
        </p:nvSpPr>
        <p:spPr>
          <a:xfrm>
            <a:off x="6266640" y="2829130"/>
            <a:ext cx="170815" cy="92711"/>
          </a:xfrm>
          <a:custGeom>
            <a:avLst/>
            <a:gdLst/>
            <a:ahLst/>
            <a:cxnLst/>
            <a:rect l="l" t="t" r="r" b="b"/>
            <a:pathLst>
              <a:path w="170814" h="92710">
                <a:moveTo>
                  <a:pt x="56311" y="80086"/>
                </a:moveTo>
                <a:lnTo>
                  <a:pt x="10553" y="80086"/>
                </a:lnTo>
                <a:lnTo>
                  <a:pt x="10553" y="78181"/>
                </a:lnTo>
                <a:lnTo>
                  <a:pt x="35344" y="48564"/>
                </a:lnTo>
                <a:lnTo>
                  <a:pt x="37249" y="46659"/>
                </a:lnTo>
                <a:lnTo>
                  <a:pt x="41059" y="43853"/>
                </a:lnTo>
                <a:lnTo>
                  <a:pt x="44869" y="40932"/>
                </a:lnTo>
                <a:lnTo>
                  <a:pt x="51485" y="34328"/>
                </a:lnTo>
                <a:lnTo>
                  <a:pt x="52501" y="30505"/>
                </a:lnTo>
                <a:lnTo>
                  <a:pt x="53390" y="27584"/>
                </a:lnTo>
                <a:lnTo>
                  <a:pt x="54406" y="24790"/>
                </a:lnTo>
                <a:lnTo>
                  <a:pt x="54406" y="15252"/>
                </a:lnTo>
                <a:lnTo>
                  <a:pt x="52501" y="10426"/>
                </a:lnTo>
                <a:lnTo>
                  <a:pt x="50088" y="8521"/>
                </a:lnTo>
                <a:lnTo>
                  <a:pt x="47675" y="6616"/>
                </a:lnTo>
                <a:lnTo>
                  <a:pt x="43853" y="1905"/>
                </a:lnTo>
                <a:lnTo>
                  <a:pt x="37249" y="0"/>
                </a:lnTo>
                <a:lnTo>
                  <a:pt x="21996" y="0"/>
                </a:lnTo>
                <a:lnTo>
                  <a:pt x="17157" y="889"/>
                </a:lnTo>
                <a:lnTo>
                  <a:pt x="13347" y="2806"/>
                </a:lnTo>
                <a:lnTo>
                  <a:pt x="9537" y="3822"/>
                </a:lnTo>
                <a:lnTo>
                  <a:pt x="6731" y="6616"/>
                </a:lnTo>
                <a:lnTo>
                  <a:pt x="4826" y="9537"/>
                </a:lnTo>
                <a:lnTo>
                  <a:pt x="2921" y="11442"/>
                </a:lnTo>
                <a:lnTo>
                  <a:pt x="1905" y="15252"/>
                </a:lnTo>
                <a:lnTo>
                  <a:pt x="1905" y="18059"/>
                </a:lnTo>
                <a:lnTo>
                  <a:pt x="12458" y="18059"/>
                </a:lnTo>
                <a:lnTo>
                  <a:pt x="12458" y="15252"/>
                </a:lnTo>
                <a:lnTo>
                  <a:pt x="13347" y="13347"/>
                </a:lnTo>
                <a:lnTo>
                  <a:pt x="16268" y="11442"/>
                </a:lnTo>
                <a:lnTo>
                  <a:pt x="18173" y="9537"/>
                </a:lnTo>
                <a:lnTo>
                  <a:pt x="21996" y="8521"/>
                </a:lnTo>
                <a:lnTo>
                  <a:pt x="31521" y="8521"/>
                </a:lnTo>
                <a:lnTo>
                  <a:pt x="36233" y="10426"/>
                </a:lnTo>
                <a:lnTo>
                  <a:pt x="39154" y="12331"/>
                </a:lnTo>
                <a:lnTo>
                  <a:pt x="41948" y="15252"/>
                </a:lnTo>
                <a:lnTo>
                  <a:pt x="42964" y="18059"/>
                </a:lnTo>
                <a:lnTo>
                  <a:pt x="42964" y="24790"/>
                </a:lnTo>
                <a:lnTo>
                  <a:pt x="41948" y="27584"/>
                </a:lnTo>
                <a:lnTo>
                  <a:pt x="40043" y="31407"/>
                </a:lnTo>
                <a:lnTo>
                  <a:pt x="37249" y="34328"/>
                </a:lnTo>
                <a:lnTo>
                  <a:pt x="32410" y="38138"/>
                </a:lnTo>
                <a:lnTo>
                  <a:pt x="24790" y="44742"/>
                </a:lnTo>
                <a:lnTo>
                  <a:pt x="19062" y="49580"/>
                </a:lnTo>
                <a:lnTo>
                  <a:pt x="12458" y="54279"/>
                </a:lnTo>
                <a:lnTo>
                  <a:pt x="6731" y="60007"/>
                </a:lnTo>
                <a:lnTo>
                  <a:pt x="3810" y="65722"/>
                </a:lnTo>
                <a:lnTo>
                  <a:pt x="1016" y="71437"/>
                </a:lnTo>
                <a:lnTo>
                  <a:pt x="0" y="76276"/>
                </a:lnTo>
                <a:lnTo>
                  <a:pt x="0" y="90512"/>
                </a:lnTo>
                <a:lnTo>
                  <a:pt x="56311" y="90512"/>
                </a:lnTo>
                <a:lnTo>
                  <a:pt x="56311" y="80086"/>
                </a:lnTo>
                <a:close/>
              </a:path>
              <a:path w="170814" h="92710">
                <a:moveTo>
                  <a:pt x="91528" y="75260"/>
                </a:moveTo>
                <a:lnTo>
                  <a:pt x="77292" y="75260"/>
                </a:lnTo>
                <a:lnTo>
                  <a:pt x="77292" y="90512"/>
                </a:lnTo>
                <a:lnTo>
                  <a:pt x="91528" y="90512"/>
                </a:lnTo>
                <a:lnTo>
                  <a:pt x="91528" y="75260"/>
                </a:lnTo>
                <a:close/>
              </a:path>
              <a:path w="170814" h="92710">
                <a:moveTo>
                  <a:pt x="170726" y="56184"/>
                </a:moveTo>
                <a:lnTo>
                  <a:pt x="167805" y="50469"/>
                </a:lnTo>
                <a:lnTo>
                  <a:pt x="163931" y="45770"/>
                </a:lnTo>
                <a:lnTo>
                  <a:pt x="163093" y="44742"/>
                </a:lnTo>
                <a:lnTo>
                  <a:pt x="159283" y="39027"/>
                </a:lnTo>
                <a:lnTo>
                  <a:pt x="159283" y="58089"/>
                </a:lnTo>
                <a:lnTo>
                  <a:pt x="159283" y="69532"/>
                </a:lnTo>
                <a:lnTo>
                  <a:pt x="158267" y="74371"/>
                </a:lnTo>
                <a:lnTo>
                  <a:pt x="154457" y="78181"/>
                </a:lnTo>
                <a:lnTo>
                  <a:pt x="151663" y="81991"/>
                </a:lnTo>
                <a:lnTo>
                  <a:pt x="147840" y="83896"/>
                </a:lnTo>
                <a:lnTo>
                  <a:pt x="140220" y="83896"/>
                </a:lnTo>
                <a:lnTo>
                  <a:pt x="137287" y="82880"/>
                </a:lnTo>
                <a:lnTo>
                  <a:pt x="134493" y="81991"/>
                </a:lnTo>
                <a:lnTo>
                  <a:pt x="131572" y="80086"/>
                </a:lnTo>
                <a:lnTo>
                  <a:pt x="129667" y="77165"/>
                </a:lnTo>
                <a:lnTo>
                  <a:pt x="127762" y="74371"/>
                </a:lnTo>
                <a:lnTo>
                  <a:pt x="125857" y="71437"/>
                </a:lnTo>
                <a:lnTo>
                  <a:pt x="124955" y="67627"/>
                </a:lnTo>
                <a:lnTo>
                  <a:pt x="124955" y="59105"/>
                </a:lnTo>
                <a:lnTo>
                  <a:pt x="126873" y="55295"/>
                </a:lnTo>
                <a:lnTo>
                  <a:pt x="129667" y="51485"/>
                </a:lnTo>
                <a:lnTo>
                  <a:pt x="131572" y="49580"/>
                </a:lnTo>
                <a:lnTo>
                  <a:pt x="133477" y="47675"/>
                </a:lnTo>
                <a:lnTo>
                  <a:pt x="137287" y="45770"/>
                </a:lnTo>
                <a:lnTo>
                  <a:pt x="146824" y="45770"/>
                </a:lnTo>
                <a:lnTo>
                  <a:pt x="151663" y="47675"/>
                </a:lnTo>
                <a:lnTo>
                  <a:pt x="157378" y="53390"/>
                </a:lnTo>
                <a:lnTo>
                  <a:pt x="159283" y="58089"/>
                </a:lnTo>
                <a:lnTo>
                  <a:pt x="159283" y="39027"/>
                </a:lnTo>
                <a:lnTo>
                  <a:pt x="152552" y="37122"/>
                </a:lnTo>
                <a:lnTo>
                  <a:pt x="140220" y="37122"/>
                </a:lnTo>
                <a:lnTo>
                  <a:pt x="137287" y="38138"/>
                </a:lnTo>
                <a:lnTo>
                  <a:pt x="135382" y="39027"/>
                </a:lnTo>
                <a:lnTo>
                  <a:pt x="132588" y="40043"/>
                </a:lnTo>
                <a:lnTo>
                  <a:pt x="129667" y="41948"/>
                </a:lnTo>
                <a:lnTo>
                  <a:pt x="127762" y="43853"/>
                </a:lnTo>
                <a:lnTo>
                  <a:pt x="124955" y="45770"/>
                </a:lnTo>
                <a:lnTo>
                  <a:pt x="122034" y="49580"/>
                </a:lnTo>
                <a:lnTo>
                  <a:pt x="122034" y="39027"/>
                </a:lnTo>
                <a:lnTo>
                  <a:pt x="123050" y="33312"/>
                </a:lnTo>
                <a:lnTo>
                  <a:pt x="125857" y="26695"/>
                </a:lnTo>
                <a:lnTo>
                  <a:pt x="127762" y="19964"/>
                </a:lnTo>
                <a:lnTo>
                  <a:pt x="130683" y="16141"/>
                </a:lnTo>
                <a:lnTo>
                  <a:pt x="133477" y="13347"/>
                </a:lnTo>
                <a:lnTo>
                  <a:pt x="137287" y="10426"/>
                </a:lnTo>
                <a:lnTo>
                  <a:pt x="141109" y="8521"/>
                </a:lnTo>
                <a:lnTo>
                  <a:pt x="149745" y="8521"/>
                </a:lnTo>
                <a:lnTo>
                  <a:pt x="152552" y="9537"/>
                </a:lnTo>
                <a:lnTo>
                  <a:pt x="154457" y="11442"/>
                </a:lnTo>
                <a:lnTo>
                  <a:pt x="156362" y="12331"/>
                </a:lnTo>
                <a:lnTo>
                  <a:pt x="157378" y="14236"/>
                </a:lnTo>
                <a:lnTo>
                  <a:pt x="157378" y="17170"/>
                </a:lnTo>
                <a:lnTo>
                  <a:pt x="167805" y="17170"/>
                </a:lnTo>
                <a:lnTo>
                  <a:pt x="167805" y="12331"/>
                </a:lnTo>
                <a:lnTo>
                  <a:pt x="165900" y="8521"/>
                </a:lnTo>
                <a:lnTo>
                  <a:pt x="162077" y="4711"/>
                </a:lnTo>
                <a:lnTo>
                  <a:pt x="158267" y="1905"/>
                </a:lnTo>
                <a:lnTo>
                  <a:pt x="153568" y="0"/>
                </a:lnTo>
                <a:lnTo>
                  <a:pt x="145935" y="0"/>
                </a:lnTo>
                <a:lnTo>
                  <a:pt x="113728" y="27393"/>
                </a:lnTo>
                <a:lnTo>
                  <a:pt x="111658" y="47675"/>
                </a:lnTo>
                <a:lnTo>
                  <a:pt x="111937" y="54190"/>
                </a:lnTo>
                <a:lnTo>
                  <a:pt x="132588" y="91528"/>
                </a:lnTo>
                <a:lnTo>
                  <a:pt x="137287" y="92417"/>
                </a:lnTo>
                <a:lnTo>
                  <a:pt x="147840" y="92417"/>
                </a:lnTo>
                <a:lnTo>
                  <a:pt x="152552" y="91528"/>
                </a:lnTo>
                <a:lnTo>
                  <a:pt x="157378" y="88595"/>
                </a:lnTo>
                <a:lnTo>
                  <a:pt x="161188" y="86690"/>
                </a:lnTo>
                <a:lnTo>
                  <a:pt x="163245" y="83896"/>
                </a:lnTo>
                <a:lnTo>
                  <a:pt x="163982" y="82880"/>
                </a:lnTo>
                <a:lnTo>
                  <a:pt x="166916" y="79070"/>
                </a:lnTo>
                <a:lnTo>
                  <a:pt x="168821" y="74371"/>
                </a:lnTo>
                <a:lnTo>
                  <a:pt x="170726" y="69532"/>
                </a:lnTo>
                <a:lnTo>
                  <a:pt x="170726" y="56184"/>
                </a:lnTo>
                <a:close/>
              </a:path>
            </a:pathLst>
          </a:custGeom>
          <a:solidFill>
            <a:srgbClr val="000000"/>
          </a:solidFill>
        </p:spPr>
        <p:txBody>
          <a:bodyPr wrap="square" lIns="0" tIns="0" rIns="0" bIns="0" rtlCol="0"/>
          <a:lstStyle/>
          <a:p>
            <a:endParaRPr/>
          </a:p>
        </p:txBody>
      </p:sp>
      <p:sp>
        <p:nvSpPr>
          <p:cNvPr id="36" name="object 36"/>
          <p:cNvSpPr/>
          <p:nvPr/>
        </p:nvSpPr>
        <p:spPr>
          <a:xfrm>
            <a:off x="1412977" y="3158986"/>
            <a:ext cx="170180" cy="90171"/>
          </a:xfrm>
          <a:custGeom>
            <a:avLst/>
            <a:gdLst/>
            <a:ahLst/>
            <a:cxnLst/>
            <a:rect l="l" t="t" r="r" b="b"/>
            <a:pathLst>
              <a:path w="170180" h="90169">
                <a:moveTo>
                  <a:pt x="56261" y="80086"/>
                </a:moveTo>
                <a:lnTo>
                  <a:pt x="11442" y="80086"/>
                </a:lnTo>
                <a:lnTo>
                  <a:pt x="11442" y="78181"/>
                </a:lnTo>
                <a:lnTo>
                  <a:pt x="35280" y="47675"/>
                </a:lnTo>
                <a:lnTo>
                  <a:pt x="38150" y="46659"/>
                </a:lnTo>
                <a:lnTo>
                  <a:pt x="44818" y="40043"/>
                </a:lnTo>
                <a:lnTo>
                  <a:pt x="48641" y="37122"/>
                </a:lnTo>
                <a:lnTo>
                  <a:pt x="51498" y="33312"/>
                </a:lnTo>
                <a:lnTo>
                  <a:pt x="52451" y="30505"/>
                </a:lnTo>
                <a:lnTo>
                  <a:pt x="54356" y="27584"/>
                </a:lnTo>
                <a:lnTo>
                  <a:pt x="54356" y="15252"/>
                </a:lnTo>
                <a:lnTo>
                  <a:pt x="52451" y="10426"/>
                </a:lnTo>
                <a:lnTo>
                  <a:pt x="48641" y="5727"/>
                </a:lnTo>
                <a:lnTo>
                  <a:pt x="43865" y="1905"/>
                </a:lnTo>
                <a:lnTo>
                  <a:pt x="37198" y="0"/>
                </a:lnTo>
                <a:lnTo>
                  <a:pt x="21932" y="0"/>
                </a:lnTo>
                <a:lnTo>
                  <a:pt x="1905" y="14236"/>
                </a:lnTo>
                <a:lnTo>
                  <a:pt x="1905" y="18059"/>
                </a:lnTo>
                <a:lnTo>
                  <a:pt x="12395" y="18059"/>
                </a:lnTo>
                <a:lnTo>
                  <a:pt x="12395" y="15252"/>
                </a:lnTo>
                <a:lnTo>
                  <a:pt x="16217" y="11442"/>
                </a:lnTo>
                <a:lnTo>
                  <a:pt x="19075" y="9537"/>
                </a:lnTo>
                <a:lnTo>
                  <a:pt x="21932" y="8521"/>
                </a:lnTo>
                <a:lnTo>
                  <a:pt x="32423" y="8521"/>
                </a:lnTo>
                <a:lnTo>
                  <a:pt x="36233" y="9537"/>
                </a:lnTo>
                <a:lnTo>
                  <a:pt x="41960" y="15252"/>
                </a:lnTo>
                <a:lnTo>
                  <a:pt x="43865" y="18059"/>
                </a:lnTo>
                <a:lnTo>
                  <a:pt x="43865" y="24790"/>
                </a:lnTo>
                <a:lnTo>
                  <a:pt x="38150" y="33312"/>
                </a:lnTo>
                <a:lnTo>
                  <a:pt x="33375" y="38138"/>
                </a:lnTo>
                <a:lnTo>
                  <a:pt x="24803" y="43853"/>
                </a:lnTo>
                <a:lnTo>
                  <a:pt x="19075" y="48564"/>
                </a:lnTo>
                <a:lnTo>
                  <a:pt x="0" y="76276"/>
                </a:lnTo>
                <a:lnTo>
                  <a:pt x="0" y="89623"/>
                </a:lnTo>
                <a:lnTo>
                  <a:pt x="56261" y="89623"/>
                </a:lnTo>
                <a:lnTo>
                  <a:pt x="56261" y="80086"/>
                </a:lnTo>
                <a:close/>
              </a:path>
              <a:path w="170180" h="90169">
                <a:moveTo>
                  <a:pt x="92506" y="74358"/>
                </a:moveTo>
                <a:lnTo>
                  <a:pt x="77241" y="74358"/>
                </a:lnTo>
                <a:lnTo>
                  <a:pt x="77241" y="89623"/>
                </a:lnTo>
                <a:lnTo>
                  <a:pt x="92506" y="89623"/>
                </a:lnTo>
                <a:lnTo>
                  <a:pt x="92506" y="74358"/>
                </a:lnTo>
                <a:close/>
              </a:path>
              <a:path w="170180" h="90169">
                <a:moveTo>
                  <a:pt x="169735" y="1905"/>
                </a:moveTo>
                <a:lnTo>
                  <a:pt x="110617" y="1905"/>
                </a:lnTo>
                <a:lnTo>
                  <a:pt x="110617" y="11442"/>
                </a:lnTo>
                <a:lnTo>
                  <a:pt x="159245" y="11442"/>
                </a:lnTo>
                <a:lnTo>
                  <a:pt x="157340" y="14236"/>
                </a:lnTo>
                <a:lnTo>
                  <a:pt x="153416" y="20180"/>
                </a:lnTo>
                <a:lnTo>
                  <a:pt x="143802" y="33870"/>
                </a:lnTo>
                <a:lnTo>
                  <a:pt x="138264" y="41948"/>
                </a:lnTo>
                <a:lnTo>
                  <a:pt x="122059" y="80086"/>
                </a:lnTo>
                <a:lnTo>
                  <a:pt x="122059" y="89623"/>
                </a:lnTo>
                <a:lnTo>
                  <a:pt x="133502" y="89623"/>
                </a:lnTo>
                <a:lnTo>
                  <a:pt x="133502" y="81991"/>
                </a:lnTo>
                <a:lnTo>
                  <a:pt x="135407" y="72453"/>
                </a:lnTo>
                <a:lnTo>
                  <a:pt x="136359" y="66738"/>
                </a:lnTo>
                <a:lnTo>
                  <a:pt x="139217" y="60121"/>
                </a:lnTo>
                <a:lnTo>
                  <a:pt x="144995" y="49491"/>
                </a:lnTo>
                <a:lnTo>
                  <a:pt x="148666" y="42608"/>
                </a:lnTo>
                <a:lnTo>
                  <a:pt x="152577" y="36093"/>
                </a:lnTo>
                <a:lnTo>
                  <a:pt x="156476" y="30111"/>
                </a:lnTo>
                <a:lnTo>
                  <a:pt x="160197" y="24790"/>
                </a:lnTo>
                <a:lnTo>
                  <a:pt x="168783" y="14236"/>
                </a:lnTo>
                <a:lnTo>
                  <a:pt x="168783" y="13347"/>
                </a:lnTo>
                <a:lnTo>
                  <a:pt x="169735" y="11442"/>
                </a:lnTo>
                <a:lnTo>
                  <a:pt x="169735" y="1905"/>
                </a:lnTo>
                <a:close/>
              </a:path>
            </a:pathLst>
          </a:custGeom>
          <a:solidFill>
            <a:srgbClr val="000000"/>
          </a:solidFill>
        </p:spPr>
        <p:txBody>
          <a:bodyPr wrap="square" lIns="0" tIns="0" rIns="0" bIns="0" rtlCol="0"/>
          <a:lstStyle/>
          <a:p>
            <a:endParaRPr/>
          </a:p>
        </p:txBody>
      </p:sp>
      <p:pic>
        <p:nvPicPr>
          <p:cNvPr id="37" name="object 37"/>
          <p:cNvPicPr/>
          <p:nvPr/>
        </p:nvPicPr>
        <p:blipFill>
          <a:blip r:embed="rId19" cstate="print"/>
          <a:stretch>
            <a:fillRect/>
          </a:stretch>
        </p:blipFill>
        <p:spPr>
          <a:xfrm>
            <a:off x="1728617" y="3160891"/>
            <a:ext cx="253651" cy="89615"/>
          </a:xfrm>
          <a:prstGeom prst="rect">
            <a:avLst/>
          </a:prstGeom>
        </p:spPr>
      </p:pic>
      <p:sp>
        <p:nvSpPr>
          <p:cNvPr id="38" name="object 38"/>
          <p:cNvSpPr/>
          <p:nvPr/>
        </p:nvSpPr>
        <p:spPr>
          <a:xfrm>
            <a:off x="6266638" y="3158986"/>
            <a:ext cx="170180" cy="90171"/>
          </a:xfrm>
          <a:custGeom>
            <a:avLst/>
            <a:gdLst/>
            <a:ahLst/>
            <a:cxnLst/>
            <a:rect l="l" t="t" r="r" b="b"/>
            <a:pathLst>
              <a:path w="170179" h="90169">
                <a:moveTo>
                  <a:pt x="56311" y="80086"/>
                </a:moveTo>
                <a:lnTo>
                  <a:pt x="10553" y="80086"/>
                </a:lnTo>
                <a:lnTo>
                  <a:pt x="10553" y="78181"/>
                </a:lnTo>
                <a:lnTo>
                  <a:pt x="37249" y="46659"/>
                </a:lnTo>
                <a:lnTo>
                  <a:pt x="41059" y="43853"/>
                </a:lnTo>
                <a:lnTo>
                  <a:pt x="44869" y="40043"/>
                </a:lnTo>
                <a:lnTo>
                  <a:pt x="48691" y="37122"/>
                </a:lnTo>
                <a:lnTo>
                  <a:pt x="51485" y="33312"/>
                </a:lnTo>
                <a:lnTo>
                  <a:pt x="52501" y="30505"/>
                </a:lnTo>
                <a:lnTo>
                  <a:pt x="54406" y="23774"/>
                </a:lnTo>
                <a:lnTo>
                  <a:pt x="54406" y="15252"/>
                </a:lnTo>
                <a:lnTo>
                  <a:pt x="52501" y="10426"/>
                </a:lnTo>
                <a:lnTo>
                  <a:pt x="43853" y="1905"/>
                </a:lnTo>
                <a:lnTo>
                  <a:pt x="37249" y="0"/>
                </a:lnTo>
                <a:lnTo>
                  <a:pt x="21996" y="0"/>
                </a:lnTo>
                <a:lnTo>
                  <a:pt x="1905" y="14236"/>
                </a:lnTo>
                <a:lnTo>
                  <a:pt x="1905" y="18059"/>
                </a:lnTo>
                <a:lnTo>
                  <a:pt x="12458" y="18059"/>
                </a:lnTo>
                <a:lnTo>
                  <a:pt x="12458" y="15252"/>
                </a:lnTo>
                <a:lnTo>
                  <a:pt x="13347" y="13347"/>
                </a:lnTo>
                <a:lnTo>
                  <a:pt x="16268" y="11442"/>
                </a:lnTo>
                <a:lnTo>
                  <a:pt x="18173" y="9537"/>
                </a:lnTo>
                <a:lnTo>
                  <a:pt x="21996" y="8521"/>
                </a:lnTo>
                <a:lnTo>
                  <a:pt x="31521" y="8521"/>
                </a:lnTo>
                <a:lnTo>
                  <a:pt x="36233" y="9537"/>
                </a:lnTo>
                <a:lnTo>
                  <a:pt x="39154" y="12331"/>
                </a:lnTo>
                <a:lnTo>
                  <a:pt x="41948" y="15252"/>
                </a:lnTo>
                <a:lnTo>
                  <a:pt x="42964" y="18059"/>
                </a:lnTo>
                <a:lnTo>
                  <a:pt x="42964" y="24790"/>
                </a:lnTo>
                <a:lnTo>
                  <a:pt x="41948" y="27584"/>
                </a:lnTo>
                <a:lnTo>
                  <a:pt x="40043" y="30505"/>
                </a:lnTo>
                <a:lnTo>
                  <a:pt x="32410" y="38138"/>
                </a:lnTo>
                <a:lnTo>
                  <a:pt x="24790" y="43853"/>
                </a:lnTo>
                <a:lnTo>
                  <a:pt x="19062" y="48564"/>
                </a:lnTo>
                <a:lnTo>
                  <a:pt x="0" y="76276"/>
                </a:lnTo>
                <a:lnTo>
                  <a:pt x="0" y="89623"/>
                </a:lnTo>
                <a:lnTo>
                  <a:pt x="56311" y="89623"/>
                </a:lnTo>
                <a:lnTo>
                  <a:pt x="56311" y="80086"/>
                </a:lnTo>
                <a:close/>
              </a:path>
              <a:path w="170179" h="90169">
                <a:moveTo>
                  <a:pt x="91528" y="74358"/>
                </a:moveTo>
                <a:lnTo>
                  <a:pt x="77292" y="74358"/>
                </a:lnTo>
                <a:lnTo>
                  <a:pt x="77292" y="89623"/>
                </a:lnTo>
                <a:lnTo>
                  <a:pt x="91528" y="89623"/>
                </a:lnTo>
                <a:lnTo>
                  <a:pt x="91528" y="74358"/>
                </a:lnTo>
                <a:close/>
              </a:path>
              <a:path w="170179" h="90169">
                <a:moveTo>
                  <a:pt x="169710" y="1905"/>
                </a:moveTo>
                <a:lnTo>
                  <a:pt x="110591" y="1905"/>
                </a:lnTo>
                <a:lnTo>
                  <a:pt x="110591" y="11442"/>
                </a:lnTo>
                <a:lnTo>
                  <a:pt x="159283" y="11442"/>
                </a:lnTo>
                <a:lnTo>
                  <a:pt x="156362" y="14236"/>
                </a:lnTo>
                <a:lnTo>
                  <a:pt x="133070" y="49580"/>
                </a:lnTo>
                <a:lnTo>
                  <a:pt x="129108" y="56286"/>
                </a:lnTo>
                <a:lnTo>
                  <a:pt x="126352" y="62369"/>
                </a:lnTo>
                <a:lnTo>
                  <a:pt x="124955" y="67754"/>
                </a:lnTo>
                <a:lnTo>
                  <a:pt x="123050" y="73469"/>
                </a:lnTo>
                <a:lnTo>
                  <a:pt x="122034" y="80086"/>
                </a:lnTo>
                <a:lnTo>
                  <a:pt x="122034" y="89623"/>
                </a:lnTo>
                <a:lnTo>
                  <a:pt x="133477" y="89623"/>
                </a:lnTo>
                <a:lnTo>
                  <a:pt x="133477" y="77292"/>
                </a:lnTo>
                <a:lnTo>
                  <a:pt x="134493" y="72453"/>
                </a:lnTo>
                <a:lnTo>
                  <a:pt x="135382" y="66738"/>
                </a:lnTo>
                <a:lnTo>
                  <a:pt x="139204" y="60121"/>
                </a:lnTo>
                <a:lnTo>
                  <a:pt x="144081" y="49491"/>
                </a:lnTo>
                <a:lnTo>
                  <a:pt x="148158" y="42608"/>
                </a:lnTo>
                <a:lnTo>
                  <a:pt x="152107" y="36093"/>
                </a:lnTo>
                <a:lnTo>
                  <a:pt x="156044" y="30111"/>
                </a:lnTo>
                <a:lnTo>
                  <a:pt x="160172" y="24790"/>
                </a:lnTo>
                <a:lnTo>
                  <a:pt x="167805" y="14236"/>
                </a:lnTo>
                <a:lnTo>
                  <a:pt x="168821" y="13347"/>
                </a:lnTo>
                <a:lnTo>
                  <a:pt x="169710" y="11442"/>
                </a:lnTo>
                <a:lnTo>
                  <a:pt x="169710" y="1905"/>
                </a:lnTo>
                <a:close/>
              </a:path>
            </a:pathLst>
          </a:custGeom>
          <a:solidFill>
            <a:srgbClr val="000000"/>
          </a:solidFill>
        </p:spPr>
        <p:txBody>
          <a:bodyPr wrap="square" lIns="0" tIns="0" rIns="0" bIns="0" rtlCol="0"/>
          <a:lstStyle/>
          <a:p>
            <a:endParaRPr/>
          </a:p>
        </p:txBody>
      </p:sp>
      <p:sp>
        <p:nvSpPr>
          <p:cNvPr id="39" name="object 39"/>
          <p:cNvSpPr/>
          <p:nvPr/>
        </p:nvSpPr>
        <p:spPr>
          <a:xfrm>
            <a:off x="1412979" y="3487955"/>
            <a:ext cx="170815" cy="92711"/>
          </a:xfrm>
          <a:custGeom>
            <a:avLst/>
            <a:gdLst/>
            <a:ahLst/>
            <a:cxnLst/>
            <a:rect l="l" t="t" r="r" b="b"/>
            <a:pathLst>
              <a:path w="170815" h="92710">
                <a:moveTo>
                  <a:pt x="56261" y="80975"/>
                </a:moveTo>
                <a:lnTo>
                  <a:pt x="11442" y="80975"/>
                </a:lnTo>
                <a:lnTo>
                  <a:pt x="11442" y="78181"/>
                </a:lnTo>
                <a:lnTo>
                  <a:pt x="38150" y="46647"/>
                </a:lnTo>
                <a:lnTo>
                  <a:pt x="41008" y="43853"/>
                </a:lnTo>
                <a:lnTo>
                  <a:pt x="44818" y="40932"/>
                </a:lnTo>
                <a:lnTo>
                  <a:pt x="48641" y="37122"/>
                </a:lnTo>
                <a:lnTo>
                  <a:pt x="51498" y="34328"/>
                </a:lnTo>
                <a:lnTo>
                  <a:pt x="52451" y="30505"/>
                </a:lnTo>
                <a:lnTo>
                  <a:pt x="54356" y="27584"/>
                </a:lnTo>
                <a:lnTo>
                  <a:pt x="54356" y="15252"/>
                </a:lnTo>
                <a:lnTo>
                  <a:pt x="52451" y="10426"/>
                </a:lnTo>
                <a:lnTo>
                  <a:pt x="50546" y="8521"/>
                </a:lnTo>
                <a:lnTo>
                  <a:pt x="48641" y="6616"/>
                </a:lnTo>
                <a:lnTo>
                  <a:pt x="43865" y="1905"/>
                </a:lnTo>
                <a:lnTo>
                  <a:pt x="37198" y="0"/>
                </a:lnTo>
                <a:lnTo>
                  <a:pt x="21932" y="0"/>
                </a:lnTo>
                <a:lnTo>
                  <a:pt x="17170" y="889"/>
                </a:lnTo>
                <a:lnTo>
                  <a:pt x="14312" y="2794"/>
                </a:lnTo>
                <a:lnTo>
                  <a:pt x="10490" y="4711"/>
                </a:lnTo>
                <a:lnTo>
                  <a:pt x="7632" y="6616"/>
                </a:lnTo>
                <a:lnTo>
                  <a:pt x="5727" y="9537"/>
                </a:lnTo>
                <a:lnTo>
                  <a:pt x="3822" y="12331"/>
                </a:lnTo>
                <a:lnTo>
                  <a:pt x="1905" y="15252"/>
                </a:lnTo>
                <a:lnTo>
                  <a:pt x="1905" y="18046"/>
                </a:lnTo>
                <a:lnTo>
                  <a:pt x="12395" y="18046"/>
                </a:lnTo>
                <a:lnTo>
                  <a:pt x="12395" y="15252"/>
                </a:lnTo>
                <a:lnTo>
                  <a:pt x="16217" y="11442"/>
                </a:lnTo>
                <a:lnTo>
                  <a:pt x="19075" y="9537"/>
                </a:lnTo>
                <a:lnTo>
                  <a:pt x="21932" y="8521"/>
                </a:lnTo>
                <a:lnTo>
                  <a:pt x="32423" y="8521"/>
                </a:lnTo>
                <a:lnTo>
                  <a:pt x="36233" y="10426"/>
                </a:lnTo>
                <a:lnTo>
                  <a:pt x="39103" y="12331"/>
                </a:lnTo>
                <a:lnTo>
                  <a:pt x="41960" y="15252"/>
                </a:lnTo>
                <a:lnTo>
                  <a:pt x="43865" y="18046"/>
                </a:lnTo>
                <a:lnTo>
                  <a:pt x="43865" y="24790"/>
                </a:lnTo>
                <a:lnTo>
                  <a:pt x="41960" y="27584"/>
                </a:lnTo>
                <a:lnTo>
                  <a:pt x="40055" y="31394"/>
                </a:lnTo>
                <a:lnTo>
                  <a:pt x="38150" y="34328"/>
                </a:lnTo>
                <a:lnTo>
                  <a:pt x="33375" y="39027"/>
                </a:lnTo>
                <a:lnTo>
                  <a:pt x="24803" y="44742"/>
                </a:lnTo>
                <a:lnTo>
                  <a:pt x="19075" y="49580"/>
                </a:lnTo>
                <a:lnTo>
                  <a:pt x="12395" y="54279"/>
                </a:lnTo>
                <a:lnTo>
                  <a:pt x="7632" y="59994"/>
                </a:lnTo>
                <a:lnTo>
                  <a:pt x="1905" y="71437"/>
                </a:lnTo>
                <a:lnTo>
                  <a:pt x="0" y="76263"/>
                </a:lnTo>
                <a:lnTo>
                  <a:pt x="0" y="90500"/>
                </a:lnTo>
                <a:lnTo>
                  <a:pt x="56261" y="90500"/>
                </a:lnTo>
                <a:lnTo>
                  <a:pt x="56261" y="80975"/>
                </a:lnTo>
                <a:close/>
              </a:path>
              <a:path w="170815" h="92710">
                <a:moveTo>
                  <a:pt x="92506" y="75247"/>
                </a:moveTo>
                <a:lnTo>
                  <a:pt x="77241" y="75247"/>
                </a:lnTo>
                <a:lnTo>
                  <a:pt x="77241" y="90500"/>
                </a:lnTo>
                <a:lnTo>
                  <a:pt x="92506" y="90500"/>
                </a:lnTo>
                <a:lnTo>
                  <a:pt x="92506" y="75247"/>
                </a:lnTo>
                <a:close/>
              </a:path>
              <a:path w="170815" h="92710">
                <a:moveTo>
                  <a:pt x="170700" y="61899"/>
                </a:moveTo>
                <a:lnTo>
                  <a:pt x="159245" y="44742"/>
                </a:lnTo>
                <a:lnTo>
                  <a:pt x="159245" y="61899"/>
                </a:lnTo>
                <a:lnTo>
                  <a:pt x="159245" y="71437"/>
                </a:lnTo>
                <a:lnTo>
                  <a:pt x="146850" y="82880"/>
                </a:lnTo>
                <a:lnTo>
                  <a:pt x="143992" y="83896"/>
                </a:lnTo>
                <a:lnTo>
                  <a:pt x="137312" y="83896"/>
                </a:lnTo>
                <a:lnTo>
                  <a:pt x="134454" y="82880"/>
                </a:lnTo>
                <a:lnTo>
                  <a:pt x="130644" y="81991"/>
                </a:lnTo>
                <a:lnTo>
                  <a:pt x="127787" y="80086"/>
                </a:lnTo>
                <a:lnTo>
                  <a:pt x="125869" y="78181"/>
                </a:lnTo>
                <a:lnTo>
                  <a:pt x="123964" y="75247"/>
                </a:lnTo>
                <a:lnTo>
                  <a:pt x="122059" y="71437"/>
                </a:lnTo>
                <a:lnTo>
                  <a:pt x="122059" y="59105"/>
                </a:lnTo>
                <a:lnTo>
                  <a:pt x="123964" y="56184"/>
                </a:lnTo>
                <a:lnTo>
                  <a:pt x="125869" y="53390"/>
                </a:lnTo>
                <a:lnTo>
                  <a:pt x="127787" y="50469"/>
                </a:lnTo>
                <a:lnTo>
                  <a:pt x="131597" y="48564"/>
                </a:lnTo>
                <a:lnTo>
                  <a:pt x="134454" y="47675"/>
                </a:lnTo>
                <a:lnTo>
                  <a:pt x="137312" y="46647"/>
                </a:lnTo>
                <a:lnTo>
                  <a:pt x="143992" y="46647"/>
                </a:lnTo>
                <a:lnTo>
                  <a:pt x="146850" y="47675"/>
                </a:lnTo>
                <a:lnTo>
                  <a:pt x="149707" y="48564"/>
                </a:lnTo>
                <a:lnTo>
                  <a:pt x="152577" y="50469"/>
                </a:lnTo>
                <a:lnTo>
                  <a:pt x="155435" y="53390"/>
                </a:lnTo>
                <a:lnTo>
                  <a:pt x="157340" y="56184"/>
                </a:lnTo>
                <a:lnTo>
                  <a:pt x="158292" y="59105"/>
                </a:lnTo>
                <a:lnTo>
                  <a:pt x="159245" y="61899"/>
                </a:lnTo>
                <a:lnTo>
                  <a:pt x="159245" y="44742"/>
                </a:lnTo>
                <a:lnTo>
                  <a:pt x="153530" y="41948"/>
                </a:lnTo>
                <a:lnTo>
                  <a:pt x="158292" y="40043"/>
                </a:lnTo>
                <a:lnTo>
                  <a:pt x="166878" y="26695"/>
                </a:lnTo>
                <a:lnTo>
                  <a:pt x="166878" y="18046"/>
                </a:lnTo>
                <a:lnTo>
                  <a:pt x="156387" y="3949"/>
                </a:lnTo>
                <a:lnTo>
                  <a:pt x="156387" y="19075"/>
                </a:lnTo>
                <a:lnTo>
                  <a:pt x="156387" y="26695"/>
                </a:lnTo>
                <a:lnTo>
                  <a:pt x="154482" y="30505"/>
                </a:lnTo>
                <a:lnTo>
                  <a:pt x="151612" y="33312"/>
                </a:lnTo>
                <a:lnTo>
                  <a:pt x="148755" y="36233"/>
                </a:lnTo>
                <a:lnTo>
                  <a:pt x="144945" y="38138"/>
                </a:lnTo>
                <a:lnTo>
                  <a:pt x="136359" y="38138"/>
                </a:lnTo>
                <a:lnTo>
                  <a:pt x="132549" y="36233"/>
                </a:lnTo>
                <a:lnTo>
                  <a:pt x="129692" y="33312"/>
                </a:lnTo>
                <a:lnTo>
                  <a:pt x="126834" y="30505"/>
                </a:lnTo>
                <a:lnTo>
                  <a:pt x="124917" y="26695"/>
                </a:lnTo>
                <a:lnTo>
                  <a:pt x="124917" y="19075"/>
                </a:lnTo>
                <a:lnTo>
                  <a:pt x="126834" y="15252"/>
                </a:lnTo>
                <a:lnTo>
                  <a:pt x="129692" y="13347"/>
                </a:lnTo>
                <a:lnTo>
                  <a:pt x="132549" y="10426"/>
                </a:lnTo>
                <a:lnTo>
                  <a:pt x="136359" y="8521"/>
                </a:lnTo>
                <a:lnTo>
                  <a:pt x="144945" y="8521"/>
                </a:lnTo>
                <a:lnTo>
                  <a:pt x="147802" y="10426"/>
                </a:lnTo>
                <a:lnTo>
                  <a:pt x="151612" y="13347"/>
                </a:lnTo>
                <a:lnTo>
                  <a:pt x="154482" y="15252"/>
                </a:lnTo>
                <a:lnTo>
                  <a:pt x="156387" y="19075"/>
                </a:lnTo>
                <a:lnTo>
                  <a:pt x="156387" y="3949"/>
                </a:lnTo>
                <a:lnTo>
                  <a:pt x="153530" y="2794"/>
                </a:lnTo>
                <a:lnTo>
                  <a:pt x="149707" y="889"/>
                </a:lnTo>
                <a:lnTo>
                  <a:pt x="144945" y="0"/>
                </a:lnTo>
                <a:lnTo>
                  <a:pt x="136359" y="0"/>
                </a:lnTo>
                <a:lnTo>
                  <a:pt x="114439" y="18046"/>
                </a:lnTo>
                <a:lnTo>
                  <a:pt x="114439" y="26695"/>
                </a:lnTo>
                <a:lnTo>
                  <a:pt x="127787" y="41948"/>
                </a:lnTo>
                <a:lnTo>
                  <a:pt x="122059" y="44742"/>
                </a:lnTo>
                <a:lnTo>
                  <a:pt x="117297" y="47675"/>
                </a:lnTo>
                <a:lnTo>
                  <a:pt x="114439" y="52374"/>
                </a:lnTo>
                <a:lnTo>
                  <a:pt x="112522" y="57200"/>
                </a:lnTo>
                <a:lnTo>
                  <a:pt x="110617" y="61899"/>
                </a:lnTo>
                <a:lnTo>
                  <a:pt x="110617" y="70548"/>
                </a:lnTo>
                <a:lnTo>
                  <a:pt x="111569" y="75247"/>
                </a:lnTo>
                <a:lnTo>
                  <a:pt x="134454" y="92417"/>
                </a:lnTo>
                <a:lnTo>
                  <a:pt x="146850" y="92417"/>
                </a:lnTo>
                <a:lnTo>
                  <a:pt x="152577" y="91528"/>
                </a:lnTo>
                <a:lnTo>
                  <a:pt x="156387" y="89611"/>
                </a:lnTo>
                <a:lnTo>
                  <a:pt x="161150" y="87706"/>
                </a:lnTo>
                <a:lnTo>
                  <a:pt x="164007" y="83896"/>
                </a:lnTo>
                <a:lnTo>
                  <a:pt x="166878" y="80086"/>
                </a:lnTo>
                <a:lnTo>
                  <a:pt x="169735" y="75247"/>
                </a:lnTo>
                <a:lnTo>
                  <a:pt x="170700" y="70548"/>
                </a:lnTo>
                <a:lnTo>
                  <a:pt x="170700" y="61899"/>
                </a:lnTo>
                <a:close/>
              </a:path>
            </a:pathLst>
          </a:custGeom>
          <a:solidFill>
            <a:srgbClr val="000000"/>
          </a:solidFill>
        </p:spPr>
        <p:txBody>
          <a:bodyPr wrap="square" lIns="0" tIns="0" rIns="0" bIns="0" rtlCol="0"/>
          <a:lstStyle/>
          <a:p>
            <a:endParaRPr/>
          </a:p>
        </p:txBody>
      </p:sp>
      <p:pic>
        <p:nvPicPr>
          <p:cNvPr id="40" name="object 40"/>
          <p:cNvPicPr/>
          <p:nvPr/>
        </p:nvPicPr>
        <p:blipFill>
          <a:blip r:embed="rId20" cstate="print"/>
          <a:stretch>
            <a:fillRect/>
          </a:stretch>
        </p:blipFill>
        <p:spPr>
          <a:xfrm>
            <a:off x="1728617" y="3486935"/>
            <a:ext cx="1465691" cy="92537"/>
          </a:xfrm>
          <a:prstGeom prst="rect">
            <a:avLst/>
          </a:prstGeom>
        </p:spPr>
      </p:pic>
      <p:pic>
        <p:nvPicPr>
          <p:cNvPr id="41" name="object 41"/>
          <p:cNvPicPr/>
          <p:nvPr/>
        </p:nvPicPr>
        <p:blipFill>
          <a:blip r:embed="rId21" cstate="print"/>
          <a:stretch>
            <a:fillRect/>
          </a:stretch>
        </p:blipFill>
        <p:spPr>
          <a:xfrm>
            <a:off x="3247698" y="3486933"/>
            <a:ext cx="2354339" cy="117324"/>
          </a:xfrm>
          <a:prstGeom prst="rect">
            <a:avLst/>
          </a:prstGeom>
        </p:spPr>
      </p:pic>
      <p:sp>
        <p:nvSpPr>
          <p:cNvPr id="42" name="object 42"/>
          <p:cNvSpPr/>
          <p:nvPr/>
        </p:nvSpPr>
        <p:spPr>
          <a:xfrm>
            <a:off x="6266638" y="3487955"/>
            <a:ext cx="170180" cy="92711"/>
          </a:xfrm>
          <a:custGeom>
            <a:avLst/>
            <a:gdLst/>
            <a:ahLst/>
            <a:cxnLst/>
            <a:rect l="l" t="t" r="r" b="b"/>
            <a:pathLst>
              <a:path w="170179" h="92710">
                <a:moveTo>
                  <a:pt x="56311" y="80975"/>
                </a:moveTo>
                <a:lnTo>
                  <a:pt x="10553" y="80975"/>
                </a:lnTo>
                <a:lnTo>
                  <a:pt x="10553" y="78181"/>
                </a:lnTo>
                <a:lnTo>
                  <a:pt x="35344" y="48564"/>
                </a:lnTo>
                <a:lnTo>
                  <a:pt x="37249" y="46647"/>
                </a:lnTo>
                <a:lnTo>
                  <a:pt x="41059" y="43853"/>
                </a:lnTo>
                <a:lnTo>
                  <a:pt x="44869" y="40932"/>
                </a:lnTo>
                <a:lnTo>
                  <a:pt x="51485" y="34328"/>
                </a:lnTo>
                <a:lnTo>
                  <a:pt x="52501" y="30505"/>
                </a:lnTo>
                <a:lnTo>
                  <a:pt x="53390" y="27584"/>
                </a:lnTo>
                <a:lnTo>
                  <a:pt x="54406" y="24790"/>
                </a:lnTo>
                <a:lnTo>
                  <a:pt x="54406" y="15252"/>
                </a:lnTo>
                <a:lnTo>
                  <a:pt x="52501" y="10426"/>
                </a:lnTo>
                <a:lnTo>
                  <a:pt x="50088" y="8521"/>
                </a:lnTo>
                <a:lnTo>
                  <a:pt x="47675" y="6616"/>
                </a:lnTo>
                <a:lnTo>
                  <a:pt x="43853" y="1905"/>
                </a:lnTo>
                <a:lnTo>
                  <a:pt x="37249" y="0"/>
                </a:lnTo>
                <a:lnTo>
                  <a:pt x="21996" y="0"/>
                </a:lnTo>
                <a:lnTo>
                  <a:pt x="17157" y="889"/>
                </a:lnTo>
                <a:lnTo>
                  <a:pt x="9537" y="4711"/>
                </a:lnTo>
                <a:lnTo>
                  <a:pt x="6731" y="6616"/>
                </a:lnTo>
                <a:lnTo>
                  <a:pt x="4826" y="9537"/>
                </a:lnTo>
                <a:lnTo>
                  <a:pt x="2921" y="12331"/>
                </a:lnTo>
                <a:lnTo>
                  <a:pt x="1905" y="15252"/>
                </a:lnTo>
                <a:lnTo>
                  <a:pt x="1905" y="18046"/>
                </a:lnTo>
                <a:lnTo>
                  <a:pt x="12458" y="18046"/>
                </a:lnTo>
                <a:lnTo>
                  <a:pt x="12458" y="15252"/>
                </a:lnTo>
                <a:lnTo>
                  <a:pt x="13347" y="13347"/>
                </a:lnTo>
                <a:lnTo>
                  <a:pt x="16268" y="11442"/>
                </a:lnTo>
                <a:lnTo>
                  <a:pt x="18173" y="9537"/>
                </a:lnTo>
                <a:lnTo>
                  <a:pt x="21996" y="8521"/>
                </a:lnTo>
                <a:lnTo>
                  <a:pt x="31521" y="8521"/>
                </a:lnTo>
                <a:lnTo>
                  <a:pt x="36233" y="10426"/>
                </a:lnTo>
                <a:lnTo>
                  <a:pt x="39154" y="12331"/>
                </a:lnTo>
                <a:lnTo>
                  <a:pt x="41948" y="15252"/>
                </a:lnTo>
                <a:lnTo>
                  <a:pt x="42964" y="18046"/>
                </a:lnTo>
                <a:lnTo>
                  <a:pt x="42964" y="24790"/>
                </a:lnTo>
                <a:lnTo>
                  <a:pt x="24790" y="44742"/>
                </a:lnTo>
                <a:lnTo>
                  <a:pt x="19062" y="49580"/>
                </a:lnTo>
                <a:lnTo>
                  <a:pt x="0" y="76263"/>
                </a:lnTo>
                <a:lnTo>
                  <a:pt x="0" y="90500"/>
                </a:lnTo>
                <a:lnTo>
                  <a:pt x="56311" y="90500"/>
                </a:lnTo>
                <a:lnTo>
                  <a:pt x="56311" y="80975"/>
                </a:lnTo>
                <a:close/>
              </a:path>
              <a:path w="170179" h="92710">
                <a:moveTo>
                  <a:pt x="91528" y="75247"/>
                </a:moveTo>
                <a:lnTo>
                  <a:pt x="77292" y="75247"/>
                </a:lnTo>
                <a:lnTo>
                  <a:pt x="77292" y="90500"/>
                </a:lnTo>
                <a:lnTo>
                  <a:pt x="91528" y="90500"/>
                </a:lnTo>
                <a:lnTo>
                  <a:pt x="91528" y="75247"/>
                </a:lnTo>
                <a:close/>
              </a:path>
              <a:path w="170179" h="92710">
                <a:moveTo>
                  <a:pt x="169710" y="61899"/>
                </a:moveTo>
                <a:lnTo>
                  <a:pt x="168821" y="57200"/>
                </a:lnTo>
                <a:lnTo>
                  <a:pt x="165900" y="52374"/>
                </a:lnTo>
                <a:lnTo>
                  <a:pt x="163093" y="47675"/>
                </a:lnTo>
                <a:lnTo>
                  <a:pt x="161772" y="46647"/>
                </a:lnTo>
                <a:lnTo>
                  <a:pt x="159283" y="44742"/>
                </a:lnTo>
                <a:lnTo>
                  <a:pt x="159283" y="61899"/>
                </a:lnTo>
                <a:lnTo>
                  <a:pt x="159283" y="68643"/>
                </a:lnTo>
                <a:lnTo>
                  <a:pt x="158267" y="71437"/>
                </a:lnTo>
                <a:lnTo>
                  <a:pt x="156362" y="75247"/>
                </a:lnTo>
                <a:lnTo>
                  <a:pt x="155473" y="78181"/>
                </a:lnTo>
                <a:lnTo>
                  <a:pt x="152552" y="80086"/>
                </a:lnTo>
                <a:lnTo>
                  <a:pt x="149745" y="81991"/>
                </a:lnTo>
                <a:lnTo>
                  <a:pt x="146824" y="82880"/>
                </a:lnTo>
                <a:lnTo>
                  <a:pt x="143014" y="83896"/>
                </a:lnTo>
                <a:lnTo>
                  <a:pt x="136398" y="83896"/>
                </a:lnTo>
                <a:lnTo>
                  <a:pt x="133477" y="82880"/>
                </a:lnTo>
                <a:lnTo>
                  <a:pt x="130683" y="81991"/>
                </a:lnTo>
                <a:lnTo>
                  <a:pt x="127762" y="80086"/>
                </a:lnTo>
                <a:lnTo>
                  <a:pt x="124955" y="78181"/>
                </a:lnTo>
                <a:lnTo>
                  <a:pt x="123939" y="75247"/>
                </a:lnTo>
                <a:lnTo>
                  <a:pt x="122034" y="71437"/>
                </a:lnTo>
                <a:lnTo>
                  <a:pt x="121145" y="68643"/>
                </a:lnTo>
                <a:lnTo>
                  <a:pt x="121145" y="61899"/>
                </a:lnTo>
                <a:lnTo>
                  <a:pt x="122034" y="59105"/>
                </a:lnTo>
                <a:lnTo>
                  <a:pt x="123939" y="56184"/>
                </a:lnTo>
                <a:lnTo>
                  <a:pt x="125857" y="53390"/>
                </a:lnTo>
                <a:lnTo>
                  <a:pt x="127762" y="50469"/>
                </a:lnTo>
                <a:lnTo>
                  <a:pt x="130683" y="48564"/>
                </a:lnTo>
                <a:lnTo>
                  <a:pt x="133477" y="47675"/>
                </a:lnTo>
                <a:lnTo>
                  <a:pt x="136398" y="46647"/>
                </a:lnTo>
                <a:lnTo>
                  <a:pt x="143014" y="46647"/>
                </a:lnTo>
                <a:lnTo>
                  <a:pt x="146824" y="47675"/>
                </a:lnTo>
                <a:lnTo>
                  <a:pt x="149745" y="48564"/>
                </a:lnTo>
                <a:lnTo>
                  <a:pt x="152552" y="50469"/>
                </a:lnTo>
                <a:lnTo>
                  <a:pt x="154457" y="53390"/>
                </a:lnTo>
                <a:lnTo>
                  <a:pt x="156362" y="56184"/>
                </a:lnTo>
                <a:lnTo>
                  <a:pt x="158267" y="59105"/>
                </a:lnTo>
                <a:lnTo>
                  <a:pt x="159283" y="61899"/>
                </a:lnTo>
                <a:lnTo>
                  <a:pt x="159283" y="44742"/>
                </a:lnTo>
                <a:lnTo>
                  <a:pt x="153568" y="41948"/>
                </a:lnTo>
                <a:lnTo>
                  <a:pt x="157378" y="40043"/>
                </a:lnTo>
                <a:lnTo>
                  <a:pt x="159867" y="38138"/>
                </a:lnTo>
                <a:lnTo>
                  <a:pt x="161188" y="37122"/>
                </a:lnTo>
                <a:lnTo>
                  <a:pt x="163093" y="33312"/>
                </a:lnTo>
                <a:lnTo>
                  <a:pt x="165900" y="30505"/>
                </a:lnTo>
                <a:lnTo>
                  <a:pt x="166916" y="26695"/>
                </a:lnTo>
                <a:lnTo>
                  <a:pt x="166916" y="18046"/>
                </a:lnTo>
                <a:lnTo>
                  <a:pt x="165900" y="14236"/>
                </a:lnTo>
                <a:lnTo>
                  <a:pt x="163093" y="11442"/>
                </a:lnTo>
                <a:lnTo>
                  <a:pt x="161632" y="8521"/>
                </a:lnTo>
                <a:lnTo>
                  <a:pt x="161188" y="7632"/>
                </a:lnTo>
                <a:lnTo>
                  <a:pt x="157378" y="4711"/>
                </a:lnTo>
                <a:lnTo>
                  <a:pt x="155473" y="3759"/>
                </a:lnTo>
                <a:lnTo>
                  <a:pt x="155473" y="19075"/>
                </a:lnTo>
                <a:lnTo>
                  <a:pt x="155473" y="26695"/>
                </a:lnTo>
                <a:lnTo>
                  <a:pt x="154457" y="30505"/>
                </a:lnTo>
                <a:lnTo>
                  <a:pt x="148729" y="36233"/>
                </a:lnTo>
                <a:lnTo>
                  <a:pt x="144919" y="38138"/>
                </a:lnTo>
                <a:lnTo>
                  <a:pt x="135382" y="38138"/>
                </a:lnTo>
                <a:lnTo>
                  <a:pt x="131572" y="36233"/>
                </a:lnTo>
                <a:lnTo>
                  <a:pt x="128778" y="33312"/>
                </a:lnTo>
                <a:lnTo>
                  <a:pt x="125857" y="30505"/>
                </a:lnTo>
                <a:lnTo>
                  <a:pt x="124955" y="26695"/>
                </a:lnTo>
                <a:lnTo>
                  <a:pt x="124955" y="19075"/>
                </a:lnTo>
                <a:lnTo>
                  <a:pt x="125857" y="15252"/>
                </a:lnTo>
                <a:lnTo>
                  <a:pt x="129667" y="13347"/>
                </a:lnTo>
                <a:lnTo>
                  <a:pt x="132588" y="10426"/>
                </a:lnTo>
                <a:lnTo>
                  <a:pt x="136398" y="8521"/>
                </a:lnTo>
                <a:lnTo>
                  <a:pt x="144030" y="8521"/>
                </a:lnTo>
                <a:lnTo>
                  <a:pt x="147840" y="10426"/>
                </a:lnTo>
                <a:lnTo>
                  <a:pt x="150634" y="13347"/>
                </a:lnTo>
                <a:lnTo>
                  <a:pt x="154457" y="15252"/>
                </a:lnTo>
                <a:lnTo>
                  <a:pt x="155473" y="19075"/>
                </a:lnTo>
                <a:lnTo>
                  <a:pt x="155473" y="3759"/>
                </a:lnTo>
                <a:lnTo>
                  <a:pt x="149745" y="889"/>
                </a:lnTo>
                <a:lnTo>
                  <a:pt x="144919" y="0"/>
                </a:lnTo>
                <a:lnTo>
                  <a:pt x="135382" y="0"/>
                </a:lnTo>
                <a:lnTo>
                  <a:pt x="130683" y="889"/>
                </a:lnTo>
                <a:lnTo>
                  <a:pt x="123050" y="4711"/>
                </a:lnTo>
                <a:lnTo>
                  <a:pt x="119240" y="7632"/>
                </a:lnTo>
                <a:lnTo>
                  <a:pt x="117335" y="11442"/>
                </a:lnTo>
                <a:lnTo>
                  <a:pt x="114414" y="14236"/>
                </a:lnTo>
                <a:lnTo>
                  <a:pt x="113525" y="18046"/>
                </a:lnTo>
                <a:lnTo>
                  <a:pt x="113525" y="26695"/>
                </a:lnTo>
                <a:lnTo>
                  <a:pt x="114414" y="30505"/>
                </a:lnTo>
                <a:lnTo>
                  <a:pt x="117335" y="33312"/>
                </a:lnTo>
                <a:lnTo>
                  <a:pt x="119240" y="37122"/>
                </a:lnTo>
                <a:lnTo>
                  <a:pt x="123050" y="40043"/>
                </a:lnTo>
                <a:lnTo>
                  <a:pt x="126873" y="41948"/>
                </a:lnTo>
                <a:lnTo>
                  <a:pt x="121145" y="44742"/>
                </a:lnTo>
                <a:lnTo>
                  <a:pt x="117335" y="47675"/>
                </a:lnTo>
                <a:lnTo>
                  <a:pt x="114414" y="52374"/>
                </a:lnTo>
                <a:lnTo>
                  <a:pt x="111607" y="57200"/>
                </a:lnTo>
                <a:lnTo>
                  <a:pt x="110591" y="61899"/>
                </a:lnTo>
                <a:lnTo>
                  <a:pt x="110591" y="70548"/>
                </a:lnTo>
                <a:lnTo>
                  <a:pt x="111607" y="75247"/>
                </a:lnTo>
                <a:lnTo>
                  <a:pt x="114414" y="80086"/>
                </a:lnTo>
                <a:lnTo>
                  <a:pt x="116319" y="83896"/>
                </a:lnTo>
                <a:lnTo>
                  <a:pt x="120129" y="87706"/>
                </a:lnTo>
                <a:lnTo>
                  <a:pt x="127762" y="91528"/>
                </a:lnTo>
                <a:lnTo>
                  <a:pt x="133477" y="92417"/>
                </a:lnTo>
                <a:lnTo>
                  <a:pt x="146824" y="92417"/>
                </a:lnTo>
                <a:lnTo>
                  <a:pt x="165900" y="80086"/>
                </a:lnTo>
                <a:lnTo>
                  <a:pt x="168821" y="75247"/>
                </a:lnTo>
                <a:lnTo>
                  <a:pt x="169710" y="70548"/>
                </a:lnTo>
                <a:lnTo>
                  <a:pt x="169710" y="61899"/>
                </a:lnTo>
                <a:close/>
              </a:path>
            </a:pathLst>
          </a:custGeom>
          <a:solidFill>
            <a:srgbClr val="000000"/>
          </a:solidFill>
        </p:spPr>
        <p:txBody>
          <a:bodyPr wrap="square" lIns="0" tIns="0" rIns="0" bIns="0" rtlCol="0"/>
          <a:lstStyle/>
          <a:p>
            <a:endParaRPr/>
          </a:p>
        </p:txBody>
      </p:sp>
      <p:pic>
        <p:nvPicPr>
          <p:cNvPr id="43" name="object 43"/>
          <p:cNvPicPr/>
          <p:nvPr/>
        </p:nvPicPr>
        <p:blipFill>
          <a:blip r:embed="rId22" cstate="print"/>
          <a:stretch>
            <a:fillRect/>
          </a:stretch>
        </p:blipFill>
        <p:spPr>
          <a:xfrm>
            <a:off x="1728616" y="3819714"/>
            <a:ext cx="379528" cy="89615"/>
          </a:xfrm>
          <a:prstGeom prst="rect">
            <a:avLst/>
          </a:prstGeom>
        </p:spPr>
      </p:pic>
      <p:pic>
        <p:nvPicPr>
          <p:cNvPr id="44" name="object 44"/>
          <p:cNvPicPr/>
          <p:nvPr/>
        </p:nvPicPr>
        <p:blipFill>
          <a:blip r:embed="rId23" cstate="print"/>
          <a:stretch>
            <a:fillRect/>
          </a:stretch>
        </p:blipFill>
        <p:spPr>
          <a:xfrm>
            <a:off x="2176794" y="3816917"/>
            <a:ext cx="412899" cy="92411"/>
          </a:xfrm>
          <a:prstGeom prst="rect">
            <a:avLst/>
          </a:prstGeom>
        </p:spPr>
      </p:pic>
      <p:pic>
        <p:nvPicPr>
          <p:cNvPr id="45" name="object 45"/>
          <p:cNvPicPr/>
          <p:nvPr/>
        </p:nvPicPr>
        <p:blipFill>
          <a:blip r:embed="rId24" cstate="print"/>
          <a:stretch>
            <a:fillRect/>
          </a:stretch>
        </p:blipFill>
        <p:spPr>
          <a:xfrm>
            <a:off x="2662165" y="3816917"/>
            <a:ext cx="384296" cy="115291"/>
          </a:xfrm>
          <a:prstGeom prst="rect">
            <a:avLst/>
          </a:prstGeom>
        </p:spPr>
      </p:pic>
      <p:pic>
        <p:nvPicPr>
          <p:cNvPr id="46" name="object 46"/>
          <p:cNvPicPr/>
          <p:nvPr/>
        </p:nvPicPr>
        <p:blipFill>
          <a:blip r:embed="rId25" cstate="print"/>
          <a:stretch>
            <a:fillRect/>
          </a:stretch>
        </p:blipFill>
        <p:spPr>
          <a:xfrm>
            <a:off x="3114219" y="3815009"/>
            <a:ext cx="244079" cy="113384"/>
          </a:xfrm>
          <a:prstGeom prst="rect">
            <a:avLst/>
          </a:prstGeom>
        </p:spPr>
      </p:pic>
      <p:sp>
        <p:nvSpPr>
          <p:cNvPr id="47" name="object 47"/>
          <p:cNvSpPr/>
          <p:nvPr/>
        </p:nvSpPr>
        <p:spPr>
          <a:xfrm>
            <a:off x="3427837" y="3817806"/>
            <a:ext cx="57785" cy="90171"/>
          </a:xfrm>
          <a:custGeom>
            <a:avLst/>
            <a:gdLst/>
            <a:ahLst/>
            <a:cxnLst/>
            <a:rect l="l" t="t" r="r" b="b"/>
            <a:pathLst>
              <a:path w="57785" h="90170">
                <a:moveTo>
                  <a:pt x="37247" y="0"/>
                </a:moveTo>
                <a:lnTo>
                  <a:pt x="21992" y="0"/>
                </a:lnTo>
                <a:lnTo>
                  <a:pt x="14365" y="1906"/>
                </a:lnTo>
                <a:lnTo>
                  <a:pt x="10551" y="3813"/>
                </a:lnTo>
                <a:lnTo>
                  <a:pt x="7627" y="5720"/>
                </a:lnTo>
                <a:lnTo>
                  <a:pt x="3813" y="11440"/>
                </a:lnTo>
                <a:lnTo>
                  <a:pt x="2923" y="14363"/>
                </a:lnTo>
                <a:lnTo>
                  <a:pt x="2923" y="18177"/>
                </a:lnTo>
                <a:lnTo>
                  <a:pt x="13348" y="18177"/>
                </a:lnTo>
                <a:lnTo>
                  <a:pt x="13348" y="15253"/>
                </a:lnTo>
                <a:lnTo>
                  <a:pt x="14365" y="13346"/>
                </a:lnTo>
                <a:lnTo>
                  <a:pt x="16271" y="11440"/>
                </a:lnTo>
                <a:lnTo>
                  <a:pt x="19068" y="9533"/>
                </a:lnTo>
                <a:lnTo>
                  <a:pt x="22882" y="8643"/>
                </a:lnTo>
                <a:lnTo>
                  <a:pt x="32416" y="8643"/>
                </a:lnTo>
                <a:lnTo>
                  <a:pt x="36230" y="9533"/>
                </a:lnTo>
                <a:lnTo>
                  <a:pt x="41950" y="15253"/>
                </a:lnTo>
                <a:lnTo>
                  <a:pt x="43857" y="18177"/>
                </a:lnTo>
                <a:lnTo>
                  <a:pt x="43857" y="24786"/>
                </a:lnTo>
                <a:lnTo>
                  <a:pt x="42967" y="27710"/>
                </a:lnTo>
                <a:lnTo>
                  <a:pt x="40044" y="30506"/>
                </a:lnTo>
                <a:lnTo>
                  <a:pt x="38137" y="33430"/>
                </a:lnTo>
                <a:lnTo>
                  <a:pt x="33433" y="38133"/>
                </a:lnTo>
                <a:lnTo>
                  <a:pt x="25806" y="43853"/>
                </a:lnTo>
                <a:lnTo>
                  <a:pt x="20085" y="48684"/>
                </a:lnTo>
                <a:lnTo>
                  <a:pt x="0" y="76267"/>
                </a:lnTo>
                <a:lnTo>
                  <a:pt x="0" y="89614"/>
                </a:lnTo>
                <a:lnTo>
                  <a:pt x="57205" y="89614"/>
                </a:lnTo>
                <a:lnTo>
                  <a:pt x="57205" y="80080"/>
                </a:lnTo>
                <a:lnTo>
                  <a:pt x="11441" y="80080"/>
                </a:lnTo>
                <a:lnTo>
                  <a:pt x="11441" y="78174"/>
                </a:lnTo>
                <a:lnTo>
                  <a:pt x="12702" y="71625"/>
                </a:lnTo>
                <a:lnTo>
                  <a:pt x="16478" y="64874"/>
                </a:lnTo>
                <a:lnTo>
                  <a:pt x="22757" y="58100"/>
                </a:lnTo>
                <a:lnTo>
                  <a:pt x="31526" y="51480"/>
                </a:lnTo>
                <a:lnTo>
                  <a:pt x="36230" y="47667"/>
                </a:lnTo>
                <a:lnTo>
                  <a:pt x="38137" y="46777"/>
                </a:lnTo>
                <a:lnTo>
                  <a:pt x="44874" y="40040"/>
                </a:lnTo>
                <a:lnTo>
                  <a:pt x="49578" y="37243"/>
                </a:lnTo>
                <a:lnTo>
                  <a:pt x="51485" y="33430"/>
                </a:lnTo>
                <a:lnTo>
                  <a:pt x="53392" y="30506"/>
                </a:lnTo>
                <a:lnTo>
                  <a:pt x="54409" y="27710"/>
                </a:lnTo>
                <a:lnTo>
                  <a:pt x="55298" y="23897"/>
                </a:lnTo>
                <a:lnTo>
                  <a:pt x="55298" y="15253"/>
                </a:lnTo>
                <a:lnTo>
                  <a:pt x="53392" y="10550"/>
                </a:lnTo>
                <a:lnTo>
                  <a:pt x="44874" y="1906"/>
                </a:lnTo>
                <a:lnTo>
                  <a:pt x="37247" y="0"/>
                </a:lnTo>
                <a:close/>
              </a:path>
            </a:pathLst>
          </a:custGeom>
          <a:solidFill>
            <a:srgbClr val="000000"/>
          </a:solidFill>
        </p:spPr>
        <p:txBody>
          <a:bodyPr wrap="square" lIns="0" tIns="0" rIns="0" bIns="0" rtlCol="0"/>
          <a:lstStyle/>
          <a:p>
            <a:endParaRPr/>
          </a:p>
        </p:txBody>
      </p:sp>
      <p:pic>
        <p:nvPicPr>
          <p:cNvPr id="48" name="object 48"/>
          <p:cNvPicPr/>
          <p:nvPr/>
        </p:nvPicPr>
        <p:blipFill>
          <a:blip r:embed="rId26" cstate="print"/>
          <a:stretch>
            <a:fillRect/>
          </a:stretch>
        </p:blipFill>
        <p:spPr>
          <a:xfrm>
            <a:off x="3552798" y="3815009"/>
            <a:ext cx="391923" cy="113384"/>
          </a:xfrm>
          <a:prstGeom prst="rect">
            <a:avLst/>
          </a:prstGeom>
        </p:spPr>
      </p:pic>
      <p:sp>
        <p:nvSpPr>
          <p:cNvPr id="49" name="object 49"/>
          <p:cNvSpPr/>
          <p:nvPr/>
        </p:nvSpPr>
        <p:spPr>
          <a:xfrm>
            <a:off x="1412978" y="4146779"/>
            <a:ext cx="168911" cy="92711"/>
          </a:xfrm>
          <a:custGeom>
            <a:avLst/>
            <a:gdLst/>
            <a:ahLst/>
            <a:cxnLst/>
            <a:rect l="l" t="t" r="r" b="b"/>
            <a:pathLst>
              <a:path w="168909" h="92710">
                <a:moveTo>
                  <a:pt x="56261" y="81102"/>
                </a:moveTo>
                <a:lnTo>
                  <a:pt x="11442" y="81102"/>
                </a:lnTo>
                <a:lnTo>
                  <a:pt x="11442" y="78168"/>
                </a:lnTo>
                <a:lnTo>
                  <a:pt x="41008" y="44869"/>
                </a:lnTo>
                <a:lnTo>
                  <a:pt x="51498" y="34315"/>
                </a:lnTo>
                <a:lnTo>
                  <a:pt x="52451" y="31521"/>
                </a:lnTo>
                <a:lnTo>
                  <a:pt x="54356" y="27711"/>
                </a:lnTo>
                <a:lnTo>
                  <a:pt x="54356" y="16268"/>
                </a:lnTo>
                <a:lnTo>
                  <a:pt x="52451" y="10553"/>
                </a:lnTo>
                <a:lnTo>
                  <a:pt x="48641" y="6743"/>
                </a:lnTo>
                <a:lnTo>
                  <a:pt x="43865" y="2921"/>
                </a:lnTo>
                <a:lnTo>
                  <a:pt x="37198" y="0"/>
                </a:lnTo>
                <a:lnTo>
                  <a:pt x="21932" y="0"/>
                </a:lnTo>
                <a:lnTo>
                  <a:pt x="17170" y="1016"/>
                </a:lnTo>
                <a:lnTo>
                  <a:pt x="14312" y="2921"/>
                </a:lnTo>
                <a:lnTo>
                  <a:pt x="10490" y="4826"/>
                </a:lnTo>
                <a:lnTo>
                  <a:pt x="7632" y="6743"/>
                </a:lnTo>
                <a:lnTo>
                  <a:pt x="1905" y="15252"/>
                </a:lnTo>
                <a:lnTo>
                  <a:pt x="1905" y="19062"/>
                </a:lnTo>
                <a:lnTo>
                  <a:pt x="12395" y="19062"/>
                </a:lnTo>
                <a:lnTo>
                  <a:pt x="12395" y="16268"/>
                </a:lnTo>
                <a:lnTo>
                  <a:pt x="14312" y="13347"/>
                </a:lnTo>
                <a:lnTo>
                  <a:pt x="16217" y="11442"/>
                </a:lnTo>
                <a:lnTo>
                  <a:pt x="19075" y="9537"/>
                </a:lnTo>
                <a:lnTo>
                  <a:pt x="21932" y="8648"/>
                </a:lnTo>
                <a:lnTo>
                  <a:pt x="32423" y="8648"/>
                </a:lnTo>
                <a:lnTo>
                  <a:pt x="36233" y="10553"/>
                </a:lnTo>
                <a:lnTo>
                  <a:pt x="39103" y="13347"/>
                </a:lnTo>
                <a:lnTo>
                  <a:pt x="41960" y="15252"/>
                </a:lnTo>
                <a:lnTo>
                  <a:pt x="43865" y="18173"/>
                </a:lnTo>
                <a:lnTo>
                  <a:pt x="43865" y="24790"/>
                </a:lnTo>
                <a:lnTo>
                  <a:pt x="41960" y="28600"/>
                </a:lnTo>
                <a:lnTo>
                  <a:pt x="38150" y="34315"/>
                </a:lnTo>
                <a:lnTo>
                  <a:pt x="33375" y="39154"/>
                </a:lnTo>
                <a:lnTo>
                  <a:pt x="24803" y="44869"/>
                </a:lnTo>
                <a:lnTo>
                  <a:pt x="19075" y="49580"/>
                </a:lnTo>
                <a:lnTo>
                  <a:pt x="12395" y="54406"/>
                </a:lnTo>
                <a:lnTo>
                  <a:pt x="7632" y="60121"/>
                </a:lnTo>
                <a:lnTo>
                  <a:pt x="1905" y="71564"/>
                </a:lnTo>
                <a:lnTo>
                  <a:pt x="0" y="76263"/>
                </a:lnTo>
                <a:lnTo>
                  <a:pt x="0" y="90627"/>
                </a:lnTo>
                <a:lnTo>
                  <a:pt x="56261" y="90627"/>
                </a:lnTo>
                <a:lnTo>
                  <a:pt x="56261" y="81102"/>
                </a:lnTo>
                <a:close/>
              </a:path>
              <a:path w="168909" h="92710">
                <a:moveTo>
                  <a:pt x="92506" y="75374"/>
                </a:moveTo>
                <a:lnTo>
                  <a:pt x="77241" y="75374"/>
                </a:lnTo>
                <a:lnTo>
                  <a:pt x="77241" y="90627"/>
                </a:lnTo>
                <a:lnTo>
                  <a:pt x="92506" y="90627"/>
                </a:lnTo>
                <a:lnTo>
                  <a:pt x="92506" y="75374"/>
                </a:lnTo>
                <a:close/>
              </a:path>
              <a:path w="168909" h="92710">
                <a:moveTo>
                  <a:pt x="168783" y="36233"/>
                </a:moveTo>
                <a:lnTo>
                  <a:pt x="155435" y="6896"/>
                </a:lnTo>
                <a:lnTo>
                  <a:pt x="155435" y="24790"/>
                </a:lnTo>
                <a:lnTo>
                  <a:pt x="155435" y="33426"/>
                </a:lnTo>
                <a:lnTo>
                  <a:pt x="153530" y="38138"/>
                </a:lnTo>
                <a:lnTo>
                  <a:pt x="147802" y="45758"/>
                </a:lnTo>
                <a:lnTo>
                  <a:pt x="143040" y="47663"/>
                </a:lnTo>
                <a:lnTo>
                  <a:pt x="133502" y="47663"/>
                </a:lnTo>
                <a:lnTo>
                  <a:pt x="129692" y="45758"/>
                </a:lnTo>
                <a:lnTo>
                  <a:pt x="125869" y="42964"/>
                </a:lnTo>
                <a:lnTo>
                  <a:pt x="123012" y="39154"/>
                </a:lnTo>
                <a:lnTo>
                  <a:pt x="121107" y="34315"/>
                </a:lnTo>
                <a:lnTo>
                  <a:pt x="121107" y="22885"/>
                </a:lnTo>
                <a:lnTo>
                  <a:pt x="123012" y="18173"/>
                </a:lnTo>
                <a:lnTo>
                  <a:pt x="128739" y="10553"/>
                </a:lnTo>
                <a:lnTo>
                  <a:pt x="132549" y="8648"/>
                </a:lnTo>
                <a:lnTo>
                  <a:pt x="141135" y="8648"/>
                </a:lnTo>
                <a:lnTo>
                  <a:pt x="154482" y="21996"/>
                </a:lnTo>
                <a:lnTo>
                  <a:pt x="155435" y="24790"/>
                </a:lnTo>
                <a:lnTo>
                  <a:pt x="155435" y="6896"/>
                </a:lnTo>
                <a:lnTo>
                  <a:pt x="153530" y="5715"/>
                </a:lnTo>
                <a:lnTo>
                  <a:pt x="148755" y="1905"/>
                </a:lnTo>
                <a:lnTo>
                  <a:pt x="143040" y="0"/>
                </a:lnTo>
                <a:lnTo>
                  <a:pt x="132549" y="0"/>
                </a:lnTo>
                <a:lnTo>
                  <a:pt x="114439" y="14363"/>
                </a:lnTo>
                <a:lnTo>
                  <a:pt x="111569" y="18173"/>
                </a:lnTo>
                <a:lnTo>
                  <a:pt x="110617" y="23901"/>
                </a:lnTo>
                <a:lnTo>
                  <a:pt x="110617" y="36233"/>
                </a:lnTo>
                <a:lnTo>
                  <a:pt x="112522" y="42964"/>
                </a:lnTo>
                <a:lnTo>
                  <a:pt x="117297" y="48679"/>
                </a:lnTo>
                <a:lnTo>
                  <a:pt x="122059" y="53390"/>
                </a:lnTo>
                <a:lnTo>
                  <a:pt x="127787" y="56311"/>
                </a:lnTo>
                <a:lnTo>
                  <a:pt x="141135" y="56311"/>
                </a:lnTo>
                <a:lnTo>
                  <a:pt x="143040" y="55295"/>
                </a:lnTo>
                <a:lnTo>
                  <a:pt x="145897" y="54406"/>
                </a:lnTo>
                <a:lnTo>
                  <a:pt x="147802" y="52501"/>
                </a:lnTo>
                <a:lnTo>
                  <a:pt x="150660" y="51485"/>
                </a:lnTo>
                <a:lnTo>
                  <a:pt x="153530" y="49580"/>
                </a:lnTo>
                <a:lnTo>
                  <a:pt x="154825" y="47663"/>
                </a:lnTo>
                <a:lnTo>
                  <a:pt x="155435" y="46774"/>
                </a:lnTo>
                <a:lnTo>
                  <a:pt x="158292" y="43853"/>
                </a:lnTo>
                <a:lnTo>
                  <a:pt x="158292" y="53390"/>
                </a:lnTo>
                <a:lnTo>
                  <a:pt x="146850" y="80086"/>
                </a:lnTo>
                <a:lnTo>
                  <a:pt x="143992" y="83007"/>
                </a:lnTo>
                <a:lnTo>
                  <a:pt x="139217" y="83896"/>
                </a:lnTo>
                <a:lnTo>
                  <a:pt x="127787" y="83896"/>
                </a:lnTo>
                <a:lnTo>
                  <a:pt x="123964" y="80086"/>
                </a:lnTo>
                <a:lnTo>
                  <a:pt x="123012" y="79197"/>
                </a:lnTo>
                <a:lnTo>
                  <a:pt x="123012" y="76263"/>
                </a:lnTo>
                <a:lnTo>
                  <a:pt x="112522" y="76263"/>
                </a:lnTo>
                <a:lnTo>
                  <a:pt x="112522" y="81102"/>
                </a:lnTo>
                <a:lnTo>
                  <a:pt x="114439" y="84912"/>
                </a:lnTo>
                <a:lnTo>
                  <a:pt x="118249" y="87706"/>
                </a:lnTo>
                <a:lnTo>
                  <a:pt x="122059" y="91516"/>
                </a:lnTo>
                <a:lnTo>
                  <a:pt x="127787" y="92532"/>
                </a:lnTo>
                <a:lnTo>
                  <a:pt x="135407" y="92532"/>
                </a:lnTo>
                <a:lnTo>
                  <a:pt x="166636" y="65112"/>
                </a:lnTo>
                <a:lnTo>
                  <a:pt x="168783" y="43853"/>
                </a:lnTo>
                <a:lnTo>
                  <a:pt x="168783" y="36233"/>
                </a:lnTo>
                <a:close/>
              </a:path>
            </a:pathLst>
          </a:custGeom>
          <a:solidFill>
            <a:srgbClr val="000000"/>
          </a:solidFill>
        </p:spPr>
        <p:txBody>
          <a:bodyPr wrap="square" lIns="0" tIns="0" rIns="0" bIns="0" rtlCol="0"/>
          <a:lstStyle/>
          <a:p>
            <a:endParaRPr/>
          </a:p>
        </p:txBody>
      </p:sp>
      <p:pic>
        <p:nvPicPr>
          <p:cNvPr id="50" name="object 50"/>
          <p:cNvPicPr/>
          <p:nvPr/>
        </p:nvPicPr>
        <p:blipFill>
          <a:blip r:embed="rId27" cstate="print"/>
          <a:stretch>
            <a:fillRect/>
          </a:stretch>
        </p:blipFill>
        <p:spPr>
          <a:xfrm>
            <a:off x="1728618" y="4145882"/>
            <a:ext cx="868703" cy="115291"/>
          </a:xfrm>
          <a:prstGeom prst="rect">
            <a:avLst/>
          </a:prstGeom>
        </p:spPr>
      </p:pic>
      <p:sp>
        <p:nvSpPr>
          <p:cNvPr id="51" name="object 51"/>
          <p:cNvSpPr/>
          <p:nvPr/>
        </p:nvSpPr>
        <p:spPr>
          <a:xfrm>
            <a:off x="6266639" y="4146779"/>
            <a:ext cx="168911" cy="92711"/>
          </a:xfrm>
          <a:custGeom>
            <a:avLst/>
            <a:gdLst/>
            <a:ahLst/>
            <a:cxnLst/>
            <a:rect l="l" t="t" r="r" b="b"/>
            <a:pathLst>
              <a:path w="168910" h="92710">
                <a:moveTo>
                  <a:pt x="56311" y="81102"/>
                </a:moveTo>
                <a:lnTo>
                  <a:pt x="10553" y="81102"/>
                </a:lnTo>
                <a:lnTo>
                  <a:pt x="10553" y="78168"/>
                </a:lnTo>
                <a:lnTo>
                  <a:pt x="35344" y="48679"/>
                </a:lnTo>
                <a:lnTo>
                  <a:pt x="37249" y="46774"/>
                </a:lnTo>
                <a:lnTo>
                  <a:pt x="41059" y="44869"/>
                </a:lnTo>
                <a:lnTo>
                  <a:pt x="51485" y="34315"/>
                </a:lnTo>
                <a:lnTo>
                  <a:pt x="52501" y="31521"/>
                </a:lnTo>
                <a:lnTo>
                  <a:pt x="53390" y="27711"/>
                </a:lnTo>
                <a:lnTo>
                  <a:pt x="54406" y="24790"/>
                </a:lnTo>
                <a:lnTo>
                  <a:pt x="54406" y="16268"/>
                </a:lnTo>
                <a:lnTo>
                  <a:pt x="52501" y="10553"/>
                </a:lnTo>
                <a:lnTo>
                  <a:pt x="47675" y="6743"/>
                </a:lnTo>
                <a:lnTo>
                  <a:pt x="43853" y="2921"/>
                </a:lnTo>
                <a:lnTo>
                  <a:pt x="37249" y="0"/>
                </a:lnTo>
                <a:lnTo>
                  <a:pt x="21996" y="0"/>
                </a:lnTo>
                <a:lnTo>
                  <a:pt x="1905" y="15252"/>
                </a:lnTo>
                <a:lnTo>
                  <a:pt x="1905" y="19062"/>
                </a:lnTo>
                <a:lnTo>
                  <a:pt x="12458" y="19062"/>
                </a:lnTo>
                <a:lnTo>
                  <a:pt x="12458" y="16268"/>
                </a:lnTo>
                <a:lnTo>
                  <a:pt x="13347" y="13347"/>
                </a:lnTo>
                <a:lnTo>
                  <a:pt x="16268" y="11442"/>
                </a:lnTo>
                <a:lnTo>
                  <a:pt x="18173" y="9537"/>
                </a:lnTo>
                <a:lnTo>
                  <a:pt x="21996" y="8648"/>
                </a:lnTo>
                <a:lnTo>
                  <a:pt x="31521" y="8648"/>
                </a:lnTo>
                <a:lnTo>
                  <a:pt x="36233" y="10553"/>
                </a:lnTo>
                <a:lnTo>
                  <a:pt x="39154" y="13347"/>
                </a:lnTo>
                <a:lnTo>
                  <a:pt x="41948" y="15252"/>
                </a:lnTo>
                <a:lnTo>
                  <a:pt x="42964" y="18173"/>
                </a:lnTo>
                <a:lnTo>
                  <a:pt x="42964" y="24790"/>
                </a:lnTo>
                <a:lnTo>
                  <a:pt x="41948" y="28600"/>
                </a:lnTo>
                <a:lnTo>
                  <a:pt x="40043" y="31521"/>
                </a:lnTo>
                <a:lnTo>
                  <a:pt x="32410" y="39154"/>
                </a:lnTo>
                <a:lnTo>
                  <a:pt x="24790" y="44869"/>
                </a:lnTo>
                <a:lnTo>
                  <a:pt x="19062" y="49580"/>
                </a:lnTo>
                <a:lnTo>
                  <a:pt x="12458" y="54406"/>
                </a:lnTo>
                <a:lnTo>
                  <a:pt x="6731" y="60121"/>
                </a:lnTo>
                <a:lnTo>
                  <a:pt x="1016" y="71564"/>
                </a:lnTo>
                <a:lnTo>
                  <a:pt x="0" y="76263"/>
                </a:lnTo>
                <a:lnTo>
                  <a:pt x="0" y="90627"/>
                </a:lnTo>
                <a:lnTo>
                  <a:pt x="56311" y="90627"/>
                </a:lnTo>
                <a:lnTo>
                  <a:pt x="56311" y="81102"/>
                </a:lnTo>
                <a:close/>
              </a:path>
              <a:path w="168910" h="92710">
                <a:moveTo>
                  <a:pt x="91528" y="75374"/>
                </a:moveTo>
                <a:lnTo>
                  <a:pt x="77292" y="75374"/>
                </a:lnTo>
                <a:lnTo>
                  <a:pt x="77292" y="90627"/>
                </a:lnTo>
                <a:lnTo>
                  <a:pt x="91528" y="90627"/>
                </a:lnTo>
                <a:lnTo>
                  <a:pt x="91528" y="75374"/>
                </a:lnTo>
                <a:close/>
              </a:path>
              <a:path w="168910" h="92710">
                <a:moveTo>
                  <a:pt x="168821" y="36233"/>
                </a:moveTo>
                <a:lnTo>
                  <a:pt x="155473" y="6908"/>
                </a:lnTo>
                <a:lnTo>
                  <a:pt x="155473" y="24790"/>
                </a:lnTo>
                <a:lnTo>
                  <a:pt x="155473" y="33426"/>
                </a:lnTo>
                <a:lnTo>
                  <a:pt x="153568" y="38138"/>
                </a:lnTo>
                <a:lnTo>
                  <a:pt x="149745" y="41948"/>
                </a:lnTo>
                <a:lnTo>
                  <a:pt x="146824" y="45758"/>
                </a:lnTo>
                <a:lnTo>
                  <a:pt x="143014" y="47663"/>
                </a:lnTo>
                <a:lnTo>
                  <a:pt x="132588" y="47663"/>
                </a:lnTo>
                <a:lnTo>
                  <a:pt x="128778" y="45758"/>
                </a:lnTo>
                <a:lnTo>
                  <a:pt x="125857" y="42964"/>
                </a:lnTo>
                <a:lnTo>
                  <a:pt x="123050" y="39154"/>
                </a:lnTo>
                <a:lnTo>
                  <a:pt x="121145" y="34315"/>
                </a:lnTo>
                <a:lnTo>
                  <a:pt x="121145" y="22885"/>
                </a:lnTo>
                <a:lnTo>
                  <a:pt x="122034" y="18173"/>
                </a:lnTo>
                <a:lnTo>
                  <a:pt x="125857" y="14363"/>
                </a:lnTo>
                <a:lnTo>
                  <a:pt x="128778" y="10553"/>
                </a:lnTo>
                <a:lnTo>
                  <a:pt x="132588" y="8648"/>
                </a:lnTo>
                <a:lnTo>
                  <a:pt x="140220" y="8648"/>
                </a:lnTo>
                <a:lnTo>
                  <a:pt x="155473" y="24790"/>
                </a:lnTo>
                <a:lnTo>
                  <a:pt x="155473" y="6908"/>
                </a:lnTo>
                <a:lnTo>
                  <a:pt x="153568" y="5715"/>
                </a:lnTo>
                <a:lnTo>
                  <a:pt x="147840" y="1905"/>
                </a:lnTo>
                <a:lnTo>
                  <a:pt x="143014" y="0"/>
                </a:lnTo>
                <a:lnTo>
                  <a:pt x="132588" y="0"/>
                </a:lnTo>
                <a:lnTo>
                  <a:pt x="127762" y="1905"/>
                </a:lnTo>
                <a:lnTo>
                  <a:pt x="109702" y="23901"/>
                </a:lnTo>
                <a:lnTo>
                  <a:pt x="109702" y="36233"/>
                </a:lnTo>
                <a:lnTo>
                  <a:pt x="112509" y="42964"/>
                </a:lnTo>
                <a:lnTo>
                  <a:pt x="116319" y="48679"/>
                </a:lnTo>
                <a:lnTo>
                  <a:pt x="121145" y="53390"/>
                </a:lnTo>
                <a:lnTo>
                  <a:pt x="126873" y="56311"/>
                </a:lnTo>
                <a:lnTo>
                  <a:pt x="140220" y="56311"/>
                </a:lnTo>
                <a:lnTo>
                  <a:pt x="143014" y="55295"/>
                </a:lnTo>
                <a:lnTo>
                  <a:pt x="144919" y="54406"/>
                </a:lnTo>
                <a:lnTo>
                  <a:pt x="147840" y="52501"/>
                </a:lnTo>
                <a:lnTo>
                  <a:pt x="150634" y="51485"/>
                </a:lnTo>
                <a:lnTo>
                  <a:pt x="152552" y="49580"/>
                </a:lnTo>
                <a:lnTo>
                  <a:pt x="154546" y="47663"/>
                </a:lnTo>
                <a:lnTo>
                  <a:pt x="155473" y="46774"/>
                </a:lnTo>
                <a:lnTo>
                  <a:pt x="158267" y="43853"/>
                </a:lnTo>
                <a:lnTo>
                  <a:pt x="158267" y="53390"/>
                </a:lnTo>
                <a:lnTo>
                  <a:pt x="157378" y="60121"/>
                </a:lnTo>
                <a:lnTo>
                  <a:pt x="154457" y="66738"/>
                </a:lnTo>
                <a:lnTo>
                  <a:pt x="152552" y="72453"/>
                </a:lnTo>
                <a:lnTo>
                  <a:pt x="149745" y="77279"/>
                </a:lnTo>
                <a:lnTo>
                  <a:pt x="146824" y="80086"/>
                </a:lnTo>
                <a:lnTo>
                  <a:pt x="143014" y="83007"/>
                </a:lnTo>
                <a:lnTo>
                  <a:pt x="139204" y="83896"/>
                </a:lnTo>
                <a:lnTo>
                  <a:pt x="127762" y="83896"/>
                </a:lnTo>
                <a:lnTo>
                  <a:pt x="123050" y="79197"/>
                </a:lnTo>
                <a:lnTo>
                  <a:pt x="123050" y="76263"/>
                </a:lnTo>
                <a:lnTo>
                  <a:pt x="112509" y="76263"/>
                </a:lnTo>
                <a:lnTo>
                  <a:pt x="112509" y="81102"/>
                </a:lnTo>
                <a:lnTo>
                  <a:pt x="114414" y="84912"/>
                </a:lnTo>
                <a:lnTo>
                  <a:pt x="118224" y="87706"/>
                </a:lnTo>
                <a:lnTo>
                  <a:pt x="122034" y="91516"/>
                </a:lnTo>
                <a:lnTo>
                  <a:pt x="126873" y="92532"/>
                </a:lnTo>
                <a:lnTo>
                  <a:pt x="134493" y="92532"/>
                </a:lnTo>
                <a:lnTo>
                  <a:pt x="142405" y="91808"/>
                </a:lnTo>
                <a:lnTo>
                  <a:pt x="149148" y="89547"/>
                </a:lnTo>
                <a:lnTo>
                  <a:pt x="154978" y="85674"/>
                </a:lnTo>
                <a:lnTo>
                  <a:pt x="156629" y="83896"/>
                </a:lnTo>
                <a:lnTo>
                  <a:pt x="160172" y="80086"/>
                </a:lnTo>
                <a:lnTo>
                  <a:pt x="168821" y="43853"/>
                </a:lnTo>
                <a:lnTo>
                  <a:pt x="168821" y="36233"/>
                </a:lnTo>
                <a:close/>
              </a:path>
            </a:pathLst>
          </a:custGeom>
          <a:solidFill>
            <a:srgbClr val="000000"/>
          </a:solidFill>
        </p:spPr>
        <p:txBody>
          <a:bodyPr wrap="square" lIns="0" tIns="0" rIns="0" bIns="0" rtlCol="0"/>
          <a:lstStyle/>
          <a:p>
            <a:endParaRPr/>
          </a:p>
        </p:txBody>
      </p:sp>
      <p:grpSp>
        <p:nvGrpSpPr>
          <p:cNvPr id="52" name="object 52"/>
          <p:cNvGrpSpPr/>
          <p:nvPr/>
        </p:nvGrpSpPr>
        <p:grpSpPr>
          <a:xfrm>
            <a:off x="1412987" y="4476631"/>
            <a:ext cx="248920" cy="92711"/>
            <a:chOff x="1412986" y="4476629"/>
            <a:chExt cx="248920" cy="92710"/>
          </a:xfrm>
        </p:grpSpPr>
        <p:sp>
          <p:nvSpPr>
            <p:cNvPr id="53" name="object 53"/>
            <p:cNvSpPr/>
            <p:nvPr/>
          </p:nvSpPr>
          <p:spPr>
            <a:xfrm>
              <a:off x="1412976" y="4476635"/>
              <a:ext cx="147320" cy="90170"/>
            </a:xfrm>
            <a:custGeom>
              <a:avLst/>
              <a:gdLst/>
              <a:ahLst/>
              <a:cxnLst/>
              <a:rect l="l" t="t" r="r" b="b"/>
              <a:pathLst>
                <a:path w="147319" h="90170">
                  <a:moveTo>
                    <a:pt x="56261" y="80086"/>
                  </a:moveTo>
                  <a:lnTo>
                    <a:pt x="11442" y="80086"/>
                  </a:lnTo>
                  <a:lnTo>
                    <a:pt x="11442" y="78168"/>
                  </a:lnTo>
                  <a:lnTo>
                    <a:pt x="38150" y="46774"/>
                  </a:lnTo>
                  <a:lnTo>
                    <a:pt x="41008" y="43853"/>
                  </a:lnTo>
                  <a:lnTo>
                    <a:pt x="44818" y="40043"/>
                  </a:lnTo>
                  <a:lnTo>
                    <a:pt x="48641" y="37249"/>
                  </a:lnTo>
                  <a:lnTo>
                    <a:pt x="51498" y="33426"/>
                  </a:lnTo>
                  <a:lnTo>
                    <a:pt x="52451" y="30505"/>
                  </a:lnTo>
                  <a:lnTo>
                    <a:pt x="54356" y="27711"/>
                  </a:lnTo>
                  <a:lnTo>
                    <a:pt x="54356" y="15252"/>
                  </a:lnTo>
                  <a:lnTo>
                    <a:pt x="52451" y="10553"/>
                  </a:lnTo>
                  <a:lnTo>
                    <a:pt x="50939" y="8648"/>
                  </a:lnTo>
                  <a:lnTo>
                    <a:pt x="48641" y="5715"/>
                  </a:lnTo>
                  <a:lnTo>
                    <a:pt x="43865" y="1905"/>
                  </a:lnTo>
                  <a:lnTo>
                    <a:pt x="37198" y="0"/>
                  </a:lnTo>
                  <a:lnTo>
                    <a:pt x="21932" y="0"/>
                  </a:lnTo>
                  <a:lnTo>
                    <a:pt x="5727" y="8648"/>
                  </a:lnTo>
                  <a:lnTo>
                    <a:pt x="3822" y="11442"/>
                  </a:lnTo>
                  <a:lnTo>
                    <a:pt x="1905" y="14363"/>
                  </a:lnTo>
                  <a:lnTo>
                    <a:pt x="1905" y="18173"/>
                  </a:lnTo>
                  <a:lnTo>
                    <a:pt x="12395" y="18173"/>
                  </a:lnTo>
                  <a:lnTo>
                    <a:pt x="12395" y="15252"/>
                  </a:lnTo>
                  <a:lnTo>
                    <a:pt x="16217" y="11442"/>
                  </a:lnTo>
                  <a:lnTo>
                    <a:pt x="19075" y="9537"/>
                  </a:lnTo>
                  <a:lnTo>
                    <a:pt x="21932" y="8648"/>
                  </a:lnTo>
                  <a:lnTo>
                    <a:pt x="32423" y="8648"/>
                  </a:lnTo>
                  <a:lnTo>
                    <a:pt x="36233" y="9537"/>
                  </a:lnTo>
                  <a:lnTo>
                    <a:pt x="39103" y="12458"/>
                  </a:lnTo>
                  <a:lnTo>
                    <a:pt x="41960" y="15252"/>
                  </a:lnTo>
                  <a:lnTo>
                    <a:pt x="43865" y="18173"/>
                  </a:lnTo>
                  <a:lnTo>
                    <a:pt x="43865" y="24790"/>
                  </a:lnTo>
                  <a:lnTo>
                    <a:pt x="41960" y="27711"/>
                  </a:lnTo>
                  <a:lnTo>
                    <a:pt x="40055" y="30505"/>
                  </a:lnTo>
                  <a:lnTo>
                    <a:pt x="38150" y="33426"/>
                  </a:lnTo>
                  <a:lnTo>
                    <a:pt x="33375" y="38138"/>
                  </a:lnTo>
                  <a:lnTo>
                    <a:pt x="24803" y="44869"/>
                  </a:lnTo>
                  <a:lnTo>
                    <a:pt x="19075" y="48679"/>
                  </a:lnTo>
                  <a:lnTo>
                    <a:pt x="12395" y="54406"/>
                  </a:lnTo>
                  <a:lnTo>
                    <a:pt x="7632" y="60121"/>
                  </a:lnTo>
                  <a:lnTo>
                    <a:pt x="4775" y="65849"/>
                  </a:lnTo>
                  <a:lnTo>
                    <a:pt x="1905" y="70548"/>
                  </a:lnTo>
                  <a:lnTo>
                    <a:pt x="0" y="76263"/>
                  </a:lnTo>
                  <a:lnTo>
                    <a:pt x="0" y="89611"/>
                  </a:lnTo>
                  <a:lnTo>
                    <a:pt x="56261" y="89611"/>
                  </a:lnTo>
                  <a:lnTo>
                    <a:pt x="56261" y="80086"/>
                  </a:lnTo>
                  <a:close/>
                </a:path>
                <a:path w="147319" h="90170">
                  <a:moveTo>
                    <a:pt x="91554" y="75374"/>
                  </a:moveTo>
                  <a:lnTo>
                    <a:pt x="77241" y="75374"/>
                  </a:lnTo>
                  <a:lnTo>
                    <a:pt x="77241" y="89611"/>
                  </a:lnTo>
                  <a:lnTo>
                    <a:pt x="91554" y="89611"/>
                  </a:lnTo>
                  <a:lnTo>
                    <a:pt x="91554" y="75374"/>
                  </a:lnTo>
                  <a:close/>
                </a:path>
                <a:path w="147319" h="90170">
                  <a:moveTo>
                    <a:pt x="146850" y="2921"/>
                  </a:moveTo>
                  <a:lnTo>
                    <a:pt x="136359" y="2921"/>
                  </a:lnTo>
                  <a:lnTo>
                    <a:pt x="119202" y="10553"/>
                  </a:lnTo>
                  <a:lnTo>
                    <a:pt x="119202" y="20078"/>
                  </a:lnTo>
                  <a:lnTo>
                    <a:pt x="136359" y="13347"/>
                  </a:lnTo>
                  <a:lnTo>
                    <a:pt x="136359" y="89611"/>
                  </a:lnTo>
                  <a:lnTo>
                    <a:pt x="146850" y="89611"/>
                  </a:lnTo>
                  <a:lnTo>
                    <a:pt x="146850" y="2921"/>
                  </a:lnTo>
                  <a:close/>
                </a:path>
              </a:pathLst>
            </a:custGeom>
            <a:solidFill>
              <a:srgbClr val="000000"/>
            </a:solidFill>
          </p:spPr>
          <p:txBody>
            <a:bodyPr wrap="square" lIns="0" tIns="0" rIns="0" bIns="0" rtlCol="0"/>
            <a:lstStyle/>
            <a:p>
              <a:endParaRPr/>
            </a:p>
          </p:txBody>
        </p:sp>
        <p:pic>
          <p:nvPicPr>
            <p:cNvPr id="54" name="object 54"/>
            <p:cNvPicPr/>
            <p:nvPr/>
          </p:nvPicPr>
          <p:blipFill>
            <a:blip r:embed="rId28" cstate="print"/>
            <a:stretch>
              <a:fillRect/>
            </a:stretch>
          </p:blipFill>
          <p:spPr>
            <a:xfrm>
              <a:off x="1597984" y="4476629"/>
              <a:ext cx="63879" cy="92537"/>
            </a:xfrm>
            <a:prstGeom prst="rect">
              <a:avLst/>
            </a:prstGeom>
          </p:spPr>
        </p:pic>
      </p:grpSp>
      <p:pic>
        <p:nvPicPr>
          <p:cNvPr id="55" name="object 55"/>
          <p:cNvPicPr/>
          <p:nvPr/>
        </p:nvPicPr>
        <p:blipFill>
          <a:blip r:embed="rId29" cstate="print"/>
          <a:stretch>
            <a:fillRect/>
          </a:stretch>
        </p:blipFill>
        <p:spPr>
          <a:xfrm>
            <a:off x="1728619" y="4475740"/>
            <a:ext cx="1025077" cy="115291"/>
          </a:xfrm>
          <a:prstGeom prst="rect">
            <a:avLst/>
          </a:prstGeom>
        </p:spPr>
      </p:pic>
      <p:sp>
        <p:nvSpPr>
          <p:cNvPr id="56" name="object 56"/>
          <p:cNvSpPr/>
          <p:nvPr/>
        </p:nvSpPr>
        <p:spPr>
          <a:xfrm>
            <a:off x="6266640" y="4476636"/>
            <a:ext cx="248285" cy="92711"/>
          </a:xfrm>
          <a:custGeom>
            <a:avLst/>
            <a:gdLst/>
            <a:ahLst/>
            <a:cxnLst/>
            <a:rect l="l" t="t" r="r" b="b"/>
            <a:pathLst>
              <a:path w="248284" h="92710">
                <a:moveTo>
                  <a:pt x="56311" y="80086"/>
                </a:moveTo>
                <a:lnTo>
                  <a:pt x="10553" y="80086"/>
                </a:lnTo>
                <a:lnTo>
                  <a:pt x="10553" y="78168"/>
                </a:lnTo>
                <a:lnTo>
                  <a:pt x="35344" y="48679"/>
                </a:lnTo>
                <a:lnTo>
                  <a:pt x="37249" y="46774"/>
                </a:lnTo>
                <a:lnTo>
                  <a:pt x="41059" y="43853"/>
                </a:lnTo>
                <a:lnTo>
                  <a:pt x="44869" y="40043"/>
                </a:lnTo>
                <a:lnTo>
                  <a:pt x="48691" y="37249"/>
                </a:lnTo>
                <a:lnTo>
                  <a:pt x="51485" y="33426"/>
                </a:lnTo>
                <a:lnTo>
                  <a:pt x="52501" y="30505"/>
                </a:lnTo>
                <a:lnTo>
                  <a:pt x="53390" y="27711"/>
                </a:lnTo>
                <a:lnTo>
                  <a:pt x="54406" y="24790"/>
                </a:lnTo>
                <a:lnTo>
                  <a:pt x="54406" y="15252"/>
                </a:lnTo>
                <a:lnTo>
                  <a:pt x="52501" y="10553"/>
                </a:lnTo>
                <a:lnTo>
                  <a:pt x="50596" y="8648"/>
                </a:lnTo>
                <a:lnTo>
                  <a:pt x="43853" y="1905"/>
                </a:lnTo>
                <a:lnTo>
                  <a:pt x="37249" y="0"/>
                </a:lnTo>
                <a:lnTo>
                  <a:pt x="21996" y="0"/>
                </a:lnTo>
                <a:lnTo>
                  <a:pt x="4826" y="8648"/>
                </a:lnTo>
                <a:lnTo>
                  <a:pt x="2921" y="11442"/>
                </a:lnTo>
                <a:lnTo>
                  <a:pt x="1905" y="14363"/>
                </a:lnTo>
                <a:lnTo>
                  <a:pt x="1905" y="18173"/>
                </a:lnTo>
                <a:lnTo>
                  <a:pt x="12458" y="18173"/>
                </a:lnTo>
                <a:lnTo>
                  <a:pt x="12458" y="15252"/>
                </a:lnTo>
                <a:lnTo>
                  <a:pt x="13347" y="13347"/>
                </a:lnTo>
                <a:lnTo>
                  <a:pt x="16268" y="11442"/>
                </a:lnTo>
                <a:lnTo>
                  <a:pt x="18173" y="9537"/>
                </a:lnTo>
                <a:lnTo>
                  <a:pt x="21996" y="8648"/>
                </a:lnTo>
                <a:lnTo>
                  <a:pt x="31521" y="8648"/>
                </a:lnTo>
                <a:lnTo>
                  <a:pt x="36233" y="9537"/>
                </a:lnTo>
                <a:lnTo>
                  <a:pt x="41948" y="15252"/>
                </a:lnTo>
                <a:lnTo>
                  <a:pt x="42964" y="18173"/>
                </a:lnTo>
                <a:lnTo>
                  <a:pt x="42964" y="24790"/>
                </a:lnTo>
                <a:lnTo>
                  <a:pt x="19062" y="48679"/>
                </a:lnTo>
                <a:lnTo>
                  <a:pt x="12458" y="54406"/>
                </a:lnTo>
                <a:lnTo>
                  <a:pt x="6731" y="60121"/>
                </a:lnTo>
                <a:lnTo>
                  <a:pt x="3810" y="65849"/>
                </a:lnTo>
                <a:lnTo>
                  <a:pt x="1016" y="70548"/>
                </a:lnTo>
                <a:lnTo>
                  <a:pt x="0" y="76263"/>
                </a:lnTo>
                <a:lnTo>
                  <a:pt x="0" y="89611"/>
                </a:lnTo>
                <a:lnTo>
                  <a:pt x="56311" y="89611"/>
                </a:lnTo>
                <a:lnTo>
                  <a:pt x="56311" y="80086"/>
                </a:lnTo>
                <a:close/>
              </a:path>
              <a:path w="248284" h="92710">
                <a:moveTo>
                  <a:pt x="91528" y="75374"/>
                </a:moveTo>
                <a:lnTo>
                  <a:pt x="76276" y="75374"/>
                </a:lnTo>
                <a:lnTo>
                  <a:pt x="76276" y="89611"/>
                </a:lnTo>
                <a:lnTo>
                  <a:pt x="91528" y="89611"/>
                </a:lnTo>
                <a:lnTo>
                  <a:pt x="91528" y="75374"/>
                </a:lnTo>
                <a:close/>
              </a:path>
              <a:path w="248284" h="92710">
                <a:moveTo>
                  <a:pt x="146824" y="2921"/>
                </a:moveTo>
                <a:lnTo>
                  <a:pt x="136398" y="2921"/>
                </a:lnTo>
                <a:lnTo>
                  <a:pt x="118224" y="10553"/>
                </a:lnTo>
                <a:lnTo>
                  <a:pt x="118224" y="20078"/>
                </a:lnTo>
                <a:lnTo>
                  <a:pt x="136398" y="13347"/>
                </a:lnTo>
                <a:lnTo>
                  <a:pt x="136398" y="89611"/>
                </a:lnTo>
                <a:lnTo>
                  <a:pt x="146824" y="89611"/>
                </a:lnTo>
                <a:lnTo>
                  <a:pt x="146824" y="2921"/>
                </a:lnTo>
                <a:close/>
              </a:path>
              <a:path w="248284" h="92710">
                <a:moveTo>
                  <a:pt x="248018" y="45758"/>
                </a:moveTo>
                <a:lnTo>
                  <a:pt x="237464" y="10172"/>
                </a:lnTo>
                <a:lnTo>
                  <a:pt x="237464" y="45758"/>
                </a:lnTo>
                <a:lnTo>
                  <a:pt x="237121" y="53314"/>
                </a:lnTo>
                <a:lnTo>
                  <a:pt x="224116" y="83896"/>
                </a:lnTo>
                <a:lnTo>
                  <a:pt x="208864" y="83896"/>
                </a:lnTo>
                <a:lnTo>
                  <a:pt x="195516" y="45758"/>
                </a:lnTo>
                <a:lnTo>
                  <a:pt x="195859" y="38798"/>
                </a:lnTo>
                <a:lnTo>
                  <a:pt x="208864" y="8648"/>
                </a:lnTo>
                <a:lnTo>
                  <a:pt x="224116" y="8648"/>
                </a:lnTo>
                <a:lnTo>
                  <a:pt x="237464" y="45758"/>
                </a:lnTo>
                <a:lnTo>
                  <a:pt x="237464" y="10172"/>
                </a:lnTo>
                <a:lnTo>
                  <a:pt x="216496" y="0"/>
                </a:lnTo>
                <a:lnTo>
                  <a:pt x="209702" y="736"/>
                </a:lnTo>
                <a:lnTo>
                  <a:pt x="185508" y="35750"/>
                </a:lnTo>
                <a:lnTo>
                  <a:pt x="184962" y="45758"/>
                </a:lnTo>
                <a:lnTo>
                  <a:pt x="185508" y="55981"/>
                </a:lnTo>
                <a:lnTo>
                  <a:pt x="203619" y="89547"/>
                </a:lnTo>
                <a:lnTo>
                  <a:pt x="216496" y="92532"/>
                </a:lnTo>
                <a:lnTo>
                  <a:pt x="223278" y="91808"/>
                </a:lnTo>
                <a:lnTo>
                  <a:pt x="247472" y="55981"/>
                </a:lnTo>
                <a:lnTo>
                  <a:pt x="248018" y="45758"/>
                </a:lnTo>
                <a:close/>
              </a:path>
            </a:pathLst>
          </a:custGeom>
          <a:solidFill>
            <a:srgbClr val="000000"/>
          </a:solidFill>
        </p:spPr>
        <p:txBody>
          <a:bodyPr wrap="square" lIns="0" tIns="0" rIns="0" bIns="0" rtlCol="0"/>
          <a:lstStyle/>
          <a:p>
            <a:endParaRPr/>
          </a:p>
        </p:txBody>
      </p:sp>
      <p:sp>
        <p:nvSpPr>
          <p:cNvPr id="57" name="object 57"/>
          <p:cNvSpPr/>
          <p:nvPr/>
        </p:nvSpPr>
        <p:spPr>
          <a:xfrm>
            <a:off x="1412976" y="4805605"/>
            <a:ext cx="147320" cy="90805"/>
          </a:xfrm>
          <a:custGeom>
            <a:avLst/>
            <a:gdLst/>
            <a:ahLst/>
            <a:cxnLst/>
            <a:rect l="l" t="t" r="r" b="b"/>
            <a:pathLst>
              <a:path w="147319" h="90804">
                <a:moveTo>
                  <a:pt x="56261" y="81102"/>
                </a:moveTo>
                <a:lnTo>
                  <a:pt x="11442" y="81102"/>
                </a:lnTo>
                <a:lnTo>
                  <a:pt x="11442" y="78168"/>
                </a:lnTo>
                <a:lnTo>
                  <a:pt x="41008" y="44869"/>
                </a:lnTo>
                <a:lnTo>
                  <a:pt x="51498" y="34315"/>
                </a:lnTo>
                <a:lnTo>
                  <a:pt x="52451" y="31521"/>
                </a:lnTo>
                <a:lnTo>
                  <a:pt x="54356" y="27711"/>
                </a:lnTo>
                <a:lnTo>
                  <a:pt x="54356" y="16268"/>
                </a:lnTo>
                <a:lnTo>
                  <a:pt x="52451" y="10553"/>
                </a:lnTo>
                <a:lnTo>
                  <a:pt x="48641" y="6731"/>
                </a:lnTo>
                <a:lnTo>
                  <a:pt x="43865" y="2921"/>
                </a:lnTo>
                <a:lnTo>
                  <a:pt x="37198" y="0"/>
                </a:lnTo>
                <a:lnTo>
                  <a:pt x="21932" y="0"/>
                </a:lnTo>
                <a:lnTo>
                  <a:pt x="17170" y="1016"/>
                </a:lnTo>
                <a:lnTo>
                  <a:pt x="14312" y="2921"/>
                </a:lnTo>
                <a:lnTo>
                  <a:pt x="10490" y="4826"/>
                </a:lnTo>
                <a:lnTo>
                  <a:pt x="7632" y="6731"/>
                </a:lnTo>
                <a:lnTo>
                  <a:pt x="1905" y="15252"/>
                </a:lnTo>
                <a:lnTo>
                  <a:pt x="1905" y="19062"/>
                </a:lnTo>
                <a:lnTo>
                  <a:pt x="12395" y="19062"/>
                </a:lnTo>
                <a:lnTo>
                  <a:pt x="12395" y="16268"/>
                </a:lnTo>
                <a:lnTo>
                  <a:pt x="14312" y="13347"/>
                </a:lnTo>
                <a:lnTo>
                  <a:pt x="16217" y="11442"/>
                </a:lnTo>
                <a:lnTo>
                  <a:pt x="21932" y="9537"/>
                </a:lnTo>
                <a:lnTo>
                  <a:pt x="32423" y="9537"/>
                </a:lnTo>
                <a:lnTo>
                  <a:pt x="36233" y="10553"/>
                </a:lnTo>
                <a:lnTo>
                  <a:pt x="39103" y="13347"/>
                </a:lnTo>
                <a:lnTo>
                  <a:pt x="41960" y="15252"/>
                </a:lnTo>
                <a:lnTo>
                  <a:pt x="43865" y="18173"/>
                </a:lnTo>
                <a:lnTo>
                  <a:pt x="43865" y="24790"/>
                </a:lnTo>
                <a:lnTo>
                  <a:pt x="41960" y="28600"/>
                </a:lnTo>
                <a:lnTo>
                  <a:pt x="38150" y="34315"/>
                </a:lnTo>
                <a:lnTo>
                  <a:pt x="33375" y="39154"/>
                </a:lnTo>
                <a:lnTo>
                  <a:pt x="24803" y="44869"/>
                </a:lnTo>
                <a:lnTo>
                  <a:pt x="12395" y="55295"/>
                </a:lnTo>
                <a:lnTo>
                  <a:pt x="7632" y="60121"/>
                </a:lnTo>
                <a:lnTo>
                  <a:pt x="1905" y="71564"/>
                </a:lnTo>
                <a:lnTo>
                  <a:pt x="0" y="76263"/>
                </a:lnTo>
                <a:lnTo>
                  <a:pt x="0" y="90627"/>
                </a:lnTo>
                <a:lnTo>
                  <a:pt x="56261" y="90627"/>
                </a:lnTo>
                <a:lnTo>
                  <a:pt x="56261" y="81102"/>
                </a:lnTo>
                <a:close/>
              </a:path>
              <a:path w="147319" h="90804">
                <a:moveTo>
                  <a:pt x="91554" y="75374"/>
                </a:moveTo>
                <a:lnTo>
                  <a:pt x="77241" y="75374"/>
                </a:lnTo>
                <a:lnTo>
                  <a:pt x="77241" y="90627"/>
                </a:lnTo>
                <a:lnTo>
                  <a:pt x="91554" y="90627"/>
                </a:lnTo>
                <a:lnTo>
                  <a:pt x="91554" y="75374"/>
                </a:lnTo>
                <a:close/>
              </a:path>
              <a:path w="147319" h="90804">
                <a:moveTo>
                  <a:pt x="146850" y="2921"/>
                </a:moveTo>
                <a:lnTo>
                  <a:pt x="136359" y="2921"/>
                </a:lnTo>
                <a:lnTo>
                  <a:pt x="119202" y="11442"/>
                </a:lnTo>
                <a:lnTo>
                  <a:pt x="119202" y="20967"/>
                </a:lnTo>
                <a:lnTo>
                  <a:pt x="136359" y="14363"/>
                </a:lnTo>
                <a:lnTo>
                  <a:pt x="136359" y="90627"/>
                </a:lnTo>
                <a:lnTo>
                  <a:pt x="146850" y="90627"/>
                </a:lnTo>
                <a:lnTo>
                  <a:pt x="146850" y="2921"/>
                </a:lnTo>
                <a:close/>
              </a:path>
            </a:pathLst>
          </a:custGeom>
          <a:solidFill>
            <a:srgbClr val="000000"/>
          </a:solidFill>
        </p:spPr>
        <p:txBody>
          <a:bodyPr wrap="square" lIns="0" tIns="0" rIns="0" bIns="0" rtlCol="0"/>
          <a:lstStyle/>
          <a:p>
            <a:endParaRPr/>
          </a:p>
        </p:txBody>
      </p:sp>
      <p:sp>
        <p:nvSpPr>
          <p:cNvPr id="58" name="object 58"/>
          <p:cNvSpPr/>
          <p:nvPr/>
        </p:nvSpPr>
        <p:spPr>
          <a:xfrm>
            <a:off x="1608474" y="4808523"/>
            <a:ext cx="29209" cy="88265"/>
          </a:xfrm>
          <a:custGeom>
            <a:avLst/>
            <a:gdLst/>
            <a:ahLst/>
            <a:cxnLst/>
            <a:rect l="l" t="t" r="r" b="b"/>
            <a:pathLst>
              <a:path w="29210" h="88264">
                <a:moveTo>
                  <a:pt x="28602" y="0"/>
                </a:moveTo>
                <a:lnTo>
                  <a:pt x="18115" y="0"/>
                </a:lnTo>
                <a:lnTo>
                  <a:pt x="0" y="8516"/>
                </a:lnTo>
                <a:lnTo>
                  <a:pt x="0" y="18049"/>
                </a:lnTo>
                <a:lnTo>
                  <a:pt x="18115" y="11440"/>
                </a:lnTo>
                <a:lnTo>
                  <a:pt x="18115" y="87707"/>
                </a:lnTo>
                <a:lnTo>
                  <a:pt x="28602" y="87707"/>
                </a:lnTo>
                <a:lnTo>
                  <a:pt x="28602" y="0"/>
                </a:lnTo>
                <a:close/>
              </a:path>
            </a:pathLst>
          </a:custGeom>
          <a:solidFill>
            <a:srgbClr val="000000"/>
          </a:solidFill>
        </p:spPr>
        <p:txBody>
          <a:bodyPr wrap="square" lIns="0" tIns="0" rIns="0" bIns="0" rtlCol="0"/>
          <a:lstStyle/>
          <a:p>
            <a:endParaRPr/>
          </a:p>
        </p:txBody>
      </p:sp>
      <p:pic>
        <p:nvPicPr>
          <p:cNvPr id="59" name="object 59"/>
          <p:cNvPicPr/>
          <p:nvPr/>
        </p:nvPicPr>
        <p:blipFill>
          <a:blip r:embed="rId30" cstate="print"/>
          <a:stretch>
            <a:fillRect/>
          </a:stretch>
        </p:blipFill>
        <p:spPr>
          <a:xfrm>
            <a:off x="1728617" y="4804706"/>
            <a:ext cx="1177627" cy="115291"/>
          </a:xfrm>
          <a:prstGeom prst="rect">
            <a:avLst/>
          </a:prstGeom>
        </p:spPr>
      </p:pic>
      <p:sp>
        <p:nvSpPr>
          <p:cNvPr id="60" name="object 60"/>
          <p:cNvSpPr/>
          <p:nvPr/>
        </p:nvSpPr>
        <p:spPr>
          <a:xfrm>
            <a:off x="6266637" y="4805605"/>
            <a:ext cx="147320" cy="90805"/>
          </a:xfrm>
          <a:custGeom>
            <a:avLst/>
            <a:gdLst/>
            <a:ahLst/>
            <a:cxnLst/>
            <a:rect l="l" t="t" r="r" b="b"/>
            <a:pathLst>
              <a:path w="147320" h="90804">
                <a:moveTo>
                  <a:pt x="56311" y="81102"/>
                </a:moveTo>
                <a:lnTo>
                  <a:pt x="10553" y="81102"/>
                </a:lnTo>
                <a:lnTo>
                  <a:pt x="10553" y="78168"/>
                </a:lnTo>
                <a:lnTo>
                  <a:pt x="35344" y="48679"/>
                </a:lnTo>
                <a:lnTo>
                  <a:pt x="37249" y="46774"/>
                </a:lnTo>
                <a:lnTo>
                  <a:pt x="41059" y="44869"/>
                </a:lnTo>
                <a:lnTo>
                  <a:pt x="51485" y="34315"/>
                </a:lnTo>
                <a:lnTo>
                  <a:pt x="52501" y="31521"/>
                </a:lnTo>
                <a:lnTo>
                  <a:pt x="53390" y="27711"/>
                </a:lnTo>
                <a:lnTo>
                  <a:pt x="54406" y="24790"/>
                </a:lnTo>
                <a:lnTo>
                  <a:pt x="54406" y="16268"/>
                </a:lnTo>
                <a:lnTo>
                  <a:pt x="52501" y="10553"/>
                </a:lnTo>
                <a:lnTo>
                  <a:pt x="47675" y="6731"/>
                </a:lnTo>
                <a:lnTo>
                  <a:pt x="43853" y="2921"/>
                </a:lnTo>
                <a:lnTo>
                  <a:pt x="37249" y="0"/>
                </a:lnTo>
                <a:lnTo>
                  <a:pt x="21996" y="0"/>
                </a:lnTo>
                <a:lnTo>
                  <a:pt x="1905" y="15252"/>
                </a:lnTo>
                <a:lnTo>
                  <a:pt x="1905" y="19062"/>
                </a:lnTo>
                <a:lnTo>
                  <a:pt x="12458" y="19062"/>
                </a:lnTo>
                <a:lnTo>
                  <a:pt x="12458" y="16268"/>
                </a:lnTo>
                <a:lnTo>
                  <a:pt x="13347" y="13347"/>
                </a:lnTo>
                <a:lnTo>
                  <a:pt x="16268" y="11442"/>
                </a:lnTo>
                <a:lnTo>
                  <a:pt x="18173" y="10553"/>
                </a:lnTo>
                <a:lnTo>
                  <a:pt x="21996" y="9537"/>
                </a:lnTo>
                <a:lnTo>
                  <a:pt x="31521" y="9537"/>
                </a:lnTo>
                <a:lnTo>
                  <a:pt x="36233" y="10553"/>
                </a:lnTo>
                <a:lnTo>
                  <a:pt x="39154" y="13347"/>
                </a:lnTo>
                <a:lnTo>
                  <a:pt x="41948" y="15252"/>
                </a:lnTo>
                <a:lnTo>
                  <a:pt x="42964" y="18173"/>
                </a:lnTo>
                <a:lnTo>
                  <a:pt x="42964" y="24790"/>
                </a:lnTo>
                <a:lnTo>
                  <a:pt x="41948" y="28600"/>
                </a:lnTo>
                <a:lnTo>
                  <a:pt x="40043" y="31521"/>
                </a:lnTo>
                <a:lnTo>
                  <a:pt x="32410" y="39154"/>
                </a:lnTo>
                <a:lnTo>
                  <a:pt x="24790" y="44869"/>
                </a:lnTo>
                <a:lnTo>
                  <a:pt x="19062" y="49568"/>
                </a:lnTo>
                <a:lnTo>
                  <a:pt x="6731" y="60121"/>
                </a:lnTo>
                <a:lnTo>
                  <a:pt x="1016" y="71564"/>
                </a:lnTo>
                <a:lnTo>
                  <a:pt x="0" y="76263"/>
                </a:lnTo>
                <a:lnTo>
                  <a:pt x="0" y="90627"/>
                </a:lnTo>
                <a:lnTo>
                  <a:pt x="56311" y="90627"/>
                </a:lnTo>
                <a:lnTo>
                  <a:pt x="56311" y="81102"/>
                </a:lnTo>
                <a:close/>
              </a:path>
              <a:path w="147320" h="90804">
                <a:moveTo>
                  <a:pt x="91528" y="75374"/>
                </a:moveTo>
                <a:lnTo>
                  <a:pt x="76276" y="75374"/>
                </a:lnTo>
                <a:lnTo>
                  <a:pt x="76276" y="90627"/>
                </a:lnTo>
                <a:lnTo>
                  <a:pt x="91528" y="90627"/>
                </a:lnTo>
                <a:lnTo>
                  <a:pt x="91528" y="75374"/>
                </a:lnTo>
                <a:close/>
              </a:path>
              <a:path w="147320" h="90804">
                <a:moveTo>
                  <a:pt x="146824" y="2921"/>
                </a:moveTo>
                <a:lnTo>
                  <a:pt x="136398" y="2921"/>
                </a:lnTo>
                <a:lnTo>
                  <a:pt x="118224" y="11442"/>
                </a:lnTo>
                <a:lnTo>
                  <a:pt x="118224" y="20967"/>
                </a:lnTo>
                <a:lnTo>
                  <a:pt x="136398" y="14363"/>
                </a:lnTo>
                <a:lnTo>
                  <a:pt x="136398" y="90627"/>
                </a:lnTo>
                <a:lnTo>
                  <a:pt x="146824" y="90627"/>
                </a:lnTo>
                <a:lnTo>
                  <a:pt x="146824" y="2921"/>
                </a:lnTo>
                <a:close/>
              </a:path>
            </a:pathLst>
          </a:custGeom>
          <a:solidFill>
            <a:srgbClr val="000000"/>
          </a:solidFill>
        </p:spPr>
        <p:txBody>
          <a:bodyPr wrap="square" lIns="0" tIns="0" rIns="0" bIns="0" rtlCol="0"/>
          <a:lstStyle/>
          <a:p>
            <a:endParaRPr/>
          </a:p>
        </p:txBody>
      </p:sp>
      <p:sp>
        <p:nvSpPr>
          <p:cNvPr id="61" name="object 61"/>
          <p:cNvSpPr/>
          <p:nvPr/>
        </p:nvSpPr>
        <p:spPr>
          <a:xfrm>
            <a:off x="6462159" y="4808523"/>
            <a:ext cx="27940" cy="88265"/>
          </a:xfrm>
          <a:custGeom>
            <a:avLst/>
            <a:gdLst/>
            <a:ahLst/>
            <a:cxnLst/>
            <a:rect l="l" t="t" r="r" b="b"/>
            <a:pathLst>
              <a:path w="27939" h="88264">
                <a:moveTo>
                  <a:pt x="27585" y="0"/>
                </a:moveTo>
                <a:lnTo>
                  <a:pt x="17161" y="0"/>
                </a:lnTo>
                <a:lnTo>
                  <a:pt x="0" y="8516"/>
                </a:lnTo>
                <a:lnTo>
                  <a:pt x="0" y="18049"/>
                </a:lnTo>
                <a:lnTo>
                  <a:pt x="17161" y="11440"/>
                </a:lnTo>
                <a:lnTo>
                  <a:pt x="17161" y="87707"/>
                </a:lnTo>
                <a:lnTo>
                  <a:pt x="27585" y="87707"/>
                </a:lnTo>
                <a:lnTo>
                  <a:pt x="27585" y="0"/>
                </a:lnTo>
                <a:close/>
              </a:path>
            </a:pathLst>
          </a:custGeom>
          <a:solidFill>
            <a:srgbClr val="000000"/>
          </a:solidFill>
        </p:spPr>
        <p:txBody>
          <a:bodyPr wrap="square" lIns="0" tIns="0" rIns="0" bIns="0" rtlCol="0"/>
          <a:lstStyle/>
          <a:p>
            <a:endParaRPr/>
          </a:p>
        </p:txBody>
      </p:sp>
      <p:sp>
        <p:nvSpPr>
          <p:cNvPr id="62" name="object 62"/>
          <p:cNvSpPr/>
          <p:nvPr/>
        </p:nvSpPr>
        <p:spPr>
          <a:xfrm>
            <a:off x="6632890" y="4973387"/>
            <a:ext cx="29209" cy="88265"/>
          </a:xfrm>
          <a:custGeom>
            <a:avLst/>
            <a:gdLst/>
            <a:ahLst/>
            <a:cxnLst/>
            <a:rect l="l" t="t" r="r" b="b"/>
            <a:pathLst>
              <a:path w="29209" h="88264">
                <a:moveTo>
                  <a:pt x="28602" y="0"/>
                </a:moveTo>
                <a:lnTo>
                  <a:pt x="18051" y="0"/>
                </a:lnTo>
                <a:lnTo>
                  <a:pt x="0" y="7626"/>
                </a:lnTo>
                <a:lnTo>
                  <a:pt x="0" y="18177"/>
                </a:lnTo>
                <a:lnTo>
                  <a:pt x="18051" y="10550"/>
                </a:lnTo>
                <a:lnTo>
                  <a:pt x="18051" y="87834"/>
                </a:lnTo>
                <a:lnTo>
                  <a:pt x="28602" y="87834"/>
                </a:lnTo>
                <a:lnTo>
                  <a:pt x="28602" y="0"/>
                </a:lnTo>
                <a:close/>
              </a:path>
            </a:pathLst>
          </a:custGeom>
          <a:solidFill>
            <a:srgbClr val="000000"/>
          </a:solidFill>
        </p:spPr>
        <p:txBody>
          <a:bodyPr wrap="square" lIns="0" tIns="0" rIns="0" bIns="0" rtlCol="0"/>
          <a:lstStyle/>
          <a:p>
            <a:endParaRPr/>
          </a:p>
        </p:txBody>
      </p:sp>
      <p:sp>
        <p:nvSpPr>
          <p:cNvPr id="63" name="object 63"/>
          <p:cNvSpPr/>
          <p:nvPr/>
        </p:nvSpPr>
        <p:spPr>
          <a:xfrm>
            <a:off x="7034346" y="4970591"/>
            <a:ext cx="56515" cy="90805"/>
          </a:xfrm>
          <a:custGeom>
            <a:avLst/>
            <a:gdLst/>
            <a:ahLst/>
            <a:cxnLst/>
            <a:rect l="l" t="t" r="r" b="b"/>
            <a:pathLst>
              <a:path w="56515" h="90804">
                <a:moveTo>
                  <a:pt x="50468" y="8516"/>
                </a:moveTo>
                <a:lnTo>
                  <a:pt x="32416" y="8516"/>
                </a:lnTo>
                <a:lnTo>
                  <a:pt x="36230" y="10423"/>
                </a:lnTo>
                <a:lnTo>
                  <a:pt x="39027" y="12329"/>
                </a:lnTo>
                <a:lnTo>
                  <a:pt x="41950" y="15253"/>
                </a:lnTo>
                <a:lnTo>
                  <a:pt x="43857" y="18049"/>
                </a:lnTo>
                <a:lnTo>
                  <a:pt x="43857" y="24786"/>
                </a:lnTo>
                <a:lnTo>
                  <a:pt x="42840" y="27583"/>
                </a:lnTo>
                <a:lnTo>
                  <a:pt x="40044" y="31396"/>
                </a:lnTo>
                <a:lnTo>
                  <a:pt x="38137" y="34320"/>
                </a:lnTo>
                <a:lnTo>
                  <a:pt x="33306" y="39023"/>
                </a:lnTo>
                <a:lnTo>
                  <a:pt x="25679" y="44743"/>
                </a:lnTo>
                <a:lnTo>
                  <a:pt x="19068" y="49573"/>
                </a:lnTo>
                <a:lnTo>
                  <a:pt x="12331" y="54276"/>
                </a:lnTo>
                <a:lnTo>
                  <a:pt x="7627" y="59997"/>
                </a:lnTo>
                <a:lnTo>
                  <a:pt x="4703" y="65717"/>
                </a:lnTo>
                <a:lnTo>
                  <a:pt x="1906" y="71437"/>
                </a:lnTo>
                <a:lnTo>
                  <a:pt x="0" y="76267"/>
                </a:lnTo>
                <a:lnTo>
                  <a:pt x="0" y="90631"/>
                </a:lnTo>
                <a:lnTo>
                  <a:pt x="56188" y="90631"/>
                </a:lnTo>
                <a:lnTo>
                  <a:pt x="56188" y="80080"/>
                </a:lnTo>
                <a:lnTo>
                  <a:pt x="11441" y="80080"/>
                </a:lnTo>
                <a:lnTo>
                  <a:pt x="11441" y="78174"/>
                </a:lnTo>
                <a:lnTo>
                  <a:pt x="38137" y="46650"/>
                </a:lnTo>
                <a:lnTo>
                  <a:pt x="40933" y="43853"/>
                </a:lnTo>
                <a:lnTo>
                  <a:pt x="44747" y="40930"/>
                </a:lnTo>
                <a:lnTo>
                  <a:pt x="48561" y="37116"/>
                </a:lnTo>
                <a:lnTo>
                  <a:pt x="51485" y="34320"/>
                </a:lnTo>
                <a:lnTo>
                  <a:pt x="53392" y="30506"/>
                </a:lnTo>
                <a:lnTo>
                  <a:pt x="54281" y="27583"/>
                </a:lnTo>
                <a:lnTo>
                  <a:pt x="55298" y="24786"/>
                </a:lnTo>
                <a:lnTo>
                  <a:pt x="55298" y="15253"/>
                </a:lnTo>
                <a:lnTo>
                  <a:pt x="52375" y="10423"/>
                </a:lnTo>
                <a:lnTo>
                  <a:pt x="50468" y="8516"/>
                </a:lnTo>
                <a:close/>
              </a:path>
              <a:path w="56515" h="90804">
                <a:moveTo>
                  <a:pt x="37120" y="0"/>
                </a:moveTo>
                <a:lnTo>
                  <a:pt x="21865" y="0"/>
                </a:lnTo>
                <a:lnTo>
                  <a:pt x="18051" y="889"/>
                </a:lnTo>
                <a:lnTo>
                  <a:pt x="10424" y="4703"/>
                </a:lnTo>
                <a:lnTo>
                  <a:pt x="7627" y="6609"/>
                </a:lnTo>
                <a:lnTo>
                  <a:pt x="5720" y="9533"/>
                </a:lnTo>
                <a:lnTo>
                  <a:pt x="3813" y="12329"/>
                </a:lnTo>
                <a:lnTo>
                  <a:pt x="2796" y="15253"/>
                </a:lnTo>
                <a:lnTo>
                  <a:pt x="2796" y="18049"/>
                </a:lnTo>
                <a:lnTo>
                  <a:pt x="13348" y="18049"/>
                </a:lnTo>
                <a:lnTo>
                  <a:pt x="13348" y="15253"/>
                </a:lnTo>
                <a:lnTo>
                  <a:pt x="14237" y="13346"/>
                </a:lnTo>
                <a:lnTo>
                  <a:pt x="16144" y="11440"/>
                </a:lnTo>
                <a:lnTo>
                  <a:pt x="19068" y="9533"/>
                </a:lnTo>
                <a:lnTo>
                  <a:pt x="21865" y="8516"/>
                </a:lnTo>
                <a:lnTo>
                  <a:pt x="50468" y="8516"/>
                </a:lnTo>
                <a:lnTo>
                  <a:pt x="48561" y="6609"/>
                </a:lnTo>
                <a:lnTo>
                  <a:pt x="44747" y="1906"/>
                </a:lnTo>
                <a:lnTo>
                  <a:pt x="37120" y="0"/>
                </a:lnTo>
                <a:close/>
              </a:path>
            </a:pathLst>
          </a:custGeom>
          <a:solidFill>
            <a:srgbClr val="000000"/>
          </a:solidFill>
        </p:spPr>
        <p:txBody>
          <a:bodyPr wrap="square" lIns="0" tIns="0" rIns="0" bIns="0" rtlCol="0"/>
          <a:lstStyle/>
          <a:p>
            <a:endParaRPr/>
          </a:p>
        </p:txBody>
      </p:sp>
      <p:sp>
        <p:nvSpPr>
          <p:cNvPr id="64" name="object 64"/>
          <p:cNvSpPr/>
          <p:nvPr/>
        </p:nvSpPr>
        <p:spPr>
          <a:xfrm>
            <a:off x="7442413" y="4970590"/>
            <a:ext cx="55880" cy="92711"/>
          </a:xfrm>
          <a:custGeom>
            <a:avLst/>
            <a:gdLst/>
            <a:ahLst/>
            <a:cxnLst/>
            <a:rect l="l" t="t" r="r" b="b"/>
            <a:pathLst>
              <a:path w="55879" h="92710">
                <a:moveTo>
                  <a:pt x="10551" y="74360"/>
                </a:moveTo>
                <a:lnTo>
                  <a:pt x="0" y="74360"/>
                </a:lnTo>
                <a:lnTo>
                  <a:pt x="0" y="79063"/>
                </a:lnTo>
                <a:lnTo>
                  <a:pt x="1906" y="83894"/>
                </a:lnTo>
                <a:lnTo>
                  <a:pt x="6737" y="86817"/>
                </a:lnTo>
                <a:lnTo>
                  <a:pt x="10551" y="90631"/>
                </a:lnTo>
                <a:lnTo>
                  <a:pt x="17161" y="92537"/>
                </a:lnTo>
                <a:lnTo>
                  <a:pt x="35340" y="92537"/>
                </a:lnTo>
                <a:lnTo>
                  <a:pt x="42967" y="89614"/>
                </a:lnTo>
                <a:lnTo>
                  <a:pt x="47671" y="83894"/>
                </a:lnTo>
                <a:lnTo>
                  <a:pt x="21992" y="83894"/>
                </a:lnTo>
                <a:lnTo>
                  <a:pt x="18178" y="82877"/>
                </a:lnTo>
                <a:lnTo>
                  <a:pt x="15254" y="81987"/>
                </a:lnTo>
                <a:lnTo>
                  <a:pt x="12458" y="80080"/>
                </a:lnTo>
                <a:lnTo>
                  <a:pt x="10551" y="78174"/>
                </a:lnTo>
                <a:lnTo>
                  <a:pt x="10551" y="74360"/>
                </a:lnTo>
                <a:close/>
              </a:path>
              <a:path w="55879" h="92710">
                <a:moveTo>
                  <a:pt x="48561" y="8516"/>
                </a:moveTo>
                <a:lnTo>
                  <a:pt x="30509" y="8516"/>
                </a:lnTo>
                <a:lnTo>
                  <a:pt x="34323" y="9533"/>
                </a:lnTo>
                <a:lnTo>
                  <a:pt x="37247" y="12329"/>
                </a:lnTo>
                <a:lnTo>
                  <a:pt x="39154" y="14236"/>
                </a:lnTo>
                <a:lnTo>
                  <a:pt x="41061" y="17160"/>
                </a:lnTo>
                <a:lnTo>
                  <a:pt x="41061" y="23770"/>
                </a:lnTo>
                <a:lnTo>
                  <a:pt x="40044" y="26693"/>
                </a:lnTo>
                <a:lnTo>
                  <a:pt x="24789" y="38133"/>
                </a:lnTo>
                <a:lnTo>
                  <a:pt x="13348" y="38133"/>
                </a:lnTo>
                <a:lnTo>
                  <a:pt x="13348" y="46650"/>
                </a:lnTo>
                <a:lnTo>
                  <a:pt x="26696" y="46650"/>
                </a:lnTo>
                <a:lnTo>
                  <a:pt x="33433" y="48556"/>
                </a:lnTo>
                <a:lnTo>
                  <a:pt x="38137" y="52370"/>
                </a:lnTo>
                <a:lnTo>
                  <a:pt x="41950" y="55293"/>
                </a:lnTo>
                <a:lnTo>
                  <a:pt x="44874" y="59997"/>
                </a:lnTo>
                <a:lnTo>
                  <a:pt x="44874" y="69530"/>
                </a:lnTo>
                <a:lnTo>
                  <a:pt x="43857" y="72454"/>
                </a:lnTo>
                <a:lnTo>
                  <a:pt x="41950" y="75250"/>
                </a:lnTo>
                <a:lnTo>
                  <a:pt x="41061" y="78174"/>
                </a:lnTo>
                <a:lnTo>
                  <a:pt x="39154" y="80970"/>
                </a:lnTo>
                <a:lnTo>
                  <a:pt x="36230" y="81987"/>
                </a:lnTo>
                <a:lnTo>
                  <a:pt x="33433" y="82877"/>
                </a:lnTo>
                <a:lnTo>
                  <a:pt x="30509" y="83894"/>
                </a:lnTo>
                <a:lnTo>
                  <a:pt x="47671" y="83894"/>
                </a:lnTo>
                <a:lnTo>
                  <a:pt x="52502" y="78174"/>
                </a:lnTo>
                <a:lnTo>
                  <a:pt x="55298" y="72454"/>
                </a:lnTo>
                <a:lnTo>
                  <a:pt x="55298" y="59107"/>
                </a:lnTo>
                <a:lnTo>
                  <a:pt x="53392" y="54276"/>
                </a:lnTo>
                <a:lnTo>
                  <a:pt x="49578" y="49573"/>
                </a:lnTo>
                <a:lnTo>
                  <a:pt x="46781" y="45760"/>
                </a:lnTo>
                <a:lnTo>
                  <a:pt x="41061" y="42836"/>
                </a:lnTo>
                <a:lnTo>
                  <a:pt x="34323" y="40930"/>
                </a:lnTo>
                <a:lnTo>
                  <a:pt x="39154" y="40040"/>
                </a:lnTo>
                <a:lnTo>
                  <a:pt x="41950" y="38133"/>
                </a:lnTo>
                <a:lnTo>
                  <a:pt x="44874" y="36227"/>
                </a:lnTo>
                <a:lnTo>
                  <a:pt x="46781" y="33303"/>
                </a:lnTo>
                <a:lnTo>
                  <a:pt x="48688" y="31396"/>
                </a:lnTo>
                <a:lnTo>
                  <a:pt x="49578" y="28600"/>
                </a:lnTo>
                <a:lnTo>
                  <a:pt x="51485" y="25676"/>
                </a:lnTo>
                <a:lnTo>
                  <a:pt x="51485" y="14236"/>
                </a:lnTo>
                <a:lnTo>
                  <a:pt x="49578" y="9533"/>
                </a:lnTo>
                <a:lnTo>
                  <a:pt x="48561" y="8516"/>
                </a:lnTo>
                <a:close/>
              </a:path>
              <a:path w="55879" h="92710">
                <a:moveTo>
                  <a:pt x="34323" y="0"/>
                </a:moveTo>
                <a:lnTo>
                  <a:pt x="17161" y="0"/>
                </a:lnTo>
                <a:lnTo>
                  <a:pt x="10551" y="1906"/>
                </a:lnTo>
                <a:lnTo>
                  <a:pt x="2923" y="9533"/>
                </a:lnTo>
                <a:lnTo>
                  <a:pt x="1016" y="14236"/>
                </a:lnTo>
                <a:lnTo>
                  <a:pt x="1016" y="19066"/>
                </a:lnTo>
                <a:lnTo>
                  <a:pt x="11441" y="19066"/>
                </a:lnTo>
                <a:lnTo>
                  <a:pt x="11441" y="15253"/>
                </a:lnTo>
                <a:lnTo>
                  <a:pt x="13348" y="13346"/>
                </a:lnTo>
                <a:lnTo>
                  <a:pt x="14365" y="11440"/>
                </a:lnTo>
                <a:lnTo>
                  <a:pt x="16271" y="10423"/>
                </a:lnTo>
                <a:lnTo>
                  <a:pt x="18178" y="9533"/>
                </a:lnTo>
                <a:lnTo>
                  <a:pt x="20975" y="9533"/>
                </a:lnTo>
                <a:lnTo>
                  <a:pt x="22882" y="8516"/>
                </a:lnTo>
                <a:lnTo>
                  <a:pt x="48561" y="8516"/>
                </a:lnTo>
                <a:lnTo>
                  <a:pt x="45764" y="5720"/>
                </a:lnTo>
                <a:lnTo>
                  <a:pt x="41061" y="1906"/>
                </a:lnTo>
                <a:lnTo>
                  <a:pt x="34323" y="0"/>
                </a:lnTo>
                <a:close/>
              </a:path>
            </a:pathLst>
          </a:custGeom>
          <a:solidFill>
            <a:srgbClr val="000000"/>
          </a:solidFill>
        </p:spPr>
        <p:txBody>
          <a:bodyPr wrap="square" lIns="0" tIns="0" rIns="0" bIns="0" rtlCol="0"/>
          <a:lstStyle/>
          <a:p>
            <a:endParaRPr/>
          </a:p>
        </p:txBody>
      </p:sp>
      <p:sp>
        <p:nvSpPr>
          <p:cNvPr id="65" name="object 65"/>
          <p:cNvSpPr/>
          <p:nvPr/>
        </p:nvSpPr>
        <p:spPr>
          <a:xfrm>
            <a:off x="1412978" y="5135588"/>
            <a:ext cx="245111" cy="90171"/>
          </a:xfrm>
          <a:custGeom>
            <a:avLst/>
            <a:gdLst/>
            <a:ahLst/>
            <a:cxnLst/>
            <a:rect l="l" t="t" r="r" b="b"/>
            <a:pathLst>
              <a:path w="245110" h="90170">
                <a:moveTo>
                  <a:pt x="56261" y="80073"/>
                </a:moveTo>
                <a:lnTo>
                  <a:pt x="11442" y="80073"/>
                </a:lnTo>
                <a:lnTo>
                  <a:pt x="11442" y="78168"/>
                </a:lnTo>
                <a:lnTo>
                  <a:pt x="12700" y="71551"/>
                </a:lnTo>
                <a:lnTo>
                  <a:pt x="16446" y="64782"/>
                </a:lnTo>
                <a:lnTo>
                  <a:pt x="22707" y="58026"/>
                </a:lnTo>
                <a:lnTo>
                  <a:pt x="31470" y="51473"/>
                </a:lnTo>
                <a:lnTo>
                  <a:pt x="35280" y="48552"/>
                </a:lnTo>
                <a:lnTo>
                  <a:pt x="38150" y="46647"/>
                </a:lnTo>
                <a:lnTo>
                  <a:pt x="41008" y="43853"/>
                </a:lnTo>
                <a:lnTo>
                  <a:pt x="44818" y="40932"/>
                </a:lnTo>
                <a:lnTo>
                  <a:pt x="48641" y="37109"/>
                </a:lnTo>
                <a:lnTo>
                  <a:pt x="51498" y="34315"/>
                </a:lnTo>
                <a:lnTo>
                  <a:pt x="52451" y="30505"/>
                </a:lnTo>
                <a:lnTo>
                  <a:pt x="54356" y="27584"/>
                </a:lnTo>
                <a:lnTo>
                  <a:pt x="54356" y="15252"/>
                </a:lnTo>
                <a:lnTo>
                  <a:pt x="37198" y="0"/>
                </a:lnTo>
                <a:lnTo>
                  <a:pt x="21932" y="0"/>
                </a:lnTo>
                <a:lnTo>
                  <a:pt x="17170" y="889"/>
                </a:lnTo>
                <a:lnTo>
                  <a:pt x="14312" y="2794"/>
                </a:lnTo>
                <a:lnTo>
                  <a:pt x="10490" y="3810"/>
                </a:lnTo>
                <a:lnTo>
                  <a:pt x="7632" y="6604"/>
                </a:lnTo>
                <a:lnTo>
                  <a:pt x="5727" y="8509"/>
                </a:lnTo>
                <a:lnTo>
                  <a:pt x="3822" y="11442"/>
                </a:lnTo>
                <a:lnTo>
                  <a:pt x="1905" y="14236"/>
                </a:lnTo>
                <a:lnTo>
                  <a:pt x="1905" y="18046"/>
                </a:lnTo>
                <a:lnTo>
                  <a:pt x="12395" y="18046"/>
                </a:lnTo>
                <a:lnTo>
                  <a:pt x="12395" y="15252"/>
                </a:lnTo>
                <a:lnTo>
                  <a:pt x="16217" y="11442"/>
                </a:lnTo>
                <a:lnTo>
                  <a:pt x="19075" y="9537"/>
                </a:lnTo>
                <a:lnTo>
                  <a:pt x="21932" y="8509"/>
                </a:lnTo>
                <a:lnTo>
                  <a:pt x="32423" y="8509"/>
                </a:lnTo>
                <a:lnTo>
                  <a:pt x="36233" y="9537"/>
                </a:lnTo>
                <a:lnTo>
                  <a:pt x="39103" y="12331"/>
                </a:lnTo>
                <a:lnTo>
                  <a:pt x="41960" y="15252"/>
                </a:lnTo>
                <a:lnTo>
                  <a:pt x="43865" y="18046"/>
                </a:lnTo>
                <a:lnTo>
                  <a:pt x="43865" y="24790"/>
                </a:lnTo>
                <a:lnTo>
                  <a:pt x="41960" y="27584"/>
                </a:lnTo>
                <a:lnTo>
                  <a:pt x="40055" y="30505"/>
                </a:lnTo>
                <a:lnTo>
                  <a:pt x="38150" y="34315"/>
                </a:lnTo>
                <a:lnTo>
                  <a:pt x="33375" y="38138"/>
                </a:lnTo>
                <a:lnTo>
                  <a:pt x="24803" y="44742"/>
                </a:lnTo>
                <a:lnTo>
                  <a:pt x="19075" y="48552"/>
                </a:lnTo>
                <a:lnTo>
                  <a:pt x="12395" y="54279"/>
                </a:lnTo>
                <a:lnTo>
                  <a:pt x="7632" y="59994"/>
                </a:lnTo>
                <a:lnTo>
                  <a:pt x="4775" y="65709"/>
                </a:lnTo>
                <a:lnTo>
                  <a:pt x="1905" y="70548"/>
                </a:lnTo>
                <a:lnTo>
                  <a:pt x="0" y="76263"/>
                </a:lnTo>
                <a:lnTo>
                  <a:pt x="0" y="89611"/>
                </a:lnTo>
                <a:lnTo>
                  <a:pt x="56261" y="89611"/>
                </a:lnTo>
                <a:lnTo>
                  <a:pt x="56261" y="80073"/>
                </a:lnTo>
                <a:close/>
              </a:path>
              <a:path w="245110" h="90170">
                <a:moveTo>
                  <a:pt x="91554" y="75247"/>
                </a:moveTo>
                <a:lnTo>
                  <a:pt x="77241" y="75247"/>
                </a:lnTo>
                <a:lnTo>
                  <a:pt x="77241" y="89611"/>
                </a:lnTo>
                <a:lnTo>
                  <a:pt x="91554" y="89611"/>
                </a:lnTo>
                <a:lnTo>
                  <a:pt x="91554" y="75247"/>
                </a:lnTo>
                <a:close/>
              </a:path>
              <a:path w="245110" h="90170">
                <a:moveTo>
                  <a:pt x="146850" y="2794"/>
                </a:moveTo>
                <a:lnTo>
                  <a:pt x="136359" y="2794"/>
                </a:lnTo>
                <a:lnTo>
                  <a:pt x="119202" y="10426"/>
                </a:lnTo>
                <a:lnTo>
                  <a:pt x="119202" y="19951"/>
                </a:lnTo>
                <a:lnTo>
                  <a:pt x="136359" y="13347"/>
                </a:lnTo>
                <a:lnTo>
                  <a:pt x="136359" y="89611"/>
                </a:lnTo>
                <a:lnTo>
                  <a:pt x="146850" y="89611"/>
                </a:lnTo>
                <a:lnTo>
                  <a:pt x="146850" y="2794"/>
                </a:lnTo>
                <a:close/>
              </a:path>
              <a:path w="245110" h="90170">
                <a:moveTo>
                  <a:pt x="245071" y="80073"/>
                </a:moveTo>
                <a:lnTo>
                  <a:pt x="199301" y="80073"/>
                </a:lnTo>
                <a:lnTo>
                  <a:pt x="199301" y="78168"/>
                </a:lnTo>
                <a:lnTo>
                  <a:pt x="224091" y="48552"/>
                </a:lnTo>
                <a:lnTo>
                  <a:pt x="225996" y="46647"/>
                </a:lnTo>
                <a:lnTo>
                  <a:pt x="229806" y="43853"/>
                </a:lnTo>
                <a:lnTo>
                  <a:pt x="233629" y="40932"/>
                </a:lnTo>
                <a:lnTo>
                  <a:pt x="237439" y="37109"/>
                </a:lnTo>
                <a:lnTo>
                  <a:pt x="240296" y="34315"/>
                </a:lnTo>
                <a:lnTo>
                  <a:pt x="241249" y="30505"/>
                </a:lnTo>
                <a:lnTo>
                  <a:pt x="242201" y="27584"/>
                </a:lnTo>
                <a:lnTo>
                  <a:pt x="243154" y="24790"/>
                </a:lnTo>
                <a:lnTo>
                  <a:pt x="243154" y="15252"/>
                </a:lnTo>
                <a:lnTo>
                  <a:pt x="241249" y="10426"/>
                </a:lnTo>
                <a:lnTo>
                  <a:pt x="238874" y="8509"/>
                </a:lnTo>
                <a:lnTo>
                  <a:pt x="236486" y="6604"/>
                </a:lnTo>
                <a:lnTo>
                  <a:pt x="232676" y="1905"/>
                </a:lnTo>
                <a:lnTo>
                  <a:pt x="225996" y="0"/>
                </a:lnTo>
                <a:lnTo>
                  <a:pt x="210743" y="0"/>
                </a:lnTo>
                <a:lnTo>
                  <a:pt x="205981" y="889"/>
                </a:lnTo>
                <a:lnTo>
                  <a:pt x="202158" y="2794"/>
                </a:lnTo>
                <a:lnTo>
                  <a:pt x="198348" y="3810"/>
                </a:lnTo>
                <a:lnTo>
                  <a:pt x="195491" y="6604"/>
                </a:lnTo>
                <a:lnTo>
                  <a:pt x="193586" y="8509"/>
                </a:lnTo>
                <a:lnTo>
                  <a:pt x="191681" y="11442"/>
                </a:lnTo>
                <a:lnTo>
                  <a:pt x="190715" y="14236"/>
                </a:lnTo>
                <a:lnTo>
                  <a:pt x="190715" y="18046"/>
                </a:lnTo>
                <a:lnTo>
                  <a:pt x="201206" y="18046"/>
                </a:lnTo>
                <a:lnTo>
                  <a:pt x="201206" y="15252"/>
                </a:lnTo>
                <a:lnTo>
                  <a:pt x="202158" y="13347"/>
                </a:lnTo>
                <a:lnTo>
                  <a:pt x="205028" y="11442"/>
                </a:lnTo>
                <a:lnTo>
                  <a:pt x="206933" y="9537"/>
                </a:lnTo>
                <a:lnTo>
                  <a:pt x="210743" y="8509"/>
                </a:lnTo>
                <a:lnTo>
                  <a:pt x="220281" y="8509"/>
                </a:lnTo>
                <a:lnTo>
                  <a:pt x="225044" y="9537"/>
                </a:lnTo>
                <a:lnTo>
                  <a:pt x="227901" y="12331"/>
                </a:lnTo>
                <a:lnTo>
                  <a:pt x="230771" y="15252"/>
                </a:lnTo>
                <a:lnTo>
                  <a:pt x="231724" y="18046"/>
                </a:lnTo>
                <a:lnTo>
                  <a:pt x="231724" y="24790"/>
                </a:lnTo>
                <a:lnTo>
                  <a:pt x="230771" y="27584"/>
                </a:lnTo>
                <a:lnTo>
                  <a:pt x="228854" y="30505"/>
                </a:lnTo>
                <a:lnTo>
                  <a:pt x="225996" y="34315"/>
                </a:lnTo>
                <a:lnTo>
                  <a:pt x="221234" y="38138"/>
                </a:lnTo>
                <a:lnTo>
                  <a:pt x="213601" y="44742"/>
                </a:lnTo>
                <a:lnTo>
                  <a:pt x="207886" y="48552"/>
                </a:lnTo>
                <a:lnTo>
                  <a:pt x="201206" y="54279"/>
                </a:lnTo>
                <a:lnTo>
                  <a:pt x="195491" y="59994"/>
                </a:lnTo>
                <a:lnTo>
                  <a:pt x="192633" y="65709"/>
                </a:lnTo>
                <a:lnTo>
                  <a:pt x="189763" y="70548"/>
                </a:lnTo>
                <a:lnTo>
                  <a:pt x="188810" y="76263"/>
                </a:lnTo>
                <a:lnTo>
                  <a:pt x="188810" y="89611"/>
                </a:lnTo>
                <a:lnTo>
                  <a:pt x="245071" y="89611"/>
                </a:lnTo>
                <a:lnTo>
                  <a:pt x="245071" y="80073"/>
                </a:lnTo>
                <a:close/>
              </a:path>
            </a:pathLst>
          </a:custGeom>
          <a:solidFill>
            <a:srgbClr val="000000"/>
          </a:solidFill>
        </p:spPr>
        <p:txBody>
          <a:bodyPr wrap="square" lIns="0" tIns="0" rIns="0" bIns="0" rtlCol="0"/>
          <a:lstStyle/>
          <a:p>
            <a:endParaRPr/>
          </a:p>
        </p:txBody>
      </p:sp>
      <p:pic>
        <p:nvPicPr>
          <p:cNvPr id="66" name="object 66"/>
          <p:cNvPicPr/>
          <p:nvPr/>
        </p:nvPicPr>
        <p:blipFill>
          <a:blip r:embed="rId31" cstate="print"/>
          <a:stretch>
            <a:fillRect/>
          </a:stretch>
        </p:blipFill>
        <p:spPr>
          <a:xfrm>
            <a:off x="1727664" y="5132659"/>
            <a:ext cx="4272019" cy="282189"/>
          </a:xfrm>
          <a:prstGeom prst="rect">
            <a:avLst/>
          </a:prstGeom>
        </p:spPr>
      </p:pic>
      <p:sp>
        <p:nvSpPr>
          <p:cNvPr id="67" name="object 67"/>
          <p:cNvSpPr/>
          <p:nvPr/>
        </p:nvSpPr>
        <p:spPr>
          <a:xfrm>
            <a:off x="6266640" y="5135588"/>
            <a:ext cx="244475" cy="90171"/>
          </a:xfrm>
          <a:custGeom>
            <a:avLst/>
            <a:gdLst/>
            <a:ahLst/>
            <a:cxnLst/>
            <a:rect l="l" t="t" r="r" b="b"/>
            <a:pathLst>
              <a:path w="244475" h="90170">
                <a:moveTo>
                  <a:pt x="56311" y="80073"/>
                </a:moveTo>
                <a:lnTo>
                  <a:pt x="10553" y="80073"/>
                </a:lnTo>
                <a:lnTo>
                  <a:pt x="10553" y="78168"/>
                </a:lnTo>
                <a:lnTo>
                  <a:pt x="35344" y="48552"/>
                </a:lnTo>
                <a:lnTo>
                  <a:pt x="37249" y="46647"/>
                </a:lnTo>
                <a:lnTo>
                  <a:pt x="41059" y="43853"/>
                </a:lnTo>
                <a:lnTo>
                  <a:pt x="44869" y="40932"/>
                </a:lnTo>
                <a:lnTo>
                  <a:pt x="51485" y="34315"/>
                </a:lnTo>
                <a:lnTo>
                  <a:pt x="52501" y="30505"/>
                </a:lnTo>
                <a:lnTo>
                  <a:pt x="53390" y="27584"/>
                </a:lnTo>
                <a:lnTo>
                  <a:pt x="54406" y="24790"/>
                </a:lnTo>
                <a:lnTo>
                  <a:pt x="54406" y="15252"/>
                </a:lnTo>
                <a:lnTo>
                  <a:pt x="52501" y="10426"/>
                </a:lnTo>
                <a:lnTo>
                  <a:pt x="50088" y="8509"/>
                </a:lnTo>
                <a:lnTo>
                  <a:pt x="47675" y="6604"/>
                </a:lnTo>
                <a:lnTo>
                  <a:pt x="43853" y="1905"/>
                </a:lnTo>
                <a:lnTo>
                  <a:pt x="37249" y="0"/>
                </a:lnTo>
                <a:lnTo>
                  <a:pt x="21996" y="0"/>
                </a:lnTo>
                <a:lnTo>
                  <a:pt x="17157" y="889"/>
                </a:lnTo>
                <a:lnTo>
                  <a:pt x="13347" y="2794"/>
                </a:lnTo>
                <a:lnTo>
                  <a:pt x="9537" y="3810"/>
                </a:lnTo>
                <a:lnTo>
                  <a:pt x="4826" y="8509"/>
                </a:lnTo>
                <a:lnTo>
                  <a:pt x="2921" y="11442"/>
                </a:lnTo>
                <a:lnTo>
                  <a:pt x="1905" y="14236"/>
                </a:lnTo>
                <a:lnTo>
                  <a:pt x="1905" y="18046"/>
                </a:lnTo>
                <a:lnTo>
                  <a:pt x="12458" y="18046"/>
                </a:lnTo>
                <a:lnTo>
                  <a:pt x="12458" y="15252"/>
                </a:lnTo>
                <a:lnTo>
                  <a:pt x="13347" y="13347"/>
                </a:lnTo>
                <a:lnTo>
                  <a:pt x="16268" y="11442"/>
                </a:lnTo>
                <a:lnTo>
                  <a:pt x="18173" y="9537"/>
                </a:lnTo>
                <a:lnTo>
                  <a:pt x="21996" y="8509"/>
                </a:lnTo>
                <a:lnTo>
                  <a:pt x="31521" y="8509"/>
                </a:lnTo>
                <a:lnTo>
                  <a:pt x="36233" y="9537"/>
                </a:lnTo>
                <a:lnTo>
                  <a:pt x="39154" y="12331"/>
                </a:lnTo>
                <a:lnTo>
                  <a:pt x="41948" y="15252"/>
                </a:lnTo>
                <a:lnTo>
                  <a:pt x="42964" y="18046"/>
                </a:lnTo>
                <a:lnTo>
                  <a:pt x="42964" y="24790"/>
                </a:lnTo>
                <a:lnTo>
                  <a:pt x="41948" y="27584"/>
                </a:lnTo>
                <a:lnTo>
                  <a:pt x="40043" y="30505"/>
                </a:lnTo>
                <a:lnTo>
                  <a:pt x="37249" y="34315"/>
                </a:lnTo>
                <a:lnTo>
                  <a:pt x="32410" y="38138"/>
                </a:lnTo>
                <a:lnTo>
                  <a:pt x="24790" y="44742"/>
                </a:lnTo>
                <a:lnTo>
                  <a:pt x="19062" y="48552"/>
                </a:lnTo>
                <a:lnTo>
                  <a:pt x="12458" y="54279"/>
                </a:lnTo>
                <a:lnTo>
                  <a:pt x="6731" y="59994"/>
                </a:lnTo>
                <a:lnTo>
                  <a:pt x="3810" y="65709"/>
                </a:lnTo>
                <a:lnTo>
                  <a:pt x="1016" y="70548"/>
                </a:lnTo>
                <a:lnTo>
                  <a:pt x="0" y="76263"/>
                </a:lnTo>
                <a:lnTo>
                  <a:pt x="0" y="89611"/>
                </a:lnTo>
                <a:lnTo>
                  <a:pt x="56311" y="89611"/>
                </a:lnTo>
                <a:lnTo>
                  <a:pt x="56311" y="80073"/>
                </a:lnTo>
                <a:close/>
              </a:path>
              <a:path w="244475" h="90170">
                <a:moveTo>
                  <a:pt x="91528" y="75247"/>
                </a:moveTo>
                <a:lnTo>
                  <a:pt x="76276" y="75247"/>
                </a:lnTo>
                <a:lnTo>
                  <a:pt x="76276" y="89611"/>
                </a:lnTo>
                <a:lnTo>
                  <a:pt x="91528" y="89611"/>
                </a:lnTo>
                <a:lnTo>
                  <a:pt x="91528" y="75247"/>
                </a:lnTo>
                <a:close/>
              </a:path>
              <a:path w="244475" h="90170">
                <a:moveTo>
                  <a:pt x="146824" y="2794"/>
                </a:moveTo>
                <a:lnTo>
                  <a:pt x="136398" y="2794"/>
                </a:lnTo>
                <a:lnTo>
                  <a:pt x="118224" y="10426"/>
                </a:lnTo>
                <a:lnTo>
                  <a:pt x="118224" y="19951"/>
                </a:lnTo>
                <a:lnTo>
                  <a:pt x="136398" y="13347"/>
                </a:lnTo>
                <a:lnTo>
                  <a:pt x="136398" y="89611"/>
                </a:lnTo>
                <a:lnTo>
                  <a:pt x="146824" y="89611"/>
                </a:lnTo>
                <a:lnTo>
                  <a:pt x="146824" y="2794"/>
                </a:lnTo>
                <a:close/>
              </a:path>
              <a:path w="244475" h="90170">
                <a:moveTo>
                  <a:pt x="244208" y="80073"/>
                </a:moveTo>
                <a:lnTo>
                  <a:pt x="199326" y="80073"/>
                </a:lnTo>
                <a:lnTo>
                  <a:pt x="199326" y="78168"/>
                </a:lnTo>
                <a:lnTo>
                  <a:pt x="200571" y="71551"/>
                </a:lnTo>
                <a:lnTo>
                  <a:pt x="204304" y="64782"/>
                </a:lnTo>
                <a:lnTo>
                  <a:pt x="210540" y="58026"/>
                </a:lnTo>
                <a:lnTo>
                  <a:pt x="219290" y="51473"/>
                </a:lnTo>
                <a:lnTo>
                  <a:pt x="223100" y="48552"/>
                </a:lnTo>
                <a:lnTo>
                  <a:pt x="226021" y="46647"/>
                </a:lnTo>
                <a:lnTo>
                  <a:pt x="228815" y="43853"/>
                </a:lnTo>
                <a:lnTo>
                  <a:pt x="232765" y="40932"/>
                </a:lnTo>
                <a:lnTo>
                  <a:pt x="239369" y="34315"/>
                </a:lnTo>
                <a:lnTo>
                  <a:pt x="240385" y="30505"/>
                </a:lnTo>
                <a:lnTo>
                  <a:pt x="242290" y="27584"/>
                </a:lnTo>
                <a:lnTo>
                  <a:pt x="243192" y="24790"/>
                </a:lnTo>
                <a:lnTo>
                  <a:pt x="243192" y="15252"/>
                </a:lnTo>
                <a:lnTo>
                  <a:pt x="240385" y="10426"/>
                </a:lnTo>
                <a:lnTo>
                  <a:pt x="238480" y="8509"/>
                </a:lnTo>
                <a:lnTo>
                  <a:pt x="236575" y="6604"/>
                </a:lnTo>
                <a:lnTo>
                  <a:pt x="232765" y="1905"/>
                </a:lnTo>
                <a:lnTo>
                  <a:pt x="225005" y="0"/>
                </a:lnTo>
                <a:lnTo>
                  <a:pt x="209753" y="0"/>
                </a:lnTo>
                <a:lnTo>
                  <a:pt x="205054" y="889"/>
                </a:lnTo>
                <a:lnTo>
                  <a:pt x="202120" y="2794"/>
                </a:lnTo>
                <a:lnTo>
                  <a:pt x="198310" y="3810"/>
                </a:lnTo>
                <a:lnTo>
                  <a:pt x="193611" y="8509"/>
                </a:lnTo>
                <a:lnTo>
                  <a:pt x="191706" y="11442"/>
                </a:lnTo>
                <a:lnTo>
                  <a:pt x="190690" y="14236"/>
                </a:lnTo>
                <a:lnTo>
                  <a:pt x="190690" y="18046"/>
                </a:lnTo>
                <a:lnTo>
                  <a:pt x="201231" y="18046"/>
                </a:lnTo>
                <a:lnTo>
                  <a:pt x="201231" y="15252"/>
                </a:lnTo>
                <a:lnTo>
                  <a:pt x="202120" y="13347"/>
                </a:lnTo>
                <a:lnTo>
                  <a:pt x="204038" y="11442"/>
                </a:lnTo>
                <a:lnTo>
                  <a:pt x="206959" y="9537"/>
                </a:lnTo>
                <a:lnTo>
                  <a:pt x="209753" y="8509"/>
                </a:lnTo>
                <a:lnTo>
                  <a:pt x="220306" y="8509"/>
                </a:lnTo>
                <a:lnTo>
                  <a:pt x="224116" y="9537"/>
                </a:lnTo>
                <a:lnTo>
                  <a:pt x="229844" y="15252"/>
                </a:lnTo>
                <a:lnTo>
                  <a:pt x="231749" y="18046"/>
                </a:lnTo>
                <a:lnTo>
                  <a:pt x="231749" y="24790"/>
                </a:lnTo>
                <a:lnTo>
                  <a:pt x="229844" y="27584"/>
                </a:lnTo>
                <a:lnTo>
                  <a:pt x="227926" y="30505"/>
                </a:lnTo>
                <a:lnTo>
                  <a:pt x="226021" y="34315"/>
                </a:lnTo>
                <a:lnTo>
                  <a:pt x="221195" y="38138"/>
                </a:lnTo>
                <a:lnTo>
                  <a:pt x="213563" y="44742"/>
                </a:lnTo>
                <a:lnTo>
                  <a:pt x="206959" y="48552"/>
                </a:lnTo>
                <a:lnTo>
                  <a:pt x="200215" y="54279"/>
                </a:lnTo>
                <a:lnTo>
                  <a:pt x="195516" y="59994"/>
                </a:lnTo>
                <a:lnTo>
                  <a:pt x="192595" y="65709"/>
                </a:lnTo>
                <a:lnTo>
                  <a:pt x="189788" y="70548"/>
                </a:lnTo>
                <a:lnTo>
                  <a:pt x="187883" y="76263"/>
                </a:lnTo>
                <a:lnTo>
                  <a:pt x="187883" y="89611"/>
                </a:lnTo>
                <a:lnTo>
                  <a:pt x="244208" y="89611"/>
                </a:lnTo>
                <a:lnTo>
                  <a:pt x="244208" y="80073"/>
                </a:lnTo>
                <a:close/>
              </a:path>
            </a:pathLst>
          </a:custGeom>
          <a:solidFill>
            <a:srgbClr val="000000"/>
          </a:solidFill>
        </p:spPr>
        <p:txBody>
          <a:bodyPr wrap="square" lIns="0" tIns="0" rIns="0" bIns="0" rtlCol="0"/>
          <a:lstStyle/>
          <a:p>
            <a:endParaRPr/>
          </a:p>
        </p:txBody>
      </p:sp>
      <p:sp>
        <p:nvSpPr>
          <p:cNvPr id="68" name="object 68"/>
          <p:cNvSpPr/>
          <p:nvPr/>
        </p:nvSpPr>
        <p:spPr>
          <a:xfrm>
            <a:off x="6632890" y="5467346"/>
            <a:ext cx="29209" cy="88265"/>
          </a:xfrm>
          <a:custGeom>
            <a:avLst/>
            <a:gdLst/>
            <a:ahLst/>
            <a:cxnLst/>
            <a:rect l="l" t="t" r="r" b="b"/>
            <a:pathLst>
              <a:path w="29209" h="88264">
                <a:moveTo>
                  <a:pt x="28602" y="0"/>
                </a:moveTo>
                <a:lnTo>
                  <a:pt x="18051" y="0"/>
                </a:lnTo>
                <a:lnTo>
                  <a:pt x="0" y="8516"/>
                </a:lnTo>
                <a:lnTo>
                  <a:pt x="0" y="18049"/>
                </a:lnTo>
                <a:lnTo>
                  <a:pt x="18051" y="11440"/>
                </a:lnTo>
                <a:lnTo>
                  <a:pt x="18051" y="87707"/>
                </a:lnTo>
                <a:lnTo>
                  <a:pt x="28602" y="87707"/>
                </a:lnTo>
                <a:lnTo>
                  <a:pt x="28602" y="0"/>
                </a:lnTo>
                <a:close/>
              </a:path>
            </a:pathLst>
          </a:custGeom>
          <a:solidFill>
            <a:srgbClr val="000000"/>
          </a:solidFill>
        </p:spPr>
        <p:txBody>
          <a:bodyPr wrap="square" lIns="0" tIns="0" rIns="0" bIns="0" rtlCol="0"/>
          <a:lstStyle/>
          <a:p>
            <a:endParaRPr/>
          </a:p>
        </p:txBody>
      </p:sp>
      <p:sp>
        <p:nvSpPr>
          <p:cNvPr id="69" name="object 69"/>
          <p:cNvSpPr/>
          <p:nvPr/>
        </p:nvSpPr>
        <p:spPr>
          <a:xfrm>
            <a:off x="7034346" y="5465437"/>
            <a:ext cx="56515" cy="90171"/>
          </a:xfrm>
          <a:custGeom>
            <a:avLst/>
            <a:gdLst/>
            <a:ahLst/>
            <a:cxnLst/>
            <a:rect l="l" t="t" r="r" b="b"/>
            <a:pathLst>
              <a:path w="56515" h="90170">
                <a:moveTo>
                  <a:pt x="37120" y="0"/>
                </a:moveTo>
                <a:lnTo>
                  <a:pt x="18051" y="0"/>
                </a:lnTo>
                <a:lnTo>
                  <a:pt x="10424" y="3813"/>
                </a:lnTo>
                <a:lnTo>
                  <a:pt x="7627" y="5720"/>
                </a:lnTo>
                <a:lnTo>
                  <a:pt x="3813" y="11440"/>
                </a:lnTo>
                <a:lnTo>
                  <a:pt x="2796" y="14236"/>
                </a:lnTo>
                <a:lnTo>
                  <a:pt x="2796" y="18049"/>
                </a:lnTo>
                <a:lnTo>
                  <a:pt x="13348" y="18049"/>
                </a:lnTo>
                <a:lnTo>
                  <a:pt x="13348" y="15253"/>
                </a:lnTo>
                <a:lnTo>
                  <a:pt x="14237" y="13346"/>
                </a:lnTo>
                <a:lnTo>
                  <a:pt x="16144" y="11440"/>
                </a:lnTo>
                <a:lnTo>
                  <a:pt x="19068" y="9533"/>
                </a:lnTo>
                <a:lnTo>
                  <a:pt x="21865" y="8516"/>
                </a:lnTo>
                <a:lnTo>
                  <a:pt x="32416" y="8516"/>
                </a:lnTo>
                <a:lnTo>
                  <a:pt x="36230" y="9533"/>
                </a:lnTo>
                <a:lnTo>
                  <a:pt x="39027" y="12329"/>
                </a:lnTo>
                <a:lnTo>
                  <a:pt x="41950" y="14236"/>
                </a:lnTo>
                <a:lnTo>
                  <a:pt x="43857" y="18049"/>
                </a:lnTo>
                <a:lnTo>
                  <a:pt x="43857" y="24786"/>
                </a:lnTo>
                <a:lnTo>
                  <a:pt x="42840" y="27583"/>
                </a:lnTo>
                <a:lnTo>
                  <a:pt x="40044" y="30506"/>
                </a:lnTo>
                <a:lnTo>
                  <a:pt x="38137" y="33303"/>
                </a:lnTo>
                <a:lnTo>
                  <a:pt x="33306" y="38133"/>
                </a:lnTo>
                <a:lnTo>
                  <a:pt x="25679" y="43853"/>
                </a:lnTo>
                <a:lnTo>
                  <a:pt x="19068" y="48556"/>
                </a:lnTo>
                <a:lnTo>
                  <a:pt x="12331" y="54404"/>
                </a:lnTo>
                <a:lnTo>
                  <a:pt x="7627" y="59107"/>
                </a:lnTo>
                <a:lnTo>
                  <a:pt x="1906" y="70547"/>
                </a:lnTo>
                <a:lnTo>
                  <a:pt x="0" y="75377"/>
                </a:lnTo>
                <a:lnTo>
                  <a:pt x="0" y="89614"/>
                </a:lnTo>
                <a:lnTo>
                  <a:pt x="56188" y="89614"/>
                </a:lnTo>
                <a:lnTo>
                  <a:pt x="56188" y="80080"/>
                </a:lnTo>
                <a:lnTo>
                  <a:pt x="11441" y="80080"/>
                </a:lnTo>
                <a:lnTo>
                  <a:pt x="11441" y="78174"/>
                </a:lnTo>
                <a:lnTo>
                  <a:pt x="35213" y="47667"/>
                </a:lnTo>
                <a:lnTo>
                  <a:pt x="40933" y="43853"/>
                </a:lnTo>
                <a:lnTo>
                  <a:pt x="44747" y="40040"/>
                </a:lnTo>
                <a:lnTo>
                  <a:pt x="48561" y="37116"/>
                </a:lnTo>
                <a:lnTo>
                  <a:pt x="51485" y="33303"/>
                </a:lnTo>
                <a:lnTo>
                  <a:pt x="53392" y="30506"/>
                </a:lnTo>
                <a:lnTo>
                  <a:pt x="54281" y="26693"/>
                </a:lnTo>
                <a:lnTo>
                  <a:pt x="55298" y="23770"/>
                </a:lnTo>
                <a:lnTo>
                  <a:pt x="55298" y="15253"/>
                </a:lnTo>
                <a:lnTo>
                  <a:pt x="52375" y="9533"/>
                </a:lnTo>
                <a:lnTo>
                  <a:pt x="44747" y="1906"/>
                </a:lnTo>
                <a:lnTo>
                  <a:pt x="37120" y="0"/>
                </a:lnTo>
                <a:close/>
              </a:path>
            </a:pathLst>
          </a:custGeom>
          <a:solidFill>
            <a:srgbClr val="000000"/>
          </a:solidFill>
        </p:spPr>
        <p:txBody>
          <a:bodyPr wrap="square" lIns="0" tIns="0" rIns="0" bIns="0" rtlCol="0"/>
          <a:lstStyle/>
          <a:p>
            <a:endParaRPr/>
          </a:p>
        </p:txBody>
      </p:sp>
      <p:sp>
        <p:nvSpPr>
          <p:cNvPr id="70" name="object 70"/>
          <p:cNvSpPr/>
          <p:nvPr/>
        </p:nvSpPr>
        <p:spPr>
          <a:xfrm>
            <a:off x="7442413" y="5465438"/>
            <a:ext cx="55880" cy="92711"/>
          </a:xfrm>
          <a:custGeom>
            <a:avLst/>
            <a:gdLst/>
            <a:ahLst/>
            <a:cxnLst/>
            <a:rect l="l" t="t" r="r" b="b"/>
            <a:pathLst>
              <a:path w="55879" h="92710">
                <a:moveTo>
                  <a:pt x="10551" y="73470"/>
                </a:moveTo>
                <a:lnTo>
                  <a:pt x="0" y="73470"/>
                </a:lnTo>
                <a:lnTo>
                  <a:pt x="0" y="78174"/>
                </a:lnTo>
                <a:lnTo>
                  <a:pt x="1906" y="83004"/>
                </a:lnTo>
                <a:lnTo>
                  <a:pt x="6737" y="86817"/>
                </a:lnTo>
                <a:lnTo>
                  <a:pt x="10551" y="90631"/>
                </a:lnTo>
                <a:lnTo>
                  <a:pt x="17161" y="92537"/>
                </a:lnTo>
                <a:lnTo>
                  <a:pt x="35340" y="92537"/>
                </a:lnTo>
                <a:lnTo>
                  <a:pt x="42967" y="89614"/>
                </a:lnTo>
                <a:lnTo>
                  <a:pt x="47671" y="83894"/>
                </a:lnTo>
                <a:lnTo>
                  <a:pt x="48422" y="83004"/>
                </a:lnTo>
                <a:lnTo>
                  <a:pt x="18178" y="83004"/>
                </a:lnTo>
                <a:lnTo>
                  <a:pt x="15254" y="81097"/>
                </a:lnTo>
                <a:lnTo>
                  <a:pt x="12458" y="79191"/>
                </a:lnTo>
                <a:lnTo>
                  <a:pt x="10551" y="77284"/>
                </a:lnTo>
                <a:lnTo>
                  <a:pt x="10551" y="73470"/>
                </a:lnTo>
                <a:close/>
              </a:path>
              <a:path w="55879" h="92710">
                <a:moveTo>
                  <a:pt x="49578" y="8516"/>
                </a:moveTo>
                <a:lnTo>
                  <a:pt x="30509" y="8516"/>
                </a:lnTo>
                <a:lnTo>
                  <a:pt x="34323" y="9533"/>
                </a:lnTo>
                <a:lnTo>
                  <a:pt x="37247" y="11440"/>
                </a:lnTo>
                <a:lnTo>
                  <a:pt x="39154" y="13346"/>
                </a:lnTo>
                <a:lnTo>
                  <a:pt x="41061" y="17160"/>
                </a:lnTo>
                <a:lnTo>
                  <a:pt x="41061" y="23770"/>
                </a:lnTo>
                <a:lnTo>
                  <a:pt x="40044" y="25676"/>
                </a:lnTo>
                <a:lnTo>
                  <a:pt x="38137" y="28600"/>
                </a:lnTo>
                <a:lnTo>
                  <a:pt x="36230" y="31396"/>
                </a:lnTo>
                <a:lnTo>
                  <a:pt x="34323" y="33303"/>
                </a:lnTo>
                <a:lnTo>
                  <a:pt x="31526" y="34320"/>
                </a:lnTo>
                <a:lnTo>
                  <a:pt x="28602" y="36227"/>
                </a:lnTo>
                <a:lnTo>
                  <a:pt x="24789" y="37116"/>
                </a:lnTo>
                <a:lnTo>
                  <a:pt x="13348" y="37116"/>
                </a:lnTo>
                <a:lnTo>
                  <a:pt x="13348" y="45760"/>
                </a:lnTo>
                <a:lnTo>
                  <a:pt x="26696" y="45760"/>
                </a:lnTo>
                <a:lnTo>
                  <a:pt x="33433" y="47667"/>
                </a:lnTo>
                <a:lnTo>
                  <a:pt x="38137" y="51480"/>
                </a:lnTo>
                <a:lnTo>
                  <a:pt x="41950" y="55293"/>
                </a:lnTo>
                <a:lnTo>
                  <a:pt x="44874" y="60124"/>
                </a:lnTo>
                <a:lnTo>
                  <a:pt x="44874" y="68640"/>
                </a:lnTo>
                <a:lnTo>
                  <a:pt x="43857" y="71564"/>
                </a:lnTo>
                <a:lnTo>
                  <a:pt x="41950" y="75377"/>
                </a:lnTo>
                <a:lnTo>
                  <a:pt x="41061" y="78174"/>
                </a:lnTo>
                <a:lnTo>
                  <a:pt x="39154" y="80080"/>
                </a:lnTo>
                <a:lnTo>
                  <a:pt x="36230" y="81097"/>
                </a:lnTo>
                <a:lnTo>
                  <a:pt x="33433" y="83004"/>
                </a:lnTo>
                <a:lnTo>
                  <a:pt x="48422" y="83004"/>
                </a:lnTo>
                <a:lnTo>
                  <a:pt x="52502" y="78174"/>
                </a:lnTo>
                <a:lnTo>
                  <a:pt x="55298" y="71564"/>
                </a:lnTo>
                <a:lnTo>
                  <a:pt x="55298" y="58217"/>
                </a:lnTo>
                <a:lnTo>
                  <a:pt x="53392" y="53387"/>
                </a:lnTo>
                <a:lnTo>
                  <a:pt x="49578" y="49573"/>
                </a:lnTo>
                <a:lnTo>
                  <a:pt x="46781" y="45760"/>
                </a:lnTo>
                <a:lnTo>
                  <a:pt x="41061" y="41947"/>
                </a:lnTo>
                <a:lnTo>
                  <a:pt x="34323" y="40040"/>
                </a:lnTo>
                <a:lnTo>
                  <a:pt x="39154" y="39023"/>
                </a:lnTo>
                <a:lnTo>
                  <a:pt x="41950" y="37116"/>
                </a:lnTo>
                <a:lnTo>
                  <a:pt x="44874" y="35210"/>
                </a:lnTo>
                <a:lnTo>
                  <a:pt x="46781" y="33303"/>
                </a:lnTo>
                <a:lnTo>
                  <a:pt x="48688" y="30506"/>
                </a:lnTo>
                <a:lnTo>
                  <a:pt x="49578" y="27583"/>
                </a:lnTo>
                <a:lnTo>
                  <a:pt x="51485" y="24786"/>
                </a:lnTo>
                <a:lnTo>
                  <a:pt x="51485" y="13346"/>
                </a:lnTo>
                <a:lnTo>
                  <a:pt x="49578" y="8516"/>
                </a:lnTo>
                <a:close/>
              </a:path>
              <a:path w="55879" h="92710">
                <a:moveTo>
                  <a:pt x="34323" y="0"/>
                </a:moveTo>
                <a:lnTo>
                  <a:pt x="17161" y="0"/>
                </a:lnTo>
                <a:lnTo>
                  <a:pt x="10551" y="1906"/>
                </a:lnTo>
                <a:lnTo>
                  <a:pt x="6737" y="4703"/>
                </a:lnTo>
                <a:lnTo>
                  <a:pt x="2923" y="8516"/>
                </a:lnTo>
                <a:lnTo>
                  <a:pt x="1016" y="13346"/>
                </a:lnTo>
                <a:lnTo>
                  <a:pt x="1016" y="18049"/>
                </a:lnTo>
                <a:lnTo>
                  <a:pt x="11441" y="18049"/>
                </a:lnTo>
                <a:lnTo>
                  <a:pt x="11441" y="14236"/>
                </a:lnTo>
                <a:lnTo>
                  <a:pt x="13348" y="12329"/>
                </a:lnTo>
                <a:lnTo>
                  <a:pt x="14365" y="11440"/>
                </a:lnTo>
                <a:lnTo>
                  <a:pt x="16271" y="9533"/>
                </a:lnTo>
                <a:lnTo>
                  <a:pt x="18178" y="9533"/>
                </a:lnTo>
                <a:lnTo>
                  <a:pt x="20975" y="8516"/>
                </a:lnTo>
                <a:lnTo>
                  <a:pt x="49578" y="8516"/>
                </a:lnTo>
                <a:lnTo>
                  <a:pt x="45764" y="4703"/>
                </a:lnTo>
                <a:lnTo>
                  <a:pt x="41061" y="889"/>
                </a:lnTo>
                <a:lnTo>
                  <a:pt x="34323" y="0"/>
                </a:lnTo>
                <a:close/>
              </a:path>
            </a:pathLst>
          </a:custGeom>
          <a:solidFill>
            <a:srgbClr val="000000"/>
          </a:solidFill>
        </p:spPr>
        <p:txBody>
          <a:bodyPr wrap="square" lIns="0" tIns="0" rIns="0" bIns="0" rtlCol="0"/>
          <a:lstStyle/>
          <a:p>
            <a:endParaRPr/>
          </a:p>
        </p:txBody>
      </p:sp>
      <p:sp>
        <p:nvSpPr>
          <p:cNvPr id="71" name="object 71"/>
          <p:cNvSpPr/>
          <p:nvPr/>
        </p:nvSpPr>
        <p:spPr>
          <a:xfrm>
            <a:off x="1412977" y="5629415"/>
            <a:ext cx="243204" cy="92711"/>
          </a:xfrm>
          <a:custGeom>
            <a:avLst/>
            <a:gdLst/>
            <a:ahLst/>
            <a:cxnLst/>
            <a:rect l="l" t="t" r="r" b="b"/>
            <a:pathLst>
              <a:path w="243205" h="92710">
                <a:moveTo>
                  <a:pt x="56261" y="81064"/>
                </a:moveTo>
                <a:lnTo>
                  <a:pt x="11442" y="81064"/>
                </a:lnTo>
                <a:lnTo>
                  <a:pt x="11442" y="78206"/>
                </a:lnTo>
                <a:lnTo>
                  <a:pt x="41008" y="44831"/>
                </a:lnTo>
                <a:lnTo>
                  <a:pt x="51498" y="34353"/>
                </a:lnTo>
                <a:lnTo>
                  <a:pt x="52451" y="31483"/>
                </a:lnTo>
                <a:lnTo>
                  <a:pt x="54356" y="27673"/>
                </a:lnTo>
                <a:lnTo>
                  <a:pt x="54356" y="16217"/>
                </a:lnTo>
                <a:lnTo>
                  <a:pt x="52451" y="10502"/>
                </a:lnTo>
                <a:lnTo>
                  <a:pt x="43865" y="1905"/>
                </a:lnTo>
                <a:lnTo>
                  <a:pt x="37198" y="0"/>
                </a:lnTo>
                <a:lnTo>
                  <a:pt x="21932" y="0"/>
                </a:lnTo>
                <a:lnTo>
                  <a:pt x="17170" y="1016"/>
                </a:lnTo>
                <a:lnTo>
                  <a:pt x="14312" y="2921"/>
                </a:lnTo>
                <a:lnTo>
                  <a:pt x="10490" y="4838"/>
                </a:lnTo>
                <a:lnTo>
                  <a:pt x="7632" y="6743"/>
                </a:lnTo>
                <a:lnTo>
                  <a:pt x="1905" y="15265"/>
                </a:lnTo>
                <a:lnTo>
                  <a:pt x="1905" y="19088"/>
                </a:lnTo>
                <a:lnTo>
                  <a:pt x="12395" y="19088"/>
                </a:lnTo>
                <a:lnTo>
                  <a:pt x="12395" y="15265"/>
                </a:lnTo>
                <a:lnTo>
                  <a:pt x="16217" y="11455"/>
                </a:lnTo>
                <a:lnTo>
                  <a:pt x="19075" y="9550"/>
                </a:lnTo>
                <a:lnTo>
                  <a:pt x="21932" y="8648"/>
                </a:lnTo>
                <a:lnTo>
                  <a:pt x="32423" y="8648"/>
                </a:lnTo>
                <a:lnTo>
                  <a:pt x="36233" y="10502"/>
                </a:lnTo>
                <a:lnTo>
                  <a:pt x="39103" y="13360"/>
                </a:lnTo>
                <a:lnTo>
                  <a:pt x="41960" y="15265"/>
                </a:lnTo>
                <a:lnTo>
                  <a:pt x="43865" y="18135"/>
                </a:lnTo>
                <a:lnTo>
                  <a:pt x="43865" y="24815"/>
                </a:lnTo>
                <a:lnTo>
                  <a:pt x="41960" y="28625"/>
                </a:lnTo>
                <a:lnTo>
                  <a:pt x="38150" y="34353"/>
                </a:lnTo>
                <a:lnTo>
                  <a:pt x="33375" y="39116"/>
                </a:lnTo>
                <a:lnTo>
                  <a:pt x="24803" y="44831"/>
                </a:lnTo>
                <a:lnTo>
                  <a:pt x="19075" y="49606"/>
                </a:lnTo>
                <a:lnTo>
                  <a:pt x="12395" y="54368"/>
                </a:lnTo>
                <a:lnTo>
                  <a:pt x="7632" y="60083"/>
                </a:lnTo>
                <a:lnTo>
                  <a:pt x="1905" y="71526"/>
                </a:lnTo>
                <a:lnTo>
                  <a:pt x="0" y="76301"/>
                </a:lnTo>
                <a:lnTo>
                  <a:pt x="0" y="90601"/>
                </a:lnTo>
                <a:lnTo>
                  <a:pt x="56261" y="90601"/>
                </a:lnTo>
                <a:lnTo>
                  <a:pt x="56261" y="81064"/>
                </a:lnTo>
                <a:close/>
              </a:path>
              <a:path w="243205" h="92710">
                <a:moveTo>
                  <a:pt x="91554" y="75349"/>
                </a:moveTo>
                <a:lnTo>
                  <a:pt x="77241" y="75349"/>
                </a:lnTo>
                <a:lnTo>
                  <a:pt x="77241" y="90601"/>
                </a:lnTo>
                <a:lnTo>
                  <a:pt x="91554" y="90601"/>
                </a:lnTo>
                <a:lnTo>
                  <a:pt x="91554" y="75349"/>
                </a:lnTo>
                <a:close/>
              </a:path>
              <a:path w="243205" h="92710">
                <a:moveTo>
                  <a:pt x="146850" y="2921"/>
                </a:moveTo>
                <a:lnTo>
                  <a:pt x="136359" y="2921"/>
                </a:lnTo>
                <a:lnTo>
                  <a:pt x="119202" y="11455"/>
                </a:lnTo>
                <a:lnTo>
                  <a:pt x="119202" y="20993"/>
                </a:lnTo>
                <a:lnTo>
                  <a:pt x="136359" y="13360"/>
                </a:lnTo>
                <a:lnTo>
                  <a:pt x="136359" y="90601"/>
                </a:lnTo>
                <a:lnTo>
                  <a:pt x="146850" y="90601"/>
                </a:lnTo>
                <a:lnTo>
                  <a:pt x="146850" y="2921"/>
                </a:lnTo>
                <a:close/>
              </a:path>
              <a:path w="243205" h="92710">
                <a:moveTo>
                  <a:pt x="243154" y="59131"/>
                </a:moveTo>
                <a:lnTo>
                  <a:pt x="241249" y="54368"/>
                </a:lnTo>
                <a:lnTo>
                  <a:pt x="237439" y="50558"/>
                </a:lnTo>
                <a:lnTo>
                  <a:pt x="234581" y="45783"/>
                </a:lnTo>
                <a:lnTo>
                  <a:pt x="228854" y="42926"/>
                </a:lnTo>
                <a:lnTo>
                  <a:pt x="222186" y="41021"/>
                </a:lnTo>
                <a:lnTo>
                  <a:pt x="225996" y="40068"/>
                </a:lnTo>
                <a:lnTo>
                  <a:pt x="229806" y="38163"/>
                </a:lnTo>
                <a:lnTo>
                  <a:pt x="232676" y="36258"/>
                </a:lnTo>
                <a:lnTo>
                  <a:pt x="234581" y="33401"/>
                </a:lnTo>
                <a:lnTo>
                  <a:pt x="236486" y="31483"/>
                </a:lnTo>
                <a:lnTo>
                  <a:pt x="237439" y="28625"/>
                </a:lnTo>
                <a:lnTo>
                  <a:pt x="239344" y="25768"/>
                </a:lnTo>
                <a:lnTo>
                  <a:pt x="239344" y="14312"/>
                </a:lnTo>
                <a:lnTo>
                  <a:pt x="237439" y="9550"/>
                </a:lnTo>
                <a:lnTo>
                  <a:pt x="236537" y="8648"/>
                </a:lnTo>
                <a:lnTo>
                  <a:pt x="233629" y="5727"/>
                </a:lnTo>
                <a:lnTo>
                  <a:pt x="228854" y="1905"/>
                </a:lnTo>
                <a:lnTo>
                  <a:pt x="222186" y="0"/>
                </a:lnTo>
                <a:lnTo>
                  <a:pt x="205028" y="0"/>
                </a:lnTo>
                <a:lnTo>
                  <a:pt x="198348" y="1905"/>
                </a:lnTo>
                <a:lnTo>
                  <a:pt x="190715" y="9550"/>
                </a:lnTo>
                <a:lnTo>
                  <a:pt x="188810" y="14312"/>
                </a:lnTo>
                <a:lnTo>
                  <a:pt x="188810" y="19088"/>
                </a:lnTo>
                <a:lnTo>
                  <a:pt x="199301" y="19088"/>
                </a:lnTo>
                <a:lnTo>
                  <a:pt x="199301" y="15265"/>
                </a:lnTo>
                <a:lnTo>
                  <a:pt x="201206" y="13360"/>
                </a:lnTo>
                <a:lnTo>
                  <a:pt x="202158" y="11455"/>
                </a:lnTo>
                <a:lnTo>
                  <a:pt x="205981" y="9550"/>
                </a:lnTo>
                <a:lnTo>
                  <a:pt x="208838" y="9550"/>
                </a:lnTo>
                <a:lnTo>
                  <a:pt x="210743" y="8648"/>
                </a:lnTo>
                <a:lnTo>
                  <a:pt x="218376" y="8648"/>
                </a:lnTo>
                <a:lnTo>
                  <a:pt x="222186" y="10502"/>
                </a:lnTo>
                <a:lnTo>
                  <a:pt x="224091" y="12407"/>
                </a:lnTo>
                <a:lnTo>
                  <a:pt x="226949" y="14312"/>
                </a:lnTo>
                <a:lnTo>
                  <a:pt x="228854" y="17170"/>
                </a:lnTo>
                <a:lnTo>
                  <a:pt x="228854" y="23863"/>
                </a:lnTo>
                <a:lnTo>
                  <a:pt x="212648" y="38163"/>
                </a:lnTo>
                <a:lnTo>
                  <a:pt x="201206" y="38163"/>
                </a:lnTo>
                <a:lnTo>
                  <a:pt x="201206" y="46748"/>
                </a:lnTo>
                <a:lnTo>
                  <a:pt x="214553" y="46748"/>
                </a:lnTo>
                <a:lnTo>
                  <a:pt x="221234" y="48653"/>
                </a:lnTo>
                <a:lnTo>
                  <a:pt x="225996" y="52463"/>
                </a:lnTo>
                <a:lnTo>
                  <a:pt x="229806" y="56273"/>
                </a:lnTo>
                <a:lnTo>
                  <a:pt x="232676" y="60083"/>
                </a:lnTo>
                <a:lnTo>
                  <a:pt x="232676" y="69621"/>
                </a:lnTo>
                <a:lnTo>
                  <a:pt x="231724" y="72478"/>
                </a:lnTo>
                <a:lnTo>
                  <a:pt x="229806" y="75349"/>
                </a:lnTo>
                <a:lnTo>
                  <a:pt x="228854" y="78206"/>
                </a:lnTo>
                <a:lnTo>
                  <a:pt x="226949" y="81064"/>
                </a:lnTo>
                <a:lnTo>
                  <a:pt x="224091" y="82016"/>
                </a:lnTo>
                <a:lnTo>
                  <a:pt x="221234" y="83921"/>
                </a:lnTo>
                <a:lnTo>
                  <a:pt x="209791" y="83921"/>
                </a:lnTo>
                <a:lnTo>
                  <a:pt x="205981" y="82969"/>
                </a:lnTo>
                <a:lnTo>
                  <a:pt x="203111" y="82016"/>
                </a:lnTo>
                <a:lnTo>
                  <a:pt x="200253" y="80111"/>
                </a:lnTo>
                <a:lnTo>
                  <a:pt x="198348" y="78206"/>
                </a:lnTo>
                <a:lnTo>
                  <a:pt x="198348" y="74383"/>
                </a:lnTo>
                <a:lnTo>
                  <a:pt x="187858" y="74383"/>
                </a:lnTo>
                <a:lnTo>
                  <a:pt x="187858" y="79159"/>
                </a:lnTo>
                <a:lnTo>
                  <a:pt x="189763" y="83921"/>
                </a:lnTo>
                <a:lnTo>
                  <a:pt x="194538" y="87731"/>
                </a:lnTo>
                <a:lnTo>
                  <a:pt x="198348" y="90601"/>
                </a:lnTo>
                <a:lnTo>
                  <a:pt x="205028" y="92506"/>
                </a:lnTo>
                <a:lnTo>
                  <a:pt x="223139" y="92506"/>
                </a:lnTo>
                <a:lnTo>
                  <a:pt x="230771" y="89649"/>
                </a:lnTo>
                <a:lnTo>
                  <a:pt x="235534" y="83921"/>
                </a:lnTo>
                <a:lnTo>
                  <a:pt x="240296" y="78206"/>
                </a:lnTo>
                <a:lnTo>
                  <a:pt x="243154" y="72478"/>
                </a:lnTo>
                <a:lnTo>
                  <a:pt x="243154" y="59131"/>
                </a:lnTo>
                <a:close/>
              </a:path>
            </a:pathLst>
          </a:custGeom>
          <a:solidFill>
            <a:srgbClr val="000000"/>
          </a:solidFill>
        </p:spPr>
        <p:txBody>
          <a:bodyPr wrap="square" lIns="0" tIns="0" rIns="0" bIns="0" rtlCol="0"/>
          <a:lstStyle/>
          <a:p>
            <a:endParaRPr/>
          </a:p>
        </p:txBody>
      </p:sp>
      <p:sp>
        <p:nvSpPr>
          <p:cNvPr id="72" name="object 72"/>
          <p:cNvSpPr/>
          <p:nvPr/>
        </p:nvSpPr>
        <p:spPr>
          <a:xfrm>
            <a:off x="5264525" y="5704752"/>
            <a:ext cx="15875" cy="36831"/>
          </a:xfrm>
          <a:custGeom>
            <a:avLst/>
            <a:gdLst/>
            <a:ahLst/>
            <a:cxnLst/>
            <a:rect l="l" t="t" r="r" b="b"/>
            <a:pathLst>
              <a:path w="15875" h="36829">
                <a:moveTo>
                  <a:pt x="15254" y="0"/>
                </a:moveTo>
                <a:lnTo>
                  <a:pt x="0" y="0"/>
                </a:lnTo>
                <a:lnTo>
                  <a:pt x="0" y="15253"/>
                </a:lnTo>
                <a:lnTo>
                  <a:pt x="7627" y="15253"/>
                </a:lnTo>
                <a:lnTo>
                  <a:pt x="7627" y="17160"/>
                </a:lnTo>
                <a:lnTo>
                  <a:pt x="6610" y="19066"/>
                </a:lnTo>
                <a:lnTo>
                  <a:pt x="6610" y="20973"/>
                </a:lnTo>
                <a:lnTo>
                  <a:pt x="5720" y="21926"/>
                </a:lnTo>
                <a:lnTo>
                  <a:pt x="5720" y="23833"/>
                </a:lnTo>
                <a:lnTo>
                  <a:pt x="4703" y="25740"/>
                </a:lnTo>
                <a:lnTo>
                  <a:pt x="3813" y="26693"/>
                </a:lnTo>
                <a:lnTo>
                  <a:pt x="1906" y="27646"/>
                </a:lnTo>
                <a:lnTo>
                  <a:pt x="0" y="29553"/>
                </a:lnTo>
                <a:lnTo>
                  <a:pt x="0" y="36227"/>
                </a:lnTo>
                <a:lnTo>
                  <a:pt x="3813" y="34320"/>
                </a:lnTo>
                <a:lnTo>
                  <a:pt x="6610" y="32413"/>
                </a:lnTo>
                <a:lnTo>
                  <a:pt x="15254" y="15253"/>
                </a:lnTo>
                <a:lnTo>
                  <a:pt x="15254" y="0"/>
                </a:lnTo>
                <a:close/>
              </a:path>
            </a:pathLst>
          </a:custGeom>
          <a:solidFill>
            <a:srgbClr val="000000"/>
          </a:solidFill>
        </p:spPr>
        <p:txBody>
          <a:bodyPr wrap="square" lIns="0" tIns="0" rIns="0" bIns="0" rtlCol="0"/>
          <a:lstStyle/>
          <a:p>
            <a:endParaRPr/>
          </a:p>
        </p:txBody>
      </p:sp>
      <p:pic>
        <p:nvPicPr>
          <p:cNvPr id="73" name="object 73"/>
          <p:cNvPicPr/>
          <p:nvPr/>
        </p:nvPicPr>
        <p:blipFill>
          <a:blip r:embed="rId32" cstate="print"/>
          <a:stretch>
            <a:fillRect/>
          </a:stretch>
        </p:blipFill>
        <p:spPr>
          <a:xfrm>
            <a:off x="5335079" y="5632337"/>
            <a:ext cx="64833" cy="87669"/>
          </a:xfrm>
          <a:prstGeom prst="rect">
            <a:avLst/>
          </a:prstGeom>
        </p:spPr>
      </p:pic>
      <p:pic>
        <p:nvPicPr>
          <p:cNvPr id="74" name="object 74"/>
          <p:cNvPicPr/>
          <p:nvPr/>
        </p:nvPicPr>
        <p:blipFill>
          <a:blip r:embed="rId33" cstate="print"/>
          <a:stretch>
            <a:fillRect/>
          </a:stretch>
        </p:blipFill>
        <p:spPr>
          <a:xfrm>
            <a:off x="1727666" y="5626615"/>
            <a:ext cx="3520587" cy="282176"/>
          </a:xfrm>
          <a:prstGeom prst="rect">
            <a:avLst/>
          </a:prstGeom>
        </p:spPr>
      </p:pic>
      <p:sp>
        <p:nvSpPr>
          <p:cNvPr id="75" name="object 75"/>
          <p:cNvSpPr/>
          <p:nvPr/>
        </p:nvSpPr>
        <p:spPr>
          <a:xfrm>
            <a:off x="5453303" y="5674245"/>
            <a:ext cx="63500" cy="27940"/>
          </a:xfrm>
          <a:custGeom>
            <a:avLst/>
            <a:gdLst/>
            <a:ahLst/>
            <a:cxnLst/>
            <a:rect l="l" t="t" r="r" b="b"/>
            <a:pathLst>
              <a:path w="63500" h="27939">
                <a:moveTo>
                  <a:pt x="62926" y="0"/>
                </a:moveTo>
                <a:lnTo>
                  <a:pt x="0" y="0"/>
                </a:lnTo>
                <a:lnTo>
                  <a:pt x="0" y="8580"/>
                </a:lnTo>
                <a:lnTo>
                  <a:pt x="62926" y="8580"/>
                </a:lnTo>
                <a:lnTo>
                  <a:pt x="62926" y="0"/>
                </a:lnTo>
                <a:close/>
              </a:path>
              <a:path w="63500" h="27939">
                <a:moveTo>
                  <a:pt x="62926" y="19066"/>
                </a:moveTo>
                <a:lnTo>
                  <a:pt x="0" y="19066"/>
                </a:lnTo>
                <a:lnTo>
                  <a:pt x="0" y="27646"/>
                </a:lnTo>
                <a:lnTo>
                  <a:pt x="62926" y="27646"/>
                </a:lnTo>
                <a:lnTo>
                  <a:pt x="62926" y="19066"/>
                </a:lnTo>
                <a:close/>
              </a:path>
            </a:pathLst>
          </a:custGeom>
          <a:solidFill>
            <a:srgbClr val="000000"/>
          </a:solidFill>
        </p:spPr>
        <p:txBody>
          <a:bodyPr wrap="square" lIns="0" tIns="0" rIns="0" bIns="0" rtlCol="0"/>
          <a:lstStyle/>
          <a:p>
            <a:endParaRPr/>
          </a:p>
        </p:txBody>
      </p:sp>
      <p:pic>
        <p:nvPicPr>
          <p:cNvPr id="76" name="object 76"/>
          <p:cNvPicPr/>
          <p:nvPr/>
        </p:nvPicPr>
        <p:blipFill>
          <a:blip r:embed="rId34" cstate="print"/>
          <a:stretch>
            <a:fillRect/>
          </a:stretch>
        </p:blipFill>
        <p:spPr>
          <a:xfrm>
            <a:off x="5564790" y="5655178"/>
            <a:ext cx="185092" cy="88660"/>
          </a:xfrm>
          <a:prstGeom prst="rect">
            <a:avLst/>
          </a:prstGeom>
        </p:spPr>
      </p:pic>
      <p:pic>
        <p:nvPicPr>
          <p:cNvPr id="77" name="object 77"/>
          <p:cNvPicPr/>
          <p:nvPr/>
        </p:nvPicPr>
        <p:blipFill>
          <a:blip r:embed="rId35" cstate="print"/>
          <a:stretch>
            <a:fillRect/>
          </a:stretch>
        </p:blipFill>
        <p:spPr>
          <a:xfrm>
            <a:off x="5799464" y="5628524"/>
            <a:ext cx="154455" cy="93389"/>
          </a:xfrm>
          <a:prstGeom prst="rect">
            <a:avLst/>
          </a:prstGeom>
        </p:spPr>
      </p:pic>
      <p:sp>
        <p:nvSpPr>
          <p:cNvPr id="78" name="object 78"/>
          <p:cNvSpPr/>
          <p:nvPr/>
        </p:nvSpPr>
        <p:spPr>
          <a:xfrm>
            <a:off x="6266638" y="5629415"/>
            <a:ext cx="243204" cy="92711"/>
          </a:xfrm>
          <a:custGeom>
            <a:avLst/>
            <a:gdLst/>
            <a:ahLst/>
            <a:cxnLst/>
            <a:rect l="l" t="t" r="r" b="b"/>
            <a:pathLst>
              <a:path w="243204" h="92710">
                <a:moveTo>
                  <a:pt x="56311" y="81064"/>
                </a:moveTo>
                <a:lnTo>
                  <a:pt x="10553" y="81064"/>
                </a:lnTo>
                <a:lnTo>
                  <a:pt x="10553" y="78206"/>
                </a:lnTo>
                <a:lnTo>
                  <a:pt x="35344" y="48653"/>
                </a:lnTo>
                <a:lnTo>
                  <a:pt x="37249" y="46748"/>
                </a:lnTo>
                <a:lnTo>
                  <a:pt x="41059" y="44831"/>
                </a:lnTo>
                <a:lnTo>
                  <a:pt x="51485" y="34353"/>
                </a:lnTo>
                <a:lnTo>
                  <a:pt x="52501" y="31483"/>
                </a:lnTo>
                <a:lnTo>
                  <a:pt x="53390" y="27673"/>
                </a:lnTo>
                <a:lnTo>
                  <a:pt x="54406" y="24815"/>
                </a:lnTo>
                <a:lnTo>
                  <a:pt x="54406" y="16217"/>
                </a:lnTo>
                <a:lnTo>
                  <a:pt x="52501" y="10502"/>
                </a:lnTo>
                <a:lnTo>
                  <a:pt x="47675" y="6743"/>
                </a:lnTo>
                <a:lnTo>
                  <a:pt x="43853" y="1905"/>
                </a:lnTo>
                <a:lnTo>
                  <a:pt x="37249" y="0"/>
                </a:lnTo>
                <a:lnTo>
                  <a:pt x="21996" y="0"/>
                </a:lnTo>
                <a:lnTo>
                  <a:pt x="1905" y="15265"/>
                </a:lnTo>
                <a:lnTo>
                  <a:pt x="1905" y="19088"/>
                </a:lnTo>
                <a:lnTo>
                  <a:pt x="12458" y="19088"/>
                </a:lnTo>
                <a:lnTo>
                  <a:pt x="12458" y="15265"/>
                </a:lnTo>
                <a:lnTo>
                  <a:pt x="13347" y="13360"/>
                </a:lnTo>
                <a:lnTo>
                  <a:pt x="16268" y="11455"/>
                </a:lnTo>
                <a:lnTo>
                  <a:pt x="18173" y="9550"/>
                </a:lnTo>
                <a:lnTo>
                  <a:pt x="21996" y="8648"/>
                </a:lnTo>
                <a:lnTo>
                  <a:pt x="31521" y="8648"/>
                </a:lnTo>
                <a:lnTo>
                  <a:pt x="36233" y="10502"/>
                </a:lnTo>
                <a:lnTo>
                  <a:pt x="39154" y="13360"/>
                </a:lnTo>
                <a:lnTo>
                  <a:pt x="41948" y="15265"/>
                </a:lnTo>
                <a:lnTo>
                  <a:pt x="42964" y="18135"/>
                </a:lnTo>
                <a:lnTo>
                  <a:pt x="42964" y="24815"/>
                </a:lnTo>
                <a:lnTo>
                  <a:pt x="41948" y="28625"/>
                </a:lnTo>
                <a:lnTo>
                  <a:pt x="40043" y="31483"/>
                </a:lnTo>
                <a:lnTo>
                  <a:pt x="32410" y="39116"/>
                </a:lnTo>
                <a:lnTo>
                  <a:pt x="24790" y="44831"/>
                </a:lnTo>
                <a:lnTo>
                  <a:pt x="19062" y="49606"/>
                </a:lnTo>
                <a:lnTo>
                  <a:pt x="12458" y="54368"/>
                </a:lnTo>
                <a:lnTo>
                  <a:pt x="6731" y="60083"/>
                </a:lnTo>
                <a:lnTo>
                  <a:pt x="1016" y="71526"/>
                </a:lnTo>
                <a:lnTo>
                  <a:pt x="0" y="76301"/>
                </a:lnTo>
                <a:lnTo>
                  <a:pt x="0" y="90601"/>
                </a:lnTo>
                <a:lnTo>
                  <a:pt x="56311" y="90601"/>
                </a:lnTo>
                <a:lnTo>
                  <a:pt x="56311" y="81064"/>
                </a:lnTo>
                <a:close/>
              </a:path>
              <a:path w="243204" h="92710">
                <a:moveTo>
                  <a:pt x="91528" y="75349"/>
                </a:moveTo>
                <a:lnTo>
                  <a:pt x="76276" y="75349"/>
                </a:lnTo>
                <a:lnTo>
                  <a:pt x="76276" y="90601"/>
                </a:lnTo>
                <a:lnTo>
                  <a:pt x="91528" y="90601"/>
                </a:lnTo>
                <a:lnTo>
                  <a:pt x="91528" y="75349"/>
                </a:lnTo>
                <a:close/>
              </a:path>
              <a:path w="243204" h="92710">
                <a:moveTo>
                  <a:pt x="146824" y="2921"/>
                </a:moveTo>
                <a:lnTo>
                  <a:pt x="136398" y="2921"/>
                </a:lnTo>
                <a:lnTo>
                  <a:pt x="118224" y="11455"/>
                </a:lnTo>
                <a:lnTo>
                  <a:pt x="118224" y="20993"/>
                </a:lnTo>
                <a:lnTo>
                  <a:pt x="136398" y="13360"/>
                </a:lnTo>
                <a:lnTo>
                  <a:pt x="136398" y="90601"/>
                </a:lnTo>
                <a:lnTo>
                  <a:pt x="146824" y="90601"/>
                </a:lnTo>
                <a:lnTo>
                  <a:pt x="146824" y="2921"/>
                </a:lnTo>
                <a:close/>
              </a:path>
              <a:path w="243204" h="92710">
                <a:moveTo>
                  <a:pt x="243192" y="59131"/>
                </a:moveTo>
                <a:lnTo>
                  <a:pt x="241274" y="54368"/>
                </a:lnTo>
                <a:lnTo>
                  <a:pt x="237464" y="50558"/>
                </a:lnTo>
                <a:lnTo>
                  <a:pt x="233654" y="45783"/>
                </a:lnTo>
                <a:lnTo>
                  <a:pt x="228815" y="42926"/>
                </a:lnTo>
                <a:lnTo>
                  <a:pt x="221195" y="41021"/>
                </a:lnTo>
                <a:lnTo>
                  <a:pt x="226021" y="40068"/>
                </a:lnTo>
                <a:lnTo>
                  <a:pt x="229844" y="38163"/>
                </a:lnTo>
                <a:lnTo>
                  <a:pt x="231749" y="36258"/>
                </a:lnTo>
                <a:lnTo>
                  <a:pt x="234670" y="33401"/>
                </a:lnTo>
                <a:lnTo>
                  <a:pt x="236575" y="31483"/>
                </a:lnTo>
                <a:lnTo>
                  <a:pt x="237464" y="28625"/>
                </a:lnTo>
                <a:lnTo>
                  <a:pt x="238480" y="25768"/>
                </a:lnTo>
                <a:lnTo>
                  <a:pt x="239369" y="22898"/>
                </a:lnTo>
                <a:lnTo>
                  <a:pt x="239369" y="14312"/>
                </a:lnTo>
                <a:lnTo>
                  <a:pt x="237464" y="9550"/>
                </a:lnTo>
                <a:lnTo>
                  <a:pt x="236359" y="8648"/>
                </a:lnTo>
                <a:lnTo>
                  <a:pt x="232765" y="5727"/>
                </a:lnTo>
                <a:lnTo>
                  <a:pt x="228815" y="1905"/>
                </a:lnTo>
                <a:lnTo>
                  <a:pt x="222211" y="0"/>
                </a:lnTo>
                <a:lnTo>
                  <a:pt x="205054" y="0"/>
                </a:lnTo>
                <a:lnTo>
                  <a:pt x="198310" y="1905"/>
                </a:lnTo>
                <a:lnTo>
                  <a:pt x="190690" y="9550"/>
                </a:lnTo>
                <a:lnTo>
                  <a:pt x="188772" y="14312"/>
                </a:lnTo>
                <a:lnTo>
                  <a:pt x="188772" y="19088"/>
                </a:lnTo>
                <a:lnTo>
                  <a:pt x="198310" y="19088"/>
                </a:lnTo>
                <a:lnTo>
                  <a:pt x="198310" y="17170"/>
                </a:lnTo>
                <a:lnTo>
                  <a:pt x="199326" y="15265"/>
                </a:lnTo>
                <a:lnTo>
                  <a:pt x="200215" y="13360"/>
                </a:lnTo>
                <a:lnTo>
                  <a:pt x="202120" y="11455"/>
                </a:lnTo>
                <a:lnTo>
                  <a:pt x="203136" y="10502"/>
                </a:lnTo>
                <a:lnTo>
                  <a:pt x="205943" y="9550"/>
                </a:lnTo>
                <a:lnTo>
                  <a:pt x="207848" y="9550"/>
                </a:lnTo>
                <a:lnTo>
                  <a:pt x="210769" y="8648"/>
                </a:lnTo>
                <a:lnTo>
                  <a:pt x="217385" y="8648"/>
                </a:lnTo>
                <a:lnTo>
                  <a:pt x="221195" y="10502"/>
                </a:lnTo>
                <a:lnTo>
                  <a:pt x="224116" y="12407"/>
                </a:lnTo>
                <a:lnTo>
                  <a:pt x="226910" y="14312"/>
                </a:lnTo>
                <a:lnTo>
                  <a:pt x="227926" y="17170"/>
                </a:lnTo>
                <a:lnTo>
                  <a:pt x="227926" y="26720"/>
                </a:lnTo>
                <a:lnTo>
                  <a:pt x="226021" y="29578"/>
                </a:lnTo>
                <a:lnTo>
                  <a:pt x="222211" y="33401"/>
                </a:lnTo>
                <a:lnTo>
                  <a:pt x="219290" y="35306"/>
                </a:lnTo>
                <a:lnTo>
                  <a:pt x="216496" y="37211"/>
                </a:lnTo>
                <a:lnTo>
                  <a:pt x="211658" y="38163"/>
                </a:lnTo>
                <a:lnTo>
                  <a:pt x="200215" y="38163"/>
                </a:lnTo>
                <a:lnTo>
                  <a:pt x="200215" y="46748"/>
                </a:lnTo>
                <a:lnTo>
                  <a:pt x="214579" y="46748"/>
                </a:lnTo>
                <a:lnTo>
                  <a:pt x="221195" y="48653"/>
                </a:lnTo>
                <a:lnTo>
                  <a:pt x="225005" y="52463"/>
                </a:lnTo>
                <a:lnTo>
                  <a:pt x="229844" y="56273"/>
                </a:lnTo>
                <a:lnTo>
                  <a:pt x="231749" y="60083"/>
                </a:lnTo>
                <a:lnTo>
                  <a:pt x="231749" y="69621"/>
                </a:lnTo>
                <a:lnTo>
                  <a:pt x="230733" y="72478"/>
                </a:lnTo>
                <a:lnTo>
                  <a:pt x="229844" y="75349"/>
                </a:lnTo>
                <a:lnTo>
                  <a:pt x="226021" y="81064"/>
                </a:lnTo>
                <a:lnTo>
                  <a:pt x="223100" y="82016"/>
                </a:lnTo>
                <a:lnTo>
                  <a:pt x="220306" y="83921"/>
                </a:lnTo>
                <a:lnTo>
                  <a:pt x="209753" y="83921"/>
                </a:lnTo>
                <a:lnTo>
                  <a:pt x="202120" y="82016"/>
                </a:lnTo>
                <a:lnTo>
                  <a:pt x="199326" y="80111"/>
                </a:lnTo>
                <a:lnTo>
                  <a:pt x="198310" y="78206"/>
                </a:lnTo>
                <a:lnTo>
                  <a:pt x="198310" y="74383"/>
                </a:lnTo>
                <a:lnTo>
                  <a:pt x="187883" y="74383"/>
                </a:lnTo>
                <a:lnTo>
                  <a:pt x="187883" y="79159"/>
                </a:lnTo>
                <a:lnTo>
                  <a:pt x="189788" y="83921"/>
                </a:lnTo>
                <a:lnTo>
                  <a:pt x="193611" y="87731"/>
                </a:lnTo>
                <a:lnTo>
                  <a:pt x="197421" y="90601"/>
                </a:lnTo>
                <a:lnTo>
                  <a:pt x="204038" y="92506"/>
                </a:lnTo>
                <a:lnTo>
                  <a:pt x="223100" y="92506"/>
                </a:lnTo>
                <a:lnTo>
                  <a:pt x="230733" y="89649"/>
                </a:lnTo>
                <a:lnTo>
                  <a:pt x="235559" y="83921"/>
                </a:lnTo>
                <a:lnTo>
                  <a:pt x="240385" y="78206"/>
                </a:lnTo>
                <a:lnTo>
                  <a:pt x="243192" y="72478"/>
                </a:lnTo>
                <a:lnTo>
                  <a:pt x="243192" y="59131"/>
                </a:lnTo>
                <a:close/>
              </a:path>
            </a:pathLst>
          </a:custGeom>
          <a:solidFill>
            <a:srgbClr val="000000"/>
          </a:solidFill>
        </p:spPr>
        <p:txBody>
          <a:bodyPr wrap="square" lIns="0" tIns="0" rIns="0" bIns="0" rtlCol="0"/>
          <a:lstStyle/>
          <a:p>
            <a:endParaRPr/>
          </a:p>
        </p:txBody>
      </p:sp>
      <p:grpSp>
        <p:nvGrpSpPr>
          <p:cNvPr id="79" name="object 79"/>
          <p:cNvGrpSpPr/>
          <p:nvPr/>
        </p:nvGrpSpPr>
        <p:grpSpPr>
          <a:xfrm>
            <a:off x="1412987" y="6124286"/>
            <a:ext cx="248920" cy="90171"/>
            <a:chOff x="1412986" y="6124285"/>
            <a:chExt cx="248920" cy="90170"/>
          </a:xfrm>
        </p:grpSpPr>
        <p:sp>
          <p:nvSpPr>
            <p:cNvPr id="80" name="object 80"/>
            <p:cNvSpPr/>
            <p:nvPr/>
          </p:nvSpPr>
          <p:spPr>
            <a:xfrm>
              <a:off x="1412976" y="6124295"/>
              <a:ext cx="147320" cy="90170"/>
            </a:xfrm>
            <a:custGeom>
              <a:avLst/>
              <a:gdLst/>
              <a:ahLst/>
              <a:cxnLst/>
              <a:rect l="l" t="t" r="r" b="b"/>
              <a:pathLst>
                <a:path w="147319" h="90170">
                  <a:moveTo>
                    <a:pt x="56261" y="80073"/>
                  </a:moveTo>
                  <a:lnTo>
                    <a:pt x="11442" y="80073"/>
                  </a:lnTo>
                  <a:lnTo>
                    <a:pt x="11442" y="78168"/>
                  </a:lnTo>
                  <a:lnTo>
                    <a:pt x="35280" y="47663"/>
                  </a:lnTo>
                  <a:lnTo>
                    <a:pt x="38150" y="46710"/>
                  </a:lnTo>
                  <a:lnTo>
                    <a:pt x="44818" y="40043"/>
                  </a:lnTo>
                  <a:lnTo>
                    <a:pt x="48641" y="37172"/>
                  </a:lnTo>
                  <a:lnTo>
                    <a:pt x="51498" y="33362"/>
                  </a:lnTo>
                  <a:lnTo>
                    <a:pt x="52451" y="30505"/>
                  </a:lnTo>
                  <a:lnTo>
                    <a:pt x="54356" y="27647"/>
                  </a:lnTo>
                  <a:lnTo>
                    <a:pt x="54356" y="15252"/>
                  </a:lnTo>
                  <a:lnTo>
                    <a:pt x="52451" y="10477"/>
                  </a:lnTo>
                  <a:lnTo>
                    <a:pt x="48641" y="5715"/>
                  </a:lnTo>
                  <a:lnTo>
                    <a:pt x="43865" y="1905"/>
                  </a:lnTo>
                  <a:lnTo>
                    <a:pt x="37198" y="0"/>
                  </a:lnTo>
                  <a:lnTo>
                    <a:pt x="17170" y="0"/>
                  </a:lnTo>
                  <a:lnTo>
                    <a:pt x="14312" y="1905"/>
                  </a:lnTo>
                  <a:lnTo>
                    <a:pt x="10490" y="3810"/>
                  </a:lnTo>
                  <a:lnTo>
                    <a:pt x="7632" y="5715"/>
                  </a:lnTo>
                  <a:lnTo>
                    <a:pt x="1905" y="14300"/>
                  </a:lnTo>
                  <a:lnTo>
                    <a:pt x="1905" y="18110"/>
                  </a:lnTo>
                  <a:lnTo>
                    <a:pt x="12395" y="18110"/>
                  </a:lnTo>
                  <a:lnTo>
                    <a:pt x="12395" y="15252"/>
                  </a:lnTo>
                  <a:lnTo>
                    <a:pt x="16217" y="11442"/>
                  </a:lnTo>
                  <a:lnTo>
                    <a:pt x="19075" y="9525"/>
                  </a:lnTo>
                  <a:lnTo>
                    <a:pt x="21932" y="8572"/>
                  </a:lnTo>
                  <a:lnTo>
                    <a:pt x="32423" y="8572"/>
                  </a:lnTo>
                  <a:lnTo>
                    <a:pt x="36233" y="9525"/>
                  </a:lnTo>
                  <a:lnTo>
                    <a:pt x="41960" y="15252"/>
                  </a:lnTo>
                  <a:lnTo>
                    <a:pt x="43865" y="18110"/>
                  </a:lnTo>
                  <a:lnTo>
                    <a:pt x="43865" y="24777"/>
                  </a:lnTo>
                  <a:lnTo>
                    <a:pt x="38150" y="33362"/>
                  </a:lnTo>
                  <a:lnTo>
                    <a:pt x="33375" y="38125"/>
                  </a:lnTo>
                  <a:lnTo>
                    <a:pt x="24803" y="43853"/>
                  </a:lnTo>
                  <a:lnTo>
                    <a:pt x="12395" y="54330"/>
                  </a:lnTo>
                  <a:lnTo>
                    <a:pt x="7632" y="59105"/>
                  </a:lnTo>
                  <a:lnTo>
                    <a:pt x="1905" y="70548"/>
                  </a:lnTo>
                  <a:lnTo>
                    <a:pt x="0" y="76263"/>
                  </a:lnTo>
                  <a:lnTo>
                    <a:pt x="0" y="89623"/>
                  </a:lnTo>
                  <a:lnTo>
                    <a:pt x="56261" y="89623"/>
                  </a:lnTo>
                  <a:lnTo>
                    <a:pt x="56261" y="80073"/>
                  </a:lnTo>
                  <a:close/>
                </a:path>
                <a:path w="147319" h="90170">
                  <a:moveTo>
                    <a:pt x="91554" y="74358"/>
                  </a:moveTo>
                  <a:lnTo>
                    <a:pt x="77241" y="74358"/>
                  </a:lnTo>
                  <a:lnTo>
                    <a:pt x="77241" y="89623"/>
                  </a:lnTo>
                  <a:lnTo>
                    <a:pt x="91554" y="89623"/>
                  </a:lnTo>
                  <a:lnTo>
                    <a:pt x="91554" y="74358"/>
                  </a:lnTo>
                  <a:close/>
                </a:path>
                <a:path w="147319" h="90170">
                  <a:moveTo>
                    <a:pt x="146850" y="1905"/>
                  </a:moveTo>
                  <a:lnTo>
                    <a:pt x="136359" y="1905"/>
                  </a:lnTo>
                  <a:lnTo>
                    <a:pt x="119202" y="10477"/>
                  </a:lnTo>
                  <a:lnTo>
                    <a:pt x="119202" y="20015"/>
                  </a:lnTo>
                  <a:lnTo>
                    <a:pt x="136359" y="13347"/>
                  </a:lnTo>
                  <a:lnTo>
                    <a:pt x="136359" y="89623"/>
                  </a:lnTo>
                  <a:lnTo>
                    <a:pt x="146850" y="89623"/>
                  </a:lnTo>
                  <a:lnTo>
                    <a:pt x="146850" y="1905"/>
                  </a:lnTo>
                  <a:close/>
                </a:path>
              </a:pathLst>
            </a:custGeom>
            <a:solidFill>
              <a:srgbClr val="000000"/>
            </a:solidFill>
          </p:spPr>
          <p:txBody>
            <a:bodyPr wrap="square" lIns="0" tIns="0" rIns="0" bIns="0" rtlCol="0"/>
            <a:lstStyle/>
            <a:p>
              <a:endParaRPr/>
            </a:p>
          </p:txBody>
        </p:sp>
        <p:pic>
          <p:nvPicPr>
            <p:cNvPr id="81" name="object 81"/>
            <p:cNvPicPr/>
            <p:nvPr/>
          </p:nvPicPr>
          <p:blipFill>
            <a:blip r:embed="rId36" cstate="print"/>
            <a:stretch>
              <a:fillRect/>
            </a:stretch>
          </p:blipFill>
          <p:spPr>
            <a:xfrm>
              <a:off x="1597984" y="6126192"/>
              <a:ext cx="63879" cy="87720"/>
            </a:xfrm>
            <a:prstGeom prst="rect">
              <a:avLst/>
            </a:prstGeom>
          </p:spPr>
        </p:pic>
      </p:grpSp>
      <p:pic>
        <p:nvPicPr>
          <p:cNvPr id="82" name="object 82"/>
          <p:cNvPicPr/>
          <p:nvPr/>
        </p:nvPicPr>
        <p:blipFill>
          <a:blip r:embed="rId37" cstate="print"/>
          <a:stretch>
            <a:fillRect/>
          </a:stretch>
        </p:blipFill>
        <p:spPr>
          <a:xfrm>
            <a:off x="1727664" y="6123335"/>
            <a:ext cx="815311" cy="279367"/>
          </a:xfrm>
          <a:prstGeom prst="rect">
            <a:avLst/>
          </a:prstGeom>
        </p:spPr>
      </p:pic>
      <p:grpSp>
        <p:nvGrpSpPr>
          <p:cNvPr id="83" name="object 83"/>
          <p:cNvGrpSpPr/>
          <p:nvPr/>
        </p:nvGrpSpPr>
        <p:grpSpPr>
          <a:xfrm>
            <a:off x="6266641" y="6124286"/>
            <a:ext cx="248920" cy="90171"/>
            <a:chOff x="6266641" y="6124285"/>
            <a:chExt cx="248920" cy="90170"/>
          </a:xfrm>
        </p:grpSpPr>
        <p:sp>
          <p:nvSpPr>
            <p:cNvPr id="84" name="object 84"/>
            <p:cNvSpPr/>
            <p:nvPr/>
          </p:nvSpPr>
          <p:spPr>
            <a:xfrm>
              <a:off x="6266637" y="6124295"/>
              <a:ext cx="147320" cy="90170"/>
            </a:xfrm>
            <a:custGeom>
              <a:avLst/>
              <a:gdLst/>
              <a:ahLst/>
              <a:cxnLst/>
              <a:rect l="l" t="t" r="r" b="b"/>
              <a:pathLst>
                <a:path w="147320" h="90170">
                  <a:moveTo>
                    <a:pt x="56311" y="80073"/>
                  </a:moveTo>
                  <a:lnTo>
                    <a:pt x="10553" y="80073"/>
                  </a:lnTo>
                  <a:lnTo>
                    <a:pt x="10553" y="78168"/>
                  </a:lnTo>
                  <a:lnTo>
                    <a:pt x="35344" y="47663"/>
                  </a:lnTo>
                  <a:lnTo>
                    <a:pt x="37249" y="46710"/>
                  </a:lnTo>
                  <a:lnTo>
                    <a:pt x="41059" y="43853"/>
                  </a:lnTo>
                  <a:lnTo>
                    <a:pt x="44869" y="40043"/>
                  </a:lnTo>
                  <a:lnTo>
                    <a:pt x="48691" y="37172"/>
                  </a:lnTo>
                  <a:lnTo>
                    <a:pt x="51485" y="33362"/>
                  </a:lnTo>
                  <a:lnTo>
                    <a:pt x="52501" y="30505"/>
                  </a:lnTo>
                  <a:lnTo>
                    <a:pt x="54406" y="23825"/>
                  </a:lnTo>
                  <a:lnTo>
                    <a:pt x="54406" y="15252"/>
                  </a:lnTo>
                  <a:lnTo>
                    <a:pt x="52501" y="10477"/>
                  </a:lnTo>
                  <a:lnTo>
                    <a:pt x="43853" y="1905"/>
                  </a:lnTo>
                  <a:lnTo>
                    <a:pt x="37249" y="0"/>
                  </a:lnTo>
                  <a:lnTo>
                    <a:pt x="17157" y="0"/>
                  </a:lnTo>
                  <a:lnTo>
                    <a:pt x="9537" y="3810"/>
                  </a:lnTo>
                  <a:lnTo>
                    <a:pt x="6731" y="5715"/>
                  </a:lnTo>
                  <a:lnTo>
                    <a:pt x="2921" y="11442"/>
                  </a:lnTo>
                  <a:lnTo>
                    <a:pt x="1905" y="14300"/>
                  </a:lnTo>
                  <a:lnTo>
                    <a:pt x="1905" y="18110"/>
                  </a:lnTo>
                  <a:lnTo>
                    <a:pt x="12458" y="18110"/>
                  </a:lnTo>
                  <a:lnTo>
                    <a:pt x="12458" y="15252"/>
                  </a:lnTo>
                  <a:lnTo>
                    <a:pt x="13347" y="13347"/>
                  </a:lnTo>
                  <a:lnTo>
                    <a:pt x="16268" y="11442"/>
                  </a:lnTo>
                  <a:lnTo>
                    <a:pt x="18173" y="9525"/>
                  </a:lnTo>
                  <a:lnTo>
                    <a:pt x="21996" y="8572"/>
                  </a:lnTo>
                  <a:lnTo>
                    <a:pt x="31521" y="8572"/>
                  </a:lnTo>
                  <a:lnTo>
                    <a:pt x="36233" y="9525"/>
                  </a:lnTo>
                  <a:lnTo>
                    <a:pt x="41948" y="15252"/>
                  </a:lnTo>
                  <a:lnTo>
                    <a:pt x="42964" y="18110"/>
                  </a:lnTo>
                  <a:lnTo>
                    <a:pt x="42964" y="24777"/>
                  </a:lnTo>
                  <a:lnTo>
                    <a:pt x="41948" y="27647"/>
                  </a:lnTo>
                  <a:lnTo>
                    <a:pt x="40043" y="30505"/>
                  </a:lnTo>
                  <a:lnTo>
                    <a:pt x="32410" y="38125"/>
                  </a:lnTo>
                  <a:lnTo>
                    <a:pt x="24790" y="43853"/>
                  </a:lnTo>
                  <a:lnTo>
                    <a:pt x="6731" y="59105"/>
                  </a:lnTo>
                  <a:lnTo>
                    <a:pt x="1016" y="70548"/>
                  </a:lnTo>
                  <a:lnTo>
                    <a:pt x="0" y="76263"/>
                  </a:lnTo>
                  <a:lnTo>
                    <a:pt x="0" y="89623"/>
                  </a:lnTo>
                  <a:lnTo>
                    <a:pt x="56311" y="89623"/>
                  </a:lnTo>
                  <a:lnTo>
                    <a:pt x="56311" y="80073"/>
                  </a:lnTo>
                  <a:close/>
                </a:path>
                <a:path w="147320" h="90170">
                  <a:moveTo>
                    <a:pt x="91528" y="74358"/>
                  </a:moveTo>
                  <a:lnTo>
                    <a:pt x="76276" y="74358"/>
                  </a:lnTo>
                  <a:lnTo>
                    <a:pt x="76276" y="89623"/>
                  </a:lnTo>
                  <a:lnTo>
                    <a:pt x="91528" y="89623"/>
                  </a:lnTo>
                  <a:lnTo>
                    <a:pt x="91528" y="74358"/>
                  </a:lnTo>
                  <a:close/>
                </a:path>
                <a:path w="147320" h="90170">
                  <a:moveTo>
                    <a:pt x="146824" y="1905"/>
                  </a:moveTo>
                  <a:lnTo>
                    <a:pt x="136398" y="1905"/>
                  </a:lnTo>
                  <a:lnTo>
                    <a:pt x="118224" y="10477"/>
                  </a:lnTo>
                  <a:lnTo>
                    <a:pt x="118224" y="20015"/>
                  </a:lnTo>
                  <a:lnTo>
                    <a:pt x="136398" y="13347"/>
                  </a:lnTo>
                  <a:lnTo>
                    <a:pt x="136398" y="89623"/>
                  </a:lnTo>
                  <a:lnTo>
                    <a:pt x="146824" y="89623"/>
                  </a:lnTo>
                  <a:lnTo>
                    <a:pt x="146824" y="1905"/>
                  </a:lnTo>
                  <a:close/>
                </a:path>
              </a:pathLst>
            </a:custGeom>
            <a:solidFill>
              <a:srgbClr val="000000"/>
            </a:solidFill>
          </p:spPr>
          <p:txBody>
            <a:bodyPr wrap="square" lIns="0" tIns="0" rIns="0" bIns="0" rtlCol="0"/>
            <a:lstStyle/>
            <a:p>
              <a:endParaRPr/>
            </a:p>
          </p:txBody>
        </p:sp>
        <p:pic>
          <p:nvPicPr>
            <p:cNvPr id="85" name="object 85"/>
            <p:cNvPicPr/>
            <p:nvPr/>
          </p:nvPicPr>
          <p:blipFill>
            <a:blip r:embed="rId38" cstate="print"/>
            <a:stretch>
              <a:fillRect/>
            </a:stretch>
          </p:blipFill>
          <p:spPr>
            <a:xfrm>
              <a:off x="6450717" y="6126192"/>
              <a:ext cx="64833" cy="87720"/>
            </a:xfrm>
            <a:prstGeom prst="rect">
              <a:avLst/>
            </a:prstGeom>
          </p:spPr>
        </p:pic>
      </p:grpSp>
      <p:sp>
        <p:nvSpPr>
          <p:cNvPr id="86" name="object 86"/>
          <p:cNvSpPr/>
          <p:nvPr/>
        </p:nvSpPr>
        <p:spPr>
          <a:xfrm>
            <a:off x="1412978" y="6288278"/>
            <a:ext cx="244475" cy="93980"/>
          </a:xfrm>
          <a:custGeom>
            <a:avLst/>
            <a:gdLst/>
            <a:ahLst/>
            <a:cxnLst/>
            <a:rect l="l" t="t" r="r" b="b"/>
            <a:pathLst>
              <a:path w="244475" h="93979">
                <a:moveTo>
                  <a:pt x="56261" y="81051"/>
                </a:moveTo>
                <a:lnTo>
                  <a:pt x="11442" y="81051"/>
                </a:lnTo>
                <a:lnTo>
                  <a:pt x="11442" y="78193"/>
                </a:lnTo>
                <a:lnTo>
                  <a:pt x="41008" y="44818"/>
                </a:lnTo>
                <a:lnTo>
                  <a:pt x="51498" y="34340"/>
                </a:lnTo>
                <a:lnTo>
                  <a:pt x="52451" y="31470"/>
                </a:lnTo>
                <a:lnTo>
                  <a:pt x="54356" y="27660"/>
                </a:lnTo>
                <a:lnTo>
                  <a:pt x="54356" y="16217"/>
                </a:lnTo>
                <a:lnTo>
                  <a:pt x="52451" y="10502"/>
                </a:lnTo>
                <a:lnTo>
                  <a:pt x="48641" y="6680"/>
                </a:lnTo>
                <a:lnTo>
                  <a:pt x="43865" y="2857"/>
                </a:lnTo>
                <a:lnTo>
                  <a:pt x="37198" y="0"/>
                </a:lnTo>
                <a:lnTo>
                  <a:pt x="21932" y="0"/>
                </a:lnTo>
                <a:lnTo>
                  <a:pt x="17170" y="952"/>
                </a:lnTo>
                <a:lnTo>
                  <a:pt x="14312" y="2857"/>
                </a:lnTo>
                <a:lnTo>
                  <a:pt x="10490" y="4762"/>
                </a:lnTo>
                <a:lnTo>
                  <a:pt x="7632" y="6680"/>
                </a:lnTo>
                <a:lnTo>
                  <a:pt x="1905" y="15265"/>
                </a:lnTo>
                <a:lnTo>
                  <a:pt x="1905" y="19075"/>
                </a:lnTo>
                <a:lnTo>
                  <a:pt x="12395" y="19075"/>
                </a:lnTo>
                <a:lnTo>
                  <a:pt x="12395" y="16217"/>
                </a:lnTo>
                <a:lnTo>
                  <a:pt x="14312" y="13360"/>
                </a:lnTo>
                <a:lnTo>
                  <a:pt x="16217" y="11455"/>
                </a:lnTo>
                <a:lnTo>
                  <a:pt x="21932" y="9550"/>
                </a:lnTo>
                <a:lnTo>
                  <a:pt x="32423" y="9550"/>
                </a:lnTo>
                <a:lnTo>
                  <a:pt x="36233" y="10502"/>
                </a:lnTo>
                <a:lnTo>
                  <a:pt x="39103" y="13360"/>
                </a:lnTo>
                <a:lnTo>
                  <a:pt x="41960" y="15265"/>
                </a:lnTo>
                <a:lnTo>
                  <a:pt x="43865" y="18122"/>
                </a:lnTo>
                <a:lnTo>
                  <a:pt x="43865" y="24803"/>
                </a:lnTo>
                <a:lnTo>
                  <a:pt x="41960" y="28613"/>
                </a:lnTo>
                <a:lnTo>
                  <a:pt x="38150" y="34340"/>
                </a:lnTo>
                <a:lnTo>
                  <a:pt x="33375" y="39103"/>
                </a:lnTo>
                <a:lnTo>
                  <a:pt x="24803" y="44818"/>
                </a:lnTo>
                <a:lnTo>
                  <a:pt x="19075" y="49593"/>
                </a:lnTo>
                <a:lnTo>
                  <a:pt x="12395" y="54356"/>
                </a:lnTo>
                <a:lnTo>
                  <a:pt x="7632" y="60071"/>
                </a:lnTo>
                <a:lnTo>
                  <a:pt x="1905" y="71513"/>
                </a:lnTo>
                <a:lnTo>
                  <a:pt x="0" y="76276"/>
                </a:lnTo>
                <a:lnTo>
                  <a:pt x="0" y="90576"/>
                </a:lnTo>
                <a:lnTo>
                  <a:pt x="56261" y="90576"/>
                </a:lnTo>
                <a:lnTo>
                  <a:pt x="56261" y="81051"/>
                </a:lnTo>
                <a:close/>
              </a:path>
              <a:path w="244475" h="93979">
                <a:moveTo>
                  <a:pt x="91554" y="75323"/>
                </a:moveTo>
                <a:lnTo>
                  <a:pt x="77241" y="75323"/>
                </a:lnTo>
                <a:lnTo>
                  <a:pt x="77241" y="90576"/>
                </a:lnTo>
                <a:lnTo>
                  <a:pt x="91554" y="90576"/>
                </a:lnTo>
                <a:lnTo>
                  <a:pt x="91554" y="75323"/>
                </a:lnTo>
                <a:close/>
              </a:path>
              <a:path w="244475" h="93979">
                <a:moveTo>
                  <a:pt x="146850" y="2857"/>
                </a:moveTo>
                <a:lnTo>
                  <a:pt x="136359" y="2857"/>
                </a:lnTo>
                <a:lnTo>
                  <a:pt x="119202" y="11455"/>
                </a:lnTo>
                <a:lnTo>
                  <a:pt x="119202" y="20993"/>
                </a:lnTo>
                <a:lnTo>
                  <a:pt x="136359" y="13360"/>
                </a:lnTo>
                <a:lnTo>
                  <a:pt x="136359" y="90576"/>
                </a:lnTo>
                <a:lnTo>
                  <a:pt x="146850" y="90576"/>
                </a:lnTo>
                <a:lnTo>
                  <a:pt x="146850" y="2857"/>
                </a:lnTo>
                <a:close/>
              </a:path>
              <a:path w="244475" h="93979">
                <a:moveTo>
                  <a:pt x="244119" y="58166"/>
                </a:moveTo>
                <a:lnTo>
                  <a:pt x="216458" y="36245"/>
                </a:lnTo>
                <a:lnTo>
                  <a:pt x="205028" y="36245"/>
                </a:lnTo>
                <a:lnTo>
                  <a:pt x="205028" y="12407"/>
                </a:lnTo>
                <a:lnTo>
                  <a:pt x="240296" y="12407"/>
                </a:lnTo>
                <a:lnTo>
                  <a:pt x="240296" y="2857"/>
                </a:lnTo>
                <a:lnTo>
                  <a:pt x="195491" y="2857"/>
                </a:lnTo>
                <a:lnTo>
                  <a:pt x="195491" y="45770"/>
                </a:lnTo>
                <a:lnTo>
                  <a:pt x="215506" y="45770"/>
                </a:lnTo>
                <a:lnTo>
                  <a:pt x="223139" y="47675"/>
                </a:lnTo>
                <a:lnTo>
                  <a:pt x="226949" y="51498"/>
                </a:lnTo>
                <a:lnTo>
                  <a:pt x="230771" y="54356"/>
                </a:lnTo>
                <a:lnTo>
                  <a:pt x="232676" y="59118"/>
                </a:lnTo>
                <a:lnTo>
                  <a:pt x="232676" y="69608"/>
                </a:lnTo>
                <a:lnTo>
                  <a:pt x="231724" y="74371"/>
                </a:lnTo>
                <a:lnTo>
                  <a:pt x="225996" y="82003"/>
                </a:lnTo>
                <a:lnTo>
                  <a:pt x="221234" y="83908"/>
                </a:lnTo>
                <a:lnTo>
                  <a:pt x="206933" y="83908"/>
                </a:lnTo>
                <a:lnTo>
                  <a:pt x="201206" y="80098"/>
                </a:lnTo>
                <a:lnTo>
                  <a:pt x="200253" y="78193"/>
                </a:lnTo>
                <a:lnTo>
                  <a:pt x="200253" y="75323"/>
                </a:lnTo>
                <a:lnTo>
                  <a:pt x="189763" y="75323"/>
                </a:lnTo>
                <a:lnTo>
                  <a:pt x="189763" y="80098"/>
                </a:lnTo>
                <a:lnTo>
                  <a:pt x="192633" y="84861"/>
                </a:lnTo>
                <a:lnTo>
                  <a:pt x="196443" y="87718"/>
                </a:lnTo>
                <a:lnTo>
                  <a:pt x="201206" y="91541"/>
                </a:lnTo>
                <a:lnTo>
                  <a:pt x="207886" y="93446"/>
                </a:lnTo>
                <a:lnTo>
                  <a:pt x="225044" y="93446"/>
                </a:lnTo>
                <a:lnTo>
                  <a:pt x="232676" y="89623"/>
                </a:lnTo>
                <a:lnTo>
                  <a:pt x="236486" y="83908"/>
                </a:lnTo>
                <a:lnTo>
                  <a:pt x="241249" y="78193"/>
                </a:lnTo>
                <a:lnTo>
                  <a:pt x="244119" y="71513"/>
                </a:lnTo>
                <a:lnTo>
                  <a:pt x="244119" y="58166"/>
                </a:lnTo>
                <a:close/>
              </a:path>
            </a:pathLst>
          </a:custGeom>
          <a:solidFill>
            <a:srgbClr val="000000"/>
          </a:solidFill>
        </p:spPr>
        <p:txBody>
          <a:bodyPr wrap="square" lIns="0" tIns="0" rIns="0" bIns="0" rtlCol="0"/>
          <a:lstStyle/>
          <a:p>
            <a:endParaRPr/>
          </a:p>
        </p:txBody>
      </p:sp>
      <p:pic>
        <p:nvPicPr>
          <p:cNvPr id="87" name="object 87"/>
          <p:cNvPicPr/>
          <p:nvPr/>
        </p:nvPicPr>
        <p:blipFill>
          <a:blip r:embed="rId39" cstate="print"/>
          <a:stretch>
            <a:fillRect/>
          </a:stretch>
        </p:blipFill>
        <p:spPr>
          <a:xfrm>
            <a:off x="2631658" y="6123334"/>
            <a:ext cx="449129" cy="257427"/>
          </a:xfrm>
          <a:prstGeom prst="rect">
            <a:avLst/>
          </a:prstGeom>
        </p:spPr>
      </p:pic>
      <p:sp>
        <p:nvSpPr>
          <p:cNvPr id="88" name="object 88"/>
          <p:cNvSpPr/>
          <p:nvPr/>
        </p:nvSpPr>
        <p:spPr>
          <a:xfrm>
            <a:off x="6266638" y="6288278"/>
            <a:ext cx="243204" cy="93980"/>
          </a:xfrm>
          <a:custGeom>
            <a:avLst/>
            <a:gdLst/>
            <a:ahLst/>
            <a:cxnLst/>
            <a:rect l="l" t="t" r="r" b="b"/>
            <a:pathLst>
              <a:path w="243204" h="93979">
                <a:moveTo>
                  <a:pt x="56311" y="81051"/>
                </a:moveTo>
                <a:lnTo>
                  <a:pt x="10553" y="81051"/>
                </a:lnTo>
                <a:lnTo>
                  <a:pt x="10553" y="78193"/>
                </a:lnTo>
                <a:lnTo>
                  <a:pt x="35344" y="48641"/>
                </a:lnTo>
                <a:lnTo>
                  <a:pt x="37249" y="46723"/>
                </a:lnTo>
                <a:lnTo>
                  <a:pt x="41059" y="44818"/>
                </a:lnTo>
                <a:lnTo>
                  <a:pt x="51485" y="34340"/>
                </a:lnTo>
                <a:lnTo>
                  <a:pt x="52501" y="31470"/>
                </a:lnTo>
                <a:lnTo>
                  <a:pt x="53390" y="27660"/>
                </a:lnTo>
                <a:lnTo>
                  <a:pt x="54406" y="24803"/>
                </a:lnTo>
                <a:lnTo>
                  <a:pt x="54406" y="16217"/>
                </a:lnTo>
                <a:lnTo>
                  <a:pt x="52501" y="10502"/>
                </a:lnTo>
                <a:lnTo>
                  <a:pt x="47675" y="6680"/>
                </a:lnTo>
                <a:lnTo>
                  <a:pt x="43853" y="2857"/>
                </a:lnTo>
                <a:lnTo>
                  <a:pt x="37249" y="0"/>
                </a:lnTo>
                <a:lnTo>
                  <a:pt x="21996" y="0"/>
                </a:lnTo>
                <a:lnTo>
                  <a:pt x="1905" y="15265"/>
                </a:lnTo>
                <a:lnTo>
                  <a:pt x="1905" y="19075"/>
                </a:lnTo>
                <a:lnTo>
                  <a:pt x="12458" y="19075"/>
                </a:lnTo>
                <a:lnTo>
                  <a:pt x="12458" y="16217"/>
                </a:lnTo>
                <a:lnTo>
                  <a:pt x="13347" y="13360"/>
                </a:lnTo>
                <a:lnTo>
                  <a:pt x="16268" y="11455"/>
                </a:lnTo>
                <a:lnTo>
                  <a:pt x="18173" y="10502"/>
                </a:lnTo>
                <a:lnTo>
                  <a:pt x="21996" y="9550"/>
                </a:lnTo>
                <a:lnTo>
                  <a:pt x="31521" y="9550"/>
                </a:lnTo>
                <a:lnTo>
                  <a:pt x="36233" y="10502"/>
                </a:lnTo>
                <a:lnTo>
                  <a:pt x="39154" y="13360"/>
                </a:lnTo>
                <a:lnTo>
                  <a:pt x="41948" y="15265"/>
                </a:lnTo>
                <a:lnTo>
                  <a:pt x="42964" y="18122"/>
                </a:lnTo>
                <a:lnTo>
                  <a:pt x="42964" y="24803"/>
                </a:lnTo>
                <a:lnTo>
                  <a:pt x="41948" y="28613"/>
                </a:lnTo>
                <a:lnTo>
                  <a:pt x="40043" y="31470"/>
                </a:lnTo>
                <a:lnTo>
                  <a:pt x="32410" y="39103"/>
                </a:lnTo>
                <a:lnTo>
                  <a:pt x="24790" y="44818"/>
                </a:lnTo>
                <a:lnTo>
                  <a:pt x="19062" y="49593"/>
                </a:lnTo>
                <a:lnTo>
                  <a:pt x="12458" y="54356"/>
                </a:lnTo>
                <a:lnTo>
                  <a:pt x="6731" y="60071"/>
                </a:lnTo>
                <a:lnTo>
                  <a:pt x="1016" y="71513"/>
                </a:lnTo>
                <a:lnTo>
                  <a:pt x="0" y="76276"/>
                </a:lnTo>
                <a:lnTo>
                  <a:pt x="0" y="90576"/>
                </a:lnTo>
                <a:lnTo>
                  <a:pt x="56311" y="90576"/>
                </a:lnTo>
                <a:lnTo>
                  <a:pt x="56311" y="81051"/>
                </a:lnTo>
                <a:close/>
              </a:path>
              <a:path w="243204" h="93979">
                <a:moveTo>
                  <a:pt x="91528" y="75323"/>
                </a:moveTo>
                <a:lnTo>
                  <a:pt x="76276" y="75323"/>
                </a:lnTo>
                <a:lnTo>
                  <a:pt x="76276" y="90576"/>
                </a:lnTo>
                <a:lnTo>
                  <a:pt x="91528" y="90576"/>
                </a:lnTo>
                <a:lnTo>
                  <a:pt x="91528" y="75323"/>
                </a:lnTo>
                <a:close/>
              </a:path>
              <a:path w="243204" h="93979">
                <a:moveTo>
                  <a:pt x="146824" y="2857"/>
                </a:moveTo>
                <a:lnTo>
                  <a:pt x="136398" y="2857"/>
                </a:lnTo>
                <a:lnTo>
                  <a:pt x="118224" y="11455"/>
                </a:lnTo>
                <a:lnTo>
                  <a:pt x="118224" y="20993"/>
                </a:lnTo>
                <a:lnTo>
                  <a:pt x="136398" y="13360"/>
                </a:lnTo>
                <a:lnTo>
                  <a:pt x="136398" y="90576"/>
                </a:lnTo>
                <a:lnTo>
                  <a:pt x="146824" y="90576"/>
                </a:lnTo>
                <a:lnTo>
                  <a:pt x="146824" y="2857"/>
                </a:lnTo>
                <a:close/>
              </a:path>
              <a:path w="243204" h="93979">
                <a:moveTo>
                  <a:pt x="243192" y="58166"/>
                </a:moveTo>
                <a:lnTo>
                  <a:pt x="242290" y="53403"/>
                </a:lnTo>
                <a:lnTo>
                  <a:pt x="239369" y="48641"/>
                </a:lnTo>
                <a:lnTo>
                  <a:pt x="237464" y="44818"/>
                </a:lnTo>
                <a:lnTo>
                  <a:pt x="233654" y="41960"/>
                </a:lnTo>
                <a:lnTo>
                  <a:pt x="228815" y="39103"/>
                </a:lnTo>
                <a:lnTo>
                  <a:pt x="223100" y="37198"/>
                </a:lnTo>
                <a:lnTo>
                  <a:pt x="216496" y="36245"/>
                </a:lnTo>
                <a:lnTo>
                  <a:pt x="205054" y="36245"/>
                </a:lnTo>
                <a:lnTo>
                  <a:pt x="205054" y="12407"/>
                </a:lnTo>
                <a:lnTo>
                  <a:pt x="240385" y="12407"/>
                </a:lnTo>
                <a:lnTo>
                  <a:pt x="240385" y="2857"/>
                </a:lnTo>
                <a:lnTo>
                  <a:pt x="195516" y="2857"/>
                </a:lnTo>
                <a:lnTo>
                  <a:pt x="195516" y="45770"/>
                </a:lnTo>
                <a:lnTo>
                  <a:pt x="215468" y="45770"/>
                </a:lnTo>
                <a:lnTo>
                  <a:pt x="223100" y="47675"/>
                </a:lnTo>
                <a:lnTo>
                  <a:pt x="226910" y="51498"/>
                </a:lnTo>
                <a:lnTo>
                  <a:pt x="230733" y="54356"/>
                </a:lnTo>
                <a:lnTo>
                  <a:pt x="232765" y="59118"/>
                </a:lnTo>
                <a:lnTo>
                  <a:pt x="232765" y="69608"/>
                </a:lnTo>
                <a:lnTo>
                  <a:pt x="230733" y="74371"/>
                </a:lnTo>
                <a:lnTo>
                  <a:pt x="227926" y="78193"/>
                </a:lnTo>
                <a:lnTo>
                  <a:pt x="225005" y="82003"/>
                </a:lnTo>
                <a:lnTo>
                  <a:pt x="221195" y="83908"/>
                </a:lnTo>
                <a:lnTo>
                  <a:pt x="206959" y="83908"/>
                </a:lnTo>
                <a:lnTo>
                  <a:pt x="204038" y="82003"/>
                </a:lnTo>
                <a:lnTo>
                  <a:pt x="201231" y="80098"/>
                </a:lnTo>
                <a:lnTo>
                  <a:pt x="200215" y="78193"/>
                </a:lnTo>
                <a:lnTo>
                  <a:pt x="200215" y="75323"/>
                </a:lnTo>
                <a:lnTo>
                  <a:pt x="189788" y="75323"/>
                </a:lnTo>
                <a:lnTo>
                  <a:pt x="189788" y="80098"/>
                </a:lnTo>
                <a:lnTo>
                  <a:pt x="191706" y="84861"/>
                </a:lnTo>
                <a:lnTo>
                  <a:pt x="196405" y="87718"/>
                </a:lnTo>
                <a:lnTo>
                  <a:pt x="201231" y="91541"/>
                </a:lnTo>
                <a:lnTo>
                  <a:pt x="206959" y="93446"/>
                </a:lnTo>
                <a:lnTo>
                  <a:pt x="225005" y="93446"/>
                </a:lnTo>
                <a:lnTo>
                  <a:pt x="231749" y="89623"/>
                </a:lnTo>
                <a:lnTo>
                  <a:pt x="236575" y="83908"/>
                </a:lnTo>
                <a:lnTo>
                  <a:pt x="241274" y="78193"/>
                </a:lnTo>
                <a:lnTo>
                  <a:pt x="243192" y="71513"/>
                </a:lnTo>
                <a:lnTo>
                  <a:pt x="243192" y="58166"/>
                </a:lnTo>
                <a:close/>
              </a:path>
            </a:pathLst>
          </a:custGeom>
          <a:solidFill>
            <a:srgbClr val="000000"/>
          </a:solidFill>
        </p:spPr>
        <p:txBody>
          <a:bodyPr wrap="square" lIns="0" tIns="0" rIns="0" bIns="0" rtlCol="0"/>
          <a:lstStyle/>
          <a:p>
            <a:endParaRPr/>
          </a:p>
        </p:txBody>
      </p:sp>
      <p:pic>
        <p:nvPicPr>
          <p:cNvPr id="89" name="object 89"/>
          <p:cNvPicPr/>
          <p:nvPr/>
        </p:nvPicPr>
        <p:blipFill>
          <a:blip r:embed="rId40" cstate="print"/>
          <a:stretch>
            <a:fillRect/>
          </a:stretch>
        </p:blipFill>
        <p:spPr>
          <a:xfrm>
            <a:off x="1412987" y="6615325"/>
            <a:ext cx="1226296" cy="117273"/>
          </a:xfrm>
          <a:prstGeom prst="rect">
            <a:avLst/>
          </a:prstGeom>
        </p:spPr>
      </p:pic>
      <p:sp>
        <p:nvSpPr>
          <p:cNvPr id="90" name="object 90"/>
          <p:cNvSpPr/>
          <p:nvPr/>
        </p:nvSpPr>
        <p:spPr>
          <a:xfrm>
            <a:off x="6266640" y="6618187"/>
            <a:ext cx="247015" cy="92711"/>
          </a:xfrm>
          <a:custGeom>
            <a:avLst/>
            <a:gdLst/>
            <a:ahLst/>
            <a:cxnLst/>
            <a:rect l="l" t="t" r="r" b="b"/>
            <a:pathLst>
              <a:path w="247015" h="92709">
                <a:moveTo>
                  <a:pt x="56311" y="80098"/>
                </a:moveTo>
                <a:lnTo>
                  <a:pt x="10553" y="80098"/>
                </a:lnTo>
                <a:lnTo>
                  <a:pt x="10553" y="78193"/>
                </a:lnTo>
                <a:lnTo>
                  <a:pt x="35344" y="48628"/>
                </a:lnTo>
                <a:lnTo>
                  <a:pt x="37249" y="46710"/>
                </a:lnTo>
                <a:lnTo>
                  <a:pt x="53390" y="27647"/>
                </a:lnTo>
                <a:lnTo>
                  <a:pt x="54406" y="24790"/>
                </a:lnTo>
                <a:lnTo>
                  <a:pt x="54406" y="15252"/>
                </a:lnTo>
                <a:lnTo>
                  <a:pt x="52501" y="10490"/>
                </a:lnTo>
                <a:lnTo>
                  <a:pt x="50088" y="8585"/>
                </a:lnTo>
                <a:lnTo>
                  <a:pt x="47675" y="6680"/>
                </a:lnTo>
                <a:lnTo>
                  <a:pt x="43853" y="1905"/>
                </a:lnTo>
                <a:lnTo>
                  <a:pt x="37249" y="0"/>
                </a:lnTo>
                <a:lnTo>
                  <a:pt x="21996" y="0"/>
                </a:lnTo>
                <a:lnTo>
                  <a:pt x="17157" y="952"/>
                </a:lnTo>
                <a:lnTo>
                  <a:pt x="13347" y="2857"/>
                </a:lnTo>
                <a:lnTo>
                  <a:pt x="9537" y="3810"/>
                </a:lnTo>
                <a:lnTo>
                  <a:pt x="6731" y="6680"/>
                </a:lnTo>
                <a:lnTo>
                  <a:pt x="4826" y="8585"/>
                </a:lnTo>
                <a:lnTo>
                  <a:pt x="2921" y="11442"/>
                </a:lnTo>
                <a:lnTo>
                  <a:pt x="1905" y="14300"/>
                </a:lnTo>
                <a:lnTo>
                  <a:pt x="1905" y="18110"/>
                </a:lnTo>
                <a:lnTo>
                  <a:pt x="12458" y="18110"/>
                </a:lnTo>
                <a:lnTo>
                  <a:pt x="12458" y="15252"/>
                </a:lnTo>
                <a:lnTo>
                  <a:pt x="13347" y="13347"/>
                </a:lnTo>
                <a:lnTo>
                  <a:pt x="16268" y="11442"/>
                </a:lnTo>
                <a:lnTo>
                  <a:pt x="18173" y="9537"/>
                </a:lnTo>
                <a:lnTo>
                  <a:pt x="21996" y="8585"/>
                </a:lnTo>
                <a:lnTo>
                  <a:pt x="31521" y="8585"/>
                </a:lnTo>
                <a:lnTo>
                  <a:pt x="36233" y="9537"/>
                </a:lnTo>
                <a:lnTo>
                  <a:pt x="39154" y="12395"/>
                </a:lnTo>
                <a:lnTo>
                  <a:pt x="41948" y="15252"/>
                </a:lnTo>
                <a:lnTo>
                  <a:pt x="42964" y="18110"/>
                </a:lnTo>
                <a:lnTo>
                  <a:pt x="42964" y="24790"/>
                </a:lnTo>
                <a:lnTo>
                  <a:pt x="41948" y="27647"/>
                </a:lnTo>
                <a:lnTo>
                  <a:pt x="40043" y="30505"/>
                </a:lnTo>
                <a:lnTo>
                  <a:pt x="37249" y="34315"/>
                </a:lnTo>
                <a:lnTo>
                  <a:pt x="32410" y="38138"/>
                </a:lnTo>
                <a:lnTo>
                  <a:pt x="24790" y="44805"/>
                </a:lnTo>
                <a:lnTo>
                  <a:pt x="19062" y="48628"/>
                </a:lnTo>
                <a:lnTo>
                  <a:pt x="12458" y="54356"/>
                </a:lnTo>
                <a:lnTo>
                  <a:pt x="6731" y="60071"/>
                </a:lnTo>
                <a:lnTo>
                  <a:pt x="3810" y="65798"/>
                </a:lnTo>
                <a:lnTo>
                  <a:pt x="1016" y="70561"/>
                </a:lnTo>
                <a:lnTo>
                  <a:pt x="0" y="76276"/>
                </a:lnTo>
                <a:lnTo>
                  <a:pt x="0" y="89623"/>
                </a:lnTo>
                <a:lnTo>
                  <a:pt x="56311" y="89623"/>
                </a:lnTo>
                <a:lnTo>
                  <a:pt x="56311" y="80098"/>
                </a:lnTo>
                <a:close/>
              </a:path>
              <a:path w="247015" h="92709">
                <a:moveTo>
                  <a:pt x="91528" y="75323"/>
                </a:moveTo>
                <a:lnTo>
                  <a:pt x="76276" y="75323"/>
                </a:lnTo>
                <a:lnTo>
                  <a:pt x="76276" y="89623"/>
                </a:lnTo>
                <a:lnTo>
                  <a:pt x="91528" y="89623"/>
                </a:lnTo>
                <a:lnTo>
                  <a:pt x="91528" y="75323"/>
                </a:lnTo>
                <a:close/>
              </a:path>
              <a:path w="247015" h="92709">
                <a:moveTo>
                  <a:pt x="146824" y="2857"/>
                </a:moveTo>
                <a:lnTo>
                  <a:pt x="136398" y="2857"/>
                </a:lnTo>
                <a:lnTo>
                  <a:pt x="118224" y="10490"/>
                </a:lnTo>
                <a:lnTo>
                  <a:pt x="118224" y="20015"/>
                </a:lnTo>
                <a:lnTo>
                  <a:pt x="136398" y="13347"/>
                </a:lnTo>
                <a:lnTo>
                  <a:pt x="136398" y="89623"/>
                </a:lnTo>
                <a:lnTo>
                  <a:pt x="146824" y="89623"/>
                </a:lnTo>
                <a:lnTo>
                  <a:pt x="146824" y="2857"/>
                </a:lnTo>
                <a:close/>
              </a:path>
              <a:path w="247015" h="92709">
                <a:moveTo>
                  <a:pt x="247002" y="56261"/>
                </a:moveTo>
                <a:lnTo>
                  <a:pt x="244208" y="49593"/>
                </a:lnTo>
                <a:lnTo>
                  <a:pt x="241147" y="45758"/>
                </a:lnTo>
                <a:lnTo>
                  <a:pt x="240385" y="44805"/>
                </a:lnTo>
                <a:lnTo>
                  <a:pt x="235559" y="39090"/>
                </a:lnTo>
                <a:lnTo>
                  <a:pt x="235559" y="58166"/>
                </a:lnTo>
                <a:lnTo>
                  <a:pt x="235559" y="69608"/>
                </a:lnTo>
                <a:lnTo>
                  <a:pt x="234670" y="74371"/>
                </a:lnTo>
                <a:lnTo>
                  <a:pt x="230733" y="78193"/>
                </a:lnTo>
                <a:lnTo>
                  <a:pt x="227926" y="82003"/>
                </a:lnTo>
                <a:lnTo>
                  <a:pt x="224116" y="83908"/>
                </a:lnTo>
                <a:lnTo>
                  <a:pt x="216496" y="83908"/>
                </a:lnTo>
                <a:lnTo>
                  <a:pt x="213563" y="82956"/>
                </a:lnTo>
                <a:lnTo>
                  <a:pt x="210769" y="81051"/>
                </a:lnTo>
                <a:lnTo>
                  <a:pt x="207848" y="80098"/>
                </a:lnTo>
                <a:lnTo>
                  <a:pt x="202120" y="71513"/>
                </a:lnTo>
                <a:lnTo>
                  <a:pt x="201231" y="67703"/>
                </a:lnTo>
                <a:lnTo>
                  <a:pt x="201231" y="59118"/>
                </a:lnTo>
                <a:lnTo>
                  <a:pt x="203136" y="55308"/>
                </a:lnTo>
                <a:lnTo>
                  <a:pt x="206959" y="51498"/>
                </a:lnTo>
                <a:lnTo>
                  <a:pt x="208356" y="49593"/>
                </a:lnTo>
                <a:lnTo>
                  <a:pt x="209753" y="47663"/>
                </a:lnTo>
                <a:lnTo>
                  <a:pt x="213563" y="45758"/>
                </a:lnTo>
                <a:lnTo>
                  <a:pt x="224116" y="45758"/>
                </a:lnTo>
                <a:lnTo>
                  <a:pt x="227926" y="46710"/>
                </a:lnTo>
                <a:lnTo>
                  <a:pt x="230733" y="50546"/>
                </a:lnTo>
                <a:lnTo>
                  <a:pt x="234670" y="53403"/>
                </a:lnTo>
                <a:lnTo>
                  <a:pt x="235559" y="58166"/>
                </a:lnTo>
                <a:lnTo>
                  <a:pt x="235559" y="39090"/>
                </a:lnTo>
                <a:lnTo>
                  <a:pt x="228815" y="36233"/>
                </a:lnTo>
                <a:lnTo>
                  <a:pt x="219290" y="36233"/>
                </a:lnTo>
                <a:lnTo>
                  <a:pt x="216496" y="37185"/>
                </a:lnTo>
                <a:lnTo>
                  <a:pt x="213563" y="38138"/>
                </a:lnTo>
                <a:lnTo>
                  <a:pt x="211658" y="39090"/>
                </a:lnTo>
                <a:lnTo>
                  <a:pt x="208864" y="40043"/>
                </a:lnTo>
                <a:lnTo>
                  <a:pt x="205943" y="41948"/>
                </a:lnTo>
                <a:lnTo>
                  <a:pt x="204038" y="42900"/>
                </a:lnTo>
                <a:lnTo>
                  <a:pt x="201231" y="45758"/>
                </a:lnTo>
                <a:lnTo>
                  <a:pt x="198310" y="49593"/>
                </a:lnTo>
                <a:lnTo>
                  <a:pt x="198310" y="39090"/>
                </a:lnTo>
                <a:lnTo>
                  <a:pt x="199326" y="32410"/>
                </a:lnTo>
                <a:lnTo>
                  <a:pt x="202120" y="26695"/>
                </a:lnTo>
                <a:lnTo>
                  <a:pt x="204038" y="20015"/>
                </a:lnTo>
                <a:lnTo>
                  <a:pt x="206959" y="15252"/>
                </a:lnTo>
                <a:lnTo>
                  <a:pt x="209753" y="12395"/>
                </a:lnTo>
                <a:lnTo>
                  <a:pt x="217385" y="8585"/>
                </a:lnTo>
                <a:lnTo>
                  <a:pt x="226021" y="8585"/>
                </a:lnTo>
                <a:lnTo>
                  <a:pt x="228815" y="9537"/>
                </a:lnTo>
                <a:lnTo>
                  <a:pt x="230733" y="11442"/>
                </a:lnTo>
                <a:lnTo>
                  <a:pt x="232765" y="12395"/>
                </a:lnTo>
                <a:lnTo>
                  <a:pt x="233654" y="14300"/>
                </a:lnTo>
                <a:lnTo>
                  <a:pt x="233654" y="16205"/>
                </a:lnTo>
                <a:lnTo>
                  <a:pt x="244208" y="16205"/>
                </a:lnTo>
                <a:lnTo>
                  <a:pt x="244208" y="11442"/>
                </a:lnTo>
                <a:lnTo>
                  <a:pt x="242773" y="8585"/>
                </a:lnTo>
                <a:lnTo>
                  <a:pt x="242290" y="7632"/>
                </a:lnTo>
                <a:lnTo>
                  <a:pt x="234670" y="1905"/>
                </a:lnTo>
                <a:lnTo>
                  <a:pt x="229844" y="0"/>
                </a:lnTo>
                <a:lnTo>
                  <a:pt x="222211" y="0"/>
                </a:lnTo>
                <a:lnTo>
                  <a:pt x="190004" y="27406"/>
                </a:lnTo>
                <a:lnTo>
                  <a:pt x="188010" y="49593"/>
                </a:lnTo>
                <a:lnTo>
                  <a:pt x="188214" y="54229"/>
                </a:lnTo>
                <a:lnTo>
                  <a:pt x="208864" y="90576"/>
                </a:lnTo>
                <a:lnTo>
                  <a:pt x="213563" y="92494"/>
                </a:lnTo>
                <a:lnTo>
                  <a:pt x="225005" y="92494"/>
                </a:lnTo>
                <a:lnTo>
                  <a:pt x="228815" y="91528"/>
                </a:lnTo>
                <a:lnTo>
                  <a:pt x="233654" y="88671"/>
                </a:lnTo>
                <a:lnTo>
                  <a:pt x="237464" y="86766"/>
                </a:lnTo>
                <a:lnTo>
                  <a:pt x="240322" y="83908"/>
                </a:lnTo>
                <a:lnTo>
                  <a:pt x="241274" y="82956"/>
                </a:lnTo>
                <a:lnTo>
                  <a:pt x="243192" y="79146"/>
                </a:lnTo>
                <a:lnTo>
                  <a:pt x="247002" y="69608"/>
                </a:lnTo>
                <a:lnTo>
                  <a:pt x="247002" y="56261"/>
                </a:lnTo>
                <a:close/>
              </a:path>
            </a:pathLst>
          </a:custGeom>
          <a:solidFill>
            <a:srgbClr val="000000"/>
          </a:solidFill>
        </p:spPr>
        <p:txBody>
          <a:bodyPr wrap="square" lIns="0" tIns="0" rIns="0" bIns="0" rtlCol="0"/>
          <a:lstStyle/>
          <a:p>
            <a:endParaRPr/>
          </a:p>
        </p:txBody>
      </p:sp>
      <p:sp>
        <p:nvSpPr>
          <p:cNvPr id="91" name="object 91"/>
          <p:cNvSpPr/>
          <p:nvPr/>
        </p:nvSpPr>
        <p:spPr>
          <a:xfrm>
            <a:off x="6546060" y="801937"/>
            <a:ext cx="0" cy="177800"/>
          </a:xfrm>
          <a:custGeom>
            <a:avLst/>
            <a:gdLst/>
            <a:ahLst/>
            <a:cxnLst/>
            <a:rect l="l" t="t" r="r" b="b"/>
            <a:pathLst>
              <a:path h="177800">
                <a:moveTo>
                  <a:pt x="0" y="0"/>
                </a:moveTo>
                <a:lnTo>
                  <a:pt x="0" y="0"/>
                </a:lnTo>
                <a:lnTo>
                  <a:pt x="0" y="177448"/>
                </a:lnTo>
              </a:path>
            </a:pathLst>
          </a:custGeom>
          <a:ln w="11442">
            <a:solidFill>
              <a:srgbClr val="000000"/>
            </a:solidFill>
          </a:ln>
        </p:spPr>
        <p:txBody>
          <a:bodyPr wrap="square" lIns="0" tIns="0" rIns="0" bIns="0" rtlCol="0"/>
          <a:lstStyle/>
          <a:p>
            <a:endParaRPr/>
          </a:p>
        </p:txBody>
      </p:sp>
      <p:sp>
        <p:nvSpPr>
          <p:cNvPr id="92" name="object 92"/>
          <p:cNvSpPr/>
          <p:nvPr/>
        </p:nvSpPr>
        <p:spPr>
          <a:xfrm>
            <a:off x="6546060" y="1131922"/>
            <a:ext cx="0" cy="176531"/>
          </a:xfrm>
          <a:custGeom>
            <a:avLst/>
            <a:gdLst/>
            <a:ahLst/>
            <a:cxnLst/>
            <a:rect l="l" t="t" r="r" b="b"/>
            <a:pathLst>
              <a:path h="176530">
                <a:moveTo>
                  <a:pt x="0" y="0"/>
                </a:moveTo>
                <a:lnTo>
                  <a:pt x="0" y="0"/>
                </a:lnTo>
                <a:lnTo>
                  <a:pt x="0" y="176304"/>
                </a:lnTo>
              </a:path>
            </a:pathLst>
          </a:custGeom>
          <a:ln w="11442">
            <a:solidFill>
              <a:srgbClr val="000000"/>
            </a:solidFill>
          </a:ln>
        </p:spPr>
        <p:txBody>
          <a:bodyPr wrap="square" lIns="0" tIns="0" rIns="0" bIns="0" rtlCol="0"/>
          <a:lstStyle/>
          <a:p>
            <a:endParaRPr/>
          </a:p>
        </p:txBody>
      </p:sp>
      <p:sp>
        <p:nvSpPr>
          <p:cNvPr id="93" name="object 93"/>
          <p:cNvSpPr/>
          <p:nvPr/>
        </p:nvSpPr>
        <p:spPr>
          <a:xfrm>
            <a:off x="6546060" y="1460888"/>
            <a:ext cx="0" cy="177800"/>
          </a:xfrm>
          <a:custGeom>
            <a:avLst/>
            <a:gdLst/>
            <a:ahLst/>
            <a:cxnLst/>
            <a:rect l="l" t="t" r="r" b="b"/>
            <a:pathLst>
              <a:path h="177800">
                <a:moveTo>
                  <a:pt x="0" y="0"/>
                </a:moveTo>
                <a:lnTo>
                  <a:pt x="0" y="0"/>
                </a:lnTo>
                <a:lnTo>
                  <a:pt x="0" y="177321"/>
                </a:lnTo>
              </a:path>
            </a:pathLst>
          </a:custGeom>
          <a:ln w="11442">
            <a:solidFill>
              <a:srgbClr val="000000"/>
            </a:solidFill>
          </a:ln>
        </p:spPr>
        <p:txBody>
          <a:bodyPr wrap="square" lIns="0" tIns="0" rIns="0" bIns="0" rtlCol="0"/>
          <a:lstStyle/>
          <a:p>
            <a:endParaRPr/>
          </a:p>
        </p:txBody>
      </p:sp>
      <p:sp>
        <p:nvSpPr>
          <p:cNvPr id="94" name="object 94"/>
          <p:cNvSpPr/>
          <p:nvPr/>
        </p:nvSpPr>
        <p:spPr>
          <a:xfrm>
            <a:off x="6546060" y="1790745"/>
            <a:ext cx="0" cy="176531"/>
          </a:xfrm>
          <a:custGeom>
            <a:avLst/>
            <a:gdLst/>
            <a:ahLst/>
            <a:cxnLst/>
            <a:rect l="l" t="t" r="r" b="b"/>
            <a:pathLst>
              <a:path h="176530">
                <a:moveTo>
                  <a:pt x="0" y="0"/>
                </a:moveTo>
                <a:lnTo>
                  <a:pt x="0" y="0"/>
                </a:lnTo>
                <a:lnTo>
                  <a:pt x="0" y="176431"/>
                </a:lnTo>
              </a:path>
            </a:pathLst>
          </a:custGeom>
          <a:ln w="11442">
            <a:solidFill>
              <a:srgbClr val="000000"/>
            </a:solidFill>
          </a:ln>
        </p:spPr>
        <p:txBody>
          <a:bodyPr wrap="square" lIns="0" tIns="0" rIns="0" bIns="0" rtlCol="0"/>
          <a:lstStyle/>
          <a:p>
            <a:endParaRPr/>
          </a:p>
        </p:txBody>
      </p:sp>
      <p:sp>
        <p:nvSpPr>
          <p:cNvPr id="95" name="object 95"/>
          <p:cNvSpPr/>
          <p:nvPr/>
        </p:nvSpPr>
        <p:spPr>
          <a:xfrm>
            <a:off x="6954256" y="1802185"/>
            <a:ext cx="0" cy="165100"/>
          </a:xfrm>
          <a:custGeom>
            <a:avLst/>
            <a:gdLst/>
            <a:ahLst/>
            <a:cxnLst/>
            <a:rect l="l" t="t" r="r" b="b"/>
            <a:pathLst>
              <a:path h="165100">
                <a:moveTo>
                  <a:pt x="0" y="0"/>
                </a:moveTo>
                <a:lnTo>
                  <a:pt x="0" y="0"/>
                </a:lnTo>
                <a:lnTo>
                  <a:pt x="0" y="164991"/>
                </a:lnTo>
              </a:path>
            </a:pathLst>
          </a:custGeom>
          <a:ln w="11442">
            <a:solidFill>
              <a:srgbClr val="000000"/>
            </a:solidFill>
          </a:ln>
        </p:spPr>
        <p:txBody>
          <a:bodyPr wrap="square" lIns="0" tIns="0" rIns="0" bIns="0" rtlCol="0"/>
          <a:lstStyle/>
          <a:p>
            <a:endParaRPr/>
          </a:p>
        </p:txBody>
      </p:sp>
      <p:sp>
        <p:nvSpPr>
          <p:cNvPr id="96" name="object 96"/>
          <p:cNvSpPr/>
          <p:nvPr/>
        </p:nvSpPr>
        <p:spPr>
          <a:xfrm>
            <a:off x="6546060" y="2449569"/>
            <a:ext cx="0" cy="176531"/>
          </a:xfrm>
          <a:custGeom>
            <a:avLst/>
            <a:gdLst/>
            <a:ahLst/>
            <a:cxnLst/>
            <a:rect l="l" t="t" r="r" b="b"/>
            <a:pathLst>
              <a:path h="176530">
                <a:moveTo>
                  <a:pt x="0" y="0"/>
                </a:moveTo>
                <a:lnTo>
                  <a:pt x="0" y="0"/>
                </a:lnTo>
                <a:lnTo>
                  <a:pt x="0" y="176431"/>
                </a:lnTo>
              </a:path>
            </a:pathLst>
          </a:custGeom>
          <a:ln w="11442">
            <a:solidFill>
              <a:srgbClr val="000000"/>
            </a:solidFill>
          </a:ln>
        </p:spPr>
        <p:txBody>
          <a:bodyPr wrap="square" lIns="0" tIns="0" rIns="0" bIns="0" rtlCol="0"/>
          <a:lstStyle/>
          <a:p>
            <a:endParaRPr/>
          </a:p>
        </p:txBody>
      </p:sp>
      <p:sp>
        <p:nvSpPr>
          <p:cNvPr id="97" name="object 97"/>
          <p:cNvSpPr/>
          <p:nvPr/>
        </p:nvSpPr>
        <p:spPr>
          <a:xfrm>
            <a:off x="6954256" y="2462029"/>
            <a:ext cx="0" cy="164465"/>
          </a:xfrm>
          <a:custGeom>
            <a:avLst/>
            <a:gdLst/>
            <a:ahLst/>
            <a:cxnLst/>
            <a:rect l="l" t="t" r="r" b="b"/>
            <a:pathLst>
              <a:path h="164464">
                <a:moveTo>
                  <a:pt x="0" y="0"/>
                </a:moveTo>
                <a:lnTo>
                  <a:pt x="0" y="0"/>
                </a:lnTo>
                <a:lnTo>
                  <a:pt x="0" y="163974"/>
                </a:lnTo>
              </a:path>
            </a:pathLst>
          </a:custGeom>
          <a:ln w="11442">
            <a:solidFill>
              <a:srgbClr val="000000"/>
            </a:solidFill>
          </a:ln>
        </p:spPr>
        <p:txBody>
          <a:bodyPr wrap="square" lIns="0" tIns="0" rIns="0" bIns="0" rtlCol="0"/>
          <a:lstStyle/>
          <a:p>
            <a:endParaRPr/>
          </a:p>
        </p:txBody>
      </p:sp>
      <p:sp>
        <p:nvSpPr>
          <p:cNvPr id="98" name="object 98"/>
          <p:cNvSpPr/>
          <p:nvPr/>
        </p:nvSpPr>
        <p:spPr>
          <a:xfrm>
            <a:off x="6546060" y="2778535"/>
            <a:ext cx="0" cy="177800"/>
          </a:xfrm>
          <a:custGeom>
            <a:avLst/>
            <a:gdLst/>
            <a:ahLst/>
            <a:cxnLst/>
            <a:rect l="l" t="t" r="r" b="b"/>
            <a:pathLst>
              <a:path h="177800">
                <a:moveTo>
                  <a:pt x="0" y="0"/>
                </a:moveTo>
                <a:lnTo>
                  <a:pt x="0" y="0"/>
                </a:lnTo>
                <a:lnTo>
                  <a:pt x="0" y="177321"/>
                </a:lnTo>
              </a:path>
            </a:pathLst>
          </a:custGeom>
          <a:ln w="11442">
            <a:solidFill>
              <a:srgbClr val="000000"/>
            </a:solidFill>
          </a:ln>
        </p:spPr>
        <p:txBody>
          <a:bodyPr wrap="square" lIns="0" tIns="0" rIns="0" bIns="0" rtlCol="0"/>
          <a:lstStyle/>
          <a:p>
            <a:endParaRPr/>
          </a:p>
        </p:txBody>
      </p:sp>
      <p:sp>
        <p:nvSpPr>
          <p:cNvPr id="99" name="object 99"/>
          <p:cNvSpPr/>
          <p:nvPr/>
        </p:nvSpPr>
        <p:spPr>
          <a:xfrm>
            <a:off x="6954256" y="2790993"/>
            <a:ext cx="0" cy="165100"/>
          </a:xfrm>
          <a:custGeom>
            <a:avLst/>
            <a:gdLst/>
            <a:ahLst/>
            <a:cxnLst/>
            <a:rect l="l" t="t" r="r" b="b"/>
            <a:pathLst>
              <a:path h="165100">
                <a:moveTo>
                  <a:pt x="0" y="0"/>
                </a:moveTo>
                <a:lnTo>
                  <a:pt x="0" y="0"/>
                </a:lnTo>
                <a:lnTo>
                  <a:pt x="0" y="164864"/>
                </a:lnTo>
              </a:path>
            </a:pathLst>
          </a:custGeom>
          <a:ln w="11442">
            <a:solidFill>
              <a:srgbClr val="000000"/>
            </a:solidFill>
          </a:ln>
        </p:spPr>
        <p:txBody>
          <a:bodyPr wrap="square" lIns="0" tIns="0" rIns="0" bIns="0" rtlCol="0"/>
          <a:lstStyle/>
          <a:p>
            <a:endParaRPr/>
          </a:p>
        </p:txBody>
      </p:sp>
      <p:sp>
        <p:nvSpPr>
          <p:cNvPr id="100" name="object 100"/>
          <p:cNvSpPr/>
          <p:nvPr/>
        </p:nvSpPr>
        <p:spPr>
          <a:xfrm>
            <a:off x="6546060" y="3108392"/>
            <a:ext cx="0" cy="176531"/>
          </a:xfrm>
          <a:custGeom>
            <a:avLst/>
            <a:gdLst/>
            <a:ahLst/>
            <a:cxnLst/>
            <a:rect l="l" t="t" r="r" b="b"/>
            <a:pathLst>
              <a:path h="176529">
                <a:moveTo>
                  <a:pt x="0" y="0"/>
                </a:moveTo>
                <a:lnTo>
                  <a:pt x="0" y="0"/>
                </a:lnTo>
                <a:lnTo>
                  <a:pt x="0" y="176431"/>
                </a:lnTo>
              </a:path>
            </a:pathLst>
          </a:custGeom>
          <a:ln w="11442">
            <a:solidFill>
              <a:srgbClr val="000000"/>
            </a:solidFill>
          </a:ln>
        </p:spPr>
        <p:txBody>
          <a:bodyPr wrap="square" lIns="0" tIns="0" rIns="0" bIns="0" rtlCol="0"/>
          <a:lstStyle/>
          <a:p>
            <a:endParaRPr/>
          </a:p>
        </p:txBody>
      </p:sp>
      <p:sp>
        <p:nvSpPr>
          <p:cNvPr id="101" name="object 101"/>
          <p:cNvSpPr/>
          <p:nvPr/>
        </p:nvSpPr>
        <p:spPr>
          <a:xfrm>
            <a:off x="6750095" y="1473219"/>
            <a:ext cx="0" cy="165100"/>
          </a:xfrm>
          <a:custGeom>
            <a:avLst/>
            <a:gdLst/>
            <a:ahLst/>
            <a:cxnLst/>
            <a:rect l="l" t="t" r="r" b="b"/>
            <a:pathLst>
              <a:path h="165100">
                <a:moveTo>
                  <a:pt x="0" y="0"/>
                </a:moveTo>
                <a:lnTo>
                  <a:pt x="0" y="0"/>
                </a:lnTo>
                <a:lnTo>
                  <a:pt x="0" y="164991"/>
                </a:lnTo>
              </a:path>
            </a:pathLst>
          </a:custGeom>
          <a:ln w="11442">
            <a:solidFill>
              <a:srgbClr val="000000"/>
            </a:solidFill>
          </a:ln>
        </p:spPr>
        <p:txBody>
          <a:bodyPr wrap="square" lIns="0" tIns="0" rIns="0" bIns="0" rtlCol="0"/>
          <a:lstStyle/>
          <a:p>
            <a:endParaRPr/>
          </a:p>
        </p:txBody>
      </p:sp>
      <p:sp>
        <p:nvSpPr>
          <p:cNvPr id="102" name="object 102"/>
          <p:cNvSpPr/>
          <p:nvPr/>
        </p:nvSpPr>
        <p:spPr>
          <a:xfrm>
            <a:off x="6546060" y="3437359"/>
            <a:ext cx="0" cy="177800"/>
          </a:xfrm>
          <a:custGeom>
            <a:avLst/>
            <a:gdLst/>
            <a:ahLst/>
            <a:cxnLst/>
            <a:rect l="l" t="t" r="r" b="b"/>
            <a:pathLst>
              <a:path h="177800">
                <a:moveTo>
                  <a:pt x="0" y="0"/>
                </a:moveTo>
                <a:lnTo>
                  <a:pt x="0" y="0"/>
                </a:lnTo>
                <a:lnTo>
                  <a:pt x="0" y="177321"/>
                </a:lnTo>
              </a:path>
            </a:pathLst>
          </a:custGeom>
          <a:ln w="11442">
            <a:solidFill>
              <a:srgbClr val="000000"/>
            </a:solidFill>
          </a:ln>
        </p:spPr>
        <p:txBody>
          <a:bodyPr wrap="square" lIns="0" tIns="0" rIns="0" bIns="0" rtlCol="0"/>
          <a:lstStyle/>
          <a:p>
            <a:endParaRPr/>
          </a:p>
        </p:txBody>
      </p:sp>
      <p:sp>
        <p:nvSpPr>
          <p:cNvPr id="103" name="object 103"/>
          <p:cNvSpPr/>
          <p:nvPr/>
        </p:nvSpPr>
        <p:spPr>
          <a:xfrm>
            <a:off x="6954256" y="3120851"/>
            <a:ext cx="0" cy="164465"/>
          </a:xfrm>
          <a:custGeom>
            <a:avLst/>
            <a:gdLst/>
            <a:ahLst/>
            <a:cxnLst/>
            <a:rect l="l" t="t" r="r" b="b"/>
            <a:pathLst>
              <a:path h="164464">
                <a:moveTo>
                  <a:pt x="0" y="0"/>
                </a:moveTo>
                <a:lnTo>
                  <a:pt x="0" y="0"/>
                </a:lnTo>
                <a:lnTo>
                  <a:pt x="0" y="163974"/>
                </a:lnTo>
              </a:path>
            </a:pathLst>
          </a:custGeom>
          <a:ln w="11442">
            <a:solidFill>
              <a:srgbClr val="000000"/>
            </a:solidFill>
          </a:ln>
        </p:spPr>
        <p:txBody>
          <a:bodyPr wrap="square" lIns="0" tIns="0" rIns="0" bIns="0" rtlCol="0"/>
          <a:lstStyle/>
          <a:p>
            <a:endParaRPr/>
          </a:p>
        </p:txBody>
      </p:sp>
      <p:sp>
        <p:nvSpPr>
          <p:cNvPr id="104" name="object 104"/>
          <p:cNvSpPr/>
          <p:nvPr/>
        </p:nvSpPr>
        <p:spPr>
          <a:xfrm>
            <a:off x="6546060" y="4097200"/>
            <a:ext cx="0" cy="176531"/>
          </a:xfrm>
          <a:custGeom>
            <a:avLst/>
            <a:gdLst/>
            <a:ahLst/>
            <a:cxnLst/>
            <a:rect l="l" t="t" r="r" b="b"/>
            <a:pathLst>
              <a:path h="176529">
                <a:moveTo>
                  <a:pt x="0" y="0"/>
                </a:moveTo>
                <a:lnTo>
                  <a:pt x="0" y="0"/>
                </a:lnTo>
                <a:lnTo>
                  <a:pt x="0" y="176431"/>
                </a:lnTo>
              </a:path>
            </a:pathLst>
          </a:custGeom>
          <a:ln w="11442">
            <a:solidFill>
              <a:srgbClr val="000000"/>
            </a:solidFill>
          </a:ln>
        </p:spPr>
        <p:txBody>
          <a:bodyPr wrap="square" lIns="0" tIns="0" rIns="0" bIns="0" rtlCol="0"/>
          <a:lstStyle/>
          <a:p>
            <a:endParaRPr/>
          </a:p>
        </p:txBody>
      </p:sp>
      <p:sp>
        <p:nvSpPr>
          <p:cNvPr id="105" name="object 105"/>
          <p:cNvSpPr/>
          <p:nvPr/>
        </p:nvSpPr>
        <p:spPr>
          <a:xfrm>
            <a:off x="6954256" y="4108639"/>
            <a:ext cx="0" cy="165100"/>
          </a:xfrm>
          <a:custGeom>
            <a:avLst/>
            <a:gdLst/>
            <a:ahLst/>
            <a:cxnLst/>
            <a:rect l="l" t="t" r="r" b="b"/>
            <a:pathLst>
              <a:path h="165100">
                <a:moveTo>
                  <a:pt x="0" y="0"/>
                </a:moveTo>
                <a:lnTo>
                  <a:pt x="0" y="0"/>
                </a:lnTo>
                <a:lnTo>
                  <a:pt x="0" y="164991"/>
                </a:lnTo>
              </a:path>
            </a:pathLst>
          </a:custGeom>
          <a:ln w="11442">
            <a:solidFill>
              <a:srgbClr val="000000"/>
            </a:solidFill>
          </a:ln>
        </p:spPr>
        <p:txBody>
          <a:bodyPr wrap="square" lIns="0" tIns="0" rIns="0" bIns="0" rtlCol="0"/>
          <a:lstStyle/>
          <a:p>
            <a:endParaRPr/>
          </a:p>
        </p:txBody>
      </p:sp>
      <p:sp>
        <p:nvSpPr>
          <p:cNvPr id="106" name="object 106"/>
          <p:cNvSpPr/>
          <p:nvPr/>
        </p:nvSpPr>
        <p:spPr>
          <a:xfrm>
            <a:off x="6546060" y="4426165"/>
            <a:ext cx="0" cy="177800"/>
          </a:xfrm>
          <a:custGeom>
            <a:avLst/>
            <a:gdLst/>
            <a:ahLst/>
            <a:cxnLst/>
            <a:rect l="l" t="t" r="r" b="b"/>
            <a:pathLst>
              <a:path h="177800">
                <a:moveTo>
                  <a:pt x="0" y="0"/>
                </a:moveTo>
                <a:lnTo>
                  <a:pt x="0" y="0"/>
                </a:lnTo>
                <a:lnTo>
                  <a:pt x="0" y="177321"/>
                </a:lnTo>
              </a:path>
            </a:pathLst>
          </a:custGeom>
          <a:ln w="11442">
            <a:solidFill>
              <a:srgbClr val="000000"/>
            </a:solidFill>
          </a:ln>
        </p:spPr>
        <p:txBody>
          <a:bodyPr wrap="square" lIns="0" tIns="0" rIns="0" bIns="0" rtlCol="0"/>
          <a:lstStyle/>
          <a:p>
            <a:endParaRPr/>
          </a:p>
        </p:txBody>
      </p:sp>
      <p:sp>
        <p:nvSpPr>
          <p:cNvPr id="107" name="object 107"/>
          <p:cNvSpPr/>
          <p:nvPr/>
        </p:nvSpPr>
        <p:spPr>
          <a:xfrm>
            <a:off x="6954256" y="4438495"/>
            <a:ext cx="0" cy="165100"/>
          </a:xfrm>
          <a:custGeom>
            <a:avLst/>
            <a:gdLst/>
            <a:ahLst/>
            <a:cxnLst/>
            <a:rect l="l" t="t" r="r" b="b"/>
            <a:pathLst>
              <a:path h="165100">
                <a:moveTo>
                  <a:pt x="0" y="0"/>
                </a:moveTo>
                <a:lnTo>
                  <a:pt x="0" y="0"/>
                </a:lnTo>
                <a:lnTo>
                  <a:pt x="0" y="164991"/>
                </a:lnTo>
              </a:path>
            </a:pathLst>
          </a:custGeom>
          <a:ln w="11442">
            <a:solidFill>
              <a:srgbClr val="000000"/>
            </a:solidFill>
          </a:ln>
        </p:spPr>
        <p:txBody>
          <a:bodyPr wrap="square" lIns="0" tIns="0" rIns="0" bIns="0" rtlCol="0"/>
          <a:lstStyle/>
          <a:p>
            <a:endParaRPr/>
          </a:p>
        </p:txBody>
      </p:sp>
      <p:sp>
        <p:nvSpPr>
          <p:cNvPr id="108" name="object 108"/>
          <p:cNvSpPr/>
          <p:nvPr/>
        </p:nvSpPr>
        <p:spPr>
          <a:xfrm>
            <a:off x="6546060" y="4756022"/>
            <a:ext cx="0" cy="176531"/>
          </a:xfrm>
          <a:custGeom>
            <a:avLst/>
            <a:gdLst/>
            <a:ahLst/>
            <a:cxnLst/>
            <a:rect l="l" t="t" r="r" b="b"/>
            <a:pathLst>
              <a:path h="176529">
                <a:moveTo>
                  <a:pt x="0" y="0"/>
                </a:moveTo>
                <a:lnTo>
                  <a:pt x="0" y="0"/>
                </a:lnTo>
                <a:lnTo>
                  <a:pt x="0" y="176431"/>
                </a:lnTo>
              </a:path>
            </a:pathLst>
          </a:custGeom>
          <a:ln w="11442">
            <a:solidFill>
              <a:srgbClr val="000000"/>
            </a:solidFill>
          </a:ln>
        </p:spPr>
        <p:txBody>
          <a:bodyPr wrap="square" lIns="0" tIns="0" rIns="0" bIns="0" rtlCol="0"/>
          <a:lstStyle/>
          <a:p>
            <a:endParaRPr/>
          </a:p>
        </p:txBody>
      </p:sp>
      <p:sp>
        <p:nvSpPr>
          <p:cNvPr id="109" name="object 109"/>
          <p:cNvSpPr/>
          <p:nvPr/>
        </p:nvSpPr>
        <p:spPr>
          <a:xfrm>
            <a:off x="6750095" y="3449815"/>
            <a:ext cx="0" cy="165100"/>
          </a:xfrm>
          <a:custGeom>
            <a:avLst/>
            <a:gdLst/>
            <a:ahLst/>
            <a:cxnLst/>
            <a:rect l="l" t="t" r="r" b="b"/>
            <a:pathLst>
              <a:path h="165100">
                <a:moveTo>
                  <a:pt x="0" y="0"/>
                </a:moveTo>
                <a:lnTo>
                  <a:pt x="0" y="0"/>
                </a:lnTo>
                <a:lnTo>
                  <a:pt x="0" y="164864"/>
                </a:lnTo>
              </a:path>
            </a:pathLst>
          </a:custGeom>
          <a:ln w="11442">
            <a:solidFill>
              <a:srgbClr val="000000"/>
            </a:solidFill>
          </a:ln>
        </p:spPr>
        <p:txBody>
          <a:bodyPr wrap="square" lIns="0" tIns="0" rIns="0" bIns="0" rtlCol="0"/>
          <a:lstStyle/>
          <a:p>
            <a:endParaRPr/>
          </a:p>
        </p:txBody>
      </p:sp>
      <p:sp>
        <p:nvSpPr>
          <p:cNvPr id="110" name="object 110"/>
          <p:cNvSpPr/>
          <p:nvPr/>
        </p:nvSpPr>
        <p:spPr>
          <a:xfrm>
            <a:off x="6551781" y="5091727"/>
            <a:ext cx="205104" cy="0"/>
          </a:xfrm>
          <a:custGeom>
            <a:avLst/>
            <a:gdLst/>
            <a:ahLst/>
            <a:cxnLst/>
            <a:rect l="l" t="t" r="r" b="b"/>
            <a:pathLst>
              <a:path w="205104">
                <a:moveTo>
                  <a:pt x="0" y="0"/>
                </a:moveTo>
                <a:lnTo>
                  <a:pt x="0" y="0"/>
                </a:lnTo>
                <a:lnTo>
                  <a:pt x="205051" y="0"/>
                </a:lnTo>
              </a:path>
            </a:pathLst>
          </a:custGeom>
          <a:ln w="11441">
            <a:solidFill>
              <a:srgbClr val="000000"/>
            </a:solidFill>
          </a:ln>
        </p:spPr>
        <p:txBody>
          <a:bodyPr wrap="square" lIns="0" tIns="0" rIns="0" bIns="0" rtlCol="0"/>
          <a:lstStyle/>
          <a:p>
            <a:endParaRPr/>
          </a:p>
        </p:txBody>
      </p:sp>
      <p:sp>
        <p:nvSpPr>
          <p:cNvPr id="111" name="object 111"/>
          <p:cNvSpPr/>
          <p:nvPr/>
        </p:nvSpPr>
        <p:spPr>
          <a:xfrm>
            <a:off x="6954256" y="4767463"/>
            <a:ext cx="0" cy="165100"/>
          </a:xfrm>
          <a:custGeom>
            <a:avLst/>
            <a:gdLst/>
            <a:ahLst/>
            <a:cxnLst/>
            <a:rect l="l" t="t" r="r" b="b"/>
            <a:pathLst>
              <a:path h="165100">
                <a:moveTo>
                  <a:pt x="0" y="0"/>
                </a:moveTo>
                <a:lnTo>
                  <a:pt x="0" y="0"/>
                </a:lnTo>
                <a:lnTo>
                  <a:pt x="0" y="164991"/>
                </a:lnTo>
              </a:path>
            </a:pathLst>
          </a:custGeom>
          <a:ln w="11442">
            <a:solidFill>
              <a:srgbClr val="000000"/>
            </a:solidFill>
          </a:ln>
        </p:spPr>
        <p:txBody>
          <a:bodyPr wrap="square" lIns="0" tIns="0" rIns="0" bIns="0" rtlCol="0"/>
          <a:lstStyle/>
          <a:p>
            <a:endParaRPr/>
          </a:p>
        </p:txBody>
      </p:sp>
      <p:sp>
        <p:nvSpPr>
          <p:cNvPr id="112" name="object 112"/>
          <p:cNvSpPr/>
          <p:nvPr/>
        </p:nvSpPr>
        <p:spPr>
          <a:xfrm>
            <a:off x="7159180" y="1143362"/>
            <a:ext cx="0" cy="165100"/>
          </a:xfrm>
          <a:custGeom>
            <a:avLst/>
            <a:gdLst/>
            <a:ahLst/>
            <a:cxnLst/>
            <a:rect l="l" t="t" r="r" b="b"/>
            <a:pathLst>
              <a:path h="165100">
                <a:moveTo>
                  <a:pt x="0" y="0"/>
                </a:moveTo>
                <a:lnTo>
                  <a:pt x="0" y="0"/>
                </a:lnTo>
                <a:lnTo>
                  <a:pt x="0" y="164864"/>
                </a:lnTo>
              </a:path>
            </a:pathLst>
          </a:custGeom>
          <a:ln w="11442">
            <a:solidFill>
              <a:srgbClr val="000000"/>
            </a:solidFill>
          </a:ln>
        </p:spPr>
        <p:txBody>
          <a:bodyPr wrap="square" lIns="0" tIns="0" rIns="0" bIns="0" rtlCol="0"/>
          <a:lstStyle/>
          <a:p>
            <a:endParaRPr/>
          </a:p>
        </p:txBody>
      </p:sp>
      <p:sp>
        <p:nvSpPr>
          <p:cNvPr id="113" name="object 113"/>
          <p:cNvSpPr/>
          <p:nvPr/>
        </p:nvSpPr>
        <p:spPr>
          <a:xfrm>
            <a:off x="6960867" y="5091727"/>
            <a:ext cx="204471" cy="0"/>
          </a:xfrm>
          <a:custGeom>
            <a:avLst/>
            <a:gdLst/>
            <a:ahLst/>
            <a:cxnLst/>
            <a:rect l="l" t="t" r="r" b="b"/>
            <a:pathLst>
              <a:path w="204470">
                <a:moveTo>
                  <a:pt x="0" y="0"/>
                </a:moveTo>
                <a:lnTo>
                  <a:pt x="0" y="0"/>
                </a:lnTo>
                <a:lnTo>
                  <a:pt x="204034" y="0"/>
                </a:lnTo>
              </a:path>
            </a:pathLst>
          </a:custGeom>
          <a:ln w="11441">
            <a:solidFill>
              <a:srgbClr val="000000"/>
            </a:solidFill>
          </a:ln>
        </p:spPr>
        <p:txBody>
          <a:bodyPr wrap="square" lIns="0" tIns="0" rIns="0" bIns="0" rtlCol="0"/>
          <a:lstStyle/>
          <a:p>
            <a:endParaRPr/>
          </a:p>
        </p:txBody>
      </p:sp>
      <p:sp>
        <p:nvSpPr>
          <p:cNvPr id="114" name="object 114"/>
          <p:cNvSpPr/>
          <p:nvPr/>
        </p:nvSpPr>
        <p:spPr>
          <a:xfrm>
            <a:off x="6551781" y="5255701"/>
            <a:ext cx="205104" cy="0"/>
          </a:xfrm>
          <a:custGeom>
            <a:avLst/>
            <a:gdLst/>
            <a:ahLst/>
            <a:cxnLst/>
            <a:rect l="l" t="t" r="r" b="b"/>
            <a:pathLst>
              <a:path w="205104">
                <a:moveTo>
                  <a:pt x="0" y="0"/>
                </a:moveTo>
                <a:lnTo>
                  <a:pt x="0" y="0"/>
                </a:lnTo>
                <a:lnTo>
                  <a:pt x="205051" y="0"/>
                </a:lnTo>
              </a:path>
            </a:pathLst>
          </a:custGeom>
          <a:ln w="11441">
            <a:solidFill>
              <a:srgbClr val="000000"/>
            </a:solidFill>
          </a:ln>
        </p:spPr>
        <p:txBody>
          <a:bodyPr wrap="square" lIns="0" tIns="0" rIns="0" bIns="0" rtlCol="0"/>
          <a:lstStyle/>
          <a:p>
            <a:endParaRPr/>
          </a:p>
        </p:txBody>
      </p:sp>
      <p:sp>
        <p:nvSpPr>
          <p:cNvPr id="115" name="object 115"/>
          <p:cNvSpPr/>
          <p:nvPr/>
        </p:nvSpPr>
        <p:spPr>
          <a:xfrm>
            <a:off x="6960867" y="5255701"/>
            <a:ext cx="204471" cy="0"/>
          </a:xfrm>
          <a:custGeom>
            <a:avLst/>
            <a:gdLst/>
            <a:ahLst/>
            <a:cxnLst/>
            <a:rect l="l" t="t" r="r" b="b"/>
            <a:pathLst>
              <a:path w="204470">
                <a:moveTo>
                  <a:pt x="0" y="0"/>
                </a:moveTo>
                <a:lnTo>
                  <a:pt x="0" y="0"/>
                </a:lnTo>
                <a:lnTo>
                  <a:pt x="204034" y="0"/>
                </a:lnTo>
              </a:path>
            </a:pathLst>
          </a:custGeom>
          <a:ln w="11441">
            <a:solidFill>
              <a:srgbClr val="000000"/>
            </a:solidFill>
          </a:ln>
        </p:spPr>
        <p:txBody>
          <a:bodyPr wrap="square" lIns="0" tIns="0" rIns="0" bIns="0" rtlCol="0"/>
          <a:lstStyle/>
          <a:p>
            <a:endParaRPr/>
          </a:p>
        </p:txBody>
      </p:sp>
      <p:sp>
        <p:nvSpPr>
          <p:cNvPr id="116" name="object 116"/>
          <p:cNvSpPr/>
          <p:nvPr/>
        </p:nvSpPr>
        <p:spPr>
          <a:xfrm>
            <a:off x="6546060" y="5084989"/>
            <a:ext cx="0" cy="177800"/>
          </a:xfrm>
          <a:custGeom>
            <a:avLst/>
            <a:gdLst/>
            <a:ahLst/>
            <a:cxnLst/>
            <a:rect l="l" t="t" r="r" b="b"/>
            <a:pathLst>
              <a:path h="177800">
                <a:moveTo>
                  <a:pt x="0" y="0"/>
                </a:moveTo>
                <a:lnTo>
                  <a:pt x="0" y="0"/>
                </a:lnTo>
                <a:lnTo>
                  <a:pt x="0" y="177321"/>
                </a:lnTo>
              </a:path>
            </a:pathLst>
          </a:custGeom>
          <a:ln w="11442">
            <a:solidFill>
              <a:srgbClr val="000000"/>
            </a:solidFill>
          </a:ln>
        </p:spPr>
        <p:txBody>
          <a:bodyPr wrap="square" lIns="0" tIns="0" rIns="0" bIns="0" rtlCol="0"/>
          <a:lstStyle/>
          <a:p>
            <a:endParaRPr/>
          </a:p>
        </p:txBody>
      </p:sp>
      <p:sp>
        <p:nvSpPr>
          <p:cNvPr id="117" name="object 117"/>
          <p:cNvSpPr/>
          <p:nvPr/>
        </p:nvSpPr>
        <p:spPr>
          <a:xfrm>
            <a:off x="6750095" y="5097447"/>
            <a:ext cx="0" cy="165100"/>
          </a:xfrm>
          <a:custGeom>
            <a:avLst/>
            <a:gdLst/>
            <a:ahLst/>
            <a:cxnLst/>
            <a:rect l="l" t="t" r="r" b="b"/>
            <a:pathLst>
              <a:path h="165100">
                <a:moveTo>
                  <a:pt x="0" y="0"/>
                </a:moveTo>
                <a:lnTo>
                  <a:pt x="0" y="0"/>
                </a:lnTo>
                <a:lnTo>
                  <a:pt x="0" y="164864"/>
                </a:lnTo>
              </a:path>
            </a:pathLst>
          </a:custGeom>
          <a:ln w="11442">
            <a:solidFill>
              <a:srgbClr val="000000"/>
            </a:solidFill>
          </a:ln>
        </p:spPr>
        <p:txBody>
          <a:bodyPr wrap="square" lIns="0" tIns="0" rIns="0" bIns="0" rtlCol="0"/>
          <a:lstStyle/>
          <a:p>
            <a:endParaRPr/>
          </a:p>
        </p:txBody>
      </p:sp>
      <p:sp>
        <p:nvSpPr>
          <p:cNvPr id="118" name="object 118"/>
          <p:cNvSpPr/>
          <p:nvPr/>
        </p:nvSpPr>
        <p:spPr>
          <a:xfrm>
            <a:off x="6551781" y="5585557"/>
            <a:ext cx="205104" cy="0"/>
          </a:xfrm>
          <a:custGeom>
            <a:avLst/>
            <a:gdLst/>
            <a:ahLst/>
            <a:cxnLst/>
            <a:rect l="l" t="t" r="r" b="b"/>
            <a:pathLst>
              <a:path w="205104">
                <a:moveTo>
                  <a:pt x="0" y="0"/>
                </a:moveTo>
                <a:lnTo>
                  <a:pt x="0" y="0"/>
                </a:lnTo>
                <a:lnTo>
                  <a:pt x="205051" y="0"/>
                </a:lnTo>
              </a:path>
            </a:pathLst>
          </a:custGeom>
          <a:ln w="11441">
            <a:solidFill>
              <a:srgbClr val="000000"/>
            </a:solidFill>
          </a:ln>
        </p:spPr>
        <p:txBody>
          <a:bodyPr wrap="square" lIns="0" tIns="0" rIns="0" bIns="0" rtlCol="0"/>
          <a:lstStyle/>
          <a:p>
            <a:endParaRPr/>
          </a:p>
        </p:txBody>
      </p:sp>
      <p:sp>
        <p:nvSpPr>
          <p:cNvPr id="119" name="object 119"/>
          <p:cNvSpPr/>
          <p:nvPr/>
        </p:nvSpPr>
        <p:spPr>
          <a:xfrm>
            <a:off x="6954256" y="5084989"/>
            <a:ext cx="0" cy="177800"/>
          </a:xfrm>
          <a:custGeom>
            <a:avLst/>
            <a:gdLst/>
            <a:ahLst/>
            <a:cxnLst/>
            <a:rect l="l" t="t" r="r" b="b"/>
            <a:pathLst>
              <a:path h="177800">
                <a:moveTo>
                  <a:pt x="0" y="0"/>
                </a:moveTo>
                <a:lnTo>
                  <a:pt x="0" y="0"/>
                </a:lnTo>
                <a:lnTo>
                  <a:pt x="0" y="177321"/>
                </a:lnTo>
              </a:path>
            </a:pathLst>
          </a:custGeom>
          <a:ln w="11442">
            <a:solidFill>
              <a:srgbClr val="000000"/>
            </a:solidFill>
          </a:ln>
        </p:spPr>
        <p:txBody>
          <a:bodyPr wrap="square" lIns="0" tIns="0" rIns="0" bIns="0" rtlCol="0"/>
          <a:lstStyle/>
          <a:p>
            <a:endParaRPr/>
          </a:p>
        </p:txBody>
      </p:sp>
      <p:sp>
        <p:nvSpPr>
          <p:cNvPr id="120" name="object 120"/>
          <p:cNvSpPr/>
          <p:nvPr/>
        </p:nvSpPr>
        <p:spPr>
          <a:xfrm>
            <a:off x="7159180" y="5097447"/>
            <a:ext cx="0" cy="165100"/>
          </a:xfrm>
          <a:custGeom>
            <a:avLst/>
            <a:gdLst/>
            <a:ahLst/>
            <a:cxnLst/>
            <a:rect l="l" t="t" r="r" b="b"/>
            <a:pathLst>
              <a:path h="165100">
                <a:moveTo>
                  <a:pt x="0" y="0"/>
                </a:moveTo>
                <a:lnTo>
                  <a:pt x="0" y="0"/>
                </a:lnTo>
                <a:lnTo>
                  <a:pt x="0" y="164864"/>
                </a:lnTo>
              </a:path>
            </a:pathLst>
          </a:custGeom>
          <a:ln w="11442">
            <a:solidFill>
              <a:srgbClr val="000000"/>
            </a:solidFill>
          </a:ln>
        </p:spPr>
        <p:txBody>
          <a:bodyPr wrap="square" lIns="0" tIns="0" rIns="0" bIns="0" rtlCol="0"/>
          <a:lstStyle/>
          <a:p>
            <a:endParaRPr/>
          </a:p>
        </p:txBody>
      </p:sp>
      <p:sp>
        <p:nvSpPr>
          <p:cNvPr id="121" name="object 121"/>
          <p:cNvSpPr/>
          <p:nvPr/>
        </p:nvSpPr>
        <p:spPr>
          <a:xfrm>
            <a:off x="6960867" y="5585557"/>
            <a:ext cx="204471" cy="0"/>
          </a:xfrm>
          <a:custGeom>
            <a:avLst/>
            <a:gdLst/>
            <a:ahLst/>
            <a:cxnLst/>
            <a:rect l="l" t="t" r="r" b="b"/>
            <a:pathLst>
              <a:path w="204470">
                <a:moveTo>
                  <a:pt x="0" y="0"/>
                </a:moveTo>
                <a:lnTo>
                  <a:pt x="0" y="0"/>
                </a:lnTo>
                <a:lnTo>
                  <a:pt x="204034" y="0"/>
                </a:lnTo>
              </a:path>
            </a:pathLst>
          </a:custGeom>
          <a:ln w="11441">
            <a:solidFill>
              <a:srgbClr val="000000"/>
            </a:solidFill>
          </a:ln>
        </p:spPr>
        <p:txBody>
          <a:bodyPr wrap="square" lIns="0" tIns="0" rIns="0" bIns="0" rtlCol="0"/>
          <a:lstStyle/>
          <a:p>
            <a:endParaRPr/>
          </a:p>
        </p:txBody>
      </p:sp>
      <p:sp>
        <p:nvSpPr>
          <p:cNvPr id="122" name="object 122"/>
          <p:cNvSpPr/>
          <p:nvPr/>
        </p:nvSpPr>
        <p:spPr>
          <a:xfrm>
            <a:off x="7363341" y="5084989"/>
            <a:ext cx="0" cy="177800"/>
          </a:xfrm>
          <a:custGeom>
            <a:avLst/>
            <a:gdLst/>
            <a:ahLst/>
            <a:cxnLst/>
            <a:rect l="l" t="t" r="r" b="b"/>
            <a:pathLst>
              <a:path h="177800">
                <a:moveTo>
                  <a:pt x="0" y="0"/>
                </a:moveTo>
                <a:lnTo>
                  <a:pt x="0" y="0"/>
                </a:lnTo>
                <a:lnTo>
                  <a:pt x="0" y="177321"/>
                </a:lnTo>
              </a:path>
            </a:pathLst>
          </a:custGeom>
          <a:ln w="11442">
            <a:solidFill>
              <a:srgbClr val="000000"/>
            </a:solidFill>
          </a:ln>
        </p:spPr>
        <p:txBody>
          <a:bodyPr wrap="square" lIns="0" tIns="0" rIns="0" bIns="0" rtlCol="0"/>
          <a:lstStyle/>
          <a:p>
            <a:endParaRPr/>
          </a:p>
        </p:txBody>
      </p:sp>
      <p:sp>
        <p:nvSpPr>
          <p:cNvPr id="123" name="object 123"/>
          <p:cNvSpPr/>
          <p:nvPr/>
        </p:nvSpPr>
        <p:spPr>
          <a:xfrm>
            <a:off x="7567376" y="5097447"/>
            <a:ext cx="0" cy="165100"/>
          </a:xfrm>
          <a:custGeom>
            <a:avLst/>
            <a:gdLst/>
            <a:ahLst/>
            <a:cxnLst/>
            <a:rect l="l" t="t" r="r" b="b"/>
            <a:pathLst>
              <a:path h="165100">
                <a:moveTo>
                  <a:pt x="0" y="0"/>
                </a:moveTo>
                <a:lnTo>
                  <a:pt x="0" y="0"/>
                </a:lnTo>
                <a:lnTo>
                  <a:pt x="0" y="164864"/>
                </a:lnTo>
              </a:path>
            </a:pathLst>
          </a:custGeom>
          <a:ln w="11442">
            <a:solidFill>
              <a:srgbClr val="000000"/>
            </a:solidFill>
          </a:ln>
        </p:spPr>
        <p:txBody>
          <a:bodyPr wrap="square" lIns="0" tIns="0" rIns="0" bIns="0" rtlCol="0"/>
          <a:lstStyle/>
          <a:p>
            <a:endParaRPr/>
          </a:p>
        </p:txBody>
      </p:sp>
      <p:sp>
        <p:nvSpPr>
          <p:cNvPr id="124" name="object 124"/>
          <p:cNvSpPr/>
          <p:nvPr/>
        </p:nvSpPr>
        <p:spPr>
          <a:xfrm>
            <a:off x="6551781" y="5750524"/>
            <a:ext cx="205104" cy="0"/>
          </a:xfrm>
          <a:custGeom>
            <a:avLst/>
            <a:gdLst/>
            <a:ahLst/>
            <a:cxnLst/>
            <a:rect l="l" t="t" r="r" b="b"/>
            <a:pathLst>
              <a:path w="205104">
                <a:moveTo>
                  <a:pt x="0" y="0"/>
                </a:moveTo>
                <a:lnTo>
                  <a:pt x="0" y="0"/>
                </a:lnTo>
                <a:lnTo>
                  <a:pt x="205051" y="0"/>
                </a:lnTo>
              </a:path>
            </a:pathLst>
          </a:custGeom>
          <a:ln w="11441">
            <a:solidFill>
              <a:srgbClr val="000000"/>
            </a:solidFill>
          </a:ln>
        </p:spPr>
        <p:txBody>
          <a:bodyPr wrap="square" lIns="0" tIns="0" rIns="0" bIns="0" rtlCol="0"/>
          <a:lstStyle/>
          <a:p>
            <a:endParaRPr/>
          </a:p>
        </p:txBody>
      </p:sp>
      <p:sp>
        <p:nvSpPr>
          <p:cNvPr id="125" name="object 125"/>
          <p:cNvSpPr/>
          <p:nvPr/>
        </p:nvSpPr>
        <p:spPr>
          <a:xfrm>
            <a:off x="6960867" y="5750524"/>
            <a:ext cx="204471" cy="0"/>
          </a:xfrm>
          <a:custGeom>
            <a:avLst/>
            <a:gdLst/>
            <a:ahLst/>
            <a:cxnLst/>
            <a:rect l="l" t="t" r="r" b="b"/>
            <a:pathLst>
              <a:path w="204470">
                <a:moveTo>
                  <a:pt x="0" y="0"/>
                </a:moveTo>
                <a:lnTo>
                  <a:pt x="0" y="0"/>
                </a:lnTo>
                <a:lnTo>
                  <a:pt x="204034" y="0"/>
                </a:lnTo>
              </a:path>
            </a:pathLst>
          </a:custGeom>
          <a:ln w="11441">
            <a:solidFill>
              <a:srgbClr val="000000"/>
            </a:solidFill>
          </a:ln>
        </p:spPr>
        <p:txBody>
          <a:bodyPr wrap="square" lIns="0" tIns="0" rIns="0" bIns="0" rtlCol="0"/>
          <a:lstStyle/>
          <a:p>
            <a:endParaRPr/>
          </a:p>
        </p:txBody>
      </p:sp>
      <p:sp>
        <p:nvSpPr>
          <p:cNvPr id="126" name="object 126"/>
          <p:cNvSpPr/>
          <p:nvPr/>
        </p:nvSpPr>
        <p:spPr>
          <a:xfrm>
            <a:off x="6546060" y="5579838"/>
            <a:ext cx="0" cy="176531"/>
          </a:xfrm>
          <a:custGeom>
            <a:avLst/>
            <a:gdLst/>
            <a:ahLst/>
            <a:cxnLst/>
            <a:rect l="l" t="t" r="r" b="b"/>
            <a:pathLst>
              <a:path h="176529">
                <a:moveTo>
                  <a:pt x="0" y="0"/>
                </a:moveTo>
                <a:lnTo>
                  <a:pt x="0" y="0"/>
                </a:lnTo>
                <a:lnTo>
                  <a:pt x="0" y="176406"/>
                </a:lnTo>
              </a:path>
            </a:pathLst>
          </a:custGeom>
          <a:ln w="11442">
            <a:solidFill>
              <a:srgbClr val="000000"/>
            </a:solidFill>
          </a:ln>
        </p:spPr>
        <p:txBody>
          <a:bodyPr wrap="square" lIns="0" tIns="0" rIns="0" bIns="0" rtlCol="0"/>
          <a:lstStyle/>
          <a:p>
            <a:endParaRPr/>
          </a:p>
        </p:txBody>
      </p:sp>
      <p:sp>
        <p:nvSpPr>
          <p:cNvPr id="127" name="object 127"/>
          <p:cNvSpPr/>
          <p:nvPr/>
        </p:nvSpPr>
        <p:spPr>
          <a:xfrm>
            <a:off x="7159180" y="5591279"/>
            <a:ext cx="0" cy="165100"/>
          </a:xfrm>
          <a:custGeom>
            <a:avLst/>
            <a:gdLst/>
            <a:ahLst/>
            <a:cxnLst/>
            <a:rect l="l" t="t" r="r" b="b"/>
            <a:pathLst>
              <a:path h="165100">
                <a:moveTo>
                  <a:pt x="0" y="0"/>
                </a:moveTo>
                <a:lnTo>
                  <a:pt x="0" y="0"/>
                </a:lnTo>
                <a:lnTo>
                  <a:pt x="0" y="164966"/>
                </a:lnTo>
              </a:path>
            </a:pathLst>
          </a:custGeom>
          <a:ln w="11442">
            <a:solidFill>
              <a:srgbClr val="000000"/>
            </a:solidFill>
          </a:ln>
        </p:spPr>
        <p:txBody>
          <a:bodyPr wrap="square" lIns="0" tIns="0" rIns="0" bIns="0" rtlCol="0"/>
          <a:lstStyle/>
          <a:p>
            <a:endParaRPr/>
          </a:p>
        </p:txBody>
      </p:sp>
      <p:sp>
        <p:nvSpPr>
          <p:cNvPr id="128" name="object 128"/>
          <p:cNvSpPr/>
          <p:nvPr/>
        </p:nvSpPr>
        <p:spPr>
          <a:xfrm>
            <a:off x="7771411" y="814395"/>
            <a:ext cx="0" cy="165100"/>
          </a:xfrm>
          <a:custGeom>
            <a:avLst/>
            <a:gdLst/>
            <a:ahLst/>
            <a:cxnLst/>
            <a:rect l="l" t="t" r="r" b="b"/>
            <a:pathLst>
              <a:path h="165100">
                <a:moveTo>
                  <a:pt x="0" y="0"/>
                </a:moveTo>
                <a:lnTo>
                  <a:pt x="0" y="0"/>
                </a:lnTo>
                <a:lnTo>
                  <a:pt x="0" y="164991"/>
                </a:lnTo>
              </a:path>
            </a:pathLst>
          </a:custGeom>
          <a:ln w="11442">
            <a:solidFill>
              <a:srgbClr val="000000"/>
            </a:solidFill>
          </a:ln>
        </p:spPr>
        <p:txBody>
          <a:bodyPr wrap="square" lIns="0" tIns="0" rIns="0" bIns="0" rtlCol="0"/>
          <a:lstStyle/>
          <a:p>
            <a:endParaRPr/>
          </a:p>
        </p:txBody>
      </p:sp>
      <p:sp>
        <p:nvSpPr>
          <p:cNvPr id="129" name="object 129"/>
          <p:cNvSpPr/>
          <p:nvPr/>
        </p:nvSpPr>
        <p:spPr>
          <a:xfrm>
            <a:off x="6546060" y="6073746"/>
            <a:ext cx="0" cy="176531"/>
          </a:xfrm>
          <a:custGeom>
            <a:avLst/>
            <a:gdLst/>
            <a:ahLst/>
            <a:cxnLst/>
            <a:rect l="l" t="t" r="r" b="b"/>
            <a:pathLst>
              <a:path h="176529">
                <a:moveTo>
                  <a:pt x="0" y="0"/>
                </a:moveTo>
                <a:lnTo>
                  <a:pt x="0" y="0"/>
                </a:lnTo>
                <a:lnTo>
                  <a:pt x="0" y="176393"/>
                </a:lnTo>
              </a:path>
            </a:pathLst>
          </a:custGeom>
          <a:ln w="11442">
            <a:solidFill>
              <a:srgbClr val="000000"/>
            </a:solidFill>
          </a:ln>
        </p:spPr>
        <p:txBody>
          <a:bodyPr wrap="square" lIns="0" tIns="0" rIns="0" bIns="0" rtlCol="0"/>
          <a:lstStyle/>
          <a:p>
            <a:endParaRPr/>
          </a:p>
        </p:txBody>
      </p:sp>
      <p:sp>
        <p:nvSpPr>
          <p:cNvPr id="130" name="object 130"/>
          <p:cNvSpPr/>
          <p:nvPr/>
        </p:nvSpPr>
        <p:spPr>
          <a:xfrm>
            <a:off x="7363343" y="5579838"/>
            <a:ext cx="0" cy="176531"/>
          </a:xfrm>
          <a:custGeom>
            <a:avLst/>
            <a:gdLst/>
            <a:ahLst/>
            <a:cxnLst/>
            <a:rect l="l" t="t" r="r" b="b"/>
            <a:pathLst>
              <a:path h="176529">
                <a:moveTo>
                  <a:pt x="0" y="0"/>
                </a:moveTo>
                <a:lnTo>
                  <a:pt x="0" y="0"/>
                </a:lnTo>
                <a:lnTo>
                  <a:pt x="0" y="176406"/>
                </a:lnTo>
              </a:path>
            </a:pathLst>
          </a:custGeom>
          <a:ln w="11442">
            <a:solidFill>
              <a:srgbClr val="000000"/>
            </a:solidFill>
          </a:ln>
        </p:spPr>
        <p:txBody>
          <a:bodyPr wrap="square" lIns="0" tIns="0" rIns="0" bIns="0" rtlCol="0"/>
          <a:lstStyle/>
          <a:p>
            <a:endParaRPr/>
          </a:p>
        </p:txBody>
      </p:sp>
      <p:sp>
        <p:nvSpPr>
          <p:cNvPr id="131" name="object 131"/>
          <p:cNvSpPr/>
          <p:nvPr/>
        </p:nvSpPr>
        <p:spPr>
          <a:xfrm>
            <a:off x="6228504" y="807660"/>
            <a:ext cx="0" cy="6050915"/>
          </a:xfrm>
          <a:custGeom>
            <a:avLst/>
            <a:gdLst/>
            <a:ahLst/>
            <a:cxnLst/>
            <a:rect l="l" t="t" r="r" b="b"/>
            <a:pathLst>
              <a:path h="6050915">
                <a:moveTo>
                  <a:pt x="0" y="0"/>
                </a:moveTo>
                <a:lnTo>
                  <a:pt x="0" y="6050341"/>
                </a:lnTo>
              </a:path>
            </a:pathLst>
          </a:custGeom>
          <a:ln w="11442">
            <a:solidFill>
              <a:srgbClr val="000000"/>
            </a:solidFill>
          </a:ln>
        </p:spPr>
        <p:txBody>
          <a:bodyPr wrap="square" lIns="0" tIns="0" rIns="0" bIns="0" rtlCol="0"/>
          <a:lstStyle/>
          <a:p>
            <a:endParaRPr/>
          </a:p>
        </p:txBody>
      </p:sp>
      <p:sp>
        <p:nvSpPr>
          <p:cNvPr id="132" name="object 132"/>
          <p:cNvSpPr/>
          <p:nvPr/>
        </p:nvSpPr>
        <p:spPr>
          <a:xfrm>
            <a:off x="6546060" y="6567640"/>
            <a:ext cx="0" cy="177800"/>
          </a:xfrm>
          <a:custGeom>
            <a:avLst/>
            <a:gdLst/>
            <a:ahLst/>
            <a:cxnLst/>
            <a:rect l="l" t="t" r="r" b="b"/>
            <a:pathLst>
              <a:path h="177800">
                <a:moveTo>
                  <a:pt x="0" y="0"/>
                </a:moveTo>
                <a:lnTo>
                  <a:pt x="0" y="0"/>
                </a:lnTo>
                <a:lnTo>
                  <a:pt x="0" y="177347"/>
                </a:lnTo>
              </a:path>
            </a:pathLst>
          </a:custGeom>
          <a:ln w="11442">
            <a:solidFill>
              <a:srgbClr val="000000"/>
            </a:solidFill>
          </a:ln>
        </p:spPr>
        <p:txBody>
          <a:bodyPr wrap="square" lIns="0" tIns="0" rIns="0" bIns="0" rtlCol="0"/>
          <a:lstStyle/>
          <a:p>
            <a:endParaRPr/>
          </a:p>
        </p:txBody>
      </p:sp>
      <p:sp>
        <p:nvSpPr>
          <p:cNvPr id="133" name="object 133"/>
          <p:cNvSpPr/>
          <p:nvPr/>
        </p:nvSpPr>
        <p:spPr>
          <a:xfrm>
            <a:off x="7771411" y="6250139"/>
            <a:ext cx="0" cy="165100"/>
          </a:xfrm>
          <a:custGeom>
            <a:avLst/>
            <a:gdLst/>
            <a:ahLst/>
            <a:cxnLst/>
            <a:rect l="l" t="t" r="r" b="b"/>
            <a:pathLst>
              <a:path h="165100">
                <a:moveTo>
                  <a:pt x="0" y="0"/>
                </a:moveTo>
                <a:lnTo>
                  <a:pt x="0" y="0"/>
                </a:lnTo>
                <a:lnTo>
                  <a:pt x="0" y="164953"/>
                </a:lnTo>
              </a:path>
            </a:pathLst>
          </a:custGeom>
          <a:ln w="11442">
            <a:solidFill>
              <a:srgbClr val="000000"/>
            </a:solidFill>
          </a:ln>
        </p:spPr>
        <p:txBody>
          <a:bodyPr wrap="square" lIns="0" tIns="0" rIns="0" bIns="0" rtlCol="0"/>
          <a:lstStyle/>
          <a:p>
            <a:endParaRPr/>
          </a:p>
        </p:txBody>
      </p:sp>
      <p:sp>
        <p:nvSpPr>
          <p:cNvPr id="134" name="object 134"/>
          <p:cNvSpPr/>
          <p:nvPr/>
        </p:nvSpPr>
        <p:spPr>
          <a:xfrm>
            <a:off x="7159180" y="6086141"/>
            <a:ext cx="0" cy="329565"/>
          </a:xfrm>
          <a:custGeom>
            <a:avLst/>
            <a:gdLst/>
            <a:ahLst/>
            <a:cxnLst/>
            <a:rect l="l" t="t" r="r" b="b"/>
            <a:pathLst>
              <a:path h="329564">
                <a:moveTo>
                  <a:pt x="0" y="0"/>
                </a:moveTo>
                <a:lnTo>
                  <a:pt x="0" y="0"/>
                </a:lnTo>
                <a:lnTo>
                  <a:pt x="0" y="328954"/>
                </a:lnTo>
              </a:path>
            </a:pathLst>
          </a:custGeom>
          <a:ln w="11442">
            <a:solidFill>
              <a:srgbClr val="000000"/>
            </a:solidFill>
          </a:ln>
        </p:spPr>
        <p:txBody>
          <a:bodyPr wrap="square" lIns="0" tIns="0" rIns="0" bIns="0" rtlCol="0"/>
          <a:lstStyle/>
          <a:p>
            <a:endParaRPr/>
          </a:p>
        </p:txBody>
      </p:sp>
      <p:sp>
        <p:nvSpPr>
          <p:cNvPr id="135" name="object 135"/>
          <p:cNvSpPr/>
          <p:nvPr/>
        </p:nvSpPr>
        <p:spPr>
          <a:xfrm>
            <a:off x="6750095" y="5591279"/>
            <a:ext cx="0" cy="165100"/>
          </a:xfrm>
          <a:custGeom>
            <a:avLst/>
            <a:gdLst/>
            <a:ahLst/>
            <a:cxnLst/>
            <a:rect l="l" t="t" r="r" b="b"/>
            <a:pathLst>
              <a:path h="165100">
                <a:moveTo>
                  <a:pt x="0" y="0"/>
                </a:moveTo>
                <a:lnTo>
                  <a:pt x="0" y="0"/>
                </a:lnTo>
                <a:lnTo>
                  <a:pt x="0" y="164966"/>
                </a:lnTo>
              </a:path>
            </a:pathLst>
          </a:custGeom>
          <a:ln w="11442">
            <a:solidFill>
              <a:srgbClr val="000000"/>
            </a:solidFill>
          </a:ln>
        </p:spPr>
        <p:txBody>
          <a:bodyPr wrap="square" lIns="0" tIns="0" rIns="0" bIns="0" rtlCol="0"/>
          <a:lstStyle/>
          <a:p>
            <a:endParaRPr/>
          </a:p>
        </p:txBody>
      </p:sp>
      <p:sp>
        <p:nvSpPr>
          <p:cNvPr id="136" name="object 136"/>
          <p:cNvSpPr/>
          <p:nvPr/>
        </p:nvSpPr>
        <p:spPr>
          <a:xfrm>
            <a:off x="6954256" y="5579838"/>
            <a:ext cx="0" cy="176531"/>
          </a:xfrm>
          <a:custGeom>
            <a:avLst/>
            <a:gdLst/>
            <a:ahLst/>
            <a:cxnLst/>
            <a:rect l="l" t="t" r="r" b="b"/>
            <a:pathLst>
              <a:path h="176529">
                <a:moveTo>
                  <a:pt x="0" y="0"/>
                </a:moveTo>
                <a:lnTo>
                  <a:pt x="0" y="0"/>
                </a:lnTo>
                <a:lnTo>
                  <a:pt x="0" y="176406"/>
                </a:lnTo>
              </a:path>
            </a:pathLst>
          </a:custGeom>
          <a:ln w="11442">
            <a:solidFill>
              <a:srgbClr val="000000"/>
            </a:solidFill>
          </a:ln>
        </p:spPr>
        <p:txBody>
          <a:bodyPr wrap="square" lIns="0" tIns="0" rIns="0" bIns="0" rtlCol="0"/>
          <a:lstStyle/>
          <a:p>
            <a:endParaRPr/>
          </a:p>
        </p:txBody>
      </p:sp>
      <p:sp>
        <p:nvSpPr>
          <p:cNvPr id="137" name="object 137"/>
          <p:cNvSpPr/>
          <p:nvPr/>
        </p:nvSpPr>
        <p:spPr>
          <a:xfrm>
            <a:off x="7363343" y="6580047"/>
            <a:ext cx="0" cy="165100"/>
          </a:xfrm>
          <a:custGeom>
            <a:avLst/>
            <a:gdLst/>
            <a:ahLst/>
            <a:cxnLst/>
            <a:rect l="l" t="t" r="r" b="b"/>
            <a:pathLst>
              <a:path h="165100">
                <a:moveTo>
                  <a:pt x="0" y="0"/>
                </a:moveTo>
                <a:lnTo>
                  <a:pt x="0" y="0"/>
                </a:lnTo>
                <a:lnTo>
                  <a:pt x="0" y="164941"/>
                </a:lnTo>
              </a:path>
            </a:pathLst>
          </a:custGeom>
          <a:ln w="11442">
            <a:solidFill>
              <a:srgbClr val="000000"/>
            </a:solidFill>
          </a:ln>
        </p:spPr>
        <p:txBody>
          <a:bodyPr wrap="square" lIns="0" tIns="0" rIns="0" bIns="0" rtlCol="0"/>
          <a:lstStyle/>
          <a:p>
            <a:endParaRPr/>
          </a:p>
        </p:txBody>
      </p:sp>
      <p:sp>
        <p:nvSpPr>
          <p:cNvPr id="138" name="object 138"/>
          <p:cNvSpPr/>
          <p:nvPr/>
        </p:nvSpPr>
        <p:spPr>
          <a:xfrm>
            <a:off x="7567376" y="5591279"/>
            <a:ext cx="0" cy="165100"/>
          </a:xfrm>
          <a:custGeom>
            <a:avLst/>
            <a:gdLst/>
            <a:ahLst/>
            <a:cxnLst/>
            <a:rect l="l" t="t" r="r" b="b"/>
            <a:pathLst>
              <a:path h="165100">
                <a:moveTo>
                  <a:pt x="0" y="0"/>
                </a:moveTo>
                <a:lnTo>
                  <a:pt x="0" y="0"/>
                </a:lnTo>
                <a:lnTo>
                  <a:pt x="0" y="164966"/>
                </a:lnTo>
              </a:path>
            </a:pathLst>
          </a:custGeom>
          <a:ln w="11442">
            <a:solidFill>
              <a:srgbClr val="000000"/>
            </a:solidFill>
          </a:ln>
        </p:spPr>
        <p:txBody>
          <a:bodyPr wrap="square" lIns="0" tIns="0" rIns="0" bIns="0" rtlCol="0"/>
          <a:lstStyle/>
          <a:p>
            <a:endParaRPr/>
          </a:p>
        </p:txBody>
      </p:sp>
      <p:sp>
        <p:nvSpPr>
          <p:cNvPr id="139" name="object 139"/>
          <p:cNvSpPr/>
          <p:nvPr/>
        </p:nvSpPr>
        <p:spPr>
          <a:xfrm>
            <a:off x="6551783" y="807657"/>
            <a:ext cx="1225551" cy="0"/>
          </a:xfrm>
          <a:custGeom>
            <a:avLst/>
            <a:gdLst/>
            <a:ahLst/>
            <a:cxnLst/>
            <a:rect l="l" t="t" r="r" b="b"/>
            <a:pathLst>
              <a:path w="1225550">
                <a:moveTo>
                  <a:pt x="0" y="0"/>
                </a:moveTo>
                <a:lnTo>
                  <a:pt x="0" y="0"/>
                </a:lnTo>
                <a:lnTo>
                  <a:pt x="1225349" y="0"/>
                </a:lnTo>
              </a:path>
            </a:pathLst>
          </a:custGeom>
          <a:ln w="11441">
            <a:solidFill>
              <a:srgbClr val="000000"/>
            </a:solidFill>
          </a:ln>
        </p:spPr>
        <p:txBody>
          <a:bodyPr wrap="square" lIns="0" tIns="0" rIns="0" bIns="0" rtlCol="0"/>
          <a:lstStyle/>
          <a:p>
            <a:endParaRPr/>
          </a:p>
        </p:txBody>
      </p:sp>
      <p:sp>
        <p:nvSpPr>
          <p:cNvPr id="140" name="object 140"/>
          <p:cNvSpPr/>
          <p:nvPr/>
        </p:nvSpPr>
        <p:spPr>
          <a:xfrm>
            <a:off x="6551783" y="972649"/>
            <a:ext cx="1225551" cy="0"/>
          </a:xfrm>
          <a:custGeom>
            <a:avLst/>
            <a:gdLst/>
            <a:ahLst/>
            <a:cxnLst/>
            <a:rect l="l" t="t" r="r" b="b"/>
            <a:pathLst>
              <a:path w="1225550">
                <a:moveTo>
                  <a:pt x="0" y="0"/>
                </a:moveTo>
                <a:lnTo>
                  <a:pt x="0" y="0"/>
                </a:lnTo>
                <a:lnTo>
                  <a:pt x="1225349" y="0"/>
                </a:lnTo>
              </a:path>
            </a:pathLst>
          </a:custGeom>
          <a:ln w="11441">
            <a:solidFill>
              <a:srgbClr val="000000"/>
            </a:solidFill>
          </a:ln>
        </p:spPr>
        <p:txBody>
          <a:bodyPr wrap="square" lIns="0" tIns="0" rIns="0" bIns="0" rtlCol="0"/>
          <a:lstStyle/>
          <a:p>
            <a:endParaRPr/>
          </a:p>
        </p:txBody>
      </p:sp>
      <p:sp>
        <p:nvSpPr>
          <p:cNvPr id="141" name="object 141"/>
          <p:cNvSpPr/>
          <p:nvPr/>
        </p:nvSpPr>
        <p:spPr>
          <a:xfrm>
            <a:off x="6551782" y="1137641"/>
            <a:ext cx="613411" cy="0"/>
          </a:xfrm>
          <a:custGeom>
            <a:avLst/>
            <a:gdLst/>
            <a:ahLst/>
            <a:cxnLst/>
            <a:rect l="l" t="t" r="r" b="b"/>
            <a:pathLst>
              <a:path w="613409">
                <a:moveTo>
                  <a:pt x="0" y="0"/>
                </a:moveTo>
                <a:lnTo>
                  <a:pt x="0" y="0"/>
                </a:lnTo>
                <a:lnTo>
                  <a:pt x="613119" y="0"/>
                </a:lnTo>
              </a:path>
            </a:pathLst>
          </a:custGeom>
          <a:ln w="11441">
            <a:solidFill>
              <a:srgbClr val="000000"/>
            </a:solidFill>
          </a:ln>
        </p:spPr>
        <p:txBody>
          <a:bodyPr wrap="square" lIns="0" tIns="0" rIns="0" bIns="0" rtlCol="0"/>
          <a:lstStyle/>
          <a:p>
            <a:endParaRPr/>
          </a:p>
        </p:txBody>
      </p:sp>
      <p:sp>
        <p:nvSpPr>
          <p:cNvPr id="142" name="object 142"/>
          <p:cNvSpPr/>
          <p:nvPr/>
        </p:nvSpPr>
        <p:spPr>
          <a:xfrm>
            <a:off x="6551782" y="1302507"/>
            <a:ext cx="613411" cy="0"/>
          </a:xfrm>
          <a:custGeom>
            <a:avLst/>
            <a:gdLst/>
            <a:ahLst/>
            <a:cxnLst/>
            <a:rect l="l" t="t" r="r" b="b"/>
            <a:pathLst>
              <a:path w="613409">
                <a:moveTo>
                  <a:pt x="0" y="0"/>
                </a:moveTo>
                <a:lnTo>
                  <a:pt x="0" y="0"/>
                </a:lnTo>
                <a:lnTo>
                  <a:pt x="613119" y="0"/>
                </a:lnTo>
              </a:path>
            </a:pathLst>
          </a:custGeom>
          <a:ln w="11441">
            <a:solidFill>
              <a:srgbClr val="000000"/>
            </a:solidFill>
          </a:ln>
        </p:spPr>
        <p:txBody>
          <a:bodyPr wrap="square" lIns="0" tIns="0" rIns="0" bIns="0" rtlCol="0"/>
          <a:lstStyle/>
          <a:p>
            <a:endParaRPr/>
          </a:p>
        </p:txBody>
      </p:sp>
      <p:sp>
        <p:nvSpPr>
          <p:cNvPr id="143" name="object 143"/>
          <p:cNvSpPr/>
          <p:nvPr/>
        </p:nvSpPr>
        <p:spPr>
          <a:xfrm>
            <a:off x="6551781" y="1467499"/>
            <a:ext cx="205104" cy="0"/>
          </a:xfrm>
          <a:custGeom>
            <a:avLst/>
            <a:gdLst/>
            <a:ahLst/>
            <a:cxnLst/>
            <a:rect l="l" t="t" r="r" b="b"/>
            <a:pathLst>
              <a:path w="205104">
                <a:moveTo>
                  <a:pt x="0" y="0"/>
                </a:moveTo>
                <a:lnTo>
                  <a:pt x="0" y="0"/>
                </a:lnTo>
                <a:lnTo>
                  <a:pt x="205051" y="0"/>
                </a:lnTo>
              </a:path>
            </a:pathLst>
          </a:custGeom>
          <a:ln w="11441">
            <a:solidFill>
              <a:srgbClr val="000000"/>
            </a:solidFill>
          </a:ln>
        </p:spPr>
        <p:txBody>
          <a:bodyPr wrap="square" lIns="0" tIns="0" rIns="0" bIns="0" rtlCol="0"/>
          <a:lstStyle/>
          <a:p>
            <a:endParaRPr/>
          </a:p>
        </p:txBody>
      </p:sp>
      <p:sp>
        <p:nvSpPr>
          <p:cNvPr id="144" name="object 144"/>
          <p:cNvSpPr/>
          <p:nvPr/>
        </p:nvSpPr>
        <p:spPr>
          <a:xfrm>
            <a:off x="6551781" y="1631473"/>
            <a:ext cx="205104" cy="0"/>
          </a:xfrm>
          <a:custGeom>
            <a:avLst/>
            <a:gdLst/>
            <a:ahLst/>
            <a:cxnLst/>
            <a:rect l="l" t="t" r="r" b="b"/>
            <a:pathLst>
              <a:path w="205104">
                <a:moveTo>
                  <a:pt x="0" y="0"/>
                </a:moveTo>
                <a:lnTo>
                  <a:pt x="0" y="0"/>
                </a:lnTo>
                <a:lnTo>
                  <a:pt x="205051" y="0"/>
                </a:lnTo>
              </a:path>
            </a:pathLst>
          </a:custGeom>
          <a:ln w="11441">
            <a:solidFill>
              <a:srgbClr val="000000"/>
            </a:solidFill>
          </a:ln>
        </p:spPr>
        <p:txBody>
          <a:bodyPr wrap="square" lIns="0" tIns="0" rIns="0" bIns="0" rtlCol="0"/>
          <a:lstStyle/>
          <a:p>
            <a:endParaRPr/>
          </a:p>
        </p:txBody>
      </p:sp>
      <p:sp>
        <p:nvSpPr>
          <p:cNvPr id="145" name="object 145"/>
          <p:cNvSpPr/>
          <p:nvPr/>
        </p:nvSpPr>
        <p:spPr>
          <a:xfrm>
            <a:off x="6551784" y="1796464"/>
            <a:ext cx="409575" cy="0"/>
          </a:xfrm>
          <a:custGeom>
            <a:avLst/>
            <a:gdLst/>
            <a:ahLst/>
            <a:cxnLst/>
            <a:rect l="l" t="t" r="r" b="b"/>
            <a:pathLst>
              <a:path w="409575">
                <a:moveTo>
                  <a:pt x="0" y="0"/>
                </a:moveTo>
                <a:lnTo>
                  <a:pt x="0" y="0"/>
                </a:lnTo>
                <a:lnTo>
                  <a:pt x="409085" y="0"/>
                </a:lnTo>
              </a:path>
            </a:pathLst>
          </a:custGeom>
          <a:ln w="11441">
            <a:solidFill>
              <a:srgbClr val="000000"/>
            </a:solidFill>
          </a:ln>
        </p:spPr>
        <p:txBody>
          <a:bodyPr wrap="square" lIns="0" tIns="0" rIns="0" bIns="0" rtlCol="0"/>
          <a:lstStyle/>
          <a:p>
            <a:endParaRPr/>
          </a:p>
        </p:txBody>
      </p:sp>
      <p:sp>
        <p:nvSpPr>
          <p:cNvPr id="146" name="object 146"/>
          <p:cNvSpPr/>
          <p:nvPr/>
        </p:nvSpPr>
        <p:spPr>
          <a:xfrm>
            <a:off x="6551784" y="1961456"/>
            <a:ext cx="409575" cy="0"/>
          </a:xfrm>
          <a:custGeom>
            <a:avLst/>
            <a:gdLst/>
            <a:ahLst/>
            <a:cxnLst/>
            <a:rect l="l" t="t" r="r" b="b"/>
            <a:pathLst>
              <a:path w="409575">
                <a:moveTo>
                  <a:pt x="0" y="0"/>
                </a:moveTo>
                <a:lnTo>
                  <a:pt x="0" y="0"/>
                </a:lnTo>
                <a:lnTo>
                  <a:pt x="409085" y="0"/>
                </a:lnTo>
              </a:path>
            </a:pathLst>
          </a:custGeom>
          <a:ln w="11441">
            <a:solidFill>
              <a:srgbClr val="000000"/>
            </a:solidFill>
          </a:ln>
        </p:spPr>
        <p:txBody>
          <a:bodyPr wrap="square" lIns="0" tIns="0" rIns="0" bIns="0" rtlCol="0"/>
          <a:lstStyle/>
          <a:p>
            <a:endParaRPr/>
          </a:p>
        </p:txBody>
      </p:sp>
      <p:sp>
        <p:nvSpPr>
          <p:cNvPr id="147" name="object 147"/>
          <p:cNvSpPr/>
          <p:nvPr/>
        </p:nvSpPr>
        <p:spPr>
          <a:xfrm>
            <a:off x="6551784" y="2455288"/>
            <a:ext cx="409575" cy="0"/>
          </a:xfrm>
          <a:custGeom>
            <a:avLst/>
            <a:gdLst/>
            <a:ahLst/>
            <a:cxnLst/>
            <a:rect l="l" t="t" r="r" b="b"/>
            <a:pathLst>
              <a:path w="409575">
                <a:moveTo>
                  <a:pt x="0" y="0"/>
                </a:moveTo>
                <a:lnTo>
                  <a:pt x="0" y="0"/>
                </a:lnTo>
                <a:lnTo>
                  <a:pt x="409085" y="0"/>
                </a:lnTo>
              </a:path>
            </a:pathLst>
          </a:custGeom>
          <a:ln w="11441">
            <a:solidFill>
              <a:srgbClr val="000000"/>
            </a:solidFill>
          </a:ln>
        </p:spPr>
        <p:txBody>
          <a:bodyPr wrap="square" lIns="0" tIns="0" rIns="0" bIns="0" rtlCol="0"/>
          <a:lstStyle/>
          <a:p>
            <a:endParaRPr/>
          </a:p>
        </p:txBody>
      </p:sp>
      <p:sp>
        <p:nvSpPr>
          <p:cNvPr id="148" name="object 148"/>
          <p:cNvSpPr/>
          <p:nvPr/>
        </p:nvSpPr>
        <p:spPr>
          <a:xfrm>
            <a:off x="6551784" y="2620280"/>
            <a:ext cx="409575" cy="0"/>
          </a:xfrm>
          <a:custGeom>
            <a:avLst/>
            <a:gdLst/>
            <a:ahLst/>
            <a:cxnLst/>
            <a:rect l="l" t="t" r="r" b="b"/>
            <a:pathLst>
              <a:path w="409575">
                <a:moveTo>
                  <a:pt x="0" y="0"/>
                </a:moveTo>
                <a:lnTo>
                  <a:pt x="0" y="0"/>
                </a:lnTo>
                <a:lnTo>
                  <a:pt x="409085" y="0"/>
                </a:lnTo>
              </a:path>
            </a:pathLst>
          </a:custGeom>
          <a:ln w="11441">
            <a:solidFill>
              <a:srgbClr val="000000"/>
            </a:solidFill>
          </a:ln>
        </p:spPr>
        <p:txBody>
          <a:bodyPr wrap="square" lIns="0" tIns="0" rIns="0" bIns="0" rtlCol="0"/>
          <a:lstStyle/>
          <a:p>
            <a:endParaRPr/>
          </a:p>
        </p:txBody>
      </p:sp>
      <p:sp>
        <p:nvSpPr>
          <p:cNvPr id="149" name="object 149"/>
          <p:cNvSpPr/>
          <p:nvPr/>
        </p:nvSpPr>
        <p:spPr>
          <a:xfrm>
            <a:off x="6551784" y="2785272"/>
            <a:ext cx="409575" cy="0"/>
          </a:xfrm>
          <a:custGeom>
            <a:avLst/>
            <a:gdLst/>
            <a:ahLst/>
            <a:cxnLst/>
            <a:rect l="l" t="t" r="r" b="b"/>
            <a:pathLst>
              <a:path w="409575">
                <a:moveTo>
                  <a:pt x="0" y="0"/>
                </a:moveTo>
                <a:lnTo>
                  <a:pt x="0" y="0"/>
                </a:lnTo>
                <a:lnTo>
                  <a:pt x="409085" y="0"/>
                </a:lnTo>
              </a:path>
            </a:pathLst>
          </a:custGeom>
          <a:ln w="11441">
            <a:solidFill>
              <a:srgbClr val="000000"/>
            </a:solidFill>
          </a:ln>
        </p:spPr>
        <p:txBody>
          <a:bodyPr wrap="square" lIns="0" tIns="0" rIns="0" bIns="0" rtlCol="0"/>
          <a:lstStyle/>
          <a:p>
            <a:endParaRPr/>
          </a:p>
        </p:txBody>
      </p:sp>
      <p:sp>
        <p:nvSpPr>
          <p:cNvPr id="150" name="object 150"/>
          <p:cNvSpPr/>
          <p:nvPr/>
        </p:nvSpPr>
        <p:spPr>
          <a:xfrm>
            <a:off x="6551784" y="2950136"/>
            <a:ext cx="409575" cy="0"/>
          </a:xfrm>
          <a:custGeom>
            <a:avLst/>
            <a:gdLst/>
            <a:ahLst/>
            <a:cxnLst/>
            <a:rect l="l" t="t" r="r" b="b"/>
            <a:pathLst>
              <a:path w="409575">
                <a:moveTo>
                  <a:pt x="0" y="0"/>
                </a:moveTo>
                <a:lnTo>
                  <a:pt x="0" y="0"/>
                </a:lnTo>
                <a:lnTo>
                  <a:pt x="409085" y="0"/>
                </a:lnTo>
              </a:path>
            </a:pathLst>
          </a:custGeom>
          <a:ln w="11441">
            <a:solidFill>
              <a:srgbClr val="000000"/>
            </a:solidFill>
          </a:ln>
        </p:spPr>
        <p:txBody>
          <a:bodyPr wrap="square" lIns="0" tIns="0" rIns="0" bIns="0" rtlCol="0"/>
          <a:lstStyle/>
          <a:p>
            <a:endParaRPr/>
          </a:p>
        </p:txBody>
      </p:sp>
      <p:sp>
        <p:nvSpPr>
          <p:cNvPr id="151" name="object 151"/>
          <p:cNvSpPr/>
          <p:nvPr/>
        </p:nvSpPr>
        <p:spPr>
          <a:xfrm>
            <a:off x="6551784" y="3114111"/>
            <a:ext cx="409575" cy="0"/>
          </a:xfrm>
          <a:custGeom>
            <a:avLst/>
            <a:gdLst/>
            <a:ahLst/>
            <a:cxnLst/>
            <a:rect l="l" t="t" r="r" b="b"/>
            <a:pathLst>
              <a:path w="409575">
                <a:moveTo>
                  <a:pt x="0" y="0"/>
                </a:moveTo>
                <a:lnTo>
                  <a:pt x="0" y="0"/>
                </a:lnTo>
                <a:lnTo>
                  <a:pt x="409085" y="0"/>
                </a:lnTo>
              </a:path>
            </a:pathLst>
          </a:custGeom>
          <a:ln w="11441">
            <a:solidFill>
              <a:srgbClr val="000000"/>
            </a:solidFill>
          </a:ln>
        </p:spPr>
        <p:txBody>
          <a:bodyPr wrap="square" lIns="0" tIns="0" rIns="0" bIns="0" rtlCol="0"/>
          <a:lstStyle/>
          <a:p>
            <a:endParaRPr/>
          </a:p>
        </p:txBody>
      </p:sp>
      <p:sp>
        <p:nvSpPr>
          <p:cNvPr id="152" name="object 152"/>
          <p:cNvSpPr/>
          <p:nvPr/>
        </p:nvSpPr>
        <p:spPr>
          <a:xfrm>
            <a:off x="6551784" y="3279103"/>
            <a:ext cx="409575" cy="0"/>
          </a:xfrm>
          <a:custGeom>
            <a:avLst/>
            <a:gdLst/>
            <a:ahLst/>
            <a:cxnLst/>
            <a:rect l="l" t="t" r="r" b="b"/>
            <a:pathLst>
              <a:path w="409575">
                <a:moveTo>
                  <a:pt x="0" y="0"/>
                </a:moveTo>
                <a:lnTo>
                  <a:pt x="0" y="0"/>
                </a:lnTo>
                <a:lnTo>
                  <a:pt x="409085" y="0"/>
                </a:lnTo>
              </a:path>
            </a:pathLst>
          </a:custGeom>
          <a:ln w="11441">
            <a:solidFill>
              <a:srgbClr val="000000"/>
            </a:solidFill>
          </a:ln>
        </p:spPr>
        <p:txBody>
          <a:bodyPr wrap="square" lIns="0" tIns="0" rIns="0" bIns="0" rtlCol="0"/>
          <a:lstStyle/>
          <a:p>
            <a:endParaRPr/>
          </a:p>
        </p:txBody>
      </p:sp>
      <p:sp>
        <p:nvSpPr>
          <p:cNvPr id="153" name="object 153"/>
          <p:cNvSpPr/>
          <p:nvPr/>
        </p:nvSpPr>
        <p:spPr>
          <a:xfrm>
            <a:off x="6551781" y="3444095"/>
            <a:ext cx="205104" cy="0"/>
          </a:xfrm>
          <a:custGeom>
            <a:avLst/>
            <a:gdLst/>
            <a:ahLst/>
            <a:cxnLst/>
            <a:rect l="l" t="t" r="r" b="b"/>
            <a:pathLst>
              <a:path w="205104">
                <a:moveTo>
                  <a:pt x="0" y="0"/>
                </a:moveTo>
                <a:lnTo>
                  <a:pt x="0" y="0"/>
                </a:lnTo>
                <a:lnTo>
                  <a:pt x="205051" y="0"/>
                </a:lnTo>
              </a:path>
            </a:pathLst>
          </a:custGeom>
          <a:ln w="11441">
            <a:solidFill>
              <a:srgbClr val="000000"/>
            </a:solidFill>
          </a:ln>
        </p:spPr>
        <p:txBody>
          <a:bodyPr wrap="square" lIns="0" tIns="0" rIns="0" bIns="0" rtlCol="0"/>
          <a:lstStyle/>
          <a:p>
            <a:endParaRPr/>
          </a:p>
        </p:txBody>
      </p:sp>
      <p:sp>
        <p:nvSpPr>
          <p:cNvPr id="154" name="object 154"/>
          <p:cNvSpPr/>
          <p:nvPr/>
        </p:nvSpPr>
        <p:spPr>
          <a:xfrm>
            <a:off x="6551781" y="3608960"/>
            <a:ext cx="205104" cy="0"/>
          </a:xfrm>
          <a:custGeom>
            <a:avLst/>
            <a:gdLst/>
            <a:ahLst/>
            <a:cxnLst/>
            <a:rect l="l" t="t" r="r" b="b"/>
            <a:pathLst>
              <a:path w="205104">
                <a:moveTo>
                  <a:pt x="0" y="0"/>
                </a:moveTo>
                <a:lnTo>
                  <a:pt x="0" y="0"/>
                </a:lnTo>
                <a:lnTo>
                  <a:pt x="205051" y="0"/>
                </a:lnTo>
              </a:path>
            </a:pathLst>
          </a:custGeom>
          <a:ln w="11441">
            <a:solidFill>
              <a:srgbClr val="000000"/>
            </a:solidFill>
          </a:ln>
        </p:spPr>
        <p:txBody>
          <a:bodyPr wrap="square" lIns="0" tIns="0" rIns="0" bIns="0" rtlCol="0"/>
          <a:lstStyle/>
          <a:p>
            <a:endParaRPr/>
          </a:p>
        </p:txBody>
      </p:sp>
      <p:sp>
        <p:nvSpPr>
          <p:cNvPr id="155" name="object 155"/>
          <p:cNvSpPr/>
          <p:nvPr/>
        </p:nvSpPr>
        <p:spPr>
          <a:xfrm>
            <a:off x="6551784" y="4102919"/>
            <a:ext cx="409575" cy="0"/>
          </a:xfrm>
          <a:custGeom>
            <a:avLst/>
            <a:gdLst/>
            <a:ahLst/>
            <a:cxnLst/>
            <a:rect l="l" t="t" r="r" b="b"/>
            <a:pathLst>
              <a:path w="409575">
                <a:moveTo>
                  <a:pt x="0" y="0"/>
                </a:moveTo>
                <a:lnTo>
                  <a:pt x="0" y="0"/>
                </a:lnTo>
                <a:lnTo>
                  <a:pt x="409085" y="0"/>
                </a:lnTo>
              </a:path>
            </a:pathLst>
          </a:custGeom>
          <a:ln w="11441">
            <a:solidFill>
              <a:srgbClr val="000000"/>
            </a:solidFill>
          </a:ln>
        </p:spPr>
        <p:txBody>
          <a:bodyPr wrap="square" lIns="0" tIns="0" rIns="0" bIns="0" rtlCol="0"/>
          <a:lstStyle/>
          <a:p>
            <a:endParaRPr/>
          </a:p>
        </p:txBody>
      </p:sp>
      <p:sp>
        <p:nvSpPr>
          <p:cNvPr id="156" name="object 156"/>
          <p:cNvSpPr/>
          <p:nvPr/>
        </p:nvSpPr>
        <p:spPr>
          <a:xfrm>
            <a:off x="6551784" y="4267911"/>
            <a:ext cx="409575" cy="0"/>
          </a:xfrm>
          <a:custGeom>
            <a:avLst/>
            <a:gdLst/>
            <a:ahLst/>
            <a:cxnLst/>
            <a:rect l="l" t="t" r="r" b="b"/>
            <a:pathLst>
              <a:path w="409575">
                <a:moveTo>
                  <a:pt x="0" y="0"/>
                </a:moveTo>
                <a:lnTo>
                  <a:pt x="0" y="0"/>
                </a:lnTo>
                <a:lnTo>
                  <a:pt x="409085" y="0"/>
                </a:lnTo>
              </a:path>
            </a:pathLst>
          </a:custGeom>
          <a:ln w="11441">
            <a:solidFill>
              <a:srgbClr val="000000"/>
            </a:solidFill>
          </a:ln>
        </p:spPr>
        <p:txBody>
          <a:bodyPr wrap="square" lIns="0" tIns="0" rIns="0" bIns="0" rtlCol="0"/>
          <a:lstStyle/>
          <a:p>
            <a:endParaRPr/>
          </a:p>
        </p:txBody>
      </p:sp>
      <p:sp>
        <p:nvSpPr>
          <p:cNvPr id="157" name="object 157"/>
          <p:cNvSpPr/>
          <p:nvPr/>
        </p:nvSpPr>
        <p:spPr>
          <a:xfrm>
            <a:off x="6551784" y="4431887"/>
            <a:ext cx="409575" cy="0"/>
          </a:xfrm>
          <a:custGeom>
            <a:avLst/>
            <a:gdLst/>
            <a:ahLst/>
            <a:cxnLst/>
            <a:rect l="l" t="t" r="r" b="b"/>
            <a:pathLst>
              <a:path w="409575">
                <a:moveTo>
                  <a:pt x="0" y="0"/>
                </a:moveTo>
                <a:lnTo>
                  <a:pt x="0" y="0"/>
                </a:lnTo>
                <a:lnTo>
                  <a:pt x="409085" y="0"/>
                </a:lnTo>
              </a:path>
            </a:pathLst>
          </a:custGeom>
          <a:ln w="11441">
            <a:solidFill>
              <a:srgbClr val="000000"/>
            </a:solidFill>
          </a:ln>
        </p:spPr>
        <p:txBody>
          <a:bodyPr wrap="square" lIns="0" tIns="0" rIns="0" bIns="0" rtlCol="0"/>
          <a:lstStyle/>
          <a:p>
            <a:endParaRPr/>
          </a:p>
        </p:txBody>
      </p:sp>
      <p:sp>
        <p:nvSpPr>
          <p:cNvPr id="158" name="object 158"/>
          <p:cNvSpPr/>
          <p:nvPr/>
        </p:nvSpPr>
        <p:spPr>
          <a:xfrm>
            <a:off x="6551784" y="4596877"/>
            <a:ext cx="409575" cy="0"/>
          </a:xfrm>
          <a:custGeom>
            <a:avLst/>
            <a:gdLst/>
            <a:ahLst/>
            <a:cxnLst/>
            <a:rect l="l" t="t" r="r" b="b"/>
            <a:pathLst>
              <a:path w="409575">
                <a:moveTo>
                  <a:pt x="0" y="0"/>
                </a:moveTo>
                <a:lnTo>
                  <a:pt x="0" y="0"/>
                </a:lnTo>
                <a:lnTo>
                  <a:pt x="409085" y="0"/>
                </a:lnTo>
              </a:path>
            </a:pathLst>
          </a:custGeom>
          <a:ln w="11441">
            <a:solidFill>
              <a:srgbClr val="000000"/>
            </a:solidFill>
          </a:ln>
        </p:spPr>
        <p:txBody>
          <a:bodyPr wrap="square" lIns="0" tIns="0" rIns="0" bIns="0" rtlCol="0"/>
          <a:lstStyle/>
          <a:p>
            <a:endParaRPr/>
          </a:p>
        </p:txBody>
      </p:sp>
      <p:sp>
        <p:nvSpPr>
          <p:cNvPr id="159" name="object 159"/>
          <p:cNvSpPr/>
          <p:nvPr/>
        </p:nvSpPr>
        <p:spPr>
          <a:xfrm>
            <a:off x="6551784" y="4761743"/>
            <a:ext cx="409575" cy="0"/>
          </a:xfrm>
          <a:custGeom>
            <a:avLst/>
            <a:gdLst/>
            <a:ahLst/>
            <a:cxnLst/>
            <a:rect l="l" t="t" r="r" b="b"/>
            <a:pathLst>
              <a:path w="409575">
                <a:moveTo>
                  <a:pt x="0" y="0"/>
                </a:moveTo>
                <a:lnTo>
                  <a:pt x="0" y="0"/>
                </a:lnTo>
                <a:lnTo>
                  <a:pt x="409085" y="0"/>
                </a:lnTo>
              </a:path>
            </a:pathLst>
          </a:custGeom>
          <a:ln w="11441">
            <a:solidFill>
              <a:srgbClr val="000000"/>
            </a:solidFill>
          </a:ln>
        </p:spPr>
        <p:txBody>
          <a:bodyPr wrap="square" lIns="0" tIns="0" rIns="0" bIns="0" rtlCol="0"/>
          <a:lstStyle/>
          <a:p>
            <a:endParaRPr/>
          </a:p>
        </p:txBody>
      </p:sp>
      <p:sp>
        <p:nvSpPr>
          <p:cNvPr id="160" name="object 160"/>
          <p:cNvSpPr/>
          <p:nvPr/>
        </p:nvSpPr>
        <p:spPr>
          <a:xfrm>
            <a:off x="6551784" y="4926735"/>
            <a:ext cx="409575" cy="0"/>
          </a:xfrm>
          <a:custGeom>
            <a:avLst/>
            <a:gdLst/>
            <a:ahLst/>
            <a:cxnLst/>
            <a:rect l="l" t="t" r="r" b="b"/>
            <a:pathLst>
              <a:path w="409575">
                <a:moveTo>
                  <a:pt x="0" y="0"/>
                </a:moveTo>
                <a:lnTo>
                  <a:pt x="0" y="0"/>
                </a:lnTo>
                <a:lnTo>
                  <a:pt x="409085" y="0"/>
                </a:lnTo>
              </a:path>
            </a:pathLst>
          </a:custGeom>
          <a:ln w="11441">
            <a:solidFill>
              <a:srgbClr val="000000"/>
            </a:solidFill>
          </a:ln>
        </p:spPr>
        <p:txBody>
          <a:bodyPr wrap="square" lIns="0" tIns="0" rIns="0" bIns="0" rtlCol="0"/>
          <a:lstStyle/>
          <a:p>
            <a:endParaRPr/>
          </a:p>
        </p:txBody>
      </p:sp>
      <p:sp>
        <p:nvSpPr>
          <p:cNvPr id="161" name="object 161"/>
          <p:cNvSpPr/>
          <p:nvPr/>
        </p:nvSpPr>
        <p:spPr>
          <a:xfrm>
            <a:off x="7369063" y="5091727"/>
            <a:ext cx="204471" cy="0"/>
          </a:xfrm>
          <a:custGeom>
            <a:avLst/>
            <a:gdLst/>
            <a:ahLst/>
            <a:cxnLst/>
            <a:rect l="l" t="t" r="r" b="b"/>
            <a:pathLst>
              <a:path w="204470">
                <a:moveTo>
                  <a:pt x="0" y="0"/>
                </a:moveTo>
                <a:lnTo>
                  <a:pt x="0" y="0"/>
                </a:lnTo>
                <a:lnTo>
                  <a:pt x="204034" y="0"/>
                </a:lnTo>
              </a:path>
            </a:pathLst>
          </a:custGeom>
          <a:ln w="11441">
            <a:solidFill>
              <a:srgbClr val="000000"/>
            </a:solidFill>
          </a:ln>
        </p:spPr>
        <p:txBody>
          <a:bodyPr wrap="square" lIns="0" tIns="0" rIns="0" bIns="0" rtlCol="0"/>
          <a:lstStyle/>
          <a:p>
            <a:endParaRPr/>
          </a:p>
        </p:txBody>
      </p:sp>
      <p:sp>
        <p:nvSpPr>
          <p:cNvPr id="162" name="object 162"/>
          <p:cNvSpPr/>
          <p:nvPr/>
        </p:nvSpPr>
        <p:spPr>
          <a:xfrm>
            <a:off x="7369063" y="5255701"/>
            <a:ext cx="204471" cy="0"/>
          </a:xfrm>
          <a:custGeom>
            <a:avLst/>
            <a:gdLst/>
            <a:ahLst/>
            <a:cxnLst/>
            <a:rect l="l" t="t" r="r" b="b"/>
            <a:pathLst>
              <a:path w="204470">
                <a:moveTo>
                  <a:pt x="0" y="0"/>
                </a:moveTo>
                <a:lnTo>
                  <a:pt x="0" y="0"/>
                </a:lnTo>
                <a:lnTo>
                  <a:pt x="204034" y="0"/>
                </a:lnTo>
              </a:path>
            </a:pathLst>
          </a:custGeom>
          <a:ln w="11441">
            <a:solidFill>
              <a:srgbClr val="000000"/>
            </a:solidFill>
          </a:ln>
        </p:spPr>
        <p:txBody>
          <a:bodyPr wrap="square" lIns="0" tIns="0" rIns="0" bIns="0" rtlCol="0"/>
          <a:lstStyle/>
          <a:p>
            <a:endParaRPr/>
          </a:p>
        </p:txBody>
      </p:sp>
      <p:sp>
        <p:nvSpPr>
          <p:cNvPr id="163" name="object 163"/>
          <p:cNvSpPr/>
          <p:nvPr/>
        </p:nvSpPr>
        <p:spPr>
          <a:xfrm>
            <a:off x="7369063" y="5585557"/>
            <a:ext cx="204471" cy="0"/>
          </a:xfrm>
          <a:custGeom>
            <a:avLst/>
            <a:gdLst/>
            <a:ahLst/>
            <a:cxnLst/>
            <a:rect l="l" t="t" r="r" b="b"/>
            <a:pathLst>
              <a:path w="204470">
                <a:moveTo>
                  <a:pt x="0" y="0"/>
                </a:moveTo>
                <a:lnTo>
                  <a:pt x="0" y="0"/>
                </a:lnTo>
                <a:lnTo>
                  <a:pt x="204034" y="0"/>
                </a:lnTo>
              </a:path>
            </a:pathLst>
          </a:custGeom>
          <a:ln w="11441">
            <a:solidFill>
              <a:srgbClr val="000000"/>
            </a:solidFill>
          </a:ln>
        </p:spPr>
        <p:txBody>
          <a:bodyPr wrap="square" lIns="0" tIns="0" rIns="0" bIns="0" rtlCol="0"/>
          <a:lstStyle/>
          <a:p>
            <a:endParaRPr/>
          </a:p>
        </p:txBody>
      </p:sp>
      <p:sp>
        <p:nvSpPr>
          <p:cNvPr id="164" name="object 164"/>
          <p:cNvSpPr/>
          <p:nvPr/>
        </p:nvSpPr>
        <p:spPr>
          <a:xfrm>
            <a:off x="7369063" y="5750524"/>
            <a:ext cx="204471" cy="0"/>
          </a:xfrm>
          <a:custGeom>
            <a:avLst/>
            <a:gdLst/>
            <a:ahLst/>
            <a:cxnLst/>
            <a:rect l="l" t="t" r="r" b="b"/>
            <a:pathLst>
              <a:path w="204470">
                <a:moveTo>
                  <a:pt x="0" y="0"/>
                </a:moveTo>
                <a:lnTo>
                  <a:pt x="0" y="0"/>
                </a:lnTo>
                <a:lnTo>
                  <a:pt x="204034" y="0"/>
                </a:lnTo>
              </a:path>
            </a:pathLst>
          </a:custGeom>
          <a:ln w="11441">
            <a:solidFill>
              <a:srgbClr val="000000"/>
            </a:solidFill>
          </a:ln>
        </p:spPr>
        <p:txBody>
          <a:bodyPr wrap="square" lIns="0" tIns="0" rIns="0" bIns="0" rtlCol="0"/>
          <a:lstStyle/>
          <a:p>
            <a:endParaRPr/>
          </a:p>
        </p:txBody>
      </p:sp>
      <p:sp>
        <p:nvSpPr>
          <p:cNvPr id="165" name="object 165"/>
          <p:cNvSpPr/>
          <p:nvPr/>
        </p:nvSpPr>
        <p:spPr>
          <a:xfrm>
            <a:off x="6551782" y="6079465"/>
            <a:ext cx="613411" cy="0"/>
          </a:xfrm>
          <a:custGeom>
            <a:avLst/>
            <a:gdLst/>
            <a:ahLst/>
            <a:cxnLst/>
            <a:rect l="l" t="t" r="r" b="b"/>
            <a:pathLst>
              <a:path w="613409">
                <a:moveTo>
                  <a:pt x="0" y="0"/>
                </a:moveTo>
                <a:lnTo>
                  <a:pt x="0" y="0"/>
                </a:lnTo>
                <a:lnTo>
                  <a:pt x="613119" y="0"/>
                </a:lnTo>
              </a:path>
            </a:pathLst>
          </a:custGeom>
          <a:ln w="11441">
            <a:solidFill>
              <a:srgbClr val="000000"/>
            </a:solidFill>
          </a:ln>
        </p:spPr>
        <p:txBody>
          <a:bodyPr wrap="square" lIns="0" tIns="0" rIns="0" bIns="0" rtlCol="0"/>
          <a:lstStyle/>
          <a:p>
            <a:endParaRPr/>
          </a:p>
        </p:txBody>
      </p:sp>
      <p:sp>
        <p:nvSpPr>
          <p:cNvPr id="166" name="object 166"/>
          <p:cNvSpPr/>
          <p:nvPr/>
        </p:nvSpPr>
        <p:spPr>
          <a:xfrm>
            <a:off x="6551783" y="6244419"/>
            <a:ext cx="1225551" cy="0"/>
          </a:xfrm>
          <a:custGeom>
            <a:avLst/>
            <a:gdLst/>
            <a:ahLst/>
            <a:cxnLst/>
            <a:rect l="l" t="t" r="r" b="b"/>
            <a:pathLst>
              <a:path w="1225550">
                <a:moveTo>
                  <a:pt x="0" y="0"/>
                </a:moveTo>
                <a:lnTo>
                  <a:pt x="0" y="0"/>
                </a:lnTo>
                <a:lnTo>
                  <a:pt x="1225349" y="0"/>
                </a:lnTo>
              </a:path>
            </a:pathLst>
          </a:custGeom>
          <a:ln w="11441">
            <a:solidFill>
              <a:srgbClr val="000000"/>
            </a:solidFill>
          </a:ln>
        </p:spPr>
        <p:txBody>
          <a:bodyPr wrap="square" lIns="0" tIns="0" rIns="0" bIns="0" rtlCol="0"/>
          <a:lstStyle/>
          <a:p>
            <a:endParaRPr/>
          </a:p>
        </p:txBody>
      </p:sp>
      <p:sp>
        <p:nvSpPr>
          <p:cNvPr id="167" name="object 167"/>
          <p:cNvSpPr/>
          <p:nvPr/>
        </p:nvSpPr>
        <p:spPr>
          <a:xfrm>
            <a:off x="7164903" y="6409373"/>
            <a:ext cx="612775" cy="0"/>
          </a:xfrm>
          <a:custGeom>
            <a:avLst/>
            <a:gdLst/>
            <a:ahLst/>
            <a:cxnLst/>
            <a:rect l="l" t="t" r="r" b="b"/>
            <a:pathLst>
              <a:path w="612775">
                <a:moveTo>
                  <a:pt x="0" y="0"/>
                </a:moveTo>
                <a:lnTo>
                  <a:pt x="0" y="0"/>
                </a:lnTo>
                <a:lnTo>
                  <a:pt x="612229" y="0"/>
                </a:lnTo>
              </a:path>
            </a:pathLst>
          </a:custGeom>
          <a:ln w="11441">
            <a:solidFill>
              <a:srgbClr val="000000"/>
            </a:solidFill>
          </a:ln>
        </p:spPr>
        <p:txBody>
          <a:bodyPr wrap="square" lIns="0" tIns="0" rIns="0" bIns="0" rtlCol="0"/>
          <a:lstStyle/>
          <a:p>
            <a:endParaRPr/>
          </a:p>
        </p:txBody>
      </p:sp>
      <p:sp>
        <p:nvSpPr>
          <p:cNvPr id="168" name="object 168"/>
          <p:cNvSpPr/>
          <p:nvPr/>
        </p:nvSpPr>
        <p:spPr>
          <a:xfrm>
            <a:off x="6551781" y="6574315"/>
            <a:ext cx="817880" cy="0"/>
          </a:xfrm>
          <a:custGeom>
            <a:avLst/>
            <a:gdLst/>
            <a:ahLst/>
            <a:cxnLst/>
            <a:rect l="l" t="t" r="r" b="b"/>
            <a:pathLst>
              <a:path w="817879">
                <a:moveTo>
                  <a:pt x="0" y="0"/>
                </a:moveTo>
                <a:lnTo>
                  <a:pt x="0" y="0"/>
                </a:lnTo>
                <a:lnTo>
                  <a:pt x="817280" y="0"/>
                </a:lnTo>
              </a:path>
            </a:pathLst>
          </a:custGeom>
          <a:ln w="11441">
            <a:solidFill>
              <a:srgbClr val="000000"/>
            </a:solidFill>
          </a:ln>
        </p:spPr>
        <p:txBody>
          <a:bodyPr wrap="square" lIns="0" tIns="0" rIns="0" bIns="0" rtlCol="0"/>
          <a:lstStyle/>
          <a:p>
            <a:endParaRPr/>
          </a:p>
        </p:txBody>
      </p:sp>
      <p:sp>
        <p:nvSpPr>
          <p:cNvPr id="169" name="object 169"/>
          <p:cNvSpPr/>
          <p:nvPr/>
        </p:nvSpPr>
        <p:spPr>
          <a:xfrm>
            <a:off x="6551781" y="6738315"/>
            <a:ext cx="817880" cy="0"/>
          </a:xfrm>
          <a:custGeom>
            <a:avLst/>
            <a:gdLst/>
            <a:ahLst/>
            <a:cxnLst/>
            <a:rect l="l" t="t" r="r" b="b"/>
            <a:pathLst>
              <a:path w="817879">
                <a:moveTo>
                  <a:pt x="0" y="0"/>
                </a:moveTo>
                <a:lnTo>
                  <a:pt x="0" y="0"/>
                </a:lnTo>
                <a:lnTo>
                  <a:pt x="817280" y="0"/>
                </a:lnTo>
              </a:path>
            </a:pathLst>
          </a:custGeom>
          <a:ln w="11441">
            <a:solidFill>
              <a:srgbClr val="000000"/>
            </a:solidFill>
          </a:ln>
        </p:spPr>
        <p:txBody>
          <a:bodyPr wrap="square" lIns="0" tIns="0" rIns="0" bIns="0" rtlCol="0"/>
          <a:lstStyle/>
          <a:p>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5593" y="544195"/>
            <a:ext cx="7967345" cy="574040"/>
          </a:xfrm>
          <a:prstGeom prst="rect">
            <a:avLst/>
          </a:prstGeom>
        </p:spPr>
        <p:txBody>
          <a:bodyPr vert="horz" wrap="square" lIns="0" tIns="12700" rIns="0" bIns="0" rtlCol="0">
            <a:spAutoFit/>
          </a:bodyPr>
          <a:lstStyle/>
          <a:p>
            <a:pPr marL="12700">
              <a:spcBef>
                <a:spcPts val="100"/>
              </a:spcBef>
            </a:pPr>
            <a:r>
              <a:rPr b="0" dirty="0">
                <a:latin typeface="Times New Roman"/>
                <a:cs typeface="Times New Roman"/>
              </a:rPr>
              <a:t>Examples</a:t>
            </a:r>
            <a:r>
              <a:rPr b="0" spc="11" dirty="0">
                <a:latin typeface="Times New Roman"/>
                <a:cs typeface="Times New Roman"/>
              </a:rPr>
              <a:t> </a:t>
            </a:r>
            <a:r>
              <a:rPr b="0" dirty="0">
                <a:latin typeface="Times New Roman"/>
                <a:cs typeface="Times New Roman"/>
              </a:rPr>
              <a:t>of checks</a:t>
            </a:r>
            <a:r>
              <a:rPr b="0" spc="15" dirty="0">
                <a:latin typeface="Times New Roman"/>
                <a:cs typeface="Times New Roman"/>
              </a:rPr>
              <a:t> </a:t>
            </a:r>
            <a:r>
              <a:rPr b="0" dirty="0">
                <a:latin typeface="Times New Roman"/>
                <a:cs typeface="Times New Roman"/>
              </a:rPr>
              <a:t>that a computer</a:t>
            </a:r>
            <a:r>
              <a:rPr b="0" spc="25" dirty="0">
                <a:latin typeface="Times New Roman"/>
                <a:cs typeface="Times New Roman"/>
              </a:rPr>
              <a:t> </a:t>
            </a:r>
            <a:r>
              <a:rPr b="0" dirty="0">
                <a:latin typeface="Times New Roman"/>
                <a:cs typeface="Times New Roman"/>
              </a:rPr>
              <a:t>can </a:t>
            </a:r>
            <a:r>
              <a:rPr b="0" spc="-25" dirty="0">
                <a:latin typeface="Times New Roman"/>
                <a:cs typeface="Times New Roman"/>
              </a:rPr>
              <a:t>do</a:t>
            </a:r>
          </a:p>
        </p:txBody>
      </p:sp>
      <p:sp>
        <p:nvSpPr>
          <p:cNvPr id="3" name="object 3"/>
          <p:cNvSpPr txBox="1"/>
          <p:nvPr/>
        </p:nvSpPr>
        <p:spPr>
          <a:xfrm>
            <a:off x="383542" y="1665731"/>
            <a:ext cx="7539991" cy="4560223"/>
          </a:xfrm>
          <a:prstGeom prst="rect">
            <a:avLst/>
          </a:prstGeom>
        </p:spPr>
        <p:txBody>
          <a:bodyPr vert="horz" wrap="square" lIns="0" tIns="55880" rIns="0" bIns="0" rtlCol="0">
            <a:spAutoFit/>
          </a:bodyPr>
          <a:lstStyle/>
          <a:p>
            <a:pPr marL="354956" indent="-342257">
              <a:spcBef>
                <a:spcPts val="440"/>
              </a:spcBef>
              <a:buChar char="•"/>
              <a:tabLst>
                <a:tab pos="354956" algn="l"/>
              </a:tabLst>
            </a:pPr>
            <a:r>
              <a:rPr sz="2800" dirty="0">
                <a:latin typeface="Times New Roman"/>
                <a:cs typeface="Times New Roman"/>
              </a:rPr>
              <a:t>Length</a:t>
            </a:r>
            <a:r>
              <a:rPr sz="2800" spc="-55" dirty="0">
                <a:latin typeface="Times New Roman"/>
                <a:cs typeface="Times New Roman"/>
              </a:rPr>
              <a:t> </a:t>
            </a:r>
            <a:r>
              <a:rPr sz="2800" dirty="0">
                <a:latin typeface="Times New Roman"/>
                <a:cs typeface="Times New Roman"/>
              </a:rPr>
              <a:t>for</a:t>
            </a:r>
            <a:r>
              <a:rPr sz="2800" spc="-55" dirty="0">
                <a:latin typeface="Times New Roman"/>
                <a:cs typeface="Times New Roman"/>
              </a:rPr>
              <a:t> </a:t>
            </a:r>
            <a:r>
              <a:rPr sz="2800" spc="-25" dirty="0">
                <a:latin typeface="Times New Roman"/>
                <a:cs typeface="Times New Roman"/>
              </a:rPr>
              <a:t>age</a:t>
            </a:r>
            <a:endParaRPr sz="2800">
              <a:latin typeface="Times New Roman"/>
              <a:cs typeface="Times New Roman"/>
            </a:endParaRPr>
          </a:p>
          <a:p>
            <a:pPr marL="354956" indent="-342257">
              <a:spcBef>
                <a:spcPts val="340"/>
              </a:spcBef>
              <a:buChar char="•"/>
              <a:tabLst>
                <a:tab pos="354956" algn="l"/>
              </a:tabLst>
            </a:pPr>
            <a:r>
              <a:rPr sz="2800" spc="-25" dirty="0">
                <a:latin typeface="Times New Roman"/>
                <a:cs typeface="Times New Roman"/>
              </a:rPr>
              <a:t>Age</a:t>
            </a:r>
            <a:endParaRPr sz="2800">
              <a:latin typeface="Times New Roman"/>
              <a:cs typeface="Times New Roman"/>
            </a:endParaRPr>
          </a:p>
          <a:p>
            <a:pPr marL="354956" indent="-342257">
              <a:spcBef>
                <a:spcPts val="335"/>
              </a:spcBef>
              <a:buChar char="•"/>
              <a:tabLst>
                <a:tab pos="354956" algn="l"/>
              </a:tabLst>
            </a:pPr>
            <a:r>
              <a:rPr sz="2800" dirty="0">
                <a:latin typeface="Times New Roman"/>
                <a:cs typeface="Times New Roman"/>
              </a:rPr>
              <a:t>Uniqueness</a:t>
            </a:r>
            <a:r>
              <a:rPr sz="2800" spc="-65" dirty="0">
                <a:latin typeface="Times New Roman"/>
                <a:cs typeface="Times New Roman"/>
              </a:rPr>
              <a:t> </a:t>
            </a:r>
            <a:r>
              <a:rPr sz="2800" dirty="0">
                <a:latin typeface="Times New Roman"/>
                <a:cs typeface="Times New Roman"/>
              </a:rPr>
              <a:t>of</a:t>
            </a:r>
            <a:r>
              <a:rPr sz="2800" spc="-55" dirty="0">
                <a:latin typeface="Times New Roman"/>
                <a:cs typeface="Times New Roman"/>
              </a:rPr>
              <a:t> </a:t>
            </a:r>
            <a:r>
              <a:rPr sz="2800" dirty="0">
                <a:latin typeface="Times New Roman"/>
                <a:cs typeface="Times New Roman"/>
              </a:rPr>
              <a:t>Id</a:t>
            </a:r>
            <a:r>
              <a:rPr sz="2800" spc="-45" dirty="0">
                <a:latin typeface="Times New Roman"/>
                <a:cs typeface="Times New Roman"/>
              </a:rPr>
              <a:t> </a:t>
            </a:r>
            <a:r>
              <a:rPr sz="2800" spc="-11" dirty="0">
                <a:latin typeface="Times New Roman"/>
                <a:cs typeface="Times New Roman"/>
              </a:rPr>
              <a:t>number</a:t>
            </a:r>
            <a:endParaRPr sz="2800">
              <a:latin typeface="Times New Roman"/>
              <a:cs typeface="Times New Roman"/>
            </a:endParaRPr>
          </a:p>
          <a:p>
            <a:pPr marL="354956" indent="-342257">
              <a:spcBef>
                <a:spcPts val="335"/>
              </a:spcBef>
              <a:buChar char="•"/>
              <a:tabLst>
                <a:tab pos="354956" algn="l"/>
              </a:tabLst>
            </a:pPr>
            <a:r>
              <a:rPr sz="2800" spc="-20" dirty="0">
                <a:latin typeface="Times New Roman"/>
                <a:cs typeface="Times New Roman"/>
              </a:rPr>
              <a:t>Date</a:t>
            </a:r>
            <a:endParaRPr sz="2800">
              <a:latin typeface="Times New Roman"/>
              <a:cs typeface="Times New Roman"/>
            </a:endParaRPr>
          </a:p>
          <a:p>
            <a:pPr marL="355591" marR="672449" indent="-342891">
              <a:lnSpc>
                <a:spcPts val="3020"/>
              </a:lnSpc>
              <a:spcBef>
                <a:spcPts val="725"/>
              </a:spcBef>
              <a:buChar char="•"/>
              <a:tabLst>
                <a:tab pos="355591" algn="l"/>
              </a:tabLst>
            </a:pPr>
            <a:r>
              <a:rPr sz="2800" dirty="0">
                <a:latin typeface="Times New Roman"/>
                <a:cs typeface="Times New Roman"/>
              </a:rPr>
              <a:t>Symptoms</a:t>
            </a:r>
            <a:r>
              <a:rPr sz="2800" spc="-51" dirty="0">
                <a:latin typeface="Times New Roman"/>
                <a:cs typeface="Times New Roman"/>
              </a:rPr>
              <a:t> </a:t>
            </a:r>
            <a:r>
              <a:rPr sz="2800" dirty="0">
                <a:latin typeface="Times New Roman"/>
                <a:cs typeface="Times New Roman"/>
              </a:rPr>
              <a:t>and</a:t>
            </a:r>
            <a:r>
              <a:rPr sz="2800" spc="-55" dirty="0">
                <a:latin typeface="Times New Roman"/>
                <a:cs typeface="Times New Roman"/>
              </a:rPr>
              <a:t> </a:t>
            </a:r>
            <a:r>
              <a:rPr sz="2800" dirty="0">
                <a:latin typeface="Times New Roman"/>
                <a:cs typeface="Times New Roman"/>
              </a:rPr>
              <a:t>signs</a:t>
            </a:r>
            <a:r>
              <a:rPr sz="2800" spc="-75" dirty="0">
                <a:latin typeface="Times New Roman"/>
                <a:cs typeface="Times New Roman"/>
              </a:rPr>
              <a:t> </a:t>
            </a:r>
            <a:r>
              <a:rPr sz="2800" dirty="0">
                <a:latin typeface="Times New Roman"/>
                <a:cs typeface="Times New Roman"/>
              </a:rPr>
              <a:t>with</a:t>
            </a:r>
            <a:r>
              <a:rPr sz="2800" spc="-60" dirty="0">
                <a:latin typeface="Times New Roman"/>
                <a:cs typeface="Times New Roman"/>
              </a:rPr>
              <a:t> </a:t>
            </a:r>
            <a:r>
              <a:rPr sz="2800" dirty="0">
                <a:latin typeface="Times New Roman"/>
                <a:cs typeface="Times New Roman"/>
              </a:rPr>
              <a:t>the</a:t>
            </a:r>
            <a:r>
              <a:rPr sz="2800" spc="-71" dirty="0">
                <a:latin typeface="Times New Roman"/>
                <a:cs typeface="Times New Roman"/>
              </a:rPr>
              <a:t> </a:t>
            </a:r>
            <a:r>
              <a:rPr sz="2800" dirty="0">
                <a:latin typeface="Times New Roman"/>
                <a:cs typeface="Times New Roman"/>
              </a:rPr>
              <a:t>diagnosis</a:t>
            </a:r>
            <a:r>
              <a:rPr sz="2800" spc="-80" dirty="0">
                <a:latin typeface="Times New Roman"/>
                <a:cs typeface="Times New Roman"/>
              </a:rPr>
              <a:t> </a:t>
            </a:r>
            <a:r>
              <a:rPr sz="2800" dirty="0">
                <a:latin typeface="Times New Roman"/>
                <a:cs typeface="Times New Roman"/>
              </a:rPr>
              <a:t>in</a:t>
            </a:r>
            <a:r>
              <a:rPr sz="2800" spc="-65" dirty="0">
                <a:latin typeface="Times New Roman"/>
                <a:cs typeface="Times New Roman"/>
              </a:rPr>
              <a:t> </a:t>
            </a:r>
            <a:r>
              <a:rPr sz="2800" spc="-25" dirty="0">
                <a:latin typeface="Times New Roman"/>
                <a:cs typeface="Times New Roman"/>
              </a:rPr>
              <a:t>the </a:t>
            </a:r>
            <a:r>
              <a:rPr sz="2800" spc="-11" dirty="0">
                <a:latin typeface="Times New Roman"/>
                <a:cs typeface="Times New Roman"/>
              </a:rPr>
              <a:t>questionnaires</a:t>
            </a:r>
            <a:endParaRPr sz="2800">
              <a:latin typeface="Times New Roman"/>
              <a:cs typeface="Times New Roman"/>
            </a:endParaRPr>
          </a:p>
          <a:p>
            <a:pPr marL="355591" marR="5080" indent="-342891">
              <a:lnSpc>
                <a:spcPts val="3020"/>
              </a:lnSpc>
              <a:spcBef>
                <a:spcPts val="680"/>
              </a:spcBef>
              <a:buChar char="•"/>
              <a:tabLst>
                <a:tab pos="355591" algn="l"/>
              </a:tabLst>
            </a:pPr>
            <a:r>
              <a:rPr sz="2800" dirty="0">
                <a:latin typeface="Times New Roman"/>
                <a:cs typeface="Times New Roman"/>
              </a:rPr>
              <a:t>Information</a:t>
            </a:r>
            <a:r>
              <a:rPr sz="2800" spc="-91" dirty="0">
                <a:latin typeface="Times New Roman"/>
                <a:cs typeface="Times New Roman"/>
              </a:rPr>
              <a:t> </a:t>
            </a:r>
            <a:r>
              <a:rPr sz="2800" dirty="0">
                <a:latin typeface="Times New Roman"/>
                <a:cs typeface="Times New Roman"/>
              </a:rPr>
              <a:t>collected</a:t>
            </a:r>
            <a:r>
              <a:rPr sz="2800" spc="-95" dirty="0">
                <a:latin typeface="Times New Roman"/>
                <a:cs typeface="Times New Roman"/>
              </a:rPr>
              <a:t> </a:t>
            </a:r>
            <a:r>
              <a:rPr sz="2800" dirty="0">
                <a:latin typeface="Times New Roman"/>
                <a:cs typeface="Times New Roman"/>
              </a:rPr>
              <a:t>from</a:t>
            </a:r>
            <a:r>
              <a:rPr sz="2800" spc="-95" dirty="0">
                <a:latin typeface="Times New Roman"/>
                <a:cs typeface="Times New Roman"/>
              </a:rPr>
              <a:t> </a:t>
            </a:r>
            <a:r>
              <a:rPr sz="2800" dirty="0">
                <a:latin typeface="Times New Roman"/>
                <a:cs typeface="Times New Roman"/>
              </a:rPr>
              <a:t>one</a:t>
            </a:r>
            <a:r>
              <a:rPr sz="2800" spc="-95" dirty="0">
                <a:latin typeface="Times New Roman"/>
                <a:cs typeface="Times New Roman"/>
              </a:rPr>
              <a:t> </a:t>
            </a:r>
            <a:r>
              <a:rPr sz="2800" dirty="0">
                <a:latin typeface="Times New Roman"/>
                <a:cs typeface="Times New Roman"/>
              </a:rPr>
              <a:t>questionnaire</a:t>
            </a:r>
            <a:r>
              <a:rPr sz="2800" spc="-120" dirty="0">
                <a:latin typeface="Times New Roman"/>
                <a:cs typeface="Times New Roman"/>
              </a:rPr>
              <a:t> </a:t>
            </a:r>
            <a:r>
              <a:rPr sz="2800" spc="-20" dirty="0">
                <a:latin typeface="Times New Roman"/>
                <a:cs typeface="Times New Roman"/>
              </a:rPr>
              <a:t>with </a:t>
            </a:r>
            <a:r>
              <a:rPr sz="2800" dirty="0">
                <a:latin typeface="Times New Roman"/>
                <a:cs typeface="Times New Roman"/>
              </a:rPr>
              <a:t>previous</a:t>
            </a:r>
            <a:r>
              <a:rPr sz="2800" spc="-95" dirty="0">
                <a:latin typeface="Times New Roman"/>
                <a:cs typeface="Times New Roman"/>
              </a:rPr>
              <a:t> </a:t>
            </a:r>
            <a:r>
              <a:rPr sz="2800" dirty="0">
                <a:latin typeface="Times New Roman"/>
                <a:cs typeface="Times New Roman"/>
              </a:rPr>
              <a:t>gathered</a:t>
            </a:r>
            <a:r>
              <a:rPr sz="2800" spc="-85" dirty="0">
                <a:latin typeface="Times New Roman"/>
                <a:cs typeface="Times New Roman"/>
              </a:rPr>
              <a:t> </a:t>
            </a:r>
            <a:r>
              <a:rPr sz="2800" dirty="0">
                <a:latin typeface="Times New Roman"/>
                <a:cs typeface="Times New Roman"/>
              </a:rPr>
              <a:t>information</a:t>
            </a:r>
            <a:r>
              <a:rPr sz="2800" spc="-85" dirty="0">
                <a:latin typeface="Times New Roman"/>
                <a:cs typeface="Times New Roman"/>
              </a:rPr>
              <a:t> </a:t>
            </a:r>
            <a:r>
              <a:rPr sz="2800" dirty="0">
                <a:latin typeface="Times New Roman"/>
                <a:cs typeface="Times New Roman"/>
              </a:rPr>
              <a:t>of</a:t>
            </a:r>
            <a:r>
              <a:rPr sz="2800" spc="-75" dirty="0">
                <a:latin typeface="Times New Roman"/>
                <a:cs typeface="Times New Roman"/>
              </a:rPr>
              <a:t> </a:t>
            </a:r>
            <a:r>
              <a:rPr sz="2800" dirty="0">
                <a:latin typeface="Times New Roman"/>
                <a:cs typeface="Times New Roman"/>
              </a:rPr>
              <a:t>the</a:t>
            </a:r>
            <a:r>
              <a:rPr sz="2800" spc="-80" dirty="0">
                <a:latin typeface="Times New Roman"/>
                <a:cs typeface="Times New Roman"/>
              </a:rPr>
              <a:t> </a:t>
            </a:r>
            <a:r>
              <a:rPr sz="2800" dirty="0">
                <a:latin typeface="Times New Roman"/>
                <a:cs typeface="Times New Roman"/>
              </a:rPr>
              <a:t>same</a:t>
            </a:r>
            <a:r>
              <a:rPr sz="2800" spc="-71" dirty="0">
                <a:latin typeface="Times New Roman"/>
                <a:cs typeface="Times New Roman"/>
              </a:rPr>
              <a:t> </a:t>
            </a:r>
            <a:r>
              <a:rPr sz="2800" spc="-11" dirty="0">
                <a:latin typeface="Times New Roman"/>
                <a:cs typeface="Times New Roman"/>
              </a:rPr>
              <a:t>child</a:t>
            </a:r>
            <a:endParaRPr sz="2800">
              <a:latin typeface="Times New Roman"/>
              <a:cs typeface="Times New Roman"/>
            </a:endParaRPr>
          </a:p>
          <a:p>
            <a:pPr marL="1841454">
              <a:spcBef>
                <a:spcPts val="265"/>
              </a:spcBef>
            </a:pPr>
            <a:r>
              <a:rPr dirty="0">
                <a:latin typeface="Times New Roman"/>
                <a:cs typeface="Times New Roman"/>
              </a:rPr>
              <a:t>» Dates </a:t>
            </a:r>
            <a:r>
              <a:rPr spc="-11" dirty="0">
                <a:latin typeface="Times New Roman"/>
                <a:cs typeface="Times New Roman"/>
              </a:rPr>
              <a:t>match</a:t>
            </a:r>
            <a:endParaRPr>
              <a:latin typeface="Times New Roman"/>
              <a:cs typeface="Times New Roman"/>
            </a:endParaRPr>
          </a:p>
          <a:p>
            <a:pPr marL="2070048">
              <a:spcBef>
                <a:spcPts val="289"/>
              </a:spcBef>
            </a:pPr>
            <a:r>
              <a:rPr dirty="0">
                <a:latin typeface="Times New Roman"/>
                <a:cs typeface="Times New Roman"/>
              </a:rPr>
              <a:t>Serial</a:t>
            </a:r>
            <a:r>
              <a:rPr spc="-31" dirty="0">
                <a:latin typeface="Times New Roman"/>
                <a:cs typeface="Times New Roman"/>
              </a:rPr>
              <a:t> </a:t>
            </a:r>
            <a:r>
              <a:rPr dirty="0">
                <a:latin typeface="Times New Roman"/>
                <a:cs typeface="Times New Roman"/>
              </a:rPr>
              <a:t>number</a:t>
            </a:r>
            <a:r>
              <a:rPr spc="-5" dirty="0">
                <a:latin typeface="Times New Roman"/>
                <a:cs typeface="Times New Roman"/>
              </a:rPr>
              <a:t> </a:t>
            </a:r>
            <a:r>
              <a:rPr spc="-20" dirty="0">
                <a:latin typeface="Times New Roman"/>
                <a:cs typeface="Times New Roman"/>
              </a:rPr>
              <a:t>match</a:t>
            </a:r>
            <a:endParaRPr>
              <a:latin typeface="Times New Roman"/>
              <a:cs typeface="Times New Roman"/>
            </a:endParaRPr>
          </a:p>
          <a:p>
            <a:pPr marL="1841454">
              <a:spcBef>
                <a:spcPts val="285"/>
              </a:spcBef>
            </a:pPr>
            <a:r>
              <a:rPr dirty="0">
                <a:latin typeface="Times New Roman"/>
                <a:cs typeface="Times New Roman"/>
              </a:rPr>
              <a:t>» Gender </a:t>
            </a:r>
            <a:r>
              <a:rPr spc="-20" dirty="0">
                <a:latin typeface="Times New Roman"/>
                <a:cs typeface="Times New Roman"/>
              </a:rPr>
              <a:t>match</a:t>
            </a:r>
            <a:endParaRPr>
              <a:latin typeface="Times New Roman"/>
              <a:cs typeface="Times New Roman"/>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685148">
              <a:spcBef>
                <a:spcPts val="105"/>
              </a:spcBef>
            </a:pPr>
            <a:r>
              <a:rPr sz="4400" b="0" dirty="0">
                <a:latin typeface="Times New Roman"/>
                <a:cs typeface="Times New Roman"/>
              </a:rPr>
              <a:t>Software</a:t>
            </a:r>
            <a:r>
              <a:rPr sz="4400" b="0" spc="-20" dirty="0">
                <a:latin typeface="Times New Roman"/>
                <a:cs typeface="Times New Roman"/>
              </a:rPr>
              <a:t> </a:t>
            </a:r>
            <a:r>
              <a:rPr sz="4400" b="0" dirty="0">
                <a:latin typeface="Times New Roman"/>
                <a:cs typeface="Times New Roman"/>
              </a:rPr>
              <a:t>for</a:t>
            </a:r>
            <a:r>
              <a:rPr sz="4400" b="0" spc="-25" dirty="0">
                <a:latin typeface="Times New Roman"/>
                <a:cs typeface="Times New Roman"/>
              </a:rPr>
              <a:t> </a:t>
            </a:r>
            <a:r>
              <a:rPr sz="4400" b="0" dirty="0">
                <a:latin typeface="Times New Roman"/>
                <a:cs typeface="Times New Roman"/>
              </a:rPr>
              <a:t>data</a:t>
            </a:r>
            <a:r>
              <a:rPr sz="4400" b="0" spc="-15" dirty="0">
                <a:latin typeface="Times New Roman"/>
                <a:cs typeface="Times New Roman"/>
              </a:rPr>
              <a:t> </a:t>
            </a:r>
            <a:r>
              <a:rPr sz="4400" b="0" spc="-11" dirty="0">
                <a:latin typeface="Times New Roman"/>
                <a:cs typeface="Times New Roman"/>
              </a:rPr>
              <a:t>management</a:t>
            </a:r>
            <a:endParaRPr sz="4400">
              <a:latin typeface="Times New Roman"/>
              <a:cs typeface="Times New Roman"/>
            </a:endParaRPr>
          </a:p>
        </p:txBody>
      </p:sp>
      <p:sp>
        <p:nvSpPr>
          <p:cNvPr id="3" name="object 3"/>
          <p:cNvSpPr txBox="1"/>
          <p:nvPr/>
        </p:nvSpPr>
        <p:spPr>
          <a:xfrm>
            <a:off x="764543" y="1904213"/>
            <a:ext cx="2660015" cy="4173578"/>
          </a:xfrm>
          <a:prstGeom prst="rect">
            <a:avLst/>
          </a:prstGeom>
        </p:spPr>
        <p:txBody>
          <a:bodyPr vert="horz" wrap="square" lIns="0" tIns="109855" rIns="0" bIns="0" rtlCol="0">
            <a:spAutoFit/>
          </a:bodyPr>
          <a:lstStyle/>
          <a:p>
            <a:pPr marL="355591" indent="-342891">
              <a:spcBef>
                <a:spcPts val="865"/>
              </a:spcBef>
              <a:buChar char="•"/>
              <a:tabLst>
                <a:tab pos="355591" algn="l"/>
              </a:tabLst>
            </a:pPr>
            <a:r>
              <a:rPr sz="3200" spc="-11" dirty="0">
                <a:latin typeface="Times New Roman"/>
                <a:cs typeface="Times New Roman"/>
              </a:rPr>
              <a:t>Excel</a:t>
            </a:r>
            <a:endParaRPr sz="3200">
              <a:latin typeface="Times New Roman"/>
              <a:cs typeface="Times New Roman"/>
            </a:endParaRPr>
          </a:p>
          <a:p>
            <a:pPr marL="355591" indent="-342891">
              <a:spcBef>
                <a:spcPts val="771"/>
              </a:spcBef>
              <a:buChar char="•"/>
              <a:tabLst>
                <a:tab pos="355591" algn="l"/>
              </a:tabLst>
            </a:pPr>
            <a:r>
              <a:rPr sz="3200" spc="-11" dirty="0">
                <a:latin typeface="Times New Roman"/>
                <a:cs typeface="Times New Roman"/>
              </a:rPr>
              <a:t>FoxPro</a:t>
            </a:r>
            <a:endParaRPr sz="3200">
              <a:latin typeface="Times New Roman"/>
              <a:cs typeface="Times New Roman"/>
            </a:endParaRPr>
          </a:p>
          <a:p>
            <a:pPr marL="355591" indent="-342891">
              <a:spcBef>
                <a:spcPts val="765"/>
              </a:spcBef>
              <a:buChar char="•"/>
              <a:tabLst>
                <a:tab pos="355591" algn="l"/>
              </a:tabLst>
            </a:pPr>
            <a:r>
              <a:rPr sz="3200" spc="-11" dirty="0">
                <a:latin typeface="Times New Roman"/>
                <a:cs typeface="Times New Roman"/>
              </a:rPr>
              <a:t>Dbase</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Filemaker</a:t>
            </a:r>
            <a:r>
              <a:rPr sz="3200" spc="-35" dirty="0">
                <a:latin typeface="Times New Roman"/>
                <a:cs typeface="Times New Roman"/>
              </a:rPr>
              <a:t> </a:t>
            </a:r>
            <a:r>
              <a:rPr sz="3200" spc="-25" dirty="0">
                <a:latin typeface="Times New Roman"/>
                <a:cs typeface="Times New Roman"/>
              </a:rPr>
              <a:t>pro</a:t>
            </a:r>
            <a:endParaRPr sz="3200">
              <a:latin typeface="Times New Roman"/>
              <a:cs typeface="Times New Roman"/>
            </a:endParaRPr>
          </a:p>
          <a:p>
            <a:pPr marL="355591" indent="-342891">
              <a:spcBef>
                <a:spcPts val="771"/>
              </a:spcBef>
              <a:buChar char="•"/>
              <a:tabLst>
                <a:tab pos="355591" algn="l"/>
              </a:tabLst>
            </a:pPr>
            <a:r>
              <a:rPr sz="3200" spc="-11" dirty="0">
                <a:latin typeface="Times New Roman"/>
                <a:cs typeface="Times New Roman"/>
              </a:rPr>
              <a:t>Access</a:t>
            </a:r>
            <a:endParaRPr sz="3200">
              <a:latin typeface="Times New Roman"/>
              <a:cs typeface="Times New Roman"/>
            </a:endParaRPr>
          </a:p>
          <a:p>
            <a:pPr marL="355591" indent="-342891">
              <a:spcBef>
                <a:spcPts val="771"/>
              </a:spcBef>
              <a:buChar char="•"/>
              <a:tabLst>
                <a:tab pos="355591" algn="l"/>
              </a:tabLst>
            </a:pPr>
            <a:r>
              <a:rPr sz="3200" spc="-11" dirty="0">
                <a:latin typeface="Times New Roman"/>
                <a:cs typeface="Times New Roman"/>
              </a:rPr>
              <a:t>Oracle</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EPI</a:t>
            </a:r>
            <a:r>
              <a:rPr sz="3200" spc="-15" dirty="0">
                <a:latin typeface="Times New Roman"/>
                <a:cs typeface="Times New Roman"/>
              </a:rPr>
              <a:t> </a:t>
            </a:r>
            <a:r>
              <a:rPr sz="3200" spc="-20" dirty="0">
                <a:latin typeface="Times New Roman"/>
                <a:cs typeface="Times New Roman"/>
              </a:rPr>
              <a:t>Info</a:t>
            </a:r>
            <a:endParaRPr sz="3200">
              <a:latin typeface="Times New Roman"/>
              <a:cs typeface="Times New Roman"/>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3267629">
              <a:spcBef>
                <a:spcPts val="105"/>
              </a:spcBef>
            </a:pPr>
            <a:r>
              <a:rPr sz="4400" b="0" spc="-11" dirty="0">
                <a:latin typeface="Times New Roman"/>
                <a:cs typeface="Times New Roman"/>
              </a:rPr>
              <a:t>Backup</a:t>
            </a:r>
            <a:endParaRPr sz="4400">
              <a:latin typeface="Times New Roman"/>
              <a:cs typeface="Times New Roman"/>
            </a:endParaRPr>
          </a:p>
        </p:txBody>
      </p:sp>
      <p:sp>
        <p:nvSpPr>
          <p:cNvPr id="3" name="object 3"/>
          <p:cNvSpPr txBox="1"/>
          <p:nvPr/>
        </p:nvSpPr>
        <p:spPr>
          <a:xfrm>
            <a:off x="764541" y="1904214"/>
            <a:ext cx="6553835" cy="3667671"/>
          </a:xfrm>
          <a:prstGeom prst="rect">
            <a:avLst/>
          </a:prstGeom>
        </p:spPr>
        <p:txBody>
          <a:bodyPr vert="horz" wrap="square" lIns="0" tIns="60960" rIns="0" bIns="0" rtlCol="0">
            <a:spAutoFit/>
          </a:bodyPr>
          <a:lstStyle/>
          <a:p>
            <a:pPr marL="355591" indent="-342891">
              <a:spcBef>
                <a:spcPts val="480"/>
              </a:spcBef>
              <a:buChar char="•"/>
              <a:tabLst>
                <a:tab pos="355591" algn="l"/>
              </a:tabLst>
            </a:pPr>
            <a:r>
              <a:rPr sz="3200" spc="-11" dirty="0">
                <a:latin typeface="Times New Roman"/>
                <a:cs typeface="Times New Roman"/>
              </a:rPr>
              <a:t>Frequent</a:t>
            </a:r>
            <a:endParaRPr sz="3200">
              <a:latin typeface="Times New Roman"/>
              <a:cs typeface="Times New Roman"/>
            </a:endParaRPr>
          </a:p>
          <a:p>
            <a:pPr marL="355591" indent="-342891">
              <a:spcBef>
                <a:spcPts val="385"/>
              </a:spcBef>
              <a:buChar char="•"/>
              <a:tabLst>
                <a:tab pos="355591" algn="l"/>
              </a:tabLst>
            </a:pPr>
            <a:r>
              <a:rPr sz="3200" dirty="0">
                <a:latin typeface="Times New Roman"/>
                <a:cs typeface="Times New Roman"/>
              </a:rPr>
              <a:t>Rewriteable,</a:t>
            </a:r>
            <a:r>
              <a:rPr sz="3200" spc="-20" dirty="0">
                <a:latin typeface="Times New Roman"/>
                <a:cs typeface="Times New Roman"/>
              </a:rPr>
              <a:t> </a:t>
            </a:r>
            <a:r>
              <a:rPr sz="3200" dirty="0">
                <a:latin typeface="Times New Roman"/>
                <a:cs typeface="Times New Roman"/>
              </a:rPr>
              <a:t>not</a:t>
            </a:r>
            <a:r>
              <a:rPr sz="3200" spc="-20" dirty="0">
                <a:latin typeface="Times New Roman"/>
                <a:cs typeface="Times New Roman"/>
              </a:rPr>
              <a:t> </a:t>
            </a:r>
            <a:r>
              <a:rPr sz="3200" spc="-11" dirty="0">
                <a:latin typeface="Times New Roman"/>
                <a:cs typeface="Times New Roman"/>
              </a:rPr>
              <a:t>rewriteable</a:t>
            </a:r>
            <a:endParaRPr sz="3200">
              <a:latin typeface="Times New Roman"/>
              <a:cs typeface="Times New Roman"/>
            </a:endParaRPr>
          </a:p>
          <a:p>
            <a:pPr marL="355591" indent="-342891">
              <a:spcBef>
                <a:spcPts val="385"/>
              </a:spcBef>
              <a:buChar char="•"/>
              <a:tabLst>
                <a:tab pos="355591" algn="l"/>
              </a:tabLst>
            </a:pPr>
            <a:r>
              <a:rPr sz="3200" dirty="0">
                <a:latin typeface="Times New Roman"/>
                <a:cs typeface="Times New Roman"/>
              </a:rPr>
              <a:t>Different</a:t>
            </a:r>
            <a:r>
              <a:rPr sz="3200" spc="-25" dirty="0">
                <a:latin typeface="Times New Roman"/>
                <a:cs typeface="Times New Roman"/>
              </a:rPr>
              <a:t> </a:t>
            </a:r>
            <a:r>
              <a:rPr sz="3200" dirty="0">
                <a:latin typeface="Times New Roman"/>
                <a:cs typeface="Times New Roman"/>
              </a:rPr>
              <a:t>media</a:t>
            </a:r>
            <a:r>
              <a:rPr sz="3200" spc="-15" dirty="0">
                <a:latin typeface="Times New Roman"/>
                <a:cs typeface="Times New Roman"/>
              </a:rPr>
              <a:t> </a:t>
            </a:r>
            <a:r>
              <a:rPr sz="3200" dirty="0">
                <a:latin typeface="Times New Roman"/>
                <a:cs typeface="Times New Roman"/>
              </a:rPr>
              <a:t>and</a:t>
            </a:r>
            <a:r>
              <a:rPr sz="3200" spc="-11" dirty="0">
                <a:latin typeface="Times New Roman"/>
                <a:cs typeface="Times New Roman"/>
              </a:rPr>
              <a:t> </a:t>
            </a:r>
            <a:r>
              <a:rPr sz="3200" dirty="0">
                <a:latin typeface="Times New Roman"/>
                <a:cs typeface="Times New Roman"/>
              </a:rPr>
              <a:t>different</a:t>
            </a:r>
            <a:r>
              <a:rPr sz="3200" spc="-25" dirty="0">
                <a:latin typeface="Times New Roman"/>
                <a:cs typeface="Times New Roman"/>
              </a:rPr>
              <a:t> </a:t>
            </a:r>
            <a:r>
              <a:rPr sz="3200" spc="-11" dirty="0">
                <a:latin typeface="Times New Roman"/>
                <a:cs typeface="Times New Roman"/>
              </a:rPr>
              <a:t>location</a:t>
            </a:r>
            <a:endParaRPr sz="3200">
              <a:latin typeface="Times New Roman"/>
              <a:cs typeface="Times New Roman"/>
            </a:endParaRPr>
          </a:p>
          <a:p>
            <a:pPr marL="355591" indent="-342891">
              <a:spcBef>
                <a:spcPts val="385"/>
              </a:spcBef>
              <a:buChar char="•"/>
              <a:tabLst>
                <a:tab pos="355591" algn="l"/>
              </a:tabLst>
            </a:pPr>
            <a:r>
              <a:rPr sz="3200" dirty="0">
                <a:latin typeface="Times New Roman"/>
                <a:cs typeface="Times New Roman"/>
              </a:rPr>
              <a:t>File</a:t>
            </a:r>
            <a:r>
              <a:rPr sz="3200" spc="-11" dirty="0">
                <a:latin typeface="Times New Roman"/>
                <a:cs typeface="Times New Roman"/>
              </a:rPr>
              <a:t> format</a:t>
            </a:r>
            <a:endParaRPr sz="3200">
              <a:latin typeface="Times New Roman"/>
              <a:cs typeface="Times New Roman"/>
            </a:endParaRPr>
          </a:p>
          <a:p>
            <a:pPr marL="755632" lvl="1" indent="-285744">
              <a:spcBef>
                <a:spcPts val="340"/>
              </a:spcBef>
              <a:buChar char="–"/>
              <a:tabLst>
                <a:tab pos="755632" algn="l"/>
              </a:tabLst>
            </a:pPr>
            <a:r>
              <a:rPr sz="2800" dirty="0">
                <a:latin typeface="Times New Roman"/>
                <a:cs typeface="Times New Roman"/>
              </a:rPr>
              <a:t>Database</a:t>
            </a:r>
            <a:r>
              <a:rPr sz="2800" spc="-125" dirty="0">
                <a:latin typeface="Times New Roman"/>
                <a:cs typeface="Times New Roman"/>
              </a:rPr>
              <a:t> </a:t>
            </a:r>
            <a:r>
              <a:rPr sz="2800" spc="-11" dirty="0">
                <a:latin typeface="Times New Roman"/>
                <a:cs typeface="Times New Roman"/>
              </a:rPr>
              <a:t>format</a:t>
            </a:r>
            <a:endParaRPr sz="2800">
              <a:latin typeface="Times New Roman"/>
              <a:cs typeface="Times New Roman"/>
            </a:endParaRPr>
          </a:p>
          <a:p>
            <a:pPr marL="755632" lvl="1" indent="-285744">
              <a:spcBef>
                <a:spcPts val="335"/>
              </a:spcBef>
              <a:buChar char="–"/>
              <a:tabLst>
                <a:tab pos="755632" algn="l"/>
              </a:tabLst>
            </a:pPr>
            <a:r>
              <a:rPr sz="2800" dirty="0">
                <a:latin typeface="Times New Roman"/>
                <a:cs typeface="Times New Roman"/>
              </a:rPr>
              <a:t>Text,</a:t>
            </a:r>
            <a:r>
              <a:rPr sz="2800" spc="-71" dirty="0">
                <a:latin typeface="Times New Roman"/>
                <a:cs typeface="Times New Roman"/>
              </a:rPr>
              <a:t> </a:t>
            </a:r>
            <a:r>
              <a:rPr sz="2800" spc="-25" dirty="0">
                <a:latin typeface="Times New Roman"/>
                <a:cs typeface="Times New Roman"/>
              </a:rPr>
              <a:t>rtf</a:t>
            </a:r>
            <a:endParaRPr sz="2800">
              <a:latin typeface="Times New Roman"/>
              <a:cs typeface="Times New Roman"/>
            </a:endParaRPr>
          </a:p>
          <a:p>
            <a:pPr marL="355591" indent="-342891">
              <a:spcBef>
                <a:spcPts val="385"/>
              </a:spcBef>
              <a:buChar char="•"/>
              <a:tabLst>
                <a:tab pos="355591" algn="l"/>
              </a:tabLst>
            </a:pPr>
            <a:r>
              <a:rPr sz="3200" dirty="0">
                <a:latin typeface="Times New Roman"/>
                <a:cs typeface="Times New Roman"/>
              </a:rPr>
              <a:t>Create</a:t>
            </a:r>
            <a:r>
              <a:rPr sz="3200" spc="5" dirty="0">
                <a:latin typeface="Times New Roman"/>
                <a:cs typeface="Times New Roman"/>
              </a:rPr>
              <a:t> </a:t>
            </a:r>
            <a:r>
              <a:rPr sz="3200" spc="-11" dirty="0">
                <a:latin typeface="Times New Roman"/>
                <a:cs typeface="Times New Roman"/>
              </a:rPr>
              <a:t>routines</a:t>
            </a:r>
            <a:endParaRPr sz="3200">
              <a:latin typeface="Times New Roman"/>
              <a:cs typeface="Times New Roman"/>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709478">
              <a:spcBef>
                <a:spcPts val="105"/>
              </a:spcBef>
            </a:pPr>
            <a:r>
              <a:rPr sz="4400" spc="-11" dirty="0">
                <a:latin typeface="Times New Roman"/>
                <a:cs typeface="Times New Roman"/>
              </a:rPr>
              <a:t>Remember!</a:t>
            </a:r>
            <a:endParaRPr sz="4400">
              <a:latin typeface="Times New Roman"/>
              <a:cs typeface="Times New Roman"/>
            </a:endParaRPr>
          </a:p>
        </p:txBody>
      </p:sp>
      <p:sp>
        <p:nvSpPr>
          <p:cNvPr id="3" name="object 3"/>
          <p:cNvSpPr txBox="1"/>
          <p:nvPr/>
        </p:nvSpPr>
        <p:spPr>
          <a:xfrm>
            <a:off x="3584577" y="2205357"/>
            <a:ext cx="5089525" cy="3460563"/>
          </a:xfrm>
          <a:prstGeom prst="rect">
            <a:avLst/>
          </a:prstGeom>
        </p:spPr>
        <p:txBody>
          <a:bodyPr vert="horz" wrap="square" lIns="0" tIns="13335" rIns="0" bIns="0" rtlCol="0">
            <a:spAutoFit/>
          </a:bodyPr>
          <a:lstStyle/>
          <a:p>
            <a:pPr marL="50799" marR="5080" indent="-38099">
              <a:spcBef>
                <a:spcPts val="105"/>
              </a:spcBef>
            </a:pPr>
            <a:r>
              <a:rPr sz="3200" dirty="0">
                <a:latin typeface="Times New Roman"/>
                <a:cs typeface="Times New Roman"/>
              </a:rPr>
              <a:t>Backups</a:t>
            </a:r>
            <a:r>
              <a:rPr sz="3200" spc="-35" dirty="0">
                <a:latin typeface="Times New Roman"/>
                <a:cs typeface="Times New Roman"/>
              </a:rPr>
              <a:t> </a:t>
            </a:r>
            <a:r>
              <a:rPr sz="3200" dirty="0">
                <a:latin typeface="Times New Roman"/>
                <a:cs typeface="Times New Roman"/>
              </a:rPr>
              <a:t>and</a:t>
            </a:r>
            <a:r>
              <a:rPr sz="3200" spc="11" dirty="0">
                <a:latin typeface="Times New Roman"/>
                <a:cs typeface="Times New Roman"/>
              </a:rPr>
              <a:t> </a:t>
            </a:r>
            <a:r>
              <a:rPr sz="3200" dirty="0">
                <a:latin typeface="Times New Roman"/>
                <a:cs typeface="Times New Roman"/>
              </a:rPr>
              <a:t>the</a:t>
            </a:r>
            <a:r>
              <a:rPr sz="3200" spc="-11" dirty="0">
                <a:latin typeface="Times New Roman"/>
                <a:cs typeface="Times New Roman"/>
              </a:rPr>
              <a:t> computerized </a:t>
            </a:r>
            <a:r>
              <a:rPr sz="3200" dirty="0">
                <a:latin typeface="Times New Roman"/>
                <a:cs typeface="Times New Roman"/>
              </a:rPr>
              <a:t>files should</a:t>
            </a:r>
            <a:r>
              <a:rPr sz="3200" spc="-25" dirty="0">
                <a:latin typeface="Times New Roman"/>
                <a:cs typeface="Times New Roman"/>
              </a:rPr>
              <a:t> </a:t>
            </a:r>
            <a:r>
              <a:rPr sz="3200" dirty="0">
                <a:latin typeface="Times New Roman"/>
                <a:cs typeface="Times New Roman"/>
              </a:rPr>
              <a:t>not</a:t>
            </a:r>
            <a:r>
              <a:rPr sz="3200" spc="-25" dirty="0">
                <a:latin typeface="Times New Roman"/>
                <a:cs typeface="Times New Roman"/>
              </a:rPr>
              <a:t> </a:t>
            </a:r>
            <a:r>
              <a:rPr sz="3200" dirty="0">
                <a:latin typeface="Times New Roman"/>
                <a:cs typeface="Times New Roman"/>
              </a:rPr>
              <a:t>be</a:t>
            </a:r>
            <a:r>
              <a:rPr sz="3200" spc="15" dirty="0">
                <a:latin typeface="Times New Roman"/>
                <a:cs typeface="Times New Roman"/>
              </a:rPr>
              <a:t> </a:t>
            </a:r>
            <a:r>
              <a:rPr sz="3200" dirty="0">
                <a:latin typeface="Times New Roman"/>
                <a:cs typeface="Times New Roman"/>
              </a:rPr>
              <a:t>accessed</a:t>
            </a:r>
            <a:r>
              <a:rPr sz="3200" spc="-5" dirty="0">
                <a:latin typeface="Times New Roman"/>
                <a:cs typeface="Times New Roman"/>
              </a:rPr>
              <a:t> </a:t>
            </a:r>
            <a:r>
              <a:rPr sz="3200" spc="-25" dirty="0">
                <a:latin typeface="Times New Roman"/>
                <a:cs typeface="Times New Roman"/>
              </a:rPr>
              <a:t>by </a:t>
            </a:r>
            <a:r>
              <a:rPr sz="3200" dirty="0">
                <a:latin typeface="Times New Roman"/>
                <a:cs typeface="Times New Roman"/>
              </a:rPr>
              <a:t>others</a:t>
            </a:r>
            <a:r>
              <a:rPr sz="3200" spc="-20" dirty="0">
                <a:latin typeface="Times New Roman"/>
                <a:cs typeface="Times New Roman"/>
              </a:rPr>
              <a:t> </a:t>
            </a:r>
            <a:r>
              <a:rPr sz="3200" dirty="0">
                <a:latin typeface="Times New Roman"/>
                <a:cs typeface="Times New Roman"/>
              </a:rPr>
              <a:t>than</a:t>
            </a:r>
            <a:r>
              <a:rPr sz="3200" spc="-15" dirty="0">
                <a:latin typeface="Times New Roman"/>
                <a:cs typeface="Times New Roman"/>
              </a:rPr>
              <a:t> </a:t>
            </a:r>
            <a:r>
              <a:rPr sz="3200" dirty="0">
                <a:latin typeface="Times New Roman"/>
                <a:cs typeface="Times New Roman"/>
              </a:rPr>
              <a:t>the researchers</a:t>
            </a:r>
            <a:r>
              <a:rPr sz="3200" spc="-35" dirty="0">
                <a:latin typeface="Times New Roman"/>
                <a:cs typeface="Times New Roman"/>
              </a:rPr>
              <a:t> </a:t>
            </a:r>
            <a:r>
              <a:rPr sz="3200" spc="-25" dirty="0">
                <a:latin typeface="Times New Roman"/>
                <a:cs typeface="Times New Roman"/>
              </a:rPr>
              <a:t>and </a:t>
            </a:r>
            <a:r>
              <a:rPr sz="3200" dirty="0">
                <a:latin typeface="Times New Roman"/>
                <a:cs typeface="Times New Roman"/>
              </a:rPr>
              <a:t>that</a:t>
            </a:r>
            <a:r>
              <a:rPr sz="3200" spc="-5" dirty="0">
                <a:latin typeface="Times New Roman"/>
                <a:cs typeface="Times New Roman"/>
              </a:rPr>
              <a:t> </a:t>
            </a:r>
            <a:r>
              <a:rPr sz="3200" dirty="0">
                <a:latin typeface="Times New Roman"/>
                <a:cs typeface="Times New Roman"/>
              </a:rPr>
              <a:t>personal</a:t>
            </a:r>
            <a:r>
              <a:rPr sz="3200" spc="-25" dirty="0">
                <a:latin typeface="Times New Roman"/>
                <a:cs typeface="Times New Roman"/>
              </a:rPr>
              <a:t> </a:t>
            </a:r>
            <a:r>
              <a:rPr sz="3200" spc="-11" dirty="0">
                <a:latin typeface="Times New Roman"/>
                <a:cs typeface="Times New Roman"/>
              </a:rPr>
              <a:t>information </a:t>
            </a:r>
            <a:r>
              <a:rPr sz="3200" dirty="0">
                <a:latin typeface="Times New Roman"/>
                <a:cs typeface="Times New Roman"/>
              </a:rPr>
              <a:t>should</a:t>
            </a:r>
            <a:r>
              <a:rPr sz="3200" spc="-25" dirty="0">
                <a:latin typeface="Times New Roman"/>
                <a:cs typeface="Times New Roman"/>
              </a:rPr>
              <a:t> </a:t>
            </a:r>
            <a:r>
              <a:rPr sz="3200" dirty="0">
                <a:latin typeface="Times New Roman"/>
                <a:cs typeface="Times New Roman"/>
              </a:rPr>
              <a:t>be</a:t>
            </a:r>
            <a:r>
              <a:rPr sz="3200" spc="15" dirty="0">
                <a:latin typeface="Times New Roman"/>
                <a:cs typeface="Times New Roman"/>
              </a:rPr>
              <a:t> </a:t>
            </a:r>
            <a:r>
              <a:rPr sz="3200" dirty="0">
                <a:latin typeface="Times New Roman"/>
                <a:cs typeface="Times New Roman"/>
              </a:rPr>
              <a:t>kept</a:t>
            </a:r>
            <a:r>
              <a:rPr sz="3200" spc="-15" dirty="0">
                <a:latin typeface="Times New Roman"/>
                <a:cs typeface="Times New Roman"/>
              </a:rPr>
              <a:t> </a:t>
            </a:r>
            <a:r>
              <a:rPr sz="3200" dirty="0">
                <a:latin typeface="Times New Roman"/>
                <a:cs typeface="Times New Roman"/>
              </a:rPr>
              <a:t>safely</a:t>
            </a:r>
            <a:r>
              <a:rPr sz="3200" spc="-15" dirty="0">
                <a:latin typeface="Times New Roman"/>
                <a:cs typeface="Times New Roman"/>
              </a:rPr>
              <a:t> </a:t>
            </a:r>
            <a:r>
              <a:rPr sz="3200" spc="-25" dirty="0">
                <a:latin typeface="Times New Roman"/>
                <a:cs typeface="Times New Roman"/>
              </a:rPr>
              <a:t>and </a:t>
            </a:r>
            <a:r>
              <a:rPr sz="3200" dirty="0">
                <a:latin typeface="Times New Roman"/>
                <a:cs typeface="Times New Roman"/>
              </a:rPr>
              <a:t>according</a:t>
            </a:r>
            <a:r>
              <a:rPr sz="3200" spc="-40" dirty="0">
                <a:latin typeface="Times New Roman"/>
                <a:cs typeface="Times New Roman"/>
              </a:rPr>
              <a:t> </a:t>
            </a:r>
            <a:r>
              <a:rPr sz="3200" dirty="0">
                <a:latin typeface="Times New Roman"/>
                <a:cs typeface="Times New Roman"/>
              </a:rPr>
              <a:t>to international</a:t>
            </a:r>
            <a:r>
              <a:rPr sz="3200" spc="-51" dirty="0">
                <a:latin typeface="Times New Roman"/>
                <a:cs typeface="Times New Roman"/>
              </a:rPr>
              <a:t> </a:t>
            </a:r>
            <a:r>
              <a:rPr sz="3200" spc="-25" dirty="0">
                <a:latin typeface="Times New Roman"/>
                <a:cs typeface="Times New Roman"/>
              </a:rPr>
              <a:t>and </a:t>
            </a:r>
            <a:r>
              <a:rPr sz="3200" dirty="0">
                <a:latin typeface="Times New Roman"/>
                <a:cs typeface="Times New Roman"/>
              </a:rPr>
              <a:t>national</a:t>
            </a:r>
            <a:r>
              <a:rPr sz="3200" spc="-25" dirty="0">
                <a:latin typeface="Times New Roman"/>
                <a:cs typeface="Times New Roman"/>
              </a:rPr>
              <a:t> </a:t>
            </a:r>
            <a:r>
              <a:rPr sz="3200" spc="-11" dirty="0">
                <a:latin typeface="Times New Roman"/>
                <a:cs typeface="Times New Roman"/>
              </a:rPr>
              <a:t>guidelines.</a:t>
            </a:r>
            <a:endParaRPr sz="3200">
              <a:latin typeface="Times New Roman"/>
              <a:cs typeface="Times New Roman"/>
            </a:endParaRPr>
          </a:p>
        </p:txBody>
      </p:sp>
      <p:pic>
        <p:nvPicPr>
          <p:cNvPr id="4" name="object 4">
            <a:hlinkClick r:id="rId2"/>
          </p:cNvPr>
          <p:cNvPicPr/>
          <p:nvPr/>
        </p:nvPicPr>
        <p:blipFill>
          <a:blip r:embed="rId3" cstate="print"/>
          <a:stretch>
            <a:fillRect/>
          </a:stretch>
        </p:blipFill>
        <p:spPr>
          <a:xfrm>
            <a:off x="0" y="2743200"/>
            <a:ext cx="3657600" cy="2438400"/>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141</a:t>
            </a:r>
            <a:endParaRPr sz="1400">
              <a:latin typeface="Times New Roman"/>
              <a:cs typeface="Times New Roman"/>
            </a:endParaRPr>
          </a:p>
        </p:txBody>
      </p:sp>
      <p:sp>
        <p:nvSpPr>
          <p:cNvPr id="3" name="object 3"/>
          <p:cNvSpPr txBox="1">
            <a:spLocks noGrp="1"/>
          </p:cNvSpPr>
          <p:nvPr>
            <p:ph type="title"/>
          </p:nvPr>
        </p:nvSpPr>
        <p:spPr>
          <a:xfrm>
            <a:off x="695963" y="2235836"/>
            <a:ext cx="7892415" cy="2720617"/>
          </a:xfrm>
          <a:prstGeom prst="rect">
            <a:avLst/>
          </a:prstGeom>
        </p:spPr>
        <p:txBody>
          <a:bodyPr vert="horz" wrap="square" lIns="0" tIns="12065" rIns="0" bIns="0" rtlCol="0">
            <a:spAutoFit/>
          </a:bodyPr>
          <a:lstStyle/>
          <a:p>
            <a:pPr marL="12065" marR="5080" indent="-14604" algn="ctr">
              <a:spcBef>
                <a:spcPts val="95"/>
              </a:spcBef>
            </a:pPr>
            <a:r>
              <a:rPr sz="4000" b="0" spc="-25" dirty="0"/>
              <a:t>Cluster-</a:t>
            </a:r>
            <a:r>
              <a:rPr sz="4000" b="0" dirty="0"/>
              <a:t>randomized</a:t>
            </a:r>
            <a:r>
              <a:rPr sz="4000" b="0" spc="-140" dirty="0"/>
              <a:t> </a:t>
            </a:r>
            <a:r>
              <a:rPr sz="4000" b="0" spc="-20" dirty="0"/>
              <a:t>RCTs </a:t>
            </a:r>
            <a:r>
              <a:rPr sz="4000" b="0" spc="-31" dirty="0"/>
              <a:t>(=Community-</a:t>
            </a:r>
            <a:r>
              <a:rPr sz="4000" b="0" dirty="0"/>
              <a:t>randomized</a:t>
            </a:r>
            <a:r>
              <a:rPr sz="4000" b="0" spc="-71" dirty="0"/>
              <a:t> </a:t>
            </a:r>
            <a:r>
              <a:rPr sz="4000" b="0" spc="-11" dirty="0"/>
              <a:t>RCTs): </a:t>
            </a:r>
            <a:r>
              <a:rPr sz="3200" b="0" dirty="0"/>
              <a:t>Randomization</a:t>
            </a:r>
            <a:r>
              <a:rPr sz="3200" b="0" spc="-65" dirty="0"/>
              <a:t> </a:t>
            </a:r>
            <a:r>
              <a:rPr sz="3200" b="0" dirty="0"/>
              <a:t>of</a:t>
            </a:r>
            <a:r>
              <a:rPr sz="3200" b="0" spc="-51" dirty="0"/>
              <a:t> </a:t>
            </a:r>
            <a:r>
              <a:rPr sz="3200" b="0" dirty="0"/>
              <a:t>groups</a:t>
            </a:r>
            <a:r>
              <a:rPr sz="3200" b="0" spc="-60" dirty="0"/>
              <a:t> </a:t>
            </a:r>
            <a:r>
              <a:rPr sz="3200" b="0" dirty="0"/>
              <a:t>instead</a:t>
            </a:r>
            <a:r>
              <a:rPr sz="3200" b="0" spc="-51" dirty="0"/>
              <a:t> </a:t>
            </a:r>
            <a:r>
              <a:rPr sz="3200" b="0" spc="-25" dirty="0"/>
              <a:t>of </a:t>
            </a:r>
            <a:r>
              <a:rPr sz="3200" b="0" dirty="0"/>
              <a:t>individuals</a:t>
            </a:r>
            <a:r>
              <a:rPr sz="3200" b="0" spc="-31" dirty="0"/>
              <a:t> </a:t>
            </a:r>
            <a:r>
              <a:rPr sz="3200" b="0" dirty="0"/>
              <a:t>e.g.</a:t>
            </a:r>
            <a:r>
              <a:rPr sz="3200" b="0" spc="-35" dirty="0"/>
              <a:t> </a:t>
            </a:r>
            <a:r>
              <a:rPr sz="3200" b="0" dirty="0"/>
              <a:t>households,</a:t>
            </a:r>
            <a:r>
              <a:rPr sz="3200" b="0" spc="-25" dirty="0"/>
              <a:t> </a:t>
            </a:r>
            <a:r>
              <a:rPr sz="3200" b="0" dirty="0"/>
              <a:t>clinic</a:t>
            </a:r>
            <a:r>
              <a:rPr sz="3200" b="0" spc="-25" dirty="0"/>
              <a:t> </a:t>
            </a:r>
            <a:r>
              <a:rPr sz="3200" b="0" spc="-11" dirty="0"/>
              <a:t>practices, </a:t>
            </a:r>
            <a:r>
              <a:rPr sz="3200" b="0" dirty="0"/>
              <a:t>schools,</a:t>
            </a:r>
            <a:r>
              <a:rPr sz="3200" b="0" spc="-65" dirty="0"/>
              <a:t> </a:t>
            </a:r>
            <a:r>
              <a:rPr sz="3200" b="0" spc="-11" dirty="0"/>
              <a:t>communities</a:t>
            </a:r>
            <a:endParaRPr sz="320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4413" y="813564"/>
            <a:ext cx="7553325" cy="690574"/>
          </a:xfrm>
          <a:prstGeom prst="rect">
            <a:avLst/>
          </a:prstGeom>
        </p:spPr>
        <p:txBody>
          <a:bodyPr vert="horz" wrap="square" lIns="0" tIns="13335" rIns="0" bIns="0" rtlCol="0">
            <a:spAutoFit/>
          </a:bodyPr>
          <a:lstStyle/>
          <a:p>
            <a:pPr marL="12700">
              <a:spcBef>
                <a:spcPts val="105"/>
              </a:spcBef>
            </a:pPr>
            <a:r>
              <a:rPr sz="4400" b="0" dirty="0">
                <a:latin typeface="Times New Roman"/>
                <a:cs typeface="Times New Roman"/>
              </a:rPr>
              <a:t>Indications</a:t>
            </a:r>
            <a:r>
              <a:rPr sz="4400" b="0" spc="-45" dirty="0">
                <a:latin typeface="Times New Roman"/>
                <a:cs typeface="Times New Roman"/>
              </a:rPr>
              <a:t> </a:t>
            </a:r>
            <a:r>
              <a:rPr sz="4400" b="0" dirty="0">
                <a:latin typeface="Times New Roman"/>
                <a:cs typeface="Times New Roman"/>
              </a:rPr>
              <a:t>for</a:t>
            </a:r>
            <a:r>
              <a:rPr sz="4400" b="0" spc="5" dirty="0">
                <a:latin typeface="Times New Roman"/>
                <a:cs typeface="Times New Roman"/>
              </a:rPr>
              <a:t> </a:t>
            </a:r>
            <a:r>
              <a:rPr sz="4400" b="0" dirty="0">
                <a:latin typeface="Times New Roman"/>
                <a:cs typeface="Times New Roman"/>
              </a:rPr>
              <a:t>Community</a:t>
            </a:r>
            <a:r>
              <a:rPr sz="4400" b="0" spc="-25" dirty="0">
                <a:latin typeface="Times New Roman"/>
                <a:cs typeface="Times New Roman"/>
              </a:rPr>
              <a:t> </a:t>
            </a:r>
            <a:r>
              <a:rPr sz="4400" b="0" spc="-11" dirty="0">
                <a:latin typeface="Times New Roman"/>
                <a:cs typeface="Times New Roman"/>
              </a:rPr>
              <a:t>Trials</a:t>
            </a:r>
            <a:endParaRPr sz="4400">
              <a:latin typeface="Times New Roman"/>
              <a:cs typeface="Times New Roman"/>
            </a:endParaRPr>
          </a:p>
        </p:txBody>
      </p:sp>
      <p:sp>
        <p:nvSpPr>
          <p:cNvPr id="3" name="object 3"/>
          <p:cNvSpPr txBox="1"/>
          <p:nvPr/>
        </p:nvSpPr>
        <p:spPr>
          <a:xfrm>
            <a:off x="690476" y="1720038"/>
            <a:ext cx="7446645" cy="4363374"/>
          </a:xfrm>
          <a:prstGeom prst="rect">
            <a:avLst/>
          </a:prstGeom>
        </p:spPr>
        <p:txBody>
          <a:bodyPr vert="horz" wrap="square" lIns="0" tIns="13335" rIns="0" bIns="0" rtlCol="0">
            <a:spAutoFit/>
          </a:bodyPr>
          <a:lstStyle/>
          <a:p>
            <a:pPr marL="354956" marR="1652229" indent="-342891">
              <a:spcBef>
                <a:spcPts val="105"/>
              </a:spcBef>
              <a:buChar char="•"/>
              <a:tabLst>
                <a:tab pos="354956" algn="l"/>
              </a:tabLst>
            </a:pPr>
            <a:r>
              <a:rPr sz="3200" dirty="0">
                <a:latin typeface="Times New Roman"/>
                <a:cs typeface="Times New Roman"/>
              </a:rPr>
              <a:t>Community</a:t>
            </a:r>
            <a:r>
              <a:rPr sz="3200" spc="-45" dirty="0">
                <a:latin typeface="Times New Roman"/>
                <a:cs typeface="Times New Roman"/>
              </a:rPr>
              <a:t> </a:t>
            </a:r>
            <a:r>
              <a:rPr sz="3200" dirty="0">
                <a:latin typeface="Times New Roman"/>
                <a:cs typeface="Times New Roman"/>
              </a:rPr>
              <a:t>wide</a:t>
            </a:r>
            <a:r>
              <a:rPr sz="3200" spc="-11" dirty="0">
                <a:latin typeface="Times New Roman"/>
                <a:cs typeface="Times New Roman"/>
              </a:rPr>
              <a:t> </a:t>
            </a:r>
            <a:r>
              <a:rPr sz="3200" dirty="0">
                <a:latin typeface="Times New Roman"/>
                <a:cs typeface="Times New Roman"/>
              </a:rPr>
              <a:t>application</a:t>
            </a:r>
            <a:r>
              <a:rPr sz="3200" spc="-40" dirty="0">
                <a:latin typeface="Times New Roman"/>
                <a:cs typeface="Times New Roman"/>
              </a:rPr>
              <a:t> </a:t>
            </a:r>
            <a:r>
              <a:rPr sz="3200" spc="-20" dirty="0">
                <a:latin typeface="Times New Roman"/>
                <a:cs typeface="Times New Roman"/>
              </a:rPr>
              <a:t>e.g. </a:t>
            </a:r>
            <a:r>
              <a:rPr sz="3200" dirty="0">
                <a:latin typeface="Times New Roman"/>
                <a:cs typeface="Times New Roman"/>
              </a:rPr>
              <a:t>environmental</a:t>
            </a:r>
            <a:r>
              <a:rPr sz="3200" spc="-40" dirty="0">
                <a:latin typeface="Times New Roman"/>
                <a:cs typeface="Times New Roman"/>
              </a:rPr>
              <a:t> </a:t>
            </a:r>
            <a:r>
              <a:rPr sz="3200" spc="-11" dirty="0">
                <a:latin typeface="Times New Roman"/>
                <a:cs typeface="Times New Roman"/>
              </a:rPr>
              <a:t>alterations</a:t>
            </a:r>
            <a:endParaRPr sz="3200">
              <a:latin typeface="Times New Roman"/>
              <a:cs typeface="Times New Roman"/>
            </a:endParaRPr>
          </a:p>
          <a:p>
            <a:pPr marL="354956" marR="1584286" indent="-342891">
              <a:spcBef>
                <a:spcPts val="771"/>
              </a:spcBef>
              <a:buChar char="•"/>
              <a:tabLst>
                <a:tab pos="354956" algn="l"/>
              </a:tabLst>
            </a:pPr>
            <a:r>
              <a:rPr sz="3200" dirty="0">
                <a:latin typeface="Times New Roman"/>
                <a:cs typeface="Times New Roman"/>
              </a:rPr>
              <a:t>Logistically</a:t>
            </a:r>
            <a:r>
              <a:rPr sz="3200" spc="-31" dirty="0">
                <a:latin typeface="Times New Roman"/>
                <a:cs typeface="Times New Roman"/>
              </a:rPr>
              <a:t> </a:t>
            </a:r>
            <a:r>
              <a:rPr sz="3200" dirty="0">
                <a:latin typeface="Times New Roman"/>
                <a:cs typeface="Times New Roman"/>
              </a:rPr>
              <a:t>simpler</a:t>
            </a:r>
            <a:r>
              <a:rPr sz="3200" spc="-31" dirty="0">
                <a:latin typeface="Times New Roman"/>
                <a:cs typeface="Times New Roman"/>
              </a:rPr>
              <a:t> </a:t>
            </a:r>
            <a:r>
              <a:rPr sz="3200" dirty="0">
                <a:latin typeface="Times New Roman"/>
                <a:cs typeface="Times New Roman"/>
              </a:rPr>
              <a:t>to</a:t>
            </a:r>
            <a:r>
              <a:rPr sz="3200" spc="5" dirty="0">
                <a:latin typeface="Times New Roman"/>
                <a:cs typeface="Times New Roman"/>
              </a:rPr>
              <a:t> </a:t>
            </a:r>
            <a:r>
              <a:rPr sz="3200" spc="-11" dirty="0">
                <a:latin typeface="Times New Roman"/>
                <a:cs typeface="Times New Roman"/>
              </a:rPr>
              <a:t>administer </a:t>
            </a:r>
            <a:r>
              <a:rPr sz="3200" dirty="0">
                <a:latin typeface="Times New Roman"/>
                <a:cs typeface="Times New Roman"/>
              </a:rPr>
              <a:t>intervention</a:t>
            </a:r>
            <a:r>
              <a:rPr sz="3200" spc="-60" dirty="0">
                <a:latin typeface="Times New Roman"/>
                <a:cs typeface="Times New Roman"/>
              </a:rPr>
              <a:t> </a:t>
            </a:r>
            <a:r>
              <a:rPr sz="3200" dirty="0">
                <a:latin typeface="Times New Roman"/>
                <a:cs typeface="Times New Roman"/>
              </a:rPr>
              <a:t>to</a:t>
            </a:r>
            <a:r>
              <a:rPr sz="3200" spc="5" dirty="0">
                <a:latin typeface="Times New Roman"/>
                <a:cs typeface="Times New Roman"/>
              </a:rPr>
              <a:t> </a:t>
            </a:r>
            <a:r>
              <a:rPr sz="3200" spc="-11" dirty="0">
                <a:latin typeface="Times New Roman"/>
                <a:cs typeface="Times New Roman"/>
              </a:rPr>
              <a:t>groups</a:t>
            </a:r>
            <a:endParaRPr sz="3200">
              <a:latin typeface="Times New Roman"/>
              <a:cs typeface="Times New Roman"/>
            </a:endParaRPr>
          </a:p>
          <a:p>
            <a:pPr marL="354956" marR="50799" indent="-342891">
              <a:spcBef>
                <a:spcPts val="771"/>
              </a:spcBef>
              <a:buChar char="•"/>
              <a:tabLst>
                <a:tab pos="354956" algn="l"/>
              </a:tabLst>
            </a:pPr>
            <a:r>
              <a:rPr sz="3200" dirty="0">
                <a:latin typeface="Times New Roman"/>
                <a:cs typeface="Times New Roman"/>
              </a:rPr>
              <a:t>Ethical</a:t>
            </a:r>
            <a:r>
              <a:rPr sz="3200" spc="-20" dirty="0">
                <a:latin typeface="Times New Roman"/>
                <a:cs typeface="Times New Roman"/>
              </a:rPr>
              <a:t> </a:t>
            </a:r>
            <a:r>
              <a:rPr sz="3200" dirty="0">
                <a:latin typeface="Times New Roman"/>
                <a:cs typeface="Times New Roman"/>
              </a:rPr>
              <a:t>considerations</a:t>
            </a:r>
            <a:r>
              <a:rPr sz="3200" spc="-35" dirty="0">
                <a:latin typeface="Times New Roman"/>
                <a:cs typeface="Times New Roman"/>
              </a:rPr>
              <a:t> </a:t>
            </a:r>
            <a:r>
              <a:rPr sz="3200" dirty="0">
                <a:latin typeface="Times New Roman"/>
                <a:cs typeface="Times New Roman"/>
              </a:rPr>
              <a:t>e.g.</a:t>
            </a:r>
            <a:r>
              <a:rPr sz="3200" spc="-15" dirty="0">
                <a:latin typeface="Times New Roman"/>
                <a:cs typeface="Times New Roman"/>
              </a:rPr>
              <a:t> </a:t>
            </a:r>
            <a:r>
              <a:rPr sz="3200" dirty="0">
                <a:latin typeface="Times New Roman"/>
                <a:cs typeface="Times New Roman"/>
              </a:rPr>
              <a:t>wedged</a:t>
            </a:r>
            <a:r>
              <a:rPr sz="3200" spc="-20" dirty="0">
                <a:latin typeface="Times New Roman"/>
                <a:cs typeface="Times New Roman"/>
              </a:rPr>
              <a:t> </a:t>
            </a:r>
            <a:r>
              <a:rPr sz="3200" dirty="0">
                <a:latin typeface="Times New Roman"/>
                <a:cs typeface="Times New Roman"/>
              </a:rPr>
              <a:t>entry</a:t>
            </a:r>
            <a:r>
              <a:rPr sz="3200" spc="-5" dirty="0">
                <a:latin typeface="Times New Roman"/>
                <a:cs typeface="Times New Roman"/>
              </a:rPr>
              <a:t> </a:t>
            </a:r>
            <a:r>
              <a:rPr sz="3200" spc="-25" dirty="0">
                <a:latin typeface="Times New Roman"/>
                <a:cs typeface="Times New Roman"/>
              </a:rPr>
              <a:t>of </a:t>
            </a:r>
            <a:r>
              <a:rPr sz="3200" dirty="0">
                <a:latin typeface="Times New Roman"/>
                <a:cs typeface="Times New Roman"/>
              </a:rPr>
              <a:t>HepB </a:t>
            </a:r>
            <a:r>
              <a:rPr sz="3200" spc="-11" dirty="0">
                <a:latin typeface="Times New Roman"/>
                <a:cs typeface="Times New Roman"/>
              </a:rPr>
              <a:t>vaccine</a:t>
            </a:r>
            <a:endParaRPr sz="3200">
              <a:latin typeface="Times New Roman"/>
              <a:cs typeface="Times New Roman"/>
            </a:endParaRPr>
          </a:p>
          <a:p>
            <a:pPr marL="354956" indent="-342257">
              <a:spcBef>
                <a:spcPts val="771"/>
              </a:spcBef>
              <a:buChar char="•"/>
              <a:tabLst>
                <a:tab pos="354956" algn="l"/>
              </a:tabLst>
            </a:pPr>
            <a:r>
              <a:rPr sz="3200" dirty="0">
                <a:latin typeface="Times New Roman"/>
                <a:cs typeface="Times New Roman"/>
              </a:rPr>
              <a:t>Risk</a:t>
            </a:r>
            <a:r>
              <a:rPr sz="3200" spc="-11" dirty="0">
                <a:latin typeface="Times New Roman"/>
                <a:cs typeface="Times New Roman"/>
              </a:rPr>
              <a:t> </a:t>
            </a:r>
            <a:r>
              <a:rPr sz="3200" dirty="0">
                <a:latin typeface="Times New Roman"/>
                <a:cs typeface="Times New Roman"/>
              </a:rPr>
              <a:t>of</a:t>
            </a:r>
            <a:r>
              <a:rPr sz="3200" spc="5" dirty="0">
                <a:latin typeface="Times New Roman"/>
                <a:cs typeface="Times New Roman"/>
              </a:rPr>
              <a:t> </a:t>
            </a:r>
            <a:r>
              <a:rPr sz="3200" dirty="0">
                <a:latin typeface="Times New Roman"/>
                <a:cs typeface="Times New Roman"/>
              </a:rPr>
              <a:t>contamination</a:t>
            </a:r>
            <a:r>
              <a:rPr sz="3200" spc="-31" dirty="0">
                <a:latin typeface="Times New Roman"/>
                <a:cs typeface="Times New Roman"/>
              </a:rPr>
              <a:t> </a:t>
            </a:r>
            <a:r>
              <a:rPr sz="3200" dirty="0">
                <a:latin typeface="Times New Roman"/>
                <a:cs typeface="Times New Roman"/>
              </a:rPr>
              <a:t>e.g.</a:t>
            </a:r>
            <a:r>
              <a:rPr sz="3200" spc="-15" dirty="0">
                <a:latin typeface="Times New Roman"/>
                <a:cs typeface="Times New Roman"/>
              </a:rPr>
              <a:t> </a:t>
            </a:r>
            <a:r>
              <a:rPr sz="3200" spc="-11" dirty="0">
                <a:latin typeface="Times New Roman"/>
                <a:cs typeface="Times New Roman"/>
              </a:rPr>
              <a:t>behavioural</a:t>
            </a:r>
            <a:endParaRPr sz="3200">
              <a:latin typeface="Times New Roman"/>
              <a:cs typeface="Times New Roman"/>
            </a:endParaRPr>
          </a:p>
          <a:p>
            <a:pPr marL="354956" indent="-342257">
              <a:spcBef>
                <a:spcPts val="771"/>
              </a:spcBef>
              <a:buChar char="•"/>
              <a:tabLst>
                <a:tab pos="354956" algn="l"/>
              </a:tabLst>
            </a:pPr>
            <a:r>
              <a:rPr sz="3200" dirty="0">
                <a:latin typeface="Times New Roman"/>
                <a:cs typeface="Times New Roman"/>
              </a:rPr>
              <a:t>Benefits</a:t>
            </a:r>
            <a:r>
              <a:rPr sz="3200" spc="-15" dirty="0">
                <a:latin typeface="Times New Roman"/>
                <a:cs typeface="Times New Roman"/>
              </a:rPr>
              <a:t> </a:t>
            </a:r>
            <a:r>
              <a:rPr sz="3200" dirty="0">
                <a:latin typeface="Times New Roman"/>
                <a:cs typeface="Times New Roman"/>
              </a:rPr>
              <a:t>for</a:t>
            </a:r>
            <a:r>
              <a:rPr sz="3200" spc="-11" dirty="0">
                <a:latin typeface="Times New Roman"/>
                <a:cs typeface="Times New Roman"/>
              </a:rPr>
              <a:t> </a:t>
            </a:r>
            <a:r>
              <a:rPr sz="3200" dirty="0">
                <a:latin typeface="Times New Roman"/>
                <a:cs typeface="Times New Roman"/>
              </a:rPr>
              <a:t>community</a:t>
            </a:r>
            <a:r>
              <a:rPr sz="3200" spc="-35" dirty="0">
                <a:latin typeface="Times New Roman"/>
                <a:cs typeface="Times New Roman"/>
              </a:rPr>
              <a:t> </a:t>
            </a:r>
            <a:r>
              <a:rPr sz="3200" dirty="0">
                <a:latin typeface="Times New Roman"/>
                <a:cs typeface="Times New Roman"/>
              </a:rPr>
              <a:t>e.g.</a:t>
            </a:r>
            <a:r>
              <a:rPr sz="3200" spc="-15" dirty="0">
                <a:latin typeface="Times New Roman"/>
                <a:cs typeface="Times New Roman"/>
              </a:rPr>
              <a:t> </a:t>
            </a:r>
            <a:r>
              <a:rPr sz="3200" dirty="0">
                <a:latin typeface="Times New Roman"/>
                <a:cs typeface="Times New Roman"/>
              </a:rPr>
              <a:t>herd</a:t>
            </a:r>
            <a:r>
              <a:rPr sz="3200" spc="-15" dirty="0">
                <a:latin typeface="Times New Roman"/>
                <a:cs typeface="Times New Roman"/>
              </a:rPr>
              <a:t> </a:t>
            </a:r>
            <a:r>
              <a:rPr sz="3200" spc="-11" dirty="0">
                <a:latin typeface="Times New Roman"/>
                <a:cs typeface="Times New Roman"/>
              </a:rPr>
              <a:t>immunity</a:t>
            </a:r>
            <a:endParaRPr sz="3200">
              <a:latin typeface="Times New Roman"/>
              <a:cs typeface="Times New Roman"/>
            </a:endParaRPr>
          </a:p>
        </p:txBody>
      </p:sp>
      <p:sp>
        <p:nvSpPr>
          <p:cNvPr id="4" name="object 4"/>
          <p:cNvSpPr txBox="1"/>
          <p:nvPr/>
        </p:nvSpPr>
        <p:spPr>
          <a:xfrm>
            <a:off x="690475" y="6110123"/>
            <a:ext cx="5619751" cy="505908"/>
          </a:xfrm>
          <a:prstGeom prst="rect">
            <a:avLst/>
          </a:prstGeom>
        </p:spPr>
        <p:txBody>
          <a:bodyPr vert="horz" wrap="square" lIns="0" tIns="13335" rIns="0" bIns="0" rtlCol="0">
            <a:spAutoFit/>
          </a:bodyPr>
          <a:lstStyle/>
          <a:p>
            <a:pPr marL="354956" indent="-342257">
              <a:spcBef>
                <a:spcPts val="105"/>
              </a:spcBef>
              <a:buChar char="•"/>
              <a:tabLst>
                <a:tab pos="354956" algn="l"/>
              </a:tabLst>
            </a:pPr>
            <a:r>
              <a:rPr sz="3200" dirty="0">
                <a:latin typeface="Times New Roman"/>
                <a:cs typeface="Times New Roman"/>
              </a:rPr>
              <a:t>Comparison</a:t>
            </a:r>
            <a:r>
              <a:rPr sz="3200" spc="-40" dirty="0">
                <a:latin typeface="Times New Roman"/>
                <a:cs typeface="Times New Roman"/>
              </a:rPr>
              <a:t> </a:t>
            </a:r>
            <a:r>
              <a:rPr sz="3200" dirty="0">
                <a:latin typeface="Times New Roman"/>
                <a:cs typeface="Times New Roman"/>
              </a:rPr>
              <a:t>of</a:t>
            </a:r>
            <a:r>
              <a:rPr sz="3200" spc="-11" dirty="0">
                <a:latin typeface="Times New Roman"/>
                <a:cs typeface="Times New Roman"/>
              </a:rPr>
              <a:t> </a:t>
            </a:r>
            <a:r>
              <a:rPr sz="3200" dirty="0">
                <a:latin typeface="Times New Roman"/>
                <a:cs typeface="Times New Roman"/>
              </a:rPr>
              <a:t>delivery</a:t>
            </a:r>
            <a:r>
              <a:rPr sz="3200" spc="-25" dirty="0">
                <a:latin typeface="Times New Roman"/>
                <a:cs typeface="Times New Roman"/>
              </a:rPr>
              <a:t> </a:t>
            </a:r>
            <a:r>
              <a:rPr sz="3200" spc="-11" dirty="0">
                <a:latin typeface="Times New Roman"/>
                <a:cs typeface="Times New Roman"/>
              </a:rPr>
              <a:t>systems</a:t>
            </a:r>
            <a:endParaRPr sz="3200">
              <a:latin typeface="Times New Roman"/>
              <a:cs typeface="Times New Roman"/>
            </a:endParaRPr>
          </a:p>
        </p:txBody>
      </p:sp>
      <p:sp>
        <p:nvSpPr>
          <p:cNvPr id="5" name="object 5"/>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142</a:t>
            </a:r>
            <a:endParaRPr sz="14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fld id="{81D60167-4931-47E6-BA6A-407CBD079E47}" type="slidenum">
              <a:rPr spc="-25" dirty="0"/>
              <a:pPr marL="7462333">
                <a:lnSpc>
                  <a:spcPts val="1631"/>
                </a:lnSpc>
              </a:pPr>
              <a:t>14</a:t>
            </a:fld>
            <a:endParaRPr spc="-25" dirty="0"/>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1762716">
              <a:spcBef>
                <a:spcPts val="105"/>
              </a:spcBef>
            </a:pPr>
            <a:r>
              <a:rPr sz="4400" b="0" dirty="0">
                <a:latin typeface="Times New Roman"/>
                <a:cs typeface="Times New Roman"/>
              </a:rPr>
              <a:t>Indications</a:t>
            </a:r>
            <a:r>
              <a:rPr sz="4400" b="0" spc="-35" dirty="0">
                <a:latin typeface="Times New Roman"/>
                <a:cs typeface="Times New Roman"/>
              </a:rPr>
              <a:t> </a:t>
            </a:r>
            <a:r>
              <a:rPr sz="4400" b="0" dirty="0">
                <a:latin typeface="Times New Roman"/>
                <a:cs typeface="Times New Roman"/>
              </a:rPr>
              <a:t>for</a:t>
            </a:r>
            <a:r>
              <a:rPr sz="4400" b="0" spc="11" dirty="0">
                <a:latin typeface="Times New Roman"/>
                <a:cs typeface="Times New Roman"/>
              </a:rPr>
              <a:t> </a:t>
            </a:r>
            <a:r>
              <a:rPr sz="4400" b="0" spc="-20" dirty="0">
                <a:latin typeface="Times New Roman"/>
                <a:cs typeface="Times New Roman"/>
              </a:rPr>
              <a:t>RCTs</a:t>
            </a:r>
            <a:endParaRPr sz="4400">
              <a:latin typeface="Times New Roman"/>
              <a:cs typeface="Times New Roman"/>
            </a:endParaRPr>
          </a:p>
        </p:txBody>
      </p:sp>
      <p:sp>
        <p:nvSpPr>
          <p:cNvPr id="3" name="object 3"/>
          <p:cNvSpPr txBox="1"/>
          <p:nvPr/>
        </p:nvSpPr>
        <p:spPr>
          <a:xfrm>
            <a:off x="764542" y="1959993"/>
            <a:ext cx="7549515" cy="3760901"/>
          </a:xfrm>
          <a:prstGeom prst="rect">
            <a:avLst/>
          </a:prstGeom>
        </p:spPr>
        <p:txBody>
          <a:bodyPr vert="horz" wrap="square" lIns="0" tIns="60960" rIns="0" bIns="0" rtlCol="0">
            <a:spAutoFit/>
          </a:bodyPr>
          <a:lstStyle/>
          <a:p>
            <a:pPr marL="355591" marR="1087093" indent="-343526">
              <a:lnSpc>
                <a:spcPts val="3020"/>
              </a:lnSpc>
              <a:spcBef>
                <a:spcPts val="480"/>
              </a:spcBef>
              <a:buChar char="•"/>
              <a:tabLst>
                <a:tab pos="355591" algn="l"/>
              </a:tabLst>
            </a:pPr>
            <a:r>
              <a:rPr sz="2800" dirty="0">
                <a:latin typeface="Times New Roman"/>
                <a:cs typeface="Times New Roman"/>
              </a:rPr>
              <a:t>When</a:t>
            </a:r>
            <a:r>
              <a:rPr sz="2800" spc="-55" dirty="0">
                <a:latin typeface="Times New Roman"/>
                <a:cs typeface="Times New Roman"/>
              </a:rPr>
              <a:t> </a:t>
            </a:r>
            <a:r>
              <a:rPr sz="2800" dirty="0">
                <a:latin typeface="Times New Roman"/>
                <a:cs typeface="Times New Roman"/>
              </a:rPr>
              <a:t>should</a:t>
            </a:r>
            <a:r>
              <a:rPr sz="2800" spc="-71" dirty="0">
                <a:latin typeface="Times New Roman"/>
                <a:cs typeface="Times New Roman"/>
              </a:rPr>
              <a:t> </a:t>
            </a:r>
            <a:r>
              <a:rPr sz="2800" dirty="0">
                <a:latin typeface="Times New Roman"/>
                <a:cs typeface="Times New Roman"/>
              </a:rPr>
              <a:t>an</a:t>
            </a:r>
            <a:r>
              <a:rPr sz="2800" spc="-51" dirty="0">
                <a:latin typeface="Times New Roman"/>
                <a:cs typeface="Times New Roman"/>
              </a:rPr>
              <a:t> </a:t>
            </a:r>
            <a:r>
              <a:rPr sz="2800" dirty="0">
                <a:latin typeface="Times New Roman"/>
                <a:cs typeface="Times New Roman"/>
              </a:rPr>
              <a:t>RCT</a:t>
            </a:r>
            <a:r>
              <a:rPr sz="2800" spc="-55" dirty="0">
                <a:latin typeface="Times New Roman"/>
                <a:cs typeface="Times New Roman"/>
              </a:rPr>
              <a:t> </a:t>
            </a:r>
            <a:r>
              <a:rPr sz="2800" dirty="0">
                <a:latin typeface="Times New Roman"/>
                <a:cs typeface="Times New Roman"/>
              </a:rPr>
              <a:t>be</a:t>
            </a:r>
            <a:r>
              <a:rPr sz="2800" spc="-51" dirty="0">
                <a:latin typeface="Times New Roman"/>
                <a:cs typeface="Times New Roman"/>
              </a:rPr>
              <a:t> </a:t>
            </a:r>
            <a:r>
              <a:rPr sz="2800" dirty="0">
                <a:latin typeface="Times New Roman"/>
                <a:cs typeface="Times New Roman"/>
              </a:rPr>
              <a:t>done?</a:t>
            </a:r>
            <a:r>
              <a:rPr sz="2800" spc="-51" dirty="0">
                <a:latin typeface="Times New Roman"/>
                <a:cs typeface="Times New Roman"/>
              </a:rPr>
              <a:t> </a:t>
            </a:r>
            <a:r>
              <a:rPr sz="2800" dirty="0">
                <a:latin typeface="Times New Roman"/>
                <a:cs typeface="Times New Roman"/>
              </a:rPr>
              <a:t>–</a:t>
            </a:r>
            <a:r>
              <a:rPr sz="2800" spc="-45" dirty="0">
                <a:latin typeface="Times New Roman"/>
                <a:cs typeface="Times New Roman"/>
              </a:rPr>
              <a:t> </a:t>
            </a:r>
            <a:r>
              <a:rPr sz="2800" dirty="0">
                <a:latin typeface="Times New Roman"/>
                <a:cs typeface="Times New Roman"/>
              </a:rPr>
              <a:t>when</a:t>
            </a:r>
            <a:r>
              <a:rPr sz="2800" spc="-40" dirty="0">
                <a:latin typeface="Times New Roman"/>
                <a:cs typeface="Times New Roman"/>
              </a:rPr>
              <a:t> </a:t>
            </a:r>
            <a:r>
              <a:rPr sz="2800" spc="-25" dirty="0">
                <a:latin typeface="Times New Roman"/>
                <a:cs typeface="Times New Roman"/>
              </a:rPr>
              <a:t>the </a:t>
            </a:r>
            <a:r>
              <a:rPr sz="2800" dirty="0">
                <a:latin typeface="Times New Roman"/>
                <a:cs typeface="Times New Roman"/>
              </a:rPr>
              <a:t>following</a:t>
            </a:r>
            <a:r>
              <a:rPr sz="2800" spc="-111" dirty="0">
                <a:latin typeface="Times New Roman"/>
                <a:cs typeface="Times New Roman"/>
              </a:rPr>
              <a:t> </a:t>
            </a:r>
            <a:r>
              <a:rPr sz="2800" dirty="0">
                <a:latin typeface="Times New Roman"/>
                <a:cs typeface="Times New Roman"/>
              </a:rPr>
              <a:t>conditions</a:t>
            </a:r>
            <a:r>
              <a:rPr sz="2800" spc="-111" dirty="0">
                <a:latin typeface="Times New Roman"/>
                <a:cs typeface="Times New Roman"/>
              </a:rPr>
              <a:t> </a:t>
            </a:r>
            <a:r>
              <a:rPr sz="2800" spc="-11" dirty="0">
                <a:latin typeface="Times New Roman"/>
                <a:cs typeface="Times New Roman"/>
              </a:rPr>
              <a:t>exist;</a:t>
            </a:r>
            <a:endParaRPr sz="2800">
              <a:latin typeface="Times New Roman"/>
              <a:cs typeface="Times New Roman"/>
            </a:endParaRPr>
          </a:p>
          <a:p>
            <a:pPr marL="756266" marR="552437" lvl="1" indent="-287013">
              <a:lnSpc>
                <a:spcPts val="2591"/>
              </a:lnSpc>
              <a:spcBef>
                <a:spcPts val="591"/>
              </a:spcBef>
              <a:buChar char="–"/>
              <a:tabLst>
                <a:tab pos="756266" algn="l"/>
              </a:tabLst>
            </a:pPr>
            <a:r>
              <a:rPr dirty="0">
                <a:latin typeface="Times New Roman"/>
                <a:cs typeface="Times New Roman"/>
              </a:rPr>
              <a:t>Equipoise</a:t>
            </a:r>
            <a:r>
              <a:rPr spc="-15" dirty="0">
                <a:latin typeface="Times New Roman"/>
                <a:cs typeface="Times New Roman"/>
              </a:rPr>
              <a:t> </a:t>
            </a:r>
            <a:r>
              <a:rPr dirty="0">
                <a:latin typeface="Times New Roman"/>
                <a:cs typeface="Times New Roman"/>
              </a:rPr>
              <a:t>– the research</a:t>
            </a:r>
            <a:r>
              <a:rPr spc="-31" dirty="0">
                <a:latin typeface="Times New Roman"/>
                <a:cs typeface="Times New Roman"/>
              </a:rPr>
              <a:t> </a:t>
            </a:r>
            <a:r>
              <a:rPr dirty="0">
                <a:latin typeface="Times New Roman"/>
                <a:cs typeface="Times New Roman"/>
              </a:rPr>
              <a:t>question</a:t>
            </a:r>
            <a:r>
              <a:rPr spc="-20" dirty="0">
                <a:latin typeface="Times New Roman"/>
                <a:cs typeface="Times New Roman"/>
              </a:rPr>
              <a:t> </a:t>
            </a:r>
            <a:r>
              <a:rPr dirty="0">
                <a:latin typeface="Times New Roman"/>
                <a:cs typeface="Times New Roman"/>
              </a:rPr>
              <a:t>should reflect</a:t>
            </a:r>
            <a:r>
              <a:rPr spc="-25" dirty="0">
                <a:latin typeface="Times New Roman"/>
                <a:cs typeface="Times New Roman"/>
              </a:rPr>
              <a:t> </a:t>
            </a:r>
            <a:r>
              <a:rPr spc="-51" dirty="0">
                <a:latin typeface="Times New Roman"/>
                <a:cs typeface="Times New Roman"/>
              </a:rPr>
              <a:t>a </a:t>
            </a:r>
            <a:r>
              <a:rPr dirty="0">
                <a:latin typeface="Times New Roman"/>
                <a:cs typeface="Times New Roman"/>
              </a:rPr>
              <a:t>situation</a:t>
            </a:r>
            <a:r>
              <a:rPr spc="-40" dirty="0">
                <a:latin typeface="Times New Roman"/>
                <a:cs typeface="Times New Roman"/>
              </a:rPr>
              <a:t> </a:t>
            </a:r>
            <a:r>
              <a:rPr dirty="0">
                <a:latin typeface="Times New Roman"/>
                <a:cs typeface="Times New Roman"/>
              </a:rPr>
              <a:t>of</a:t>
            </a:r>
            <a:r>
              <a:rPr spc="5" dirty="0">
                <a:latin typeface="Times New Roman"/>
                <a:cs typeface="Times New Roman"/>
              </a:rPr>
              <a:t> </a:t>
            </a:r>
            <a:r>
              <a:rPr dirty="0">
                <a:latin typeface="Times New Roman"/>
                <a:cs typeface="Times New Roman"/>
              </a:rPr>
              <a:t>uncertainty</a:t>
            </a:r>
            <a:r>
              <a:rPr spc="-40" dirty="0">
                <a:latin typeface="Times New Roman"/>
                <a:cs typeface="Times New Roman"/>
              </a:rPr>
              <a:t> </a:t>
            </a:r>
            <a:r>
              <a:rPr dirty="0">
                <a:latin typeface="Times New Roman"/>
                <a:cs typeface="Times New Roman"/>
              </a:rPr>
              <a:t>in</a:t>
            </a:r>
            <a:r>
              <a:rPr spc="-5" dirty="0">
                <a:latin typeface="Times New Roman"/>
                <a:cs typeface="Times New Roman"/>
              </a:rPr>
              <a:t> </a:t>
            </a:r>
            <a:r>
              <a:rPr dirty="0">
                <a:latin typeface="Times New Roman"/>
                <a:cs typeface="Times New Roman"/>
              </a:rPr>
              <a:t>the scientific</a:t>
            </a:r>
            <a:r>
              <a:rPr spc="-40" dirty="0">
                <a:latin typeface="Times New Roman"/>
                <a:cs typeface="Times New Roman"/>
              </a:rPr>
              <a:t> </a:t>
            </a:r>
            <a:r>
              <a:rPr spc="-11" dirty="0">
                <a:latin typeface="Times New Roman"/>
                <a:cs typeface="Times New Roman"/>
              </a:rPr>
              <a:t>community</a:t>
            </a:r>
            <a:endParaRPr>
              <a:latin typeface="Times New Roman"/>
              <a:cs typeface="Times New Roman"/>
            </a:endParaRPr>
          </a:p>
          <a:p>
            <a:pPr marL="756266" marR="400675" lvl="1" indent="-287013">
              <a:lnSpc>
                <a:spcPts val="2591"/>
              </a:lnSpc>
              <a:spcBef>
                <a:spcPts val="580"/>
              </a:spcBef>
              <a:buChar char="–"/>
              <a:tabLst>
                <a:tab pos="756266" algn="l"/>
              </a:tabLst>
            </a:pPr>
            <a:r>
              <a:rPr dirty="0">
                <a:latin typeface="Times New Roman"/>
                <a:cs typeface="Times New Roman"/>
              </a:rPr>
              <a:t>Ethical</a:t>
            </a:r>
            <a:r>
              <a:rPr spc="-20" dirty="0">
                <a:latin typeface="Times New Roman"/>
                <a:cs typeface="Times New Roman"/>
              </a:rPr>
              <a:t> </a:t>
            </a:r>
            <a:r>
              <a:rPr dirty="0">
                <a:latin typeface="Times New Roman"/>
                <a:cs typeface="Times New Roman"/>
              </a:rPr>
              <a:t>–</a:t>
            </a:r>
            <a:r>
              <a:rPr spc="11" dirty="0">
                <a:latin typeface="Times New Roman"/>
                <a:cs typeface="Times New Roman"/>
              </a:rPr>
              <a:t> </a:t>
            </a:r>
            <a:r>
              <a:rPr dirty="0">
                <a:latin typeface="Times New Roman"/>
                <a:cs typeface="Times New Roman"/>
              </a:rPr>
              <a:t>the</a:t>
            </a:r>
            <a:r>
              <a:rPr spc="-15" dirty="0">
                <a:latin typeface="Times New Roman"/>
                <a:cs typeface="Times New Roman"/>
              </a:rPr>
              <a:t> </a:t>
            </a:r>
            <a:r>
              <a:rPr dirty="0">
                <a:latin typeface="Times New Roman"/>
                <a:cs typeface="Times New Roman"/>
              </a:rPr>
              <a:t>research</a:t>
            </a:r>
            <a:r>
              <a:rPr spc="-11" dirty="0">
                <a:latin typeface="Times New Roman"/>
                <a:cs typeface="Times New Roman"/>
              </a:rPr>
              <a:t> </a:t>
            </a:r>
            <a:r>
              <a:rPr dirty="0">
                <a:latin typeface="Times New Roman"/>
                <a:cs typeface="Times New Roman"/>
              </a:rPr>
              <a:t>question</a:t>
            </a:r>
            <a:r>
              <a:rPr spc="-11" dirty="0">
                <a:latin typeface="Times New Roman"/>
                <a:cs typeface="Times New Roman"/>
              </a:rPr>
              <a:t> </a:t>
            </a:r>
            <a:r>
              <a:rPr dirty="0">
                <a:latin typeface="Times New Roman"/>
                <a:cs typeface="Times New Roman"/>
              </a:rPr>
              <a:t>should</a:t>
            </a:r>
            <a:r>
              <a:rPr spc="-5" dirty="0">
                <a:latin typeface="Times New Roman"/>
                <a:cs typeface="Times New Roman"/>
              </a:rPr>
              <a:t> </a:t>
            </a:r>
            <a:r>
              <a:rPr dirty="0">
                <a:latin typeface="Times New Roman"/>
                <a:cs typeface="Times New Roman"/>
              </a:rPr>
              <a:t>be</a:t>
            </a:r>
            <a:r>
              <a:rPr spc="15" dirty="0">
                <a:latin typeface="Times New Roman"/>
                <a:cs typeface="Times New Roman"/>
              </a:rPr>
              <a:t> </a:t>
            </a:r>
            <a:r>
              <a:rPr dirty="0">
                <a:latin typeface="Times New Roman"/>
                <a:cs typeface="Times New Roman"/>
              </a:rPr>
              <a:t>possible</a:t>
            </a:r>
            <a:r>
              <a:rPr spc="-11" dirty="0">
                <a:latin typeface="Times New Roman"/>
                <a:cs typeface="Times New Roman"/>
              </a:rPr>
              <a:t> </a:t>
            </a:r>
            <a:r>
              <a:rPr spc="-25" dirty="0">
                <a:latin typeface="Times New Roman"/>
                <a:cs typeface="Times New Roman"/>
              </a:rPr>
              <a:t>to </a:t>
            </a:r>
            <a:r>
              <a:rPr dirty="0">
                <a:latin typeface="Times New Roman"/>
                <a:cs typeface="Times New Roman"/>
              </a:rPr>
              <a:t>address</a:t>
            </a:r>
            <a:r>
              <a:rPr spc="-11" dirty="0">
                <a:latin typeface="Times New Roman"/>
                <a:cs typeface="Times New Roman"/>
              </a:rPr>
              <a:t> </a:t>
            </a:r>
            <a:r>
              <a:rPr dirty="0">
                <a:latin typeface="Times New Roman"/>
                <a:cs typeface="Times New Roman"/>
              </a:rPr>
              <a:t>with</a:t>
            </a:r>
            <a:r>
              <a:rPr spc="-15" dirty="0">
                <a:latin typeface="Times New Roman"/>
                <a:cs typeface="Times New Roman"/>
              </a:rPr>
              <a:t> </a:t>
            </a:r>
            <a:r>
              <a:rPr dirty="0">
                <a:latin typeface="Times New Roman"/>
                <a:cs typeface="Times New Roman"/>
              </a:rPr>
              <a:t>research</a:t>
            </a:r>
            <a:r>
              <a:rPr spc="-25" dirty="0">
                <a:latin typeface="Times New Roman"/>
                <a:cs typeface="Times New Roman"/>
              </a:rPr>
              <a:t> </a:t>
            </a:r>
            <a:r>
              <a:rPr dirty="0">
                <a:latin typeface="Times New Roman"/>
                <a:cs typeface="Times New Roman"/>
              </a:rPr>
              <a:t>which</a:t>
            </a:r>
            <a:r>
              <a:rPr spc="-11" dirty="0">
                <a:latin typeface="Times New Roman"/>
                <a:cs typeface="Times New Roman"/>
              </a:rPr>
              <a:t> </a:t>
            </a:r>
            <a:r>
              <a:rPr dirty="0">
                <a:latin typeface="Times New Roman"/>
                <a:cs typeface="Times New Roman"/>
              </a:rPr>
              <a:t>is</a:t>
            </a:r>
            <a:r>
              <a:rPr spc="5" dirty="0">
                <a:latin typeface="Times New Roman"/>
                <a:cs typeface="Times New Roman"/>
              </a:rPr>
              <a:t> </a:t>
            </a:r>
            <a:r>
              <a:rPr spc="-11" dirty="0">
                <a:latin typeface="Times New Roman"/>
                <a:cs typeface="Times New Roman"/>
              </a:rPr>
              <a:t>ethical</a:t>
            </a:r>
            <a:endParaRPr>
              <a:latin typeface="Times New Roman"/>
              <a:cs typeface="Times New Roman"/>
            </a:endParaRPr>
          </a:p>
          <a:p>
            <a:pPr marL="756266" marR="256534" lvl="1" indent="-287013">
              <a:lnSpc>
                <a:spcPts val="2591"/>
              </a:lnSpc>
              <a:spcBef>
                <a:spcPts val="580"/>
              </a:spcBef>
              <a:buChar char="–"/>
              <a:tabLst>
                <a:tab pos="756266" algn="l"/>
              </a:tabLst>
            </a:pPr>
            <a:r>
              <a:rPr dirty="0">
                <a:latin typeface="Times New Roman"/>
                <a:cs typeface="Times New Roman"/>
              </a:rPr>
              <a:t>Feasible</a:t>
            </a:r>
            <a:r>
              <a:rPr spc="-15" dirty="0">
                <a:latin typeface="Times New Roman"/>
                <a:cs typeface="Times New Roman"/>
              </a:rPr>
              <a:t> </a:t>
            </a:r>
            <a:r>
              <a:rPr dirty="0">
                <a:latin typeface="Times New Roman"/>
                <a:cs typeface="Times New Roman"/>
              </a:rPr>
              <a:t>–</a:t>
            </a:r>
            <a:r>
              <a:rPr spc="5" dirty="0">
                <a:latin typeface="Times New Roman"/>
                <a:cs typeface="Times New Roman"/>
              </a:rPr>
              <a:t> </a:t>
            </a:r>
            <a:r>
              <a:rPr dirty="0">
                <a:latin typeface="Times New Roman"/>
                <a:cs typeface="Times New Roman"/>
              </a:rPr>
              <a:t>the</a:t>
            </a:r>
            <a:r>
              <a:rPr spc="-20" dirty="0">
                <a:latin typeface="Times New Roman"/>
                <a:cs typeface="Times New Roman"/>
              </a:rPr>
              <a:t> </a:t>
            </a:r>
            <a:r>
              <a:rPr dirty="0">
                <a:latin typeface="Times New Roman"/>
                <a:cs typeface="Times New Roman"/>
              </a:rPr>
              <a:t>research</a:t>
            </a:r>
            <a:r>
              <a:rPr spc="-20" dirty="0">
                <a:latin typeface="Times New Roman"/>
                <a:cs typeface="Times New Roman"/>
              </a:rPr>
              <a:t> </a:t>
            </a:r>
            <a:r>
              <a:rPr dirty="0">
                <a:latin typeface="Times New Roman"/>
                <a:cs typeface="Times New Roman"/>
              </a:rPr>
              <a:t>question</a:t>
            </a:r>
            <a:r>
              <a:rPr spc="-15" dirty="0">
                <a:latin typeface="Times New Roman"/>
                <a:cs typeface="Times New Roman"/>
              </a:rPr>
              <a:t> </a:t>
            </a:r>
            <a:r>
              <a:rPr dirty="0">
                <a:latin typeface="Times New Roman"/>
                <a:cs typeface="Times New Roman"/>
              </a:rPr>
              <a:t>should</a:t>
            </a:r>
            <a:r>
              <a:rPr spc="-15" dirty="0">
                <a:latin typeface="Times New Roman"/>
                <a:cs typeface="Times New Roman"/>
              </a:rPr>
              <a:t> </a:t>
            </a:r>
            <a:r>
              <a:rPr dirty="0">
                <a:latin typeface="Times New Roman"/>
                <a:cs typeface="Times New Roman"/>
              </a:rPr>
              <a:t>be</a:t>
            </a:r>
            <a:r>
              <a:rPr spc="5" dirty="0">
                <a:latin typeface="Times New Roman"/>
                <a:cs typeface="Times New Roman"/>
              </a:rPr>
              <a:t> </a:t>
            </a:r>
            <a:r>
              <a:rPr dirty="0">
                <a:latin typeface="Times New Roman"/>
                <a:cs typeface="Times New Roman"/>
              </a:rPr>
              <a:t>possible</a:t>
            </a:r>
            <a:r>
              <a:rPr spc="-20" dirty="0">
                <a:latin typeface="Times New Roman"/>
                <a:cs typeface="Times New Roman"/>
              </a:rPr>
              <a:t> </a:t>
            </a:r>
            <a:r>
              <a:rPr spc="-35" dirty="0">
                <a:latin typeface="Times New Roman"/>
                <a:cs typeface="Times New Roman"/>
              </a:rPr>
              <a:t>to </a:t>
            </a:r>
            <a:r>
              <a:rPr dirty="0">
                <a:latin typeface="Times New Roman"/>
                <a:cs typeface="Times New Roman"/>
              </a:rPr>
              <a:t>address in</a:t>
            </a:r>
            <a:r>
              <a:rPr spc="-15" dirty="0">
                <a:latin typeface="Times New Roman"/>
                <a:cs typeface="Times New Roman"/>
              </a:rPr>
              <a:t> </a:t>
            </a:r>
            <a:r>
              <a:rPr dirty="0">
                <a:latin typeface="Times New Roman"/>
                <a:cs typeface="Times New Roman"/>
              </a:rPr>
              <a:t>an </a:t>
            </a:r>
            <a:r>
              <a:rPr spc="-25" dirty="0">
                <a:latin typeface="Times New Roman"/>
                <a:cs typeface="Times New Roman"/>
              </a:rPr>
              <a:t>RCT</a:t>
            </a:r>
            <a:endParaRPr>
              <a:latin typeface="Times New Roman"/>
              <a:cs typeface="Times New Roman"/>
            </a:endParaRPr>
          </a:p>
          <a:p>
            <a:pPr marL="756266" lvl="1" indent="-286378">
              <a:lnSpc>
                <a:spcPts val="2735"/>
              </a:lnSpc>
              <a:spcBef>
                <a:spcPts val="255"/>
              </a:spcBef>
              <a:buChar char="–"/>
              <a:tabLst>
                <a:tab pos="756266" algn="l"/>
              </a:tabLst>
            </a:pPr>
            <a:r>
              <a:rPr dirty="0">
                <a:latin typeface="Times New Roman"/>
                <a:cs typeface="Times New Roman"/>
              </a:rPr>
              <a:t>Relevant</a:t>
            </a:r>
            <a:r>
              <a:rPr spc="-35" dirty="0">
                <a:latin typeface="Times New Roman"/>
                <a:cs typeface="Times New Roman"/>
              </a:rPr>
              <a:t> </a:t>
            </a:r>
            <a:r>
              <a:rPr dirty="0">
                <a:latin typeface="Times New Roman"/>
                <a:cs typeface="Times New Roman"/>
              </a:rPr>
              <a:t>– the</a:t>
            </a:r>
            <a:r>
              <a:rPr spc="-11" dirty="0">
                <a:latin typeface="Times New Roman"/>
                <a:cs typeface="Times New Roman"/>
              </a:rPr>
              <a:t> </a:t>
            </a:r>
            <a:r>
              <a:rPr dirty="0">
                <a:latin typeface="Times New Roman"/>
                <a:cs typeface="Times New Roman"/>
              </a:rPr>
              <a:t>research</a:t>
            </a:r>
            <a:r>
              <a:rPr spc="-15" dirty="0">
                <a:latin typeface="Times New Roman"/>
                <a:cs typeface="Times New Roman"/>
              </a:rPr>
              <a:t> </a:t>
            </a:r>
            <a:r>
              <a:rPr dirty="0">
                <a:latin typeface="Times New Roman"/>
                <a:cs typeface="Times New Roman"/>
              </a:rPr>
              <a:t>question</a:t>
            </a:r>
            <a:r>
              <a:rPr spc="-31" dirty="0">
                <a:latin typeface="Times New Roman"/>
                <a:cs typeface="Times New Roman"/>
              </a:rPr>
              <a:t> </a:t>
            </a:r>
            <a:r>
              <a:rPr dirty="0">
                <a:latin typeface="Times New Roman"/>
                <a:cs typeface="Times New Roman"/>
              </a:rPr>
              <a:t>should</a:t>
            </a:r>
            <a:r>
              <a:rPr spc="-15" dirty="0">
                <a:latin typeface="Times New Roman"/>
                <a:cs typeface="Times New Roman"/>
              </a:rPr>
              <a:t> </a:t>
            </a:r>
            <a:r>
              <a:rPr dirty="0">
                <a:latin typeface="Times New Roman"/>
                <a:cs typeface="Times New Roman"/>
              </a:rPr>
              <a:t>be relevant</a:t>
            </a:r>
            <a:r>
              <a:rPr spc="-40" dirty="0">
                <a:latin typeface="Times New Roman"/>
                <a:cs typeface="Times New Roman"/>
              </a:rPr>
              <a:t> </a:t>
            </a:r>
            <a:r>
              <a:rPr spc="-25" dirty="0">
                <a:latin typeface="Times New Roman"/>
                <a:cs typeface="Times New Roman"/>
              </a:rPr>
              <a:t>and</a:t>
            </a:r>
            <a:endParaRPr>
              <a:latin typeface="Times New Roman"/>
              <a:cs typeface="Times New Roman"/>
            </a:endParaRPr>
          </a:p>
          <a:p>
            <a:pPr marL="756266">
              <a:lnSpc>
                <a:spcPts val="2735"/>
              </a:lnSpc>
            </a:pPr>
            <a:r>
              <a:rPr spc="-11" dirty="0">
                <a:latin typeface="Times New Roman"/>
                <a:cs typeface="Times New Roman"/>
              </a:rPr>
              <a:t>justifiable.</a:t>
            </a:r>
            <a:endParaRPr>
              <a:latin typeface="Times New Roman"/>
              <a:cs typeface="Times New Roman"/>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143</a:t>
            </a:r>
            <a:endParaRPr sz="1400">
              <a:latin typeface="Times New Roman"/>
              <a:cs typeface="Times New Roman"/>
            </a:endParaRPr>
          </a:p>
        </p:txBody>
      </p:sp>
      <p:sp>
        <p:nvSpPr>
          <p:cNvPr id="3" name="object 3"/>
          <p:cNvSpPr txBox="1">
            <a:spLocks noGrp="1"/>
          </p:cNvSpPr>
          <p:nvPr>
            <p:ph type="title"/>
          </p:nvPr>
        </p:nvSpPr>
        <p:spPr>
          <a:xfrm>
            <a:off x="2059307" y="850137"/>
            <a:ext cx="5023485" cy="627736"/>
          </a:xfrm>
          <a:prstGeom prst="rect">
            <a:avLst/>
          </a:prstGeom>
        </p:spPr>
        <p:txBody>
          <a:bodyPr vert="horz" wrap="square" lIns="0" tIns="12065" rIns="0" bIns="0" rtlCol="0">
            <a:spAutoFit/>
          </a:bodyPr>
          <a:lstStyle/>
          <a:p>
            <a:pPr marL="12700">
              <a:spcBef>
                <a:spcPts val="95"/>
              </a:spcBef>
            </a:pPr>
            <a:r>
              <a:rPr sz="4000" b="0" spc="-11" dirty="0"/>
              <a:t>Methodological</a:t>
            </a:r>
            <a:r>
              <a:rPr sz="4000" b="0" spc="-165" dirty="0"/>
              <a:t> </a:t>
            </a:r>
            <a:r>
              <a:rPr sz="4000" b="0" spc="-11" dirty="0"/>
              <a:t>issues</a:t>
            </a:r>
            <a:endParaRPr sz="4000"/>
          </a:p>
        </p:txBody>
      </p:sp>
      <p:sp>
        <p:nvSpPr>
          <p:cNvPr id="4" name="object 4"/>
          <p:cNvSpPr txBox="1"/>
          <p:nvPr/>
        </p:nvSpPr>
        <p:spPr>
          <a:xfrm>
            <a:off x="851103" y="1751457"/>
            <a:ext cx="7335520" cy="4236416"/>
          </a:xfrm>
          <a:prstGeom prst="rect">
            <a:avLst/>
          </a:prstGeom>
        </p:spPr>
        <p:txBody>
          <a:bodyPr vert="horz" wrap="square" lIns="0" tIns="12065" rIns="0" bIns="0" rtlCol="0">
            <a:spAutoFit/>
          </a:bodyPr>
          <a:lstStyle/>
          <a:p>
            <a:pPr marL="355591" marR="5080" indent="-342891">
              <a:spcBef>
                <a:spcPts val="95"/>
              </a:spcBef>
              <a:buChar char="•"/>
              <a:tabLst>
                <a:tab pos="355591" algn="l"/>
              </a:tabLst>
            </a:pPr>
            <a:r>
              <a:rPr sz="2800" dirty="0">
                <a:latin typeface="Arial"/>
                <a:cs typeface="Arial"/>
              </a:rPr>
              <a:t>Randomization</a:t>
            </a:r>
            <a:r>
              <a:rPr sz="2800" spc="-91" dirty="0">
                <a:latin typeface="Arial"/>
                <a:cs typeface="Arial"/>
              </a:rPr>
              <a:t> </a:t>
            </a:r>
            <a:r>
              <a:rPr sz="2800" dirty="0">
                <a:latin typeface="Arial"/>
                <a:cs typeface="Arial"/>
              </a:rPr>
              <a:t>of</a:t>
            </a:r>
            <a:r>
              <a:rPr sz="2800" spc="-115" dirty="0">
                <a:latin typeface="Arial"/>
                <a:cs typeface="Arial"/>
              </a:rPr>
              <a:t> </a:t>
            </a:r>
            <a:r>
              <a:rPr sz="2800" dirty="0">
                <a:latin typeface="Arial"/>
                <a:cs typeface="Arial"/>
              </a:rPr>
              <a:t>communities:</a:t>
            </a:r>
            <a:r>
              <a:rPr sz="2800" spc="-105" dirty="0">
                <a:latin typeface="Arial"/>
                <a:cs typeface="Arial"/>
              </a:rPr>
              <a:t> </a:t>
            </a:r>
            <a:r>
              <a:rPr sz="2800" dirty="0">
                <a:latin typeface="Arial"/>
                <a:cs typeface="Arial"/>
              </a:rPr>
              <a:t>lack</a:t>
            </a:r>
            <a:r>
              <a:rPr sz="2800" spc="-111" dirty="0">
                <a:latin typeface="Arial"/>
                <a:cs typeface="Arial"/>
              </a:rPr>
              <a:t> </a:t>
            </a:r>
            <a:r>
              <a:rPr sz="2800" spc="-25" dirty="0">
                <a:latin typeface="Arial"/>
                <a:cs typeface="Arial"/>
              </a:rPr>
              <a:t>of </a:t>
            </a:r>
            <a:r>
              <a:rPr sz="2800" dirty="0">
                <a:latin typeface="Arial"/>
                <a:cs typeface="Arial"/>
              </a:rPr>
              <a:t>statistical</a:t>
            </a:r>
            <a:r>
              <a:rPr sz="2800" spc="-145" dirty="0">
                <a:latin typeface="Arial"/>
                <a:cs typeface="Arial"/>
              </a:rPr>
              <a:t> </a:t>
            </a:r>
            <a:r>
              <a:rPr sz="2800" dirty="0">
                <a:latin typeface="Arial"/>
                <a:cs typeface="Arial"/>
              </a:rPr>
              <a:t>independence</a:t>
            </a:r>
            <a:r>
              <a:rPr sz="2800" spc="-125" dirty="0">
                <a:latin typeface="Arial"/>
                <a:cs typeface="Arial"/>
              </a:rPr>
              <a:t> </a:t>
            </a:r>
            <a:r>
              <a:rPr sz="2800" dirty="0">
                <a:latin typeface="Arial"/>
                <a:cs typeface="Arial"/>
              </a:rPr>
              <a:t>among</a:t>
            </a:r>
            <a:r>
              <a:rPr sz="2800" spc="-111" dirty="0">
                <a:latin typeface="Arial"/>
                <a:cs typeface="Arial"/>
              </a:rPr>
              <a:t> </a:t>
            </a:r>
            <a:r>
              <a:rPr sz="2800" dirty="0">
                <a:latin typeface="Arial"/>
                <a:cs typeface="Arial"/>
              </a:rPr>
              <a:t>members</a:t>
            </a:r>
            <a:r>
              <a:rPr sz="2800" spc="-115" dirty="0">
                <a:latin typeface="Arial"/>
                <a:cs typeface="Arial"/>
              </a:rPr>
              <a:t> </a:t>
            </a:r>
            <a:r>
              <a:rPr sz="2800" spc="-25" dirty="0">
                <a:latin typeface="Arial"/>
                <a:cs typeface="Arial"/>
              </a:rPr>
              <a:t>of </a:t>
            </a:r>
            <a:r>
              <a:rPr sz="2800" dirty="0">
                <a:latin typeface="Arial"/>
                <a:cs typeface="Arial"/>
              </a:rPr>
              <a:t>a</a:t>
            </a:r>
            <a:r>
              <a:rPr sz="2800" spc="-75" dirty="0">
                <a:latin typeface="Arial"/>
                <a:cs typeface="Arial"/>
              </a:rPr>
              <a:t> </a:t>
            </a:r>
            <a:r>
              <a:rPr sz="2800" dirty="0">
                <a:latin typeface="Arial"/>
                <a:cs typeface="Arial"/>
              </a:rPr>
              <a:t>community</a:t>
            </a:r>
            <a:r>
              <a:rPr sz="2800" spc="-55" dirty="0">
                <a:latin typeface="Arial"/>
                <a:cs typeface="Arial"/>
              </a:rPr>
              <a:t> </a:t>
            </a:r>
            <a:r>
              <a:rPr sz="2800" dirty="0">
                <a:latin typeface="Arial"/>
                <a:cs typeface="Arial"/>
              </a:rPr>
              <a:t>(cause</a:t>
            </a:r>
            <a:r>
              <a:rPr sz="2800" spc="-71" dirty="0">
                <a:latin typeface="Arial"/>
                <a:cs typeface="Arial"/>
              </a:rPr>
              <a:t> </a:t>
            </a:r>
            <a:r>
              <a:rPr sz="2800" dirty="0">
                <a:latin typeface="Arial"/>
                <a:cs typeface="Arial"/>
              </a:rPr>
              <a:t>of</a:t>
            </a:r>
            <a:r>
              <a:rPr sz="2800" spc="-40" dirty="0">
                <a:latin typeface="Arial"/>
                <a:cs typeface="Arial"/>
              </a:rPr>
              <a:t> </a:t>
            </a:r>
            <a:r>
              <a:rPr sz="2800" i="1" dirty="0">
                <a:latin typeface="Arial"/>
                <a:cs typeface="Arial"/>
              </a:rPr>
              <a:t>design</a:t>
            </a:r>
            <a:r>
              <a:rPr sz="2800" i="1" spc="-65" dirty="0">
                <a:latin typeface="Arial"/>
                <a:cs typeface="Arial"/>
              </a:rPr>
              <a:t> </a:t>
            </a:r>
            <a:r>
              <a:rPr sz="2800" i="1" spc="-11" dirty="0">
                <a:latin typeface="Arial"/>
                <a:cs typeface="Arial"/>
              </a:rPr>
              <a:t>effect</a:t>
            </a:r>
            <a:r>
              <a:rPr sz="2800" spc="-11" dirty="0">
                <a:latin typeface="Arial"/>
                <a:cs typeface="Arial"/>
              </a:rPr>
              <a:t>)</a:t>
            </a:r>
            <a:endParaRPr sz="2800">
              <a:latin typeface="Arial"/>
              <a:cs typeface="Arial"/>
            </a:endParaRPr>
          </a:p>
          <a:p>
            <a:pPr marL="355591" marR="440044" indent="-342891">
              <a:spcBef>
                <a:spcPts val="1345"/>
              </a:spcBef>
              <a:buChar char="•"/>
              <a:tabLst>
                <a:tab pos="355591" algn="l"/>
              </a:tabLst>
            </a:pPr>
            <a:r>
              <a:rPr sz="2800" dirty="0">
                <a:latin typeface="Arial"/>
                <a:cs typeface="Arial"/>
              </a:rPr>
              <a:t>Sample</a:t>
            </a:r>
            <a:r>
              <a:rPr sz="2800" spc="-71" dirty="0">
                <a:latin typeface="Arial"/>
                <a:cs typeface="Arial"/>
              </a:rPr>
              <a:t> </a:t>
            </a:r>
            <a:r>
              <a:rPr sz="2800" dirty="0">
                <a:latin typeface="Arial"/>
                <a:cs typeface="Arial"/>
              </a:rPr>
              <a:t>size</a:t>
            </a:r>
            <a:r>
              <a:rPr sz="2800" spc="-80" dirty="0">
                <a:latin typeface="Arial"/>
                <a:cs typeface="Arial"/>
              </a:rPr>
              <a:t> </a:t>
            </a:r>
            <a:r>
              <a:rPr sz="2800" dirty="0">
                <a:latin typeface="Arial"/>
                <a:cs typeface="Arial"/>
              </a:rPr>
              <a:t>for</a:t>
            </a:r>
            <a:r>
              <a:rPr sz="2800" spc="-85" dirty="0">
                <a:latin typeface="Arial"/>
                <a:cs typeface="Arial"/>
              </a:rPr>
              <a:t> </a:t>
            </a:r>
            <a:r>
              <a:rPr sz="2800" spc="-11" dirty="0">
                <a:latin typeface="Arial"/>
                <a:cs typeface="Arial"/>
              </a:rPr>
              <a:t>cluster-</a:t>
            </a:r>
            <a:r>
              <a:rPr sz="2800" dirty="0">
                <a:latin typeface="Arial"/>
                <a:cs typeface="Arial"/>
              </a:rPr>
              <a:t>randomized</a:t>
            </a:r>
            <a:r>
              <a:rPr sz="2800" spc="-71" dirty="0">
                <a:latin typeface="Arial"/>
                <a:cs typeface="Arial"/>
              </a:rPr>
              <a:t> </a:t>
            </a:r>
            <a:r>
              <a:rPr sz="2800" spc="-11" dirty="0">
                <a:latin typeface="Arial"/>
                <a:cs typeface="Arial"/>
              </a:rPr>
              <a:t>trials: </a:t>
            </a:r>
            <a:r>
              <a:rPr sz="2800" dirty="0">
                <a:latin typeface="Arial"/>
                <a:cs typeface="Arial"/>
              </a:rPr>
              <a:t>larger</a:t>
            </a:r>
            <a:r>
              <a:rPr sz="2800" spc="-95" dirty="0">
                <a:latin typeface="Arial"/>
                <a:cs typeface="Arial"/>
              </a:rPr>
              <a:t> </a:t>
            </a:r>
            <a:r>
              <a:rPr sz="2800" dirty="0">
                <a:latin typeface="Arial"/>
                <a:cs typeface="Arial"/>
              </a:rPr>
              <a:t>than</a:t>
            </a:r>
            <a:r>
              <a:rPr sz="2800" spc="-111" dirty="0">
                <a:latin typeface="Arial"/>
                <a:cs typeface="Arial"/>
              </a:rPr>
              <a:t> </a:t>
            </a:r>
            <a:r>
              <a:rPr sz="2800" dirty="0">
                <a:latin typeface="Arial"/>
                <a:cs typeface="Arial"/>
              </a:rPr>
              <a:t>individually</a:t>
            </a:r>
            <a:r>
              <a:rPr sz="2800" spc="-91" dirty="0">
                <a:latin typeface="Arial"/>
                <a:cs typeface="Arial"/>
              </a:rPr>
              <a:t> </a:t>
            </a:r>
            <a:r>
              <a:rPr sz="2800" dirty="0">
                <a:latin typeface="Arial"/>
                <a:cs typeface="Arial"/>
              </a:rPr>
              <a:t>randomized</a:t>
            </a:r>
            <a:r>
              <a:rPr sz="2800" spc="-95" dirty="0">
                <a:latin typeface="Arial"/>
                <a:cs typeface="Arial"/>
              </a:rPr>
              <a:t> </a:t>
            </a:r>
            <a:r>
              <a:rPr sz="2800" spc="-11" dirty="0">
                <a:latin typeface="Arial"/>
                <a:cs typeface="Arial"/>
              </a:rPr>
              <a:t>trials</a:t>
            </a:r>
            <a:endParaRPr sz="2800">
              <a:latin typeface="Arial"/>
              <a:cs typeface="Arial"/>
            </a:endParaRPr>
          </a:p>
          <a:p>
            <a:pPr marL="355591" marR="85089" indent="-342891">
              <a:spcBef>
                <a:spcPts val="1351"/>
              </a:spcBef>
              <a:buChar char="•"/>
              <a:tabLst>
                <a:tab pos="355591" algn="l"/>
              </a:tabLst>
            </a:pPr>
            <a:r>
              <a:rPr sz="2800" dirty="0">
                <a:latin typeface="Arial"/>
                <a:cs typeface="Arial"/>
              </a:rPr>
              <a:t>Analysis:</a:t>
            </a:r>
            <a:r>
              <a:rPr sz="2800" spc="-80" dirty="0">
                <a:latin typeface="Arial"/>
                <a:cs typeface="Arial"/>
              </a:rPr>
              <a:t> </a:t>
            </a:r>
            <a:r>
              <a:rPr sz="2800" dirty="0">
                <a:latin typeface="Arial"/>
                <a:cs typeface="Arial"/>
              </a:rPr>
              <a:t>precision</a:t>
            </a:r>
            <a:r>
              <a:rPr sz="2800" spc="-65" dirty="0">
                <a:latin typeface="Arial"/>
                <a:cs typeface="Arial"/>
              </a:rPr>
              <a:t> </a:t>
            </a:r>
            <a:r>
              <a:rPr sz="2800" dirty="0">
                <a:latin typeface="Arial"/>
                <a:cs typeface="Arial"/>
              </a:rPr>
              <a:t>of</a:t>
            </a:r>
            <a:r>
              <a:rPr sz="2800" spc="-75" dirty="0">
                <a:latin typeface="Arial"/>
                <a:cs typeface="Arial"/>
              </a:rPr>
              <a:t> </a:t>
            </a:r>
            <a:r>
              <a:rPr sz="2800" dirty="0">
                <a:latin typeface="Arial"/>
                <a:cs typeface="Arial"/>
              </a:rPr>
              <a:t>effect</a:t>
            </a:r>
            <a:r>
              <a:rPr sz="2800" spc="-75" dirty="0">
                <a:latin typeface="Arial"/>
                <a:cs typeface="Arial"/>
              </a:rPr>
              <a:t> </a:t>
            </a:r>
            <a:r>
              <a:rPr sz="2800" dirty="0">
                <a:latin typeface="Arial"/>
                <a:cs typeface="Arial"/>
              </a:rPr>
              <a:t>size</a:t>
            </a:r>
            <a:r>
              <a:rPr sz="2800" spc="-75" dirty="0">
                <a:latin typeface="Arial"/>
                <a:cs typeface="Arial"/>
              </a:rPr>
              <a:t> </a:t>
            </a:r>
            <a:r>
              <a:rPr sz="2800" dirty="0">
                <a:latin typeface="Arial"/>
                <a:cs typeface="Arial"/>
              </a:rPr>
              <a:t>lower</a:t>
            </a:r>
            <a:r>
              <a:rPr sz="2800" spc="-60" dirty="0">
                <a:latin typeface="Arial"/>
                <a:cs typeface="Arial"/>
              </a:rPr>
              <a:t> </a:t>
            </a:r>
            <a:r>
              <a:rPr sz="2800" spc="-25" dirty="0">
                <a:latin typeface="Arial"/>
                <a:cs typeface="Arial"/>
              </a:rPr>
              <a:t>in </a:t>
            </a:r>
            <a:r>
              <a:rPr sz="2800" spc="-11" dirty="0">
                <a:latin typeface="Arial"/>
                <a:cs typeface="Arial"/>
              </a:rPr>
              <a:t>cluster-</a:t>
            </a:r>
            <a:r>
              <a:rPr sz="2800" dirty="0">
                <a:latin typeface="Arial"/>
                <a:cs typeface="Arial"/>
              </a:rPr>
              <a:t>randomized</a:t>
            </a:r>
            <a:r>
              <a:rPr sz="2800" spc="-55" dirty="0">
                <a:latin typeface="Arial"/>
                <a:cs typeface="Arial"/>
              </a:rPr>
              <a:t> </a:t>
            </a:r>
            <a:r>
              <a:rPr sz="2800" dirty="0">
                <a:latin typeface="Arial"/>
                <a:cs typeface="Arial"/>
              </a:rPr>
              <a:t>trials</a:t>
            </a:r>
            <a:r>
              <a:rPr sz="2800" spc="-65" dirty="0">
                <a:latin typeface="Arial"/>
                <a:cs typeface="Arial"/>
              </a:rPr>
              <a:t> </a:t>
            </a:r>
            <a:r>
              <a:rPr sz="2800" dirty="0">
                <a:latin typeface="Arial"/>
                <a:cs typeface="Arial"/>
              </a:rPr>
              <a:t>than</a:t>
            </a:r>
            <a:r>
              <a:rPr sz="2800" spc="-75" dirty="0">
                <a:latin typeface="Arial"/>
                <a:cs typeface="Arial"/>
              </a:rPr>
              <a:t> </a:t>
            </a:r>
            <a:r>
              <a:rPr sz="2800" dirty="0">
                <a:latin typeface="Arial"/>
                <a:cs typeface="Arial"/>
              </a:rPr>
              <a:t>in</a:t>
            </a:r>
            <a:r>
              <a:rPr sz="2800" spc="-71" dirty="0">
                <a:latin typeface="Arial"/>
                <a:cs typeface="Arial"/>
              </a:rPr>
              <a:t> </a:t>
            </a:r>
            <a:r>
              <a:rPr sz="2800" spc="-11" dirty="0">
                <a:latin typeface="Arial"/>
                <a:cs typeface="Arial"/>
              </a:rPr>
              <a:t>individually </a:t>
            </a:r>
            <a:r>
              <a:rPr sz="2800" dirty="0">
                <a:latin typeface="Arial"/>
                <a:cs typeface="Arial"/>
              </a:rPr>
              <a:t>randomized</a:t>
            </a:r>
            <a:r>
              <a:rPr sz="2800" spc="-60" dirty="0">
                <a:latin typeface="Arial"/>
                <a:cs typeface="Arial"/>
              </a:rPr>
              <a:t> </a:t>
            </a:r>
            <a:r>
              <a:rPr sz="2800" dirty="0">
                <a:latin typeface="Arial"/>
                <a:cs typeface="Arial"/>
              </a:rPr>
              <a:t>trials</a:t>
            </a:r>
            <a:r>
              <a:rPr sz="2800" spc="-85" dirty="0">
                <a:latin typeface="Arial"/>
                <a:cs typeface="Arial"/>
              </a:rPr>
              <a:t> </a:t>
            </a:r>
            <a:r>
              <a:rPr sz="2800" dirty="0">
                <a:latin typeface="Arial"/>
                <a:cs typeface="Arial"/>
              </a:rPr>
              <a:t>with</a:t>
            </a:r>
            <a:r>
              <a:rPr sz="2800" spc="-85" dirty="0">
                <a:latin typeface="Arial"/>
                <a:cs typeface="Arial"/>
              </a:rPr>
              <a:t> </a:t>
            </a:r>
            <a:r>
              <a:rPr sz="2800" dirty="0">
                <a:latin typeface="Arial"/>
                <a:cs typeface="Arial"/>
              </a:rPr>
              <a:t>the</a:t>
            </a:r>
            <a:r>
              <a:rPr sz="2800" spc="-75" dirty="0">
                <a:latin typeface="Arial"/>
                <a:cs typeface="Arial"/>
              </a:rPr>
              <a:t> </a:t>
            </a:r>
            <a:r>
              <a:rPr sz="2800" dirty="0">
                <a:latin typeface="Arial"/>
                <a:cs typeface="Arial"/>
              </a:rPr>
              <a:t>same</a:t>
            </a:r>
            <a:r>
              <a:rPr sz="2800" spc="-80" dirty="0">
                <a:latin typeface="Arial"/>
                <a:cs typeface="Arial"/>
              </a:rPr>
              <a:t> </a:t>
            </a:r>
            <a:r>
              <a:rPr sz="2800" dirty="0">
                <a:latin typeface="Arial"/>
                <a:cs typeface="Arial"/>
              </a:rPr>
              <a:t>number</a:t>
            </a:r>
            <a:r>
              <a:rPr sz="2800" spc="-65" dirty="0">
                <a:latin typeface="Arial"/>
                <a:cs typeface="Arial"/>
              </a:rPr>
              <a:t> </a:t>
            </a:r>
            <a:r>
              <a:rPr sz="2800" spc="-25" dirty="0">
                <a:latin typeface="Arial"/>
                <a:cs typeface="Arial"/>
              </a:rPr>
              <a:t>of </a:t>
            </a:r>
            <a:r>
              <a:rPr sz="2800" spc="-11" dirty="0">
                <a:latin typeface="Arial"/>
                <a:cs typeface="Arial"/>
              </a:rPr>
              <a:t>subjects</a:t>
            </a:r>
            <a:endParaRPr sz="2800">
              <a:latin typeface="Arial"/>
              <a:cs typeface="Arial"/>
            </a:endParaRPr>
          </a:p>
        </p:txBody>
      </p:sp>
      <p:sp>
        <p:nvSpPr>
          <p:cNvPr id="5" name="object 5"/>
          <p:cNvSpPr txBox="1"/>
          <p:nvPr/>
        </p:nvSpPr>
        <p:spPr>
          <a:xfrm>
            <a:off x="851107" y="6104940"/>
            <a:ext cx="2543175" cy="443070"/>
          </a:xfrm>
          <a:prstGeom prst="rect">
            <a:avLst/>
          </a:prstGeom>
        </p:spPr>
        <p:txBody>
          <a:bodyPr vert="horz" wrap="square" lIns="0" tIns="12065" rIns="0" bIns="0" rtlCol="0">
            <a:spAutoFit/>
          </a:bodyPr>
          <a:lstStyle/>
          <a:p>
            <a:pPr marL="354956" indent="-342257">
              <a:spcBef>
                <a:spcPts val="95"/>
              </a:spcBef>
              <a:buChar char="•"/>
              <a:tabLst>
                <a:tab pos="354956" algn="l"/>
              </a:tabLst>
            </a:pPr>
            <a:r>
              <a:rPr sz="2800" dirty="0">
                <a:latin typeface="Arial"/>
                <a:cs typeface="Arial"/>
              </a:rPr>
              <a:t>Ethical</a:t>
            </a:r>
            <a:r>
              <a:rPr sz="2800" spc="-85" dirty="0">
                <a:latin typeface="Arial"/>
                <a:cs typeface="Arial"/>
              </a:rPr>
              <a:t> </a:t>
            </a:r>
            <a:r>
              <a:rPr sz="2800" spc="-11" dirty="0">
                <a:latin typeface="Arial"/>
                <a:cs typeface="Arial"/>
              </a:rPr>
              <a:t>issues</a:t>
            </a:r>
            <a:endParaRPr sz="2800">
              <a:latin typeface="Arial"/>
              <a:cs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144</a:t>
            </a:r>
            <a:endParaRPr sz="1400">
              <a:latin typeface="Times New Roman"/>
              <a:cs typeface="Times New Roman"/>
            </a:endParaRPr>
          </a:p>
        </p:txBody>
      </p:sp>
      <p:sp>
        <p:nvSpPr>
          <p:cNvPr id="3" name="object 3"/>
          <p:cNvSpPr txBox="1">
            <a:spLocks noGrp="1"/>
          </p:cNvSpPr>
          <p:nvPr>
            <p:ph type="title"/>
          </p:nvPr>
        </p:nvSpPr>
        <p:spPr>
          <a:xfrm>
            <a:off x="1218388" y="501141"/>
            <a:ext cx="6681471" cy="574040"/>
          </a:xfrm>
          <a:prstGeom prst="rect">
            <a:avLst/>
          </a:prstGeom>
        </p:spPr>
        <p:txBody>
          <a:bodyPr vert="horz" wrap="square" lIns="0" tIns="12700" rIns="0" bIns="0" rtlCol="0">
            <a:spAutoFit/>
          </a:bodyPr>
          <a:lstStyle/>
          <a:p>
            <a:pPr marL="12700">
              <a:spcBef>
                <a:spcPts val="100"/>
              </a:spcBef>
            </a:pPr>
            <a:r>
              <a:rPr b="0" dirty="0">
                <a:latin typeface="Arial"/>
                <a:cs typeface="Arial"/>
              </a:rPr>
              <a:t>Number</a:t>
            </a:r>
            <a:r>
              <a:rPr b="0" spc="-105" dirty="0"/>
              <a:t> </a:t>
            </a:r>
            <a:r>
              <a:rPr b="0" dirty="0">
                <a:latin typeface="Arial"/>
                <a:cs typeface="Arial"/>
              </a:rPr>
              <a:t>and</a:t>
            </a:r>
            <a:r>
              <a:rPr b="0" spc="-91" dirty="0"/>
              <a:t> </a:t>
            </a:r>
            <a:r>
              <a:rPr b="0" dirty="0">
                <a:latin typeface="Arial"/>
                <a:cs typeface="Arial"/>
              </a:rPr>
              <a:t>size</a:t>
            </a:r>
            <a:r>
              <a:rPr b="0" spc="-91" dirty="0"/>
              <a:t> </a:t>
            </a:r>
            <a:r>
              <a:rPr b="0" dirty="0">
                <a:latin typeface="Arial"/>
                <a:cs typeface="Arial"/>
              </a:rPr>
              <a:t>of</a:t>
            </a:r>
            <a:r>
              <a:rPr b="0" spc="-105" dirty="0"/>
              <a:t> </a:t>
            </a:r>
            <a:r>
              <a:rPr b="0" spc="-11" dirty="0"/>
              <a:t>communities</a:t>
            </a:r>
          </a:p>
        </p:txBody>
      </p:sp>
      <p:sp>
        <p:nvSpPr>
          <p:cNvPr id="4" name="object 4"/>
          <p:cNvSpPr txBox="1"/>
          <p:nvPr/>
        </p:nvSpPr>
        <p:spPr>
          <a:xfrm>
            <a:off x="837999" y="1168310"/>
            <a:ext cx="7026909" cy="3120086"/>
          </a:xfrm>
          <a:prstGeom prst="rect">
            <a:avLst/>
          </a:prstGeom>
        </p:spPr>
        <p:txBody>
          <a:bodyPr vert="horz" wrap="square" lIns="0" tIns="120651" rIns="0" bIns="0" rtlCol="0">
            <a:spAutoFit/>
          </a:bodyPr>
          <a:lstStyle/>
          <a:p>
            <a:pPr marL="354956" indent="-342257">
              <a:spcBef>
                <a:spcPts val="951"/>
              </a:spcBef>
              <a:buChar char="•"/>
              <a:tabLst>
                <a:tab pos="354956" algn="l"/>
              </a:tabLst>
            </a:pPr>
            <a:r>
              <a:rPr sz="2800" dirty="0">
                <a:latin typeface="Arial"/>
                <a:cs typeface="Arial"/>
              </a:rPr>
              <a:t>Large</a:t>
            </a:r>
            <a:r>
              <a:rPr sz="2800" spc="-55" dirty="0">
                <a:latin typeface="Arial"/>
                <a:cs typeface="Arial"/>
              </a:rPr>
              <a:t> </a:t>
            </a:r>
            <a:r>
              <a:rPr sz="2800" dirty="0">
                <a:latin typeface="Arial"/>
                <a:cs typeface="Arial"/>
              </a:rPr>
              <a:t>number</a:t>
            </a:r>
            <a:r>
              <a:rPr sz="2800" spc="-55" dirty="0">
                <a:latin typeface="Arial"/>
                <a:cs typeface="Arial"/>
              </a:rPr>
              <a:t> </a:t>
            </a:r>
            <a:r>
              <a:rPr sz="2800" dirty="0">
                <a:latin typeface="Arial"/>
                <a:cs typeface="Arial"/>
              </a:rPr>
              <a:t>of</a:t>
            </a:r>
            <a:r>
              <a:rPr sz="2800" spc="-71" dirty="0">
                <a:latin typeface="Arial"/>
                <a:cs typeface="Arial"/>
              </a:rPr>
              <a:t> </a:t>
            </a:r>
            <a:r>
              <a:rPr sz="2800" dirty="0">
                <a:latin typeface="Arial"/>
                <a:cs typeface="Arial"/>
              </a:rPr>
              <a:t>small</a:t>
            </a:r>
            <a:r>
              <a:rPr sz="2800" spc="-55" dirty="0">
                <a:latin typeface="Arial"/>
                <a:cs typeface="Arial"/>
              </a:rPr>
              <a:t> </a:t>
            </a:r>
            <a:r>
              <a:rPr sz="2800" spc="-11" dirty="0">
                <a:latin typeface="Arial"/>
                <a:cs typeface="Arial"/>
              </a:rPr>
              <a:t>communities?</a:t>
            </a:r>
            <a:endParaRPr sz="2800">
              <a:latin typeface="Arial"/>
              <a:cs typeface="Arial"/>
            </a:endParaRPr>
          </a:p>
          <a:p>
            <a:pPr marL="355591">
              <a:lnSpc>
                <a:spcPts val="2785"/>
              </a:lnSpc>
              <a:spcBef>
                <a:spcPts val="735"/>
              </a:spcBef>
            </a:pPr>
            <a:r>
              <a:rPr dirty="0">
                <a:latin typeface="Arial"/>
                <a:cs typeface="Arial"/>
              </a:rPr>
              <a:t>Smaller</a:t>
            </a:r>
            <a:r>
              <a:rPr spc="-25" dirty="0">
                <a:latin typeface="Arial"/>
                <a:cs typeface="Arial"/>
              </a:rPr>
              <a:t> </a:t>
            </a:r>
            <a:r>
              <a:rPr dirty="0">
                <a:latin typeface="Arial"/>
                <a:cs typeface="Arial"/>
              </a:rPr>
              <a:t>design</a:t>
            </a:r>
            <a:r>
              <a:rPr spc="-5" dirty="0">
                <a:latin typeface="Arial"/>
                <a:cs typeface="Arial"/>
              </a:rPr>
              <a:t> </a:t>
            </a:r>
            <a:r>
              <a:rPr dirty="0">
                <a:latin typeface="Arial"/>
                <a:cs typeface="Arial"/>
              </a:rPr>
              <a:t>effect</a:t>
            </a:r>
            <a:r>
              <a:rPr spc="-35" dirty="0">
                <a:latin typeface="Arial"/>
                <a:cs typeface="Arial"/>
              </a:rPr>
              <a:t> </a:t>
            </a:r>
            <a:r>
              <a:rPr dirty="0">
                <a:latin typeface="Arial"/>
                <a:cs typeface="Arial"/>
              </a:rPr>
              <a:t>–</a:t>
            </a:r>
            <a:r>
              <a:rPr spc="-25" dirty="0">
                <a:latin typeface="Arial"/>
                <a:cs typeface="Arial"/>
              </a:rPr>
              <a:t> </a:t>
            </a:r>
            <a:r>
              <a:rPr dirty="0">
                <a:latin typeface="Arial"/>
                <a:cs typeface="Arial"/>
              </a:rPr>
              <a:t>statistically</a:t>
            </a:r>
            <a:r>
              <a:rPr spc="-15" dirty="0">
                <a:latin typeface="Arial"/>
                <a:cs typeface="Arial"/>
              </a:rPr>
              <a:t> </a:t>
            </a:r>
            <a:r>
              <a:rPr dirty="0">
                <a:latin typeface="Arial"/>
                <a:cs typeface="Arial"/>
              </a:rPr>
              <a:t>more</a:t>
            </a:r>
            <a:r>
              <a:rPr spc="-35" dirty="0">
                <a:latin typeface="Arial"/>
                <a:cs typeface="Arial"/>
              </a:rPr>
              <a:t> </a:t>
            </a:r>
            <a:r>
              <a:rPr spc="-11" dirty="0">
                <a:latin typeface="Arial"/>
                <a:cs typeface="Arial"/>
              </a:rPr>
              <a:t>efficient,</a:t>
            </a:r>
            <a:endParaRPr>
              <a:latin typeface="Arial"/>
              <a:cs typeface="Arial"/>
            </a:endParaRPr>
          </a:p>
          <a:p>
            <a:pPr marL="355591">
              <a:lnSpc>
                <a:spcPts val="2785"/>
              </a:lnSpc>
            </a:pPr>
            <a:r>
              <a:rPr dirty="0">
                <a:latin typeface="Arial"/>
                <a:cs typeface="Arial"/>
              </a:rPr>
              <a:t>greater</a:t>
            </a:r>
            <a:r>
              <a:rPr spc="5" dirty="0">
                <a:latin typeface="Arial"/>
                <a:cs typeface="Arial"/>
              </a:rPr>
              <a:t> </a:t>
            </a:r>
            <a:r>
              <a:rPr dirty="0">
                <a:latin typeface="Arial"/>
                <a:cs typeface="Arial"/>
              </a:rPr>
              <a:t>risk</a:t>
            </a:r>
            <a:r>
              <a:rPr spc="-11" dirty="0">
                <a:latin typeface="Arial"/>
                <a:cs typeface="Arial"/>
              </a:rPr>
              <a:t> </a:t>
            </a:r>
            <a:r>
              <a:rPr dirty="0">
                <a:latin typeface="Arial"/>
                <a:cs typeface="Arial"/>
              </a:rPr>
              <a:t>of </a:t>
            </a:r>
            <a:r>
              <a:rPr spc="-11" dirty="0">
                <a:latin typeface="Arial"/>
                <a:cs typeface="Arial"/>
              </a:rPr>
              <a:t>contamination</a:t>
            </a:r>
            <a:endParaRPr>
              <a:latin typeface="Arial"/>
              <a:cs typeface="Arial"/>
            </a:endParaRPr>
          </a:p>
          <a:p>
            <a:pPr marL="355591" indent="-342891">
              <a:spcBef>
                <a:spcPts val="320"/>
              </a:spcBef>
              <a:buChar char="•"/>
              <a:tabLst>
                <a:tab pos="355591" algn="l"/>
              </a:tabLst>
            </a:pPr>
            <a:r>
              <a:rPr sz="2800" dirty="0">
                <a:latin typeface="Arial"/>
                <a:cs typeface="Arial"/>
              </a:rPr>
              <a:t>Small</a:t>
            </a:r>
            <a:r>
              <a:rPr sz="2800" spc="-55" dirty="0">
                <a:latin typeface="Arial"/>
                <a:cs typeface="Arial"/>
              </a:rPr>
              <a:t> </a:t>
            </a:r>
            <a:r>
              <a:rPr sz="2800" dirty="0">
                <a:latin typeface="Arial"/>
                <a:cs typeface="Arial"/>
              </a:rPr>
              <a:t>number</a:t>
            </a:r>
            <a:r>
              <a:rPr sz="2800" spc="-55" dirty="0">
                <a:latin typeface="Arial"/>
                <a:cs typeface="Arial"/>
              </a:rPr>
              <a:t> </a:t>
            </a:r>
            <a:r>
              <a:rPr sz="2800" dirty="0">
                <a:latin typeface="Arial"/>
                <a:cs typeface="Arial"/>
              </a:rPr>
              <a:t>of</a:t>
            </a:r>
            <a:r>
              <a:rPr sz="2800" spc="-65" dirty="0">
                <a:latin typeface="Arial"/>
                <a:cs typeface="Arial"/>
              </a:rPr>
              <a:t> </a:t>
            </a:r>
            <a:r>
              <a:rPr sz="2800" dirty="0">
                <a:latin typeface="Arial"/>
                <a:cs typeface="Arial"/>
              </a:rPr>
              <a:t>large</a:t>
            </a:r>
            <a:r>
              <a:rPr sz="2800" spc="-75" dirty="0">
                <a:latin typeface="Arial"/>
                <a:cs typeface="Arial"/>
              </a:rPr>
              <a:t> </a:t>
            </a:r>
            <a:r>
              <a:rPr sz="2800" spc="-11" dirty="0">
                <a:latin typeface="Arial"/>
                <a:cs typeface="Arial"/>
              </a:rPr>
              <a:t>communities?</a:t>
            </a:r>
            <a:endParaRPr sz="2800">
              <a:latin typeface="Arial"/>
              <a:cs typeface="Arial"/>
            </a:endParaRPr>
          </a:p>
          <a:p>
            <a:pPr marL="355591" marR="935967">
              <a:lnSpc>
                <a:spcPts val="2691"/>
              </a:lnSpc>
              <a:spcBef>
                <a:spcPts val="985"/>
              </a:spcBef>
            </a:pPr>
            <a:r>
              <a:rPr dirty="0">
                <a:latin typeface="Arial"/>
                <a:cs typeface="Arial"/>
              </a:rPr>
              <a:t>Somewhat</a:t>
            </a:r>
            <a:r>
              <a:rPr spc="-15" dirty="0">
                <a:latin typeface="Arial"/>
                <a:cs typeface="Arial"/>
              </a:rPr>
              <a:t> </a:t>
            </a:r>
            <a:r>
              <a:rPr dirty="0">
                <a:latin typeface="Arial"/>
                <a:cs typeface="Arial"/>
              </a:rPr>
              <a:t>larger</a:t>
            </a:r>
            <a:r>
              <a:rPr spc="5" dirty="0">
                <a:latin typeface="Arial"/>
                <a:cs typeface="Arial"/>
              </a:rPr>
              <a:t> </a:t>
            </a:r>
            <a:r>
              <a:rPr dirty="0">
                <a:latin typeface="Arial"/>
                <a:cs typeface="Arial"/>
              </a:rPr>
              <a:t>design</a:t>
            </a:r>
            <a:r>
              <a:rPr spc="11" dirty="0">
                <a:latin typeface="Arial"/>
                <a:cs typeface="Arial"/>
              </a:rPr>
              <a:t> </a:t>
            </a:r>
            <a:r>
              <a:rPr dirty="0">
                <a:latin typeface="Arial"/>
                <a:cs typeface="Arial"/>
              </a:rPr>
              <a:t>effect,</a:t>
            </a:r>
            <a:r>
              <a:rPr spc="-40" dirty="0">
                <a:latin typeface="Arial"/>
                <a:cs typeface="Arial"/>
              </a:rPr>
              <a:t> </a:t>
            </a:r>
            <a:r>
              <a:rPr dirty="0">
                <a:latin typeface="Arial"/>
                <a:cs typeface="Arial"/>
              </a:rPr>
              <a:t>less</a:t>
            </a:r>
            <a:r>
              <a:rPr spc="-11" dirty="0">
                <a:latin typeface="Arial"/>
                <a:cs typeface="Arial"/>
              </a:rPr>
              <a:t> </a:t>
            </a:r>
            <a:r>
              <a:rPr dirty="0">
                <a:latin typeface="Arial"/>
                <a:cs typeface="Arial"/>
              </a:rPr>
              <a:t>risk</a:t>
            </a:r>
            <a:r>
              <a:rPr spc="-11" dirty="0">
                <a:latin typeface="Arial"/>
                <a:cs typeface="Arial"/>
              </a:rPr>
              <a:t> </a:t>
            </a:r>
            <a:r>
              <a:rPr spc="-25" dirty="0">
                <a:latin typeface="Arial"/>
                <a:cs typeface="Arial"/>
              </a:rPr>
              <a:t>of </a:t>
            </a:r>
            <a:r>
              <a:rPr spc="-11" dirty="0">
                <a:latin typeface="Arial"/>
                <a:cs typeface="Arial"/>
              </a:rPr>
              <a:t>contamination</a:t>
            </a:r>
            <a:endParaRPr>
              <a:latin typeface="Arial"/>
              <a:cs typeface="Arial"/>
            </a:endParaRPr>
          </a:p>
          <a:p>
            <a:pPr marL="354956" indent="-342257">
              <a:spcBef>
                <a:spcPts val="260"/>
              </a:spcBef>
              <a:buChar char="•"/>
              <a:tabLst>
                <a:tab pos="354956" algn="l"/>
              </a:tabLst>
            </a:pPr>
            <a:r>
              <a:rPr sz="2800" dirty="0">
                <a:latin typeface="Arial"/>
                <a:cs typeface="Arial"/>
              </a:rPr>
              <a:t>Only</a:t>
            </a:r>
            <a:r>
              <a:rPr sz="2800" spc="-60" dirty="0">
                <a:latin typeface="Arial"/>
                <a:cs typeface="Arial"/>
              </a:rPr>
              <a:t> </a:t>
            </a:r>
            <a:r>
              <a:rPr sz="2800" dirty="0">
                <a:latin typeface="Arial"/>
                <a:cs typeface="Arial"/>
              </a:rPr>
              <a:t>two</a:t>
            </a:r>
            <a:r>
              <a:rPr sz="2800" spc="-60" dirty="0">
                <a:latin typeface="Arial"/>
                <a:cs typeface="Arial"/>
              </a:rPr>
              <a:t> </a:t>
            </a:r>
            <a:r>
              <a:rPr sz="2800" dirty="0">
                <a:latin typeface="Arial"/>
                <a:cs typeface="Arial"/>
              </a:rPr>
              <a:t>communities,</a:t>
            </a:r>
            <a:r>
              <a:rPr sz="2800" spc="-55" dirty="0">
                <a:latin typeface="Arial"/>
                <a:cs typeface="Arial"/>
              </a:rPr>
              <a:t> </a:t>
            </a:r>
            <a:r>
              <a:rPr sz="2800" dirty="0">
                <a:latin typeface="Arial"/>
                <a:cs typeface="Arial"/>
              </a:rPr>
              <a:t>i.e.</a:t>
            </a:r>
            <a:r>
              <a:rPr sz="2800" spc="-71" dirty="0">
                <a:latin typeface="Arial"/>
                <a:cs typeface="Arial"/>
              </a:rPr>
              <a:t> </a:t>
            </a:r>
            <a:r>
              <a:rPr sz="2800" dirty="0">
                <a:latin typeface="Arial"/>
                <a:cs typeface="Arial"/>
              </a:rPr>
              <a:t>1</a:t>
            </a:r>
            <a:r>
              <a:rPr sz="2800" spc="-75" dirty="0">
                <a:latin typeface="Arial"/>
                <a:cs typeface="Arial"/>
              </a:rPr>
              <a:t> </a:t>
            </a:r>
            <a:r>
              <a:rPr sz="2800" dirty="0">
                <a:latin typeface="Arial"/>
                <a:cs typeface="Arial"/>
              </a:rPr>
              <a:t>per</a:t>
            </a:r>
            <a:r>
              <a:rPr sz="2800" spc="-51" dirty="0">
                <a:latin typeface="Arial"/>
                <a:cs typeface="Arial"/>
              </a:rPr>
              <a:t> </a:t>
            </a:r>
            <a:r>
              <a:rPr sz="2800" spc="-11" dirty="0">
                <a:latin typeface="Arial"/>
                <a:cs typeface="Arial"/>
              </a:rPr>
              <a:t>group?</a:t>
            </a:r>
            <a:endParaRPr sz="2800">
              <a:latin typeface="Arial"/>
              <a:cs typeface="Arial"/>
            </a:endParaRPr>
          </a:p>
        </p:txBody>
      </p:sp>
      <p:sp>
        <p:nvSpPr>
          <p:cNvPr id="5" name="object 5"/>
          <p:cNvSpPr txBox="1"/>
          <p:nvPr/>
        </p:nvSpPr>
        <p:spPr>
          <a:xfrm>
            <a:off x="837999" y="4643631"/>
            <a:ext cx="6854825" cy="1701749"/>
          </a:xfrm>
          <a:prstGeom prst="rect">
            <a:avLst/>
          </a:prstGeom>
        </p:spPr>
        <p:txBody>
          <a:bodyPr vert="horz" wrap="square" lIns="0" tIns="49531" rIns="0" bIns="0" rtlCol="0">
            <a:spAutoFit/>
          </a:bodyPr>
          <a:lstStyle/>
          <a:p>
            <a:pPr marL="12700">
              <a:spcBef>
                <a:spcPts val="391"/>
              </a:spcBef>
            </a:pPr>
            <a:r>
              <a:rPr dirty="0">
                <a:latin typeface="Arial"/>
                <a:cs typeface="Arial"/>
              </a:rPr>
              <a:t>Useful</a:t>
            </a:r>
            <a:r>
              <a:rPr spc="-91" dirty="0">
                <a:latin typeface="Arial"/>
                <a:cs typeface="Arial"/>
              </a:rPr>
              <a:t> </a:t>
            </a:r>
            <a:r>
              <a:rPr dirty="0">
                <a:latin typeface="Arial"/>
                <a:cs typeface="Arial"/>
              </a:rPr>
              <a:t>strategies</a:t>
            </a:r>
            <a:r>
              <a:rPr spc="-91" dirty="0">
                <a:latin typeface="Arial"/>
                <a:cs typeface="Arial"/>
              </a:rPr>
              <a:t> </a:t>
            </a:r>
            <a:r>
              <a:rPr dirty="0">
                <a:latin typeface="Arial"/>
                <a:cs typeface="Arial"/>
              </a:rPr>
              <a:t>to</a:t>
            </a:r>
            <a:r>
              <a:rPr spc="-95" dirty="0">
                <a:latin typeface="Arial"/>
                <a:cs typeface="Arial"/>
              </a:rPr>
              <a:t> </a:t>
            </a:r>
            <a:r>
              <a:rPr dirty="0">
                <a:latin typeface="Arial"/>
                <a:cs typeface="Arial"/>
              </a:rPr>
              <a:t>avoid</a:t>
            </a:r>
            <a:r>
              <a:rPr spc="-80" dirty="0">
                <a:latin typeface="Arial"/>
                <a:cs typeface="Arial"/>
              </a:rPr>
              <a:t> </a:t>
            </a:r>
            <a:r>
              <a:rPr spc="-11" dirty="0">
                <a:latin typeface="Arial"/>
                <a:cs typeface="Arial"/>
              </a:rPr>
              <a:t>contamination:</a:t>
            </a:r>
            <a:endParaRPr>
              <a:latin typeface="Arial"/>
              <a:cs typeface="Arial"/>
            </a:endParaRPr>
          </a:p>
          <a:p>
            <a:pPr marL="754996" marR="5080" indent="-285744">
              <a:lnSpc>
                <a:spcPts val="2591"/>
              </a:lnSpc>
              <a:spcBef>
                <a:spcPts val="620"/>
              </a:spcBef>
              <a:buChar char="–"/>
              <a:tabLst>
                <a:tab pos="756266" algn="l"/>
              </a:tabLst>
            </a:pPr>
            <a:r>
              <a:rPr dirty="0">
                <a:latin typeface="Arial"/>
                <a:cs typeface="Arial"/>
              </a:rPr>
              <a:t>Randomize large</a:t>
            </a:r>
            <a:r>
              <a:rPr spc="-20" dirty="0">
                <a:latin typeface="Arial"/>
                <a:cs typeface="Arial"/>
              </a:rPr>
              <a:t> </a:t>
            </a:r>
            <a:r>
              <a:rPr dirty="0">
                <a:latin typeface="Arial"/>
                <a:cs typeface="Arial"/>
              </a:rPr>
              <a:t>communities,</a:t>
            </a:r>
            <a:r>
              <a:rPr spc="-25" dirty="0">
                <a:latin typeface="Arial"/>
                <a:cs typeface="Arial"/>
              </a:rPr>
              <a:t> </a:t>
            </a:r>
            <a:r>
              <a:rPr dirty="0">
                <a:latin typeface="Arial"/>
                <a:cs typeface="Arial"/>
              </a:rPr>
              <a:t>study</a:t>
            </a:r>
            <a:r>
              <a:rPr spc="-35" dirty="0">
                <a:latin typeface="Arial"/>
                <a:cs typeface="Arial"/>
              </a:rPr>
              <a:t> </a:t>
            </a:r>
            <a:r>
              <a:rPr spc="-11" dirty="0">
                <a:latin typeface="Arial"/>
                <a:cs typeface="Arial"/>
              </a:rPr>
              <a:t>cohorts 	</a:t>
            </a:r>
            <a:r>
              <a:rPr dirty="0">
                <a:latin typeface="Arial"/>
                <a:cs typeface="Arial"/>
              </a:rPr>
              <a:t>centrally</a:t>
            </a:r>
            <a:r>
              <a:rPr spc="-20" dirty="0">
                <a:latin typeface="Arial"/>
                <a:cs typeface="Arial"/>
              </a:rPr>
              <a:t> </a:t>
            </a:r>
            <a:r>
              <a:rPr dirty="0">
                <a:latin typeface="Arial"/>
                <a:cs typeface="Arial"/>
              </a:rPr>
              <a:t>located</a:t>
            </a:r>
            <a:r>
              <a:rPr spc="-5" dirty="0">
                <a:latin typeface="Arial"/>
                <a:cs typeface="Arial"/>
              </a:rPr>
              <a:t> </a:t>
            </a:r>
            <a:r>
              <a:rPr dirty="0">
                <a:latin typeface="Arial"/>
                <a:cs typeface="Arial"/>
              </a:rPr>
              <a:t>in</a:t>
            </a:r>
            <a:r>
              <a:rPr spc="-11" dirty="0">
                <a:latin typeface="Arial"/>
                <a:cs typeface="Arial"/>
              </a:rPr>
              <a:t> </a:t>
            </a:r>
            <a:r>
              <a:rPr dirty="0">
                <a:latin typeface="Arial"/>
                <a:cs typeface="Arial"/>
              </a:rPr>
              <a:t>each</a:t>
            </a:r>
            <a:r>
              <a:rPr spc="-20" dirty="0">
                <a:latin typeface="Arial"/>
                <a:cs typeface="Arial"/>
              </a:rPr>
              <a:t> </a:t>
            </a:r>
            <a:r>
              <a:rPr spc="-11" dirty="0">
                <a:latin typeface="Arial"/>
                <a:cs typeface="Arial"/>
              </a:rPr>
              <a:t>community</a:t>
            </a:r>
            <a:endParaRPr>
              <a:latin typeface="Arial"/>
              <a:cs typeface="Arial"/>
            </a:endParaRPr>
          </a:p>
          <a:p>
            <a:pPr marL="754996" indent="-285744">
              <a:spcBef>
                <a:spcPts val="251"/>
              </a:spcBef>
              <a:buChar char="–"/>
              <a:tabLst>
                <a:tab pos="754996" algn="l"/>
              </a:tabLst>
            </a:pPr>
            <a:r>
              <a:rPr dirty="0">
                <a:latin typeface="Arial"/>
                <a:cs typeface="Arial"/>
              </a:rPr>
              <a:t>Corridors</a:t>
            </a:r>
            <a:r>
              <a:rPr spc="-35" dirty="0">
                <a:latin typeface="Arial"/>
                <a:cs typeface="Arial"/>
              </a:rPr>
              <a:t> </a:t>
            </a:r>
            <a:r>
              <a:rPr dirty="0">
                <a:latin typeface="Arial"/>
                <a:cs typeface="Arial"/>
              </a:rPr>
              <a:t>between</a:t>
            </a:r>
            <a:r>
              <a:rPr spc="-25" dirty="0">
                <a:latin typeface="Arial"/>
                <a:cs typeface="Arial"/>
              </a:rPr>
              <a:t> </a:t>
            </a:r>
            <a:r>
              <a:rPr dirty="0">
                <a:latin typeface="Arial"/>
                <a:cs typeface="Arial"/>
              </a:rPr>
              <a:t>randomized</a:t>
            </a:r>
            <a:r>
              <a:rPr spc="-31" dirty="0">
                <a:latin typeface="Arial"/>
                <a:cs typeface="Arial"/>
              </a:rPr>
              <a:t> </a:t>
            </a:r>
            <a:r>
              <a:rPr spc="-11" dirty="0">
                <a:latin typeface="Arial"/>
                <a:cs typeface="Arial"/>
              </a:rPr>
              <a:t>communities</a:t>
            </a:r>
            <a:endParaRPr>
              <a:latin typeface="Arial"/>
              <a:cs typeface="Arial"/>
            </a:endParaRPr>
          </a:p>
          <a:p>
            <a:pPr marL="754996" indent="-285744">
              <a:spcBef>
                <a:spcPts val="289"/>
              </a:spcBef>
              <a:buChar char="–"/>
              <a:tabLst>
                <a:tab pos="754996" algn="l"/>
              </a:tabLst>
            </a:pPr>
            <a:r>
              <a:rPr dirty="0">
                <a:latin typeface="Arial"/>
                <a:cs typeface="Arial"/>
              </a:rPr>
              <a:t>Closed cohorts</a:t>
            </a:r>
            <a:r>
              <a:rPr spc="-11" dirty="0">
                <a:latin typeface="Arial"/>
                <a:cs typeface="Arial"/>
              </a:rPr>
              <a:t> </a:t>
            </a:r>
            <a:r>
              <a:rPr dirty="0">
                <a:latin typeface="Arial"/>
                <a:cs typeface="Arial"/>
              </a:rPr>
              <a:t>(avoid</a:t>
            </a:r>
            <a:r>
              <a:rPr spc="-11" dirty="0">
                <a:latin typeface="Arial"/>
                <a:cs typeface="Arial"/>
              </a:rPr>
              <a:t> </a:t>
            </a:r>
            <a:r>
              <a:rPr dirty="0">
                <a:latin typeface="Arial"/>
                <a:cs typeface="Arial"/>
              </a:rPr>
              <a:t>effects</a:t>
            </a:r>
            <a:r>
              <a:rPr spc="-45" dirty="0">
                <a:latin typeface="Arial"/>
                <a:cs typeface="Arial"/>
              </a:rPr>
              <a:t> </a:t>
            </a:r>
            <a:r>
              <a:rPr dirty="0">
                <a:latin typeface="Arial"/>
                <a:cs typeface="Arial"/>
              </a:rPr>
              <a:t>of</a:t>
            </a:r>
            <a:r>
              <a:rPr spc="-15" dirty="0">
                <a:latin typeface="Arial"/>
                <a:cs typeface="Arial"/>
              </a:rPr>
              <a:t> </a:t>
            </a:r>
            <a:r>
              <a:rPr spc="-11" dirty="0">
                <a:latin typeface="Arial"/>
                <a:cs typeface="Arial"/>
              </a:rPr>
              <a:t>migration)</a:t>
            </a:r>
            <a:endParaRPr>
              <a:latin typeface="Arial"/>
              <a:cs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1217" y="1843617"/>
            <a:ext cx="7248525" cy="3194080"/>
          </a:xfrm>
          <a:prstGeom prst="rect">
            <a:avLst/>
          </a:prstGeom>
        </p:spPr>
        <p:txBody>
          <a:bodyPr vert="horz" wrap="square" lIns="0" tIns="12065" rIns="0" bIns="0" rtlCol="0">
            <a:spAutoFit/>
          </a:bodyPr>
          <a:lstStyle/>
          <a:p>
            <a:pPr marL="12700" marR="49529">
              <a:lnSpc>
                <a:spcPct val="110000"/>
              </a:lnSpc>
              <a:spcBef>
                <a:spcPts val="95"/>
              </a:spcBef>
            </a:pPr>
            <a:r>
              <a:rPr b="1" dirty="0">
                <a:latin typeface="Arial"/>
                <a:cs typeface="Arial"/>
              </a:rPr>
              <a:t>Intervention</a:t>
            </a:r>
            <a:r>
              <a:rPr b="1" spc="-35" dirty="0">
                <a:latin typeface="Arial"/>
                <a:cs typeface="Arial"/>
              </a:rPr>
              <a:t> </a:t>
            </a:r>
            <a:r>
              <a:rPr b="1" dirty="0">
                <a:latin typeface="Arial"/>
                <a:cs typeface="Arial"/>
              </a:rPr>
              <a:t>targeted</a:t>
            </a:r>
            <a:r>
              <a:rPr b="1" spc="-11" dirty="0">
                <a:latin typeface="Arial"/>
                <a:cs typeface="Arial"/>
              </a:rPr>
              <a:t> </a:t>
            </a:r>
            <a:r>
              <a:rPr b="1" dirty="0">
                <a:latin typeface="Arial"/>
                <a:cs typeface="Arial"/>
              </a:rPr>
              <a:t>at</a:t>
            </a:r>
            <a:r>
              <a:rPr b="1" spc="-11" dirty="0">
                <a:latin typeface="Arial"/>
                <a:cs typeface="Arial"/>
              </a:rPr>
              <a:t> </a:t>
            </a:r>
            <a:r>
              <a:rPr b="1" dirty="0">
                <a:latin typeface="Arial"/>
                <a:cs typeface="Arial"/>
              </a:rPr>
              <a:t>specific</a:t>
            </a:r>
            <a:r>
              <a:rPr b="1" spc="-11" dirty="0">
                <a:latin typeface="Arial"/>
                <a:cs typeface="Arial"/>
              </a:rPr>
              <a:t> </a:t>
            </a:r>
            <a:r>
              <a:rPr b="1" dirty="0">
                <a:latin typeface="Arial"/>
                <a:cs typeface="Arial"/>
              </a:rPr>
              <a:t>groups:</a:t>
            </a:r>
            <a:r>
              <a:rPr b="1" spc="-5" dirty="0">
                <a:latin typeface="Arial"/>
                <a:cs typeface="Arial"/>
              </a:rPr>
              <a:t> </a:t>
            </a:r>
            <a:r>
              <a:rPr b="1" spc="-11" dirty="0">
                <a:latin typeface="Arial"/>
                <a:cs typeface="Arial"/>
              </a:rPr>
              <a:t>outcome </a:t>
            </a:r>
            <a:r>
              <a:rPr b="1" dirty="0">
                <a:latin typeface="Arial"/>
                <a:cs typeface="Arial"/>
              </a:rPr>
              <a:t>measured</a:t>
            </a:r>
            <a:r>
              <a:rPr b="1" spc="-11" dirty="0">
                <a:latin typeface="Arial"/>
                <a:cs typeface="Arial"/>
              </a:rPr>
              <a:t> </a:t>
            </a:r>
            <a:r>
              <a:rPr b="1" dirty="0">
                <a:latin typeface="Arial"/>
                <a:cs typeface="Arial"/>
              </a:rPr>
              <a:t>in</a:t>
            </a:r>
            <a:r>
              <a:rPr b="1" spc="-31" dirty="0">
                <a:latin typeface="Arial"/>
                <a:cs typeface="Arial"/>
              </a:rPr>
              <a:t> </a:t>
            </a:r>
            <a:r>
              <a:rPr b="1" dirty="0">
                <a:latin typeface="Arial"/>
                <a:cs typeface="Arial"/>
              </a:rPr>
              <a:t>the</a:t>
            </a:r>
            <a:r>
              <a:rPr b="1" spc="-11" dirty="0">
                <a:latin typeface="Arial"/>
                <a:cs typeface="Arial"/>
              </a:rPr>
              <a:t> </a:t>
            </a:r>
            <a:r>
              <a:rPr b="1" dirty="0">
                <a:latin typeface="Arial"/>
                <a:cs typeface="Arial"/>
              </a:rPr>
              <a:t>same</a:t>
            </a:r>
            <a:r>
              <a:rPr b="1" spc="-20" dirty="0">
                <a:latin typeface="Arial"/>
                <a:cs typeface="Arial"/>
              </a:rPr>
              <a:t> </a:t>
            </a:r>
            <a:r>
              <a:rPr b="1" dirty="0">
                <a:latin typeface="Arial"/>
                <a:cs typeface="Arial"/>
              </a:rPr>
              <a:t>groups</a:t>
            </a:r>
            <a:r>
              <a:rPr b="1" spc="-11" dirty="0">
                <a:latin typeface="Arial"/>
                <a:cs typeface="Arial"/>
              </a:rPr>
              <a:t> </a:t>
            </a:r>
            <a:r>
              <a:rPr b="1" dirty="0">
                <a:latin typeface="Arial"/>
                <a:cs typeface="Arial"/>
              </a:rPr>
              <a:t>of</a:t>
            </a:r>
            <a:r>
              <a:rPr b="1" spc="-31" dirty="0">
                <a:latin typeface="Arial"/>
                <a:cs typeface="Arial"/>
              </a:rPr>
              <a:t> </a:t>
            </a:r>
            <a:r>
              <a:rPr b="1" spc="-11" dirty="0">
                <a:latin typeface="Arial"/>
                <a:cs typeface="Arial"/>
              </a:rPr>
              <a:t>individuals</a:t>
            </a:r>
            <a:endParaRPr>
              <a:latin typeface="Arial"/>
              <a:cs typeface="Arial"/>
            </a:endParaRPr>
          </a:p>
          <a:p>
            <a:pPr>
              <a:spcBef>
                <a:spcPts val="31"/>
              </a:spcBef>
            </a:pPr>
            <a:endParaRPr sz="2500">
              <a:latin typeface="Arial"/>
              <a:cs typeface="Arial"/>
            </a:endParaRPr>
          </a:p>
          <a:p>
            <a:pPr marL="12700" marR="681338">
              <a:lnSpc>
                <a:spcPct val="110000"/>
              </a:lnSpc>
            </a:pPr>
            <a:r>
              <a:rPr b="1" dirty="0">
                <a:latin typeface="Arial"/>
                <a:cs typeface="Arial"/>
              </a:rPr>
              <a:t>Intervention</a:t>
            </a:r>
            <a:r>
              <a:rPr b="1" spc="-31" dirty="0">
                <a:latin typeface="Arial"/>
                <a:cs typeface="Arial"/>
              </a:rPr>
              <a:t> </a:t>
            </a:r>
            <a:r>
              <a:rPr b="1" dirty="0">
                <a:latin typeface="Arial"/>
                <a:cs typeface="Arial"/>
              </a:rPr>
              <a:t>applied</a:t>
            </a:r>
            <a:r>
              <a:rPr b="1" spc="-25" dirty="0">
                <a:latin typeface="Arial"/>
                <a:cs typeface="Arial"/>
              </a:rPr>
              <a:t> </a:t>
            </a:r>
            <a:r>
              <a:rPr b="1" dirty="0">
                <a:latin typeface="Arial"/>
                <a:cs typeface="Arial"/>
              </a:rPr>
              <a:t>at</a:t>
            </a:r>
            <a:r>
              <a:rPr b="1" spc="-5" dirty="0">
                <a:latin typeface="Arial"/>
                <a:cs typeface="Arial"/>
              </a:rPr>
              <a:t> </a:t>
            </a:r>
            <a:r>
              <a:rPr b="1" dirty="0">
                <a:latin typeface="Arial"/>
                <a:cs typeface="Arial"/>
              </a:rPr>
              <a:t>the whole</a:t>
            </a:r>
            <a:r>
              <a:rPr b="1" spc="-35" dirty="0">
                <a:latin typeface="Arial"/>
                <a:cs typeface="Arial"/>
              </a:rPr>
              <a:t> </a:t>
            </a:r>
            <a:r>
              <a:rPr b="1" spc="-11" dirty="0">
                <a:latin typeface="Arial"/>
                <a:cs typeface="Arial"/>
              </a:rPr>
              <a:t>community: </a:t>
            </a:r>
            <a:r>
              <a:rPr b="1" dirty="0">
                <a:latin typeface="Arial"/>
                <a:cs typeface="Arial"/>
              </a:rPr>
              <a:t>outcome</a:t>
            </a:r>
            <a:r>
              <a:rPr b="1" spc="-11" dirty="0">
                <a:latin typeface="Arial"/>
                <a:cs typeface="Arial"/>
              </a:rPr>
              <a:t> </a:t>
            </a:r>
            <a:r>
              <a:rPr b="1" dirty="0">
                <a:latin typeface="Arial"/>
                <a:cs typeface="Arial"/>
              </a:rPr>
              <a:t>measured</a:t>
            </a:r>
            <a:r>
              <a:rPr b="1" spc="-5" dirty="0">
                <a:latin typeface="Arial"/>
                <a:cs typeface="Arial"/>
              </a:rPr>
              <a:t> </a:t>
            </a:r>
            <a:r>
              <a:rPr b="1" dirty="0">
                <a:latin typeface="Arial"/>
                <a:cs typeface="Arial"/>
              </a:rPr>
              <a:t>in</a:t>
            </a:r>
            <a:r>
              <a:rPr b="1" spc="-31" dirty="0">
                <a:latin typeface="Arial"/>
                <a:cs typeface="Arial"/>
              </a:rPr>
              <a:t> </a:t>
            </a:r>
            <a:r>
              <a:rPr b="1" dirty="0">
                <a:latin typeface="Arial"/>
                <a:cs typeface="Arial"/>
              </a:rPr>
              <a:t>a</a:t>
            </a:r>
            <a:r>
              <a:rPr b="1" spc="-5" dirty="0">
                <a:latin typeface="Arial"/>
                <a:cs typeface="Arial"/>
              </a:rPr>
              <a:t> </a:t>
            </a:r>
            <a:r>
              <a:rPr b="1" dirty="0">
                <a:latin typeface="Arial"/>
                <a:cs typeface="Arial"/>
              </a:rPr>
              <a:t>specific</a:t>
            </a:r>
            <a:r>
              <a:rPr b="1" spc="-11" dirty="0">
                <a:latin typeface="Arial"/>
                <a:cs typeface="Arial"/>
              </a:rPr>
              <a:t> </a:t>
            </a:r>
            <a:r>
              <a:rPr b="1" dirty="0">
                <a:latin typeface="Arial"/>
                <a:cs typeface="Arial"/>
              </a:rPr>
              <a:t>group</a:t>
            </a:r>
            <a:r>
              <a:rPr b="1" spc="-31" dirty="0">
                <a:latin typeface="Arial"/>
                <a:cs typeface="Arial"/>
              </a:rPr>
              <a:t> </a:t>
            </a:r>
            <a:r>
              <a:rPr b="1" spc="-25" dirty="0">
                <a:latin typeface="Arial"/>
                <a:cs typeface="Arial"/>
              </a:rPr>
              <a:t>of </a:t>
            </a:r>
            <a:r>
              <a:rPr b="1" spc="-11" dirty="0">
                <a:latin typeface="Arial"/>
                <a:cs typeface="Arial"/>
              </a:rPr>
              <a:t>individuals</a:t>
            </a:r>
            <a:endParaRPr>
              <a:latin typeface="Arial"/>
              <a:cs typeface="Arial"/>
            </a:endParaRPr>
          </a:p>
          <a:p>
            <a:pPr marL="12700" marR="152396">
              <a:lnSpc>
                <a:spcPct val="110000"/>
              </a:lnSpc>
              <a:spcBef>
                <a:spcPts val="1445"/>
              </a:spcBef>
            </a:pPr>
            <a:r>
              <a:rPr b="1" dirty="0">
                <a:latin typeface="Arial"/>
                <a:cs typeface="Arial"/>
              </a:rPr>
              <a:t>Intervention</a:t>
            </a:r>
            <a:r>
              <a:rPr b="1" spc="-35" dirty="0">
                <a:latin typeface="Arial"/>
                <a:cs typeface="Arial"/>
              </a:rPr>
              <a:t> </a:t>
            </a:r>
            <a:r>
              <a:rPr b="1" dirty="0">
                <a:latin typeface="Arial"/>
                <a:cs typeface="Arial"/>
              </a:rPr>
              <a:t>applied</a:t>
            </a:r>
            <a:r>
              <a:rPr b="1" spc="-35" dirty="0">
                <a:latin typeface="Arial"/>
                <a:cs typeface="Arial"/>
              </a:rPr>
              <a:t> </a:t>
            </a:r>
            <a:r>
              <a:rPr b="1" dirty="0">
                <a:latin typeface="Arial"/>
                <a:cs typeface="Arial"/>
              </a:rPr>
              <a:t>at</a:t>
            </a:r>
            <a:r>
              <a:rPr b="1" spc="-11" dirty="0">
                <a:latin typeface="Arial"/>
                <a:cs typeface="Arial"/>
              </a:rPr>
              <a:t> </a:t>
            </a:r>
            <a:r>
              <a:rPr b="1" dirty="0">
                <a:latin typeface="Arial"/>
                <a:cs typeface="Arial"/>
              </a:rPr>
              <a:t>the</a:t>
            </a:r>
            <a:r>
              <a:rPr b="1" spc="-5" dirty="0">
                <a:latin typeface="Arial"/>
                <a:cs typeface="Arial"/>
              </a:rPr>
              <a:t> </a:t>
            </a:r>
            <a:r>
              <a:rPr b="1" dirty="0">
                <a:latin typeface="Arial"/>
                <a:cs typeface="Arial"/>
              </a:rPr>
              <a:t>whole</a:t>
            </a:r>
            <a:r>
              <a:rPr b="1" spc="-45" dirty="0">
                <a:latin typeface="Arial"/>
                <a:cs typeface="Arial"/>
              </a:rPr>
              <a:t> </a:t>
            </a:r>
            <a:r>
              <a:rPr b="1" dirty="0">
                <a:latin typeface="Arial"/>
                <a:cs typeface="Arial"/>
              </a:rPr>
              <a:t>community</a:t>
            </a:r>
            <a:r>
              <a:rPr b="1" spc="-31" dirty="0">
                <a:latin typeface="Arial"/>
                <a:cs typeface="Arial"/>
              </a:rPr>
              <a:t> </a:t>
            </a:r>
            <a:r>
              <a:rPr b="1" spc="-25" dirty="0">
                <a:latin typeface="Arial"/>
                <a:cs typeface="Arial"/>
              </a:rPr>
              <a:t>to </a:t>
            </a:r>
            <a:r>
              <a:rPr b="1" dirty="0">
                <a:latin typeface="Arial"/>
                <a:cs typeface="Arial"/>
              </a:rPr>
              <a:t>measure</a:t>
            </a:r>
            <a:r>
              <a:rPr b="1" spc="-5" dirty="0">
                <a:latin typeface="Arial"/>
                <a:cs typeface="Arial"/>
              </a:rPr>
              <a:t> </a:t>
            </a:r>
            <a:r>
              <a:rPr b="1" dirty="0">
                <a:latin typeface="Arial"/>
                <a:cs typeface="Arial"/>
              </a:rPr>
              <a:t>an</a:t>
            </a:r>
            <a:r>
              <a:rPr b="1" spc="-15" dirty="0">
                <a:latin typeface="Arial"/>
                <a:cs typeface="Arial"/>
              </a:rPr>
              <a:t> </a:t>
            </a:r>
            <a:r>
              <a:rPr b="1" dirty="0">
                <a:latin typeface="Arial"/>
                <a:cs typeface="Arial"/>
              </a:rPr>
              <a:t>overall</a:t>
            </a:r>
            <a:r>
              <a:rPr b="1" spc="-11" dirty="0">
                <a:latin typeface="Arial"/>
                <a:cs typeface="Arial"/>
              </a:rPr>
              <a:t> </a:t>
            </a:r>
            <a:r>
              <a:rPr b="1" dirty="0">
                <a:latin typeface="Arial"/>
                <a:cs typeface="Arial"/>
              </a:rPr>
              <a:t>public</a:t>
            </a:r>
            <a:r>
              <a:rPr b="1" spc="-40" dirty="0">
                <a:latin typeface="Arial"/>
                <a:cs typeface="Arial"/>
              </a:rPr>
              <a:t> </a:t>
            </a:r>
            <a:r>
              <a:rPr b="1" dirty="0">
                <a:latin typeface="Arial"/>
                <a:cs typeface="Arial"/>
              </a:rPr>
              <a:t>health</a:t>
            </a:r>
            <a:r>
              <a:rPr b="1" spc="-25" dirty="0">
                <a:latin typeface="Arial"/>
                <a:cs typeface="Arial"/>
              </a:rPr>
              <a:t> </a:t>
            </a:r>
            <a:r>
              <a:rPr b="1" dirty="0">
                <a:latin typeface="Arial"/>
                <a:cs typeface="Arial"/>
              </a:rPr>
              <a:t>effect:</a:t>
            </a:r>
            <a:r>
              <a:rPr b="1" spc="-11" dirty="0">
                <a:latin typeface="Arial"/>
                <a:cs typeface="Arial"/>
              </a:rPr>
              <a:t> repeated </a:t>
            </a:r>
            <a:r>
              <a:rPr b="1" dirty="0">
                <a:latin typeface="Arial"/>
                <a:cs typeface="Arial"/>
              </a:rPr>
              <a:t>cross</a:t>
            </a:r>
            <a:r>
              <a:rPr b="1" spc="-25" dirty="0">
                <a:latin typeface="Arial"/>
                <a:cs typeface="Arial"/>
              </a:rPr>
              <a:t> </a:t>
            </a:r>
            <a:r>
              <a:rPr b="1" dirty="0">
                <a:latin typeface="Arial"/>
                <a:cs typeface="Arial"/>
              </a:rPr>
              <a:t>sectional</a:t>
            </a:r>
            <a:r>
              <a:rPr b="1" spc="-51" dirty="0">
                <a:latin typeface="Arial"/>
                <a:cs typeface="Arial"/>
              </a:rPr>
              <a:t> </a:t>
            </a:r>
            <a:r>
              <a:rPr b="1" dirty="0">
                <a:latin typeface="Arial"/>
                <a:cs typeface="Arial"/>
              </a:rPr>
              <a:t>samples</a:t>
            </a:r>
            <a:r>
              <a:rPr b="1" spc="-31" dirty="0">
                <a:latin typeface="Arial"/>
                <a:cs typeface="Arial"/>
              </a:rPr>
              <a:t> </a:t>
            </a:r>
            <a:r>
              <a:rPr b="1" dirty="0">
                <a:latin typeface="Arial"/>
                <a:cs typeface="Arial"/>
              </a:rPr>
              <a:t>representative</a:t>
            </a:r>
            <a:r>
              <a:rPr b="1" spc="-20" dirty="0">
                <a:latin typeface="Arial"/>
                <a:cs typeface="Arial"/>
              </a:rPr>
              <a:t> </a:t>
            </a:r>
            <a:r>
              <a:rPr b="1" dirty="0">
                <a:latin typeface="Arial"/>
                <a:cs typeface="Arial"/>
              </a:rPr>
              <a:t>of</a:t>
            </a:r>
            <a:r>
              <a:rPr b="1" spc="-45" dirty="0">
                <a:latin typeface="Arial"/>
                <a:cs typeface="Arial"/>
              </a:rPr>
              <a:t> </a:t>
            </a:r>
            <a:r>
              <a:rPr b="1" spc="-25" dirty="0">
                <a:latin typeface="Arial"/>
                <a:cs typeface="Arial"/>
              </a:rPr>
              <a:t>the </a:t>
            </a:r>
            <a:r>
              <a:rPr b="1" spc="-11" dirty="0">
                <a:latin typeface="Arial"/>
                <a:cs typeface="Arial"/>
              </a:rPr>
              <a:t>community</a:t>
            </a:r>
            <a:endParaRPr>
              <a:latin typeface="Arial"/>
              <a:cs typeface="Arial"/>
            </a:endParaRPr>
          </a:p>
          <a:p>
            <a:pPr marR="5080" algn="r">
              <a:spcBef>
                <a:spcPts val="2051"/>
              </a:spcBef>
            </a:pPr>
            <a:r>
              <a:rPr sz="1400" spc="-25" dirty="0">
                <a:latin typeface="Times New Roman"/>
                <a:cs typeface="Times New Roman"/>
              </a:rPr>
              <a:t>145</a:t>
            </a:r>
            <a:endParaRPr sz="1400">
              <a:latin typeface="Times New Roman"/>
              <a:cs typeface="Times New Roman"/>
            </a:endParaRPr>
          </a:p>
        </p:txBody>
      </p:sp>
      <p:sp>
        <p:nvSpPr>
          <p:cNvPr id="3" name="object 3"/>
          <p:cNvSpPr txBox="1">
            <a:spLocks noGrp="1"/>
          </p:cNvSpPr>
          <p:nvPr>
            <p:ph type="title"/>
          </p:nvPr>
        </p:nvSpPr>
        <p:spPr>
          <a:xfrm>
            <a:off x="598767" y="485396"/>
            <a:ext cx="10994473" cy="873957"/>
          </a:xfrm>
          <a:prstGeom prst="rect">
            <a:avLst/>
          </a:prstGeom>
        </p:spPr>
        <p:txBody>
          <a:bodyPr vert="horz" wrap="square" lIns="0" tIns="12065" rIns="0" bIns="0" rtlCol="0">
            <a:spAutoFit/>
          </a:bodyPr>
          <a:lstStyle/>
          <a:p>
            <a:pPr marL="2254194" marR="5080" indent="-1399505">
              <a:spcBef>
                <a:spcPts val="95"/>
              </a:spcBef>
            </a:pPr>
            <a:r>
              <a:rPr sz="2800" dirty="0"/>
              <a:t>Measurement</a:t>
            </a:r>
            <a:r>
              <a:rPr sz="2800" spc="-75" dirty="0"/>
              <a:t> </a:t>
            </a:r>
            <a:r>
              <a:rPr sz="2800" dirty="0"/>
              <a:t>of</a:t>
            </a:r>
            <a:r>
              <a:rPr sz="2800" spc="-100" dirty="0"/>
              <a:t> </a:t>
            </a:r>
            <a:r>
              <a:rPr sz="2800" dirty="0"/>
              <a:t>outcomes</a:t>
            </a:r>
            <a:r>
              <a:rPr sz="2800" spc="-65" dirty="0"/>
              <a:t> </a:t>
            </a:r>
            <a:r>
              <a:rPr sz="2800" dirty="0"/>
              <a:t>in</a:t>
            </a:r>
            <a:r>
              <a:rPr sz="2800" spc="-100" dirty="0"/>
              <a:t> </a:t>
            </a:r>
            <a:r>
              <a:rPr sz="2800" spc="-11" dirty="0"/>
              <a:t>community </a:t>
            </a:r>
            <a:r>
              <a:rPr sz="2800" dirty="0"/>
              <a:t>based</a:t>
            </a:r>
            <a:r>
              <a:rPr sz="2800" spc="-115" dirty="0"/>
              <a:t> </a:t>
            </a:r>
            <a:r>
              <a:rPr sz="2800" dirty="0"/>
              <a:t>intervention</a:t>
            </a:r>
            <a:r>
              <a:rPr sz="2800" spc="-115" dirty="0"/>
              <a:t> </a:t>
            </a:r>
            <a:r>
              <a:rPr sz="2800" spc="-11" dirty="0"/>
              <a:t>trials</a:t>
            </a:r>
            <a:endParaRPr sz="280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146</a:t>
            </a:r>
            <a:endParaRPr sz="1400">
              <a:latin typeface="Times New Roman"/>
              <a:cs typeface="Times New Roman"/>
            </a:endParaRPr>
          </a:p>
        </p:txBody>
      </p:sp>
      <p:sp>
        <p:nvSpPr>
          <p:cNvPr id="3" name="object 3"/>
          <p:cNvSpPr txBox="1">
            <a:spLocks noGrp="1"/>
          </p:cNvSpPr>
          <p:nvPr>
            <p:ph type="title"/>
          </p:nvPr>
        </p:nvSpPr>
        <p:spPr>
          <a:xfrm>
            <a:off x="681026" y="390524"/>
            <a:ext cx="7717155" cy="443070"/>
          </a:xfrm>
          <a:prstGeom prst="rect">
            <a:avLst/>
          </a:prstGeom>
        </p:spPr>
        <p:txBody>
          <a:bodyPr vert="horz" wrap="square" lIns="0" tIns="12065" rIns="0" bIns="0" rtlCol="0">
            <a:spAutoFit/>
          </a:bodyPr>
          <a:lstStyle/>
          <a:p>
            <a:pPr marL="12700">
              <a:spcBef>
                <a:spcPts val="95"/>
              </a:spcBef>
            </a:pPr>
            <a:r>
              <a:rPr sz="2800" dirty="0"/>
              <a:t>Developing</a:t>
            </a:r>
            <a:r>
              <a:rPr sz="2800" spc="-120" dirty="0"/>
              <a:t> </a:t>
            </a:r>
            <a:r>
              <a:rPr sz="2800" dirty="0"/>
              <a:t>behavioural</a:t>
            </a:r>
            <a:r>
              <a:rPr sz="2800" spc="-115" dirty="0"/>
              <a:t> </a:t>
            </a:r>
            <a:r>
              <a:rPr sz="2800" dirty="0"/>
              <a:t>change</a:t>
            </a:r>
            <a:r>
              <a:rPr sz="2800" spc="-125" dirty="0"/>
              <a:t> </a:t>
            </a:r>
            <a:r>
              <a:rPr sz="2800" spc="-11" dirty="0"/>
              <a:t>interventions</a:t>
            </a:r>
            <a:endParaRPr sz="2800"/>
          </a:p>
        </p:txBody>
      </p:sp>
      <p:sp>
        <p:nvSpPr>
          <p:cNvPr id="4" name="object 4"/>
          <p:cNvSpPr txBox="1"/>
          <p:nvPr/>
        </p:nvSpPr>
        <p:spPr>
          <a:xfrm>
            <a:off x="722172" y="1220802"/>
            <a:ext cx="7767320" cy="3490699"/>
          </a:xfrm>
          <a:prstGeom prst="rect">
            <a:avLst/>
          </a:prstGeom>
        </p:spPr>
        <p:txBody>
          <a:bodyPr vert="horz" wrap="square" lIns="0" tIns="12700" rIns="0" bIns="0" rtlCol="0">
            <a:spAutoFit/>
          </a:bodyPr>
          <a:lstStyle/>
          <a:p>
            <a:pPr marL="202560" indent="-189861">
              <a:spcBef>
                <a:spcPts val="100"/>
              </a:spcBef>
              <a:buFont typeface="Arial"/>
              <a:buChar char="•"/>
              <a:tabLst>
                <a:tab pos="202560" algn="l"/>
              </a:tabLst>
            </a:pPr>
            <a:r>
              <a:rPr b="1" dirty="0">
                <a:latin typeface="Arial"/>
                <a:cs typeface="Arial"/>
              </a:rPr>
              <a:t>Identify</a:t>
            </a:r>
            <a:r>
              <a:rPr b="1" spc="-45" dirty="0">
                <a:latin typeface="Arial"/>
                <a:cs typeface="Arial"/>
              </a:rPr>
              <a:t> </a:t>
            </a:r>
            <a:r>
              <a:rPr b="1" dirty="0">
                <a:latin typeface="Arial"/>
                <a:cs typeface="Arial"/>
              </a:rPr>
              <a:t>behaviours</a:t>
            </a:r>
            <a:r>
              <a:rPr b="1" spc="-15" dirty="0">
                <a:latin typeface="Arial"/>
                <a:cs typeface="Arial"/>
              </a:rPr>
              <a:t> </a:t>
            </a:r>
            <a:r>
              <a:rPr b="1" dirty="0">
                <a:latin typeface="Arial"/>
                <a:cs typeface="Arial"/>
              </a:rPr>
              <a:t>that</a:t>
            </a:r>
            <a:r>
              <a:rPr b="1" spc="-25" dirty="0">
                <a:latin typeface="Arial"/>
                <a:cs typeface="Arial"/>
              </a:rPr>
              <a:t> </a:t>
            </a:r>
            <a:r>
              <a:rPr b="1" dirty="0">
                <a:latin typeface="Arial"/>
                <a:cs typeface="Arial"/>
              </a:rPr>
              <a:t>place</a:t>
            </a:r>
            <a:r>
              <a:rPr b="1" spc="-40" dirty="0">
                <a:latin typeface="Arial"/>
                <a:cs typeface="Arial"/>
              </a:rPr>
              <a:t> </a:t>
            </a:r>
            <a:r>
              <a:rPr b="1" dirty="0">
                <a:latin typeface="Arial"/>
                <a:cs typeface="Arial"/>
              </a:rPr>
              <a:t>populations</a:t>
            </a:r>
            <a:r>
              <a:rPr b="1" spc="-40" dirty="0">
                <a:latin typeface="Arial"/>
                <a:cs typeface="Arial"/>
              </a:rPr>
              <a:t> </a:t>
            </a:r>
            <a:r>
              <a:rPr b="1" dirty="0">
                <a:latin typeface="Arial"/>
                <a:cs typeface="Arial"/>
              </a:rPr>
              <a:t>at</a:t>
            </a:r>
            <a:r>
              <a:rPr b="1" spc="-25" dirty="0">
                <a:latin typeface="Arial"/>
                <a:cs typeface="Arial"/>
              </a:rPr>
              <a:t> </a:t>
            </a:r>
            <a:r>
              <a:rPr b="1" dirty="0">
                <a:latin typeface="Arial"/>
                <a:cs typeface="Arial"/>
              </a:rPr>
              <a:t>risk</a:t>
            </a:r>
            <a:r>
              <a:rPr b="1" spc="-15" dirty="0">
                <a:latin typeface="Arial"/>
                <a:cs typeface="Arial"/>
              </a:rPr>
              <a:t> </a:t>
            </a:r>
            <a:r>
              <a:rPr b="1" spc="-51" dirty="0">
                <a:latin typeface="Arial"/>
                <a:cs typeface="Arial"/>
              </a:rPr>
              <a:t>&amp;</a:t>
            </a:r>
            <a:endParaRPr>
              <a:latin typeface="Arial"/>
              <a:cs typeface="Arial"/>
            </a:endParaRPr>
          </a:p>
          <a:p>
            <a:pPr marL="12700">
              <a:spcBef>
                <a:spcPts val="5"/>
              </a:spcBef>
            </a:pPr>
            <a:r>
              <a:rPr b="1" dirty="0">
                <a:latin typeface="Arial"/>
                <a:cs typeface="Arial"/>
              </a:rPr>
              <a:t>determine</a:t>
            </a:r>
            <a:r>
              <a:rPr b="1" spc="-25" dirty="0">
                <a:latin typeface="Arial"/>
                <a:cs typeface="Arial"/>
              </a:rPr>
              <a:t> </a:t>
            </a:r>
            <a:r>
              <a:rPr b="1" dirty="0">
                <a:latin typeface="Arial"/>
                <a:cs typeface="Arial"/>
              </a:rPr>
              <a:t>those</a:t>
            </a:r>
            <a:r>
              <a:rPr b="1" spc="-11" dirty="0">
                <a:latin typeface="Arial"/>
                <a:cs typeface="Arial"/>
              </a:rPr>
              <a:t> modifiable</a:t>
            </a:r>
            <a:endParaRPr>
              <a:latin typeface="Arial"/>
              <a:cs typeface="Arial"/>
            </a:endParaRPr>
          </a:p>
          <a:p>
            <a:pPr>
              <a:spcBef>
                <a:spcPts val="25"/>
              </a:spcBef>
            </a:pPr>
            <a:endParaRPr sz="2500">
              <a:latin typeface="Arial"/>
              <a:cs typeface="Arial"/>
            </a:endParaRPr>
          </a:p>
          <a:p>
            <a:pPr marL="12700" marR="854689" indent="189861">
              <a:spcBef>
                <a:spcPts val="5"/>
              </a:spcBef>
              <a:buFont typeface="Arial"/>
              <a:buChar char="•"/>
              <a:tabLst>
                <a:tab pos="202560" algn="l"/>
              </a:tabLst>
            </a:pPr>
            <a:r>
              <a:rPr b="1" dirty="0">
                <a:latin typeface="Arial"/>
                <a:cs typeface="Arial"/>
              </a:rPr>
              <a:t>Select</a:t>
            </a:r>
            <a:r>
              <a:rPr b="1" spc="-15" dirty="0">
                <a:latin typeface="Arial"/>
                <a:cs typeface="Arial"/>
              </a:rPr>
              <a:t> </a:t>
            </a:r>
            <a:r>
              <a:rPr b="1" dirty="0">
                <a:latin typeface="Arial"/>
                <a:cs typeface="Arial"/>
              </a:rPr>
              <a:t>appropriate</a:t>
            </a:r>
            <a:r>
              <a:rPr b="1" spc="-31" dirty="0">
                <a:latin typeface="Arial"/>
                <a:cs typeface="Arial"/>
              </a:rPr>
              <a:t> </a:t>
            </a:r>
            <a:r>
              <a:rPr b="1" dirty="0">
                <a:latin typeface="Arial"/>
                <a:cs typeface="Arial"/>
              </a:rPr>
              <a:t>language</a:t>
            </a:r>
            <a:r>
              <a:rPr b="1" spc="-20" dirty="0">
                <a:latin typeface="Arial"/>
                <a:cs typeface="Arial"/>
              </a:rPr>
              <a:t> </a:t>
            </a:r>
            <a:r>
              <a:rPr b="1" dirty="0">
                <a:latin typeface="Arial"/>
                <a:cs typeface="Arial"/>
              </a:rPr>
              <a:t>&amp;</a:t>
            </a:r>
            <a:r>
              <a:rPr b="1" spc="-20" dirty="0">
                <a:latin typeface="Arial"/>
                <a:cs typeface="Arial"/>
              </a:rPr>
              <a:t> </a:t>
            </a:r>
            <a:r>
              <a:rPr b="1" dirty="0">
                <a:latin typeface="Arial"/>
                <a:cs typeface="Arial"/>
              </a:rPr>
              <a:t>terminology</a:t>
            </a:r>
            <a:r>
              <a:rPr b="1" spc="-55" dirty="0">
                <a:latin typeface="Arial"/>
                <a:cs typeface="Arial"/>
              </a:rPr>
              <a:t> </a:t>
            </a:r>
            <a:r>
              <a:rPr b="1" spc="-25" dirty="0">
                <a:latin typeface="Arial"/>
                <a:cs typeface="Arial"/>
              </a:rPr>
              <a:t>for </a:t>
            </a:r>
            <a:r>
              <a:rPr b="1" spc="-11" dirty="0">
                <a:latin typeface="Arial"/>
                <a:cs typeface="Arial"/>
              </a:rPr>
              <a:t>communication</a:t>
            </a:r>
            <a:endParaRPr>
              <a:latin typeface="Arial"/>
              <a:cs typeface="Arial"/>
            </a:endParaRPr>
          </a:p>
          <a:p>
            <a:pPr>
              <a:spcBef>
                <a:spcPts val="31"/>
              </a:spcBef>
              <a:buFont typeface="Arial"/>
              <a:buChar char="•"/>
            </a:pPr>
            <a:endParaRPr sz="2500">
              <a:latin typeface="Arial"/>
              <a:cs typeface="Arial"/>
            </a:endParaRPr>
          </a:p>
          <a:p>
            <a:pPr marL="202560" indent="-189861">
              <a:buFont typeface="Arial"/>
              <a:buChar char="•"/>
              <a:tabLst>
                <a:tab pos="202560" algn="l"/>
              </a:tabLst>
            </a:pPr>
            <a:r>
              <a:rPr b="1" dirty="0">
                <a:latin typeface="Arial"/>
                <a:cs typeface="Arial"/>
              </a:rPr>
              <a:t>Identify</a:t>
            </a:r>
            <a:r>
              <a:rPr b="1" spc="-35" dirty="0">
                <a:latin typeface="Arial"/>
                <a:cs typeface="Arial"/>
              </a:rPr>
              <a:t> </a:t>
            </a:r>
            <a:r>
              <a:rPr b="1" dirty="0">
                <a:latin typeface="Arial"/>
                <a:cs typeface="Arial"/>
              </a:rPr>
              <a:t>beneficial</a:t>
            </a:r>
            <a:r>
              <a:rPr b="1" spc="-20" dirty="0">
                <a:latin typeface="Arial"/>
                <a:cs typeface="Arial"/>
              </a:rPr>
              <a:t> </a:t>
            </a:r>
            <a:r>
              <a:rPr b="1" dirty="0">
                <a:latin typeface="Arial"/>
                <a:cs typeface="Arial"/>
              </a:rPr>
              <a:t>behaviours</a:t>
            </a:r>
            <a:r>
              <a:rPr b="1" spc="-11" dirty="0">
                <a:latin typeface="Arial"/>
                <a:cs typeface="Arial"/>
              </a:rPr>
              <a:t> </a:t>
            </a:r>
            <a:r>
              <a:rPr b="1" dirty="0">
                <a:latin typeface="Arial"/>
                <a:cs typeface="Arial"/>
              </a:rPr>
              <a:t>that</a:t>
            </a:r>
            <a:r>
              <a:rPr b="1" spc="-5" dirty="0">
                <a:latin typeface="Arial"/>
                <a:cs typeface="Arial"/>
              </a:rPr>
              <a:t> </a:t>
            </a:r>
            <a:r>
              <a:rPr b="1" dirty="0">
                <a:latin typeface="Arial"/>
                <a:cs typeface="Arial"/>
              </a:rPr>
              <a:t>can</a:t>
            </a:r>
            <a:r>
              <a:rPr b="1" spc="-11" dirty="0">
                <a:latin typeface="Arial"/>
                <a:cs typeface="Arial"/>
              </a:rPr>
              <a:t> </a:t>
            </a:r>
            <a:r>
              <a:rPr b="1" dirty="0">
                <a:latin typeface="Arial"/>
                <a:cs typeface="Arial"/>
              </a:rPr>
              <a:t>be</a:t>
            </a:r>
            <a:r>
              <a:rPr b="1" spc="-5" dirty="0">
                <a:latin typeface="Arial"/>
                <a:cs typeface="Arial"/>
              </a:rPr>
              <a:t> </a:t>
            </a:r>
            <a:r>
              <a:rPr b="1" spc="-11" dirty="0">
                <a:latin typeface="Arial"/>
                <a:cs typeface="Arial"/>
              </a:rPr>
              <a:t>reinforced</a:t>
            </a:r>
            <a:endParaRPr>
              <a:latin typeface="Arial"/>
              <a:cs typeface="Arial"/>
            </a:endParaRPr>
          </a:p>
          <a:p>
            <a:pPr>
              <a:spcBef>
                <a:spcPts val="40"/>
              </a:spcBef>
              <a:buFont typeface="Arial"/>
              <a:buChar char="•"/>
            </a:pPr>
            <a:endParaRPr sz="2500">
              <a:latin typeface="Arial"/>
              <a:cs typeface="Arial"/>
            </a:endParaRPr>
          </a:p>
          <a:p>
            <a:pPr marL="202560" indent="-189861">
              <a:buFont typeface="Arial"/>
              <a:buChar char="•"/>
              <a:tabLst>
                <a:tab pos="202560" algn="l"/>
              </a:tabLst>
            </a:pPr>
            <a:r>
              <a:rPr b="1" dirty="0">
                <a:latin typeface="Arial"/>
                <a:cs typeface="Arial"/>
              </a:rPr>
              <a:t>Decide</a:t>
            </a:r>
            <a:r>
              <a:rPr b="1" spc="-11" dirty="0">
                <a:latin typeface="Arial"/>
                <a:cs typeface="Arial"/>
              </a:rPr>
              <a:t> </a:t>
            </a:r>
            <a:r>
              <a:rPr b="1" dirty="0">
                <a:latin typeface="Arial"/>
                <a:cs typeface="Arial"/>
              </a:rPr>
              <a:t>target</a:t>
            </a:r>
            <a:r>
              <a:rPr b="1" spc="-20" dirty="0">
                <a:latin typeface="Arial"/>
                <a:cs typeface="Arial"/>
              </a:rPr>
              <a:t> </a:t>
            </a:r>
            <a:r>
              <a:rPr b="1" dirty="0">
                <a:latin typeface="Arial"/>
                <a:cs typeface="Arial"/>
              </a:rPr>
              <a:t>groups</a:t>
            </a:r>
            <a:r>
              <a:rPr b="1" spc="-31" dirty="0">
                <a:latin typeface="Arial"/>
                <a:cs typeface="Arial"/>
              </a:rPr>
              <a:t> </a:t>
            </a:r>
            <a:r>
              <a:rPr b="1" dirty="0">
                <a:latin typeface="Arial"/>
                <a:cs typeface="Arial"/>
              </a:rPr>
              <a:t>for</a:t>
            </a:r>
            <a:r>
              <a:rPr b="1" spc="-20" dirty="0">
                <a:latin typeface="Arial"/>
                <a:cs typeface="Arial"/>
              </a:rPr>
              <a:t> </a:t>
            </a:r>
            <a:r>
              <a:rPr b="1" dirty="0">
                <a:latin typeface="Arial"/>
                <a:cs typeface="Arial"/>
              </a:rPr>
              <a:t>health</a:t>
            </a:r>
            <a:r>
              <a:rPr b="1" spc="-31" dirty="0">
                <a:latin typeface="Arial"/>
                <a:cs typeface="Arial"/>
              </a:rPr>
              <a:t> </a:t>
            </a:r>
            <a:r>
              <a:rPr b="1" spc="-11" dirty="0">
                <a:latin typeface="Arial"/>
                <a:cs typeface="Arial"/>
              </a:rPr>
              <a:t>communication</a:t>
            </a:r>
            <a:endParaRPr>
              <a:latin typeface="Arial"/>
              <a:cs typeface="Arial"/>
            </a:endParaRPr>
          </a:p>
          <a:p>
            <a:pPr>
              <a:spcBef>
                <a:spcPts val="31"/>
              </a:spcBef>
              <a:buFont typeface="Arial"/>
              <a:buChar char="•"/>
            </a:pPr>
            <a:endParaRPr sz="2500">
              <a:latin typeface="Arial"/>
              <a:cs typeface="Arial"/>
            </a:endParaRPr>
          </a:p>
          <a:p>
            <a:pPr marL="12700" marR="734676" indent="189861">
              <a:buFont typeface="Arial"/>
              <a:buChar char="•"/>
              <a:tabLst>
                <a:tab pos="202560" algn="l"/>
              </a:tabLst>
            </a:pPr>
            <a:r>
              <a:rPr b="1" dirty="0">
                <a:latin typeface="Arial"/>
                <a:cs typeface="Arial"/>
              </a:rPr>
              <a:t>Determine</a:t>
            </a:r>
            <a:r>
              <a:rPr b="1" spc="-20" dirty="0">
                <a:latin typeface="Arial"/>
                <a:cs typeface="Arial"/>
              </a:rPr>
              <a:t> </a:t>
            </a:r>
            <a:r>
              <a:rPr b="1" dirty="0">
                <a:latin typeface="Arial"/>
                <a:cs typeface="Arial"/>
              </a:rPr>
              <a:t>barriers</a:t>
            </a:r>
            <a:r>
              <a:rPr b="1" spc="-20" dirty="0">
                <a:latin typeface="Arial"/>
                <a:cs typeface="Arial"/>
              </a:rPr>
              <a:t> </a:t>
            </a:r>
            <a:r>
              <a:rPr b="1" dirty="0">
                <a:latin typeface="Arial"/>
                <a:cs typeface="Arial"/>
              </a:rPr>
              <a:t>to</a:t>
            </a:r>
            <a:r>
              <a:rPr b="1" spc="-40" dirty="0">
                <a:latin typeface="Arial"/>
                <a:cs typeface="Arial"/>
              </a:rPr>
              <a:t> </a:t>
            </a:r>
            <a:r>
              <a:rPr b="1" dirty="0">
                <a:latin typeface="Arial"/>
                <a:cs typeface="Arial"/>
              </a:rPr>
              <a:t>changing</a:t>
            </a:r>
            <a:r>
              <a:rPr b="1" spc="-35" dirty="0">
                <a:latin typeface="Arial"/>
                <a:cs typeface="Arial"/>
              </a:rPr>
              <a:t> </a:t>
            </a:r>
            <a:r>
              <a:rPr b="1" dirty="0">
                <a:latin typeface="Arial"/>
                <a:cs typeface="Arial"/>
              </a:rPr>
              <a:t>knowledge</a:t>
            </a:r>
            <a:r>
              <a:rPr b="1" spc="-60" dirty="0">
                <a:latin typeface="Arial"/>
                <a:cs typeface="Arial"/>
              </a:rPr>
              <a:t> </a:t>
            </a:r>
            <a:r>
              <a:rPr b="1" spc="-20" dirty="0">
                <a:latin typeface="Arial"/>
                <a:cs typeface="Arial"/>
              </a:rPr>
              <a:t>into </a:t>
            </a:r>
            <a:r>
              <a:rPr b="1" spc="-11" dirty="0">
                <a:latin typeface="Arial"/>
                <a:cs typeface="Arial"/>
              </a:rPr>
              <a:t>practice</a:t>
            </a:r>
            <a:endParaRPr>
              <a:latin typeface="Arial"/>
              <a:cs typeface="Arial"/>
            </a:endParaRPr>
          </a:p>
        </p:txBody>
      </p:sp>
      <p:sp>
        <p:nvSpPr>
          <p:cNvPr id="5" name="object 5"/>
          <p:cNvSpPr txBox="1"/>
          <p:nvPr/>
        </p:nvSpPr>
        <p:spPr>
          <a:xfrm>
            <a:off x="722175" y="5994910"/>
            <a:ext cx="7261225" cy="566822"/>
          </a:xfrm>
          <a:prstGeom prst="rect">
            <a:avLst/>
          </a:prstGeom>
        </p:spPr>
        <p:txBody>
          <a:bodyPr vert="horz" wrap="square" lIns="0" tIns="12700" rIns="0" bIns="0" rtlCol="0">
            <a:spAutoFit/>
          </a:bodyPr>
          <a:lstStyle/>
          <a:p>
            <a:pPr marL="202560" indent="-189861">
              <a:spcBef>
                <a:spcPts val="100"/>
              </a:spcBef>
              <a:buFont typeface="Arial"/>
              <a:buChar char="•"/>
              <a:tabLst>
                <a:tab pos="202560" algn="l"/>
              </a:tabLst>
            </a:pPr>
            <a:r>
              <a:rPr b="1" spc="-11" dirty="0">
                <a:latin typeface="Arial"/>
                <a:cs typeface="Arial"/>
              </a:rPr>
              <a:t>Pre-</a:t>
            </a:r>
            <a:r>
              <a:rPr b="1" dirty="0">
                <a:latin typeface="Arial"/>
                <a:cs typeface="Arial"/>
              </a:rPr>
              <a:t>test</a:t>
            </a:r>
            <a:r>
              <a:rPr b="1" spc="-11" dirty="0">
                <a:latin typeface="Arial"/>
                <a:cs typeface="Arial"/>
              </a:rPr>
              <a:t> </a:t>
            </a:r>
            <a:r>
              <a:rPr b="1" dirty="0">
                <a:latin typeface="Arial"/>
                <a:cs typeface="Arial"/>
              </a:rPr>
              <a:t>the</a:t>
            </a:r>
            <a:r>
              <a:rPr b="1" spc="-15" dirty="0">
                <a:latin typeface="Arial"/>
                <a:cs typeface="Arial"/>
              </a:rPr>
              <a:t> </a:t>
            </a:r>
            <a:r>
              <a:rPr b="1" dirty="0">
                <a:latin typeface="Arial"/>
                <a:cs typeface="Arial"/>
              </a:rPr>
              <a:t>intervention</a:t>
            </a:r>
            <a:r>
              <a:rPr b="1" spc="-31" dirty="0">
                <a:latin typeface="Arial"/>
                <a:cs typeface="Arial"/>
              </a:rPr>
              <a:t> </a:t>
            </a:r>
            <a:r>
              <a:rPr b="1" dirty="0">
                <a:latin typeface="Arial"/>
                <a:cs typeface="Arial"/>
              </a:rPr>
              <a:t>&amp; modify</a:t>
            </a:r>
            <a:r>
              <a:rPr b="1" spc="-15" dirty="0">
                <a:latin typeface="Arial"/>
                <a:cs typeface="Arial"/>
              </a:rPr>
              <a:t> </a:t>
            </a:r>
            <a:r>
              <a:rPr b="1" dirty="0">
                <a:latin typeface="Arial"/>
                <a:cs typeface="Arial"/>
              </a:rPr>
              <a:t>in</a:t>
            </a:r>
            <a:r>
              <a:rPr b="1" spc="-20" dirty="0">
                <a:latin typeface="Arial"/>
                <a:cs typeface="Arial"/>
              </a:rPr>
              <a:t> </a:t>
            </a:r>
            <a:r>
              <a:rPr b="1" dirty="0">
                <a:latin typeface="Arial"/>
                <a:cs typeface="Arial"/>
              </a:rPr>
              <a:t>a</a:t>
            </a:r>
            <a:r>
              <a:rPr b="1" spc="5" dirty="0">
                <a:latin typeface="Arial"/>
                <a:cs typeface="Arial"/>
              </a:rPr>
              <a:t> </a:t>
            </a:r>
            <a:r>
              <a:rPr b="1" spc="-11" dirty="0">
                <a:latin typeface="Arial"/>
                <a:cs typeface="Arial"/>
              </a:rPr>
              <a:t>reiterative</a:t>
            </a:r>
            <a:endParaRPr>
              <a:latin typeface="Arial"/>
              <a:cs typeface="Arial"/>
            </a:endParaRPr>
          </a:p>
          <a:p>
            <a:pPr marL="12700">
              <a:spcBef>
                <a:spcPts val="5"/>
              </a:spcBef>
            </a:pPr>
            <a:r>
              <a:rPr b="1" spc="-11" dirty="0">
                <a:latin typeface="Arial"/>
                <a:cs typeface="Arial"/>
              </a:rPr>
              <a:t>process</a:t>
            </a:r>
            <a:endParaRPr>
              <a:latin typeface="Arial"/>
              <a:cs typeface="Aria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147</a:t>
            </a:r>
            <a:endParaRPr sz="1400">
              <a:latin typeface="Times New Roman"/>
              <a:cs typeface="Times New Roman"/>
            </a:endParaRPr>
          </a:p>
        </p:txBody>
      </p:sp>
      <p:sp>
        <p:nvSpPr>
          <p:cNvPr id="3" name="object 3"/>
          <p:cNvSpPr txBox="1">
            <a:spLocks noGrp="1"/>
          </p:cNvSpPr>
          <p:nvPr>
            <p:ph type="title"/>
          </p:nvPr>
        </p:nvSpPr>
        <p:spPr>
          <a:xfrm>
            <a:off x="2109980" y="456440"/>
            <a:ext cx="5155565" cy="505908"/>
          </a:xfrm>
          <a:prstGeom prst="rect">
            <a:avLst/>
          </a:prstGeom>
        </p:spPr>
        <p:txBody>
          <a:bodyPr vert="horz" wrap="square" lIns="0" tIns="13335" rIns="0" bIns="0" rtlCol="0">
            <a:spAutoFit/>
          </a:bodyPr>
          <a:lstStyle/>
          <a:p>
            <a:pPr marL="12700">
              <a:spcBef>
                <a:spcPts val="105"/>
              </a:spcBef>
            </a:pPr>
            <a:r>
              <a:rPr sz="3200" dirty="0"/>
              <a:t>Community</a:t>
            </a:r>
            <a:r>
              <a:rPr sz="3200" spc="-65" dirty="0"/>
              <a:t> </a:t>
            </a:r>
            <a:r>
              <a:rPr sz="3200" spc="-11" dirty="0"/>
              <a:t>randomization</a:t>
            </a:r>
            <a:endParaRPr sz="3200"/>
          </a:p>
        </p:txBody>
      </p:sp>
      <p:sp>
        <p:nvSpPr>
          <p:cNvPr id="4" name="object 4"/>
          <p:cNvSpPr txBox="1"/>
          <p:nvPr/>
        </p:nvSpPr>
        <p:spPr>
          <a:xfrm>
            <a:off x="756006" y="1244856"/>
            <a:ext cx="7688580" cy="4913525"/>
          </a:xfrm>
          <a:prstGeom prst="rect">
            <a:avLst/>
          </a:prstGeom>
        </p:spPr>
        <p:txBody>
          <a:bodyPr vert="horz" wrap="square" lIns="0" tIns="12065" rIns="0" bIns="0" rtlCol="0">
            <a:spAutoFit/>
          </a:bodyPr>
          <a:lstStyle/>
          <a:p>
            <a:pPr marL="12700" marR="826749" indent="176526">
              <a:spcBef>
                <a:spcPts val="95"/>
              </a:spcBef>
              <a:buFont typeface="Arial"/>
              <a:buChar char="•"/>
              <a:tabLst>
                <a:tab pos="189226" algn="l"/>
                <a:tab pos="4883663" algn="l"/>
              </a:tabLst>
            </a:pPr>
            <a:r>
              <a:rPr sz="2200" b="1" dirty="0">
                <a:latin typeface="Arial"/>
                <a:cs typeface="Arial"/>
              </a:rPr>
              <a:t>Define</a:t>
            </a:r>
            <a:r>
              <a:rPr sz="2200" b="1" spc="-85" dirty="0">
                <a:latin typeface="Arial"/>
                <a:cs typeface="Arial"/>
              </a:rPr>
              <a:t> </a:t>
            </a:r>
            <a:r>
              <a:rPr sz="2200" b="1" dirty="0">
                <a:latin typeface="Arial"/>
                <a:cs typeface="Arial"/>
              </a:rPr>
              <a:t>mutually</a:t>
            </a:r>
            <a:r>
              <a:rPr sz="2200" b="1" spc="-91" dirty="0">
                <a:latin typeface="Arial"/>
                <a:cs typeface="Arial"/>
              </a:rPr>
              <a:t> </a:t>
            </a:r>
            <a:r>
              <a:rPr sz="2200" b="1" dirty="0">
                <a:latin typeface="Arial"/>
                <a:cs typeface="Arial"/>
              </a:rPr>
              <a:t>exclusive</a:t>
            </a:r>
            <a:r>
              <a:rPr sz="2200" b="1" spc="-95" dirty="0">
                <a:latin typeface="Arial"/>
                <a:cs typeface="Arial"/>
              </a:rPr>
              <a:t> </a:t>
            </a:r>
            <a:r>
              <a:rPr sz="2200" b="1" spc="-11" dirty="0">
                <a:latin typeface="Arial"/>
                <a:cs typeface="Arial"/>
              </a:rPr>
              <a:t>groups:</a:t>
            </a:r>
            <a:r>
              <a:rPr sz="2200" b="1" dirty="0">
                <a:latin typeface="Arial"/>
                <a:cs typeface="Arial"/>
              </a:rPr>
              <a:t>	</a:t>
            </a:r>
            <a:r>
              <a:rPr sz="2200" b="1" spc="-11" dirty="0">
                <a:latin typeface="Arial"/>
                <a:cs typeface="Arial"/>
              </a:rPr>
              <a:t>geographically </a:t>
            </a:r>
            <a:r>
              <a:rPr sz="2200" b="1" dirty="0">
                <a:latin typeface="Arial"/>
                <a:cs typeface="Arial"/>
              </a:rPr>
              <a:t>defined</a:t>
            </a:r>
            <a:r>
              <a:rPr sz="2200" b="1" spc="-85" dirty="0">
                <a:latin typeface="Arial"/>
                <a:cs typeface="Arial"/>
              </a:rPr>
              <a:t> </a:t>
            </a:r>
            <a:r>
              <a:rPr sz="2200" b="1" dirty="0">
                <a:latin typeface="Arial"/>
                <a:cs typeface="Arial"/>
              </a:rPr>
              <a:t>areas,</a:t>
            </a:r>
            <a:r>
              <a:rPr sz="2200" b="1" spc="-111" dirty="0">
                <a:latin typeface="Arial"/>
                <a:cs typeface="Arial"/>
              </a:rPr>
              <a:t> </a:t>
            </a:r>
            <a:r>
              <a:rPr sz="2200" b="1" dirty="0">
                <a:latin typeface="Arial"/>
                <a:cs typeface="Arial"/>
              </a:rPr>
              <a:t>households,</a:t>
            </a:r>
            <a:r>
              <a:rPr sz="2200" b="1" spc="-71" dirty="0">
                <a:latin typeface="Arial"/>
                <a:cs typeface="Arial"/>
              </a:rPr>
              <a:t> </a:t>
            </a:r>
            <a:r>
              <a:rPr sz="2200" b="1" dirty="0">
                <a:latin typeface="Arial"/>
                <a:cs typeface="Arial"/>
              </a:rPr>
              <a:t>classrooms</a:t>
            </a:r>
            <a:r>
              <a:rPr sz="2200" b="1" spc="-95" dirty="0">
                <a:latin typeface="Arial"/>
                <a:cs typeface="Arial"/>
              </a:rPr>
              <a:t> </a:t>
            </a:r>
            <a:r>
              <a:rPr sz="2200" b="1" spc="-20" dirty="0">
                <a:latin typeface="Arial"/>
                <a:cs typeface="Arial"/>
              </a:rPr>
              <a:t>etc.</a:t>
            </a:r>
            <a:endParaRPr sz="2200">
              <a:latin typeface="Arial"/>
              <a:cs typeface="Arial"/>
            </a:endParaRPr>
          </a:p>
          <a:p>
            <a:pPr marL="12700" marR="39370" indent="176526">
              <a:spcBef>
                <a:spcPts val="1320"/>
              </a:spcBef>
              <a:buFont typeface="Arial"/>
              <a:buChar char="•"/>
              <a:tabLst>
                <a:tab pos="189226" algn="l"/>
              </a:tabLst>
            </a:pPr>
            <a:r>
              <a:rPr sz="2200" b="1" dirty="0">
                <a:latin typeface="Arial"/>
                <a:cs typeface="Arial"/>
              </a:rPr>
              <a:t>Simple</a:t>
            </a:r>
            <a:r>
              <a:rPr sz="2200" b="1" spc="-75" dirty="0">
                <a:latin typeface="Arial"/>
                <a:cs typeface="Arial"/>
              </a:rPr>
              <a:t> </a:t>
            </a:r>
            <a:r>
              <a:rPr sz="2200" b="1" dirty="0">
                <a:latin typeface="Arial"/>
                <a:cs typeface="Arial"/>
              </a:rPr>
              <a:t>randomization</a:t>
            </a:r>
            <a:r>
              <a:rPr sz="2200" b="1" spc="-45" dirty="0">
                <a:latin typeface="Arial"/>
                <a:cs typeface="Arial"/>
              </a:rPr>
              <a:t> </a:t>
            </a:r>
            <a:r>
              <a:rPr sz="2200" b="1" dirty="0">
                <a:latin typeface="Arial"/>
                <a:cs typeface="Arial"/>
              </a:rPr>
              <a:t>to</a:t>
            </a:r>
            <a:r>
              <a:rPr sz="2200" b="1" spc="-55" dirty="0">
                <a:latin typeface="Arial"/>
                <a:cs typeface="Arial"/>
              </a:rPr>
              <a:t> </a:t>
            </a:r>
            <a:r>
              <a:rPr sz="2200" b="1" dirty="0">
                <a:latin typeface="Arial"/>
                <a:cs typeface="Arial"/>
              </a:rPr>
              <a:t>allocate</a:t>
            </a:r>
            <a:r>
              <a:rPr sz="2200" b="1" spc="-45" dirty="0">
                <a:latin typeface="Arial"/>
                <a:cs typeface="Arial"/>
              </a:rPr>
              <a:t> </a:t>
            </a:r>
            <a:r>
              <a:rPr sz="2200" b="1" dirty="0">
                <a:latin typeface="Arial"/>
                <a:cs typeface="Arial"/>
              </a:rPr>
              <a:t>groups</a:t>
            </a:r>
            <a:r>
              <a:rPr sz="2200" b="1" spc="-45" dirty="0">
                <a:latin typeface="Arial"/>
                <a:cs typeface="Arial"/>
              </a:rPr>
              <a:t> </a:t>
            </a:r>
            <a:r>
              <a:rPr sz="2200" b="1" dirty="0">
                <a:latin typeface="Arial"/>
                <a:cs typeface="Arial"/>
              </a:rPr>
              <a:t>to</a:t>
            </a:r>
            <a:r>
              <a:rPr sz="2200" b="1" spc="-31" dirty="0">
                <a:latin typeface="Arial"/>
                <a:cs typeface="Arial"/>
              </a:rPr>
              <a:t> </a:t>
            </a:r>
            <a:r>
              <a:rPr sz="2200" b="1" dirty="0">
                <a:latin typeface="Arial"/>
                <a:cs typeface="Arial"/>
              </a:rPr>
              <a:t>control</a:t>
            </a:r>
            <a:r>
              <a:rPr sz="2200" b="1" spc="-45" dirty="0">
                <a:latin typeface="Arial"/>
                <a:cs typeface="Arial"/>
              </a:rPr>
              <a:t> </a:t>
            </a:r>
            <a:r>
              <a:rPr sz="2200" b="1" spc="-25" dirty="0">
                <a:latin typeface="Arial"/>
                <a:cs typeface="Arial"/>
              </a:rPr>
              <a:t>or </a:t>
            </a:r>
            <a:r>
              <a:rPr sz="2200" b="1" dirty="0">
                <a:latin typeface="Arial"/>
                <a:cs typeface="Arial"/>
              </a:rPr>
              <a:t>intervention:</a:t>
            </a:r>
            <a:r>
              <a:rPr sz="2200" b="1" spc="-20" dirty="0">
                <a:latin typeface="Arial"/>
                <a:cs typeface="Arial"/>
              </a:rPr>
              <a:t> </a:t>
            </a:r>
            <a:r>
              <a:rPr sz="2200" b="1" dirty="0">
                <a:latin typeface="Arial"/>
                <a:cs typeface="Arial"/>
              </a:rPr>
              <a:t>most</a:t>
            </a:r>
            <a:r>
              <a:rPr sz="2200" b="1" spc="-60" dirty="0">
                <a:latin typeface="Arial"/>
                <a:cs typeface="Arial"/>
              </a:rPr>
              <a:t> </a:t>
            </a:r>
            <a:r>
              <a:rPr sz="2200" b="1" dirty="0">
                <a:latin typeface="Arial"/>
                <a:cs typeface="Arial"/>
              </a:rPr>
              <a:t>suitable</a:t>
            </a:r>
            <a:r>
              <a:rPr sz="2200" b="1" spc="-40" dirty="0">
                <a:latin typeface="Arial"/>
                <a:cs typeface="Arial"/>
              </a:rPr>
              <a:t> </a:t>
            </a:r>
            <a:r>
              <a:rPr sz="2200" b="1" dirty="0">
                <a:latin typeface="Arial"/>
                <a:cs typeface="Arial"/>
              </a:rPr>
              <a:t>when</a:t>
            </a:r>
            <a:r>
              <a:rPr sz="2200" b="1" spc="-55" dirty="0">
                <a:latin typeface="Arial"/>
                <a:cs typeface="Arial"/>
              </a:rPr>
              <a:t> </a:t>
            </a:r>
            <a:r>
              <a:rPr sz="2200" b="1" dirty="0">
                <a:latin typeface="Arial"/>
                <a:cs typeface="Arial"/>
              </a:rPr>
              <a:t>number</a:t>
            </a:r>
            <a:r>
              <a:rPr sz="2200" b="1" spc="-51" dirty="0">
                <a:latin typeface="Arial"/>
                <a:cs typeface="Arial"/>
              </a:rPr>
              <a:t> </a:t>
            </a:r>
            <a:r>
              <a:rPr sz="2200" b="1" dirty="0">
                <a:latin typeface="Arial"/>
                <a:cs typeface="Arial"/>
              </a:rPr>
              <a:t>of</a:t>
            </a:r>
            <a:r>
              <a:rPr sz="2200" b="1" spc="-51" dirty="0">
                <a:latin typeface="Arial"/>
                <a:cs typeface="Arial"/>
              </a:rPr>
              <a:t> </a:t>
            </a:r>
            <a:r>
              <a:rPr sz="2200" b="1" spc="-11" dirty="0">
                <a:latin typeface="Arial"/>
                <a:cs typeface="Arial"/>
              </a:rPr>
              <a:t>communities </a:t>
            </a:r>
            <a:r>
              <a:rPr sz="2200" b="1" dirty="0">
                <a:latin typeface="Arial"/>
                <a:cs typeface="Arial"/>
              </a:rPr>
              <a:t>is</a:t>
            </a:r>
            <a:r>
              <a:rPr sz="2200" b="1" spc="-51" dirty="0">
                <a:latin typeface="Arial"/>
                <a:cs typeface="Arial"/>
              </a:rPr>
              <a:t> </a:t>
            </a:r>
            <a:r>
              <a:rPr sz="2200" b="1" dirty="0">
                <a:latin typeface="Arial"/>
                <a:cs typeface="Arial"/>
              </a:rPr>
              <a:t>large</a:t>
            </a:r>
            <a:r>
              <a:rPr sz="2200" b="1" spc="-35" dirty="0">
                <a:latin typeface="Arial"/>
                <a:cs typeface="Arial"/>
              </a:rPr>
              <a:t> </a:t>
            </a:r>
            <a:r>
              <a:rPr sz="2200" b="1" dirty="0">
                <a:latin typeface="Arial"/>
                <a:cs typeface="Arial"/>
              </a:rPr>
              <a:t>(e.g.</a:t>
            </a:r>
            <a:r>
              <a:rPr sz="2200" b="1" spc="-35" dirty="0">
                <a:latin typeface="Arial"/>
                <a:cs typeface="Arial"/>
              </a:rPr>
              <a:t> </a:t>
            </a:r>
            <a:r>
              <a:rPr sz="2200" b="1" spc="-11" dirty="0">
                <a:latin typeface="Arial"/>
                <a:cs typeface="Arial"/>
              </a:rPr>
              <a:t>&gt;200)</a:t>
            </a:r>
            <a:endParaRPr sz="2200">
              <a:latin typeface="Arial"/>
              <a:cs typeface="Arial"/>
            </a:endParaRPr>
          </a:p>
          <a:p>
            <a:pPr marL="12700" marR="15874" indent="176526">
              <a:spcBef>
                <a:spcPts val="1320"/>
              </a:spcBef>
              <a:buFont typeface="Arial"/>
              <a:buChar char="•"/>
              <a:tabLst>
                <a:tab pos="189226" algn="l"/>
              </a:tabLst>
            </a:pPr>
            <a:r>
              <a:rPr sz="2200" b="1" dirty="0">
                <a:latin typeface="Arial"/>
                <a:cs typeface="Arial"/>
              </a:rPr>
              <a:t>When</a:t>
            </a:r>
            <a:r>
              <a:rPr sz="2200" b="1" spc="-60" dirty="0">
                <a:latin typeface="Arial"/>
                <a:cs typeface="Arial"/>
              </a:rPr>
              <a:t> </a:t>
            </a:r>
            <a:r>
              <a:rPr sz="2200" b="1" dirty="0">
                <a:latin typeface="Arial"/>
                <a:cs typeface="Arial"/>
              </a:rPr>
              <a:t>number</a:t>
            </a:r>
            <a:r>
              <a:rPr sz="2200" b="1" spc="-60" dirty="0">
                <a:latin typeface="Arial"/>
                <a:cs typeface="Arial"/>
              </a:rPr>
              <a:t> </a:t>
            </a:r>
            <a:r>
              <a:rPr sz="2200" b="1" dirty="0">
                <a:latin typeface="Arial"/>
                <a:cs typeface="Arial"/>
              </a:rPr>
              <a:t>of</a:t>
            </a:r>
            <a:r>
              <a:rPr sz="2200" b="1" spc="-55" dirty="0">
                <a:latin typeface="Arial"/>
                <a:cs typeface="Arial"/>
              </a:rPr>
              <a:t> </a:t>
            </a:r>
            <a:r>
              <a:rPr sz="2200" b="1" dirty="0">
                <a:latin typeface="Arial"/>
                <a:cs typeface="Arial"/>
              </a:rPr>
              <a:t>communities</a:t>
            </a:r>
            <a:r>
              <a:rPr sz="2200" b="1" spc="-55" dirty="0">
                <a:latin typeface="Arial"/>
                <a:cs typeface="Arial"/>
              </a:rPr>
              <a:t> </a:t>
            </a:r>
            <a:r>
              <a:rPr sz="2200" b="1" dirty="0">
                <a:latin typeface="Arial"/>
                <a:cs typeface="Arial"/>
              </a:rPr>
              <a:t>small,</a:t>
            </a:r>
            <a:r>
              <a:rPr sz="2200" b="1" spc="-55" dirty="0">
                <a:latin typeface="Arial"/>
                <a:cs typeface="Arial"/>
              </a:rPr>
              <a:t> </a:t>
            </a:r>
            <a:r>
              <a:rPr sz="2200" b="1" spc="-20" dirty="0">
                <a:latin typeface="Arial"/>
                <a:cs typeface="Arial"/>
              </a:rPr>
              <a:t>matched-pair </a:t>
            </a:r>
            <a:r>
              <a:rPr sz="2200" b="1" dirty="0">
                <a:latin typeface="Arial"/>
                <a:cs typeface="Arial"/>
              </a:rPr>
              <a:t>design</a:t>
            </a:r>
            <a:r>
              <a:rPr sz="2200" b="1" spc="-45" dirty="0">
                <a:latin typeface="Arial"/>
                <a:cs typeface="Arial"/>
              </a:rPr>
              <a:t> </a:t>
            </a:r>
            <a:r>
              <a:rPr sz="2200" b="1" dirty="0">
                <a:latin typeface="Arial"/>
                <a:cs typeface="Arial"/>
              </a:rPr>
              <a:t>often</a:t>
            </a:r>
            <a:r>
              <a:rPr sz="2200" b="1" spc="-40" dirty="0">
                <a:latin typeface="Arial"/>
                <a:cs typeface="Arial"/>
              </a:rPr>
              <a:t> </a:t>
            </a:r>
            <a:r>
              <a:rPr sz="2200" b="1" dirty="0">
                <a:latin typeface="Arial"/>
                <a:cs typeface="Arial"/>
              </a:rPr>
              <a:t>used:</a:t>
            </a:r>
            <a:r>
              <a:rPr sz="2200" b="1" spc="-55" dirty="0">
                <a:latin typeface="Arial"/>
                <a:cs typeface="Arial"/>
              </a:rPr>
              <a:t> </a:t>
            </a:r>
            <a:r>
              <a:rPr sz="2200" b="1" dirty="0">
                <a:latin typeface="Arial"/>
                <a:cs typeface="Arial"/>
              </a:rPr>
              <a:t>useful</a:t>
            </a:r>
            <a:r>
              <a:rPr sz="2200" b="1" spc="-45" dirty="0">
                <a:latin typeface="Arial"/>
                <a:cs typeface="Arial"/>
              </a:rPr>
              <a:t> </a:t>
            </a:r>
            <a:r>
              <a:rPr sz="2200" b="1" dirty="0">
                <a:latin typeface="Arial"/>
                <a:cs typeface="Arial"/>
              </a:rPr>
              <a:t>only</a:t>
            </a:r>
            <a:r>
              <a:rPr sz="2200" b="1" spc="-51" dirty="0">
                <a:latin typeface="Arial"/>
                <a:cs typeface="Arial"/>
              </a:rPr>
              <a:t> </a:t>
            </a:r>
            <a:r>
              <a:rPr sz="2200" b="1" dirty="0">
                <a:latin typeface="Arial"/>
                <a:cs typeface="Arial"/>
              </a:rPr>
              <a:t>if</a:t>
            </a:r>
            <a:r>
              <a:rPr sz="2200" b="1" spc="-55" dirty="0">
                <a:latin typeface="Arial"/>
                <a:cs typeface="Arial"/>
              </a:rPr>
              <a:t> </a:t>
            </a:r>
            <a:r>
              <a:rPr sz="2200" b="1" dirty="0">
                <a:latin typeface="Arial"/>
                <a:cs typeface="Arial"/>
              </a:rPr>
              <a:t>matching</a:t>
            </a:r>
            <a:r>
              <a:rPr sz="2200" b="1" spc="-45" dirty="0">
                <a:latin typeface="Arial"/>
                <a:cs typeface="Arial"/>
              </a:rPr>
              <a:t> </a:t>
            </a:r>
            <a:r>
              <a:rPr sz="2200" b="1" dirty="0">
                <a:latin typeface="Arial"/>
                <a:cs typeface="Arial"/>
              </a:rPr>
              <a:t>factor</a:t>
            </a:r>
            <a:r>
              <a:rPr sz="2200" b="1" spc="-60" dirty="0">
                <a:latin typeface="Arial"/>
                <a:cs typeface="Arial"/>
              </a:rPr>
              <a:t> </a:t>
            </a:r>
            <a:r>
              <a:rPr sz="2200" b="1" spc="-11" dirty="0">
                <a:latin typeface="Arial"/>
                <a:cs typeface="Arial"/>
              </a:rPr>
              <a:t>strongly </a:t>
            </a:r>
            <a:r>
              <a:rPr sz="2200" b="1" dirty="0">
                <a:latin typeface="Arial"/>
                <a:cs typeface="Arial"/>
              </a:rPr>
              <a:t>associated</a:t>
            </a:r>
            <a:r>
              <a:rPr sz="2200" b="1" spc="-55" dirty="0">
                <a:latin typeface="Arial"/>
                <a:cs typeface="Arial"/>
              </a:rPr>
              <a:t> </a:t>
            </a:r>
            <a:r>
              <a:rPr sz="2200" b="1" dirty="0">
                <a:latin typeface="Arial"/>
                <a:cs typeface="Arial"/>
              </a:rPr>
              <a:t>with</a:t>
            </a:r>
            <a:r>
              <a:rPr sz="2200" b="1" spc="-80" dirty="0">
                <a:latin typeface="Arial"/>
                <a:cs typeface="Arial"/>
              </a:rPr>
              <a:t> </a:t>
            </a:r>
            <a:r>
              <a:rPr sz="2200" b="1" dirty="0">
                <a:latin typeface="Arial"/>
                <a:cs typeface="Arial"/>
              </a:rPr>
              <a:t>outcome;</a:t>
            </a:r>
            <a:r>
              <a:rPr sz="2200" b="1" spc="-55" dirty="0">
                <a:latin typeface="Arial"/>
                <a:cs typeface="Arial"/>
              </a:rPr>
              <a:t> </a:t>
            </a:r>
            <a:r>
              <a:rPr sz="2200" b="1" dirty="0">
                <a:latin typeface="Arial"/>
                <a:cs typeface="Arial"/>
              </a:rPr>
              <a:t>power</a:t>
            </a:r>
            <a:r>
              <a:rPr sz="2200" b="1" spc="-75" dirty="0">
                <a:latin typeface="Arial"/>
                <a:cs typeface="Arial"/>
              </a:rPr>
              <a:t> </a:t>
            </a:r>
            <a:r>
              <a:rPr sz="2200" b="1" dirty="0">
                <a:latin typeface="Arial"/>
                <a:cs typeface="Arial"/>
              </a:rPr>
              <a:t>and</a:t>
            </a:r>
            <a:r>
              <a:rPr sz="2200" b="1" spc="-71" dirty="0">
                <a:latin typeface="Arial"/>
                <a:cs typeface="Arial"/>
              </a:rPr>
              <a:t> </a:t>
            </a:r>
            <a:r>
              <a:rPr sz="2200" b="1" dirty="0">
                <a:latin typeface="Arial"/>
                <a:cs typeface="Arial"/>
              </a:rPr>
              <a:t>statistical</a:t>
            </a:r>
            <a:r>
              <a:rPr sz="2200" b="1" spc="-51" dirty="0">
                <a:latin typeface="Arial"/>
                <a:cs typeface="Arial"/>
              </a:rPr>
              <a:t> </a:t>
            </a:r>
            <a:r>
              <a:rPr sz="2200" b="1" spc="-11" dirty="0">
                <a:latin typeface="Arial"/>
                <a:cs typeface="Arial"/>
              </a:rPr>
              <a:t>issues. </a:t>
            </a:r>
            <a:r>
              <a:rPr sz="2200" b="1" dirty="0">
                <a:latin typeface="Arial"/>
                <a:cs typeface="Arial"/>
              </a:rPr>
              <a:t>Usual</a:t>
            </a:r>
            <a:r>
              <a:rPr sz="2200" b="1" spc="-71" dirty="0">
                <a:latin typeface="Arial"/>
                <a:cs typeface="Arial"/>
              </a:rPr>
              <a:t> </a:t>
            </a:r>
            <a:r>
              <a:rPr sz="2200" b="1" dirty="0">
                <a:latin typeface="Arial"/>
                <a:cs typeface="Arial"/>
              </a:rPr>
              <a:t>factors</a:t>
            </a:r>
            <a:r>
              <a:rPr sz="2200" b="1" spc="-55" dirty="0">
                <a:latin typeface="Arial"/>
                <a:cs typeface="Arial"/>
              </a:rPr>
              <a:t> </a:t>
            </a:r>
            <a:r>
              <a:rPr sz="2200" b="1" dirty="0">
                <a:latin typeface="Arial"/>
                <a:cs typeface="Arial"/>
              </a:rPr>
              <a:t>cluster</a:t>
            </a:r>
            <a:r>
              <a:rPr sz="2200" b="1" spc="-75" dirty="0">
                <a:latin typeface="Arial"/>
                <a:cs typeface="Arial"/>
              </a:rPr>
              <a:t> </a:t>
            </a:r>
            <a:r>
              <a:rPr sz="2200" b="1" dirty="0">
                <a:latin typeface="Arial"/>
                <a:cs typeface="Arial"/>
              </a:rPr>
              <a:t>size,</a:t>
            </a:r>
            <a:r>
              <a:rPr sz="2200" b="1" spc="-80" dirty="0">
                <a:latin typeface="Arial"/>
                <a:cs typeface="Arial"/>
              </a:rPr>
              <a:t> </a:t>
            </a:r>
            <a:r>
              <a:rPr sz="2200" b="1" dirty="0">
                <a:latin typeface="Arial"/>
                <a:cs typeface="Arial"/>
              </a:rPr>
              <a:t>geographical</a:t>
            </a:r>
            <a:r>
              <a:rPr sz="2200" b="1" spc="-55" dirty="0">
                <a:latin typeface="Arial"/>
                <a:cs typeface="Arial"/>
              </a:rPr>
              <a:t> </a:t>
            </a:r>
            <a:r>
              <a:rPr sz="2200" b="1" dirty="0">
                <a:latin typeface="Arial"/>
                <a:cs typeface="Arial"/>
              </a:rPr>
              <a:t>areas,</a:t>
            </a:r>
            <a:r>
              <a:rPr sz="2200" b="1" spc="-71" dirty="0">
                <a:latin typeface="Arial"/>
                <a:cs typeface="Arial"/>
              </a:rPr>
              <a:t> </a:t>
            </a:r>
            <a:r>
              <a:rPr sz="2200" b="1" dirty="0">
                <a:latin typeface="Arial"/>
                <a:cs typeface="Arial"/>
              </a:rPr>
              <a:t>B/L</a:t>
            </a:r>
            <a:r>
              <a:rPr sz="2200" b="1" spc="-105" dirty="0">
                <a:latin typeface="Arial"/>
                <a:cs typeface="Arial"/>
              </a:rPr>
              <a:t> </a:t>
            </a:r>
            <a:r>
              <a:rPr sz="2200" b="1" spc="-11" dirty="0">
                <a:latin typeface="Arial"/>
                <a:cs typeface="Arial"/>
              </a:rPr>
              <a:t>event </a:t>
            </a:r>
            <a:r>
              <a:rPr sz="2200" b="1" dirty="0">
                <a:latin typeface="Arial"/>
                <a:cs typeface="Arial"/>
              </a:rPr>
              <a:t>rates,</a:t>
            </a:r>
            <a:r>
              <a:rPr sz="2200" b="1" spc="-71" dirty="0">
                <a:latin typeface="Arial"/>
                <a:cs typeface="Arial"/>
              </a:rPr>
              <a:t> </a:t>
            </a:r>
            <a:r>
              <a:rPr sz="2200" b="1" spc="-25" dirty="0">
                <a:latin typeface="Arial"/>
                <a:cs typeface="Arial"/>
              </a:rPr>
              <a:t>SES</a:t>
            </a:r>
            <a:endParaRPr sz="2200">
              <a:latin typeface="Arial"/>
              <a:cs typeface="Arial"/>
            </a:endParaRPr>
          </a:p>
          <a:p>
            <a:pPr marL="12700" marR="5080" indent="176526">
              <a:spcBef>
                <a:spcPts val="1325"/>
              </a:spcBef>
              <a:buFont typeface="Arial"/>
              <a:buChar char="•"/>
              <a:tabLst>
                <a:tab pos="189226" algn="l"/>
              </a:tabLst>
            </a:pPr>
            <a:r>
              <a:rPr sz="2200" b="1" dirty="0">
                <a:latin typeface="Arial"/>
                <a:cs typeface="Arial"/>
              </a:rPr>
              <a:t>Stratified</a:t>
            </a:r>
            <a:r>
              <a:rPr sz="2200" b="1" spc="-60" dirty="0">
                <a:latin typeface="Arial"/>
                <a:cs typeface="Arial"/>
              </a:rPr>
              <a:t> </a:t>
            </a:r>
            <a:r>
              <a:rPr sz="2200" b="1" dirty="0">
                <a:latin typeface="Arial"/>
                <a:cs typeface="Arial"/>
              </a:rPr>
              <a:t>randomization</a:t>
            </a:r>
            <a:r>
              <a:rPr sz="2200" b="1" spc="-60" dirty="0">
                <a:latin typeface="Arial"/>
                <a:cs typeface="Arial"/>
              </a:rPr>
              <a:t> </a:t>
            </a:r>
            <a:r>
              <a:rPr sz="2200" b="1" dirty="0">
                <a:latin typeface="Arial"/>
                <a:cs typeface="Arial"/>
              </a:rPr>
              <a:t>is</a:t>
            </a:r>
            <a:r>
              <a:rPr sz="2200" b="1" spc="-85" dirty="0">
                <a:latin typeface="Arial"/>
                <a:cs typeface="Arial"/>
              </a:rPr>
              <a:t> </a:t>
            </a:r>
            <a:r>
              <a:rPr sz="2200" b="1" dirty="0">
                <a:latin typeface="Arial"/>
                <a:cs typeface="Arial"/>
              </a:rPr>
              <a:t>a</a:t>
            </a:r>
            <a:r>
              <a:rPr sz="2200" b="1" spc="-80" dirty="0">
                <a:latin typeface="Arial"/>
                <a:cs typeface="Arial"/>
              </a:rPr>
              <a:t> </a:t>
            </a:r>
            <a:r>
              <a:rPr sz="2200" b="1" dirty="0">
                <a:latin typeface="Arial"/>
                <a:cs typeface="Arial"/>
              </a:rPr>
              <a:t>sensible</a:t>
            </a:r>
            <a:r>
              <a:rPr sz="2200" b="1" spc="-55" dirty="0">
                <a:latin typeface="Arial"/>
                <a:cs typeface="Arial"/>
              </a:rPr>
              <a:t> </a:t>
            </a:r>
            <a:r>
              <a:rPr sz="2200" b="1" spc="-11" dirty="0">
                <a:latin typeface="Arial"/>
                <a:cs typeface="Arial"/>
              </a:rPr>
              <a:t>compromise: </a:t>
            </a:r>
            <a:r>
              <a:rPr sz="2200" b="1" dirty="0">
                <a:latin typeface="Arial"/>
                <a:cs typeface="Arial"/>
              </a:rPr>
              <a:t>reduces</a:t>
            </a:r>
            <a:r>
              <a:rPr sz="2200" b="1" spc="-65" dirty="0">
                <a:latin typeface="Arial"/>
                <a:cs typeface="Arial"/>
              </a:rPr>
              <a:t> </a:t>
            </a:r>
            <a:r>
              <a:rPr sz="2200" b="1" dirty="0">
                <a:latin typeface="Arial"/>
                <a:cs typeface="Arial"/>
              </a:rPr>
              <a:t>risk</a:t>
            </a:r>
            <a:r>
              <a:rPr sz="2200" b="1" spc="-71" dirty="0">
                <a:latin typeface="Arial"/>
                <a:cs typeface="Arial"/>
              </a:rPr>
              <a:t> </a:t>
            </a:r>
            <a:r>
              <a:rPr sz="2200" b="1" dirty="0">
                <a:latin typeface="Arial"/>
                <a:cs typeface="Arial"/>
              </a:rPr>
              <a:t>of</a:t>
            </a:r>
            <a:r>
              <a:rPr sz="2200" b="1" spc="-65" dirty="0">
                <a:latin typeface="Arial"/>
                <a:cs typeface="Arial"/>
              </a:rPr>
              <a:t> </a:t>
            </a:r>
            <a:r>
              <a:rPr sz="2200" b="1" dirty="0">
                <a:latin typeface="Arial"/>
                <a:cs typeface="Arial"/>
              </a:rPr>
              <a:t>baseline</a:t>
            </a:r>
            <a:r>
              <a:rPr sz="2200" b="1" spc="-55" dirty="0">
                <a:latin typeface="Arial"/>
                <a:cs typeface="Arial"/>
              </a:rPr>
              <a:t> </a:t>
            </a:r>
            <a:r>
              <a:rPr sz="2200" b="1" dirty="0">
                <a:latin typeface="Arial"/>
                <a:cs typeface="Arial"/>
              </a:rPr>
              <a:t>differences</a:t>
            </a:r>
            <a:r>
              <a:rPr sz="2200" b="1" spc="-51" dirty="0">
                <a:latin typeface="Arial"/>
                <a:cs typeface="Arial"/>
              </a:rPr>
              <a:t> </a:t>
            </a:r>
            <a:r>
              <a:rPr sz="2200" b="1" dirty="0">
                <a:latin typeface="Arial"/>
                <a:cs typeface="Arial"/>
              </a:rPr>
              <a:t>and</a:t>
            </a:r>
            <a:r>
              <a:rPr sz="2200" b="1" spc="-60" dirty="0">
                <a:latin typeface="Arial"/>
                <a:cs typeface="Arial"/>
              </a:rPr>
              <a:t> </a:t>
            </a:r>
            <a:r>
              <a:rPr sz="2200" b="1" dirty="0">
                <a:latin typeface="Arial"/>
                <a:cs typeface="Arial"/>
              </a:rPr>
              <a:t>avoids</a:t>
            </a:r>
            <a:r>
              <a:rPr sz="2200" b="1" spc="-65" dirty="0">
                <a:latin typeface="Arial"/>
                <a:cs typeface="Arial"/>
              </a:rPr>
              <a:t> </a:t>
            </a:r>
            <a:r>
              <a:rPr sz="2200" b="1" spc="-11" dirty="0">
                <a:latin typeface="Arial"/>
                <a:cs typeface="Arial"/>
              </a:rPr>
              <a:t>statistical problems.</a:t>
            </a:r>
            <a:endParaRPr sz="2200">
              <a:latin typeface="Arial"/>
              <a:cs typeface="Arial"/>
            </a:endParaRPr>
          </a:p>
        </p:txBody>
      </p:sp>
      <p:sp>
        <p:nvSpPr>
          <p:cNvPr id="5" name="object 5"/>
          <p:cNvSpPr txBox="1"/>
          <p:nvPr/>
        </p:nvSpPr>
        <p:spPr>
          <a:xfrm>
            <a:off x="756008" y="6275020"/>
            <a:ext cx="6847205" cy="689291"/>
          </a:xfrm>
          <a:prstGeom prst="rect">
            <a:avLst/>
          </a:prstGeom>
        </p:spPr>
        <p:txBody>
          <a:bodyPr vert="horz" wrap="square" lIns="0" tIns="12065" rIns="0" bIns="0" rtlCol="0">
            <a:spAutoFit/>
          </a:bodyPr>
          <a:lstStyle/>
          <a:p>
            <a:pPr marL="178430" indent="-165731">
              <a:spcBef>
                <a:spcPts val="95"/>
              </a:spcBef>
              <a:buFont typeface="Arial"/>
              <a:buChar char="•"/>
              <a:tabLst>
                <a:tab pos="178430" algn="l"/>
              </a:tabLst>
            </a:pPr>
            <a:r>
              <a:rPr sz="2200" b="1" dirty="0">
                <a:latin typeface="Arial"/>
                <a:cs typeface="Arial"/>
              </a:rPr>
              <a:t>All</a:t>
            </a:r>
            <a:r>
              <a:rPr sz="2200" b="1" spc="-55" dirty="0">
                <a:latin typeface="Arial"/>
                <a:cs typeface="Arial"/>
              </a:rPr>
              <a:t> </a:t>
            </a:r>
            <a:r>
              <a:rPr sz="2200" b="1" dirty="0">
                <a:latin typeface="Arial"/>
                <a:cs typeface="Arial"/>
              </a:rPr>
              <a:t>subjects</a:t>
            </a:r>
            <a:r>
              <a:rPr sz="2200" b="1" spc="-40" dirty="0">
                <a:latin typeface="Arial"/>
                <a:cs typeface="Arial"/>
              </a:rPr>
              <a:t> </a:t>
            </a:r>
            <a:r>
              <a:rPr sz="2200" b="1" dirty="0">
                <a:latin typeface="Arial"/>
                <a:cs typeface="Arial"/>
              </a:rPr>
              <a:t>in</a:t>
            </a:r>
            <a:r>
              <a:rPr sz="2200" b="1" spc="-65" dirty="0">
                <a:latin typeface="Arial"/>
                <a:cs typeface="Arial"/>
              </a:rPr>
              <a:t> </a:t>
            </a:r>
            <a:r>
              <a:rPr sz="2200" b="1" dirty="0">
                <a:latin typeface="Arial"/>
                <a:cs typeface="Arial"/>
              </a:rPr>
              <a:t>a</a:t>
            </a:r>
            <a:r>
              <a:rPr sz="2200" b="1" spc="-40" dirty="0">
                <a:latin typeface="Arial"/>
                <a:cs typeface="Arial"/>
              </a:rPr>
              <a:t> </a:t>
            </a:r>
            <a:r>
              <a:rPr sz="2200" b="1" dirty="0">
                <a:latin typeface="Arial"/>
                <a:cs typeface="Arial"/>
              </a:rPr>
              <a:t>community</a:t>
            </a:r>
            <a:r>
              <a:rPr sz="2200" b="1" spc="-40" dirty="0">
                <a:latin typeface="Arial"/>
                <a:cs typeface="Arial"/>
              </a:rPr>
              <a:t> </a:t>
            </a:r>
            <a:r>
              <a:rPr sz="2200" b="1" dirty="0">
                <a:latin typeface="Arial"/>
                <a:cs typeface="Arial"/>
              </a:rPr>
              <a:t>receive</a:t>
            </a:r>
            <a:r>
              <a:rPr sz="2200" b="1" spc="-55" dirty="0">
                <a:latin typeface="Arial"/>
                <a:cs typeface="Arial"/>
              </a:rPr>
              <a:t> </a:t>
            </a:r>
            <a:r>
              <a:rPr sz="2200" b="1" dirty="0">
                <a:latin typeface="Arial"/>
                <a:cs typeface="Arial"/>
              </a:rPr>
              <a:t>either</a:t>
            </a:r>
            <a:r>
              <a:rPr sz="2200" b="1" spc="-51" dirty="0">
                <a:latin typeface="Arial"/>
                <a:cs typeface="Arial"/>
              </a:rPr>
              <a:t> </a:t>
            </a:r>
            <a:r>
              <a:rPr sz="2200" b="1" dirty="0">
                <a:latin typeface="Arial"/>
                <a:cs typeface="Arial"/>
              </a:rPr>
              <a:t>the</a:t>
            </a:r>
            <a:r>
              <a:rPr sz="2200" b="1" spc="-51" dirty="0">
                <a:latin typeface="Arial"/>
                <a:cs typeface="Arial"/>
              </a:rPr>
              <a:t> </a:t>
            </a:r>
            <a:r>
              <a:rPr sz="2200" b="1" spc="-20" dirty="0">
                <a:latin typeface="Arial"/>
                <a:cs typeface="Arial"/>
              </a:rPr>
              <a:t>test</a:t>
            </a:r>
            <a:endParaRPr sz="2200">
              <a:latin typeface="Arial"/>
              <a:cs typeface="Arial"/>
            </a:endParaRPr>
          </a:p>
          <a:p>
            <a:pPr marL="12700"/>
            <a:r>
              <a:rPr sz="2200" b="1" dirty="0">
                <a:latin typeface="Arial"/>
                <a:cs typeface="Arial"/>
              </a:rPr>
              <a:t>intervention</a:t>
            </a:r>
            <a:r>
              <a:rPr sz="2200" b="1" spc="-51" dirty="0">
                <a:latin typeface="Arial"/>
                <a:cs typeface="Arial"/>
              </a:rPr>
              <a:t> </a:t>
            </a:r>
            <a:r>
              <a:rPr sz="2200" b="1" dirty="0">
                <a:latin typeface="Arial"/>
                <a:cs typeface="Arial"/>
              </a:rPr>
              <a:t>or</a:t>
            </a:r>
            <a:r>
              <a:rPr sz="2200" b="1" spc="-71" dirty="0">
                <a:latin typeface="Arial"/>
                <a:cs typeface="Arial"/>
              </a:rPr>
              <a:t> </a:t>
            </a:r>
            <a:r>
              <a:rPr sz="2200" b="1" dirty="0">
                <a:latin typeface="Arial"/>
                <a:cs typeface="Arial"/>
              </a:rPr>
              <a:t>standard</a:t>
            </a:r>
            <a:r>
              <a:rPr sz="2200" b="1" spc="-60" dirty="0">
                <a:latin typeface="Arial"/>
                <a:cs typeface="Arial"/>
              </a:rPr>
              <a:t> </a:t>
            </a:r>
            <a:r>
              <a:rPr sz="2200" b="1" spc="-11" dirty="0">
                <a:latin typeface="Arial"/>
                <a:cs typeface="Arial"/>
              </a:rPr>
              <a:t>treatment/placebo</a:t>
            </a:r>
            <a:endParaRPr sz="2200">
              <a:latin typeface="Arial"/>
              <a:cs typeface="Aria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148</a:t>
            </a:r>
            <a:endParaRPr sz="1400">
              <a:latin typeface="Times New Roman"/>
              <a:cs typeface="Times New Roman"/>
            </a:endParaRPr>
          </a:p>
        </p:txBody>
      </p:sp>
      <p:pic>
        <p:nvPicPr>
          <p:cNvPr id="3" name="object 3"/>
          <p:cNvPicPr/>
          <p:nvPr/>
        </p:nvPicPr>
        <p:blipFill>
          <a:blip r:embed="rId2" cstate="print"/>
          <a:stretch>
            <a:fillRect/>
          </a:stretch>
        </p:blipFill>
        <p:spPr>
          <a:xfrm>
            <a:off x="868628" y="1440263"/>
            <a:ext cx="7538547" cy="4742887"/>
          </a:xfrm>
          <a:prstGeom prst="rect">
            <a:avLst/>
          </a:prstGeom>
        </p:spPr>
      </p:pic>
      <p:sp>
        <p:nvSpPr>
          <p:cNvPr id="4" name="object 4"/>
          <p:cNvSpPr txBox="1">
            <a:spLocks noGrp="1"/>
          </p:cNvSpPr>
          <p:nvPr>
            <p:ph type="title"/>
          </p:nvPr>
        </p:nvSpPr>
        <p:spPr>
          <a:xfrm>
            <a:off x="598767" y="485394"/>
            <a:ext cx="10994473" cy="505908"/>
          </a:xfrm>
          <a:prstGeom prst="rect">
            <a:avLst/>
          </a:prstGeom>
        </p:spPr>
        <p:txBody>
          <a:bodyPr vert="horz" wrap="square" lIns="0" tIns="13335" rIns="0" bIns="0" rtlCol="0">
            <a:spAutoFit/>
          </a:bodyPr>
          <a:lstStyle/>
          <a:p>
            <a:pPr marL="1511262">
              <a:spcBef>
                <a:spcPts val="105"/>
              </a:spcBef>
            </a:pPr>
            <a:r>
              <a:rPr sz="3200" dirty="0"/>
              <a:t>Community</a:t>
            </a:r>
            <a:r>
              <a:rPr sz="3200" spc="-91" dirty="0"/>
              <a:t> </a:t>
            </a:r>
            <a:r>
              <a:rPr sz="3200" spc="-11" dirty="0"/>
              <a:t>Randomization</a:t>
            </a:r>
            <a:endParaRPr sz="320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149</a:t>
            </a:r>
            <a:endParaRPr sz="1400">
              <a:latin typeface="Times New Roman"/>
              <a:cs typeface="Times New Roman"/>
            </a:endParaRPr>
          </a:p>
        </p:txBody>
      </p:sp>
      <p:sp>
        <p:nvSpPr>
          <p:cNvPr id="3" name="object 3"/>
          <p:cNvSpPr txBox="1">
            <a:spLocks noGrp="1"/>
          </p:cNvSpPr>
          <p:nvPr>
            <p:ph type="title"/>
          </p:nvPr>
        </p:nvSpPr>
        <p:spPr>
          <a:xfrm>
            <a:off x="851408" y="615775"/>
            <a:ext cx="7322184" cy="873957"/>
          </a:xfrm>
          <a:prstGeom prst="rect">
            <a:avLst/>
          </a:prstGeom>
        </p:spPr>
        <p:txBody>
          <a:bodyPr vert="horz" wrap="square" lIns="0" tIns="12065" rIns="0" bIns="0" rtlCol="0">
            <a:spAutoFit/>
          </a:bodyPr>
          <a:lstStyle/>
          <a:p>
            <a:pPr marL="2565336" marR="5080" indent="-2553271">
              <a:spcBef>
                <a:spcPts val="95"/>
              </a:spcBef>
            </a:pPr>
            <a:r>
              <a:rPr sz="2800" spc="-25" dirty="0"/>
              <a:t>Pair-</a:t>
            </a:r>
            <a:r>
              <a:rPr sz="2800" dirty="0"/>
              <a:t>matched</a:t>
            </a:r>
            <a:r>
              <a:rPr sz="2800" spc="-75" dirty="0"/>
              <a:t> </a:t>
            </a:r>
            <a:r>
              <a:rPr sz="2800" dirty="0"/>
              <a:t>allocation</a:t>
            </a:r>
            <a:r>
              <a:rPr sz="2800" spc="-80" dirty="0"/>
              <a:t> </a:t>
            </a:r>
            <a:r>
              <a:rPr sz="2800" dirty="0"/>
              <a:t>of</a:t>
            </a:r>
            <a:r>
              <a:rPr sz="2800" spc="-85" dirty="0"/>
              <a:t> </a:t>
            </a:r>
            <a:r>
              <a:rPr sz="2800" dirty="0"/>
              <a:t>small</a:t>
            </a:r>
            <a:r>
              <a:rPr sz="2800" spc="-80" dirty="0"/>
              <a:t> </a:t>
            </a:r>
            <a:r>
              <a:rPr sz="2800" dirty="0"/>
              <a:t>number</a:t>
            </a:r>
            <a:r>
              <a:rPr sz="2800" spc="-55" dirty="0"/>
              <a:t> </a:t>
            </a:r>
            <a:r>
              <a:rPr sz="2800" spc="-25" dirty="0"/>
              <a:t>of </a:t>
            </a:r>
            <a:r>
              <a:rPr sz="2800" spc="-11" dirty="0"/>
              <a:t>communities</a:t>
            </a:r>
            <a:endParaRPr sz="2800"/>
          </a:p>
        </p:txBody>
      </p:sp>
      <p:sp>
        <p:nvSpPr>
          <p:cNvPr id="4" name="object 4"/>
          <p:cNvSpPr txBox="1"/>
          <p:nvPr/>
        </p:nvSpPr>
        <p:spPr>
          <a:xfrm>
            <a:off x="890727" y="1691744"/>
            <a:ext cx="7459980" cy="3444789"/>
          </a:xfrm>
          <a:prstGeom prst="rect">
            <a:avLst/>
          </a:prstGeom>
        </p:spPr>
        <p:txBody>
          <a:bodyPr vert="horz" wrap="square" lIns="0" tIns="165100" rIns="0" bIns="0" rtlCol="0">
            <a:spAutoFit/>
          </a:bodyPr>
          <a:lstStyle/>
          <a:p>
            <a:pPr marL="12700">
              <a:spcBef>
                <a:spcPts val="1300"/>
              </a:spcBef>
            </a:pPr>
            <a:r>
              <a:rPr sz="2000" b="1" spc="-11" dirty="0">
                <a:latin typeface="Arial"/>
                <a:cs typeface="Arial"/>
              </a:rPr>
              <a:t>Example:</a:t>
            </a:r>
            <a:endParaRPr sz="2000">
              <a:latin typeface="Arial"/>
              <a:cs typeface="Arial"/>
            </a:endParaRPr>
          </a:p>
          <a:p>
            <a:pPr marL="12700">
              <a:spcBef>
                <a:spcPts val="1200"/>
              </a:spcBef>
              <a:tabLst>
                <a:tab pos="2117038" algn="l"/>
              </a:tabLst>
            </a:pPr>
            <a:r>
              <a:rPr sz="2000" b="1" dirty="0">
                <a:latin typeface="Arial"/>
                <a:cs typeface="Arial"/>
              </a:rPr>
              <a:t>8</a:t>
            </a:r>
            <a:r>
              <a:rPr sz="2000" b="1" spc="-35" dirty="0">
                <a:latin typeface="Arial"/>
                <a:cs typeface="Arial"/>
              </a:rPr>
              <a:t> </a:t>
            </a:r>
            <a:r>
              <a:rPr sz="2000" b="1" dirty="0">
                <a:latin typeface="Arial"/>
                <a:cs typeface="Arial"/>
              </a:rPr>
              <a:t>Communities</a:t>
            </a:r>
            <a:r>
              <a:rPr sz="2000" b="1" spc="-45" dirty="0">
                <a:latin typeface="Arial"/>
                <a:cs typeface="Arial"/>
              </a:rPr>
              <a:t> </a:t>
            </a:r>
            <a:r>
              <a:rPr sz="2000" b="1" spc="-51" dirty="0">
                <a:latin typeface="Arial"/>
                <a:cs typeface="Arial"/>
              </a:rPr>
              <a:t>-</a:t>
            </a:r>
            <a:r>
              <a:rPr sz="2000" b="1" dirty="0">
                <a:latin typeface="Arial"/>
                <a:cs typeface="Arial"/>
              </a:rPr>
              <a:t>	A,</a:t>
            </a:r>
            <a:r>
              <a:rPr sz="2000" b="1" spc="-35" dirty="0">
                <a:latin typeface="Arial"/>
                <a:cs typeface="Arial"/>
              </a:rPr>
              <a:t> </a:t>
            </a:r>
            <a:r>
              <a:rPr sz="2000" b="1" dirty="0">
                <a:latin typeface="Arial"/>
                <a:cs typeface="Arial"/>
              </a:rPr>
              <a:t>B,</a:t>
            </a:r>
            <a:r>
              <a:rPr sz="2000" b="1" spc="-25" dirty="0">
                <a:latin typeface="Arial"/>
                <a:cs typeface="Arial"/>
              </a:rPr>
              <a:t> </a:t>
            </a:r>
            <a:r>
              <a:rPr sz="2000" b="1" dirty="0">
                <a:latin typeface="Arial"/>
                <a:cs typeface="Arial"/>
              </a:rPr>
              <a:t>C,</a:t>
            </a:r>
            <a:r>
              <a:rPr sz="2000" b="1" spc="-5" dirty="0">
                <a:latin typeface="Arial"/>
                <a:cs typeface="Arial"/>
              </a:rPr>
              <a:t> </a:t>
            </a:r>
            <a:r>
              <a:rPr sz="2000" b="1" dirty="0">
                <a:latin typeface="Arial"/>
                <a:cs typeface="Arial"/>
              </a:rPr>
              <a:t>D,</a:t>
            </a:r>
            <a:r>
              <a:rPr sz="2000" b="1" spc="-25" dirty="0">
                <a:latin typeface="Arial"/>
                <a:cs typeface="Arial"/>
              </a:rPr>
              <a:t> </a:t>
            </a:r>
            <a:r>
              <a:rPr sz="2000" b="1" dirty="0">
                <a:latin typeface="Arial"/>
                <a:cs typeface="Arial"/>
              </a:rPr>
              <a:t>E,</a:t>
            </a:r>
            <a:r>
              <a:rPr sz="2000" b="1" spc="-15" dirty="0">
                <a:latin typeface="Arial"/>
                <a:cs typeface="Arial"/>
              </a:rPr>
              <a:t> </a:t>
            </a:r>
            <a:r>
              <a:rPr sz="2000" b="1" spc="-100" dirty="0">
                <a:latin typeface="Arial"/>
                <a:cs typeface="Arial"/>
              </a:rPr>
              <a:t>F,</a:t>
            </a:r>
            <a:r>
              <a:rPr sz="2000" b="1" spc="-15" dirty="0">
                <a:latin typeface="Arial"/>
                <a:cs typeface="Arial"/>
              </a:rPr>
              <a:t> </a:t>
            </a:r>
            <a:r>
              <a:rPr sz="2000" b="1" dirty="0">
                <a:latin typeface="Arial"/>
                <a:cs typeface="Arial"/>
              </a:rPr>
              <a:t>G,</a:t>
            </a:r>
            <a:r>
              <a:rPr sz="2000" b="1" spc="-25" dirty="0">
                <a:latin typeface="Arial"/>
                <a:cs typeface="Arial"/>
              </a:rPr>
              <a:t> </a:t>
            </a:r>
            <a:r>
              <a:rPr sz="2000" b="1" spc="-51" dirty="0">
                <a:latin typeface="Arial"/>
                <a:cs typeface="Arial"/>
              </a:rPr>
              <a:t>H</a:t>
            </a:r>
            <a:endParaRPr sz="2000">
              <a:latin typeface="Arial"/>
              <a:cs typeface="Arial"/>
            </a:endParaRPr>
          </a:p>
          <a:p>
            <a:pPr>
              <a:lnSpc>
                <a:spcPct val="100000"/>
              </a:lnSpc>
            </a:pPr>
            <a:endParaRPr sz="2200">
              <a:latin typeface="Arial"/>
              <a:cs typeface="Arial"/>
            </a:endParaRPr>
          </a:p>
          <a:p>
            <a:pPr>
              <a:spcBef>
                <a:spcPts val="25"/>
              </a:spcBef>
            </a:pPr>
            <a:endParaRPr sz="1951">
              <a:latin typeface="Arial"/>
              <a:cs typeface="Arial"/>
            </a:endParaRPr>
          </a:p>
          <a:p>
            <a:pPr marL="12700" marR="5080">
              <a:spcBef>
                <a:spcPts val="5"/>
              </a:spcBef>
            </a:pPr>
            <a:r>
              <a:rPr sz="2000" b="1" dirty="0">
                <a:latin typeface="Arial"/>
                <a:cs typeface="Arial"/>
              </a:rPr>
              <a:t>Pair</a:t>
            </a:r>
            <a:r>
              <a:rPr sz="2000" b="1" spc="-25" dirty="0">
                <a:latin typeface="Arial"/>
                <a:cs typeface="Arial"/>
              </a:rPr>
              <a:t> </a:t>
            </a:r>
            <a:r>
              <a:rPr sz="2000" b="1" dirty="0">
                <a:latin typeface="Arial"/>
                <a:cs typeface="Arial"/>
              </a:rPr>
              <a:t>them</a:t>
            </a:r>
            <a:r>
              <a:rPr sz="2000" b="1" spc="-20" dirty="0">
                <a:latin typeface="Arial"/>
                <a:cs typeface="Arial"/>
              </a:rPr>
              <a:t> </a:t>
            </a:r>
            <a:r>
              <a:rPr sz="2000" b="1" dirty="0">
                <a:latin typeface="Arial"/>
                <a:cs typeface="Arial"/>
              </a:rPr>
              <a:t>according</a:t>
            </a:r>
            <a:r>
              <a:rPr sz="2000" b="1" spc="-25" dirty="0">
                <a:latin typeface="Arial"/>
                <a:cs typeface="Arial"/>
              </a:rPr>
              <a:t> </a:t>
            </a:r>
            <a:r>
              <a:rPr sz="2000" b="1" dirty="0">
                <a:latin typeface="Arial"/>
                <a:cs typeface="Arial"/>
              </a:rPr>
              <a:t>to</a:t>
            </a:r>
            <a:r>
              <a:rPr sz="2000" b="1" spc="-20" dirty="0">
                <a:latin typeface="Arial"/>
                <a:cs typeface="Arial"/>
              </a:rPr>
              <a:t> </a:t>
            </a:r>
            <a:r>
              <a:rPr sz="2000" b="1" spc="-11" dirty="0">
                <a:latin typeface="Arial"/>
                <a:cs typeface="Arial"/>
              </a:rPr>
              <a:t>socio-</a:t>
            </a:r>
            <a:r>
              <a:rPr sz="2000" b="1" dirty="0">
                <a:latin typeface="Arial"/>
                <a:cs typeface="Arial"/>
              </a:rPr>
              <a:t>economic</a:t>
            </a:r>
            <a:r>
              <a:rPr sz="2000" b="1" spc="-35" dirty="0">
                <a:latin typeface="Arial"/>
                <a:cs typeface="Arial"/>
              </a:rPr>
              <a:t> </a:t>
            </a:r>
            <a:r>
              <a:rPr sz="2000" b="1" dirty="0">
                <a:latin typeface="Arial"/>
                <a:cs typeface="Arial"/>
              </a:rPr>
              <a:t>characteristics,</a:t>
            </a:r>
            <a:r>
              <a:rPr sz="2000" b="1" spc="-60" dirty="0">
                <a:latin typeface="Arial"/>
                <a:cs typeface="Arial"/>
              </a:rPr>
              <a:t> </a:t>
            </a:r>
            <a:r>
              <a:rPr sz="2000" b="1" dirty="0">
                <a:latin typeface="Arial"/>
                <a:cs typeface="Arial"/>
              </a:rPr>
              <a:t>e.g.</a:t>
            </a:r>
            <a:r>
              <a:rPr sz="2000" b="1" spc="-95" dirty="0">
                <a:latin typeface="Arial"/>
                <a:cs typeface="Arial"/>
              </a:rPr>
              <a:t> </a:t>
            </a:r>
            <a:r>
              <a:rPr sz="2000" b="1" spc="-51" dirty="0">
                <a:latin typeface="Arial"/>
                <a:cs typeface="Arial"/>
              </a:rPr>
              <a:t>A </a:t>
            </a:r>
            <a:r>
              <a:rPr sz="2000" b="1" dirty="0">
                <a:latin typeface="Arial"/>
                <a:cs typeface="Arial"/>
              </a:rPr>
              <a:t>and</a:t>
            </a:r>
            <a:r>
              <a:rPr sz="2000" b="1" spc="-20" dirty="0">
                <a:latin typeface="Arial"/>
                <a:cs typeface="Arial"/>
              </a:rPr>
              <a:t> </a:t>
            </a:r>
            <a:r>
              <a:rPr sz="2000" b="1" dirty="0">
                <a:latin typeface="Arial"/>
                <a:cs typeface="Arial"/>
              </a:rPr>
              <a:t>E</a:t>
            </a:r>
            <a:r>
              <a:rPr sz="2000" b="1" spc="-25" dirty="0">
                <a:latin typeface="Arial"/>
                <a:cs typeface="Arial"/>
              </a:rPr>
              <a:t> </a:t>
            </a:r>
            <a:r>
              <a:rPr sz="2000" b="1" dirty="0">
                <a:latin typeface="Arial"/>
                <a:cs typeface="Arial"/>
              </a:rPr>
              <a:t>have</a:t>
            </a:r>
            <a:r>
              <a:rPr sz="2000" b="1" spc="-15" dirty="0">
                <a:latin typeface="Arial"/>
                <a:cs typeface="Arial"/>
              </a:rPr>
              <a:t> </a:t>
            </a:r>
            <a:r>
              <a:rPr sz="2000" b="1" dirty="0">
                <a:latin typeface="Arial"/>
                <a:cs typeface="Arial"/>
              </a:rPr>
              <a:t>similar</a:t>
            </a:r>
            <a:r>
              <a:rPr sz="2000" b="1" spc="-40" dirty="0">
                <a:latin typeface="Arial"/>
                <a:cs typeface="Arial"/>
              </a:rPr>
              <a:t> </a:t>
            </a:r>
            <a:r>
              <a:rPr sz="2000" b="1" dirty="0">
                <a:latin typeface="Arial"/>
                <a:cs typeface="Arial"/>
              </a:rPr>
              <a:t>socioeconomic</a:t>
            </a:r>
            <a:r>
              <a:rPr sz="2000" b="1" spc="-31" dirty="0">
                <a:latin typeface="Arial"/>
                <a:cs typeface="Arial"/>
              </a:rPr>
              <a:t> </a:t>
            </a:r>
            <a:r>
              <a:rPr sz="2000" b="1" spc="-11" dirty="0">
                <a:latin typeface="Arial"/>
                <a:cs typeface="Arial"/>
              </a:rPr>
              <a:t>status</a:t>
            </a:r>
            <a:endParaRPr sz="2000">
              <a:latin typeface="Arial"/>
              <a:cs typeface="Arial"/>
            </a:endParaRPr>
          </a:p>
          <a:p>
            <a:pPr>
              <a:lnSpc>
                <a:spcPct val="100000"/>
              </a:lnSpc>
            </a:pPr>
            <a:endParaRPr sz="2200">
              <a:latin typeface="Arial"/>
              <a:cs typeface="Arial"/>
            </a:endParaRPr>
          </a:p>
          <a:p>
            <a:pPr>
              <a:spcBef>
                <a:spcPts val="31"/>
              </a:spcBef>
            </a:pPr>
            <a:endParaRPr sz="1951">
              <a:latin typeface="Arial"/>
              <a:cs typeface="Arial"/>
            </a:endParaRPr>
          </a:p>
          <a:p>
            <a:pPr marL="12700" marR="373371"/>
            <a:r>
              <a:rPr sz="2000" b="1" dirty="0">
                <a:latin typeface="Arial"/>
                <a:cs typeface="Arial"/>
              </a:rPr>
              <a:t>Randomly</a:t>
            </a:r>
            <a:r>
              <a:rPr sz="2000" b="1" spc="-35" dirty="0">
                <a:latin typeface="Arial"/>
                <a:cs typeface="Arial"/>
              </a:rPr>
              <a:t> </a:t>
            </a:r>
            <a:r>
              <a:rPr sz="2000" b="1" dirty="0">
                <a:latin typeface="Arial"/>
                <a:cs typeface="Arial"/>
              </a:rPr>
              <a:t>allocate</a:t>
            </a:r>
            <a:r>
              <a:rPr sz="2000" b="1" spc="-25" dirty="0">
                <a:latin typeface="Arial"/>
                <a:cs typeface="Arial"/>
              </a:rPr>
              <a:t> </a:t>
            </a:r>
            <a:r>
              <a:rPr sz="2000" b="1" dirty="0">
                <a:latin typeface="Arial"/>
                <a:cs typeface="Arial"/>
              </a:rPr>
              <a:t>one</a:t>
            </a:r>
            <a:r>
              <a:rPr sz="2000" b="1" spc="-25" dirty="0">
                <a:latin typeface="Arial"/>
                <a:cs typeface="Arial"/>
              </a:rPr>
              <a:t> </a:t>
            </a:r>
            <a:r>
              <a:rPr sz="2000" b="1" dirty="0">
                <a:latin typeface="Arial"/>
                <a:cs typeface="Arial"/>
              </a:rPr>
              <a:t>of</a:t>
            </a:r>
            <a:r>
              <a:rPr sz="2000" b="1" spc="-5" dirty="0">
                <a:latin typeface="Arial"/>
                <a:cs typeface="Arial"/>
              </a:rPr>
              <a:t> </a:t>
            </a:r>
            <a:r>
              <a:rPr sz="2000" b="1" dirty="0">
                <a:latin typeface="Arial"/>
                <a:cs typeface="Arial"/>
              </a:rPr>
              <a:t>each</a:t>
            </a:r>
            <a:r>
              <a:rPr sz="2000" b="1" spc="-20" dirty="0">
                <a:latin typeface="Arial"/>
                <a:cs typeface="Arial"/>
              </a:rPr>
              <a:t> </a:t>
            </a:r>
            <a:r>
              <a:rPr sz="2000" b="1" dirty="0">
                <a:latin typeface="Arial"/>
                <a:cs typeface="Arial"/>
              </a:rPr>
              <a:t>pair</a:t>
            </a:r>
            <a:r>
              <a:rPr sz="2000" b="1" spc="-25" dirty="0">
                <a:latin typeface="Arial"/>
                <a:cs typeface="Arial"/>
              </a:rPr>
              <a:t> </a:t>
            </a:r>
            <a:r>
              <a:rPr sz="2000" b="1" dirty="0">
                <a:latin typeface="Arial"/>
                <a:cs typeface="Arial"/>
              </a:rPr>
              <a:t>to</a:t>
            </a:r>
            <a:r>
              <a:rPr sz="2000" b="1" spc="-25" dirty="0">
                <a:latin typeface="Arial"/>
                <a:cs typeface="Arial"/>
              </a:rPr>
              <a:t> </a:t>
            </a:r>
            <a:r>
              <a:rPr sz="2000" b="1" dirty="0">
                <a:latin typeface="Arial"/>
                <a:cs typeface="Arial"/>
              </a:rPr>
              <a:t>intervention</a:t>
            </a:r>
            <a:r>
              <a:rPr sz="2000" b="1" spc="-75" dirty="0">
                <a:latin typeface="Arial"/>
                <a:cs typeface="Arial"/>
              </a:rPr>
              <a:t> </a:t>
            </a:r>
            <a:r>
              <a:rPr sz="2000" b="1" dirty="0">
                <a:latin typeface="Arial"/>
                <a:cs typeface="Arial"/>
              </a:rPr>
              <a:t>and</a:t>
            </a:r>
            <a:r>
              <a:rPr sz="2000" b="1" spc="-20" dirty="0">
                <a:latin typeface="Arial"/>
                <a:cs typeface="Arial"/>
              </a:rPr>
              <a:t> </a:t>
            </a:r>
            <a:r>
              <a:rPr sz="2000" b="1" spc="-25" dirty="0">
                <a:latin typeface="Arial"/>
                <a:cs typeface="Arial"/>
              </a:rPr>
              <a:t>the </a:t>
            </a:r>
            <a:r>
              <a:rPr sz="2000" b="1" dirty="0">
                <a:latin typeface="Arial"/>
                <a:cs typeface="Arial"/>
              </a:rPr>
              <a:t>other</a:t>
            </a:r>
            <a:r>
              <a:rPr sz="2000" b="1" spc="-45" dirty="0">
                <a:latin typeface="Arial"/>
                <a:cs typeface="Arial"/>
              </a:rPr>
              <a:t> </a:t>
            </a:r>
            <a:r>
              <a:rPr sz="2000" b="1" dirty="0">
                <a:latin typeface="Arial"/>
                <a:cs typeface="Arial"/>
              </a:rPr>
              <a:t>to</a:t>
            </a:r>
            <a:r>
              <a:rPr sz="2000" b="1" spc="-11" dirty="0">
                <a:latin typeface="Arial"/>
                <a:cs typeface="Arial"/>
              </a:rPr>
              <a:t> control</a:t>
            </a:r>
            <a:endParaRPr sz="2000">
              <a:latin typeface="Arial"/>
              <a:cs typeface="Arial"/>
            </a:endParaRPr>
          </a:p>
        </p:txBody>
      </p:sp>
      <p:graphicFrame>
        <p:nvGraphicFramePr>
          <p:cNvPr id="5" name="object 5"/>
          <p:cNvGraphicFramePr>
            <a:graphicFrameLocks noGrp="1"/>
          </p:cNvGraphicFramePr>
          <p:nvPr/>
        </p:nvGraphicFramePr>
        <p:xfrm>
          <a:off x="871678" y="5233777"/>
          <a:ext cx="5890261" cy="1579754"/>
        </p:xfrm>
        <a:graphic>
          <a:graphicData uri="http://schemas.openxmlformats.org/drawingml/2006/table">
            <a:tbl>
              <a:tblPr firstRow="1" bandRow="1">
                <a:tableStyleId>{2D5ABB26-0587-4C30-8999-92F81FD0307C}</a:tableStyleId>
              </a:tblPr>
              <a:tblGrid>
                <a:gridCol w="2131060">
                  <a:extLst>
                    <a:ext uri="{9D8B030D-6E8A-4147-A177-3AD203B41FA5}">
                      <a16:colId xmlns:a16="http://schemas.microsoft.com/office/drawing/2014/main" val="20000"/>
                    </a:ext>
                  </a:extLst>
                </a:gridCol>
                <a:gridCol w="1279525">
                  <a:extLst>
                    <a:ext uri="{9D8B030D-6E8A-4147-A177-3AD203B41FA5}">
                      <a16:colId xmlns:a16="http://schemas.microsoft.com/office/drawing/2014/main" val="20001"/>
                    </a:ext>
                  </a:extLst>
                </a:gridCol>
                <a:gridCol w="921385">
                  <a:extLst>
                    <a:ext uri="{9D8B030D-6E8A-4147-A177-3AD203B41FA5}">
                      <a16:colId xmlns:a16="http://schemas.microsoft.com/office/drawing/2014/main" val="20002"/>
                    </a:ext>
                  </a:extLst>
                </a:gridCol>
                <a:gridCol w="922020">
                  <a:extLst>
                    <a:ext uri="{9D8B030D-6E8A-4147-A177-3AD203B41FA5}">
                      <a16:colId xmlns:a16="http://schemas.microsoft.com/office/drawing/2014/main" val="20003"/>
                    </a:ext>
                  </a:extLst>
                </a:gridCol>
                <a:gridCol w="636271">
                  <a:extLst>
                    <a:ext uri="{9D8B030D-6E8A-4147-A177-3AD203B41FA5}">
                      <a16:colId xmlns:a16="http://schemas.microsoft.com/office/drawing/2014/main" val="20004"/>
                    </a:ext>
                  </a:extLst>
                </a:gridCol>
              </a:tblGrid>
              <a:tr h="709761">
                <a:tc>
                  <a:txBody>
                    <a:bodyPr/>
                    <a:lstStyle/>
                    <a:p>
                      <a:pPr>
                        <a:lnSpc>
                          <a:spcPct val="100000"/>
                        </a:lnSpc>
                      </a:pPr>
                      <a:endParaRPr sz="2100">
                        <a:latin typeface="Times New Roman"/>
                        <a:cs typeface="Times New Roman"/>
                      </a:endParaRPr>
                    </a:p>
                  </a:txBody>
                  <a:tcPr marL="0" marR="0" marT="0" marB="0"/>
                </a:tc>
                <a:tc>
                  <a:txBody>
                    <a:bodyPr/>
                    <a:lstStyle/>
                    <a:p>
                      <a:pPr marL="643890">
                        <a:lnSpc>
                          <a:spcPts val="2215"/>
                        </a:lnSpc>
                      </a:pPr>
                      <a:r>
                        <a:rPr sz="2000" b="1" spc="-25" dirty="0">
                          <a:latin typeface="Arial"/>
                          <a:cs typeface="Arial"/>
                        </a:rPr>
                        <a:t>AE</a:t>
                      </a:r>
                      <a:endParaRPr sz="2000">
                        <a:latin typeface="Arial"/>
                        <a:cs typeface="Arial"/>
                      </a:endParaRPr>
                    </a:p>
                  </a:txBody>
                  <a:tcPr marL="0" marR="0" marT="0" marB="0"/>
                </a:tc>
                <a:tc>
                  <a:txBody>
                    <a:bodyPr/>
                    <a:lstStyle/>
                    <a:p>
                      <a:pPr marL="279400">
                        <a:lnSpc>
                          <a:spcPts val="2215"/>
                        </a:lnSpc>
                      </a:pPr>
                      <a:r>
                        <a:rPr sz="2000" b="1" spc="-25" dirty="0">
                          <a:latin typeface="Arial"/>
                          <a:cs typeface="Arial"/>
                        </a:rPr>
                        <a:t>BC</a:t>
                      </a:r>
                      <a:endParaRPr sz="2000">
                        <a:latin typeface="Arial"/>
                        <a:cs typeface="Arial"/>
                      </a:endParaRPr>
                    </a:p>
                  </a:txBody>
                  <a:tcPr marL="0" marR="0" marT="0" marB="0"/>
                </a:tc>
                <a:tc>
                  <a:txBody>
                    <a:bodyPr/>
                    <a:lstStyle/>
                    <a:p>
                      <a:pPr marL="272415">
                        <a:lnSpc>
                          <a:spcPts val="2215"/>
                        </a:lnSpc>
                      </a:pPr>
                      <a:r>
                        <a:rPr sz="2000" b="1" spc="-25" dirty="0">
                          <a:latin typeface="Arial"/>
                          <a:cs typeface="Arial"/>
                        </a:rPr>
                        <a:t>DG</a:t>
                      </a:r>
                      <a:endParaRPr sz="2000">
                        <a:latin typeface="Arial"/>
                        <a:cs typeface="Arial"/>
                      </a:endParaRPr>
                    </a:p>
                  </a:txBody>
                  <a:tcPr marL="0" marR="0" marT="0" marB="0"/>
                </a:tc>
                <a:tc>
                  <a:txBody>
                    <a:bodyPr/>
                    <a:lstStyle/>
                    <a:p>
                      <a:pPr marL="265430">
                        <a:lnSpc>
                          <a:spcPts val="2215"/>
                        </a:lnSpc>
                      </a:pPr>
                      <a:r>
                        <a:rPr sz="2000" b="1" spc="-25" dirty="0">
                          <a:latin typeface="Arial"/>
                          <a:cs typeface="Arial"/>
                        </a:rPr>
                        <a:t>FH</a:t>
                      </a:r>
                      <a:endParaRPr sz="2000">
                        <a:latin typeface="Arial"/>
                        <a:cs typeface="Arial"/>
                      </a:endParaRPr>
                    </a:p>
                  </a:txBody>
                  <a:tcPr marL="0" marR="0" marT="0" marB="0"/>
                </a:tc>
                <a:extLst>
                  <a:ext uri="{0D108BD9-81ED-4DB2-BD59-A6C34878D82A}">
                    <a16:rowId xmlns:a16="http://schemas.microsoft.com/office/drawing/2014/main" val="10000"/>
                  </a:ext>
                </a:extLst>
              </a:tr>
              <a:tr h="457200">
                <a:tc>
                  <a:txBody>
                    <a:bodyPr/>
                    <a:lstStyle/>
                    <a:p>
                      <a:pPr marL="31750">
                        <a:lnSpc>
                          <a:spcPct val="100000"/>
                        </a:lnSpc>
                        <a:spcBef>
                          <a:spcPts val="495"/>
                        </a:spcBef>
                      </a:pPr>
                      <a:r>
                        <a:rPr sz="2000" b="1" spc="-10" dirty="0">
                          <a:latin typeface="Arial"/>
                          <a:cs typeface="Arial"/>
                        </a:rPr>
                        <a:t>Intervention</a:t>
                      </a:r>
                      <a:endParaRPr sz="2000">
                        <a:latin typeface="Arial"/>
                        <a:cs typeface="Arial"/>
                      </a:endParaRPr>
                    </a:p>
                  </a:txBody>
                  <a:tcPr marL="0" marR="0" marT="62865" marB="0"/>
                </a:tc>
                <a:tc>
                  <a:txBody>
                    <a:bodyPr/>
                    <a:lstStyle/>
                    <a:p>
                      <a:pPr marL="643890">
                        <a:lnSpc>
                          <a:spcPct val="100000"/>
                        </a:lnSpc>
                        <a:spcBef>
                          <a:spcPts val="495"/>
                        </a:spcBef>
                      </a:pPr>
                      <a:r>
                        <a:rPr sz="2000" b="1" dirty="0">
                          <a:latin typeface="Arial"/>
                          <a:cs typeface="Arial"/>
                        </a:rPr>
                        <a:t>A</a:t>
                      </a:r>
                      <a:endParaRPr sz="2000">
                        <a:latin typeface="Arial"/>
                        <a:cs typeface="Arial"/>
                      </a:endParaRPr>
                    </a:p>
                  </a:txBody>
                  <a:tcPr marL="0" marR="0" marT="62865" marB="0"/>
                </a:tc>
                <a:tc>
                  <a:txBody>
                    <a:bodyPr/>
                    <a:lstStyle/>
                    <a:p>
                      <a:pPr marL="279400">
                        <a:lnSpc>
                          <a:spcPct val="100000"/>
                        </a:lnSpc>
                        <a:spcBef>
                          <a:spcPts val="495"/>
                        </a:spcBef>
                      </a:pPr>
                      <a:r>
                        <a:rPr sz="2000" b="1" dirty="0">
                          <a:latin typeface="Arial"/>
                          <a:cs typeface="Arial"/>
                        </a:rPr>
                        <a:t>C</a:t>
                      </a:r>
                      <a:endParaRPr sz="2000">
                        <a:latin typeface="Arial"/>
                        <a:cs typeface="Arial"/>
                      </a:endParaRPr>
                    </a:p>
                  </a:txBody>
                  <a:tcPr marL="0" marR="0" marT="62865" marB="0"/>
                </a:tc>
                <a:tc>
                  <a:txBody>
                    <a:bodyPr/>
                    <a:lstStyle/>
                    <a:p>
                      <a:pPr marL="272415">
                        <a:lnSpc>
                          <a:spcPct val="100000"/>
                        </a:lnSpc>
                        <a:spcBef>
                          <a:spcPts val="495"/>
                        </a:spcBef>
                      </a:pPr>
                      <a:r>
                        <a:rPr sz="2000" b="1" dirty="0">
                          <a:latin typeface="Arial"/>
                          <a:cs typeface="Arial"/>
                        </a:rPr>
                        <a:t>G</a:t>
                      </a:r>
                      <a:endParaRPr sz="2000">
                        <a:latin typeface="Arial"/>
                        <a:cs typeface="Arial"/>
                      </a:endParaRPr>
                    </a:p>
                  </a:txBody>
                  <a:tcPr marL="0" marR="0" marT="62865" marB="0"/>
                </a:tc>
                <a:tc>
                  <a:txBody>
                    <a:bodyPr/>
                    <a:lstStyle/>
                    <a:p>
                      <a:pPr marL="265430">
                        <a:lnSpc>
                          <a:spcPct val="100000"/>
                        </a:lnSpc>
                        <a:spcBef>
                          <a:spcPts val="495"/>
                        </a:spcBef>
                      </a:pPr>
                      <a:r>
                        <a:rPr sz="2000" b="1" dirty="0">
                          <a:latin typeface="Arial"/>
                          <a:cs typeface="Arial"/>
                        </a:rPr>
                        <a:t>F</a:t>
                      </a:r>
                      <a:endParaRPr sz="2000">
                        <a:latin typeface="Arial"/>
                        <a:cs typeface="Arial"/>
                      </a:endParaRPr>
                    </a:p>
                  </a:txBody>
                  <a:tcPr marL="0" marR="0" marT="62865" marB="0"/>
                </a:tc>
                <a:extLst>
                  <a:ext uri="{0D108BD9-81ED-4DB2-BD59-A6C34878D82A}">
                    <a16:rowId xmlns:a16="http://schemas.microsoft.com/office/drawing/2014/main" val="10001"/>
                  </a:ext>
                </a:extLst>
              </a:tr>
              <a:tr h="412793">
                <a:tc>
                  <a:txBody>
                    <a:bodyPr/>
                    <a:lstStyle/>
                    <a:p>
                      <a:pPr marL="31750">
                        <a:lnSpc>
                          <a:spcPts val="2325"/>
                        </a:lnSpc>
                        <a:spcBef>
                          <a:spcPts val="495"/>
                        </a:spcBef>
                      </a:pPr>
                      <a:r>
                        <a:rPr sz="2000" b="1" spc="-10" dirty="0">
                          <a:latin typeface="Arial"/>
                          <a:cs typeface="Arial"/>
                        </a:rPr>
                        <a:t>Control</a:t>
                      </a:r>
                      <a:endParaRPr sz="2000">
                        <a:latin typeface="Arial"/>
                        <a:cs typeface="Arial"/>
                      </a:endParaRPr>
                    </a:p>
                  </a:txBody>
                  <a:tcPr marL="0" marR="0" marT="62865" marB="0"/>
                </a:tc>
                <a:tc>
                  <a:txBody>
                    <a:bodyPr/>
                    <a:lstStyle/>
                    <a:p>
                      <a:pPr marL="643890">
                        <a:lnSpc>
                          <a:spcPts val="2325"/>
                        </a:lnSpc>
                        <a:spcBef>
                          <a:spcPts val="495"/>
                        </a:spcBef>
                      </a:pPr>
                      <a:r>
                        <a:rPr sz="2000" b="1" dirty="0">
                          <a:latin typeface="Arial"/>
                          <a:cs typeface="Arial"/>
                        </a:rPr>
                        <a:t>E</a:t>
                      </a:r>
                      <a:endParaRPr sz="2000">
                        <a:latin typeface="Arial"/>
                        <a:cs typeface="Arial"/>
                      </a:endParaRPr>
                    </a:p>
                  </a:txBody>
                  <a:tcPr marL="0" marR="0" marT="62865" marB="0"/>
                </a:tc>
                <a:tc>
                  <a:txBody>
                    <a:bodyPr/>
                    <a:lstStyle/>
                    <a:p>
                      <a:pPr marL="279400">
                        <a:lnSpc>
                          <a:spcPts val="2325"/>
                        </a:lnSpc>
                        <a:spcBef>
                          <a:spcPts val="495"/>
                        </a:spcBef>
                      </a:pPr>
                      <a:r>
                        <a:rPr sz="2000" b="1" dirty="0">
                          <a:latin typeface="Arial"/>
                          <a:cs typeface="Arial"/>
                        </a:rPr>
                        <a:t>B</a:t>
                      </a:r>
                      <a:endParaRPr sz="2000">
                        <a:latin typeface="Arial"/>
                        <a:cs typeface="Arial"/>
                      </a:endParaRPr>
                    </a:p>
                  </a:txBody>
                  <a:tcPr marL="0" marR="0" marT="62865" marB="0"/>
                </a:tc>
                <a:tc>
                  <a:txBody>
                    <a:bodyPr/>
                    <a:lstStyle/>
                    <a:p>
                      <a:pPr marL="272415">
                        <a:lnSpc>
                          <a:spcPts val="2325"/>
                        </a:lnSpc>
                        <a:spcBef>
                          <a:spcPts val="495"/>
                        </a:spcBef>
                      </a:pPr>
                      <a:r>
                        <a:rPr sz="2000" b="1" dirty="0">
                          <a:latin typeface="Arial"/>
                          <a:cs typeface="Arial"/>
                        </a:rPr>
                        <a:t>D</a:t>
                      </a:r>
                      <a:endParaRPr sz="2000">
                        <a:latin typeface="Arial"/>
                        <a:cs typeface="Arial"/>
                      </a:endParaRPr>
                    </a:p>
                  </a:txBody>
                  <a:tcPr marL="0" marR="0" marT="62865" marB="0"/>
                </a:tc>
                <a:tc>
                  <a:txBody>
                    <a:bodyPr/>
                    <a:lstStyle/>
                    <a:p>
                      <a:pPr marL="265430">
                        <a:lnSpc>
                          <a:spcPts val="2325"/>
                        </a:lnSpc>
                        <a:spcBef>
                          <a:spcPts val="495"/>
                        </a:spcBef>
                      </a:pPr>
                      <a:r>
                        <a:rPr sz="2000" b="1" dirty="0">
                          <a:latin typeface="Arial"/>
                          <a:cs typeface="Arial"/>
                        </a:rPr>
                        <a:t>H</a:t>
                      </a:r>
                      <a:endParaRPr sz="2000">
                        <a:latin typeface="Arial"/>
                        <a:cs typeface="Arial"/>
                      </a:endParaRPr>
                    </a:p>
                  </a:txBody>
                  <a:tcPr marL="0" marR="0" marT="62865" marB="0"/>
                </a:tc>
                <a:extLst>
                  <a:ext uri="{0D108BD9-81ED-4DB2-BD59-A6C34878D82A}">
                    <a16:rowId xmlns:a16="http://schemas.microsoft.com/office/drawing/2014/main" val="10002"/>
                  </a:ext>
                </a:extLst>
              </a:tr>
            </a:tbl>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153</a:t>
            </a:r>
            <a:endParaRPr sz="1400">
              <a:latin typeface="Times New Roman"/>
              <a:cs typeface="Times New Roman"/>
            </a:endParaRPr>
          </a:p>
        </p:txBody>
      </p:sp>
      <p:sp>
        <p:nvSpPr>
          <p:cNvPr id="3" name="object 3"/>
          <p:cNvSpPr txBox="1">
            <a:spLocks noGrp="1"/>
          </p:cNvSpPr>
          <p:nvPr>
            <p:ph type="title"/>
          </p:nvPr>
        </p:nvSpPr>
        <p:spPr>
          <a:xfrm>
            <a:off x="1556386" y="417984"/>
            <a:ext cx="6033771" cy="999441"/>
          </a:xfrm>
          <a:prstGeom prst="rect">
            <a:avLst/>
          </a:prstGeom>
        </p:spPr>
        <p:txBody>
          <a:bodyPr vert="horz" wrap="square" lIns="0" tIns="12700" rIns="0" bIns="0" rtlCol="0">
            <a:spAutoFit/>
          </a:bodyPr>
          <a:lstStyle/>
          <a:p>
            <a:pPr marL="1521422" marR="5080" indent="-1509357">
              <a:lnSpc>
                <a:spcPct val="120000"/>
              </a:lnSpc>
              <a:spcBef>
                <a:spcPts val="100"/>
              </a:spcBef>
            </a:pPr>
            <a:r>
              <a:rPr sz="2800" dirty="0"/>
              <a:t>Analysis</a:t>
            </a:r>
            <a:r>
              <a:rPr sz="2800" spc="-15" dirty="0"/>
              <a:t> </a:t>
            </a:r>
            <a:r>
              <a:rPr sz="2800" dirty="0"/>
              <a:t>of</a:t>
            </a:r>
            <a:r>
              <a:rPr sz="2800" spc="-71" dirty="0"/>
              <a:t> </a:t>
            </a:r>
            <a:r>
              <a:rPr sz="2800" spc="-25" dirty="0"/>
              <a:t>community-</a:t>
            </a:r>
            <a:r>
              <a:rPr sz="2800" spc="-11" dirty="0"/>
              <a:t>randomized </a:t>
            </a:r>
            <a:r>
              <a:rPr sz="2800" dirty="0"/>
              <a:t>intervention</a:t>
            </a:r>
            <a:r>
              <a:rPr sz="2800" spc="-155" dirty="0"/>
              <a:t> </a:t>
            </a:r>
            <a:r>
              <a:rPr sz="2800" spc="-11" dirty="0"/>
              <a:t>trials</a:t>
            </a:r>
            <a:endParaRPr sz="2800"/>
          </a:p>
        </p:txBody>
      </p:sp>
      <p:sp>
        <p:nvSpPr>
          <p:cNvPr id="4" name="object 4"/>
          <p:cNvSpPr txBox="1"/>
          <p:nvPr/>
        </p:nvSpPr>
        <p:spPr>
          <a:xfrm>
            <a:off x="687121" y="1930352"/>
            <a:ext cx="7735571" cy="3792705"/>
          </a:xfrm>
          <a:prstGeom prst="rect">
            <a:avLst/>
          </a:prstGeom>
        </p:spPr>
        <p:txBody>
          <a:bodyPr vert="horz" wrap="square" lIns="0" tIns="12065" rIns="0" bIns="0" rtlCol="0">
            <a:spAutoFit/>
          </a:bodyPr>
          <a:lstStyle/>
          <a:p>
            <a:pPr marL="12700" marR="211449" algn="just">
              <a:spcBef>
                <a:spcPts val="95"/>
              </a:spcBef>
            </a:pPr>
            <a:r>
              <a:rPr sz="2200" b="1" dirty="0">
                <a:latin typeface="Arial"/>
                <a:cs typeface="Arial"/>
              </a:rPr>
              <a:t>Mean</a:t>
            </a:r>
            <a:r>
              <a:rPr sz="2200" b="1" spc="-40" dirty="0">
                <a:latin typeface="Arial"/>
                <a:cs typeface="Arial"/>
              </a:rPr>
              <a:t> </a:t>
            </a:r>
            <a:r>
              <a:rPr sz="2200" b="1" dirty="0">
                <a:latin typeface="Arial"/>
                <a:cs typeface="Arial"/>
              </a:rPr>
              <a:t>value</a:t>
            </a:r>
            <a:r>
              <a:rPr sz="2200" b="1" spc="-45" dirty="0">
                <a:latin typeface="Arial"/>
                <a:cs typeface="Arial"/>
              </a:rPr>
              <a:t> </a:t>
            </a:r>
            <a:r>
              <a:rPr sz="2200" b="1" dirty="0">
                <a:latin typeface="Arial"/>
                <a:cs typeface="Arial"/>
              </a:rPr>
              <a:t>derived</a:t>
            </a:r>
            <a:r>
              <a:rPr sz="2200" b="1" spc="-51" dirty="0">
                <a:latin typeface="Arial"/>
                <a:cs typeface="Arial"/>
              </a:rPr>
              <a:t> </a:t>
            </a:r>
            <a:r>
              <a:rPr sz="2200" b="1" dirty="0">
                <a:latin typeface="Arial"/>
                <a:cs typeface="Arial"/>
              </a:rPr>
              <a:t>from</a:t>
            </a:r>
            <a:r>
              <a:rPr sz="2200" b="1" spc="-65" dirty="0">
                <a:latin typeface="Arial"/>
                <a:cs typeface="Arial"/>
              </a:rPr>
              <a:t> </a:t>
            </a:r>
            <a:r>
              <a:rPr sz="2200" b="1" dirty="0">
                <a:latin typeface="Arial"/>
                <a:cs typeface="Arial"/>
              </a:rPr>
              <a:t>all</a:t>
            </a:r>
            <a:r>
              <a:rPr sz="2200" b="1" spc="-60" dirty="0">
                <a:latin typeface="Arial"/>
                <a:cs typeface="Arial"/>
              </a:rPr>
              <a:t> </a:t>
            </a:r>
            <a:r>
              <a:rPr sz="2200" b="1" dirty="0">
                <a:latin typeface="Arial"/>
                <a:cs typeface="Arial"/>
              </a:rPr>
              <a:t>subjects</a:t>
            </a:r>
            <a:r>
              <a:rPr sz="2200" b="1" spc="-35" dirty="0">
                <a:latin typeface="Arial"/>
                <a:cs typeface="Arial"/>
              </a:rPr>
              <a:t> </a:t>
            </a:r>
            <a:r>
              <a:rPr sz="2200" b="1" dirty="0">
                <a:latin typeface="Arial"/>
                <a:cs typeface="Arial"/>
              </a:rPr>
              <a:t>in</a:t>
            </a:r>
            <a:r>
              <a:rPr sz="2200" b="1" spc="-55" dirty="0">
                <a:latin typeface="Arial"/>
                <a:cs typeface="Arial"/>
              </a:rPr>
              <a:t> </a:t>
            </a:r>
            <a:r>
              <a:rPr sz="2200" b="1" dirty="0">
                <a:latin typeface="Arial"/>
                <a:cs typeface="Arial"/>
              </a:rPr>
              <a:t>each</a:t>
            </a:r>
            <a:r>
              <a:rPr sz="2200" b="1" spc="-45" dirty="0">
                <a:latin typeface="Arial"/>
                <a:cs typeface="Arial"/>
              </a:rPr>
              <a:t> </a:t>
            </a:r>
            <a:r>
              <a:rPr sz="2200" b="1" spc="-11" dirty="0">
                <a:latin typeface="Arial"/>
                <a:cs typeface="Arial"/>
              </a:rPr>
              <a:t>community Average</a:t>
            </a:r>
            <a:r>
              <a:rPr sz="2200" b="1" spc="-51" dirty="0">
                <a:latin typeface="Arial"/>
                <a:cs typeface="Arial"/>
              </a:rPr>
              <a:t> </a:t>
            </a:r>
            <a:r>
              <a:rPr sz="2200" b="1" dirty="0">
                <a:latin typeface="Arial"/>
                <a:cs typeface="Arial"/>
              </a:rPr>
              <a:t>value</a:t>
            </a:r>
            <a:r>
              <a:rPr sz="2200" b="1" spc="-51" dirty="0">
                <a:latin typeface="Arial"/>
                <a:cs typeface="Arial"/>
              </a:rPr>
              <a:t> </a:t>
            </a:r>
            <a:r>
              <a:rPr sz="2200" b="1" dirty="0">
                <a:latin typeface="Arial"/>
                <a:cs typeface="Arial"/>
              </a:rPr>
              <a:t>for</a:t>
            </a:r>
            <a:r>
              <a:rPr sz="2200" b="1" spc="-60" dirty="0">
                <a:latin typeface="Arial"/>
                <a:cs typeface="Arial"/>
              </a:rPr>
              <a:t> </a:t>
            </a:r>
            <a:r>
              <a:rPr sz="2200" b="1" dirty="0">
                <a:latin typeface="Arial"/>
                <a:cs typeface="Arial"/>
              </a:rPr>
              <a:t>one</a:t>
            </a:r>
            <a:r>
              <a:rPr sz="2200" b="1" spc="-55" dirty="0">
                <a:latin typeface="Arial"/>
                <a:cs typeface="Arial"/>
              </a:rPr>
              <a:t> </a:t>
            </a:r>
            <a:r>
              <a:rPr sz="2200" b="1" dirty="0">
                <a:latin typeface="Arial"/>
                <a:cs typeface="Arial"/>
              </a:rPr>
              <a:t>community</a:t>
            </a:r>
            <a:r>
              <a:rPr sz="2200" b="1" spc="-55" dirty="0">
                <a:latin typeface="Arial"/>
                <a:cs typeface="Arial"/>
              </a:rPr>
              <a:t> </a:t>
            </a:r>
            <a:r>
              <a:rPr sz="2200" b="1" dirty="0">
                <a:latin typeface="Arial"/>
                <a:cs typeface="Arial"/>
              </a:rPr>
              <a:t>treated</a:t>
            </a:r>
            <a:r>
              <a:rPr sz="2200" b="1" spc="-40" dirty="0">
                <a:latin typeface="Arial"/>
                <a:cs typeface="Arial"/>
              </a:rPr>
              <a:t> </a:t>
            </a:r>
            <a:r>
              <a:rPr sz="2200" b="1" dirty="0">
                <a:latin typeface="Arial"/>
                <a:cs typeface="Arial"/>
              </a:rPr>
              <a:t>as</a:t>
            </a:r>
            <a:r>
              <a:rPr sz="2200" b="1" spc="-65" dirty="0">
                <a:latin typeface="Arial"/>
                <a:cs typeface="Arial"/>
              </a:rPr>
              <a:t> </a:t>
            </a:r>
            <a:r>
              <a:rPr sz="2200" b="1" dirty="0">
                <a:latin typeface="Arial"/>
                <a:cs typeface="Arial"/>
              </a:rPr>
              <a:t>that</a:t>
            </a:r>
            <a:r>
              <a:rPr sz="2200" b="1" spc="-40" dirty="0">
                <a:latin typeface="Arial"/>
                <a:cs typeface="Arial"/>
              </a:rPr>
              <a:t> </a:t>
            </a:r>
            <a:r>
              <a:rPr sz="2200" b="1" dirty="0">
                <a:latin typeface="Arial"/>
                <a:cs typeface="Arial"/>
              </a:rPr>
              <a:t>of</a:t>
            </a:r>
            <a:r>
              <a:rPr sz="2200" b="1" spc="-11" dirty="0">
                <a:latin typeface="Arial"/>
                <a:cs typeface="Arial"/>
              </a:rPr>
              <a:t> </a:t>
            </a:r>
            <a:r>
              <a:rPr sz="2200" b="1" u="sng" spc="-25" dirty="0">
                <a:uFill>
                  <a:solidFill>
                    <a:srgbClr val="000000"/>
                  </a:solidFill>
                </a:uFill>
                <a:latin typeface="Arial"/>
                <a:cs typeface="Arial"/>
              </a:rPr>
              <a:t>ONE</a:t>
            </a:r>
            <a:r>
              <a:rPr sz="2200" b="1" spc="-25" dirty="0">
                <a:latin typeface="Arial"/>
                <a:cs typeface="Arial"/>
              </a:rPr>
              <a:t> </a:t>
            </a:r>
            <a:r>
              <a:rPr sz="2200" b="1" spc="-11" dirty="0">
                <a:latin typeface="Arial"/>
                <a:cs typeface="Arial"/>
              </a:rPr>
              <a:t>individual</a:t>
            </a:r>
            <a:endParaRPr sz="2200">
              <a:latin typeface="Arial"/>
              <a:cs typeface="Arial"/>
            </a:endParaRPr>
          </a:p>
          <a:p>
            <a:pPr>
              <a:spcBef>
                <a:spcPts val="55"/>
              </a:spcBef>
            </a:pPr>
            <a:endParaRPr sz="3400">
              <a:latin typeface="Arial"/>
              <a:cs typeface="Arial"/>
            </a:endParaRPr>
          </a:p>
          <a:p>
            <a:pPr marL="12700" marR="544817" algn="just"/>
            <a:r>
              <a:rPr sz="2200" b="1" dirty="0">
                <a:latin typeface="Arial"/>
                <a:cs typeface="Arial"/>
              </a:rPr>
              <a:t>If</a:t>
            </a:r>
            <a:r>
              <a:rPr sz="2200" b="1" spc="-55" dirty="0">
                <a:latin typeface="Arial"/>
                <a:cs typeface="Arial"/>
              </a:rPr>
              <a:t> </a:t>
            </a:r>
            <a:r>
              <a:rPr sz="2200" b="1" dirty="0">
                <a:latin typeface="Arial"/>
                <a:cs typeface="Arial"/>
              </a:rPr>
              <a:t>enough</a:t>
            </a:r>
            <a:r>
              <a:rPr sz="2200" b="1" spc="-35" dirty="0">
                <a:latin typeface="Arial"/>
                <a:cs typeface="Arial"/>
              </a:rPr>
              <a:t> </a:t>
            </a:r>
            <a:r>
              <a:rPr sz="2200" b="1" dirty="0">
                <a:latin typeface="Arial"/>
                <a:cs typeface="Arial"/>
              </a:rPr>
              <a:t>communities</a:t>
            </a:r>
            <a:r>
              <a:rPr sz="2200" b="1" spc="-35" dirty="0">
                <a:latin typeface="Arial"/>
                <a:cs typeface="Arial"/>
              </a:rPr>
              <a:t> </a:t>
            </a:r>
            <a:r>
              <a:rPr sz="2200" b="1" dirty="0">
                <a:latin typeface="Arial"/>
                <a:cs typeface="Arial"/>
              </a:rPr>
              <a:t>to</a:t>
            </a:r>
            <a:r>
              <a:rPr sz="2200" b="1" spc="-51" dirty="0">
                <a:latin typeface="Arial"/>
                <a:cs typeface="Arial"/>
              </a:rPr>
              <a:t> </a:t>
            </a:r>
            <a:r>
              <a:rPr sz="2200" b="1" dirty="0">
                <a:latin typeface="Arial"/>
                <a:cs typeface="Arial"/>
              </a:rPr>
              <a:t>meet</a:t>
            </a:r>
            <a:r>
              <a:rPr sz="2200" b="1" spc="-65" dirty="0">
                <a:latin typeface="Arial"/>
                <a:cs typeface="Arial"/>
              </a:rPr>
              <a:t> </a:t>
            </a:r>
            <a:r>
              <a:rPr sz="2200" b="1" dirty="0">
                <a:latin typeface="Arial"/>
                <a:cs typeface="Arial"/>
              </a:rPr>
              <a:t>requirement</a:t>
            </a:r>
            <a:r>
              <a:rPr sz="2200" b="1" spc="-51" dirty="0">
                <a:latin typeface="Arial"/>
                <a:cs typeface="Arial"/>
              </a:rPr>
              <a:t> </a:t>
            </a:r>
            <a:r>
              <a:rPr sz="2200" b="1" dirty="0">
                <a:latin typeface="Arial"/>
                <a:cs typeface="Arial"/>
              </a:rPr>
              <a:t>of</a:t>
            </a:r>
            <a:r>
              <a:rPr sz="2200" b="1" spc="-51" dirty="0">
                <a:latin typeface="Arial"/>
                <a:cs typeface="Arial"/>
              </a:rPr>
              <a:t> </a:t>
            </a:r>
            <a:r>
              <a:rPr sz="2200" b="1" dirty="0">
                <a:latin typeface="Arial"/>
                <a:cs typeface="Arial"/>
              </a:rPr>
              <a:t>a</a:t>
            </a:r>
            <a:r>
              <a:rPr sz="2200" b="1" spc="-65" dirty="0">
                <a:latin typeface="Arial"/>
                <a:cs typeface="Arial"/>
              </a:rPr>
              <a:t> </a:t>
            </a:r>
            <a:r>
              <a:rPr sz="2200" b="1" dirty="0">
                <a:latin typeface="Arial"/>
                <a:cs typeface="Arial"/>
              </a:rPr>
              <a:t>t-</a:t>
            </a:r>
            <a:r>
              <a:rPr sz="2200" b="1" spc="-20" dirty="0">
                <a:latin typeface="Arial"/>
                <a:cs typeface="Arial"/>
              </a:rPr>
              <a:t>test </a:t>
            </a:r>
            <a:r>
              <a:rPr sz="2200" b="1" dirty="0">
                <a:latin typeface="Arial"/>
                <a:cs typeface="Arial"/>
              </a:rPr>
              <a:t>(n&gt;30),</a:t>
            </a:r>
            <a:r>
              <a:rPr sz="2200" b="1" spc="-45" dirty="0">
                <a:latin typeface="Arial"/>
                <a:cs typeface="Arial"/>
              </a:rPr>
              <a:t> </a:t>
            </a:r>
            <a:r>
              <a:rPr sz="2200" b="1" dirty="0">
                <a:latin typeface="Arial"/>
                <a:cs typeface="Arial"/>
              </a:rPr>
              <a:t>use</a:t>
            </a:r>
            <a:r>
              <a:rPr sz="2200" b="1" spc="-51" dirty="0">
                <a:latin typeface="Arial"/>
                <a:cs typeface="Arial"/>
              </a:rPr>
              <a:t> </a:t>
            </a:r>
            <a:r>
              <a:rPr sz="2200" b="1" spc="-11" dirty="0">
                <a:latin typeface="Arial"/>
                <a:cs typeface="Arial"/>
              </a:rPr>
              <a:t>t-</a:t>
            </a:r>
            <a:r>
              <a:rPr sz="2200" b="1" dirty="0">
                <a:latin typeface="Arial"/>
                <a:cs typeface="Arial"/>
              </a:rPr>
              <a:t>test</a:t>
            </a:r>
            <a:r>
              <a:rPr sz="2200" b="1" spc="-45" dirty="0">
                <a:latin typeface="Arial"/>
                <a:cs typeface="Arial"/>
              </a:rPr>
              <a:t> </a:t>
            </a:r>
            <a:r>
              <a:rPr sz="2200" b="1" dirty="0">
                <a:latin typeface="Arial"/>
                <a:cs typeface="Arial"/>
              </a:rPr>
              <a:t>to</a:t>
            </a:r>
            <a:r>
              <a:rPr sz="2200" b="1" spc="-55" dirty="0">
                <a:latin typeface="Arial"/>
                <a:cs typeface="Arial"/>
              </a:rPr>
              <a:t> </a:t>
            </a:r>
            <a:r>
              <a:rPr sz="2200" b="1" dirty="0">
                <a:latin typeface="Arial"/>
                <a:cs typeface="Arial"/>
              </a:rPr>
              <a:t>compare</a:t>
            </a:r>
            <a:r>
              <a:rPr sz="2200" b="1" spc="-60" dirty="0">
                <a:latin typeface="Arial"/>
                <a:cs typeface="Arial"/>
              </a:rPr>
              <a:t> </a:t>
            </a:r>
            <a:r>
              <a:rPr sz="2200" b="1" dirty="0">
                <a:latin typeface="Arial"/>
                <a:cs typeface="Arial"/>
              </a:rPr>
              <a:t>intervention</a:t>
            </a:r>
            <a:r>
              <a:rPr sz="2200" b="1" spc="-31" dirty="0">
                <a:latin typeface="Arial"/>
                <a:cs typeface="Arial"/>
              </a:rPr>
              <a:t> </a:t>
            </a:r>
            <a:r>
              <a:rPr sz="2200" b="1" dirty="0">
                <a:latin typeface="Arial"/>
                <a:cs typeface="Arial"/>
              </a:rPr>
              <a:t>and</a:t>
            </a:r>
            <a:r>
              <a:rPr sz="2200" b="1" spc="-45" dirty="0">
                <a:latin typeface="Arial"/>
                <a:cs typeface="Arial"/>
              </a:rPr>
              <a:t> </a:t>
            </a:r>
            <a:r>
              <a:rPr sz="2200" b="1" spc="-11" dirty="0">
                <a:latin typeface="Arial"/>
                <a:cs typeface="Arial"/>
              </a:rPr>
              <a:t>control communities</a:t>
            </a:r>
            <a:endParaRPr sz="2200">
              <a:latin typeface="Arial"/>
              <a:cs typeface="Arial"/>
            </a:endParaRPr>
          </a:p>
          <a:p>
            <a:pPr>
              <a:spcBef>
                <a:spcPts val="51"/>
              </a:spcBef>
            </a:pPr>
            <a:endParaRPr sz="3400">
              <a:latin typeface="Arial"/>
              <a:cs typeface="Arial"/>
            </a:endParaRPr>
          </a:p>
          <a:p>
            <a:pPr marL="12700">
              <a:spcBef>
                <a:spcPts val="5"/>
              </a:spcBef>
            </a:pPr>
            <a:r>
              <a:rPr sz="2200" b="1" dirty="0">
                <a:latin typeface="Arial"/>
                <a:cs typeface="Arial"/>
              </a:rPr>
              <a:t>If</a:t>
            </a:r>
            <a:r>
              <a:rPr sz="2200" b="1" spc="-71" dirty="0">
                <a:latin typeface="Arial"/>
                <a:cs typeface="Arial"/>
              </a:rPr>
              <a:t> </a:t>
            </a:r>
            <a:r>
              <a:rPr sz="2200" b="1" dirty="0">
                <a:latin typeface="Arial"/>
                <a:cs typeface="Arial"/>
              </a:rPr>
              <a:t>lower</a:t>
            </a:r>
            <a:r>
              <a:rPr sz="2200" b="1" spc="-91" dirty="0">
                <a:latin typeface="Arial"/>
                <a:cs typeface="Arial"/>
              </a:rPr>
              <a:t> </a:t>
            </a:r>
            <a:r>
              <a:rPr sz="2200" b="1" dirty="0">
                <a:latin typeface="Arial"/>
                <a:cs typeface="Arial"/>
              </a:rPr>
              <a:t>number</a:t>
            </a:r>
            <a:r>
              <a:rPr sz="2200" b="1" spc="-71" dirty="0">
                <a:latin typeface="Arial"/>
                <a:cs typeface="Arial"/>
              </a:rPr>
              <a:t> </a:t>
            </a:r>
            <a:r>
              <a:rPr sz="2200" b="1" dirty="0">
                <a:latin typeface="Arial"/>
                <a:cs typeface="Arial"/>
              </a:rPr>
              <a:t>and</a:t>
            </a:r>
            <a:r>
              <a:rPr sz="2200" b="1" spc="-71" dirty="0">
                <a:latin typeface="Arial"/>
                <a:cs typeface="Arial"/>
              </a:rPr>
              <a:t> </a:t>
            </a:r>
            <a:r>
              <a:rPr sz="2200" b="1" dirty="0">
                <a:latin typeface="Arial"/>
                <a:cs typeface="Arial"/>
              </a:rPr>
              <a:t>unmatched</a:t>
            </a:r>
            <a:r>
              <a:rPr sz="2200" b="1" spc="-60" dirty="0">
                <a:latin typeface="Arial"/>
                <a:cs typeface="Arial"/>
              </a:rPr>
              <a:t> </a:t>
            </a:r>
            <a:r>
              <a:rPr sz="2200" b="1" dirty="0">
                <a:latin typeface="Arial"/>
                <a:cs typeface="Arial"/>
              </a:rPr>
              <a:t>randomization,</a:t>
            </a:r>
            <a:r>
              <a:rPr sz="2200" b="1" spc="-55" dirty="0">
                <a:latin typeface="Arial"/>
                <a:cs typeface="Arial"/>
              </a:rPr>
              <a:t> </a:t>
            </a:r>
            <a:r>
              <a:rPr sz="2200" b="1" spc="-11" dirty="0">
                <a:latin typeface="Arial"/>
                <a:cs typeface="Arial"/>
              </a:rPr>
              <a:t>Wilcoxon-</a:t>
            </a:r>
            <a:endParaRPr sz="2200">
              <a:latin typeface="Arial"/>
              <a:cs typeface="Arial"/>
            </a:endParaRPr>
          </a:p>
          <a:p>
            <a:pPr marL="12700"/>
            <a:r>
              <a:rPr sz="2200" b="1" dirty="0">
                <a:latin typeface="Arial"/>
                <a:cs typeface="Arial"/>
              </a:rPr>
              <a:t>rank</a:t>
            </a:r>
            <a:r>
              <a:rPr sz="2200" b="1" spc="-55" dirty="0">
                <a:latin typeface="Arial"/>
                <a:cs typeface="Arial"/>
              </a:rPr>
              <a:t> </a:t>
            </a:r>
            <a:r>
              <a:rPr sz="2200" b="1" dirty="0">
                <a:latin typeface="Arial"/>
                <a:cs typeface="Arial"/>
              </a:rPr>
              <a:t>sum</a:t>
            </a:r>
            <a:r>
              <a:rPr sz="2200" b="1" spc="-60" dirty="0">
                <a:latin typeface="Arial"/>
                <a:cs typeface="Arial"/>
              </a:rPr>
              <a:t> </a:t>
            </a:r>
            <a:r>
              <a:rPr sz="2200" b="1" dirty="0">
                <a:latin typeface="Arial"/>
                <a:cs typeface="Arial"/>
              </a:rPr>
              <a:t>test</a:t>
            </a:r>
            <a:r>
              <a:rPr sz="2200" b="1" spc="-60" dirty="0">
                <a:latin typeface="Arial"/>
                <a:cs typeface="Arial"/>
              </a:rPr>
              <a:t> </a:t>
            </a:r>
            <a:r>
              <a:rPr sz="2200" b="1" dirty="0">
                <a:latin typeface="Arial"/>
                <a:cs typeface="Arial"/>
              </a:rPr>
              <a:t>(minimum</a:t>
            </a:r>
            <a:r>
              <a:rPr sz="2200" b="1" spc="-71" dirty="0">
                <a:latin typeface="Arial"/>
                <a:cs typeface="Arial"/>
              </a:rPr>
              <a:t> </a:t>
            </a:r>
            <a:r>
              <a:rPr sz="2200" b="1" dirty="0">
                <a:latin typeface="Arial"/>
                <a:cs typeface="Arial"/>
              </a:rPr>
              <a:t>4</a:t>
            </a:r>
            <a:r>
              <a:rPr sz="2200" b="1" spc="-60" dirty="0">
                <a:latin typeface="Arial"/>
                <a:cs typeface="Arial"/>
              </a:rPr>
              <a:t> </a:t>
            </a:r>
            <a:r>
              <a:rPr sz="2200" b="1" dirty="0">
                <a:latin typeface="Arial"/>
                <a:cs typeface="Arial"/>
              </a:rPr>
              <a:t>communities</a:t>
            </a:r>
            <a:r>
              <a:rPr sz="2200" b="1" spc="-60" dirty="0">
                <a:latin typeface="Arial"/>
                <a:cs typeface="Arial"/>
              </a:rPr>
              <a:t> </a:t>
            </a:r>
            <a:r>
              <a:rPr sz="2200" b="1" dirty="0">
                <a:latin typeface="Arial"/>
                <a:cs typeface="Arial"/>
              </a:rPr>
              <a:t>per</a:t>
            </a:r>
            <a:r>
              <a:rPr sz="2200" b="1" spc="-55" dirty="0">
                <a:latin typeface="Arial"/>
                <a:cs typeface="Arial"/>
              </a:rPr>
              <a:t> </a:t>
            </a:r>
            <a:r>
              <a:rPr sz="2200" b="1" spc="-11" dirty="0">
                <a:latin typeface="Arial"/>
                <a:cs typeface="Arial"/>
              </a:rPr>
              <a:t>group)</a:t>
            </a:r>
            <a:endParaRPr sz="2200">
              <a:latin typeface="Arial"/>
              <a:cs typeface="Arial"/>
            </a:endParaRPr>
          </a:p>
        </p:txBody>
      </p:sp>
      <p:sp>
        <p:nvSpPr>
          <p:cNvPr id="5" name="object 5"/>
          <p:cNvSpPr txBox="1"/>
          <p:nvPr/>
        </p:nvSpPr>
        <p:spPr>
          <a:xfrm>
            <a:off x="687120" y="6122620"/>
            <a:ext cx="6991984" cy="689291"/>
          </a:xfrm>
          <a:prstGeom prst="rect">
            <a:avLst/>
          </a:prstGeom>
        </p:spPr>
        <p:txBody>
          <a:bodyPr vert="horz" wrap="square" lIns="0" tIns="12065" rIns="0" bIns="0" rtlCol="0">
            <a:spAutoFit/>
          </a:bodyPr>
          <a:lstStyle/>
          <a:p>
            <a:pPr marL="12700">
              <a:spcBef>
                <a:spcPts val="95"/>
              </a:spcBef>
            </a:pPr>
            <a:r>
              <a:rPr sz="2200" b="1" dirty="0">
                <a:latin typeface="Arial"/>
                <a:cs typeface="Arial"/>
              </a:rPr>
              <a:t>If</a:t>
            </a:r>
            <a:r>
              <a:rPr sz="2200" b="1" spc="-31" dirty="0">
                <a:latin typeface="Arial"/>
                <a:cs typeface="Arial"/>
              </a:rPr>
              <a:t> </a:t>
            </a:r>
            <a:r>
              <a:rPr sz="2200" b="1" spc="-20" dirty="0">
                <a:latin typeface="Arial"/>
                <a:cs typeface="Arial"/>
              </a:rPr>
              <a:t>matched-</a:t>
            </a:r>
            <a:r>
              <a:rPr sz="2200" b="1" dirty="0">
                <a:latin typeface="Arial"/>
                <a:cs typeface="Arial"/>
              </a:rPr>
              <a:t>pair</a:t>
            </a:r>
            <a:r>
              <a:rPr sz="2200" b="1" spc="-15" dirty="0">
                <a:latin typeface="Arial"/>
                <a:cs typeface="Arial"/>
              </a:rPr>
              <a:t> </a:t>
            </a:r>
            <a:r>
              <a:rPr sz="2200" b="1" dirty="0">
                <a:latin typeface="Arial"/>
                <a:cs typeface="Arial"/>
              </a:rPr>
              <a:t>randomization,</a:t>
            </a:r>
            <a:r>
              <a:rPr sz="2200" b="1" spc="-15" dirty="0">
                <a:latin typeface="Arial"/>
                <a:cs typeface="Arial"/>
              </a:rPr>
              <a:t> </a:t>
            </a:r>
            <a:r>
              <a:rPr sz="2200" b="1" spc="-20" dirty="0">
                <a:latin typeface="Arial"/>
                <a:cs typeface="Arial"/>
              </a:rPr>
              <a:t>Wilcoxon-</a:t>
            </a:r>
            <a:r>
              <a:rPr sz="2200" b="1" dirty="0">
                <a:latin typeface="Arial"/>
                <a:cs typeface="Arial"/>
              </a:rPr>
              <a:t>signed</a:t>
            </a:r>
            <a:r>
              <a:rPr sz="2200" b="1" spc="15" dirty="0">
                <a:latin typeface="Arial"/>
                <a:cs typeface="Arial"/>
              </a:rPr>
              <a:t> </a:t>
            </a:r>
            <a:r>
              <a:rPr sz="2200" b="1" spc="-20" dirty="0">
                <a:latin typeface="Arial"/>
                <a:cs typeface="Arial"/>
              </a:rPr>
              <a:t>test</a:t>
            </a:r>
            <a:endParaRPr sz="2200">
              <a:latin typeface="Arial"/>
              <a:cs typeface="Arial"/>
            </a:endParaRPr>
          </a:p>
          <a:p>
            <a:pPr marL="12700"/>
            <a:r>
              <a:rPr sz="2200" b="1" dirty="0">
                <a:latin typeface="Arial"/>
                <a:cs typeface="Arial"/>
              </a:rPr>
              <a:t>(minimum</a:t>
            </a:r>
            <a:r>
              <a:rPr sz="2200" b="1" spc="-65" dirty="0">
                <a:latin typeface="Arial"/>
                <a:cs typeface="Arial"/>
              </a:rPr>
              <a:t> </a:t>
            </a:r>
            <a:r>
              <a:rPr sz="2200" b="1" dirty="0">
                <a:latin typeface="Arial"/>
                <a:cs typeface="Arial"/>
              </a:rPr>
              <a:t>6</a:t>
            </a:r>
            <a:r>
              <a:rPr sz="2200" b="1" spc="-71" dirty="0">
                <a:latin typeface="Arial"/>
                <a:cs typeface="Arial"/>
              </a:rPr>
              <a:t> </a:t>
            </a:r>
            <a:r>
              <a:rPr sz="2200" b="1" spc="-11" dirty="0">
                <a:latin typeface="Arial"/>
                <a:cs typeface="Arial"/>
              </a:rPr>
              <a:t>communities</a:t>
            </a:r>
            <a:r>
              <a:rPr sz="2200" b="1" spc="-45" dirty="0">
                <a:latin typeface="Arial"/>
                <a:cs typeface="Arial"/>
              </a:rPr>
              <a:t> </a:t>
            </a:r>
            <a:r>
              <a:rPr sz="2200" b="1" dirty="0">
                <a:latin typeface="Arial"/>
                <a:cs typeface="Arial"/>
              </a:rPr>
              <a:t>per</a:t>
            </a:r>
            <a:r>
              <a:rPr sz="2200" b="1" spc="-71" dirty="0">
                <a:latin typeface="Arial"/>
                <a:cs typeface="Arial"/>
              </a:rPr>
              <a:t> </a:t>
            </a:r>
            <a:r>
              <a:rPr sz="2200" b="1" spc="-11" dirty="0">
                <a:latin typeface="Arial"/>
                <a:cs typeface="Arial"/>
              </a:rPr>
              <a:t>group)</a:t>
            </a:r>
            <a:endParaRPr sz="2200">
              <a:latin typeface="Arial"/>
              <a:cs typeface="Aria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154</a:t>
            </a:r>
          </a:p>
        </p:txBody>
      </p:sp>
      <p:sp>
        <p:nvSpPr>
          <p:cNvPr id="2" name="object 2"/>
          <p:cNvSpPr txBox="1">
            <a:spLocks noGrp="1"/>
          </p:cNvSpPr>
          <p:nvPr>
            <p:ph type="title"/>
          </p:nvPr>
        </p:nvSpPr>
        <p:spPr>
          <a:xfrm>
            <a:off x="598767" y="485393"/>
            <a:ext cx="10994473" cy="690574"/>
          </a:xfrm>
          <a:prstGeom prst="rect">
            <a:avLst/>
          </a:prstGeom>
        </p:spPr>
        <p:txBody>
          <a:bodyPr vert="horz" wrap="square" lIns="0" tIns="13335" rIns="0" bIns="0" rtlCol="0">
            <a:spAutoFit/>
          </a:bodyPr>
          <a:lstStyle/>
          <a:p>
            <a:pPr marL="2887908" marR="5080" indent="-1620479">
              <a:spcBef>
                <a:spcPts val="105"/>
              </a:spcBef>
            </a:pPr>
            <a:r>
              <a:rPr sz="4400" b="0" dirty="0">
                <a:latin typeface="Times New Roman"/>
                <a:cs typeface="Times New Roman"/>
              </a:rPr>
              <a:t>When</a:t>
            </a:r>
            <a:r>
              <a:rPr sz="4400" b="0" spc="-25" dirty="0">
                <a:latin typeface="Times New Roman"/>
                <a:cs typeface="Times New Roman"/>
              </a:rPr>
              <a:t> </a:t>
            </a:r>
            <a:r>
              <a:rPr sz="4400" b="0" dirty="0">
                <a:latin typeface="Times New Roman"/>
                <a:cs typeface="Times New Roman"/>
              </a:rPr>
              <a:t>observations</a:t>
            </a:r>
            <a:r>
              <a:rPr sz="4400" b="0" spc="-51" dirty="0">
                <a:latin typeface="Times New Roman"/>
                <a:cs typeface="Times New Roman"/>
              </a:rPr>
              <a:t> </a:t>
            </a:r>
            <a:r>
              <a:rPr sz="4400" b="0" dirty="0">
                <a:latin typeface="Times New Roman"/>
                <a:cs typeface="Times New Roman"/>
              </a:rPr>
              <a:t>are</a:t>
            </a:r>
            <a:r>
              <a:rPr sz="4400" b="0" spc="5" dirty="0">
                <a:latin typeface="Times New Roman"/>
                <a:cs typeface="Times New Roman"/>
              </a:rPr>
              <a:t> </a:t>
            </a:r>
            <a:r>
              <a:rPr sz="4400" b="0" spc="-25" dirty="0">
                <a:latin typeface="Times New Roman"/>
                <a:cs typeface="Times New Roman"/>
              </a:rPr>
              <a:t>not </a:t>
            </a:r>
            <a:r>
              <a:rPr sz="4400" b="0" spc="-11" dirty="0">
                <a:latin typeface="Times New Roman"/>
                <a:cs typeface="Times New Roman"/>
              </a:rPr>
              <a:t>independent</a:t>
            </a:r>
            <a:endParaRPr sz="4400">
              <a:latin typeface="Times New Roman"/>
              <a:cs typeface="Times New Roman"/>
            </a:endParaRPr>
          </a:p>
        </p:txBody>
      </p:sp>
      <p:sp>
        <p:nvSpPr>
          <p:cNvPr id="3" name="object 3"/>
          <p:cNvSpPr txBox="1"/>
          <p:nvPr/>
        </p:nvSpPr>
        <p:spPr>
          <a:xfrm>
            <a:off x="1195527" y="2324862"/>
            <a:ext cx="6210300" cy="2392322"/>
          </a:xfrm>
          <a:prstGeom prst="rect">
            <a:avLst/>
          </a:prstGeom>
        </p:spPr>
        <p:txBody>
          <a:bodyPr vert="horz" wrap="square" lIns="0" tIns="12065" rIns="0" bIns="0" rtlCol="0">
            <a:spAutoFit/>
          </a:bodyPr>
          <a:lstStyle/>
          <a:p>
            <a:pPr marL="756266" marR="5080" indent="-287013">
              <a:spcBef>
                <a:spcPts val="95"/>
              </a:spcBef>
            </a:pPr>
            <a:r>
              <a:rPr sz="2800" dirty="0">
                <a:latin typeface="Times New Roman"/>
                <a:cs typeface="Times New Roman"/>
              </a:rPr>
              <a:t>Analysis</a:t>
            </a:r>
            <a:r>
              <a:rPr sz="2800" spc="-91" dirty="0">
                <a:latin typeface="Times New Roman"/>
                <a:cs typeface="Times New Roman"/>
              </a:rPr>
              <a:t> </a:t>
            </a:r>
            <a:r>
              <a:rPr sz="2800" dirty="0">
                <a:latin typeface="Times New Roman"/>
                <a:cs typeface="Times New Roman"/>
              </a:rPr>
              <a:t>of</a:t>
            </a:r>
            <a:r>
              <a:rPr sz="2800" spc="-80" dirty="0">
                <a:latin typeface="Times New Roman"/>
                <a:cs typeface="Times New Roman"/>
              </a:rPr>
              <a:t> </a:t>
            </a:r>
            <a:r>
              <a:rPr sz="2800" dirty="0">
                <a:latin typeface="Times New Roman"/>
                <a:cs typeface="Times New Roman"/>
              </a:rPr>
              <a:t>cluster</a:t>
            </a:r>
            <a:r>
              <a:rPr sz="2800" spc="-95" dirty="0">
                <a:latin typeface="Times New Roman"/>
                <a:cs typeface="Times New Roman"/>
              </a:rPr>
              <a:t> </a:t>
            </a:r>
            <a:r>
              <a:rPr sz="2800" dirty="0">
                <a:latin typeface="Times New Roman"/>
                <a:cs typeface="Times New Roman"/>
              </a:rPr>
              <a:t>randomized</a:t>
            </a:r>
            <a:r>
              <a:rPr sz="2800" spc="-75" dirty="0">
                <a:latin typeface="Times New Roman"/>
                <a:cs typeface="Times New Roman"/>
              </a:rPr>
              <a:t> </a:t>
            </a:r>
            <a:r>
              <a:rPr sz="2800" spc="-11" dirty="0">
                <a:latin typeface="Times New Roman"/>
                <a:cs typeface="Times New Roman"/>
              </a:rPr>
              <a:t>trials, </a:t>
            </a:r>
            <a:r>
              <a:rPr sz="2800" dirty="0">
                <a:latin typeface="Times New Roman"/>
                <a:cs typeface="Times New Roman"/>
              </a:rPr>
              <a:t>trials</a:t>
            </a:r>
            <a:r>
              <a:rPr sz="2800" spc="-91" dirty="0">
                <a:latin typeface="Times New Roman"/>
                <a:cs typeface="Times New Roman"/>
              </a:rPr>
              <a:t> </a:t>
            </a:r>
            <a:r>
              <a:rPr sz="2800" dirty="0">
                <a:latin typeface="Times New Roman"/>
                <a:cs typeface="Times New Roman"/>
              </a:rPr>
              <a:t>with</a:t>
            </a:r>
            <a:r>
              <a:rPr sz="2800" spc="-80" dirty="0">
                <a:latin typeface="Times New Roman"/>
                <a:cs typeface="Times New Roman"/>
              </a:rPr>
              <a:t> </a:t>
            </a:r>
            <a:r>
              <a:rPr sz="2800" dirty="0">
                <a:latin typeface="Times New Roman"/>
                <a:cs typeface="Times New Roman"/>
              </a:rPr>
              <a:t>repeated</a:t>
            </a:r>
            <a:r>
              <a:rPr sz="2800" spc="-80" dirty="0">
                <a:latin typeface="Times New Roman"/>
                <a:cs typeface="Times New Roman"/>
              </a:rPr>
              <a:t> </a:t>
            </a:r>
            <a:r>
              <a:rPr sz="2800" spc="-11" dirty="0">
                <a:latin typeface="Times New Roman"/>
                <a:cs typeface="Times New Roman"/>
              </a:rPr>
              <a:t>measurements</a:t>
            </a:r>
            <a:r>
              <a:rPr sz="2800" spc="-75" dirty="0">
                <a:latin typeface="Times New Roman"/>
                <a:cs typeface="Times New Roman"/>
              </a:rPr>
              <a:t> </a:t>
            </a:r>
            <a:r>
              <a:rPr sz="2800" spc="-25" dirty="0">
                <a:latin typeface="Times New Roman"/>
                <a:cs typeface="Times New Roman"/>
              </a:rPr>
              <a:t>and </a:t>
            </a:r>
            <a:r>
              <a:rPr sz="2800" spc="-11" dirty="0">
                <a:latin typeface="Times New Roman"/>
                <a:cs typeface="Times New Roman"/>
              </a:rPr>
              <a:t>entries.</a:t>
            </a:r>
            <a:endParaRPr sz="2800">
              <a:latin typeface="Times New Roman"/>
              <a:cs typeface="Times New Roman"/>
            </a:endParaRPr>
          </a:p>
          <a:p>
            <a:pPr marL="12700" marR="802620">
              <a:spcBef>
                <a:spcPts val="765"/>
              </a:spcBef>
            </a:pPr>
            <a:r>
              <a:rPr sz="3200" dirty="0">
                <a:latin typeface="Times New Roman"/>
                <a:cs typeface="Times New Roman"/>
              </a:rPr>
              <a:t>Other</a:t>
            </a:r>
            <a:r>
              <a:rPr sz="3200" spc="-15" dirty="0">
                <a:latin typeface="Times New Roman"/>
                <a:cs typeface="Times New Roman"/>
              </a:rPr>
              <a:t> </a:t>
            </a:r>
            <a:r>
              <a:rPr sz="3200" dirty="0">
                <a:latin typeface="Times New Roman"/>
                <a:cs typeface="Times New Roman"/>
              </a:rPr>
              <a:t>situations</a:t>
            </a:r>
            <a:r>
              <a:rPr sz="3200" spc="-15" dirty="0">
                <a:latin typeface="Times New Roman"/>
                <a:cs typeface="Times New Roman"/>
              </a:rPr>
              <a:t> </a:t>
            </a:r>
            <a:r>
              <a:rPr sz="3200" dirty="0">
                <a:latin typeface="Times New Roman"/>
                <a:cs typeface="Times New Roman"/>
              </a:rPr>
              <a:t>where</a:t>
            </a:r>
            <a:r>
              <a:rPr sz="3200" spc="-20" dirty="0">
                <a:latin typeface="Times New Roman"/>
                <a:cs typeface="Times New Roman"/>
              </a:rPr>
              <a:t> </a:t>
            </a:r>
            <a:r>
              <a:rPr sz="3200" spc="-11" dirty="0">
                <a:latin typeface="Times New Roman"/>
                <a:cs typeface="Times New Roman"/>
              </a:rPr>
              <a:t>clustering occurs.</a:t>
            </a:r>
            <a:endParaRPr sz="3200">
              <a:latin typeface="Times New Roman"/>
              <a:cs typeface="Times New Roman"/>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155</a:t>
            </a:r>
          </a:p>
        </p:txBody>
      </p:sp>
      <p:sp>
        <p:nvSpPr>
          <p:cNvPr id="2" name="object 2"/>
          <p:cNvSpPr txBox="1">
            <a:spLocks noGrp="1"/>
          </p:cNvSpPr>
          <p:nvPr>
            <p:ph type="title"/>
          </p:nvPr>
        </p:nvSpPr>
        <p:spPr>
          <a:xfrm>
            <a:off x="598767" y="485393"/>
            <a:ext cx="10994473" cy="1367682"/>
          </a:xfrm>
          <a:prstGeom prst="rect">
            <a:avLst/>
          </a:prstGeom>
        </p:spPr>
        <p:txBody>
          <a:bodyPr vert="horz" wrap="square" lIns="0" tIns="13335" rIns="0" bIns="0" rtlCol="0">
            <a:spAutoFit/>
          </a:bodyPr>
          <a:lstStyle/>
          <a:p>
            <a:pPr marL="1451574" marR="5080" indent="-589900">
              <a:spcBef>
                <a:spcPts val="105"/>
              </a:spcBef>
            </a:pPr>
            <a:r>
              <a:rPr sz="4400" b="0" dirty="0">
                <a:latin typeface="Times New Roman"/>
                <a:cs typeface="Times New Roman"/>
              </a:rPr>
              <a:t>Basic</a:t>
            </a:r>
            <a:r>
              <a:rPr sz="4400" b="0" spc="-15" dirty="0">
                <a:latin typeface="Times New Roman"/>
                <a:cs typeface="Times New Roman"/>
              </a:rPr>
              <a:t> </a:t>
            </a:r>
            <a:r>
              <a:rPr sz="4400" b="0" dirty="0">
                <a:latin typeface="Times New Roman"/>
                <a:cs typeface="Times New Roman"/>
              </a:rPr>
              <a:t>statistical</a:t>
            </a:r>
            <a:r>
              <a:rPr sz="4400" b="0" spc="-15" dirty="0">
                <a:latin typeface="Times New Roman"/>
                <a:cs typeface="Times New Roman"/>
              </a:rPr>
              <a:t> </a:t>
            </a:r>
            <a:r>
              <a:rPr sz="4400" b="0" dirty="0">
                <a:latin typeface="Times New Roman"/>
                <a:cs typeface="Times New Roman"/>
              </a:rPr>
              <a:t>rule for</a:t>
            </a:r>
            <a:r>
              <a:rPr sz="4400" b="0" spc="-15" dirty="0">
                <a:latin typeface="Times New Roman"/>
                <a:cs typeface="Times New Roman"/>
              </a:rPr>
              <a:t> </a:t>
            </a:r>
            <a:r>
              <a:rPr sz="4400" b="0" spc="-20" dirty="0">
                <a:latin typeface="Times New Roman"/>
                <a:cs typeface="Times New Roman"/>
              </a:rPr>
              <a:t>most </a:t>
            </a:r>
            <a:r>
              <a:rPr sz="4400" b="0" dirty="0">
                <a:latin typeface="Times New Roman"/>
                <a:cs typeface="Times New Roman"/>
              </a:rPr>
              <a:t>common</a:t>
            </a:r>
            <a:r>
              <a:rPr sz="4400" b="0" spc="-25" dirty="0">
                <a:latin typeface="Times New Roman"/>
                <a:cs typeface="Times New Roman"/>
              </a:rPr>
              <a:t> </a:t>
            </a:r>
            <a:r>
              <a:rPr sz="4400" b="0" dirty="0">
                <a:latin typeface="Times New Roman"/>
                <a:cs typeface="Times New Roman"/>
              </a:rPr>
              <a:t>statistical</a:t>
            </a:r>
            <a:r>
              <a:rPr sz="4400" b="0" spc="-25" dirty="0">
                <a:latin typeface="Times New Roman"/>
                <a:cs typeface="Times New Roman"/>
              </a:rPr>
              <a:t> </a:t>
            </a:r>
            <a:r>
              <a:rPr sz="4400" b="0" spc="-11" dirty="0">
                <a:latin typeface="Times New Roman"/>
                <a:cs typeface="Times New Roman"/>
              </a:rPr>
              <a:t>tests</a:t>
            </a:r>
            <a:endParaRPr sz="4400">
              <a:latin typeface="Times New Roman"/>
              <a:cs typeface="Times New Roman"/>
            </a:endParaRPr>
          </a:p>
        </p:txBody>
      </p:sp>
      <p:sp>
        <p:nvSpPr>
          <p:cNvPr id="3" name="object 3"/>
          <p:cNvSpPr txBox="1"/>
          <p:nvPr/>
        </p:nvSpPr>
        <p:spPr>
          <a:xfrm>
            <a:off x="764542" y="1916634"/>
            <a:ext cx="7379335" cy="3922228"/>
          </a:xfrm>
          <a:prstGeom prst="rect">
            <a:avLst/>
          </a:prstGeom>
        </p:spPr>
        <p:txBody>
          <a:bodyPr vert="horz" wrap="square" lIns="0" tIns="94615" rIns="0" bIns="0" rtlCol="0">
            <a:spAutoFit/>
          </a:bodyPr>
          <a:lstStyle/>
          <a:p>
            <a:pPr marL="354322" marR="5080" indent="-342257" algn="just">
              <a:lnSpc>
                <a:spcPts val="2691"/>
              </a:lnSpc>
              <a:spcBef>
                <a:spcPts val="745"/>
              </a:spcBef>
              <a:buChar char="•"/>
              <a:tabLst>
                <a:tab pos="355591" algn="l"/>
              </a:tabLst>
            </a:pPr>
            <a:r>
              <a:rPr sz="2800" dirty="0">
                <a:latin typeface="Times New Roman"/>
                <a:cs typeface="Times New Roman"/>
              </a:rPr>
              <a:t>Individual</a:t>
            </a:r>
            <a:r>
              <a:rPr sz="2800" spc="-125" dirty="0">
                <a:latin typeface="Times New Roman"/>
                <a:cs typeface="Times New Roman"/>
              </a:rPr>
              <a:t> </a:t>
            </a:r>
            <a:r>
              <a:rPr sz="2800" dirty="0">
                <a:latin typeface="Times New Roman"/>
                <a:cs typeface="Times New Roman"/>
              </a:rPr>
              <a:t>observations</a:t>
            </a:r>
            <a:r>
              <a:rPr sz="2800" spc="-131" dirty="0">
                <a:latin typeface="Times New Roman"/>
                <a:cs typeface="Times New Roman"/>
              </a:rPr>
              <a:t> </a:t>
            </a:r>
            <a:r>
              <a:rPr sz="2800" dirty="0">
                <a:latin typeface="Times New Roman"/>
                <a:cs typeface="Times New Roman"/>
              </a:rPr>
              <a:t>should</a:t>
            </a:r>
            <a:r>
              <a:rPr sz="2800" spc="-111" dirty="0">
                <a:latin typeface="Times New Roman"/>
                <a:cs typeface="Times New Roman"/>
              </a:rPr>
              <a:t> </a:t>
            </a:r>
            <a:r>
              <a:rPr sz="2800" dirty="0">
                <a:latin typeface="Times New Roman"/>
                <a:cs typeface="Times New Roman"/>
              </a:rPr>
              <a:t>be</a:t>
            </a:r>
            <a:r>
              <a:rPr sz="2800" spc="-100" dirty="0">
                <a:latin typeface="Times New Roman"/>
                <a:cs typeface="Times New Roman"/>
              </a:rPr>
              <a:t> </a:t>
            </a:r>
            <a:r>
              <a:rPr sz="2800" dirty="0">
                <a:latin typeface="Times New Roman"/>
                <a:cs typeface="Times New Roman"/>
              </a:rPr>
              <a:t>independent</a:t>
            </a:r>
            <a:r>
              <a:rPr sz="2800" spc="-111" dirty="0">
                <a:latin typeface="Times New Roman"/>
                <a:cs typeface="Times New Roman"/>
              </a:rPr>
              <a:t> </a:t>
            </a:r>
            <a:r>
              <a:rPr sz="2800" spc="-25" dirty="0">
                <a:latin typeface="Times New Roman"/>
                <a:cs typeface="Times New Roman"/>
              </a:rPr>
              <a:t>of 	</a:t>
            </a:r>
            <a:r>
              <a:rPr sz="2800" dirty="0">
                <a:latin typeface="Times New Roman"/>
                <a:cs typeface="Times New Roman"/>
              </a:rPr>
              <a:t>each</a:t>
            </a:r>
            <a:r>
              <a:rPr sz="2800" spc="-75" dirty="0">
                <a:latin typeface="Times New Roman"/>
                <a:cs typeface="Times New Roman"/>
              </a:rPr>
              <a:t> </a:t>
            </a:r>
            <a:r>
              <a:rPr sz="2800" spc="-20" dirty="0">
                <a:latin typeface="Times New Roman"/>
                <a:cs typeface="Times New Roman"/>
              </a:rPr>
              <a:t>other</a:t>
            </a:r>
            <a:endParaRPr sz="2800">
              <a:latin typeface="Times New Roman"/>
              <a:cs typeface="Times New Roman"/>
            </a:endParaRPr>
          </a:p>
          <a:p>
            <a:pPr>
              <a:spcBef>
                <a:spcPts val="31"/>
              </a:spcBef>
            </a:pPr>
            <a:endParaRPr sz="3500">
              <a:latin typeface="Times New Roman"/>
              <a:cs typeface="Times New Roman"/>
            </a:endParaRPr>
          </a:p>
          <a:p>
            <a:pPr marL="355591" marR="136522" indent="-343526">
              <a:lnSpc>
                <a:spcPct val="80000"/>
              </a:lnSpc>
            </a:pPr>
            <a:r>
              <a:rPr sz="2800" dirty="0">
                <a:latin typeface="Times New Roman"/>
                <a:cs typeface="Times New Roman"/>
              </a:rPr>
              <a:t>If</a:t>
            </a:r>
            <a:r>
              <a:rPr sz="2800" spc="-31" dirty="0">
                <a:latin typeface="Times New Roman"/>
                <a:cs typeface="Times New Roman"/>
              </a:rPr>
              <a:t> </a:t>
            </a:r>
            <a:r>
              <a:rPr sz="2800" dirty="0">
                <a:latin typeface="Times New Roman"/>
                <a:cs typeface="Times New Roman"/>
              </a:rPr>
              <a:t>they</a:t>
            </a:r>
            <a:r>
              <a:rPr sz="2800" spc="-55" dirty="0">
                <a:latin typeface="Times New Roman"/>
                <a:cs typeface="Times New Roman"/>
              </a:rPr>
              <a:t> </a:t>
            </a:r>
            <a:r>
              <a:rPr sz="2800" dirty="0">
                <a:latin typeface="Times New Roman"/>
                <a:cs typeface="Times New Roman"/>
              </a:rPr>
              <a:t>are</a:t>
            </a:r>
            <a:r>
              <a:rPr sz="2800" spc="-35" dirty="0">
                <a:latin typeface="Times New Roman"/>
                <a:cs typeface="Times New Roman"/>
              </a:rPr>
              <a:t> </a:t>
            </a:r>
            <a:r>
              <a:rPr sz="2800" dirty="0">
                <a:latin typeface="Times New Roman"/>
                <a:cs typeface="Times New Roman"/>
              </a:rPr>
              <a:t>not,</a:t>
            </a:r>
            <a:r>
              <a:rPr sz="2800" spc="-55" dirty="0">
                <a:latin typeface="Times New Roman"/>
                <a:cs typeface="Times New Roman"/>
              </a:rPr>
              <a:t> </a:t>
            </a:r>
            <a:r>
              <a:rPr sz="2800" dirty="0">
                <a:latin typeface="Times New Roman"/>
                <a:cs typeface="Times New Roman"/>
              </a:rPr>
              <a:t>we</a:t>
            </a:r>
            <a:r>
              <a:rPr sz="2800" spc="-40" dirty="0">
                <a:latin typeface="Times New Roman"/>
                <a:cs typeface="Times New Roman"/>
              </a:rPr>
              <a:t> </a:t>
            </a:r>
            <a:r>
              <a:rPr sz="2800" dirty="0">
                <a:latin typeface="Times New Roman"/>
                <a:cs typeface="Times New Roman"/>
              </a:rPr>
              <a:t>are</a:t>
            </a:r>
            <a:r>
              <a:rPr sz="2800" spc="-31" dirty="0">
                <a:latin typeface="Times New Roman"/>
                <a:cs typeface="Times New Roman"/>
              </a:rPr>
              <a:t> </a:t>
            </a:r>
            <a:r>
              <a:rPr sz="2800" dirty="0">
                <a:latin typeface="Times New Roman"/>
                <a:cs typeface="Times New Roman"/>
              </a:rPr>
              <a:t>likely</a:t>
            </a:r>
            <a:r>
              <a:rPr sz="2800" spc="-45" dirty="0">
                <a:latin typeface="Times New Roman"/>
                <a:cs typeface="Times New Roman"/>
              </a:rPr>
              <a:t> </a:t>
            </a:r>
            <a:r>
              <a:rPr sz="2800" dirty="0">
                <a:latin typeface="Times New Roman"/>
                <a:cs typeface="Times New Roman"/>
              </a:rPr>
              <a:t>to</a:t>
            </a:r>
            <a:r>
              <a:rPr sz="2800" spc="-51" dirty="0">
                <a:latin typeface="Times New Roman"/>
                <a:cs typeface="Times New Roman"/>
              </a:rPr>
              <a:t> </a:t>
            </a:r>
            <a:r>
              <a:rPr sz="2800" spc="-11" dirty="0">
                <a:latin typeface="Times New Roman"/>
                <a:cs typeface="Times New Roman"/>
              </a:rPr>
              <a:t>”</a:t>
            </a:r>
            <a:r>
              <a:rPr sz="2800" b="1" i="1" spc="-11" dirty="0">
                <a:latin typeface="Times New Roman"/>
                <a:cs typeface="Times New Roman"/>
              </a:rPr>
              <a:t>over</a:t>
            </a:r>
            <a:r>
              <a:rPr sz="2800" b="1" spc="-11" dirty="0">
                <a:latin typeface="Times New Roman"/>
                <a:cs typeface="Times New Roman"/>
              </a:rPr>
              <a:t>estimate”</a:t>
            </a:r>
            <a:r>
              <a:rPr sz="2800" b="1" spc="-40" dirty="0">
                <a:latin typeface="Times New Roman"/>
                <a:cs typeface="Times New Roman"/>
              </a:rPr>
              <a:t> </a:t>
            </a:r>
            <a:r>
              <a:rPr sz="2800" spc="-25" dirty="0">
                <a:latin typeface="Times New Roman"/>
                <a:cs typeface="Times New Roman"/>
              </a:rPr>
              <a:t>the </a:t>
            </a:r>
            <a:r>
              <a:rPr sz="2800" dirty="0">
                <a:latin typeface="Times New Roman"/>
                <a:cs typeface="Times New Roman"/>
              </a:rPr>
              <a:t>precision</a:t>
            </a:r>
            <a:r>
              <a:rPr sz="2800" spc="-85" dirty="0">
                <a:latin typeface="Times New Roman"/>
                <a:cs typeface="Times New Roman"/>
              </a:rPr>
              <a:t> </a:t>
            </a:r>
            <a:r>
              <a:rPr sz="2800" dirty="0">
                <a:latin typeface="Times New Roman"/>
                <a:cs typeface="Times New Roman"/>
              </a:rPr>
              <a:t>of</a:t>
            </a:r>
            <a:r>
              <a:rPr sz="2800" spc="-55" dirty="0">
                <a:latin typeface="Times New Roman"/>
                <a:cs typeface="Times New Roman"/>
              </a:rPr>
              <a:t> </a:t>
            </a:r>
            <a:r>
              <a:rPr sz="2800" dirty="0">
                <a:latin typeface="Times New Roman"/>
                <a:cs typeface="Times New Roman"/>
              </a:rPr>
              <a:t>our</a:t>
            </a:r>
            <a:r>
              <a:rPr sz="2800" spc="-75" dirty="0">
                <a:latin typeface="Times New Roman"/>
                <a:cs typeface="Times New Roman"/>
              </a:rPr>
              <a:t> </a:t>
            </a:r>
            <a:r>
              <a:rPr sz="2800" dirty="0">
                <a:latin typeface="Times New Roman"/>
                <a:cs typeface="Times New Roman"/>
              </a:rPr>
              <a:t>effect</a:t>
            </a:r>
            <a:r>
              <a:rPr sz="2800" spc="-55" dirty="0">
                <a:latin typeface="Times New Roman"/>
                <a:cs typeface="Times New Roman"/>
              </a:rPr>
              <a:t> </a:t>
            </a:r>
            <a:r>
              <a:rPr sz="2800" spc="-11" dirty="0">
                <a:latin typeface="Times New Roman"/>
                <a:cs typeface="Times New Roman"/>
              </a:rPr>
              <a:t>measures</a:t>
            </a:r>
            <a:endParaRPr sz="2800">
              <a:latin typeface="Times New Roman"/>
              <a:cs typeface="Times New Roman"/>
            </a:endParaRPr>
          </a:p>
          <a:p>
            <a:pPr marL="355591" marR="812145" indent="-343526">
              <a:lnSpc>
                <a:spcPts val="2691"/>
              </a:lnSpc>
              <a:spcBef>
                <a:spcPts val="651"/>
              </a:spcBef>
            </a:pPr>
            <a:r>
              <a:rPr sz="2800" dirty="0">
                <a:latin typeface="Times New Roman"/>
                <a:cs typeface="Times New Roman"/>
              </a:rPr>
              <a:t>Or</a:t>
            </a:r>
            <a:r>
              <a:rPr sz="2800" spc="-25" dirty="0">
                <a:latin typeface="Times New Roman"/>
                <a:cs typeface="Times New Roman"/>
              </a:rPr>
              <a:t> </a:t>
            </a:r>
            <a:r>
              <a:rPr sz="2800" dirty="0">
                <a:latin typeface="Times New Roman"/>
                <a:cs typeface="Times New Roman"/>
              </a:rPr>
              <a:t>in</a:t>
            </a:r>
            <a:r>
              <a:rPr sz="2800" spc="-31" dirty="0">
                <a:latin typeface="Times New Roman"/>
                <a:cs typeface="Times New Roman"/>
              </a:rPr>
              <a:t> </a:t>
            </a:r>
            <a:r>
              <a:rPr sz="2800" dirty="0">
                <a:latin typeface="Times New Roman"/>
                <a:cs typeface="Times New Roman"/>
              </a:rPr>
              <a:t>other</a:t>
            </a:r>
            <a:r>
              <a:rPr sz="2800" spc="-45" dirty="0">
                <a:latin typeface="Times New Roman"/>
                <a:cs typeface="Times New Roman"/>
              </a:rPr>
              <a:t> </a:t>
            </a:r>
            <a:r>
              <a:rPr sz="2800" dirty="0">
                <a:latin typeface="Times New Roman"/>
                <a:cs typeface="Times New Roman"/>
              </a:rPr>
              <a:t>words,</a:t>
            </a:r>
            <a:r>
              <a:rPr sz="2800" spc="-25" dirty="0">
                <a:latin typeface="Times New Roman"/>
                <a:cs typeface="Times New Roman"/>
              </a:rPr>
              <a:t> </a:t>
            </a:r>
            <a:r>
              <a:rPr sz="2800" dirty="0">
                <a:latin typeface="Times New Roman"/>
                <a:cs typeface="Times New Roman"/>
              </a:rPr>
              <a:t>we</a:t>
            </a:r>
            <a:r>
              <a:rPr sz="2800" spc="-45" dirty="0">
                <a:latin typeface="Times New Roman"/>
                <a:cs typeface="Times New Roman"/>
              </a:rPr>
              <a:t> </a:t>
            </a:r>
            <a:r>
              <a:rPr sz="2800" dirty="0">
                <a:latin typeface="Times New Roman"/>
                <a:cs typeface="Times New Roman"/>
              </a:rPr>
              <a:t>may</a:t>
            </a:r>
            <a:r>
              <a:rPr sz="2800" spc="-35" dirty="0">
                <a:latin typeface="Times New Roman"/>
                <a:cs typeface="Times New Roman"/>
              </a:rPr>
              <a:t> </a:t>
            </a:r>
            <a:r>
              <a:rPr sz="2800" dirty="0">
                <a:latin typeface="Times New Roman"/>
                <a:cs typeface="Times New Roman"/>
              </a:rPr>
              <a:t>by</a:t>
            </a:r>
            <a:r>
              <a:rPr sz="2800" spc="-35" dirty="0">
                <a:latin typeface="Times New Roman"/>
                <a:cs typeface="Times New Roman"/>
              </a:rPr>
              <a:t> </a:t>
            </a:r>
            <a:r>
              <a:rPr sz="2800" spc="-11" dirty="0">
                <a:latin typeface="Times New Roman"/>
                <a:cs typeface="Times New Roman"/>
              </a:rPr>
              <a:t>disregarding dependencies</a:t>
            </a:r>
            <a:r>
              <a:rPr sz="2800" spc="-131" dirty="0">
                <a:latin typeface="Times New Roman"/>
                <a:cs typeface="Times New Roman"/>
              </a:rPr>
              <a:t> </a:t>
            </a:r>
            <a:r>
              <a:rPr sz="2800" dirty="0">
                <a:latin typeface="Times New Roman"/>
                <a:cs typeface="Times New Roman"/>
              </a:rPr>
              <a:t>”</a:t>
            </a:r>
            <a:r>
              <a:rPr sz="2800" b="1" i="1" dirty="0">
                <a:latin typeface="Times New Roman"/>
                <a:cs typeface="Times New Roman"/>
              </a:rPr>
              <a:t>under</a:t>
            </a:r>
            <a:r>
              <a:rPr sz="2800" b="1" dirty="0">
                <a:latin typeface="Times New Roman"/>
                <a:cs typeface="Times New Roman"/>
              </a:rPr>
              <a:t>estimate”</a:t>
            </a:r>
            <a:r>
              <a:rPr sz="2800" b="1" spc="-100" dirty="0">
                <a:latin typeface="Times New Roman"/>
                <a:cs typeface="Times New Roman"/>
              </a:rPr>
              <a:t> </a:t>
            </a:r>
            <a:r>
              <a:rPr sz="2800" dirty="0">
                <a:latin typeface="Times New Roman"/>
                <a:cs typeface="Times New Roman"/>
              </a:rPr>
              <a:t>sample</a:t>
            </a:r>
            <a:r>
              <a:rPr sz="2800" spc="-115" dirty="0">
                <a:latin typeface="Times New Roman"/>
                <a:cs typeface="Times New Roman"/>
              </a:rPr>
              <a:t> </a:t>
            </a:r>
            <a:r>
              <a:rPr sz="2800" spc="-20" dirty="0">
                <a:latin typeface="Times New Roman"/>
                <a:cs typeface="Times New Roman"/>
              </a:rPr>
              <a:t>size</a:t>
            </a:r>
            <a:endParaRPr sz="2800">
              <a:latin typeface="Times New Roman"/>
              <a:cs typeface="Times New Roman"/>
            </a:endParaRPr>
          </a:p>
          <a:p>
            <a:pPr marL="355591" marR="165731" indent="-343526" algn="just">
              <a:lnSpc>
                <a:spcPct val="80000"/>
              </a:lnSpc>
              <a:spcBef>
                <a:spcPts val="691"/>
              </a:spcBef>
            </a:pPr>
            <a:r>
              <a:rPr sz="2800" dirty="0">
                <a:latin typeface="Times New Roman"/>
                <a:cs typeface="Times New Roman"/>
              </a:rPr>
              <a:t>i.e.</a:t>
            </a:r>
            <a:r>
              <a:rPr sz="2800" spc="-55" dirty="0">
                <a:latin typeface="Times New Roman"/>
                <a:cs typeface="Times New Roman"/>
              </a:rPr>
              <a:t> </a:t>
            </a:r>
            <a:r>
              <a:rPr sz="2800" dirty="0">
                <a:latin typeface="Times New Roman"/>
                <a:cs typeface="Times New Roman"/>
              </a:rPr>
              <a:t>variance</a:t>
            </a:r>
            <a:r>
              <a:rPr sz="2800" spc="-60" dirty="0">
                <a:latin typeface="Times New Roman"/>
                <a:cs typeface="Times New Roman"/>
              </a:rPr>
              <a:t> </a:t>
            </a:r>
            <a:r>
              <a:rPr sz="2800" dirty="0">
                <a:latin typeface="Times New Roman"/>
                <a:cs typeface="Times New Roman"/>
              </a:rPr>
              <a:t>estimates</a:t>
            </a:r>
            <a:r>
              <a:rPr sz="2800" spc="-60" dirty="0">
                <a:latin typeface="Times New Roman"/>
                <a:cs typeface="Times New Roman"/>
              </a:rPr>
              <a:t> </a:t>
            </a:r>
            <a:r>
              <a:rPr sz="2800" dirty="0">
                <a:latin typeface="Times New Roman"/>
                <a:cs typeface="Times New Roman"/>
              </a:rPr>
              <a:t>will</a:t>
            </a:r>
            <a:r>
              <a:rPr sz="2800" spc="-65" dirty="0">
                <a:latin typeface="Times New Roman"/>
                <a:cs typeface="Times New Roman"/>
              </a:rPr>
              <a:t> </a:t>
            </a:r>
            <a:r>
              <a:rPr sz="2800" dirty="0">
                <a:latin typeface="Times New Roman"/>
                <a:cs typeface="Times New Roman"/>
              </a:rPr>
              <a:t>be</a:t>
            </a:r>
            <a:r>
              <a:rPr sz="2800" spc="-45" dirty="0">
                <a:latin typeface="Times New Roman"/>
                <a:cs typeface="Times New Roman"/>
              </a:rPr>
              <a:t> </a:t>
            </a:r>
            <a:r>
              <a:rPr sz="2800" dirty="0">
                <a:latin typeface="Times New Roman"/>
                <a:cs typeface="Times New Roman"/>
              </a:rPr>
              <a:t>too</a:t>
            </a:r>
            <a:r>
              <a:rPr sz="2800" spc="-60" dirty="0">
                <a:latin typeface="Times New Roman"/>
                <a:cs typeface="Times New Roman"/>
              </a:rPr>
              <a:t> </a:t>
            </a:r>
            <a:r>
              <a:rPr sz="2800" dirty="0">
                <a:latin typeface="Times New Roman"/>
                <a:cs typeface="Times New Roman"/>
              </a:rPr>
              <a:t>low,</a:t>
            </a:r>
            <a:r>
              <a:rPr sz="2800" spc="-60" dirty="0">
                <a:latin typeface="Times New Roman"/>
                <a:cs typeface="Times New Roman"/>
              </a:rPr>
              <a:t> </a:t>
            </a:r>
            <a:r>
              <a:rPr sz="2800" spc="-11" dirty="0">
                <a:latin typeface="Times New Roman"/>
                <a:cs typeface="Times New Roman"/>
              </a:rPr>
              <a:t>confidence </a:t>
            </a:r>
            <a:r>
              <a:rPr sz="2800" dirty="0">
                <a:latin typeface="Times New Roman"/>
                <a:cs typeface="Times New Roman"/>
              </a:rPr>
              <a:t>intervals</a:t>
            </a:r>
            <a:r>
              <a:rPr sz="2800" spc="-91" dirty="0">
                <a:latin typeface="Times New Roman"/>
                <a:cs typeface="Times New Roman"/>
              </a:rPr>
              <a:t> </a:t>
            </a:r>
            <a:r>
              <a:rPr sz="2800" dirty="0">
                <a:latin typeface="Times New Roman"/>
                <a:cs typeface="Times New Roman"/>
              </a:rPr>
              <a:t>too</a:t>
            </a:r>
            <a:r>
              <a:rPr sz="2800" spc="-55" dirty="0">
                <a:latin typeface="Times New Roman"/>
                <a:cs typeface="Times New Roman"/>
              </a:rPr>
              <a:t> </a:t>
            </a:r>
            <a:r>
              <a:rPr sz="2800" dirty="0">
                <a:latin typeface="Times New Roman"/>
                <a:cs typeface="Times New Roman"/>
              </a:rPr>
              <a:t>narrow,</a:t>
            </a:r>
            <a:r>
              <a:rPr sz="2800" spc="-65" dirty="0">
                <a:latin typeface="Times New Roman"/>
                <a:cs typeface="Times New Roman"/>
              </a:rPr>
              <a:t> </a:t>
            </a:r>
            <a:r>
              <a:rPr sz="2800" dirty="0">
                <a:latin typeface="Times New Roman"/>
                <a:cs typeface="Times New Roman"/>
              </a:rPr>
              <a:t>t-values</a:t>
            </a:r>
            <a:r>
              <a:rPr sz="2800" spc="-75" dirty="0">
                <a:latin typeface="Times New Roman"/>
                <a:cs typeface="Times New Roman"/>
              </a:rPr>
              <a:t> </a:t>
            </a:r>
            <a:r>
              <a:rPr sz="2800" dirty="0">
                <a:latin typeface="Times New Roman"/>
                <a:cs typeface="Times New Roman"/>
              </a:rPr>
              <a:t>too</a:t>
            </a:r>
            <a:r>
              <a:rPr sz="2800" spc="-71" dirty="0">
                <a:latin typeface="Times New Roman"/>
                <a:cs typeface="Times New Roman"/>
              </a:rPr>
              <a:t> </a:t>
            </a:r>
            <a:r>
              <a:rPr sz="2800" dirty="0">
                <a:latin typeface="Times New Roman"/>
                <a:cs typeface="Times New Roman"/>
              </a:rPr>
              <a:t>high,</a:t>
            </a:r>
            <a:r>
              <a:rPr sz="2800" spc="-60" dirty="0">
                <a:latin typeface="Times New Roman"/>
                <a:cs typeface="Times New Roman"/>
              </a:rPr>
              <a:t> </a:t>
            </a:r>
            <a:r>
              <a:rPr sz="2800" i="1" spc="-25" dirty="0">
                <a:latin typeface="Times New Roman"/>
                <a:cs typeface="Times New Roman"/>
              </a:rPr>
              <a:t>P</a:t>
            </a:r>
            <a:r>
              <a:rPr sz="2800" spc="-25" dirty="0">
                <a:latin typeface="Times New Roman"/>
                <a:cs typeface="Times New Roman"/>
              </a:rPr>
              <a:t>-</a:t>
            </a:r>
            <a:r>
              <a:rPr sz="2800" spc="-11" dirty="0">
                <a:latin typeface="Times New Roman"/>
                <a:cs typeface="Times New Roman"/>
              </a:rPr>
              <a:t>values </a:t>
            </a:r>
            <a:r>
              <a:rPr sz="2800" dirty="0">
                <a:latin typeface="Times New Roman"/>
                <a:cs typeface="Times New Roman"/>
              </a:rPr>
              <a:t>are</a:t>
            </a:r>
            <a:r>
              <a:rPr sz="2800" spc="-40" dirty="0">
                <a:latin typeface="Times New Roman"/>
                <a:cs typeface="Times New Roman"/>
              </a:rPr>
              <a:t> </a:t>
            </a:r>
            <a:r>
              <a:rPr sz="2800" dirty="0">
                <a:latin typeface="Times New Roman"/>
                <a:cs typeface="Times New Roman"/>
              </a:rPr>
              <a:t>too</a:t>
            </a:r>
            <a:r>
              <a:rPr sz="2800" spc="-40" dirty="0">
                <a:latin typeface="Times New Roman"/>
                <a:cs typeface="Times New Roman"/>
              </a:rPr>
              <a:t> </a:t>
            </a:r>
            <a:r>
              <a:rPr sz="2800" spc="-20" dirty="0">
                <a:latin typeface="Times New Roman"/>
                <a:cs typeface="Times New Roman"/>
              </a:rPr>
              <a:t>low.</a:t>
            </a:r>
            <a:endParaRPr sz="28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fld id="{81D60167-4931-47E6-BA6A-407CBD079E47}" type="slidenum">
              <a:rPr spc="-25" dirty="0"/>
              <a:pPr marL="7462333">
                <a:lnSpc>
                  <a:spcPts val="1631"/>
                </a:lnSpc>
              </a:pPr>
              <a:t>15</a:t>
            </a:fld>
            <a:endParaRPr spc="-25" dirty="0"/>
          </a:p>
        </p:txBody>
      </p:sp>
      <p:sp>
        <p:nvSpPr>
          <p:cNvPr id="2" name="object 2"/>
          <p:cNvSpPr txBox="1">
            <a:spLocks noGrp="1"/>
          </p:cNvSpPr>
          <p:nvPr>
            <p:ph type="title"/>
          </p:nvPr>
        </p:nvSpPr>
        <p:spPr>
          <a:xfrm>
            <a:off x="726746" y="2909139"/>
            <a:ext cx="7818755" cy="627736"/>
          </a:xfrm>
          <a:prstGeom prst="rect">
            <a:avLst/>
          </a:prstGeom>
        </p:spPr>
        <p:txBody>
          <a:bodyPr vert="horz" wrap="square" lIns="0" tIns="12065" rIns="0" bIns="0" rtlCol="0">
            <a:spAutoFit/>
          </a:bodyPr>
          <a:lstStyle/>
          <a:p>
            <a:pPr marL="12700">
              <a:spcBef>
                <a:spcPts val="95"/>
              </a:spcBef>
            </a:pPr>
            <a:r>
              <a:rPr sz="4000" b="0" dirty="0"/>
              <a:t>Randomized</a:t>
            </a:r>
            <a:r>
              <a:rPr sz="4000" b="0" spc="-151" dirty="0"/>
              <a:t> </a:t>
            </a:r>
            <a:r>
              <a:rPr sz="4000" b="0" dirty="0"/>
              <a:t>controlled</a:t>
            </a:r>
            <a:r>
              <a:rPr sz="4000" b="0" spc="-195" dirty="0"/>
              <a:t> </a:t>
            </a:r>
            <a:r>
              <a:rPr sz="4000" b="0" dirty="0"/>
              <a:t>trial</a:t>
            </a:r>
            <a:r>
              <a:rPr sz="4000" b="0" spc="-191" dirty="0"/>
              <a:t> </a:t>
            </a:r>
            <a:r>
              <a:rPr sz="4000" b="0" spc="-11" dirty="0"/>
              <a:t>design</a:t>
            </a:r>
            <a:endParaRPr sz="400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156</a:t>
            </a:r>
          </a:p>
        </p:txBody>
      </p:sp>
      <p:sp>
        <p:nvSpPr>
          <p:cNvPr id="2" name="object 2"/>
          <p:cNvSpPr txBox="1">
            <a:spLocks noGrp="1"/>
          </p:cNvSpPr>
          <p:nvPr>
            <p:ph type="title"/>
          </p:nvPr>
        </p:nvSpPr>
        <p:spPr>
          <a:xfrm>
            <a:off x="598767" y="485393"/>
            <a:ext cx="10994473" cy="1367682"/>
          </a:xfrm>
          <a:prstGeom prst="rect">
            <a:avLst/>
          </a:prstGeom>
        </p:spPr>
        <p:txBody>
          <a:bodyPr vert="horz" wrap="square" lIns="0" tIns="13335" rIns="0" bIns="0" rtlCol="0">
            <a:spAutoFit/>
          </a:bodyPr>
          <a:lstStyle/>
          <a:p>
            <a:pPr marL="2258004" marR="5080" indent="-1442049">
              <a:spcBef>
                <a:spcPts val="105"/>
              </a:spcBef>
            </a:pPr>
            <a:r>
              <a:rPr sz="4400" b="0" dirty="0">
                <a:latin typeface="Times New Roman"/>
                <a:cs typeface="Times New Roman"/>
              </a:rPr>
              <a:t>How</a:t>
            </a:r>
            <a:r>
              <a:rPr sz="4400" b="0" spc="-15" dirty="0">
                <a:latin typeface="Times New Roman"/>
                <a:cs typeface="Times New Roman"/>
              </a:rPr>
              <a:t> </a:t>
            </a:r>
            <a:r>
              <a:rPr sz="4400" b="0" dirty="0">
                <a:latin typeface="Times New Roman"/>
                <a:cs typeface="Times New Roman"/>
              </a:rPr>
              <a:t>can</a:t>
            </a:r>
            <a:r>
              <a:rPr sz="4400" b="0" spc="-11" dirty="0">
                <a:latin typeface="Times New Roman"/>
                <a:cs typeface="Times New Roman"/>
              </a:rPr>
              <a:t> </a:t>
            </a:r>
            <a:r>
              <a:rPr sz="4400" b="0" dirty="0">
                <a:latin typeface="Times New Roman"/>
                <a:cs typeface="Times New Roman"/>
              </a:rPr>
              <a:t>two observations</a:t>
            </a:r>
            <a:r>
              <a:rPr sz="4400" b="0" spc="-40" dirty="0">
                <a:latin typeface="Times New Roman"/>
                <a:cs typeface="Times New Roman"/>
              </a:rPr>
              <a:t> </a:t>
            </a:r>
            <a:r>
              <a:rPr sz="4400" b="0" spc="-35" dirty="0">
                <a:latin typeface="Times New Roman"/>
                <a:cs typeface="Times New Roman"/>
              </a:rPr>
              <a:t>be </a:t>
            </a:r>
            <a:r>
              <a:rPr sz="4400" b="0" spc="-11" dirty="0">
                <a:latin typeface="Times New Roman"/>
                <a:cs typeface="Times New Roman"/>
              </a:rPr>
              <a:t>interdependent?:</a:t>
            </a:r>
            <a:endParaRPr sz="4400">
              <a:latin typeface="Times New Roman"/>
              <a:cs typeface="Times New Roman"/>
            </a:endParaRPr>
          </a:p>
        </p:txBody>
      </p:sp>
      <p:sp>
        <p:nvSpPr>
          <p:cNvPr id="3" name="object 3"/>
          <p:cNvSpPr txBox="1"/>
          <p:nvPr/>
        </p:nvSpPr>
        <p:spPr>
          <a:xfrm>
            <a:off x="764541" y="1899642"/>
            <a:ext cx="7537451" cy="3103414"/>
          </a:xfrm>
          <a:prstGeom prst="rect">
            <a:avLst/>
          </a:prstGeom>
        </p:spPr>
        <p:txBody>
          <a:bodyPr vert="horz" wrap="square" lIns="0" tIns="66040" rIns="0" bIns="0" rtlCol="0">
            <a:spAutoFit/>
          </a:bodyPr>
          <a:lstStyle/>
          <a:p>
            <a:pPr marL="355591" indent="-342891">
              <a:spcBef>
                <a:spcPts val="520"/>
              </a:spcBef>
              <a:buChar char="•"/>
              <a:tabLst>
                <a:tab pos="355591" algn="l"/>
              </a:tabLst>
            </a:pPr>
            <a:r>
              <a:rPr sz="3200" dirty="0">
                <a:latin typeface="Times New Roman"/>
                <a:cs typeface="Times New Roman"/>
              </a:rPr>
              <a:t>Cluster</a:t>
            </a:r>
            <a:r>
              <a:rPr sz="3200" spc="-11" dirty="0">
                <a:latin typeface="Times New Roman"/>
                <a:cs typeface="Times New Roman"/>
              </a:rPr>
              <a:t> </a:t>
            </a:r>
            <a:r>
              <a:rPr sz="3200" dirty="0">
                <a:latin typeface="Times New Roman"/>
                <a:cs typeface="Times New Roman"/>
              </a:rPr>
              <a:t>randomized</a:t>
            </a:r>
            <a:r>
              <a:rPr sz="3200" spc="-31" dirty="0">
                <a:latin typeface="Times New Roman"/>
                <a:cs typeface="Times New Roman"/>
              </a:rPr>
              <a:t> </a:t>
            </a:r>
            <a:r>
              <a:rPr sz="3200" spc="-11" dirty="0">
                <a:latin typeface="Times New Roman"/>
                <a:cs typeface="Times New Roman"/>
              </a:rPr>
              <a:t>trial</a:t>
            </a:r>
            <a:endParaRPr sz="3200">
              <a:latin typeface="Times New Roman"/>
              <a:cs typeface="Times New Roman"/>
            </a:endParaRPr>
          </a:p>
          <a:p>
            <a:pPr marL="355591" indent="-342891">
              <a:spcBef>
                <a:spcPts val="420"/>
              </a:spcBef>
              <a:buChar char="•"/>
              <a:tabLst>
                <a:tab pos="355591" algn="l"/>
              </a:tabLst>
            </a:pPr>
            <a:r>
              <a:rPr sz="3200" dirty="0">
                <a:latin typeface="Times New Roman"/>
                <a:cs typeface="Times New Roman"/>
              </a:rPr>
              <a:t>Individuals</a:t>
            </a:r>
            <a:r>
              <a:rPr sz="3200" spc="-40" dirty="0">
                <a:latin typeface="Times New Roman"/>
                <a:cs typeface="Times New Roman"/>
              </a:rPr>
              <a:t> </a:t>
            </a:r>
            <a:r>
              <a:rPr sz="3200" dirty="0">
                <a:latin typeface="Times New Roman"/>
                <a:cs typeface="Times New Roman"/>
              </a:rPr>
              <a:t>participate</a:t>
            </a:r>
            <a:r>
              <a:rPr sz="3200" spc="-40" dirty="0">
                <a:latin typeface="Times New Roman"/>
                <a:cs typeface="Times New Roman"/>
              </a:rPr>
              <a:t> </a:t>
            </a:r>
            <a:r>
              <a:rPr sz="3200" dirty="0">
                <a:latin typeface="Times New Roman"/>
                <a:cs typeface="Times New Roman"/>
              </a:rPr>
              <a:t>in a</a:t>
            </a:r>
            <a:r>
              <a:rPr sz="3200" spc="5" dirty="0">
                <a:latin typeface="Times New Roman"/>
                <a:cs typeface="Times New Roman"/>
              </a:rPr>
              <a:t> </a:t>
            </a:r>
            <a:r>
              <a:rPr sz="3200" dirty="0">
                <a:latin typeface="Times New Roman"/>
                <a:cs typeface="Times New Roman"/>
              </a:rPr>
              <a:t>trial</a:t>
            </a:r>
            <a:r>
              <a:rPr sz="3200" spc="5" dirty="0">
                <a:latin typeface="Times New Roman"/>
                <a:cs typeface="Times New Roman"/>
              </a:rPr>
              <a:t> </a:t>
            </a:r>
            <a:r>
              <a:rPr sz="3200" spc="-11" dirty="0">
                <a:latin typeface="Times New Roman"/>
                <a:cs typeface="Times New Roman"/>
              </a:rPr>
              <a:t>&gt;once</a:t>
            </a:r>
            <a:endParaRPr sz="3200">
              <a:latin typeface="Times New Roman"/>
              <a:cs typeface="Times New Roman"/>
            </a:endParaRPr>
          </a:p>
          <a:p>
            <a:pPr marL="355591" marR="48259" indent="-343526">
              <a:lnSpc>
                <a:spcPts val="3460"/>
              </a:lnSpc>
              <a:spcBef>
                <a:spcPts val="780"/>
              </a:spcBef>
              <a:buChar char="•"/>
              <a:tabLst>
                <a:tab pos="355591" algn="l"/>
              </a:tabLst>
            </a:pPr>
            <a:r>
              <a:rPr sz="3200" dirty="0">
                <a:latin typeface="Times New Roman"/>
                <a:cs typeface="Times New Roman"/>
              </a:rPr>
              <a:t>People</a:t>
            </a:r>
            <a:r>
              <a:rPr sz="3200" spc="-25" dirty="0">
                <a:latin typeface="Times New Roman"/>
                <a:cs typeface="Times New Roman"/>
              </a:rPr>
              <a:t> </a:t>
            </a:r>
            <a:r>
              <a:rPr sz="3200" dirty="0">
                <a:latin typeface="Times New Roman"/>
                <a:cs typeface="Times New Roman"/>
              </a:rPr>
              <a:t>from</a:t>
            </a:r>
            <a:r>
              <a:rPr sz="3200" spc="-20" dirty="0">
                <a:latin typeface="Times New Roman"/>
                <a:cs typeface="Times New Roman"/>
              </a:rPr>
              <a:t> </a:t>
            </a:r>
            <a:r>
              <a:rPr sz="3200" dirty="0">
                <a:latin typeface="Times New Roman"/>
                <a:cs typeface="Times New Roman"/>
              </a:rPr>
              <a:t>the</a:t>
            </a:r>
            <a:r>
              <a:rPr sz="3200" spc="5" dirty="0">
                <a:latin typeface="Times New Roman"/>
                <a:cs typeface="Times New Roman"/>
              </a:rPr>
              <a:t> </a:t>
            </a:r>
            <a:r>
              <a:rPr sz="3200" dirty="0">
                <a:latin typeface="Times New Roman"/>
                <a:cs typeface="Times New Roman"/>
              </a:rPr>
              <a:t>same</a:t>
            </a:r>
            <a:r>
              <a:rPr sz="3200" spc="-11" dirty="0">
                <a:latin typeface="Times New Roman"/>
                <a:cs typeface="Times New Roman"/>
              </a:rPr>
              <a:t> </a:t>
            </a:r>
            <a:r>
              <a:rPr sz="3200" dirty="0">
                <a:latin typeface="Times New Roman"/>
                <a:cs typeface="Times New Roman"/>
              </a:rPr>
              <a:t>household</a:t>
            </a:r>
            <a:r>
              <a:rPr sz="3200" spc="-40" dirty="0">
                <a:latin typeface="Times New Roman"/>
                <a:cs typeface="Times New Roman"/>
              </a:rPr>
              <a:t> </a:t>
            </a:r>
            <a:r>
              <a:rPr sz="3200" spc="-11" dirty="0">
                <a:latin typeface="Times New Roman"/>
                <a:cs typeface="Times New Roman"/>
              </a:rPr>
              <a:t>participate </a:t>
            </a:r>
            <a:r>
              <a:rPr sz="3200" dirty="0">
                <a:latin typeface="Times New Roman"/>
                <a:cs typeface="Times New Roman"/>
              </a:rPr>
              <a:t>in the same</a:t>
            </a:r>
            <a:r>
              <a:rPr sz="3200" spc="-15" dirty="0">
                <a:latin typeface="Times New Roman"/>
                <a:cs typeface="Times New Roman"/>
              </a:rPr>
              <a:t> </a:t>
            </a:r>
            <a:r>
              <a:rPr sz="3200" spc="-11" dirty="0">
                <a:latin typeface="Times New Roman"/>
                <a:cs typeface="Times New Roman"/>
              </a:rPr>
              <a:t>trial</a:t>
            </a:r>
            <a:endParaRPr sz="3200">
              <a:latin typeface="Times New Roman"/>
              <a:cs typeface="Times New Roman"/>
            </a:endParaRPr>
          </a:p>
          <a:p>
            <a:pPr marL="355591" marR="5080" indent="-343526">
              <a:lnSpc>
                <a:spcPts val="3460"/>
              </a:lnSpc>
              <a:spcBef>
                <a:spcPts val="760"/>
              </a:spcBef>
              <a:buChar char="•"/>
              <a:tabLst>
                <a:tab pos="355591" algn="l"/>
              </a:tabLst>
            </a:pPr>
            <a:r>
              <a:rPr sz="3200" dirty="0">
                <a:latin typeface="Times New Roman"/>
                <a:cs typeface="Times New Roman"/>
              </a:rPr>
              <a:t>An</a:t>
            </a:r>
            <a:r>
              <a:rPr sz="3200" spc="-11" dirty="0">
                <a:latin typeface="Times New Roman"/>
                <a:cs typeface="Times New Roman"/>
              </a:rPr>
              <a:t> </a:t>
            </a:r>
            <a:r>
              <a:rPr sz="3200" dirty="0">
                <a:latin typeface="Times New Roman"/>
                <a:cs typeface="Times New Roman"/>
              </a:rPr>
              <a:t>outcome</a:t>
            </a:r>
            <a:r>
              <a:rPr sz="3200" spc="-35" dirty="0">
                <a:latin typeface="Times New Roman"/>
                <a:cs typeface="Times New Roman"/>
              </a:rPr>
              <a:t> </a:t>
            </a:r>
            <a:r>
              <a:rPr sz="3200" dirty="0">
                <a:latin typeface="Times New Roman"/>
                <a:cs typeface="Times New Roman"/>
              </a:rPr>
              <a:t>is</a:t>
            </a:r>
            <a:r>
              <a:rPr sz="3200" spc="5" dirty="0">
                <a:latin typeface="Times New Roman"/>
                <a:cs typeface="Times New Roman"/>
              </a:rPr>
              <a:t> </a:t>
            </a:r>
            <a:r>
              <a:rPr sz="3200" dirty="0">
                <a:latin typeface="Times New Roman"/>
                <a:cs typeface="Times New Roman"/>
              </a:rPr>
              <a:t>measured</a:t>
            </a:r>
            <a:r>
              <a:rPr sz="3200" spc="-20" dirty="0">
                <a:latin typeface="Times New Roman"/>
                <a:cs typeface="Times New Roman"/>
              </a:rPr>
              <a:t> </a:t>
            </a:r>
            <a:r>
              <a:rPr sz="3200" dirty="0">
                <a:latin typeface="Times New Roman"/>
                <a:cs typeface="Times New Roman"/>
              </a:rPr>
              <a:t>several</a:t>
            </a:r>
            <a:r>
              <a:rPr sz="3200" spc="-31" dirty="0">
                <a:latin typeface="Times New Roman"/>
                <a:cs typeface="Times New Roman"/>
              </a:rPr>
              <a:t> </a:t>
            </a:r>
            <a:r>
              <a:rPr sz="3200" dirty="0">
                <a:latin typeface="Times New Roman"/>
                <a:cs typeface="Times New Roman"/>
              </a:rPr>
              <a:t>times</a:t>
            </a:r>
            <a:r>
              <a:rPr sz="3200" spc="5" dirty="0">
                <a:latin typeface="Times New Roman"/>
                <a:cs typeface="Times New Roman"/>
              </a:rPr>
              <a:t> </a:t>
            </a:r>
            <a:r>
              <a:rPr sz="3200" dirty="0">
                <a:latin typeface="Times New Roman"/>
                <a:cs typeface="Times New Roman"/>
              </a:rPr>
              <a:t>in</a:t>
            </a:r>
            <a:r>
              <a:rPr sz="3200" spc="-5" dirty="0">
                <a:latin typeface="Times New Roman"/>
                <a:cs typeface="Times New Roman"/>
              </a:rPr>
              <a:t> </a:t>
            </a:r>
            <a:r>
              <a:rPr sz="3200" spc="-25" dirty="0">
                <a:latin typeface="Times New Roman"/>
                <a:cs typeface="Times New Roman"/>
              </a:rPr>
              <a:t>an </a:t>
            </a:r>
            <a:r>
              <a:rPr sz="3200" spc="-11" dirty="0">
                <a:latin typeface="Times New Roman"/>
                <a:cs typeface="Times New Roman"/>
              </a:rPr>
              <a:t>individual</a:t>
            </a:r>
            <a:endParaRPr sz="3200">
              <a:latin typeface="Times New Roman"/>
              <a:cs typeface="Times New Roman"/>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157</a:t>
            </a:r>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328922">
              <a:spcBef>
                <a:spcPts val="105"/>
              </a:spcBef>
            </a:pPr>
            <a:r>
              <a:rPr sz="4400" b="0" dirty="0">
                <a:latin typeface="Times New Roman"/>
                <a:cs typeface="Times New Roman"/>
              </a:rPr>
              <a:t>How</a:t>
            </a:r>
            <a:r>
              <a:rPr sz="4400" b="0" spc="-15" dirty="0">
                <a:latin typeface="Times New Roman"/>
                <a:cs typeface="Times New Roman"/>
              </a:rPr>
              <a:t> </a:t>
            </a:r>
            <a:r>
              <a:rPr sz="4400" b="0" dirty="0">
                <a:latin typeface="Times New Roman"/>
                <a:cs typeface="Times New Roman"/>
              </a:rPr>
              <a:t>can</a:t>
            </a:r>
            <a:r>
              <a:rPr sz="4400" b="0" spc="-15" dirty="0">
                <a:latin typeface="Times New Roman"/>
                <a:cs typeface="Times New Roman"/>
              </a:rPr>
              <a:t> </a:t>
            </a:r>
            <a:r>
              <a:rPr sz="4400" b="0" dirty="0">
                <a:latin typeface="Times New Roman"/>
                <a:cs typeface="Times New Roman"/>
              </a:rPr>
              <a:t>we deal</a:t>
            </a:r>
            <a:r>
              <a:rPr sz="4400" b="0" spc="-25" dirty="0">
                <a:latin typeface="Times New Roman"/>
                <a:cs typeface="Times New Roman"/>
              </a:rPr>
              <a:t> </a:t>
            </a:r>
            <a:r>
              <a:rPr sz="4400" b="0" dirty="0">
                <a:latin typeface="Times New Roman"/>
                <a:cs typeface="Times New Roman"/>
              </a:rPr>
              <a:t>with </a:t>
            </a:r>
            <a:r>
              <a:rPr sz="4400" b="0" spc="-11" dirty="0">
                <a:latin typeface="Times New Roman"/>
                <a:cs typeface="Times New Roman"/>
              </a:rPr>
              <a:t>clustering?</a:t>
            </a:r>
            <a:endParaRPr sz="4400">
              <a:latin typeface="Times New Roman"/>
              <a:cs typeface="Times New Roman"/>
            </a:endParaRPr>
          </a:p>
        </p:txBody>
      </p:sp>
      <p:sp>
        <p:nvSpPr>
          <p:cNvPr id="3" name="object 3"/>
          <p:cNvSpPr txBox="1"/>
          <p:nvPr/>
        </p:nvSpPr>
        <p:spPr>
          <a:xfrm>
            <a:off x="764543" y="1904213"/>
            <a:ext cx="7395845" cy="3596626"/>
          </a:xfrm>
          <a:prstGeom prst="rect">
            <a:avLst/>
          </a:prstGeom>
        </p:spPr>
        <p:txBody>
          <a:bodyPr vert="horz" wrap="square" lIns="0" tIns="109855" rIns="0" bIns="0" rtlCol="0">
            <a:spAutoFit/>
          </a:bodyPr>
          <a:lstStyle/>
          <a:p>
            <a:pPr marL="12700">
              <a:spcBef>
                <a:spcPts val="865"/>
              </a:spcBef>
            </a:pPr>
            <a:r>
              <a:rPr sz="3200" dirty="0">
                <a:latin typeface="Times New Roman"/>
                <a:cs typeface="Times New Roman"/>
              </a:rPr>
              <a:t>You</a:t>
            </a:r>
            <a:r>
              <a:rPr sz="3200" spc="-5" dirty="0">
                <a:latin typeface="Times New Roman"/>
                <a:cs typeface="Times New Roman"/>
              </a:rPr>
              <a:t> </a:t>
            </a:r>
            <a:r>
              <a:rPr sz="3200" dirty="0">
                <a:latin typeface="Times New Roman"/>
                <a:cs typeface="Times New Roman"/>
              </a:rPr>
              <a:t>need to</a:t>
            </a:r>
            <a:r>
              <a:rPr sz="3200" spc="11" dirty="0">
                <a:latin typeface="Times New Roman"/>
                <a:cs typeface="Times New Roman"/>
              </a:rPr>
              <a:t> </a:t>
            </a:r>
            <a:r>
              <a:rPr sz="3200" dirty="0">
                <a:latin typeface="Times New Roman"/>
                <a:cs typeface="Times New Roman"/>
              </a:rPr>
              <a:t>calculate</a:t>
            </a:r>
            <a:r>
              <a:rPr sz="3200" spc="-11" dirty="0">
                <a:latin typeface="Times New Roman"/>
                <a:cs typeface="Times New Roman"/>
              </a:rPr>
              <a:t> </a:t>
            </a:r>
            <a:r>
              <a:rPr sz="3200" spc="-25" dirty="0">
                <a:latin typeface="Times New Roman"/>
                <a:cs typeface="Times New Roman"/>
              </a:rPr>
              <a:t>the</a:t>
            </a:r>
            <a:endParaRPr sz="3200">
              <a:latin typeface="Times New Roman"/>
              <a:cs typeface="Times New Roman"/>
            </a:endParaRPr>
          </a:p>
          <a:p>
            <a:pPr marL="12700">
              <a:spcBef>
                <a:spcPts val="771"/>
              </a:spcBef>
            </a:pPr>
            <a:r>
              <a:rPr sz="3200" dirty="0">
                <a:latin typeface="Times New Roman"/>
                <a:cs typeface="Times New Roman"/>
              </a:rPr>
              <a:t>INFLATION</a:t>
            </a:r>
            <a:r>
              <a:rPr sz="3200" spc="-20" dirty="0">
                <a:latin typeface="Times New Roman"/>
                <a:cs typeface="Times New Roman"/>
              </a:rPr>
              <a:t> </a:t>
            </a:r>
            <a:r>
              <a:rPr sz="3200" dirty="0">
                <a:latin typeface="Times New Roman"/>
                <a:cs typeface="Times New Roman"/>
              </a:rPr>
              <a:t>FACTOR</a:t>
            </a:r>
            <a:r>
              <a:rPr sz="3200" spc="-11" dirty="0">
                <a:latin typeface="Times New Roman"/>
                <a:cs typeface="Times New Roman"/>
              </a:rPr>
              <a:t> </a:t>
            </a:r>
            <a:r>
              <a:rPr sz="3200" dirty="0">
                <a:latin typeface="Times New Roman"/>
                <a:cs typeface="Times New Roman"/>
              </a:rPr>
              <a:t>= DESIGN</a:t>
            </a:r>
            <a:r>
              <a:rPr sz="3200" spc="-11" dirty="0">
                <a:latin typeface="Times New Roman"/>
                <a:cs typeface="Times New Roman"/>
              </a:rPr>
              <a:t> EFFECT</a:t>
            </a:r>
            <a:endParaRPr sz="3200">
              <a:latin typeface="Times New Roman"/>
              <a:cs typeface="Times New Roman"/>
            </a:endParaRPr>
          </a:p>
          <a:p>
            <a:pPr>
              <a:spcBef>
                <a:spcPts val="31"/>
              </a:spcBef>
            </a:pPr>
            <a:endParaRPr sz="4651">
              <a:latin typeface="Times New Roman"/>
              <a:cs typeface="Times New Roman"/>
            </a:endParaRPr>
          </a:p>
          <a:p>
            <a:pPr marL="12700"/>
            <a:r>
              <a:rPr sz="3200" dirty="0">
                <a:latin typeface="Times New Roman"/>
                <a:cs typeface="Times New Roman"/>
              </a:rPr>
              <a:t>For</a:t>
            </a:r>
            <a:r>
              <a:rPr sz="3200" spc="-5" dirty="0">
                <a:latin typeface="Times New Roman"/>
                <a:cs typeface="Times New Roman"/>
              </a:rPr>
              <a:t> </a:t>
            </a:r>
            <a:r>
              <a:rPr sz="3200" dirty="0">
                <a:latin typeface="Times New Roman"/>
                <a:cs typeface="Times New Roman"/>
              </a:rPr>
              <a:t>this</a:t>
            </a:r>
            <a:r>
              <a:rPr sz="3200" spc="15" dirty="0">
                <a:latin typeface="Times New Roman"/>
                <a:cs typeface="Times New Roman"/>
              </a:rPr>
              <a:t> </a:t>
            </a:r>
            <a:r>
              <a:rPr sz="3200" dirty="0">
                <a:latin typeface="Times New Roman"/>
                <a:cs typeface="Times New Roman"/>
              </a:rPr>
              <a:t>you</a:t>
            </a:r>
            <a:r>
              <a:rPr sz="3200" spc="-15" dirty="0">
                <a:latin typeface="Times New Roman"/>
                <a:cs typeface="Times New Roman"/>
              </a:rPr>
              <a:t> </a:t>
            </a:r>
            <a:r>
              <a:rPr sz="3200" dirty="0">
                <a:latin typeface="Times New Roman"/>
                <a:cs typeface="Times New Roman"/>
              </a:rPr>
              <a:t>need</a:t>
            </a:r>
            <a:r>
              <a:rPr sz="3200" spc="-5" dirty="0">
                <a:latin typeface="Times New Roman"/>
                <a:cs typeface="Times New Roman"/>
              </a:rPr>
              <a:t> </a:t>
            </a:r>
            <a:r>
              <a:rPr sz="3200" dirty="0">
                <a:latin typeface="Times New Roman"/>
                <a:cs typeface="Times New Roman"/>
              </a:rPr>
              <a:t>to</a:t>
            </a:r>
            <a:r>
              <a:rPr sz="3200" spc="5" dirty="0">
                <a:latin typeface="Times New Roman"/>
                <a:cs typeface="Times New Roman"/>
              </a:rPr>
              <a:t> </a:t>
            </a:r>
            <a:r>
              <a:rPr sz="3200" dirty="0">
                <a:latin typeface="Times New Roman"/>
                <a:cs typeface="Times New Roman"/>
              </a:rPr>
              <a:t>know</a:t>
            </a:r>
            <a:r>
              <a:rPr sz="3200" spc="-20" dirty="0">
                <a:latin typeface="Times New Roman"/>
                <a:cs typeface="Times New Roman"/>
              </a:rPr>
              <a:t> the:</a:t>
            </a:r>
            <a:endParaRPr sz="3200">
              <a:latin typeface="Times New Roman"/>
              <a:cs typeface="Times New Roman"/>
            </a:endParaRPr>
          </a:p>
          <a:p>
            <a:pPr marL="454014" indent="-441314">
              <a:spcBef>
                <a:spcPts val="771"/>
              </a:spcBef>
              <a:buAutoNum type="arabicParenR"/>
              <a:tabLst>
                <a:tab pos="454014" algn="l"/>
              </a:tabLst>
            </a:pPr>
            <a:r>
              <a:rPr sz="3200" dirty="0">
                <a:latin typeface="Times New Roman"/>
                <a:cs typeface="Times New Roman"/>
              </a:rPr>
              <a:t>Intracluster</a:t>
            </a:r>
            <a:r>
              <a:rPr sz="3200" spc="-20" dirty="0">
                <a:latin typeface="Times New Roman"/>
                <a:cs typeface="Times New Roman"/>
              </a:rPr>
              <a:t> </a:t>
            </a:r>
            <a:r>
              <a:rPr sz="3200" dirty="0">
                <a:latin typeface="Times New Roman"/>
                <a:cs typeface="Times New Roman"/>
              </a:rPr>
              <a:t>correlation</a:t>
            </a:r>
            <a:r>
              <a:rPr sz="3200" spc="-11" dirty="0">
                <a:latin typeface="Times New Roman"/>
                <a:cs typeface="Times New Roman"/>
              </a:rPr>
              <a:t> </a:t>
            </a:r>
            <a:r>
              <a:rPr sz="3200" dirty="0">
                <a:latin typeface="Times New Roman"/>
                <a:cs typeface="Times New Roman"/>
              </a:rPr>
              <a:t>coefficient</a:t>
            </a:r>
            <a:r>
              <a:rPr sz="3200" spc="5" dirty="0">
                <a:latin typeface="Times New Roman"/>
                <a:cs typeface="Times New Roman"/>
              </a:rPr>
              <a:t> </a:t>
            </a:r>
            <a:r>
              <a:rPr sz="3200" spc="-11" dirty="0">
                <a:latin typeface="Times New Roman"/>
                <a:cs typeface="Times New Roman"/>
              </a:rPr>
              <a:t>(ICC)</a:t>
            </a:r>
            <a:endParaRPr sz="3200">
              <a:latin typeface="Times New Roman"/>
              <a:cs typeface="Times New Roman"/>
            </a:endParaRPr>
          </a:p>
          <a:p>
            <a:pPr marL="454014" indent="-441314">
              <a:spcBef>
                <a:spcPts val="765"/>
              </a:spcBef>
              <a:buAutoNum type="arabicParenR"/>
              <a:tabLst>
                <a:tab pos="454014" algn="l"/>
              </a:tabLst>
            </a:pPr>
            <a:r>
              <a:rPr sz="3200" dirty="0">
                <a:latin typeface="Times New Roman"/>
                <a:cs typeface="Times New Roman"/>
              </a:rPr>
              <a:t>Cluster</a:t>
            </a:r>
            <a:r>
              <a:rPr sz="3200" spc="-25" dirty="0">
                <a:latin typeface="Times New Roman"/>
                <a:cs typeface="Times New Roman"/>
              </a:rPr>
              <a:t> </a:t>
            </a:r>
            <a:r>
              <a:rPr sz="3200" spc="-20" dirty="0">
                <a:latin typeface="Times New Roman"/>
                <a:cs typeface="Times New Roman"/>
              </a:rPr>
              <a:t>size</a:t>
            </a:r>
            <a:endParaRPr sz="3200">
              <a:latin typeface="Times New Roman"/>
              <a:cs typeface="Times New Roman"/>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158</a:t>
            </a:r>
          </a:p>
        </p:txBody>
      </p:sp>
      <p:sp>
        <p:nvSpPr>
          <p:cNvPr id="2" name="object 2"/>
          <p:cNvSpPr txBox="1">
            <a:spLocks noGrp="1"/>
          </p:cNvSpPr>
          <p:nvPr>
            <p:ph type="title"/>
          </p:nvPr>
        </p:nvSpPr>
        <p:spPr>
          <a:xfrm>
            <a:off x="598767" y="485393"/>
            <a:ext cx="10994473" cy="690574"/>
          </a:xfrm>
          <a:prstGeom prst="rect">
            <a:avLst/>
          </a:prstGeom>
        </p:spPr>
        <p:txBody>
          <a:bodyPr vert="horz" wrap="square" lIns="0" tIns="13335" rIns="0" bIns="0" rtlCol="0">
            <a:spAutoFit/>
          </a:bodyPr>
          <a:lstStyle/>
          <a:p>
            <a:pPr marL="2817424" marR="5080" indent="-1193770">
              <a:spcBef>
                <a:spcPts val="105"/>
              </a:spcBef>
            </a:pPr>
            <a:r>
              <a:rPr sz="4400" b="0" dirty="0">
                <a:latin typeface="Times New Roman"/>
                <a:cs typeface="Times New Roman"/>
              </a:rPr>
              <a:t>How</a:t>
            </a:r>
            <a:r>
              <a:rPr sz="4400" b="0" spc="-15" dirty="0">
                <a:latin typeface="Times New Roman"/>
                <a:cs typeface="Times New Roman"/>
              </a:rPr>
              <a:t> </a:t>
            </a:r>
            <a:r>
              <a:rPr sz="4400" b="0" dirty="0">
                <a:latin typeface="Times New Roman"/>
                <a:cs typeface="Times New Roman"/>
              </a:rPr>
              <a:t>can</a:t>
            </a:r>
            <a:r>
              <a:rPr sz="4400" b="0" spc="-15" dirty="0">
                <a:latin typeface="Times New Roman"/>
                <a:cs typeface="Times New Roman"/>
              </a:rPr>
              <a:t> </a:t>
            </a:r>
            <a:r>
              <a:rPr sz="4400" b="0" dirty="0">
                <a:latin typeface="Times New Roman"/>
                <a:cs typeface="Times New Roman"/>
              </a:rPr>
              <a:t>we deal</a:t>
            </a:r>
            <a:r>
              <a:rPr sz="4400" b="0" spc="-25" dirty="0">
                <a:latin typeface="Times New Roman"/>
                <a:cs typeface="Times New Roman"/>
              </a:rPr>
              <a:t> </a:t>
            </a:r>
            <a:r>
              <a:rPr sz="4400" b="0" spc="-20" dirty="0">
                <a:latin typeface="Times New Roman"/>
                <a:cs typeface="Times New Roman"/>
              </a:rPr>
              <a:t>with </a:t>
            </a:r>
            <a:r>
              <a:rPr sz="4400" b="0" spc="-11" dirty="0">
                <a:latin typeface="Times New Roman"/>
                <a:cs typeface="Times New Roman"/>
              </a:rPr>
              <a:t>clustering?:</a:t>
            </a:r>
            <a:endParaRPr sz="4400">
              <a:latin typeface="Times New Roman"/>
              <a:cs typeface="Times New Roman"/>
            </a:endParaRPr>
          </a:p>
        </p:txBody>
      </p:sp>
      <p:sp>
        <p:nvSpPr>
          <p:cNvPr id="3" name="object 3"/>
          <p:cNvSpPr txBox="1"/>
          <p:nvPr/>
        </p:nvSpPr>
        <p:spPr>
          <a:xfrm>
            <a:off x="764543" y="1929994"/>
            <a:ext cx="7769225" cy="3189464"/>
          </a:xfrm>
          <a:prstGeom prst="rect">
            <a:avLst/>
          </a:prstGeom>
        </p:spPr>
        <p:txBody>
          <a:bodyPr vert="horz" wrap="square" lIns="0" tIns="49531" rIns="0" bIns="0" rtlCol="0">
            <a:spAutoFit/>
          </a:bodyPr>
          <a:lstStyle/>
          <a:p>
            <a:pPr marL="12700">
              <a:spcBef>
                <a:spcPts val="391"/>
              </a:spcBef>
            </a:pPr>
            <a:r>
              <a:rPr dirty="0">
                <a:latin typeface="Times New Roman"/>
                <a:cs typeface="Times New Roman"/>
              </a:rPr>
              <a:t>Design</a:t>
            </a:r>
            <a:r>
              <a:rPr spc="-20" dirty="0">
                <a:latin typeface="Times New Roman"/>
                <a:cs typeface="Times New Roman"/>
              </a:rPr>
              <a:t> </a:t>
            </a:r>
            <a:r>
              <a:rPr dirty="0">
                <a:latin typeface="Times New Roman"/>
                <a:cs typeface="Times New Roman"/>
              </a:rPr>
              <a:t>effect=Deff=Inflation</a:t>
            </a:r>
            <a:r>
              <a:rPr spc="-55" dirty="0">
                <a:latin typeface="Times New Roman"/>
                <a:cs typeface="Times New Roman"/>
              </a:rPr>
              <a:t> </a:t>
            </a:r>
            <a:r>
              <a:rPr dirty="0">
                <a:latin typeface="Times New Roman"/>
                <a:cs typeface="Times New Roman"/>
              </a:rPr>
              <a:t>factor</a:t>
            </a:r>
            <a:r>
              <a:rPr spc="-20" dirty="0">
                <a:latin typeface="Times New Roman"/>
                <a:cs typeface="Times New Roman"/>
              </a:rPr>
              <a:t> (</a:t>
            </a:r>
            <a:r>
              <a:rPr b="1" spc="-20" dirty="0">
                <a:latin typeface="Times New Roman"/>
                <a:cs typeface="Times New Roman"/>
              </a:rPr>
              <a:t>IF</a:t>
            </a:r>
            <a:r>
              <a:rPr spc="-20" dirty="0">
                <a:latin typeface="Times New Roman"/>
                <a:cs typeface="Times New Roman"/>
              </a:rPr>
              <a:t>)</a:t>
            </a:r>
            <a:endParaRPr>
              <a:latin typeface="Times New Roman"/>
              <a:cs typeface="Times New Roman"/>
            </a:endParaRPr>
          </a:p>
          <a:p>
            <a:pPr marL="12700">
              <a:spcBef>
                <a:spcPts val="295"/>
              </a:spcBef>
            </a:pPr>
            <a:r>
              <a:rPr b="1" dirty="0">
                <a:latin typeface="Times New Roman"/>
                <a:cs typeface="Times New Roman"/>
              </a:rPr>
              <a:t>IF</a:t>
            </a:r>
            <a:r>
              <a:rPr dirty="0">
                <a:latin typeface="Times New Roman"/>
                <a:cs typeface="Times New Roman"/>
              </a:rPr>
              <a:t>=1+(</a:t>
            </a:r>
            <a:r>
              <a:rPr b="1" dirty="0">
                <a:latin typeface="Times New Roman"/>
                <a:cs typeface="Times New Roman"/>
              </a:rPr>
              <a:t>m</a:t>
            </a:r>
            <a:r>
              <a:rPr dirty="0">
                <a:latin typeface="Times New Roman"/>
                <a:cs typeface="Times New Roman"/>
              </a:rPr>
              <a:t>-1)</a:t>
            </a:r>
            <a:r>
              <a:rPr spc="-20" dirty="0">
                <a:latin typeface="Times New Roman"/>
                <a:cs typeface="Times New Roman"/>
              </a:rPr>
              <a:t> </a:t>
            </a:r>
            <a:r>
              <a:rPr dirty="0">
                <a:latin typeface="Times New Roman"/>
                <a:cs typeface="Times New Roman"/>
              </a:rPr>
              <a:t>x </a:t>
            </a:r>
            <a:r>
              <a:rPr b="1" spc="-25" dirty="0">
                <a:latin typeface="Times New Roman"/>
                <a:cs typeface="Times New Roman"/>
              </a:rPr>
              <a:t>ICC</a:t>
            </a:r>
            <a:endParaRPr>
              <a:latin typeface="Times New Roman"/>
              <a:cs typeface="Times New Roman"/>
            </a:endParaRPr>
          </a:p>
          <a:p>
            <a:pPr>
              <a:spcBef>
                <a:spcPts val="5"/>
              </a:spcBef>
            </a:pPr>
            <a:endParaRPr sz="3000">
              <a:latin typeface="Times New Roman"/>
              <a:cs typeface="Times New Roman"/>
            </a:endParaRPr>
          </a:p>
          <a:p>
            <a:pPr marL="12700"/>
            <a:r>
              <a:rPr b="1" dirty="0">
                <a:latin typeface="Times New Roman"/>
                <a:cs typeface="Times New Roman"/>
              </a:rPr>
              <a:t>ICC</a:t>
            </a:r>
            <a:r>
              <a:rPr dirty="0">
                <a:latin typeface="Times New Roman"/>
                <a:cs typeface="Times New Roman"/>
              </a:rPr>
              <a:t>=</a:t>
            </a:r>
            <a:r>
              <a:rPr spc="-5" dirty="0">
                <a:latin typeface="Times New Roman"/>
                <a:cs typeface="Times New Roman"/>
              </a:rPr>
              <a:t> </a:t>
            </a:r>
            <a:r>
              <a:rPr dirty="0">
                <a:latin typeface="Times New Roman"/>
                <a:cs typeface="Times New Roman"/>
              </a:rPr>
              <a:t>Intracluster</a:t>
            </a:r>
            <a:r>
              <a:rPr spc="-25" dirty="0">
                <a:latin typeface="Times New Roman"/>
                <a:cs typeface="Times New Roman"/>
              </a:rPr>
              <a:t> </a:t>
            </a:r>
            <a:r>
              <a:rPr dirty="0">
                <a:latin typeface="Times New Roman"/>
                <a:cs typeface="Times New Roman"/>
              </a:rPr>
              <a:t>correlation</a:t>
            </a:r>
            <a:r>
              <a:rPr spc="-40" dirty="0">
                <a:latin typeface="Times New Roman"/>
                <a:cs typeface="Times New Roman"/>
              </a:rPr>
              <a:t> </a:t>
            </a:r>
            <a:r>
              <a:rPr spc="-11" dirty="0">
                <a:latin typeface="Times New Roman"/>
                <a:cs typeface="Times New Roman"/>
              </a:rPr>
              <a:t>coefficient</a:t>
            </a:r>
            <a:endParaRPr>
              <a:latin typeface="Times New Roman"/>
              <a:cs typeface="Times New Roman"/>
            </a:endParaRPr>
          </a:p>
          <a:p>
            <a:pPr marL="355591" marR="5080" indent="-114297">
              <a:lnSpc>
                <a:spcPts val="2591"/>
              </a:lnSpc>
              <a:spcBef>
                <a:spcPts val="615"/>
              </a:spcBef>
            </a:pPr>
            <a:r>
              <a:rPr dirty="0">
                <a:latin typeface="Times New Roman"/>
                <a:cs typeface="Times New Roman"/>
              </a:rPr>
              <a:t>ICC</a:t>
            </a:r>
            <a:r>
              <a:rPr spc="-5" dirty="0">
                <a:latin typeface="Times New Roman"/>
                <a:cs typeface="Times New Roman"/>
              </a:rPr>
              <a:t> </a:t>
            </a:r>
            <a:r>
              <a:rPr dirty="0">
                <a:latin typeface="Times New Roman"/>
                <a:cs typeface="Times New Roman"/>
              </a:rPr>
              <a:t>is</a:t>
            </a:r>
            <a:r>
              <a:rPr spc="-5" dirty="0">
                <a:latin typeface="Times New Roman"/>
                <a:cs typeface="Times New Roman"/>
              </a:rPr>
              <a:t> </a:t>
            </a:r>
            <a:r>
              <a:rPr dirty="0">
                <a:latin typeface="Times New Roman"/>
                <a:cs typeface="Times New Roman"/>
              </a:rPr>
              <a:t>a</a:t>
            </a:r>
            <a:r>
              <a:rPr spc="-11" dirty="0">
                <a:latin typeface="Times New Roman"/>
                <a:cs typeface="Times New Roman"/>
              </a:rPr>
              <a:t> </a:t>
            </a:r>
            <a:r>
              <a:rPr dirty="0">
                <a:latin typeface="Times New Roman"/>
                <a:cs typeface="Times New Roman"/>
              </a:rPr>
              <a:t>measure</a:t>
            </a:r>
            <a:r>
              <a:rPr spc="-5" dirty="0">
                <a:latin typeface="Times New Roman"/>
                <a:cs typeface="Times New Roman"/>
              </a:rPr>
              <a:t> </a:t>
            </a:r>
            <a:r>
              <a:rPr dirty="0">
                <a:latin typeface="Times New Roman"/>
                <a:cs typeface="Times New Roman"/>
              </a:rPr>
              <a:t>of how</a:t>
            </a:r>
            <a:r>
              <a:rPr spc="-5" dirty="0">
                <a:latin typeface="Times New Roman"/>
                <a:cs typeface="Times New Roman"/>
              </a:rPr>
              <a:t> </a:t>
            </a:r>
            <a:r>
              <a:rPr dirty="0">
                <a:latin typeface="Times New Roman"/>
                <a:cs typeface="Times New Roman"/>
              </a:rPr>
              <a:t>similar</a:t>
            </a:r>
            <a:r>
              <a:rPr spc="-20" dirty="0">
                <a:latin typeface="Times New Roman"/>
                <a:cs typeface="Times New Roman"/>
              </a:rPr>
              <a:t> </a:t>
            </a:r>
            <a:r>
              <a:rPr dirty="0">
                <a:latin typeface="Times New Roman"/>
                <a:cs typeface="Times New Roman"/>
              </a:rPr>
              <a:t>the</a:t>
            </a:r>
            <a:r>
              <a:rPr spc="-5" dirty="0">
                <a:latin typeface="Times New Roman"/>
                <a:cs typeface="Times New Roman"/>
              </a:rPr>
              <a:t> </a:t>
            </a:r>
            <a:r>
              <a:rPr dirty="0">
                <a:latin typeface="Times New Roman"/>
                <a:cs typeface="Times New Roman"/>
              </a:rPr>
              <a:t>individuals</a:t>
            </a:r>
            <a:r>
              <a:rPr spc="-31" dirty="0">
                <a:latin typeface="Times New Roman"/>
                <a:cs typeface="Times New Roman"/>
              </a:rPr>
              <a:t> </a:t>
            </a:r>
            <a:r>
              <a:rPr dirty="0">
                <a:latin typeface="Times New Roman"/>
                <a:cs typeface="Times New Roman"/>
              </a:rPr>
              <a:t>within</a:t>
            </a:r>
            <a:r>
              <a:rPr spc="-25" dirty="0">
                <a:latin typeface="Times New Roman"/>
                <a:cs typeface="Times New Roman"/>
              </a:rPr>
              <a:t> </a:t>
            </a:r>
            <a:r>
              <a:rPr spc="-51" dirty="0">
                <a:latin typeface="Times New Roman"/>
                <a:cs typeface="Times New Roman"/>
              </a:rPr>
              <a:t>a </a:t>
            </a:r>
            <a:r>
              <a:rPr dirty="0">
                <a:latin typeface="Times New Roman"/>
                <a:cs typeface="Times New Roman"/>
              </a:rPr>
              <a:t>cluster</a:t>
            </a:r>
            <a:r>
              <a:rPr spc="-51" dirty="0">
                <a:latin typeface="Times New Roman"/>
                <a:cs typeface="Times New Roman"/>
              </a:rPr>
              <a:t> </a:t>
            </a:r>
            <a:r>
              <a:rPr dirty="0">
                <a:latin typeface="Times New Roman"/>
                <a:cs typeface="Times New Roman"/>
              </a:rPr>
              <a:t>are</a:t>
            </a:r>
            <a:r>
              <a:rPr spc="-11" dirty="0">
                <a:latin typeface="Times New Roman"/>
                <a:cs typeface="Times New Roman"/>
              </a:rPr>
              <a:t> </a:t>
            </a:r>
            <a:r>
              <a:rPr dirty="0">
                <a:latin typeface="Times New Roman"/>
                <a:cs typeface="Times New Roman"/>
              </a:rPr>
              <a:t>compared</a:t>
            </a:r>
            <a:r>
              <a:rPr spc="-5" dirty="0">
                <a:latin typeface="Times New Roman"/>
                <a:cs typeface="Times New Roman"/>
              </a:rPr>
              <a:t> </a:t>
            </a:r>
            <a:r>
              <a:rPr dirty="0">
                <a:latin typeface="Times New Roman"/>
                <a:cs typeface="Times New Roman"/>
              </a:rPr>
              <a:t>to</a:t>
            </a:r>
            <a:r>
              <a:rPr spc="-5" dirty="0">
                <a:latin typeface="Times New Roman"/>
                <a:cs typeface="Times New Roman"/>
              </a:rPr>
              <a:t> </a:t>
            </a:r>
            <a:r>
              <a:rPr dirty="0">
                <a:latin typeface="Times New Roman"/>
                <a:cs typeface="Times New Roman"/>
              </a:rPr>
              <a:t>all</a:t>
            </a:r>
            <a:r>
              <a:rPr spc="-25" dirty="0">
                <a:latin typeface="Times New Roman"/>
                <a:cs typeface="Times New Roman"/>
              </a:rPr>
              <a:t> </a:t>
            </a:r>
            <a:r>
              <a:rPr dirty="0">
                <a:latin typeface="Times New Roman"/>
                <a:cs typeface="Times New Roman"/>
              </a:rPr>
              <a:t>in</a:t>
            </a:r>
            <a:r>
              <a:rPr spc="-15" dirty="0">
                <a:latin typeface="Times New Roman"/>
                <a:cs typeface="Times New Roman"/>
              </a:rPr>
              <a:t> </a:t>
            </a:r>
            <a:r>
              <a:rPr dirty="0">
                <a:latin typeface="Times New Roman"/>
                <a:cs typeface="Times New Roman"/>
              </a:rPr>
              <a:t>the</a:t>
            </a:r>
            <a:r>
              <a:rPr spc="-5" dirty="0">
                <a:latin typeface="Times New Roman"/>
                <a:cs typeface="Times New Roman"/>
              </a:rPr>
              <a:t> </a:t>
            </a:r>
            <a:r>
              <a:rPr dirty="0">
                <a:latin typeface="Times New Roman"/>
                <a:cs typeface="Times New Roman"/>
              </a:rPr>
              <a:t>sample.</a:t>
            </a:r>
            <a:r>
              <a:rPr spc="-5" dirty="0">
                <a:latin typeface="Times New Roman"/>
                <a:cs typeface="Times New Roman"/>
              </a:rPr>
              <a:t> </a:t>
            </a:r>
            <a:r>
              <a:rPr dirty="0">
                <a:latin typeface="Times New Roman"/>
                <a:cs typeface="Times New Roman"/>
              </a:rPr>
              <a:t>Theoretical</a:t>
            </a:r>
            <a:r>
              <a:rPr spc="-40" dirty="0">
                <a:latin typeface="Times New Roman"/>
                <a:cs typeface="Times New Roman"/>
              </a:rPr>
              <a:t> </a:t>
            </a:r>
            <a:r>
              <a:rPr spc="-11" dirty="0">
                <a:latin typeface="Times New Roman"/>
                <a:cs typeface="Times New Roman"/>
              </a:rPr>
              <a:t>values: </a:t>
            </a:r>
            <a:r>
              <a:rPr dirty="0">
                <a:latin typeface="Times New Roman"/>
                <a:cs typeface="Times New Roman"/>
              </a:rPr>
              <a:t>0 to</a:t>
            </a:r>
            <a:r>
              <a:rPr spc="-11" dirty="0">
                <a:latin typeface="Times New Roman"/>
                <a:cs typeface="Times New Roman"/>
              </a:rPr>
              <a:t> </a:t>
            </a:r>
            <a:r>
              <a:rPr dirty="0">
                <a:latin typeface="Times New Roman"/>
                <a:cs typeface="Times New Roman"/>
              </a:rPr>
              <a:t>1. If</a:t>
            </a:r>
            <a:r>
              <a:rPr spc="5" dirty="0">
                <a:latin typeface="Times New Roman"/>
                <a:cs typeface="Times New Roman"/>
              </a:rPr>
              <a:t> </a:t>
            </a:r>
            <a:r>
              <a:rPr dirty="0">
                <a:latin typeface="Times New Roman"/>
                <a:cs typeface="Times New Roman"/>
              </a:rPr>
              <a:t>ICC</a:t>
            </a:r>
            <a:r>
              <a:rPr spc="5" dirty="0">
                <a:latin typeface="Times New Roman"/>
                <a:cs typeface="Times New Roman"/>
              </a:rPr>
              <a:t> </a:t>
            </a:r>
            <a:r>
              <a:rPr dirty="0">
                <a:latin typeface="Times New Roman"/>
                <a:cs typeface="Times New Roman"/>
              </a:rPr>
              <a:t>is</a:t>
            </a:r>
            <a:r>
              <a:rPr spc="-11" dirty="0">
                <a:latin typeface="Times New Roman"/>
                <a:cs typeface="Times New Roman"/>
              </a:rPr>
              <a:t> </a:t>
            </a:r>
            <a:r>
              <a:rPr dirty="0">
                <a:latin typeface="Times New Roman"/>
                <a:cs typeface="Times New Roman"/>
              </a:rPr>
              <a:t>0, the individuals</a:t>
            </a:r>
            <a:r>
              <a:rPr spc="-35" dirty="0">
                <a:latin typeface="Times New Roman"/>
                <a:cs typeface="Times New Roman"/>
              </a:rPr>
              <a:t> </a:t>
            </a:r>
            <a:r>
              <a:rPr dirty="0">
                <a:latin typeface="Times New Roman"/>
                <a:cs typeface="Times New Roman"/>
              </a:rPr>
              <a:t>within</a:t>
            </a:r>
            <a:r>
              <a:rPr spc="-15" dirty="0">
                <a:latin typeface="Times New Roman"/>
                <a:cs typeface="Times New Roman"/>
              </a:rPr>
              <a:t> </a:t>
            </a:r>
            <a:r>
              <a:rPr dirty="0">
                <a:latin typeface="Times New Roman"/>
                <a:cs typeface="Times New Roman"/>
              </a:rPr>
              <a:t>each cluster</a:t>
            </a:r>
            <a:r>
              <a:rPr spc="-31" dirty="0">
                <a:latin typeface="Times New Roman"/>
                <a:cs typeface="Times New Roman"/>
              </a:rPr>
              <a:t> </a:t>
            </a:r>
            <a:r>
              <a:rPr dirty="0">
                <a:latin typeface="Times New Roman"/>
                <a:cs typeface="Times New Roman"/>
              </a:rPr>
              <a:t>are </a:t>
            </a:r>
            <a:r>
              <a:rPr spc="-25" dirty="0">
                <a:latin typeface="Times New Roman"/>
                <a:cs typeface="Times New Roman"/>
              </a:rPr>
              <a:t>not </a:t>
            </a:r>
            <a:r>
              <a:rPr dirty="0">
                <a:latin typeface="Times New Roman"/>
                <a:cs typeface="Times New Roman"/>
              </a:rPr>
              <a:t>more</a:t>
            </a:r>
            <a:r>
              <a:rPr spc="-5" dirty="0">
                <a:latin typeface="Times New Roman"/>
                <a:cs typeface="Times New Roman"/>
              </a:rPr>
              <a:t> </a:t>
            </a:r>
            <a:r>
              <a:rPr dirty="0">
                <a:latin typeface="Times New Roman"/>
                <a:cs typeface="Times New Roman"/>
              </a:rPr>
              <a:t>similar to</a:t>
            </a:r>
            <a:r>
              <a:rPr spc="-20" dirty="0">
                <a:latin typeface="Times New Roman"/>
                <a:cs typeface="Times New Roman"/>
              </a:rPr>
              <a:t> </a:t>
            </a:r>
            <a:r>
              <a:rPr dirty="0">
                <a:latin typeface="Times New Roman"/>
                <a:cs typeface="Times New Roman"/>
              </a:rPr>
              <a:t>each</a:t>
            </a:r>
            <a:r>
              <a:rPr spc="-20" dirty="0">
                <a:latin typeface="Times New Roman"/>
                <a:cs typeface="Times New Roman"/>
              </a:rPr>
              <a:t> </a:t>
            </a:r>
            <a:r>
              <a:rPr dirty="0">
                <a:latin typeface="Times New Roman"/>
                <a:cs typeface="Times New Roman"/>
              </a:rPr>
              <a:t>other</a:t>
            </a:r>
            <a:r>
              <a:rPr spc="-11" dirty="0">
                <a:latin typeface="Times New Roman"/>
                <a:cs typeface="Times New Roman"/>
              </a:rPr>
              <a:t> </a:t>
            </a:r>
            <a:r>
              <a:rPr dirty="0">
                <a:latin typeface="Times New Roman"/>
                <a:cs typeface="Times New Roman"/>
              </a:rPr>
              <a:t>than to</a:t>
            </a:r>
            <a:r>
              <a:rPr spc="-20" dirty="0">
                <a:latin typeface="Times New Roman"/>
                <a:cs typeface="Times New Roman"/>
              </a:rPr>
              <a:t> </a:t>
            </a:r>
            <a:r>
              <a:rPr dirty="0">
                <a:latin typeface="Times New Roman"/>
                <a:cs typeface="Times New Roman"/>
              </a:rPr>
              <a:t>the rest</a:t>
            </a:r>
            <a:r>
              <a:rPr spc="-25" dirty="0">
                <a:latin typeface="Times New Roman"/>
                <a:cs typeface="Times New Roman"/>
              </a:rPr>
              <a:t> </a:t>
            </a:r>
            <a:r>
              <a:rPr dirty="0">
                <a:latin typeface="Times New Roman"/>
                <a:cs typeface="Times New Roman"/>
              </a:rPr>
              <a:t>of the</a:t>
            </a:r>
            <a:r>
              <a:rPr spc="-11" dirty="0">
                <a:latin typeface="Times New Roman"/>
                <a:cs typeface="Times New Roman"/>
              </a:rPr>
              <a:t> sample.</a:t>
            </a:r>
            <a:endParaRPr>
              <a:latin typeface="Times New Roman"/>
              <a:cs typeface="Times New Roman"/>
            </a:endParaRPr>
          </a:p>
          <a:p>
            <a:pPr>
              <a:spcBef>
                <a:spcPts val="35"/>
              </a:spcBef>
            </a:pPr>
            <a:endParaRPr sz="2951">
              <a:latin typeface="Times New Roman"/>
              <a:cs typeface="Times New Roman"/>
            </a:endParaRPr>
          </a:p>
          <a:p>
            <a:pPr marL="12700"/>
            <a:r>
              <a:rPr b="1" dirty="0">
                <a:latin typeface="Times New Roman"/>
                <a:cs typeface="Times New Roman"/>
              </a:rPr>
              <a:t>m</a:t>
            </a:r>
            <a:r>
              <a:rPr b="1" spc="-11" dirty="0">
                <a:latin typeface="Times New Roman"/>
                <a:cs typeface="Times New Roman"/>
              </a:rPr>
              <a:t> </a:t>
            </a:r>
            <a:r>
              <a:rPr dirty="0">
                <a:latin typeface="Times New Roman"/>
                <a:cs typeface="Times New Roman"/>
              </a:rPr>
              <a:t>=</a:t>
            </a:r>
            <a:r>
              <a:rPr spc="-11" dirty="0">
                <a:latin typeface="Times New Roman"/>
                <a:cs typeface="Times New Roman"/>
              </a:rPr>
              <a:t> </a:t>
            </a:r>
            <a:r>
              <a:rPr dirty="0">
                <a:latin typeface="Times New Roman"/>
                <a:cs typeface="Times New Roman"/>
              </a:rPr>
              <a:t>average</a:t>
            </a:r>
            <a:r>
              <a:rPr spc="-20" dirty="0">
                <a:latin typeface="Times New Roman"/>
                <a:cs typeface="Times New Roman"/>
              </a:rPr>
              <a:t> </a:t>
            </a:r>
            <a:r>
              <a:rPr dirty="0">
                <a:latin typeface="Times New Roman"/>
                <a:cs typeface="Times New Roman"/>
              </a:rPr>
              <a:t>number of individuals</a:t>
            </a:r>
            <a:r>
              <a:rPr spc="-31" dirty="0">
                <a:latin typeface="Times New Roman"/>
                <a:cs typeface="Times New Roman"/>
              </a:rPr>
              <a:t> </a:t>
            </a:r>
            <a:r>
              <a:rPr dirty="0">
                <a:latin typeface="Times New Roman"/>
                <a:cs typeface="Times New Roman"/>
              </a:rPr>
              <a:t>in</a:t>
            </a:r>
            <a:r>
              <a:rPr spc="-11" dirty="0">
                <a:latin typeface="Times New Roman"/>
                <a:cs typeface="Times New Roman"/>
              </a:rPr>
              <a:t> </a:t>
            </a:r>
            <a:r>
              <a:rPr dirty="0">
                <a:latin typeface="Times New Roman"/>
                <a:cs typeface="Times New Roman"/>
              </a:rPr>
              <a:t>each</a:t>
            </a:r>
            <a:r>
              <a:rPr spc="-20" dirty="0">
                <a:latin typeface="Times New Roman"/>
                <a:cs typeface="Times New Roman"/>
              </a:rPr>
              <a:t> </a:t>
            </a:r>
            <a:r>
              <a:rPr spc="-11" dirty="0">
                <a:latin typeface="Times New Roman"/>
                <a:cs typeface="Times New Roman"/>
              </a:rPr>
              <a:t>cluster</a:t>
            </a:r>
            <a:endParaRPr>
              <a:latin typeface="Times New Roman"/>
              <a:cs typeface="Times New Roman"/>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159</a:t>
            </a:r>
            <a:endParaRPr sz="1400">
              <a:latin typeface="Times New Roman"/>
              <a:cs typeface="Times New Roman"/>
            </a:endParaRPr>
          </a:p>
        </p:txBody>
      </p:sp>
      <p:sp>
        <p:nvSpPr>
          <p:cNvPr id="3" name="object 3"/>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037664">
              <a:spcBef>
                <a:spcPts val="105"/>
              </a:spcBef>
            </a:pPr>
            <a:r>
              <a:rPr sz="4400" b="0" spc="-11" dirty="0">
                <a:latin typeface="Times New Roman"/>
                <a:cs typeface="Times New Roman"/>
              </a:rPr>
              <a:t>IF=1+(m-</a:t>
            </a:r>
            <a:r>
              <a:rPr sz="4400" b="0" dirty="0">
                <a:latin typeface="Times New Roman"/>
                <a:cs typeface="Times New Roman"/>
              </a:rPr>
              <a:t>1)</a:t>
            </a:r>
            <a:r>
              <a:rPr sz="4400" b="0" spc="31" dirty="0">
                <a:latin typeface="Times New Roman"/>
                <a:cs typeface="Times New Roman"/>
              </a:rPr>
              <a:t> </a:t>
            </a:r>
            <a:r>
              <a:rPr sz="4400" b="0" dirty="0">
                <a:latin typeface="Times New Roman"/>
                <a:cs typeface="Times New Roman"/>
              </a:rPr>
              <a:t>x</a:t>
            </a:r>
            <a:r>
              <a:rPr sz="4400" b="0" spc="35" dirty="0">
                <a:latin typeface="Times New Roman"/>
                <a:cs typeface="Times New Roman"/>
              </a:rPr>
              <a:t> </a:t>
            </a:r>
            <a:r>
              <a:rPr sz="4400" b="0" spc="-25" dirty="0">
                <a:latin typeface="Times New Roman"/>
                <a:cs typeface="Times New Roman"/>
              </a:rPr>
              <a:t>ICC</a:t>
            </a:r>
            <a:endParaRPr sz="4400">
              <a:latin typeface="Times New Roman"/>
              <a:cs typeface="Times New Roman"/>
            </a:endParaRPr>
          </a:p>
        </p:txBody>
      </p:sp>
      <p:sp>
        <p:nvSpPr>
          <p:cNvPr id="4" name="object 4"/>
          <p:cNvSpPr txBox="1"/>
          <p:nvPr/>
        </p:nvSpPr>
        <p:spPr>
          <a:xfrm>
            <a:off x="383542" y="1904214"/>
            <a:ext cx="8596631" cy="4147417"/>
          </a:xfrm>
          <a:prstGeom prst="rect">
            <a:avLst/>
          </a:prstGeom>
        </p:spPr>
        <p:txBody>
          <a:bodyPr vert="horz" wrap="square" lIns="0" tIns="60960" rIns="0" bIns="0" rtlCol="0">
            <a:spAutoFit/>
          </a:bodyPr>
          <a:lstStyle/>
          <a:p>
            <a:pPr marL="736582" indent="-342891">
              <a:spcBef>
                <a:spcPts val="480"/>
              </a:spcBef>
              <a:buChar char="•"/>
              <a:tabLst>
                <a:tab pos="736582" algn="l"/>
              </a:tabLst>
            </a:pPr>
            <a:r>
              <a:rPr sz="3200" dirty="0">
                <a:latin typeface="Times New Roman"/>
                <a:cs typeface="Times New Roman"/>
              </a:rPr>
              <a:t>”Typical”</a:t>
            </a:r>
            <a:r>
              <a:rPr sz="3200" spc="-31" dirty="0">
                <a:latin typeface="Times New Roman"/>
                <a:cs typeface="Times New Roman"/>
              </a:rPr>
              <a:t> </a:t>
            </a:r>
            <a:r>
              <a:rPr sz="3200" dirty="0">
                <a:latin typeface="Times New Roman"/>
                <a:cs typeface="Times New Roman"/>
              </a:rPr>
              <a:t>ICC</a:t>
            </a:r>
            <a:r>
              <a:rPr sz="3200" spc="-5" dirty="0">
                <a:latin typeface="Times New Roman"/>
                <a:cs typeface="Times New Roman"/>
              </a:rPr>
              <a:t> </a:t>
            </a:r>
            <a:r>
              <a:rPr sz="3200" dirty="0">
                <a:latin typeface="Times New Roman"/>
                <a:cs typeface="Times New Roman"/>
              </a:rPr>
              <a:t>=</a:t>
            </a:r>
            <a:r>
              <a:rPr sz="3200" spc="11" dirty="0">
                <a:latin typeface="Times New Roman"/>
                <a:cs typeface="Times New Roman"/>
              </a:rPr>
              <a:t> </a:t>
            </a:r>
            <a:r>
              <a:rPr sz="3200" spc="-11" dirty="0">
                <a:latin typeface="Times New Roman"/>
                <a:cs typeface="Times New Roman"/>
              </a:rPr>
              <a:t>0.04*</a:t>
            </a:r>
            <a:endParaRPr sz="3200">
              <a:latin typeface="Times New Roman"/>
              <a:cs typeface="Times New Roman"/>
            </a:endParaRPr>
          </a:p>
          <a:p>
            <a:pPr marL="736582" indent="-342891">
              <a:spcBef>
                <a:spcPts val="385"/>
              </a:spcBef>
              <a:buChar char="•"/>
              <a:tabLst>
                <a:tab pos="736582" algn="l"/>
              </a:tabLst>
            </a:pPr>
            <a:r>
              <a:rPr sz="3200" dirty="0">
                <a:latin typeface="Times New Roman"/>
                <a:cs typeface="Times New Roman"/>
              </a:rPr>
              <a:t>“Usual</a:t>
            </a:r>
            <a:r>
              <a:rPr sz="3200" spc="-25" dirty="0">
                <a:latin typeface="Times New Roman"/>
                <a:cs typeface="Times New Roman"/>
              </a:rPr>
              <a:t> </a:t>
            </a:r>
            <a:r>
              <a:rPr sz="3200" dirty="0">
                <a:latin typeface="Times New Roman"/>
                <a:cs typeface="Times New Roman"/>
              </a:rPr>
              <a:t>values”:</a:t>
            </a:r>
            <a:r>
              <a:rPr sz="3200" spc="-15" dirty="0">
                <a:latin typeface="Times New Roman"/>
                <a:cs typeface="Times New Roman"/>
              </a:rPr>
              <a:t> </a:t>
            </a:r>
            <a:r>
              <a:rPr sz="3200" dirty="0">
                <a:latin typeface="Times New Roman"/>
                <a:cs typeface="Times New Roman"/>
              </a:rPr>
              <a:t>0.01</a:t>
            </a:r>
            <a:r>
              <a:rPr sz="3200" spc="-5" dirty="0">
                <a:latin typeface="Times New Roman"/>
                <a:cs typeface="Times New Roman"/>
              </a:rPr>
              <a:t> </a:t>
            </a:r>
            <a:r>
              <a:rPr sz="3200" dirty="0">
                <a:latin typeface="Times New Roman"/>
                <a:cs typeface="Times New Roman"/>
              </a:rPr>
              <a:t>-</a:t>
            </a:r>
            <a:r>
              <a:rPr sz="3200" spc="11" dirty="0">
                <a:latin typeface="Times New Roman"/>
                <a:cs typeface="Times New Roman"/>
              </a:rPr>
              <a:t> </a:t>
            </a:r>
            <a:r>
              <a:rPr sz="3200" spc="-25" dirty="0">
                <a:latin typeface="Times New Roman"/>
                <a:cs typeface="Times New Roman"/>
              </a:rPr>
              <a:t>0.1</a:t>
            </a:r>
            <a:endParaRPr sz="3200">
              <a:latin typeface="Times New Roman"/>
              <a:cs typeface="Times New Roman"/>
            </a:endParaRPr>
          </a:p>
          <a:p>
            <a:pPr marL="736582" indent="-342891">
              <a:spcBef>
                <a:spcPts val="385"/>
              </a:spcBef>
              <a:buChar char="•"/>
              <a:tabLst>
                <a:tab pos="736582" algn="l"/>
              </a:tabLst>
            </a:pPr>
            <a:r>
              <a:rPr sz="3200" dirty="0">
                <a:latin typeface="Times New Roman"/>
                <a:cs typeface="Times New Roman"/>
              </a:rPr>
              <a:t>Obtain</a:t>
            </a:r>
            <a:r>
              <a:rPr sz="3200" spc="-15" dirty="0">
                <a:latin typeface="Times New Roman"/>
                <a:cs typeface="Times New Roman"/>
              </a:rPr>
              <a:t> </a:t>
            </a:r>
            <a:r>
              <a:rPr sz="3200" dirty="0">
                <a:latin typeface="Times New Roman"/>
                <a:cs typeface="Times New Roman"/>
              </a:rPr>
              <a:t>these</a:t>
            </a:r>
            <a:r>
              <a:rPr sz="3200" spc="-11" dirty="0">
                <a:latin typeface="Times New Roman"/>
                <a:cs typeface="Times New Roman"/>
              </a:rPr>
              <a:t> </a:t>
            </a:r>
            <a:r>
              <a:rPr sz="3200" dirty="0">
                <a:latin typeface="Times New Roman"/>
                <a:cs typeface="Times New Roman"/>
              </a:rPr>
              <a:t>values</a:t>
            </a:r>
            <a:r>
              <a:rPr sz="3200" spc="-11" dirty="0">
                <a:latin typeface="Times New Roman"/>
                <a:cs typeface="Times New Roman"/>
              </a:rPr>
              <a:t> </a:t>
            </a:r>
            <a:r>
              <a:rPr sz="3200" spc="-20" dirty="0">
                <a:latin typeface="Times New Roman"/>
                <a:cs typeface="Times New Roman"/>
              </a:rPr>
              <a:t>from</a:t>
            </a:r>
            <a:endParaRPr sz="3200">
              <a:latin typeface="Times New Roman"/>
              <a:cs typeface="Times New Roman"/>
            </a:endParaRPr>
          </a:p>
          <a:p>
            <a:pPr marL="1136622" lvl="1" indent="-285744">
              <a:spcBef>
                <a:spcPts val="340"/>
              </a:spcBef>
              <a:buChar char="–"/>
              <a:tabLst>
                <a:tab pos="1136622" algn="l"/>
              </a:tabLst>
            </a:pPr>
            <a:r>
              <a:rPr sz="2800" dirty="0">
                <a:latin typeface="Times New Roman"/>
                <a:cs typeface="Times New Roman"/>
              </a:rPr>
              <a:t>Published</a:t>
            </a:r>
            <a:r>
              <a:rPr sz="2800" spc="-125" dirty="0">
                <a:latin typeface="Times New Roman"/>
                <a:cs typeface="Times New Roman"/>
              </a:rPr>
              <a:t> </a:t>
            </a:r>
            <a:r>
              <a:rPr sz="2800" spc="-11" dirty="0">
                <a:latin typeface="Times New Roman"/>
                <a:cs typeface="Times New Roman"/>
              </a:rPr>
              <a:t>studies</a:t>
            </a:r>
            <a:endParaRPr sz="2800">
              <a:latin typeface="Times New Roman"/>
              <a:cs typeface="Times New Roman"/>
            </a:endParaRPr>
          </a:p>
          <a:p>
            <a:pPr marL="1136622" lvl="1" indent="-285744">
              <a:spcBef>
                <a:spcPts val="340"/>
              </a:spcBef>
              <a:buChar char="–"/>
              <a:tabLst>
                <a:tab pos="1136622" algn="l"/>
              </a:tabLst>
            </a:pPr>
            <a:r>
              <a:rPr sz="2800" dirty="0">
                <a:latin typeface="Times New Roman"/>
                <a:cs typeface="Times New Roman"/>
              </a:rPr>
              <a:t>Pilot</a:t>
            </a:r>
            <a:r>
              <a:rPr sz="2800" spc="-60" dirty="0">
                <a:latin typeface="Times New Roman"/>
                <a:cs typeface="Times New Roman"/>
              </a:rPr>
              <a:t> </a:t>
            </a:r>
            <a:r>
              <a:rPr sz="2800" spc="-11" dirty="0">
                <a:latin typeface="Times New Roman"/>
                <a:cs typeface="Times New Roman"/>
              </a:rPr>
              <a:t>studies</a:t>
            </a:r>
            <a:endParaRPr sz="2800">
              <a:latin typeface="Times New Roman"/>
              <a:cs typeface="Times New Roman"/>
            </a:endParaRPr>
          </a:p>
          <a:p>
            <a:pPr marL="736582" indent="-342891">
              <a:spcBef>
                <a:spcPts val="380"/>
              </a:spcBef>
              <a:buChar char="•"/>
              <a:tabLst>
                <a:tab pos="736582" algn="l"/>
              </a:tabLst>
            </a:pPr>
            <a:r>
              <a:rPr sz="3200" dirty="0">
                <a:latin typeface="Times New Roman"/>
                <a:cs typeface="Times New Roman"/>
              </a:rPr>
              <a:t>Applicable</a:t>
            </a:r>
            <a:r>
              <a:rPr sz="3200" spc="-31" dirty="0">
                <a:latin typeface="Times New Roman"/>
                <a:cs typeface="Times New Roman"/>
              </a:rPr>
              <a:t> </a:t>
            </a:r>
            <a:r>
              <a:rPr sz="3200" dirty="0">
                <a:latin typeface="Times New Roman"/>
                <a:cs typeface="Times New Roman"/>
              </a:rPr>
              <a:t>for</a:t>
            </a:r>
            <a:r>
              <a:rPr sz="3200" spc="-11" dirty="0">
                <a:latin typeface="Times New Roman"/>
                <a:cs typeface="Times New Roman"/>
              </a:rPr>
              <a:t> </a:t>
            </a:r>
            <a:r>
              <a:rPr sz="3200" dirty="0">
                <a:latin typeface="Times New Roman"/>
                <a:cs typeface="Times New Roman"/>
              </a:rPr>
              <a:t>means,</a:t>
            </a:r>
            <a:r>
              <a:rPr sz="3200" spc="-20" dirty="0">
                <a:latin typeface="Times New Roman"/>
                <a:cs typeface="Times New Roman"/>
              </a:rPr>
              <a:t> </a:t>
            </a:r>
            <a:r>
              <a:rPr sz="3200" dirty="0">
                <a:latin typeface="Times New Roman"/>
                <a:cs typeface="Times New Roman"/>
              </a:rPr>
              <a:t>rates</a:t>
            </a:r>
            <a:r>
              <a:rPr sz="3200" spc="11" dirty="0">
                <a:latin typeface="Times New Roman"/>
                <a:cs typeface="Times New Roman"/>
              </a:rPr>
              <a:t> </a:t>
            </a:r>
            <a:r>
              <a:rPr sz="3200" dirty="0">
                <a:latin typeface="Times New Roman"/>
                <a:cs typeface="Times New Roman"/>
              </a:rPr>
              <a:t>and</a:t>
            </a:r>
            <a:r>
              <a:rPr sz="3200" spc="-11" dirty="0">
                <a:latin typeface="Times New Roman"/>
                <a:cs typeface="Times New Roman"/>
              </a:rPr>
              <a:t> proportions</a:t>
            </a:r>
            <a:endParaRPr sz="3200">
              <a:latin typeface="Times New Roman"/>
              <a:cs typeface="Times New Roman"/>
            </a:endParaRPr>
          </a:p>
          <a:p>
            <a:pPr>
              <a:spcBef>
                <a:spcPts val="15"/>
              </a:spcBef>
            </a:pPr>
            <a:endParaRPr sz="3051">
              <a:latin typeface="Times New Roman"/>
              <a:cs typeface="Times New Roman"/>
            </a:endParaRPr>
          </a:p>
          <a:p>
            <a:pPr marL="12700"/>
            <a:r>
              <a:rPr dirty="0">
                <a:latin typeface="Arial"/>
                <a:cs typeface="Arial"/>
              </a:rPr>
              <a:t>Eldridge</a:t>
            </a:r>
            <a:r>
              <a:rPr spc="5" dirty="0">
                <a:latin typeface="Arial"/>
                <a:cs typeface="Arial"/>
              </a:rPr>
              <a:t> </a:t>
            </a:r>
            <a:r>
              <a:rPr dirty="0">
                <a:latin typeface="Arial"/>
                <a:cs typeface="Arial"/>
              </a:rPr>
              <a:t>SM,</a:t>
            </a:r>
            <a:r>
              <a:rPr spc="-40" dirty="0">
                <a:latin typeface="Arial"/>
                <a:cs typeface="Arial"/>
              </a:rPr>
              <a:t> </a:t>
            </a:r>
            <a:r>
              <a:rPr dirty="0">
                <a:latin typeface="Arial"/>
                <a:cs typeface="Arial"/>
              </a:rPr>
              <a:t>(2003)</a:t>
            </a:r>
            <a:r>
              <a:rPr spc="-25" dirty="0">
                <a:latin typeface="Arial"/>
                <a:cs typeface="Arial"/>
              </a:rPr>
              <a:t> </a:t>
            </a:r>
            <a:r>
              <a:rPr dirty="0">
                <a:latin typeface="Arial"/>
                <a:cs typeface="Arial"/>
              </a:rPr>
              <a:t>Lessons</a:t>
            </a:r>
            <a:r>
              <a:rPr spc="-15" dirty="0">
                <a:latin typeface="Arial"/>
                <a:cs typeface="Arial"/>
              </a:rPr>
              <a:t> </a:t>
            </a:r>
            <a:r>
              <a:rPr dirty="0">
                <a:latin typeface="Arial"/>
                <a:cs typeface="Arial"/>
              </a:rPr>
              <a:t>for</a:t>
            </a:r>
            <a:r>
              <a:rPr spc="-20" dirty="0">
                <a:latin typeface="Arial"/>
                <a:cs typeface="Arial"/>
              </a:rPr>
              <a:t> </a:t>
            </a:r>
            <a:r>
              <a:rPr dirty="0">
                <a:latin typeface="Arial"/>
                <a:cs typeface="Arial"/>
              </a:rPr>
              <a:t>cluster</a:t>
            </a:r>
            <a:r>
              <a:rPr spc="-20" dirty="0">
                <a:latin typeface="Arial"/>
                <a:cs typeface="Arial"/>
              </a:rPr>
              <a:t> </a:t>
            </a:r>
            <a:r>
              <a:rPr dirty="0">
                <a:latin typeface="Arial"/>
                <a:cs typeface="Arial"/>
              </a:rPr>
              <a:t>randomised</a:t>
            </a:r>
            <a:r>
              <a:rPr spc="-11" dirty="0">
                <a:latin typeface="Arial"/>
                <a:cs typeface="Arial"/>
              </a:rPr>
              <a:t> trials</a:t>
            </a:r>
            <a:endParaRPr>
              <a:latin typeface="Arial"/>
              <a:cs typeface="Arial"/>
            </a:endParaRPr>
          </a:p>
          <a:p>
            <a:pPr marL="12700"/>
            <a:r>
              <a:rPr dirty="0">
                <a:latin typeface="Arial"/>
                <a:cs typeface="Arial"/>
              </a:rPr>
              <a:t>in</a:t>
            </a:r>
            <a:r>
              <a:rPr spc="-25" dirty="0">
                <a:latin typeface="Arial"/>
                <a:cs typeface="Arial"/>
              </a:rPr>
              <a:t> </a:t>
            </a:r>
            <a:r>
              <a:rPr dirty="0">
                <a:latin typeface="Arial"/>
                <a:cs typeface="Arial"/>
              </a:rPr>
              <a:t>the</a:t>
            </a:r>
            <a:r>
              <a:rPr spc="-11" dirty="0">
                <a:latin typeface="Arial"/>
                <a:cs typeface="Arial"/>
              </a:rPr>
              <a:t> </a:t>
            </a:r>
            <a:r>
              <a:rPr dirty="0">
                <a:latin typeface="Arial"/>
                <a:cs typeface="Arial"/>
              </a:rPr>
              <a:t>21st</a:t>
            </a:r>
            <a:r>
              <a:rPr spc="-15" dirty="0">
                <a:latin typeface="Arial"/>
                <a:cs typeface="Arial"/>
              </a:rPr>
              <a:t> </a:t>
            </a:r>
            <a:r>
              <a:rPr dirty="0">
                <a:latin typeface="Arial"/>
                <a:cs typeface="Arial"/>
              </a:rPr>
              <a:t>century:</a:t>
            </a:r>
            <a:r>
              <a:rPr spc="-5" dirty="0">
                <a:latin typeface="Arial"/>
                <a:cs typeface="Arial"/>
              </a:rPr>
              <a:t> </a:t>
            </a:r>
            <a:r>
              <a:rPr dirty="0">
                <a:latin typeface="Arial"/>
                <a:cs typeface="Arial"/>
              </a:rPr>
              <a:t>a</a:t>
            </a:r>
            <a:r>
              <a:rPr spc="-25" dirty="0">
                <a:latin typeface="Arial"/>
                <a:cs typeface="Arial"/>
              </a:rPr>
              <a:t> </a:t>
            </a:r>
            <a:r>
              <a:rPr dirty="0">
                <a:latin typeface="Arial"/>
                <a:cs typeface="Arial"/>
              </a:rPr>
              <a:t>systematic</a:t>
            </a:r>
            <a:r>
              <a:rPr spc="-20" dirty="0">
                <a:latin typeface="Arial"/>
                <a:cs typeface="Arial"/>
              </a:rPr>
              <a:t> </a:t>
            </a:r>
            <a:r>
              <a:rPr dirty="0">
                <a:latin typeface="Arial"/>
                <a:cs typeface="Arial"/>
              </a:rPr>
              <a:t>review of</a:t>
            </a:r>
            <a:r>
              <a:rPr spc="-11" dirty="0">
                <a:latin typeface="Arial"/>
                <a:cs typeface="Arial"/>
              </a:rPr>
              <a:t> </a:t>
            </a:r>
            <a:r>
              <a:rPr dirty="0">
                <a:latin typeface="Arial"/>
                <a:cs typeface="Arial"/>
              </a:rPr>
              <a:t>trials</a:t>
            </a:r>
            <a:r>
              <a:rPr spc="-15" dirty="0">
                <a:latin typeface="Arial"/>
                <a:cs typeface="Arial"/>
              </a:rPr>
              <a:t> </a:t>
            </a:r>
            <a:r>
              <a:rPr dirty="0">
                <a:latin typeface="Arial"/>
                <a:cs typeface="Arial"/>
              </a:rPr>
              <a:t>in</a:t>
            </a:r>
            <a:r>
              <a:rPr spc="-11" dirty="0">
                <a:latin typeface="Arial"/>
                <a:cs typeface="Arial"/>
              </a:rPr>
              <a:t> </a:t>
            </a:r>
            <a:r>
              <a:rPr dirty="0">
                <a:latin typeface="Arial"/>
                <a:cs typeface="Arial"/>
              </a:rPr>
              <a:t>primary</a:t>
            </a:r>
            <a:r>
              <a:rPr spc="-15" dirty="0">
                <a:latin typeface="Arial"/>
                <a:cs typeface="Arial"/>
              </a:rPr>
              <a:t> </a:t>
            </a:r>
            <a:r>
              <a:rPr spc="-11" dirty="0">
                <a:latin typeface="Arial"/>
                <a:cs typeface="Arial"/>
              </a:rPr>
              <a:t>care.</a:t>
            </a:r>
            <a:endParaRPr>
              <a:latin typeface="Arial"/>
              <a:cs typeface="Arial"/>
            </a:endParaRPr>
          </a:p>
        </p:txBody>
      </p:sp>
      <p:sp>
        <p:nvSpPr>
          <p:cNvPr id="5" name="object 5"/>
          <p:cNvSpPr txBox="1"/>
          <p:nvPr/>
        </p:nvSpPr>
        <p:spPr>
          <a:xfrm>
            <a:off x="383541" y="6168340"/>
            <a:ext cx="1816100" cy="289823"/>
          </a:xfrm>
          <a:prstGeom prst="rect">
            <a:avLst/>
          </a:prstGeom>
        </p:spPr>
        <p:txBody>
          <a:bodyPr vert="horz" wrap="square" lIns="0" tIns="12700" rIns="0" bIns="0" rtlCol="0">
            <a:spAutoFit/>
          </a:bodyPr>
          <a:lstStyle/>
          <a:p>
            <a:pPr marL="12700">
              <a:spcBef>
                <a:spcPts val="100"/>
              </a:spcBef>
            </a:pPr>
            <a:r>
              <a:rPr i="1" dirty="0">
                <a:latin typeface="Arial"/>
                <a:cs typeface="Arial"/>
              </a:rPr>
              <a:t>Clinical</a:t>
            </a:r>
            <a:r>
              <a:rPr i="1" spc="-31" dirty="0">
                <a:latin typeface="Arial"/>
                <a:cs typeface="Arial"/>
              </a:rPr>
              <a:t> </a:t>
            </a:r>
            <a:r>
              <a:rPr i="1" spc="-25" dirty="0">
                <a:latin typeface="Arial"/>
                <a:cs typeface="Arial"/>
              </a:rPr>
              <a:t>Trials</a:t>
            </a:r>
            <a:endParaRPr>
              <a:latin typeface="Arial"/>
              <a:cs typeface="Aria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160</a:t>
            </a:r>
            <a:endParaRPr sz="1400">
              <a:latin typeface="Times New Roman"/>
              <a:cs typeface="Times New Roman"/>
            </a:endParaRPr>
          </a:p>
        </p:txBody>
      </p:sp>
      <p:sp>
        <p:nvSpPr>
          <p:cNvPr id="3" name="object 3"/>
          <p:cNvSpPr txBox="1">
            <a:spLocks noGrp="1"/>
          </p:cNvSpPr>
          <p:nvPr>
            <p:ph type="title"/>
          </p:nvPr>
        </p:nvSpPr>
        <p:spPr>
          <a:xfrm>
            <a:off x="1980058" y="478284"/>
            <a:ext cx="5180331" cy="690574"/>
          </a:xfrm>
          <a:prstGeom prst="rect">
            <a:avLst/>
          </a:prstGeom>
        </p:spPr>
        <p:txBody>
          <a:bodyPr vert="horz" wrap="square" lIns="0" tIns="13335" rIns="0" bIns="0" rtlCol="0">
            <a:spAutoFit/>
          </a:bodyPr>
          <a:lstStyle/>
          <a:p>
            <a:pPr marL="12700">
              <a:spcBef>
                <a:spcPts val="105"/>
              </a:spcBef>
            </a:pPr>
            <a:r>
              <a:rPr sz="4400" b="0" dirty="0">
                <a:latin typeface="Times New Roman"/>
                <a:cs typeface="Times New Roman"/>
              </a:rPr>
              <a:t>Examples of</a:t>
            </a:r>
            <a:r>
              <a:rPr sz="4400" b="0" spc="-31" dirty="0">
                <a:latin typeface="Times New Roman"/>
                <a:cs typeface="Times New Roman"/>
              </a:rPr>
              <a:t> </a:t>
            </a:r>
            <a:r>
              <a:rPr sz="4400" b="0" spc="-11" dirty="0">
                <a:latin typeface="Times New Roman"/>
                <a:cs typeface="Times New Roman"/>
              </a:rPr>
              <a:t>Published</a:t>
            </a:r>
            <a:endParaRPr sz="4400">
              <a:latin typeface="Times New Roman"/>
              <a:cs typeface="Times New Roman"/>
            </a:endParaRPr>
          </a:p>
        </p:txBody>
      </p:sp>
      <p:sp>
        <p:nvSpPr>
          <p:cNvPr id="4" name="object 4"/>
          <p:cNvSpPr txBox="1"/>
          <p:nvPr/>
        </p:nvSpPr>
        <p:spPr>
          <a:xfrm>
            <a:off x="1184557" y="1148537"/>
            <a:ext cx="6772909" cy="690574"/>
          </a:xfrm>
          <a:prstGeom prst="rect">
            <a:avLst/>
          </a:prstGeom>
        </p:spPr>
        <p:txBody>
          <a:bodyPr vert="horz" wrap="square" lIns="0" tIns="13335" rIns="0" bIns="0" rtlCol="0">
            <a:spAutoFit/>
          </a:bodyPr>
          <a:lstStyle/>
          <a:p>
            <a:pPr marL="12700">
              <a:spcBef>
                <a:spcPts val="105"/>
              </a:spcBef>
            </a:pPr>
            <a:r>
              <a:rPr sz="4400" dirty="0">
                <a:latin typeface="Times New Roman"/>
                <a:cs typeface="Times New Roman"/>
              </a:rPr>
              <a:t>Intracluster</a:t>
            </a:r>
            <a:r>
              <a:rPr sz="4400" spc="-51" dirty="0">
                <a:latin typeface="Times New Roman"/>
                <a:cs typeface="Times New Roman"/>
              </a:rPr>
              <a:t> </a:t>
            </a:r>
            <a:r>
              <a:rPr sz="4400" dirty="0">
                <a:latin typeface="Times New Roman"/>
                <a:cs typeface="Times New Roman"/>
              </a:rPr>
              <a:t>correlations</a:t>
            </a:r>
            <a:r>
              <a:rPr sz="4400" spc="-40" dirty="0">
                <a:latin typeface="Times New Roman"/>
                <a:cs typeface="Times New Roman"/>
              </a:rPr>
              <a:t> </a:t>
            </a:r>
            <a:r>
              <a:rPr sz="4400" spc="-11" dirty="0">
                <a:latin typeface="Times New Roman"/>
                <a:cs typeface="Times New Roman"/>
              </a:rPr>
              <a:t>coeff.</a:t>
            </a:r>
            <a:endParaRPr sz="4400">
              <a:latin typeface="Times New Roman"/>
              <a:cs typeface="Times New Roman"/>
            </a:endParaRPr>
          </a:p>
        </p:txBody>
      </p:sp>
      <p:sp>
        <p:nvSpPr>
          <p:cNvPr id="5" name="object 5"/>
          <p:cNvSpPr txBox="1"/>
          <p:nvPr/>
        </p:nvSpPr>
        <p:spPr>
          <a:xfrm>
            <a:off x="1698229" y="1739505"/>
            <a:ext cx="3691891" cy="3893758"/>
          </a:xfrm>
          <a:prstGeom prst="rect">
            <a:avLst/>
          </a:prstGeom>
        </p:spPr>
        <p:txBody>
          <a:bodyPr vert="horz" wrap="square" lIns="0" tIns="12065" rIns="0" bIns="0" rtlCol="0">
            <a:spAutoFit/>
          </a:bodyPr>
          <a:lstStyle/>
          <a:p>
            <a:pPr marL="12700" marR="2798375" indent="635">
              <a:lnSpc>
                <a:spcPct val="109200"/>
              </a:lnSpc>
              <a:spcBef>
                <a:spcPts val="95"/>
              </a:spcBef>
            </a:pPr>
            <a:r>
              <a:rPr sz="1051" b="1" spc="-11" dirty="0">
                <a:latin typeface="Verdana"/>
                <a:cs typeface="Verdana"/>
              </a:rPr>
              <a:t>Outcome </a:t>
            </a:r>
            <a:r>
              <a:rPr sz="1051" spc="-51" dirty="0">
                <a:latin typeface="Verdana"/>
                <a:cs typeface="Verdana"/>
              </a:rPr>
              <a:t>EPDS</a:t>
            </a:r>
            <a:r>
              <a:rPr sz="1051" spc="-25" dirty="0">
                <a:latin typeface="Verdana"/>
                <a:cs typeface="Verdana"/>
              </a:rPr>
              <a:t> </a:t>
            </a:r>
            <a:r>
              <a:rPr sz="1051" spc="-20" dirty="0">
                <a:latin typeface="Verdana"/>
                <a:cs typeface="Verdana"/>
              </a:rPr>
              <a:t>(Q1) </a:t>
            </a:r>
            <a:r>
              <a:rPr sz="1051" spc="-51" dirty="0">
                <a:latin typeface="Verdana"/>
                <a:cs typeface="Verdana"/>
              </a:rPr>
              <a:t>EPDS</a:t>
            </a:r>
            <a:r>
              <a:rPr sz="1051" spc="-35" dirty="0">
                <a:latin typeface="Verdana"/>
                <a:cs typeface="Verdana"/>
              </a:rPr>
              <a:t> </a:t>
            </a:r>
            <a:r>
              <a:rPr sz="1051" spc="-31" dirty="0">
                <a:latin typeface="Verdana"/>
                <a:cs typeface="Verdana"/>
              </a:rPr>
              <a:t>13</a:t>
            </a:r>
            <a:r>
              <a:rPr sz="1051" spc="-51" dirty="0">
                <a:latin typeface="Verdana"/>
                <a:cs typeface="Verdana"/>
              </a:rPr>
              <a:t> (Q1) EPDS</a:t>
            </a:r>
            <a:r>
              <a:rPr sz="1051" spc="-25" dirty="0">
                <a:latin typeface="Verdana"/>
                <a:cs typeface="Verdana"/>
              </a:rPr>
              <a:t> </a:t>
            </a:r>
            <a:r>
              <a:rPr sz="1051" spc="-20" dirty="0">
                <a:latin typeface="Verdana"/>
                <a:cs typeface="Verdana"/>
              </a:rPr>
              <a:t>(Q2) </a:t>
            </a:r>
            <a:r>
              <a:rPr sz="1051" spc="-51" dirty="0">
                <a:latin typeface="Verdana"/>
                <a:cs typeface="Verdana"/>
              </a:rPr>
              <a:t>EPDS</a:t>
            </a:r>
            <a:r>
              <a:rPr sz="1051" spc="-35" dirty="0">
                <a:latin typeface="Verdana"/>
                <a:cs typeface="Verdana"/>
              </a:rPr>
              <a:t> </a:t>
            </a:r>
            <a:r>
              <a:rPr sz="1051" spc="-31" dirty="0">
                <a:latin typeface="Verdana"/>
                <a:cs typeface="Verdana"/>
              </a:rPr>
              <a:t>13</a:t>
            </a:r>
            <a:r>
              <a:rPr sz="1051" spc="-51" dirty="0">
                <a:latin typeface="Verdana"/>
                <a:cs typeface="Verdana"/>
              </a:rPr>
              <a:t> (Q2)</a:t>
            </a:r>
            <a:endParaRPr sz="1051">
              <a:latin typeface="Verdana"/>
              <a:cs typeface="Verdana"/>
            </a:endParaRPr>
          </a:p>
          <a:p>
            <a:pPr marL="12700" marR="2379286">
              <a:lnSpc>
                <a:spcPts val="1380"/>
              </a:lnSpc>
              <a:spcBef>
                <a:spcPts val="65"/>
              </a:spcBef>
            </a:pPr>
            <a:r>
              <a:rPr sz="1051" spc="-55" dirty="0">
                <a:latin typeface="Verdana"/>
                <a:cs typeface="Verdana"/>
              </a:rPr>
              <a:t>Mother</a:t>
            </a:r>
            <a:r>
              <a:rPr sz="1051" spc="-40" dirty="0">
                <a:latin typeface="Verdana"/>
                <a:cs typeface="Verdana"/>
              </a:rPr>
              <a:t> smokes</a:t>
            </a:r>
            <a:r>
              <a:rPr sz="1051" dirty="0">
                <a:latin typeface="Verdana"/>
                <a:cs typeface="Verdana"/>
              </a:rPr>
              <a:t> </a:t>
            </a:r>
            <a:r>
              <a:rPr sz="1051" spc="-35" dirty="0">
                <a:latin typeface="Verdana"/>
                <a:cs typeface="Verdana"/>
              </a:rPr>
              <a:t>(Q1) </a:t>
            </a:r>
            <a:r>
              <a:rPr sz="1051" spc="-55" dirty="0">
                <a:latin typeface="Verdana"/>
                <a:cs typeface="Verdana"/>
              </a:rPr>
              <a:t>Mother</a:t>
            </a:r>
            <a:r>
              <a:rPr sz="1051" spc="-40" dirty="0">
                <a:latin typeface="Verdana"/>
                <a:cs typeface="Verdana"/>
              </a:rPr>
              <a:t> smokes</a:t>
            </a:r>
            <a:r>
              <a:rPr sz="1051" dirty="0">
                <a:latin typeface="Verdana"/>
                <a:cs typeface="Verdana"/>
              </a:rPr>
              <a:t> </a:t>
            </a:r>
            <a:r>
              <a:rPr sz="1051" spc="-35" dirty="0">
                <a:latin typeface="Verdana"/>
                <a:cs typeface="Verdana"/>
              </a:rPr>
              <a:t>(Q2)</a:t>
            </a:r>
            <a:endParaRPr sz="1051">
              <a:latin typeface="Verdana"/>
              <a:cs typeface="Verdana"/>
            </a:endParaRPr>
          </a:p>
          <a:p>
            <a:pPr marL="12700">
              <a:spcBef>
                <a:spcPts val="45"/>
              </a:spcBef>
            </a:pPr>
            <a:r>
              <a:rPr sz="1051" spc="-31" dirty="0">
                <a:latin typeface="Verdana"/>
                <a:cs typeface="Verdana"/>
              </a:rPr>
              <a:t>Breast</a:t>
            </a:r>
            <a:r>
              <a:rPr sz="1051" spc="-55" dirty="0">
                <a:latin typeface="Verdana"/>
                <a:cs typeface="Verdana"/>
              </a:rPr>
              <a:t> </a:t>
            </a:r>
            <a:r>
              <a:rPr sz="1051" spc="-51" dirty="0">
                <a:latin typeface="Verdana"/>
                <a:cs typeface="Verdana"/>
              </a:rPr>
              <a:t>feeding</a:t>
            </a:r>
            <a:r>
              <a:rPr sz="1051" spc="-45" dirty="0">
                <a:latin typeface="Verdana"/>
                <a:cs typeface="Verdana"/>
              </a:rPr>
              <a:t> </a:t>
            </a:r>
            <a:r>
              <a:rPr sz="1051" spc="-35" dirty="0">
                <a:latin typeface="Verdana"/>
                <a:cs typeface="Verdana"/>
              </a:rPr>
              <a:t>if</a:t>
            </a:r>
            <a:r>
              <a:rPr sz="1051" spc="-51" dirty="0">
                <a:latin typeface="Verdana"/>
                <a:cs typeface="Verdana"/>
              </a:rPr>
              <a:t> </a:t>
            </a:r>
            <a:r>
              <a:rPr sz="1051" spc="-65" dirty="0">
                <a:latin typeface="Verdana"/>
                <a:cs typeface="Verdana"/>
              </a:rPr>
              <a:t>child</a:t>
            </a:r>
            <a:r>
              <a:rPr sz="1051" spc="-31" dirty="0">
                <a:latin typeface="Verdana"/>
                <a:cs typeface="Verdana"/>
              </a:rPr>
              <a:t> </a:t>
            </a:r>
            <a:r>
              <a:rPr sz="1051" spc="-40" dirty="0">
                <a:latin typeface="Verdana"/>
                <a:cs typeface="Verdana"/>
              </a:rPr>
              <a:t>under</a:t>
            </a:r>
            <a:r>
              <a:rPr sz="1051" spc="-51" dirty="0">
                <a:latin typeface="Verdana"/>
                <a:cs typeface="Verdana"/>
              </a:rPr>
              <a:t> </a:t>
            </a:r>
            <a:r>
              <a:rPr sz="1051" dirty="0">
                <a:latin typeface="Verdana"/>
                <a:cs typeface="Verdana"/>
              </a:rPr>
              <a:t>6</a:t>
            </a:r>
            <a:r>
              <a:rPr sz="1051" spc="-51" dirty="0">
                <a:latin typeface="Verdana"/>
                <a:cs typeface="Verdana"/>
              </a:rPr>
              <a:t> </a:t>
            </a:r>
            <a:r>
              <a:rPr sz="1051" spc="-35" dirty="0">
                <a:latin typeface="Verdana"/>
                <a:cs typeface="Verdana"/>
              </a:rPr>
              <a:t>months</a:t>
            </a:r>
            <a:r>
              <a:rPr sz="1051" spc="-15" dirty="0">
                <a:latin typeface="Verdana"/>
                <a:cs typeface="Verdana"/>
              </a:rPr>
              <a:t> </a:t>
            </a:r>
            <a:r>
              <a:rPr sz="1051" spc="-25" dirty="0">
                <a:latin typeface="Verdana"/>
                <a:cs typeface="Verdana"/>
              </a:rPr>
              <a:t>age</a:t>
            </a:r>
            <a:endParaRPr sz="1051">
              <a:latin typeface="Verdana"/>
              <a:cs typeface="Verdana"/>
            </a:endParaRPr>
          </a:p>
          <a:p>
            <a:pPr marL="12700">
              <a:spcBef>
                <a:spcPts val="115"/>
              </a:spcBef>
            </a:pPr>
            <a:r>
              <a:rPr sz="1051" spc="-31" dirty="0">
                <a:latin typeface="Verdana"/>
                <a:cs typeface="Verdana"/>
              </a:rPr>
              <a:t>Breast</a:t>
            </a:r>
            <a:r>
              <a:rPr sz="1051" spc="-65" dirty="0">
                <a:latin typeface="Verdana"/>
                <a:cs typeface="Verdana"/>
              </a:rPr>
              <a:t> </a:t>
            </a:r>
            <a:r>
              <a:rPr sz="1051" spc="-35" dirty="0">
                <a:latin typeface="Verdana"/>
                <a:cs typeface="Verdana"/>
              </a:rPr>
              <a:t>fed</a:t>
            </a:r>
            <a:r>
              <a:rPr sz="1051" spc="-55" dirty="0">
                <a:latin typeface="Verdana"/>
                <a:cs typeface="Verdana"/>
              </a:rPr>
              <a:t> </a:t>
            </a:r>
            <a:r>
              <a:rPr sz="1051" spc="-11" dirty="0">
                <a:latin typeface="Verdana"/>
                <a:cs typeface="Verdana"/>
              </a:rPr>
              <a:t>at</a:t>
            </a:r>
            <a:r>
              <a:rPr sz="1051" spc="-65" dirty="0">
                <a:latin typeface="Verdana"/>
                <a:cs typeface="Verdana"/>
              </a:rPr>
              <a:t> </a:t>
            </a:r>
            <a:r>
              <a:rPr sz="1051" spc="-20" dirty="0">
                <a:latin typeface="Verdana"/>
                <a:cs typeface="Verdana"/>
              </a:rPr>
              <a:t>birth</a:t>
            </a:r>
            <a:endParaRPr sz="1051">
              <a:latin typeface="Verdana"/>
              <a:cs typeface="Verdana"/>
            </a:endParaRPr>
          </a:p>
          <a:p>
            <a:pPr marL="12700" marR="1671278">
              <a:lnSpc>
                <a:spcPct val="109100"/>
              </a:lnSpc>
            </a:pPr>
            <a:r>
              <a:rPr sz="1051" spc="-60" dirty="0">
                <a:latin typeface="Verdana"/>
                <a:cs typeface="Verdana"/>
              </a:rPr>
              <a:t>Child</a:t>
            </a:r>
            <a:r>
              <a:rPr sz="1051" spc="-35" dirty="0">
                <a:latin typeface="Verdana"/>
                <a:cs typeface="Verdana"/>
              </a:rPr>
              <a:t> </a:t>
            </a:r>
            <a:r>
              <a:rPr sz="1051" spc="-25" dirty="0">
                <a:latin typeface="Verdana"/>
                <a:cs typeface="Verdana"/>
              </a:rPr>
              <a:t>has</a:t>
            </a:r>
            <a:r>
              <a:rPr sz="1051" spc="-15" dirty="0">
                <a:latin typeface="Verdana"/>
                <a:cs typeface="Verdana"/>
              </a:rPr>
              <a:t> </a:t>
            </a:r>
            <a:r>
              <a:rPr sz="1051" spc="-51" dirty="0">
                <a:latin typeface="Verdana"/>
                <a:cs typeface="Verdana"/>
              </a:rPr>
              <a:t>sleeping</a:t>
            </a:r>
            <a:r>
              <a:rPr sz="1051" spc="-31" dirty="0">
                <a:latin typeface="Verdana"/>
                <a:cs typeface="Verdana"/>
              </a:rPr>
              <a:t> </a:t>
            </a:r>
            <a:r>
              <a:rPr sz="1051" spc="-55" dirty="0">
                <a:latin typeface="Verdana"/>
                <a:cs typeface="Verdana"/>
              </a:rPr>
              <a:t>problem</a:t>
            </a:r>
            <a:r>
              <a:rPr sz="1051" spc="-60" dirty="0">
                <a:latin typeface="Verdana"/>
                <a:cs typeface="Verdana"/>
              </a:rPr>
              <a:t> </a:t>
            </a:r>
            <a:r>
              <a:rPr sz="1051" spc="-25" dirty="0">
                <a:latin typeface="Verdana"/>
                <a:cs typeface="Verdana"/>
              </a:rPr>
              <a:t>(Q1) </a:t>
            </a:r>
            <a:r>
              <a:rPr sz="1051" spc="-60" dirty="0">
                <a:latin typeface="Verdana"/>
                <a:cs typeface="Verdana"/>
              </a:rPr>
              <a:t>Child</a:t>
            </a:r>
            <a:r>
              <a:rPr sz="1051" spc="-35" dirty="0">
                <a:latin typeface="Verdana"/>
                <a:cs typeface="Verdana"/>
              </a:rPr>
              <a:t> </a:t>
            </a:r>
            <a:r>
              <a:rPr sz="1051" spc="-25" dirty="0">
                <a:latin typeface="Verdana"/>
                <a:cs typeface="Verdana"/>
              </a:rPr>
              <a:t>has</a:t>
            </a:r>
            <a:r>
              <a:rPr sz="1051" spc="-15" dirty="0">
                <a:latin typeface="Verdana"/>
                <a:cs typeface="Verdana"/>
              </a:rPr>
              <a:t> </a:t>
            </a:r>
            <a:r>
              <a:rPr sz="1051" spc="-51" dirty="0">
                <a:latin typeface="Verdana"/>
                <a:cs typeface="Verdana"/>
              </a:rPr>
              <a:t>sleeping</a:t>
            </a:r>
            <a:r>
              <a:rPr sz="1051" spc="-31" dirty="0">
                <a:latin typeface="Verdana"/>
                <a:cs typeface="Verdana"/>
              </a:rPr>
              <a:t> </a:t>
            </a:r>
            <a:r>
              <a:rPr sz="1051" spc="-55" dirty="0">
                <a:latin typeface="Verdana"/>
                <a:cs typeface="Verdana"/>
              </a:rPr>
              <a:t>problem</a:t>
            </a:r>
            <a:r>
              <a:rPr sz="1051" spc="-60" dirty="0">
                <a:latin typeface="Verdana"/>
                <a:cs typeface="Verdana"/>
              </a:rPr>
              <a:t> </a:t>
            </a:r>
            <a:r>
              <a:rPr sz="1051" spc="-25" dirty="0">
                <a:latin typeface="Verdana"/>
                <a:cs typeface="Verdana"/>
              </a:rPr>
              <a:t>(Q2)</a:t>
            </a:r>
            <a:endParaRPr sz="1051">
              <a:latin typeface="Verdana"/>
              <a:cs typeface="Verdana"/>
            </a:endParaRPr>
          </a:p>
          <a:p>
            <a:pPr marL="12700" marR="728327">
              <a:lnSpc>
                <a:spcPct val="109100"/>
              </a:lnSpc>
              <a:spcBef>
                <a:spcPts val="5"/>
              </a:spcBef>
            </a:pPr>
            <a:r>
              <a:rPr sz="1051" spc="-40" dirty="0">
                <a:latin typeface="Verdana"/>
                <a:cs typeface="Verdana"/>
              </a:rPr>
              <a:t>Child's</a:t>
            </a:r>
            <a:r>
              <a:rPr sz="1051" dirty="0">
                <a:latin typeface="Verdana"/>
                <a:cs typeface="Verdana"/>
              </a:rPr>
              <a:t> </a:t>
            </a:r>
            <a:r>
              <a:rPr sz="1051" spc="-55" dirty="0">
                <a:latin typeface="Verdana"/>
                <a:cs typeface="Verdana"/>
              </a:rPr>
              <a:t>general</a:t>
            </a:r>
            <a:r>
              <a:rPr sz="1051" spc="-85" dirty="0">
                <a:latin typeface="Verdana"/>
                <a:cs typeface="Verdana"/>
              </a:rPr>
              <a:t> </a:t>
            </a:r>
            <a:r>
              <a:rPr sz="1051" spc="-55" dirty="0">
                <a:latin typeface="Verdana"/>
                <a:cs typeface="Verdana"/>
              </a:rPr>
              <a:t>healthvery</a:t>
            </a:r>
            <a:r>
              <a:rPr sz="1051" spc="-40" dirty="0">
                <a:latin typeface="Verdana"/>
                <a:cs typeface="Verdana"/>
              </a:rPr>
              <a:t> </a:t>
            </a:r>
            <a:r>
              <a:rPr sz="1051" spc="-55" dirty="0">
                <a:latin typeface="Verdana"/>
                <a:cs typeface="Verdana"/>
              </a:rPr>
              <a:t>healthy*</a:t>
            </a:r>
            <a:r>
              <a:rPr sz="1051" spc="-20" dirty="0">
                <a:latin typeface="Verdana"/>
                <a:cs typeface="Verdana"/>
              </a:rPr>
              <a:t> </a:t>
            </a:r>
            <a:r>
              <a:rPr sz="1051" spc="-11" dirty="0">
                <a:latin typeface="Verdana"/>
                <a:cs typeface="Verdana"/>
              </a:rPr>
              <a:t>(WCHMP) </a:t>
            </a:r>
            <a:r>
              <a:rPr sz="1051" spc="-65" dirty="0">
                <a:latin typeface="Verdana"/>
                <a:cs typeface="Verdana"/>
              </a:rPr>
              <a:t>Minor</a:t>
            </a:r>
            <a:r>
              <a:rPr sz="1051" spc="-5" dirty="0">
                <a:latin typeface="Verdana"/>
                <a:cs typeface="Verdana"/>
              </a:rPr>
              <a:t> </a:t>
            </a:r>
            <a:r>
              <a:rPr sz="1051" spc="-55" dirty="0">
                <a:latin typeface="Verdana"/>
                <a:cs typeface="Verdana"/>
              </a:rPr>
              <a:t>illnessmore</a:t>
            </a:r>
            <a:r>
              <a:rPr sz="1051" spc="-40" dirty="0">
                <a:latin typeface="Verdana"/>
                <a:cs typeface="Verdana"/>
              </a:rPr>
              <a:t> than</a:t>
            </a:r>
            <a:r>
              <a:rPr sz="1051" dirty="0">
                <a:latin typeface="Verdana"/>
                <a:cs typeface="Verdana"/>
              </a:rPr>
              <a:t> </a:t>
            </a:r>
            <a:r>
              <a:rPr sz="1051" spc="-25" dirty="0">
                <a:latin typeface="Verdana"/>
                <a:cs typeface="Verdana"/>
              </a:rPr>
              <a:t>other</a:t>
            </a:r>
            <a:r>
              <a:rPr sz="1051" spc="-20" dirty="0">
                <a:latin typeface="Verdana"/>
                <a:cs typeface="Verdana"/>
              </a:rPr>
              <a:t> </a:t>
            </a:r>
            <a:r>
              <a:rPr sz="1051" spc="-65" dirty="0">
                <a:latin typeface="Verdana"/>
                <a:cs typeface="Verdana"/>
              </a:rPr>
              <a:t>children</a:t>
            </a:r>
            <a:r>
              <a:rPr sz="1051" spc="-5" dirty="0">
                <a:latin typeface="Verdana"/>
                <a:cs typeface="Verdana"/>
              </a:rPr>
              <a:t> </a:t>
            </a:r>
            <a:r>
              <a:rPr sz="1051" spc="-35" dirty="0">
                <a:latin typeface="Verdana"/>
                <a:cs typeface="Verdana"/>
              </a:rPr>
              <a:t>(WCHMP)</a:t>
            </a:r>
            <a:endParaRPr sz="1051">
              <a:latin typeface="Verdana"/>
              <a:cs typeface="Verdana"/>
            </a:endParaRPr>
          </a:p>
          <a:p>
            <a:pPr marL="12700" marR="737852">
              <a:lnSpc>
                <a:spcPct val="109100"/>
              </a:lnSpc>
            </a:pPr>
            <a:r>
              <a:rPr sz="1051" spc="-75" dirty="0">
                <a:latin typeface="Verdana"/>
                <a:cs typeface="Verdana"/>
              </a:rPr>
              <a:t>&gt;</a:t>
            </a:r>
            <a:r>
              <a:rPr sz="1051" spc="-51" dirty="0">
                <a:latin typeface="Verdana"/>
                <a:cs typeface="Verdana"/>
              </a:rPr>
              <a:t> </a:t>
            </a:r>
            <a:r>
              <a:rPr sz="1051" dirty="0">
                <a:latin typeface="Verdana"/>
                <a:cs typeface="Verdana"/>
              </a:rPr>
              <a:t>2</a:t>
            </a:r>
            <a:r>
              <a:rPr sz="1051" spc="-95" dirty="0">
                <a:latin typeface="Verdana"/>
                <a:cs typeface="Verdana"/>
              </a:rPr>
              <a:t> </a:t>
            </a:r>
            <a:r>
              <a:rPr sz="1051" spc="-65" dirty="0">
                <a:latin typeface="Verdana"/>
                <a:cs typeface="Verdana"/>
              </a:rPr>
              <a:t>minor</a:t>
            </a:r>
            <a:r>
              <a:rPr sz="1051" spc="-25" dirty="0">
                <a:latin typeface="Verdana"/>
                <a:cs typeface="Verdana"/>
              </a:rPr>
              <a:t> </a:t>
            </a:r>
            <a:r>
              <a:rPr sz="1051" spc="-45" dirty="0">
                <a:latin typeface="Verdana"/>
                <a:cs typeface="Verdana"/>
              </a:rPr>
              <a:t>illnesses</a:t>
            </a:r>
            <a:r>
              <a:rPr sz="1051" spc="-51" dirty="0">
                <a:latin typeface="Verdana"/>
                <a:cs typeface="Verdana"/>
              </a:rPr>
              <a:t> </a:t>
            </a:r>
            <a:r>
              <a:rPr sz="1051" spc="-60" dirty="0">
                <a:latin typeface="Verdana"/>
                <a:cs typeface="Verdana"/>
              </a:rPr>
              <a:t>in</a:t>
            </a:r>
            <a:r>
              <a:rPr sz="1051" spc="-31" dirty="0">
                <a:latin typeface="Verdana"/>
                <a:cs typeface="Verdana"/>
              </a:rPr>
              <a:t> </a:t>
            </a:r>
            <a:r>
              <a:rPr sz="1051" spc="-20" dirty="0">
                <a:latin typeface="Verdana"/>
                <a:cs typeface="Verdana"/>
              </a:rPr>
              <a:t>past</a:t>
            </a:r>
            <a:r>
              <a:rPr sz="1051" spc="-35" dirty="0">
                <a:latin typeface="Verdana"/>
                <a:cs typeface="Verdana"/>
              </a:rPr>
              <a:t> </a:t>
            </a:r>
            <a:r>
              <a:rPr sz="1051" dirty="0">
                <a:latin typeface="Verdana"/>
                <a:cs typeface="Verdana"/>
              </a:rPr>
              <a:t>3</a:t>
            </a:r>
            <a:r>
              <a:rPr sz="1051" spc="-55" dirty="0">
                <a:latin typeface="Verdana"/>
                <a:cs typeface="Verdana"/>
              </a:rPr>
              <a:t> </a:t>
            </a:r>
            <a:r>
              <a:rPr sz="1051" spc="-31" dirty="0">
                <a:latin typeface="Verdana"/>
                <a:cs typeface="Verdana"/>
              </a:rPr>
              <a:t>months</a:t>
            </a:r>
            <a:r>
              <a:rPr sz="1051" spc="-20" dirty="0">
                <a:latin typeface="Verdana"/>
                <a:cs typeface="Verdana"/>
              </a:rPr>
              <a:t> </a:t>
            </a:r>
            <a:r>
              <a:rPr sz="1051" spc="-35" dirty="0">
                <a:latin typeface="Verdana"/>
                <a:cs typeface="Verdana"/>
              </a:rPr>
              <a:t>(WCHMP) </a:t>
            </a:r>
            <a:r>
              <a:rPr sz="1051" spc="-45" dirty="0">
                <a:latin typeface="Verdana"/>
                <a:cs typeface="Verdana"/>
              </a:rPr>
              <a:t>Accident</a:t>
            </a:r>
            <a:r>
              <a:rPr sz="1051" spc="-51" dirty="0">
                <a:latin typeface="Verdana"/>
                <a:cs typeface="Verdana"/>
              </a:rPr>
              <a:t> </a:t>
            </a:r>
            <a:r>
              <a:rPr sz="1051" spc="-55" dirty="0">
                <a:latin typeface="Verdana"/>
                <a:cs typeface="Verdana"/>
              </a:rPr>
              <a:t>in</a:t>
            </a:r>
            <a:r>
              <a:rPr sz="1051" spc="-35" dirty="0">
                <a:latin typeface="Verdana"/>
                <a:cs typeface="Verdana"/>
              </a:rPr>
              <a:t> </a:t>
            </a:r>
            <a:r>
              <a:rPr sz="1051" spc="-20" dirty="0">
                <a:latin typeface="Verdana"/>
                <a:cs typeface="Verdana"/>
              </a:rPr>
              <a:t>past</a:t>
            </a:r>
            <a:r>
              <a:rPr sz="1051" spc="-40" dirty="0">
                <a:latin typeface="Verdana"/>
                <a:cs typeface="Verdana"/>
              </a:rPr>
              <a:t> </a:t>
            </a:r>
            <a:r>
              <a:rPr sz="1051" spc="-65" dirty="0">
                <a:latin typeface="Verdana"/>
                <a:cs typeface="Verdana"/>
              </a:rPr>
              <a:t>year</a:t>
            </a:r>
            <a:r>
              <a:rPr sz="1051" spc="-25" dirty="0">
                <a:latin typeface="Verdana"/>
                <a:cs typeface="Verdana"/>
              </a:rPr>
              <a:t> </a:t>
            </a:r>
            <a:r>
              <a:rPr sz="1051" spc="-11" dirty="0">
                <a:latin typeface="Verdana"/>
                <a:cs typeface="Verdana"/>
              </a:rPr>
              <a:t>(WCHMP)</a:t>
            </a:r>
            <a:endParaRPr sz="1051">
              <a:latin typeface="Verdana"/>
              <a:cs typeface="Verdana"/>
            </a:endParaRPr>
          </a:p>
          <a:p>
            <a:pPr marL="12700" marR="1174085">
              <a:lnSpc>
                <a:spcPct val="109100"/>
              </a:lnSpc>
              <a:spcBef>
                <a:spcPts val="5"/>
              </a:spcBef>
            </a:pPr>
            <a:r>
              <a:rPr sz="1051" spc="-55" dirty="0">
                <a:latin typeface="Verdana"/>
                <a:cs typeface="Verdana"/>
              </a:rPr>
              <a:t>Behaviour</a:t>
            </a:r>
            <a:r>
              <a:rPr sz="1051" dirty="0">
                <a:latin typeface="Verdana"/>
                <a:cs typeface="Verdana"/>
              </a:rPr>
              <a:t> </a:t>
            </a:r>
            <a:r>
              <a:rPr sz="1051" spc="-55" dirty="0">
                <a:latin typeface="Verdana"/>
                <a:cs typeface="Verdana"/>
              </a:rPr>
              <a:t>problem</a:t>
            </a:r>
            <a:r>
              <a:rPr sz="1051" spc="-35" dirty="0">
                <a:latin typeface="Verdana"/>
                <a:cs typeface="Verdana"/>
              </a:rPr>
              <a:t> </a:t>
            </a:r>
            <a:r>
              <a:rPr sz="1051" spc="-11" dirty="0">
                <a:latin typeface="Verdana"/>
                <a:cs typeface="Verdana"/>
              </a:rPr>
              <a:t>(WCHMP) </a:t>
            </a:r>
            <a:r>
              <a:rPr sz="1051" spc="-51" dirty="0">
                <a:latin typeface="Verdana"/>
                <a:cs typeface="Verdana"/>
              </a:rPr>
              <a:t>Hospitalised</a:t>
            </a:r>
            <a:r>
              <a:rPr sz="1051" spc="-45" dirty="0">
                <a:latin typeface="Verdana"/>
                <a:cs typeface="Verdana"/>
              </a:rPr>
              <a:t> </a:t>
            </a:r>
            <a:r>
              <a:rPr sz="1051" spc="-55" dirty="0">
                <a:latin typeface="Verdana"/>
                <a:cs typeface="Verdana"/>
              </a:rPr>
              <a:t>in</a:t>
            </a:r>
            <a:r>
              <a:rPr sz="1051" spc="-35" dirty="0">
                <a:latin typeface="Verdana"/>
                <a:cs typeface="Verdana"/>
              </a:rPr>
              <a:t> </a:t>
            </a:r>
            <a:r>
              <a:rPr sz="1051" spc="-20" dirty="0">
                <a:latin typeface="Verdana"/>
                <a:cs typeface="Verdana"/>
              </a:rPr>
              <a:t>past</a:t>
            </a:r>
            <a:r>
              <a:rPr sz="1051" spc="-55" dirty="0">
                <a:latin typeface="Verdana"/>
                <a:cs typeface="Verdana"/>
              </a:rPr>
              <a:t> </a:t>
            </a:r>
            <a:r>
              <a:rPr sz="1051" dirty="0">
                <a:latin typeface="Verdana"/>
                <a:cs typeface="Verdana"/>
              </a:rPr>
              <a:t>6</a:t>
            </a:r>
            <a:r>
              <a:rPr sz="1051" spc="-51" dirty="0">
                <a:latin typeface="Verdana"/>
                <a:cs typeface="Verdana"/>
              </a:rPr>
              <a:t> </a:t>
            </a:r>
            <a:r>
              <a:rPr sz="1051" spc="-31" dirty="0">
                <a:latin typeface="Verdana"/>
                <a:cs typeface="Verdana"/>
              </a:rPr>
              <a:t>months</a:t>
            </a:r>
            <a:r>
              <a:rPr sz="1051" spc="-11" dirty="0">
                <a:latin typeface="Verdana"/>
                <a:cs typeface="Verdana"/>
              </a:rPr>
              <a:t> </a:t>
            </a:r>
            <a:r>
              <a:rPr sz="1051" spc="-45" dirty="0">
                <a:latin typeface="Verdana"/>
                <a:cs typeface="Verdana"/>
              </a:rPr>
              <a:t>(WCHMP)</a:t>
            </a:r>
            <a:endParaRPr sz="1051">
              <a:latin typeface="Verdana"/>
              <a:cs typeface="Verdana"/>
            </a:endParaRPr>
          </a:p>
          <a:p>
            <a:pPr marL="12700" marR="1022960">
              <a:lnSpc>
                <a:spcPct val="109100"/>
              </a:lnSpc>
            </a:pPr>
            <a:r>
              <a:rPr sz="1051" spc="-60" dirty="0">
                <a:latin typeface="Verdana"/>
                <a:cs typeface="Verdana"/>
              </a:rPr>
              <a:t>Child</a:t>
            </a:r>
            <a:r>
              <a:rPr sz="1051" spc="-35" dirty="0">
                <a:latin typeface="Verdana"/>
                <a:cs typeface="Verdana"/>
              </a:rPr>
              <a:t> </a:t>
            </a:r>
            <a:r>
              <a:rPr sz="1051" spc="-40" dirty="0">
                <a:latin typeface="Verdana"/>
                <a:cs typeface="Verdana"/>
              </a:rPr>
              <a:t>attended hospital</a:t>
            </a:r>
            <a:r>
              <a:rPr sz="1051" spc="-85" dirty="0">
                <a:latin typeface="Verdana"/>
                <a:cs typeface="Verdana"/>
              </a:rPr>
              <a:t> </a:t>
            </a:r>
            <a:r>
              <a:rPr sz="1051" spc="-60" dirty="0">
                <a:latin typeface="Verdana"/>
                <a:cs typeface="Verdana"/>
              </a:rPr>
              <a:t>in</a:t>
            </a:r>
            <a:r>
              <a:rPr sz="1051" spc="-31" dirty="0">
                <a:latin typeface="Verdana"/>
                <a:cs typeface="Verdana"/>
              </a:rPr>
              <a:t> last</a:t>
            </a:r>
            <a:r>
              <a:rPr sz="1051" spc="-5" dirty="0">
                <a:latin typeface="Verdana"/>
                <a:cs typeface="Verdana"/>
              </a:rPr>
              <a:t> </a:t>
            </a:r>
            <a:r>
              <a:rPr sz="1051" spc="-35" dirty="0">
                <a:latin typeface="Verdana"/>
                <a:cs typeface="Verdana"/>
              </a:rPr>
              <a:t>two</a:t>
            </a:r>
            <a:r>
              <a:rPr sz="1051" spc="-11" dirty="0">
                <a:latin typeface="Verdana"/>
                <a:cs typeface="Verdana"/>
              </a:rPr>
              <a:t> months </a:t>
            </a:r>
            <a:r>
              <a:rPr sz="1051" spc="-60" dirty="0">
                <a:latin typeface="Verdana"/>
                <a:cs typeface="Verdana"/>
              </a:rPr>
              <a:t>Child</a:t>
            </a:r>
            <a:r>
              <a:rPr sz="1051" spc="-35" dirty="0">
                <a:latin typeface="Verdana"/>
                <a:cs typeface="Verdana"/>
              </a:rPr>
              <a:t> </a:t>
            </a:r>
            <a:r>
              <a:rPr sz="1051" spc="-45" dirty="0">
                <a:latin typeface="Verdana"/>
                <a:cs typeface="Verdana"/>
              </a:rPr>
              <a:t>seen </a:t>
            </a:r>
            <a:r>
              <a:rPr sz="1051" spc="-60" dirty="0">
                <a:latin typeface="Verdana"/>
                <a:cs typeface="Verdana"/>
              </a:rPr>
              <a:t>GP</a:t>
            </a:r>
            <a:r>
              <a:rPr sz="1051" spc="-40" dirty="0">
                <a:latin typeface="Verdana"/>
                <a:cs typeface="Verdana"/>
              </a:rPr>
              <a:t> </a:t>
            </a:r>
            <a:r>
              <a:rPr sz="1051" spc="-55" dirty="0">
                <a:latin typeface="Verdana"/>
                <a:cs typeface="Verdana"/>
              </a:rPr>
              <a:t>in</a:t>
            </a:r>
            <a:r>
              <a:rPr sz="1051" spc="-40" dirty="0">
                <a:latin typeface="Verdana"/>
                <a:cs typeface="Verdana"/>
              </a:rPr>
              <a:t> </a:t>
            </a:r>
            <a:r>
              <a:rPr sz="1051" spc="-20" dirty="0">
                <a:latin typeface="Verdana"/>
                <a:cs typeface="Verdana"/>
              </a:rPr>
              <a:t>past</a:t>
            </a:r>
            <a:r>
              <a:rPr sz="1051" spc="-25" dirty="0">
                <a:latin typeface="Verdana"/>
                <a:cs typeface="Verdana"/>
              </a:rPr>
              <a:t> </a:t>
            </a:r>
            <a:r>
              <a:rPr sz="1051" dirty="0">
                <a:latin typeface="Verdana"/>
                <a:cs typeface="Verdana"/>
              </a:rPr>
              <a:t>2</a:t>
            </a:r>
            <a:r>
              <a:rPr sz="1051" spc="-45" dirty="0">
                <a:latin typeface="Verdana"/>
                <a:cs typeface="Verdana"/>
              </a:rPr>
              <a:t> </a:t>
            </a:r>
            <a:r>
              <a:rPr sz="1051" spc="-65" dirty="0">
                <a:latin typeface="Verdana"/>
                <a:cs typeface="Verdana"/>
              </a:rPr>
              <a:t>weeks</a:t>
            </a:r>
            <a:r>
              <a:rPr sz="1051" spc="11" dirty="0">
                <a:latin typeface="Verdana"/>
                <a:cs typeface="Verdana"/>
              </a:rPr>
              <a:t> </a:t>
            </a:r>
            <a:r>
              <a:rPr sz="1051" spc="-20" dirty="0">
                <a:latin typeface="Verdana"/>
                <a:cs typeface="Verdana"/>
              </a:rPr>
              <a:t>(Q1)</a:t>
            </a:r>
            <a:endParaRPr sz="1051">
              <a:latin typeface="Verdana"/>
              <a:cs typeface="Verdana"/>
            </a:endParaRPr>
          </a:p>
          <a:p>
            <a:pPr marL="12700">
              <a:spcBef>
                <a:spcPts val="120"/>
              </a:spcBef>
            </a:pPr>
            <a:r>
              <a:rPr sz="1051" spc="-60" dirty="0">
                <a:latin typeface="Verdana"/>
                <a:cs typeface="Verdana"/>
              </a:rPr>
              <a:t>Child</a:t>
            </a:r>
            <a:r>
              <a:rPr sz="1051" spc="-35" dirty="0">
                <a:latin typeface="Verdana"/>
                <a:cs typeface="Verdana"/>
              </a:rPr>
              <a:t> </a:t>
            </a:r>
            <a:r>
              <a:rPr sz="1051" spc="-45" dirty="0">
                <a:latin typeface="Verdana"/>
                <a:cs typeface="Verdana"/>
              </a:rPr>
              <a:t>seen </a:t>
            </a:r>
            <a:r>
              <a:rPr sz="1051" spc="-60" dirty="0">
                <a:latin typeface="Verdana"/>
                <a:cs typeface="Verdana"/>
              </a:rPr>
              <a:t>GP</a:t>
            </a:r>
            <a:r>
              <a:rPr sz="1051" spc="-40" dirty="0">
                <a:latin typeface="Verdana"/>
                <a:cs typeface="Verdana"/>
              </a:rPr>
              <a:t> </a:t>
            </a:r>
            <a:r>
              <a:rPr sz="1051" spc="-55" dirty="0">
                <a:latin typeface="Verdana"/>
                <a:cs typeface="Verdana"/>
              </a:rPr>
              <a:t>in</a:t>
            </a:r>
            <a:r>
              <a:rPr sz="1051" spc="-40" dirty="0">
                <a:latin typeface="Verdana"/>
                <a:cs typeface="Verdana"/>
              </a:rPr>
              <a:t> </a:t>
            </a:r>
            <a:r>
              <a:rPr sz="1051" spc="-20" dirty="0">
                <a:latin typeface="Verdana"/>
                <a:cs typeface="Verdana"/>
              </a:rPr>
              <a:t>past</a:t>
            </a:r>
            <a:r>
              <a:rPr sz="1051" spc="-25" dirty="0">
                <a:latin typeface="Verdana"/>
                <a:cs typeface="Verdana"/>
              </a:rPr>
              <a:t> </a:t>
            </a:r>
            <a:r>
              <a:rPr sz="1051" dirty="0">
                <a:latin typeface="Verdana"/>
                <a:cs typeface="Verdana"/>
              </a:rPr>
              <a:t>2</a:t>
            </a:r>
            <a:r>
              <a:rPr sz="1051" spc="-45" dirty="0">
                <a:latin typeface="Verdana"/>
                <a:cs typeface="Verdana"/>
              </a:rPr>
              <a:t> </a:t>
            </a:r>
            <a:r>
              <a:rPr sz="1051" spc="-65" dirty="0">
                <a:latin typeface="Verdana"/>
                <a:cs typeface="Verdana"/>
              </a:rPr>
              <a:t>weeks</a:t>
            </a:r>
            <a:r>
              <a:rPr sz="1051" spc="11" dirty="0">
                <a:latin typeface="Verdana"/>
                <a:cs typeface="Verdana"/>
              </a:rPr>
              <a:t> </a:t>
            </a:r>
            <a:r>
              <a:rPr sz="1051" spc="-20" dirty="0">
                <a:latin typeface="Verdana"/>
                <a:cs typeface="Verdana"/>
              </a:rPr>
              <a:t>(Q2)</a:t>
            </a:r>
            <a:endParaRPr sz="1051">
              <a:latin typeface="Verdana"/>
              <a:cs typeface="Verdana"/>
            </a:endParaRPr>
          </a:p>
          <a:p>
            <a:pPr marL="12700" marR="5080">
              <a:lnSpc>
                <a:spcPts val="1380"/>
              </a:lnSpc>
              <a:spcBef>
                <a:spcPts val="60"/>
              </a:spcBef>
            </a:pPr>
            <a:r>
              <a:rPr sz="1051" spc="-45" dirty="0">
                <a:latin typeface="Verdana"/>
                <a:cs typeface="Verdana"/>
              </a:rPr>
              <a:t>Non-</a:t>
            </a:r>
            <a:r>
              <a:rPr sz="1051" spc="-40" dirty="0">
                <a:latin typeface="Verdana"/>
                <a:cs typeface="Verdana"/>
              </a:rPr>
              <a:t>routine</a:t>
            </a:r>
            <a:r>
              <a:rPr sz="1051" spc="-55" dirty="0">
                <a:latin typeface="Verdana"/>
                <a:cs typeface="Verdana"/>
              </a:rPr>
              <a:t> </a:t>
            </a:r>
            <a:r>
              <a:rPr sz="1051" spc="-35" dirty="0">
                <a:latin typeface="Verdana"/>
                <a:cs typeface="Verdana"/>
              </a:rPr>
              <a:t>visits</a:t>
            </a:r>
            <a:r>
              <a:rPr sz="1051" spc="-51" dirty="0">
                <a:latin typeface="Verdana"/>
                <a:cs typeface="Verdana"/>
              </a:rPr>
              <a:t> </a:t>
            </a:r>
            <a:r>
              <a:rPr sz="1051" dirty="0">
                <a:latin typeface="Verdana"/>
                <a:cs typeface="Verdana"/>
              </a:rPr>
              <a:t>to</a:t>
            </a:r>
            <a:r>
              <a:rPr sz="1051" spc="-20" dirty="0">
                <a:latin typeface="Verdana"/>
                <a:cs typeface="Verdana"/>
              </a:rPr>
              <a:t> </a:t>
            </a:r>
            <a:r>
              <a:rPr sz="1051" spc="-60" dirty="0">
                <a:latin typeface="Verdana"/>
                <a:cs typeface="Verdana"/>
              </a:rPr>
              <a:t>GP</a:t>
            </a:r>
            <a:r>
              <a:rPr sz="1051" spc="-40" dirty="0">
                <a:latin typeface="Verdana"/>
                <a:cs typeface="Verdana"/>
              </a:rPr>
              <a:t> </a:t>
            </a:r>
            <a:r>
              <a:rPr sz="1051" spc="-31" dirty="0">
                <a:latin typeface="Verdana"/>
                <a:cs typeface="Verdana"/>
              </a:rPr>
              <a:t>by</a:t>
            </a:r>
            <a:r>
              <a:rPr sz="1051" spc="-60" dirty="0">
                <a:latin typeface="Verdana"/>
                <a:cs typeface="Verdana"/>
              </a:rPr>
              <a:t> </a:t>
            </a:r>
            <a:r>
              <a:rPr sz="1051" spc="-45" dirty="0">
                <a:latin typeface="Verdana"/>
                <a:cs typeface="Verdana"/>
              </a:rPr>
              <a:t>mother</a:t>
            </a:r>
            <a:r>
              <a:rPr sz="1051" spc="-40" dirty="0">
                <a:latin typeface="Verdana"/>
                <a:cs typeface="Verdana"/>
              </a:rPr>
              <a:t> standardised</a:t>
            </a:r>
            <a:r>
              <a:rPr sz="1051" spc="-31" dirty="0">
                <a:latin typeface="Verdana"/>
                <a:cs typeface="Verdana"/>
              </a:rPr>
              <a:t> </a:t>
            </a:r>
            <a:r>
              <a:rPr sz="1051" dirty="0">
                <a:latin typeface="Verdana"/>
                <a:cs typeface="Verdana"/>
              </a:rPr>
              <a:t>to</a:t>
            </a:r>
            <a:r>
              <a:rPr sz="1051" spc="-15" dirty="0">
                <a:latin typeface="Verdana"/>
                <a:cs typeface="Verdana"/>
              </a:rPr>
              <a:t> </a:t>
            </a:r>
            <a:r>
              <a:rPr sz="1051" dirty="0">
                <a:latin typeface="Verdana"/>
                <a:cs typeface="Verdana"/>
              </a:rPr>
              <a:t>1</a:t>
            </a:r>
            <a:r>
              <a:rPr sz="1051" spc="-35" dirty="0">
                <a:latin typeface="Verdana"/>
                <a:cs typeface="Verdana"/>
              </a:rPr>
              <a:t> </a:t>
            </a:r>
            <a:r>
              <a:rPr sz="1051" spc="-20" dirty="0">
                <a:latin typeface="Verdana"/>
                <a:cs typeface="Verdana"/>
              </a:rPr>
              <a:t>year </a:t>
            </a:r>
            <a:r>
              <a:rPr sz="1051" spc="-45" dirty="0">
                <a:latin typeface="Verdana"/>
                <a:cs typeface="Verdana"/>
              </a:rPr>
              <a:t>Non-</a:t>
            </a:r>
            <a:r>
              <a:rPr sz="1051" spc="-40" dirty="0">
                <a:latin typeface="Verdana"/>
                <a:cs typeface="Verdana"/>
              </a:rPr>
              <a:t>routine</a:t>
            </a:r>
            <a:r>
              <a:rPr sz="1051" spc="-55" dirty="0">
                <a:latin typeface="Verdana"/>
                <a:cs typeface="Verdana"/>
              </a:rPr>
              <a:t> </a:t>
            </a:r>
            <a:r>
              <a:rPr sz="1051" spc="-35" dirty="0">
                <a:latin typeface="Verdana"/>
                <a:cs typeface="Verdana"/>
              </a:rPr>
              <a:t>visits</a:t>
            </a:r>
            <a:r>
              <a:rPr sz="1051" spc="-45" dirty="0">
                <a:latin typeface="Verdana"/>
                <a:cs typeface="Verdana"/>
              </a:rPr>
              <a:t> </a:t>
            </a:r>
            <a:r>
              <a:rPr sz="1051" dirty="0">
                <a:latin typeface="Verdana"/>
                <a:cs typeface="Verdana"/>
              </a:rPr>
              <a:t>to</a:t>
            </a:r>
            <a:r>
              <a:rPr sz="1051" spc="-20" dirty="0">
                <a:latin typeface="Verdana"/>
                <a:cs typeface="Verdana"/>
              </a:rPr>
              <a:t> </a:t>
            </a:r>
            <a:r>
              <a:rPr sz="1051" spc="-60" dirty="0">
                <a:latin typeface="Verdana"/>
                <a:cs typeface="Verdana"/>
              </a:rPr>
              <a:t>GP</a:t>
            </a:r>
            <a:r>
              <a:rPr sz="1051" spc="-40" dirty="0">
                <a:latin typeface="Verdana"/>
                <a:cs typeface="Verdana"/>
              </a:rPr>
              <a:t> </a:t>
            </a:r>
            <a:r>
              <a:rPr sz="1051" spc="-11" dirty="0">
                <a:latin typeface="Verdana"/>
                <a:cs typeface="Verdana"/>
              </a:rPr>
              <a:t>for</a:t>
            </a:r>
            <a:r>
              <a:rPr sz="1051" spc="-45" dirty="0">
                <a:latin typeface="Verdana"/>
                <a:cs typeface="Verdana"/>
              </a:rPr>
              <a:t> </a:t>
            </a:r>
            <a:r>
              <a:rPr sz="1051" spc="-65" dirty="0">
                <a:latin typeface="Verdana"/>
                <a:cs typeface="Verdana"/>
              </a:rPr>
              <a:t>child</a:t>
            </a:r>
            <a:r>
              <a:rPr sz="1051" spc="-25" dirty="0">
                <a:latin typeface="Verdana"/>
                <a:cs typeface="Verdana"/>
              </a:rPr>
              <a:t> </a:t>
            </a:r>
            <a:r>
              <a:rPr sz="1051" spc="-40" dirty="0">
                <a:latin typeface="Verdana"/>
                <a:cs typeface="Verdana"/>
              </a:rPr>
              <a:t>standardised</a:t>
            </a:r>
            <a:r>
              <a:rPr sz="1051" spc="-31" dirty="0">
                <a:latin typeface="Verdana"/>
                <a:cs typeface="Verdana"/>
              </a:rPr>
              <a:t> </a:t>
            </a:r>
            <a:r>
              <a:rPr sz="1051" dirty="0">
                <a:latin typeface="Verdana"/>
                <a:cs typeface="Verdana"/>
              </a:rPr>
              <a:t>to</a:t>
            </a:r>
            <a:r>
              <a:rPr sz="1051" spc="-11" dirty="0">
                <a:latin typeface="Verdana"/>
                <a:cs typeface="Verdana"/>
              </a:rPr>
              <a:t> </a:t>
            </a:r>
            <a:r>
              <a:rPr sz="1051" dirty="0">
                <a:latin typeface="Verdana"/>
                <a:cs typeface="Verdana"/>
              </a:rPr>
              <a:t>1</a:t>
            </a:r>
            <a:r>
              <a:rPr sz="1051" spc="-35" dirty="0">
                <a:latin typeface="Verdana"/>
                <a:cs typeface="Verdana"/>
              </a:rPr>
              <a:t> </a:t>
            </a:r>
            <a:r>
              <a:rPr sz="1051" spc="-20" dirty="0">
                <a:latin typeface="Verdana"/>
                <a:cs typeface="Verdana"/>
              </a:rPr>
              <a:t>year</a:t>
            </a:r>
            <a:endParaRPr sz="1051">
              <a:latin typeface="Verdana"/>
              <a:cs typeface="Verdana"/>
            </a:endParaRPr>
          </a:p>
        </p:txBody>
      </p:sp>
      <p:sp>
        <p:nvSpPr>
          <p:cNvPr id="6" name="object 6"/>
          <p:cNvSpPr txBox="1"/>
          <p:nvPr/>
        </p:nvSpPr>
        <p:spPr>
          <a:xfrm>
            <a:off x="6324999" y="1739505"/>
            <a:ext cx="1188085" cy="3853877"/>
          </a:xfrm>
          <a:prstGeom prst="rect">
            <a:avLst/>
          </a:prstGeom>
        </p:spPr>
        <p:txBody>
          <a:bodyPr vert="horz" wrap="square" lIns="0" tIns="26671" rIns="0" bIns="0" rtlCol="0">
            <a:spAutoFit/>
          </a:bodyPr>
          <a:lstStyle/>
          <a:p>
            <a:pPr marR="22225" algn="r">
              <a:spcBef>
                <a:spcPts val="211"/>
              </a:spcBef>
            </a:pPr>
            <a:r>
              <a:rPr sz="1051" b="1" spc="-60" dirty="0">
                <a:latin typeface="Verdana"/>
                <a:cs typeface="Verdana"/>
              </a:rPr>
              <a:t>Intracluster</a:t>
            </a:r>
            <a:r>
              <a:rPr sz="1051" b="1" spc="-11" dirty="0">
                <a:latin typeface="Verdana"/>
                <a:cs typeface="Verdana"/>
              </a:rPr>
              <a:t> </a:t>
            </a:r>
            <a:r>
              <a:rPr sz="1051" b="1" spc="-20" dirty="0">
                <a:latin typeface="Verdana"/>
                <a:cs typeface="Verdana"/>
              </a:rPr>
              <a:t>corr</a:t>
            </a:r>
            <a:endParaRPr sz="1051">
              <a:latin typeface="Verdana"/>
              <a:cs typeface="Verdana"/>
            </a:endParaRPr>
          </a:p>
          <a:p>
            <a:pPr marR="6351" algn="r">
              <a:spcBef>
                <a:spcPts val="120"/>
              </a:spcBef>
            </a:pPr>
            <a:r>
              <a:rPr sz="1051" spc="-20" dirty="0">
                <a:latin typeface="Verdana"/>
                <a:cs typeface="Verdana"/>
              </a:rPr>
              <a:t>0.029</a:t>
            </a:r>
            <a:endParaRPr sz="1051">
              <a:latin typeface="Verdana"/>
              <a:cs typeface="Verdana"/>
            </a:endParaRPr>
          </a:p>
          <a:p>
            <a:pPr marR="5080" algn="r">
              <a:spcBef>
                <a:spcPts val="115"/>
              </a:spcBef>
            </a:pPr>
            <a:r>
              <a:rPr sz="1051" spc="-11" dirty="0">
                <a:latin typeface="Verdana"/>
                <a:cs typeface="Verdana"/>
              </a:rPr>
              <a:t>0.0336</a:t>
            </a:r>
            <a:endParaRPr sz="1051">
              <a:latin typeface="Verdana"/>
              <a:cs typeface="Verdana"/>
            </a:endParaRPr>
          </a:p>
          <a:p>
            <a:pPr marR="5080" algn="r">
              <a:spcBef>
                <a:spcPts val="115"/>
              </a:spcBef>
            </a:pPr>
            <a:r>
              <a:rPr sz="1051" spc="-11" dirty="0">
                <a:latin typeface="Verdana"/>
                <a:cs typeface="Verdana"/>
              </a:rPr>
              <a:t>0.0239</a:t>
            </a:r>
            <a:endParaRPr sz="1051">
              <a:latin typeface="Verdana"/>
              <a:cs typeface="Verdana"/>
            </a:endParaRPr>
          </a:p>
          <a:p>
            <a:pPr marR="5080" algn="r">
              <a:spcBef>
                <a:spcPts val="115"/>
              </a:spcBef>
            </a:pPr>
            <a:r>
              <a:rPr sz="1051" spc="-11" dirty="0">
                <a:latin typeface="Verdana"/>
                <a:cs typeface="Verdana"/>
              </a:rPr>
              <a:t>0.0108</a:t>
            </a:r>
            <a:endParaRPr sz="1051">
              <a:latin typeface="Verdana"/>
              <a:cs typeface="Verdana"/>
            </a:endParaRPr>
          </a:p>
          <a:p>
            <a:pPr marR="5080" algn="r">
              <a:spcBef>
                <a:spcPts val="115"/>
              </a:spcBef>
            </a:pPr>
            <a:r>
              <a:rPr sz="1051" spc="-11" dirty="0">
                <a:latin typeface="Verdana"/>
                <a:cs typeface="Verdana"/>
              </a:rPr>
              <a:t>0.0267</a:t>
            </a:r>
            <a:endParaRPr sz="1051">
              <a:latin typeface="Verdana"/>
              <a:cs typeface="Verdana"/>
            </a:endParaRPr>
          </a:p>
          <a:p>
            <a:pPr marR="6351" algn="r">
              <a:spcBef>
                <a:spcPts val="120"/>
              </a:spcBef>
            </a:pPr>
            <a:r>
              <a:rPr sz="1051" spc="-20" dirty="0">
                <a:latin typeface="Verdana"/>
                <a:cs typeface="Verdana"/>
              </a:rPr>
              <a:t>0.088</a:t>
            </a:r>
            <a:endParaRPr sz="1051">
              <a:latin typeface="Verdana"/>
              <a:cs typeface="Verdana"/>
            </a:endParaRPr>
          </a:p>
          <a:p>
            <a:pPr marR="5080" algn="r">
              <a:spcBef>
                <a:spcPts val="115"/>
              </a:spcBef>
            </a:pPr>
            <a:r>
              <a:rPr sz="1051" spc="-11" dirty="0">
                <a:latin typeface="Verdana"/>
                <a:cs typeface="Verdana"/>
              </a:rPr>
              <a:t>0.0355</a:t>
            </a:r>
            <a:endParaRPr sz="1051">
              <a:latin typeface="Verdana"/>
              <a:cs typeface="Verdana"/>
            </a:endParaRPr>
          </a:p>
          <a:p>
            <a:pPr marR="5080" algn="r">
              <a:spcBef>
                <a:spcPts val="115"/>
              </a:spcBef>
            </a:pPr>
            <a:r>
              <a:rPr sz="1051" spc="-11" dirty="0">
                <a:latin typeface="Verdana"/>
                <a:cs typeface="Verdana"/>
              </a:rPr>
              <a:t>0.0137</a:t>
            </a:r>
            <a:endParaRPr sz="1051">
              <a:latin typeface="Verdana"/>
              <a:cs typeface="Verdana"/>
            </a:endParaRPr>
          </a:p>
          <a:p>
            <a:pPr marR="5080" algn="r">
              <a:spcBef>
                <a:spcPts val="115"/>
              </a:spcBef>
            </a:pPr>
            <a:r>
              <a:rPr sz="1051" spc="-35" dirty="0">
                <a:latin typeface="Verdana"/>
                <a:cs typeface="Verdana"/>
              </a:rPr>
              <a:t>0.0</a:t>
            </a:r>
            <a:r>
              <a:rPr sz="1051" spc="-45" dirty="0">
                <a:latin typeface="Verdana"/>
                <a:cs typeface="Verdana"/>
              </a:rPr>
              <a:t> </a:t>
            </a:r>
            <a:r>
              <a:rPr sz="1051" spc="-11" dirty="0">
                <a:latin typeface="Verdana"/>
                <a:cs typeface="Verdana"/>
              </a:rPr>
              <a:t>(0.0049)</a:t>
            </a:r>
            <a:endParaRPr sz="1051">
              <a:latin typeface="Verdana"/>
              <a:cs typeface="Verdana"/>
            </a:endParaRPr>
          </a:p>
          <a:p>
            <a:pPr marR="6351" algn="r">
              <a:spcBef>
                <a:spcPts val="115"/>
              </a:spcBef>
            </a:pPr>
            <a:r>
              <a:rPr sz="1051" spc="-35" dirty="0">
                <a:latin typeface="Verdana"/>
                <a:cs typeface="Verdana"/>
              </a:rPr>
              <a:t>0.0</a:t>
            </a:r>
            <a:r>
              <a:rPr sz="1051" spc="-45" dirty="0">
                <a:latin typeface="Verdana"/>
                <a:cs typeface="Verdana"/>
              </a:rPr>
              <a:t> </a:t>
            </a:r>
            <a:r>
              <a:rPr sz="1051" spc="-11" dirty="0">
                <a:latin typeface="Verdana"/>
                <a:cs typeface="Verdana"/>
              </a:rPr>
              <a:t>(0.003)</a:t>
            </a:r>
            <a:endParaRPr sz="1051">
              <a:latin typeface="Verdana"/>
              <a:cs typeface="Verdana"/>
            </a:endParaRPr>
          </a:p>
          <a:p>
            <a:pPr marL="732136">
              <a:spcBef>
                <a:spcPts val="120"/>
              </a:spcBef>
            </a:pPr>
            <a:r>
              <a:rPr sz="1051" spc="-35" dirty="0">
                <a:latin typeface="Verdana"/>
                <a:cs typeface="Verdana"/>
              </a:rPr>
              <a:t>0.0287</a:t>
            </a:r>
            <a:endParaRPr sz="1051">
              <a:latin typeface="Verdana"/>
              <a:cs typeface="Verdana"/>
            </a:endParaRPr>
          </a:p>
          <a:p>
            <a:pPr marL="732136">
              <a:spcBef>
                <a:spcPts val="115"/>
              </a:spcBef>
            </a:pPr>
            <a:r>
              <a:rPr sz="1051" spc="-35" dirty="0">
                <a:latin typeface="Verdana"/>
                <a:cs typeface="Verdana"/>
              </a:rPr>
              <a:t>0.0438</a:t>
            </a:r>
            <a:endParaRPr sz="1051">
              <a:latin typeface="Verdana"/>
              <a:cs typeface="Verdana"/>
            </a:endParaRPr>
          </a:p>
          <a:p>
            <a:pPr marL="732136">
              <a:spcBef>
                <a:spcPts val="115"/>
              </a:spcBef>
            </a:pPr>
            <a:r>
              <a:rPr sz="1051" spc="-35" dirty="0">
                <a:latin typeface="Verdana"/>
                <a:cs typeface="Verdana"/>
              </a:rPr>
              <a:t>0.0479</a:t>
            </a:r>
            <a:endParaRPr sz="1051">
              <a:latin typeface="Verdana"/>
              <a:cs typeface="Verdana"/>
            </a:endParaRPr>
          </a:p>
          <a:p>
            <a:pPr marR="5080" algn="r">
              <a:spcBef>
                <a:spcPts val="115"/>
              </a:spcBef>
            </a:pPr>
            <a:r>
              <a:rPr sz="1051" spc="-35" dirty="0">
                <a:latin typeface="Verdana"/>
                <a:cs typeface="Verdana"/>
              </a:rPr>
              <a:t>0.0</a:t>
            </a:r>
            <a:r>
              <a:rPr sz="1051" spc="-45" dirty="0">
                <a:latin typeface="Verdana"/>
                <a:cs typeface="Verdana"/>
              </a:rPr>
              <a:t> </a:t>
            </a:r>
            <a:r>
              <a:rPr sz="1051" spc="-11" dirty="0">
                <a:latin typeface="Verdana"/>
                <a:cs typeface="Verdana"/>
              </a:rPr>
              <a:t>(0.0135)</a:t>
            </a:r>
            <a:endParaRPr sz="1051">
              <a:latin typeface="Verdana"/>
              <a:cs typeface="Verdana"/>
            </a:endParaRPr>
          </a:p>
          <a:p>
            <a:pPr marR="5080" algn="r">
              <a:spcBef>
                <a:spcPts val="120"/>
              </a:spcBef>
            </a:pPr>
            <a:r>
              <a:rPr sz="1051" spc="-11" dirty="0">
                <a:latin typeface="Verdana"/>
                <a:cs typeface="Verdana"/>
              </a:rPr>
              <a:t>0.0206</a:t>
            </a:r>
            <a:endParaRPr sz="1051">
              <a:latin typeface="Verdana"/>
              <a:cs typeface="Verdana"/>
            </a:endParaRPr>
          </a:p>
          <a:p>
            <a:pPr marR="5080" algn="r">
              <a:spcBef>
                <a:spcPts val="115"/>
              </a:spcBef>
            </a:pPr>
            <a:r>
              <a:rPr sz="1051" spc="-35" dirty="0">
                <a:latin typeface="Verdana"/>
                <a:cs typeface="Verdana"/>
              </a:rPr>
              <a:t>0.0</a:t>
            </a:r>
            <a:r>
              <a:rPr sz="1051" spc="-45" dirty="0">
                <a:latin typeface="Verdana"/>
                <a:cs typeface="Verdana"/>
              </a:rPr>
              <a:t> </a:t>
            </a:r>
            <a:r>
              <a:rPr sz="1051" spc="-11" dirty="0">
                <a:latin typeface="Verdana"/>
                <a:cs typeface="Verdana"/>
              </a:rPr>
              <a:t>(0.0126)</a:t>
            </a:r>
            <a:endParaRPr sz="1051">
              <a:latin typeface="Verdana"/>
              <a:cs typeface="Verdana"/>
            </a:endParaRPr>
          </a:p>
          <a:p>
            <a:pPr marR="6351" algn="r">
              <a:spcBef>
                <a:spcPts val="115"/>
              </a:spcBef>
            </a:pPr>
            <a:r>
              <a:rPr sz="1051" spc="-20" dirty="0">
                <a:latin typeface="Verdana"/>
                <a:cs typeface="Verdana"/>
              </a:rPr>
              <a:t>0.014</a:t>
            </a:r>
            <a:endParaRPr sz="1051">
              <a:latin typeface="Verdana"/>
              <a:cs typeface="Verdana"/>
            </a:endParaRPr>
          </a:p>
          <a:p>
            <a:pPr marR="5080" algn="r">
              <a:spcBef>
                <a:spcPts val="115"/>
              </a:spcBef>
            </a:pPr>
            <a:r>
              <a:rPr sz="1051" spc="-35" dirty="0">
                <a:latin typeface="Verdana"/>
                <a:cs typeface="Verdana"/>
              </a:rPr>
              <a:t>0.0</a:t>
            </a:r>
            <a:r>
              <a:rPr sz="1051" spc="-45" dirty="0">
                <a:latin typeface="Verdana"/>
                <a:cs typeface="Verdana"/>
              </a:rPr>
              <a:t> </a:t>
            </a:r>
            <a:r>
              <a:rPr sz="1051" spc="-11" dirty="0">
                <a:latin typeface="Verdana"/>
                <a:cs typeface="Verdana"/>
              </a:rPr>
              <a:t>(0.0196)</a:t>
            </a:r>
            <a:endParaRPr sz="1051">
              <a:latin typeface="Verdana"/>
              <a:cs typeface="Verdana"/>
            </a:endParaRPr>
          </a:p>
          <a:p>
            <a:pPr marR="5080" algn="r">
              <a:spcBef>
                <a:spcPts val="115"/>
              </a:spcBef>
            </a:pPr>
            <a:r>
              <a:rPr sz="1051" spc="-35" dirty="0">
                <a:latin typeface="Verdana"/>
                <a:cs typeface="Verdana"/>
              </a:rPr>
              <a:t>0.0</a:t>
            </a:r>
            <a:r>
              <a:rPr sz="1051" spc="-45" dirty="0">
                <a:latin typeface="Verdana"/>
                <a:cs typeface="Verdana"/>
              </a:rPr>
              <a:t> </a:t>
            </a:r>
            <a:r>
              <a:rPr sz="1051" spc="-11" dirty="0">
                <a:latin typeface="Verdana"/>
                <a:cs typeface="Verdana"/>
              </a:rPr>
              <a:t>(0.0161)</a:t>
            </a:r>
            <a:endParaRPr sz="1051">
              <a:latin typeface="Verdana"/>
              <a:cs typeface="Verdana"/>
            </a:endParaRPr>
          </a:p>
          <a:p>
            <a:pPr marR="5080" algn="r">
              <a:spcBef>
                <a:spcPts val="115"/>
              </a:spcBef>
            </a:pPr>
            <a:r>
              <a:rPr sz="1051" spc="-11" dirty="0">
                <a:latin typeface="Verdana"/>
                <a:cs typeface="Verdana"/>
              </a:rPr>
              <a:t>0.0277</a:t>
            </a:r>
            <a:endParaRPr sz="1051">
              <a:latin typeface="Verdana"/>
              <a:cs typeface="Verdana"/>
            </a:endParaRPr>
          </a:p>
          <a:p>
            <a:pPr marR="5080" algn="r">
              <a:spcBef>
                <a:spcPts val="120"/>
              </a:spcBef>
            </a:pPr>
            <a:r>
              <a:rPr sz="1051" spc="-11" dirty="0">
                <a:latin typeface="Verdana"/>
                <a:cs typeface="Verdana"/>
              </a:rPr>
              <a:t>0.0274</a:t>
            </a:r>
            <a:endParaRPr sz="1051">
              <a:latin typeface="Verdana"/>
              <a:cs typeface="Verdana"/>
            </a:endParaRPr>
          </a:p>
        </p:txBody>
      </p:sp>
      <p:sp>
        <p:nvSpPr>
          <p:cNvPr id="7" name="object 7"/>
          <p:cNvSpPr txBox="1"/>
          <p:nvPr/>
        </p:nvSpPr>
        <p:spPr>
          <a:xfrm>
            <a:off x="1698231" y="5758973"/>
            <a:ext cx="3189605" cy="349198"/>
          </a:xfrm>
          <a:prstGeom prst="rect">
            <a:avLst/>
          </a:prstGeom>
        </p:spPr>
        <p:txBody>
          <a:bodyPr vert="horz" wrap="square" lIns="0" tIns="12700" rIns="0" bIns="0" rtlCol="0">
            <a:spAutoFit/>
          </a:bodyPr>
          <a:lstStyle/>
          <a:p>
            <a:pPr marL="12700" marR="5080">
              <a:lnSpc>
                <a:spcPct val="109100"/>
              </a:lnSpc>
              <a:spcBef>
                <a:spcPts val="100"/>
              </a:spcBef>
            </a:pPr>
            <a:r>
              <a:rPr sz="1051" spc="-51" dirty="0">
                <a:latin typeface="Verdana"/>
                <a:cs typeface="Verdana"/>
              </a:rPr>
              <a:t>EPDS,</a:t>
            </a:r>
            <a:r>
              <a:rPr sz="1051" spc="-20" dirty="0">
                <a:latin typeface="Verdana"/>
                <a:cs typeface="Verdana"/>
              </a:rPr>
              <a:t> </a:t>
            </a:r>
            <a:r>
              <a:rPr sz="1051" spc="-40" dirty="0">
                <a:latin typeface="Verdana"/>
                <a:cs typeface="Verdana"/>
              </a:rPr>
              <a:t>Edinburgh</a:t>
            </a:r>
            <a:r>
              <a:rPr sz="1051" dirty="0">
                <a:latin typeface="Verdana"/>
                <a:cs typeface="Verdana"/>
              </a:rPr>
              <a:t> </a:t>
            </a:r>
            <a:r>
              <a:rPr sz="1051" spc="-35" dirty="0">
                <a:latin typeface="Verdana"/>
                <a:cs typeface="Verdana"/>
              </a:rPr>
              <a:t>postnatal</a:t>
            </a:r>
            <a:r>
              <a:rPr sz="1051" spc="-65" dirty="0">
                <a:latin typeface="Verdana"/>
                <a:cs typeface="Verdana"/>
              </a:rPr>
              <a:t> </a:t>
            </a:r>
            <a:r>
              <a:rPr sz="1051" spc="-40" dirty="0">
                <a:latin typeface="Verdana"/>
                <a:cs typeface="Verdana"/>
              </a:rPr>
              <a:t>depression</a:t>
            </a:r>
            <a:r>
              <a:rPr sz="1051" dirty="0">
                <a:latin typeface="Verdana"/>
                <a:cs typeface="Verdana"/>
              </a:rPr>
              <a:t> </a:t>
            </a:r>
            <a:r>
              <a:rPr sz="1051" spc="-20" dirty="0">
                <a:latin typeface="Verdana"/>
                <a:cs typeface="Verdana"/>
              </a:rPr>
              <a:t>score </a:t>
            </a:r>
            <a:r>
              <a:rPr sz="1051" spc="-71" dirty="0">
                <a:latin typeface="Verdana"/>
                <a:cs typeface="Verdana"/>
              </a:rPr>
              <a:t>WCHMP,</a:t>
            </a:r>
            <a:r>
              <a:rPr sz="1051" spc="-11" dirty="0">
                <a:latin typeface="Verdana"/>
                <a:cs typeface="Verdana"/>
              </a:rPr>
              <a:t> </a:t>
            </a:r>
            <a:r>
              <a:rPr sz="1051" spc="-60" dirty="0">
                <a:latin typeface="Verdana"/>
                <a:cs typeface="Verdana"/>
              </a:rPr>
              <a:t>Warwick</a:t>
            </a:r>
            <a:r>
              <a:rPr sz="1051" spc="-31" dirty="0">
                <a:latin typeface="Verdana"/>
                <a:cs typeface="Verdana"/>
              </a:rPr>
              <a:t> </a:t>
            </a:r>
            <a:r>
              <a:rPr sz="1051" spc="-65" dirty="0">
                <a:latin typeface="Verdana"/>
                <a:cs typeface="Verdana"/>
              </a:rPr>
              <a:t>child</a:t>
            </a:r>
            <a:r>
              <a:rPr sz="1051" spc="11" dirty="0">
                <a:latin typeface="Verdana"/>
                <a:cs typeface="Verdana"/>
              </a:rPr>
              <a:t> </a:t>
            </a:r>
            <a:r>
              <a:rPr sz="1051" spc="-60" dirty="0">
                <a:latin typeface="Verdana"/>
                <a:cs typeface="Verdana"/>
              </a:rPr>
              <a:t>health</a:t>
            </a:r>
            <a:r>
              <a:rPr sz="1051" spc="-5" dirty="0">
                <a:latin typeface="Verdana"/>
                <a:cs typeface="Verdana"/>
              </a:rPr>
              <a:t> </a:t>
            </a:r>
            <a:r>
              <a:rPr sz="1051" spc="-45" dirty="0">
                <a:latin typeface="Verdana"/>
                <a:cs typeface="Verdana"/>
              </a:rPr>
              <a:t>and</a:t>
            </a:r>
            <a:r>
              <a:rPr sz="1051" spc="11" dirty="0">
                <a:latin typeface="Verdana"/>
                <a:cs typeface="Verdana"/>
              </a:rPr>
              <a:t> </a:t>
            </a:r>
            <a:r>
              <a:rPr sz="1051" spc="-55" dirty="0">
                <a:latin typeface="Verdana"/>
                <a:cs typeface="Verdana"/>
              </a:rPr>
              <a:t>morbidity</a:t>
            </a:r>
            <a:r>
              <a:rPr sz="1051" spc="-31" dirty="0">
                <a:latin typeface="Verdana"/>
                <a:cs typeface="Verdana"/>
              </a:rPr>
              <a:t> </a:t>
            </a:r>
            <a:r>
              <a:rPr sz="1051" spc="-11" dirty="0">
                <a:latin typeface="Verdana"/>
                <a:cs typeface="Verdana"/>
              </a:rPr>
              <a:t>profile</a:t>
            </a:r>
            <a:endParaRPr sz="1051">
              <a:latin typeface="Verdana"/>
              <a:cs typeface="Verdana"/>
            </a:endParaRPr>
          </a:p>
        </p:txBody>
      </p:sp>
      <p:sp>
        <p:nvSpPr>
          <p:cNvPr id="8" name="object 8"/>
          <p:cNvSpPr txBox="1"/>
          <p:nvPr/>
        </p:nvSpPr>
        <p:spPr>
          <a:xfrm>
            <a:off x="795326" y="6344819"/>
            <a:ext cx="3996055" cy="258404"/>
          </a:xfrm>
          <a:prstGeom prst="rect">
            <a:avLst/>
          </a:prstGeom>
        </p:spPr>
        <p:txBody>
          <a:bodyPr vert="horz" wrap="square" lIns="0" tIns="12065" rIns="0" bIns="0" rtlCol="0">
            <a:spAutoFit/>
          </a:bodyPr>
          <a:lstStyle/>
          <a:p>
            <a:pPr marL="12700">
              <a:spcBef>
                <a:spcPts val="95"/>
              </a:spcBef>
            </a:pPr>
            <a:r>
              <a:rPr sz="1600" dirty="0">
                <a:latin typeface="Arial"/>
                <a:cs typeface="Arial"/>
              </a:rPr>
              <a:t>Reading</a:t>
            </a:r>
            <a:r>
              <a:rPr sz="1600" spc="-51" dirty="0">
                <a:latin typeface="Arial"/>
                <a:cs typeface="Arial"/>
              </a:rPr>
              <a:t> </a:t>
            </a:r>
            <a:r>
              <a:rPr sz="1600" dirty="0">
                <a:latin typeface="Arial"/>
                <a:cs typeface="Arial"/>
              </a:rPr>
              <a:t>et</a:t>
            </a:r>
            <a:r>
              <a:rPr sz="1600" spc="-25" dirty="0">
                <a:latin typeface="Arial"/>
                <a:cs typeface="Arial"/>
              </a:rPr>
              <a:t> </a:t>
            </a:r>
            <a:r>
              <a:rPr sz="1600" dirty="0">
                <a:latin typeface="Arial"/>
                <a:cs typeface="Arial"/>
              </a:rPr>
              <a:t>al.</a:t>
            </a:r>
            <a:r>
              <a:rPr sz="1600" spc="-31" dirty="0">
                <a:latin typeface="Arial"/>
                <a:cs typeface="Arial"/>
              </a:rPr>
              <a:t> </a:t>
            </a:r>
            <a:r>
              <a:rPr sz="1600" i="1" dirty="0">
                <a:latin typeface="Arial"/>
                <a:cs typeface="Arial"/>
              </a:rPr>
              <a:t>Arch</a:t>
            </a:r>
            <a:r>
              <a:rPr sz="1600" i="1" spc="-31" dirty="0">
                <a:latin typeface="Arial"/>
                <a:cs typeface="Arial"/>
              </a:rPr>
              <a:t> </a:t>
            </a:r>
            <a:r>
              <a:rPr sz="1600" i="1" dirty="0">
                <a:latin typeface="Arial"/>
                <a:cs typeface="Arial"/>
              </a:rPr>
              <a:t>Dis</a:t>
            </a:r>
            <a:r>
              <a:rPr sz="1600" i="1" spc="-40" dirty="0">
                <a:latin typeface="Arial"/>
                <a:cs typeface="Arial"/>
              </a:rPr>
              <a:t> </a:t>
            </a:r>
            <a:r>
              <a:rPr sz="1600" i="1" dirty="0">
                <a:latin typeface="Arial"/>
                <a:cs typeface="Arial"/>
              </a:rPr>
              <a:t>Child</a:t>
            </a:r>
            <a:r>
              <a:rPr sz="1600" i="1" spc="-40" dirty="0">
                <a:latin typeface="Arial"/>
                <a:cs typeface="Arial"/>
              </a:rPr>
              <a:t> </a:t>
            </a:r>
            <a:r>
              <a:rPr sz="1600" spc="-11" dirty="0">
                <a:latin typeface="Arial"/>
                <a:cs typeface="Arial"/>
              </a:rPr>
              <a:t>2000;</a:t>
            </a:r>
            <a:r>
              <a:rPr sz="1600" b="1" spc="-11" dirty="0">
                <a:latin typeface="Arial"/>
                <a:cs typeface="Arial"/>
              </a:rPr>
              <a:t>82:</a:t>
            </a:r>
            <a:r>
              <a:rPr sz="1600" spc="-11" dirty="0">
                <a:latin typeface="Arial"/>
                <a:cs typeface="Arial"/>
              </a:rPr>
              <a:t>79-</a:t>
            </a:r>
            <a:r>
              <a:rPr sz="1600" spc="-25" dirty="0">
                <a:latin typeface="Arial"/>
                <a:cs typeface="Arial"/>
              </a:rPr>
              <a:t>83</a:t>
            </a:r>
            <a:endParaRPr sz="1600">
              <a:latin typeface="Arial"/>
              <a:cs typeface="Aria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161</a:t>
            </a:r>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1893523">
              <a:spcBef>
                <a:spcPts val="105"/>
              </a:spcBef>
            </a:pPr>
            <a:r>
              <a:rPr sz="4400" b="0" dirty="0">
                <a:latin typeface="Times New Roman"/>
                <a:cs typeface="Times New Roman"/>
              </a:rPr>
              <a:t>How</a:t>
            </a:r>
            <a:r>
              <a:rPr sz="4400" b="0" spc="-20" dirty="0">
                <a:latin typeface="Times New Roman"/>
                <a:cs typeface="Times New Roman"/>
              </a:rPr>
              <a:t> </a:t>
            </a:r>
            <a:r>
              <a:rPr sz="4400" b="0" dirty="0">
                <a:latin typeface="Times New Roman"/>
                <a:cs typeface="Times New Roman"/>
              </a:rPr>
              <a:t>do</a:t>
            </a:r>
            <a:r>
              <a:rPr sz="4400" b="0" spc="11" dirty="0">
                <a:latin typeface="Times New Roman"/>
                <a:cs typeface="Times New Roman"/>
              </a:rPr>
              <a:t> </a:t>
            </a:r>
            <a:r>
              <a:rPr sz="4400" b="0" dirty="0">
                <a:latin typeface="Times New Roman"/>
                <a:cs typeface="Times New Roman"/>
              </a:rPr>
              <a:t>we</a:t>
            </a:r>
            <a:r>
              <a:rPr sz="4400" b="0" spc="-20" dirty="0">
                <a:latin typeface="Times New Roman"/>
                <a:cs typeface="Times New Roman"/>
              </a:rPr>
              <a:t> </a:t>
            </a:r>
            <a:r>
              <a:rPr sz="4400" b="0" spc="-11" dirty="0">
                <a:latin typeface="Times New Roman"/>
                <a:cs typeface="Times New Roman"/>
              </a:rPr>
              <a:t>adjust?:</a:t>
            </a:r>
            <a:endParaRPr sz="4400">
              <a:latin typeface="Times New Roman"/>
              <a:cs typeface="Times New Roman"/>
            </a:endParaRPr>
          </a:p>
        </p:txBody>
      </p:sp>
      <p:sp>
        <p:nvSpPr>
          <p:cNvPr id="3" name="object 3"/>
          <p:cNvSpPr txBox="1"/>
          <p:nvPr/>
        </p:nvSpPr>
        <p:spPr>
          <a:xfrm>
            <a:off x="764543" y="1959991"/>
            <a:ext cx="6144895" cy="3939284"/>
          </a:xfrm>
          <a:prstGeom prst="rect">
            <a:avLst/>
          </a:prstGeom>
        </p:spPr>
        <p:txBody>
          <a:bodyPr vert="horz" wrap="square" lIns="0" tIns="12065" rIns="0" bIns="0" rtlCol="0">
            <a:spAutoFit/>
          </a:bodyPr>
          <a:lstStyle/>
          <a:p>
            <a:pPr marL="12700">
              <a:spcBef>
                <a:spcPts val="95"/>
              </a:spcBef>
            </a:pPr>
            <a:r>
              <a:rPr sz="2800" dirty="0">
                <a:latin typeface="Times New Roman"/>
                <a:cs typeface="Times New Roman"/>
              </a:rPr>
              <a:t>adjusted</a:t>
            </a:r>
            <a:r>
              <a:rPr sz="2800" spc="-80" dirty="0">
                <a:latin typeface="Times New Roman"/>
                <a:cs typeface="Times New Roman"/>
              </a:rPr>
              <a:t> </a:t>
            </a:r>
            <a:r>
              <a:rPr sz="2800" dirty="0">
                <a:latin typeface="Times New Roman"/>
                <a:cs typeface="Times New Roman"/>
              </a:rPr>
              <a:t>variance</a:t>
            </a:r>
            <a:r>
              <a:rPr sz="2800" spc="-60" dirty="0">
                <a:latin typeface="Times New Roman"/>
                <a:cs typeface="Times New Roman"/>
              </a:rPr>
              <a:t> </a:t>
            </a:r>
            <a:r>
              <a:rPr sz="2800" dirty="0">
                <a:latin typeface="Times New Roman"/>
                <a:cs typeface="Times New Roman"/>
              </a:rPr>
              <a:t>=</a:t>
            </a:r>
            <a:r>
              <a:rPr sz="2800" spc="-60" dirty="0">
                <a:latin typeface="Times New Roman"/>
                <a:cs typeface="Times New Roman"/>
              </a:rPr>
              <a:t> </a:t>
            </a:r>
            <a:r>
              <a:rPr sz="2800" dirty="0">
                <a:latin typeface="Times New Roman"/>
                <a:cs typeface="Times New Roman"/>
              </a:rPr>
              <a:t>crude</a:t>
            </a:r>
            <a:r>
              <a:rPr sz="2800" spc="-60" dirty="0">
                <a:latin typeface="Times New Roman"/>
                <a:cs typeface="Times New Roman"/>
              </a:rPr>
              <a:t> </a:t>
            </a:r>
            <a:r>
              <a:rPr sz="2800" dirty="0">
                <a:latin typeface="Times New Roman"/>
                <a:cs typeface="Times New Roman"/>
              </a:rPr>
              <a:t>variance</a:t>
            </a:r>
            <a:r>
              <a:rPr sz="2800" spc="-60" dirty="0">
                <a:latin typeface="Times New Roman"/>
                <a:cs typeface="Times New Roman"/>
              </a:rPr>
              <a:t> </a:t>
            </a:r>
            <a:r>
              <a:rPr sz="2800" dirty="0">
                <a:latin typeface="Times New Roman"/>
                <a:cs typeface="Times New Roman"/>
              </a:rPr>
              <a:t>x</a:t>
            </a:r>
            <a:r>
              <a:rPr sz="2800" spc="-55" dirty="0">
                <a:latin typeface="Times New Roman"/>
                <a:cs typeface="Times New Roman"/>
              </a:rPr>
              <a:t> </a:t>
            </a:r>
            <a:r>
              <a:rPr sz="2800" spc="-25" dirty="0">
                <a:latin typeface="Times New Roman"/>
                <a:cs typeface="Times New Roman"/>
              </a:rPr>
              <a:t>IF</a:t>
            </a:r>
            <a:endParaRPr sz="2800">
              <a:latin typeface="Times New Roman"/>
              <a:cs typeface="Times New Roman"/>
            </a:endParaRPr>
          </a:p>
          <a:p>
            <a:pPr marL="12700" marR="5080">
              <a:lnSpc>
                <a:spcPts val="7409"/>
              </a:lnSpc>
              <a:spcBef>
                <a:spcPts val="905"/>
              </a:spcBef>
            </a:pPr>
            <a:r>
              <a:rPr sz="2800" dirty="0">
                <a:latin typeface="Times New Roman"/>
                <a:cs typeface="Times New Roman"/>
              </a:rPr>
              <a:t>adjusted</a:t>
            </a:r>
            <a:r>
              <a:rPr sz="2800" spc="-80" dirty="0">
                <a:latin typeface="Times New Roman"/>
                <a:cs typeface="Times New Roman"/>
              </a:rPr>
              <a:t> </a:t>
            </a:r>
            <a:r>
              <a:rPr sz="2800" dirty="0">
                <a:latin typeface="Times New Roman"/>
                <a:cs typeface="Times New Roman"/>
              </a:rPr>
              <a:t>sample</a:t>
            </a:r>
            <a:r>
              <a:rPr sz="2800" spc="-45" dirty="0">
                <a:latin typeface="Times New Roman"/>
                <a:cs typeface="Times New Roman"/>
              </a:rPr>
              <a:t> </a:t>
            </a:r>
            <a:r>
              <a:rPr sz="2800" dirty="0">
                <a:latin typeface="Times New Roman"/>
                <a:cs typeface="Times New Roman"/>
              </a:rPr>
              <a:t>size</a:t>
            </a:r>
            <a:r>
              <a:rPr sz="2800" spc="-55" dirty="0">
                <a:latin typeface="Times New Roman"/>
                <a:cs typeface="Times New Roman"/>
              </a:rPr>
              <a:t> </a:t>
            </a:r>
            <a:r>
              <a:rPr sz="2800" dirty="0">
                <a:latin typeface="Times New Roman"/>
                <a:cs typeface="Times New Roman"/>
              </a:rPr>
              <a:t>(SS)</a:t>
            </a:r>
            <a:r>
              <a:rPr sz="2800" spc="-40" dirty="0">
                <a:latin typeface="Times New Roman"/>
                <a:cs typeface="Times New Roman"/>
              </a:rPr>
              <a:t> </a:t>
            </a:r>
            <a:r>
              <a:rPr sz="2800" dirty="0">
                <a:latin typeface="Times New Roman"/>
                <a:cs typeface="Times New Roman"/>
              </a:rPr>
              <a:t>=</a:t>
            </a:r>
            <a:r>
              <a:rPr sz="2800" spc="-60" dirty="0">
                <a:latin typeface="Times New Roman"/>
                <a:cs typeface="Times New Roman"/>
              </a:rPr>
              <a:t> </a:t>
            </a:r>
            <a:r>
              <a:rPr sz="2800" dirty="0">
                <a:latin typeface="Times New Roman"/>
                <a:cs typeface="Times New Roman"/>
              </a:rPr>
              <a:t>crude(SS)</a:t>
            </a:r>
            <a:r>
              <a:rPr sz="2800" spc="-35" dirty="0">
                <a:latin typeface="Times New Roman"/>
                <a:cs typeface="Times New Roman"/>
              </a:rPr>
              <a:t> </a:t>
            </a:r>
            <a:r>
              <a:rPr sz="2800" dirty="0">
                <a:latin typeface="Times New Roman"/>
                <a:cs typeface="Times New Roman"/>
              </a:rPr>
              <a:t>x</a:t>
            </a:r>
            <a:r>
              <a:rPr sz="2800" spc="-55" dirty="0">
                <a:latin typeface="Times New Roman"/>
                <a:cs typeface="Times New Roman"/>
              </a:rPr>
              <a:t> </a:t>
            </a:r>
            <a:r>
              <a:rPr sz="2800" spc="-25" dirty="0">
                <a:latin typeface="Times New Roman"/>
                <a:cs typeface="Times New Roman"/>
              </a:rPr>
              <a:t>IF </a:t>
            </a:r>
            <a:r>
              <a:rPr sz="2800" dirty="0">
                <a:latin typeface="Times New Roman"/>
                <a:cs typeface="Times New Roman"/>
              </a:rPr>
              <a:t>adjusted</a:t>
            </a:r>
            <a:r>
              <a:rPr sz="2800" spc="-80" dirty="0">
                <a:latin typeface="Times New Roman"/>
                <a:cs typeface="Times New Roman"/>
              </a:rPr>
              <a:t> </a:t>
            </a:r>
            <a:r>
              <a:rPr sz="2800" dirty="0">
                <a:latin typeface="Times New Roman"/>
                <a:cs typeface="Times New Roman"/>
              </a:rPr>
              <a:t>SE=SE</a:t>
            </a:r>
            <a:r>
              <a:rPr sz="2800" spc="-35" dirty="0">
                <a:latin typeface="Times New Roman"/>
                <a:cs typeface="Times New Roman"/>
              </a:rPr>
              <a:t> </a:t>
            </a:r>
            <a:r>
              <a:rPr sz="2800" dirty="0">
                <a:latin typeface="Times New Roman"/>
                <a:cs typeface="Times New Roman"/>
              </a:rPr>
              <a:t>x</a:t>
            </a:r>
            <a:r>
              <a:rPr sz="2800" spc="-71" dirty="0">
                <a:latin typeface="Times New Roman"/>
                <a:cs typeface="Times New Roman"/>
              </a:rPr>
              <a:t> </a:t>
            </a:r>
            <a:r>
              <a:rPr sz="2800" spc="-11" dirty="0">
                <a:latin typeface="Symbol"/>
                <a:cs typeface="Symbol"/>
              </a:rPr>
              <a:t></a:t>
            </a:r>
            <a:r>
              <a:rPr sz="2800" spc="-11" dirty="0">
                <a:latin typeface="Times New Roman"/>
                <a:cs typeface="Times New Roman"/>
              </a:rPr>
              <a:t>(IF)</a:t>
            </a:r>
            <a:endParaRPr sz="2800">
              <a:latin typeface="Times New Roman"/>
              <a:cs typeface="Times New Roman"/>
            </a:endParaRPr>
          </a:p>
          <a:p>
            <a:pPr>
              <a:lnSpc>
                <a:spcPct val="100000"/>
              </a:lnSpc>
            </a:pPr>
            <a:endParaRPr sz="2851">
              <a:latin typeface="Times New Roman"/>
              <a:cs typeface="Times New Roman"/>
            </a:endParaRPr>
          </a:p>
          <a:p>
            <a:pPr marL="12700" marR="3079674">
              <a:lnSpc>
                <a:spcPct val="110100"/>
              </a:lnSpc>
            </a:pPr>
            <a:r>
              <a:rPr sz="3200" dirty="0">
                <a:latin typeface="Times New Roman"/>
                <a:cs typeface="Times New Roman"/>
              </a:rPr>
              <a:t>SE=standard</a:t>
            </a:r>
            <a:r>
              <a:rPr sz="3200" spc="-31" dirty="0">
                <a:latin typeface="Times New Roman"/>
                <a:cs typeface="Times New Roman"/>
              </a:rPr>
              <a:t> </a:t>
            </a:r>
            <a:r>
              <a:rPr sz="3200" spc="-20" dirty="0">
                <a:latin typeface="Times New Roman"/>
                <a:cs typeface="Times New Roman"/>
              </a:rPr>
              <a:t>error </a:t>
            </a:r>
            <a:r>
              <a:rPr sz="3200" dirty="0">
                <a:latin typeface="Times New Roman"/>
                <a:cs typeface="Times New Roman"/>
              </a:rPr>
              <a:t>IF=Inflation</a:t>
            </a:r>
            <a:r>
              <a:rPr sz="3200" spc="-25" dirty="0">
                <a:latin typeface="Times New Roman"/>
                <a:cs typeface="Times New Roman"/>
              </a:rPr>
              <a:t> </a:t>
            </a:r>
            <a:r>
              <a:rPr sz="3200" spc="-11" dirty="0">
                <a:latin typeface="Times New Roman"/>
                <a:cs typeface="Times New Roman"/>
              </a:rPr>
              <a:t>factor</a:t>
            </a:r>
            <a:endParaRPr sz="3200">
              <a:latin typeface="Times New Roman"/>
              <a:cs typeface="Times New Roman"/>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162</a:t>
            </a:r>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952041">
              <a:spcBef>
                <a:spcPts val="105"/>
              </a:spcBef>
            </a:pPr>
            <a:r>
              <a:rPr sz="4400" b="0" dirty="0">
                <a:latin typeface="Times New Roman"/>
                <a:cs typeface="Times New Roman"/>
              </a:rPr>
              <a:t>Exercise</a:t>
            </a:r>
            <a:r>
              <a:rPr sz="4400" b="0" spc="-31" dirty="0">
                <a:latin typeface="Times New Roman"/>
                <a:cs typeface="Times New Roman"/>
              </a:rPr>
              <a:t> </a:t>
            </a:r>
            <a:r>
              <a:rPr sz="4400" b="0" spc="-51" dirty="0">
                <a:latin typeface="Times New Roman"/>
                <a:cs typeface="Times New Roman"/>
              </a:rPr>
              <a:t>1</a:t>
            </a:r>
            <a:endParaRPr sz="4400">
              <a:latin typeface="Times New Roman"/>
              <a:cs typeface="Times New Roman"/>
            </a:endParaRPr>
          </a:p>
        </p:txBody>
      </p:sp>
      <p:sp>
        <p:nvSpPr>
          <p:cNvPr id="3" name="object 3"/>
          <p:cNvSpPr txBox="1"/>
          <p:nvPr/>
        </p:nvSpPr>
        <p:spPr>
          <a:xfrm>
            <a:off x="764541" y="1959992"/>
            <a:ext cx="7307580" cy="3788217"/>
          </a:xfrm>
          <a:prstGeom prst="rect">
            <a:avLst/>
          </a:prstGeom>
        </p:spPr>
        <p:txBody>
          <a:bodyPr vert="horz" wrap="square" lIns="0" tIns="60960" rIns="0" bIns="0" rtlCol="0">
            <a:spAutoFit/>
          </a:bodyPr>
          <a:lstStyle/>
          <a:p>
            <a:pPr marL="355591" marR="406390" indent="-343526">
              <a:lnSpc>
                <a:spcPts val="3020"/>
              </a:lnSpc>
              <a:spcBef>
                <a:spcPts val="480"/>
              </a:spcBef>
              <a:buChar char="•"/>
              <a:tabLst>
                <a:tab pos="355591" algn="l"/>
              </a:tabLst>
            </a:pPr>
            <a:r>
              <a:rPr sz="2800" dirty="0">
                <a:latin typeface="Times New Roman"/>
                <a:cs typeface="Times New Roman"/>
              </a:rPr>
              <a:t>The</a:t>
            </a:r>
            <a:r>
              <a:rPr sz="2800" spc="-65" dirty="0">
                <a:latin typeface="Times New Roman"/>
                <a:cs typeface="Times New Roman"/>
              </a:rPr>
              <a:t> </a:t>
            </a:r>
            <a:r>
              <a:rPr sz="2800" dirty="0">
                <a:latin typeface="Times New Roman"/>
                <a:cs typeface="Times New Roman"/>
              </a:rPr>
              <a:t>calculated</a:t>
            </a:r>
            <a:r>
              <a:rPr sz="2800" spc="-75" dirty="0">
                <a:latin typeface="Times New Roman"/>
                <a:cs typeface="Times New Roman"/>
              </a:rPr>
              <a:t> </a:t>
            </a:r>
            <a:r>
              <a:rPr sz="2800" dirty="0">
                <a:latin typeface="Times New Roman"/>
                <a:cs typeface="Times New Roman"/>
              </a:rPr>
              <a:t>sample</a:t>
            </a:r>
            <a:r>
              <a:rPr sz="2800" spc="-65" dirty="0">
                <a:latin typeface="Times New Roman"/>
                <a:cs typeface="Times New Roman"/>
              </a:rPr>
              <a:t> </a:t>
            </a:r>
            <a:r>
              <a:rPr sz="2800" dirty="0">
                <a:latin typeface="Times New Roman"/>
                <a:cs typeface="Times New Roman"/>
              </a:rPr>
              <a:t>size</a:t>
            </a:r>
            <a:r>
              <a:rPr sz="2800" spc="-85" dirty="0">
                <a:latin typeface="Times New Roman"/>
                <a:cs typeface="Times New Roman"/>
              </a:rPr>
              <a:t> </a:t>
            </a:r>
            <a:r>
              <a:rPr sz="2800" dirty="0">
                <a:latin typeface="Times New Roman"/>
                <a:cs typeface="Times New Roman"/>
              </a:rPr>
              <a:t>in</a:t>
            </a:r>
            <a:r>
              <a:rPr sz="2800" spc="-55" dirty="0">
                <a:latin typeface="Times New Roman"/>
                <a:cs typeface="Times New Roman"/>
              </a:rPr>
              <a:t> </a:t>
            </a:r>
            <a:r>
              <a:rPr sz="2800" dirty="0">
                <a:latin typeface="Times New Roman"/>
                <a:cs typeface="Times New Roman"/>
              </a:rPr>
              <a:t>a</a:t>
            </a:r>
            <a:r>
              <a:rPr sz="2800" spc="-65" dirty="0">
                <a:latin typeface="Times New Roman"/>
                <a:cs typeface="Times New Roman"/>
              </a:rPr>
              <a:t> </a:t>
            </a:r>
            <a:r>
              <a:rPr sz="2800" dirty="0">
                <a:latin typeface="Times New Roman"/>
                <a:cs typeface="Times New Roman"/>
              </a:rPr>
              <a:t>clinical</a:t>
            </a:r>
            <a:r>
              <a:rPr sz="2800" spc="-85" dirty="0">
                <a:latin typeface="Times New Roman"/>
                <a:cs typeface="Times New Roman"/>
              </a:rPr>
              <a:t> </a:t>
            </a:r>
            <a:r>
              <a:rPr sz="2800" dirty="0">
                <a:latin typeface="Times New Roman"/>
                <a:cs typeface="Times New Roman"/>
              </a:rPr>
              <a:t>trial</a:t>
            </a:r>
            <a:r>
              <a:rPr sz="2800" spc="-75" dirty="0">
                <a:latin typeface="Times New Roman"/>
                <a:cs typeface="Times New Roman"/>
              </a:rPr>
              <a:t> </a:t>
            </a:r>
            <a:r>
              <a:rPr sz="2800" spc="-25" dirty="0">
                <a:latin typeface="Times New Roman"/>
                <a:cs typeface="Times New Roman"/>
              </a:rPr>
              <a:t>is </a:t>
            </a:r>
            <a:r>
              <a:rPr sz="2800" dirty="0">
                <a:latin typeface="Times New Roman"/>
                <a:cs typeface="Times New Roman"/>
              </a:rPr>
              <a:t>1000</a:t>
            </a:r>
            <a:r>
              <a:rPr sz="2800" spc="-75" dirty="0">
                <a:latin typeface="Times New Roman"/>
                <a:cs typeface="Times New Roman"/>
              </a:rPr>
              <a:t> </a:t>
            </a:r>
            <a:r>
              <a:rPr sz="2800" dirty="0">
                <a:latin typeface="Times New Roman"/>
                <a:cs typeface="Times New Roman"/>
              </a:rPr>
              <a:t>individuals</a:t>
            </a:r>
            <a:r>
              <a:rPr sz="2800" spc="-75" dirty="0">
                <a:latin typeface="Times New Roman"/>
                <a:cs typeface="Times New Roman"/>
              </a:rPr>
              <a:t> </a:t>
            </a:r>
            <a:r>
              <a:rPr sz="2800" dirty="0">
                <a:latin typeface="Times New Roman"/>
                <a:cs typeface="Times New Roman"/>
              </a:rPr>
              <a:t>per</a:t>
            </a:r>
            <a:r>
              <a:rPr sz="2800" spc="-91" dirty="0">
                <a:latin typeface="Times New Roman"/>
                <a:cs typeface="Times New Roman"/>
              </a:rPr>
              <a:t> </a:t>
            </a:r>
            <a:r>
              <a:rPr sz="2800" dirty="0">
                <a:latin typeface="Times New Roman"/>
                <a:cs typeface="Times New Roman"/>
              </a:rPr>
              <a:t>group</a:t>
            </a:r>
            <a:r>
              <a:rPr sz="2800" spc="-75" dirty="0">
                <a:latin typeface="Times New Roman"/>
                <a:cs typeface="Times New Roman"/>
              </a:rPr>
              <a:t> </a:t>
            </a:r>
            <a:r>
              <a:rPr sz="2800" spc="-11" dirty="0">
                <a:latin typeface="Times New Roman"/>
                <a:cs typeface="Times New Roman"/>
              </a:rPr>
              <a:t>(individual randomization).</a:t>
            </a:r>
            <a:endParaRPr sz="2800">
              <a:latin typeface="Times New Roman"/>
              <a:cs typeface="Times New Roman"/>
            </a:endParaRPr>
          </a:p>
          <a:p>
            <a:pPr marL="355591" marR="397501" indent="-343526">
              <a:lnSpc>
                <a:spcPts val="3031"/>
              </a:lnSpc>
              <a:spcBef>
                <a:spcPts val="675"/>
              </a:spcBef>
              <a:buChar char="•"/>
              <a:tabLst>
                <a:tab pos="355591" algn="l"/>
              </a:tabLst>
            </a:pPr>
            <a:r>
              <a:rPr sz="2800" dirty="0">
                <a:latin typeface="Times New Roman"/>
                <a:cs typeface="Times New Roman"/>
              </a:rPr>
              <a:t>What</a:t>
            </a:r>
            <a:r>
              <a:rPr sz="2800" spc="-75" dirty="0">
                <a:latin typeface="Times New Roman"/>
                <a:cs typeface="Times New Roman"/>
              </a:rPr>
              <a:t> </a:t>
            </a:r>
            <a:r>
              <a:rPr sz="2800" dirty="0">
                <a:latin typeface="Times New Roman"/>
                <a:cs typeface="Times New Roman"/>
              </a:rPr>
              <a:t>is</a:t>
            </a:r>
            <a:r>
              <a:rPr sz="2800" spc="-65" dirty="0">
                <a:latin typeface="Times New Roman"/>
                <a:cs typeface="Times New Roman"/>
              </a:rPr>
              <a:t> </a:t>
            </a:r>
            <a:r>
              <a:rPr sz="2800" dirty="0">
                <a:latin typeface="Times New Roman"/>
                <a:cs typeface="Times New Roman"/>
              </a:rPr>
              <a:t>the</a:t>
            </a:r>
            <a:r>
              <a:rPr sz="2800" spc="-71" dirty="0">
                <a:latin typeface="Times New Roman"/>
                <a:cs typeface="Times New Roman"/>
              </a:rPr>
              <a:t> </a:t>
            </a:r>
            <a:r>
              <a:rPr sz="2800" dirty="0">
                <a:latin typeface="Times New Roman"/>
                <a:cs typeface="Times New Roman"/>
              </a:rPr>
              <a:t>required</a:t>
            </a:r>
            <a:r>
              <a:rPr sz="2800" spc="-71" dirty="0">
                <a:latin typeface="Times New Roman"/>
                <a:cs typeface="Times New Roman"/>
              </a:rPr>
              <a:t> </a:t>
            </a:r>
            <a:r>
              <a:rPr sz="2800" dirty="0">
                <a:latin typeface="Times New Roman"/>
                <a:cs typeface="Times New Roman"/>
              </a:rPr>
              <a:t>sample</a:t>
            </a:r>
            <a:r>
              <a:rPr sz="2800" spc="-51" dirty="0">
                <a:latin typeface="Times New Roman"/>
                <a:cs typeface="Times New Roman"/>
              </a:rPr>
              <a:t> </a:t>
            </a:r>
            <a:r>
              <a:rPr sz="2800" dirty="0">
                <a:latin typeface="Times New Roman"/>
                <a:cs typeface="Times New Roman"/>
              </a:rPr>
              <a:t>size</a:t>
            </a:r>
            <a:r>
              <a:rPr sz="2800" spc="-71" dirty="0">
                <a:latin typeface="Times New Roman"/>
                <a:cs typeface="Times New Roman"/>
              </a:rPr>
              <a:t> </a:t>
            </a:r>
            <a:r>
              <a:rPr sz="2800" dirty="0">
                <a:latin typeface="Times New Roman"/>
                <a:cs typeface="Times New Roman"/>
              </a:rPr>
              <a:t>when</a:t>
            </a:r>
            <a:r>
              <a:rPr sz="2800" spc="-60" dirty="0">
                <a:latin typeface="Times New Roman"/>
                <a:cs typeface="Times New Roman"/>
              </a:rPr>
              <a:t> </a:t>
            </a:r>
            <a:r>
              <a:rPr sz="2800" dirty="0">
                <a:latin typeface="Times New Roman"/>
                <a:cs typeface="Times New Roman"/>
              </a:rPr>
              <a:t>we</a:t>
            </a:r>
            <a:r>
              <a:rPr sz="2800" spc="-60" dirty="0">
                <a:latin typeface="Times New Roman"/>
                <a:cs typeface="Times New Roman"/>
              </a:rPr>
              <a:t> </a:t>
            </a:r>
            <a:r>
              <a:rPr sz="2800" spc="-25" dirty="0">
                <a:latin typeface="Times New Roman"/>
                <a:cs typeface="Times New Roman"/>
              </a:rPr>
              <a:t>use </a:t>
            </a:r>
            <a:r>
              <a:rPr sz="2800" dirty="0">
                <a:latin typeface="Times New Roman"/>
                <a:cs typeface="Times New Roman"/>
              </a:rPr>
              <a:t>families</a:t>
            </a:r>
            <a:r>
              <a:rPr sz="2800" spc="-55" dirty="0">
                <a:latin typeface="Times New Roman"/>
                <a:cs typeface="Times New Roman"/>
              </a:rPr>
              <a:t> </a:t>
            </a:r>
            <a:r>
              <a:rPr sz="2800" dirty="0">
                <a:latin typeface="Times New Roman"/>
                <a:cs typeface="Times New Roman"/>
              </a:rPr>
              <a:t>as</a:t>
            </a:r>
            <a:r>
              <a:rPr sz="2800" spc="-51" dirty="0">
                <a:latin typeface="Times New Roman"/>
                <a:cs typeface="Times New Roman"/>
              </a:rPr>
              <a:t> </a:t>
            </a:r>
            <a:r>
              <a:rPr sz="2800" dirty="0">
                <a:latin typeface="Times New Roman"/>
                <a:cs typeface="Times New Roman"/>
              </a:rPr>
              <a:t>the</a:t>
            </a:r>
            <a:r>
              <a:rPr sz="2800" spc="-60" dirty="0">
                <a:latin typeface="Times New Roman"/>
                <a:cs typeface="Times New Roman"/>
              </a:rPr>
              <a:t> </a:t>
            </a:r>
            <a:r>
              <a:rPr sz="2800" dirty="0">
                <a:latin typeface="Times New Roman"/>
                <a:cs typeface="Times New Roman"/>
              </a:rPr>
              <a:t>units</a:t>
            </a:r>
            <a:r>
              <a:rPr sz="2800" spc="-55" dirty="0">
                <a:latin typeface="Times New Roman"/>
                <a:cs typeface="Times New Roman"/>
              </a:rPr>
              <a:t> </a:t>
            </a:r>
            <a:r>
              <a:rPr sz="2800" dirty="0">
                <a:latin typeface="Times New Roman"/>
                <a:cs typeface="Times New Roman"/>
              </a:rPr>
              <a:t>of</a:t>
            </a:r>
            <a:r>
              <a:rPr sz="2800" spc="-45" dirty="0">
                <a:latin typeface="Times New Roman"/>
                <a:cs typeface="Times New Roman"/>
              </a:rPr>
              <a:t> </a:t>
            </a:r>
            <a:r>
              <a:rPr sz="2800" spc="-11" dirty="0">
                <a:latin typeface="Times New Roman"/>
                <a:cs typeface="Times New Roman"/>
              </a:rPr>
              <a:t>randomization.</a:t>
            </a:r>
            <a:endParaRPr sz="2800">
              <a:latin typeface="Times New Roman"/>
              <a:cs typeface="Times New Roman"/>
            </a:endParaRPr>
          </a:p>
          <a:p>
            <a:pPr marL="354322" marR="5080" indent="-342257" algn="just">
              <a:lnSpc>
                <a:spcPts val="3020"/>
              </a:lnSpc>
              <a:spcBef>
                <a:spcPts val="671"/>
              </a:spcBef>
              <a:buChar char="•"/>
              <a:tabLst>
                <a:tab pos="355591" algn="l"/>
              </a:tabLst>
            </a:pPr>
            <a:r>
              <a:rPr sz="2800" dirty="0">
                <a:latin typeface="Times New Roman"/>
                <a:cs typeface="Times New Roman"/>
              </a:rPr>
              <a:t>We</a:t>
            </a:r>
            <a:r>
              <a:rPr sz="2800" spc="-60" dirty="0">
                <a:latin typeface="Times New Roman"/>
                <a:cs typeface="Times New Roman"/>
              </a:rPr>
              <a:t> </a:t>
            </a:r>
            <a:r>
              <a:rPr sz="2800" dirty="0">
                <a:latin typeface="Times New Roman"/>
                <a:cs typeface="Times New Roman"/>
              </a:rPr>
              <a:t>assume</a:t>
            </a:r>
            <a:r>
              <a:rPr sz="2800" spc="-55" dirty="0">
                <a:latin typeface="Times New Roman"/>
                <a:cs typeface="Times New Roman"/>
              </a:rPr>
              <a:t> </a:t>
            </a:r>
            <a:r>
              <a:rPr sz="2800" dirty="0">
                <a:latin typeface="Times New Roman"/>
                <a:cs typeface="Times New Roman"/>
              </a:rPr>
              <a:t>that</a:t>
            </a:r>
            <a:r>
              <a:rPr sz="2800" spc="-71" dirty="0">
                <a:latin typeface="Times New Roman"/>
                <a:cs typeface="Times New Roman"/>
              </a:rPr>
              <a:t> </a:t>
            </a:r>
            <a:r>
              <a:rPr sz="2800" dirty="0">
                <a:latin typeface="Times New Roman"/>
                <a:cs typeface="Times New Roman"/>
              </a:rPr>
              <a:t>the</a:t>
            </a:r>
            <a:r>
              <a:rPr sz="2800" spc="-65" dirty="0">
                <a:latin typeface="Times New Roman"/>
                <a:cs typeface="Times New Roman"/>
              </a:rPr>
              <a:t> </a:t>
            </a:r>
            <a:r>
              <a:rPr sz="2800" dirty="0">
                <a:latin typeface="Times New Roman"/>
                <a:cs typeface="Times New Roman"/>
              </a:rPr>
              <a:t>mean</a:t>
            </a:r>
            <a:r>
              <a:rPr sz="2800" spc="-31" dirty="0">
                <a:latin typeface="Times New Roman"/>
                <a:cs typeface="Times New Roman"/>
              </a:rPr>
              <a:t> </a:t>
            </a:r>
            <a:r>
              <a:rPr sz="2800" dirty="0">
                <a:latin typeface="Times New Roman"/>
                <a:cs typeface="Times New Roman"/>
              </a:rPr>
              <a:t>family</a:t>
            </a:r>
            <a:r>
              <a:rPr sz="2800" spc="-51" dirty="0">
                <a:latin typeface="Times New Roman"/>
                <a:cs typeface="Times New Roman"/>
              </a:rPr>
              <a:t> </a:t>
            </a:r>
            <a:r>
              <a:rPr sz="2800" dirty="0">
                <a:latin typeface="Times New Roman"/>
                <a:cs typeface="Times New Roman"/>
              </a:rPr>
              <a:t>size</a:t>
            </a:r>
            <a:r>
              <a:rPr sz="2800" spc="-60" dirty="0">
                <a:latin typeface="Times New Roman"/>
                <a:cs typeface="Times New Roman"/>
              </a:rPr>
              <a:t> </a:t>
            </a:r>
            <a:r>
              <a:rPr sz="2800" dirty="0">
                <a:latin typeface="Times New Roman"/>
                <a:cs typeface="Times New Roman"/>
              </a:rPr>
              <a:t>is</a:t>
            </a:r>
            <a:r>
              <a:rPr sz="2800" spc="-55" dirty="0">
                <a:latin typeface="Times New Roman"/>
                <a:cs typeface="Times New Roman"/>
              </a:rPr>
              <a:t> </a:t>
            </a:r>
            <a:r>
              <a:rPr sz="2800" dirty="0">
                <a:latin typeface="Times New Roman"/>
                <a:cs typeface="Times New Roman"/>
              </a:rPr>
              <a:t>5</a:t>
            </a:r>
            <a:r>
              <a:rPr sz="2800" spc="-51" dirty="0">
                <a:latin typeface="Times New Roman"/>
                <a:cs typeface="Times New Roman"/>
              </a:rPr>
              <a:t> </a:t>
            </a:r>
            <a:r>
              <a:rPr sz="2800" spc="-11" dirty="0">
                <a:latin typeface="Times New Roman"/>
                <a:cs typeface="Times New Roman"/>
              </a:rPr>
              <a:t>(m=5), 	</a:t>
            </a:r>
            <a:r>
              <a:rPr sz="2800" dirty="0">
                <a:latin typeface="Times New Roman"/>
                <a:cs typeface="Times New Roman"/>
              </a:rPr>
              <a:t>and</a:t>
            </a:r>
            <a:r>
              <a:rPr sz="2800" spc="-80" dirty="0">
                <a:latin typeface="Times New Roman"/>
                <a:cs typeface="Times New Roman"/>
              </a:rPr>
              <a:t> </a:t>
            </a:r>
            <a:r>
              <a:rPr sz="2800" dirty="0">
                <a:latin typeface="Times New Roman"/>
                <a:cs typeface="Times New Roman"/>
              </a:rPr>
              <a:t>that</a:t>
            </a:r>
            <a:r>
              <a:rPr sz="2800" spc="-91" dirty="0">
                <a:latin typeface="Times New Roman"/>
                <a:cs typeface="Times New Roman"/>
              </a:rPr>
              <a:t> </a:t>
            </a:r>
            <a:r>
              <a:rPr sz="2800" dirty="0">
                <a:latin typeface="Times New Roman"/>
                <a:cs typeface="Times New Roman"/>
              </a:rPr>
              <a:t>the</a:t>
            </a:r>
            <a:r>
              <a:rPr sz="2800" spc="-71" dirty="0">
                <a:latin typeface="Times New Roman"/>
                <a:cs typeface="Times New Roman"/>
              </a:rPr>
              <a:t> </a:t>
            </a:r>
            <a:r>
              <a:rPr sz="2800" dirty="0">
                <a:latin typeface="Times New Roman"/>
                <a:cs typeface="Times New Roman"/>
              </a:rPr>
              <a:t>intracluster</a:t>
            </a:r>
            <a:r>
              <a:rPr sz="2800" spc="-95" dirty="0">
                <a:latin typeface="Times New Roman"/>
                <a:cs typeface="Times New Roman"/>
              </a:rPr>
              <a:t> </a:t>
            </a:r>
            <a:r>
              <a:rPr sz="2800" dirty="0">
                <a:latin typeface="Times New Roman"/>
                <a:cs typeface="Times New Roman"/>
              </a:rPr>
              <a:t>correlation</a:t>
            </a:r>
            <a:r>
              <a:rPr sz="2800" spc="-80" dirty="0">
                <a:latin typeface="Times New Roman"/>
                <a:cs typeface="Times New Roman"/>
              </a:rPr>
              <a:t> </a:t>
            </a:r>
            <a:r>
              <a:rPr sz="2800" dirty="0">
                <a:latin typeface="Times New Roman"/>
                <a:cs typeface="Times New Roman"/>
              </a:rPr>
              <a:t>coefficient</a:t>
            </a:r>
            <a:r>
              <a:rPr sz="2800" spc="-80" dirty="0">
                <a:latin typeface="Times New Roman"/>
                <a:cs typeface="Times New Roman"/>
              </a:rPr>
              <a:t> </a:t>
            </a:r>
            <a:r>
              <a:rPr sz="2800" spc="-25" dirty="0">
                <a:latin typeface="Times New Roman"/>
                <a:cs typeface="Times New Roman"/>
              </a:rPr>
              <a:t>is 	</a:t>
            </a:r>
            <a:r>
              <a:rPr sz="2800" spc="-11" dirty="0">
                <a:latin typeface="Times New Roman"/>
                <a:cs typeface="Times New Roman"/>
              </a:rPr>
              <a:t>0.04.</a:t>
            </a:r>
            <a:endParaRPr sz="2800">
              <a:latin typeface="Times New Roman"/>
              <a:cs typeface="Times New Roman"/>
            </a:endParaRPr>
          </a:p>
          <a:p>
            <a:pPr marL="354956" indent="-342257" algn="just">
              <a:spcBef>
                <a:spcPts val="300"/>
              </a:spcBef>
              <a:buChar char="•"/>
              <a:tabLst>
                <a:tab pos="354956" algn="l"/>
              </a:tabLst>
            </a:pPr>
            <a:r>
              <a:rPr sz="2800" dirty="0">
                <a:latin typeface="Times New Roman"/>
                <a:cs typeface="Times New Roman"/>
              </a:rPr>
              <a:t>Use</a:t>
            </a:r>
            <a:r>
              <a:rPr sz="2800" spc="-40" dirty="0">
                <a:latin typeface="Times New Roman"/>
                <a:cs typeface="Times New Roman"/>
              </a:rPr>
              <a:t> </a:t>
            </a:r>
            <a:r>
              <a:rPr sz="2800" dirty="0">
                <a:latin typeface="Times New Roman"/>
                <a:cs typeface="Times New Roman"/>
              </a:rPr>
              <a:t>the</a:t>
            </a:r>
            <a:r>
              <a:rPr sz="2800" spc="-40" dirty="0">
                <a:latin typeface="Times New Roman"/>
                <a:cs typeface="Times New Roman"/>
              </a:rPr>
              <a:t> </a:t>
            </a:r>
            <a:r>
              <a:rPr sz="2800" dirty="0">
                <a:latin typeface="Times New Roman"/>
                <a:cs typeface="Times New Roman"/>
              </a:rPr>
              <a:t>formula:</a:t>
            </a:r>
            <a:r>
              <a:rPr sz="2800" spc="-35" dirty="0">
                <a:latin typeface="Times New Roman"/>
                <a:cs typeface="Times New Roman"/>
              </a:rPr>
              <a:t> </a:t>
            </a:r>
            <a:r>
              <a:rPr sz="2800" spc="-20" dirty="0">
                <a:latin typeface="Times New Roman"/>
                <a:cs typeface="Times New Roman"/>
              </a:rPr>
              <a:t>IF=1+(m-</a:t>
            </a:r>
            <a:r>
              <a:rPr sz="2800" dirty="0">
                <a:latin typeface="Times New Roman"/>
                <a:cs typeface="Times New Roman"/>
              </a:rPr>
              <a:t>1)</a:t>
            </a:r>
            <a:r>
              <a:rPr sz="2800" spc="-11" dirty="0">
                <a:latin typeface="Times New Roman"/>
                <a:cs typeface="Times New Roman"/>
              </a:rPr>
              <a:t> </a:t>
            </a:r>
            <a:r>
              <a:rPr sz="2800" dirty="0">
                <a:latin typeface="Times New Roman"/>
                <a:cs typeface="Times New Roman"/>
              </a:rPr>
              <a:t>x</a:t>
            </a:r>
            <a:r>
              <a:rPr sz="2800" spc="-35" dirty="0">
                <a:latin typeface="Times New Roman"/>
                <a:cs typeface="Times New Roman"/>
              </a:rPr>
              <a:t> </a:t>
            </a:r>
            <a:r>
              <a:rPr sz="2800" spc="-25" dirty="0">
                <a:latin typeface="Times New Roman"/>
                <a:cs typeface="Times New Roman"/>
              </a:rPr>
              <a:t>ICC</a:t>
            </a:r>
            <a:endParaRPr sz="2800">
              <a:latin typeface="Times New Roman"/>
              <a:cs typeface="Times New Roman"/>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163</a:t>
            </a:r>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3159046">
              <a:spcBef>
                <a:spcPts val="105"/>
              </a:spcBef>
            </a:pPr>
            <a:r>
              <a:rPr sz="4400" b="0" spc="-11" dirty="0">
                <a:latin typeface="Times New Roman"/>
                <a:cs typeface="Times New Roman"/>
              </a:rPr>
              <a:t>Exercise</a:t>
            </a:r>
            <a:endParaRPr sz="4400">
              <a:latin typeface="Times New Roman"/>
              <a:cs typeface="Times New Roman"/>
            </a:endParaRPr>
          </a:p>
        </p:txBody>
      </p:sp>
      <p:sp>
        <p:nvSpPr>
          <p:cNvPr id="3" name="object 3"/>
          <p:cNvSpPr txBox="1"/>
          <p:nvPr/>
        </p:nvSpPr>
        <p:spPr>
          <a:xfrm>
            <a:off x="764540" y="1959992"/>
            <a:ext cx="7576184" cy="3104953"/>
          </a:xfrm>
          <a:prstGeom prst="rect">
            <a:avLst/>
          </a:prstGeom>
        </p:spPr>
        <p:txBody>
          <a:bodyPr vert="horz" wrap="square" lIns="0" tIns="60960" rIns="0" bIns="0" rtlCol="0">
            <a:spAutoFit/>
          </a:bodyPr>
          <a:lstStyle/>
          <a:p>
            <a:pPr marL="355591" marR="674988" indent="-343526">
              <a:lnSpc>
                <a:spcPts val="3020"/>
              </a:lnSpc>
              <a:spcBef>
                <a:spcPts val="480"/>
              </a:spcBef>
              <a:buChar char="•"/>
              <a:tabLst>
                <a:tab pos="355591" algn="l"/>
              </a:tabLst>
            </a:pPr>
            <a:r>
              <a:rPr sz="2800" dirty="0">
                <a:latin typeface="Times New Roman"/>
                <a:cs typeface="Times New Roman"/>
              </a:rPr>
              <a:t>The</a:t>
            </a:r>
            <a:r>
              <a:rPr sz="2800" spc="-65" dirty="0">
                <a:latin typeface="Times New Roman"/>
                <a:cs typeface="Times New Roman"/>
              </a:rPr>
              <a:t> </a:t>
            </a:r>
            <a:r>
              <a:rPr sz="2800" dirty="0">
                <a:latin typeface="Times New Roman"/>
                <a:cs typeface="Times New Roman"/>
              </a:rPr>
              <a:t>calculated</a:t>
            </a:r>
            <a:r>
              <a:rPr sz="2800" spc="-75" dirty="0">
                <a:latin typeface="Times New Roman"/>
                <a:cs typeface="Times New Roman"/>
              </a:rPr>
              <a:t> </a:t>
            </a:r>
            <a:r>
              <a:rPr sz="2800" dirty="0">
                <a:latin typeface="Times New Roman"/>
                <a:cs typeface="Times New Roman"/>
              </a:rPr>
              <a:t>sample</a:t>
            </a:r>
            <a:r>
              <a:rPr sz="2800" spc="-65" dirty="0">
                <a:latin typeface="Times New Roman"/>
                <a:cs typeface="Times New Roman"/>
              </a:rPr>
              <a:t> </a:t>
            </a:r>
            <a:r>
              <a:rPr sz="2800" dirty="0">
                <a:latin typeface="Times New Roman"/>
                <a:cs typeface="Times New Roman"/>
              </a:rPr>
              <a:t>size</a:t>
            </a:r>
            <a:r>
              <a:rPr sz="2800" spc="-85" dirty="0">
                <a:latin typeface="Times New Roman"/>
                <a:cs typeface="Times New Roman"/>
              </a:rPr>
              <a:t> </a:t>
            </a:r>
            <a:r>
              <a:rPr sz="2800" dirty="0">
                <a:latin typeface="Times New Roman"/>
                <a:cs typeface="Times New Roman"/>
              </a:rPr>
              <a:t>in</a:t>
            </a:r>
            <a:r>
              <a:rPr sz="2800" spc="-55" dirty="0">
                <a:latin typeface="Times New Roman"/>
                <a:cs typeface="Times New Roman"/>
              </a:rPr>
              <a:t> </a:t>
            </a:r>
            <a:r>
              <a:rPr sz="2800" dirty="0">
                <a:latin typeface="Times New Roman"/>
                <a:cs typeface="Times New Roman"/>
              </a:rPr>
              <a:t>a</a:t>
            </a:r>
            <a:r>
              <a:rPr sz="2800" spc="-65" dirty="0">
                <a:latin typeface="Times New Roman"/>
                <a:cs typeface="Times New Roman"/>
              </a:rPr>
              <a:t> </a:t>
            </a:r>
            <a:r>
              <a:rPr sz="2800" dirty="0">
                <a:latin typeface="Times New Roman"/>
                <a:cs typeface="Times New Roman"/>
              </a:rPr>
              <a:t>clinical</a:t>
            </a:r>
            <a:r>
              <a:rPr sz="2800" spc="-85" dirty="0">
                <a:latin typeface="Times New Roman"/>
                <a:cs typeface="Times New Roman"/>
              </a:rPr>
              <a:t> </a:t>
            </a:r>
            <a:r>
              <a:rPr sz="2800" dirty="0">
                <a:latin typeface="Times New Roman"/>
                <a:cs typeface="Times New Roman"/>
              </a:rPr>
              <a:t>trial</a:t>
            </a:r>
            <a:r>
              <a:rPr sz="2800" spc="-75" dirty="0">
                <a:latin typeface="Times New Roman"/>
                <a:cs typeface="Times New Roman"/>
              </a:rPr>
              <a:t> </a:t>
            </a:r>
            <a:r>
              <a:rPr sz="2800" spc="-25" dirty="0">
                <a:latin typeface="Times New Roman"/>
                <a:cs typeface="Times New Roman"/>
              </a:rPr>
              <a:t>is </a:t>
            </a:r>
            <a:r>
              <a:rPr sz="2800" dirty="0">
                <a:latin typeface="Times New Roman"/>
                <a:cs typeface="Times New Roman"/>
              </a:rPr>
              <a:t>1000</a:t>
            </a:r>
            <a:r>
              <a:rPr sz="2800" spc="-65" dirty="0">
                <a:latin typeface="Times New Roman"/>
                <a:cs typeface="Times New Roman"/>
              </a:rPr>
              <a:t> </a:t>
            </a:r>
            <a:r>
              <a:rPr sz="2800" dirty="0">
                <a:latin typeface="Times New Roman"/>
                <a:cs typeface="Times New Roman"/>
              </a:rPr>
              <a:t>individuals</a:t>
            </a:r>
            <a:r>
              <a:rPr sz="2800" spc="-65" dirty="0">
                <a:latin typeface="Times New Roman"/>
                <a:cs typeface="Times New Roman"/>
              </a:rPr>
              <a:t> </a:t>
            </a:r>
            <a:r>
              <a:rPr sz="2800" dirty="0">
                <a:latin typeface="Times New Roman"/>
                <a:cs typeface="Times New Roman"/>
              </a:rPr>
              <a:t>in</a:t>
            </a:r>
            <a:r>
              <a:rPr sz="2800" spc="-85" dirty="0">
                <a:latin typeface="Times New Roman"/>
                <a:cs typeface="Times New Roman"/>
              </a:rPr>
              <a:t> </a:t>
            </a:r>
            <a:r>
              <a:rPr sz="2800" dirty="0">
                <a:latin typeface="Times New Roman"/>
                <a:cs typeface="Times New Roman"/>
              </a:rPr>
              <a:t>40</a:t>
            </a:r>
            <a:r>
              <a:rPr sz="2800" spc="-51" dirty="0">
                <a:latin typeface="Times New Roman"/>
                <a:cs typeface="Times New Roman"/>
              </a:rPr>
              <a:t> </a:t>
            </a:r>
            <a:r>
              <a:rPr sz="2800" spc="-11" dirty="0">
                <a:latin typeface="Times New Roman"/>
                <a:cs typeface="Times New Roman"/>
              </a:rPr>
              <a:t>clusters.</a:t>
            </a:r>
            <a:endParaRPr sz="2800">
              <a:latin typeface="Times New Roman"/>
              <a:cs typeface="Times New Roman"/>
            </a:endParaRPr>
          </a:p>
          <a:p>
            <a:pPr marL="756266" lvl="1" indent="-286378">
              <a:spcBef>
                <a:spcPts val="265"/>
              </a:spcBef>
              <a:buChar char="–"/>
              <a:tabLst>
                <a:tab pos="756266" algn="l"/>
              </a:tabLst>
            </a:pPr>
            <a:r>
              <a:rPr dirty="0">
                <a:latin typeface="Times New Roman"/>
                <a:cs typeface="Times New Roman"/>
              </a:rPr>
              <a:t>What</a:t>
            </a:r>
            <a:r>
              <a:rPr spc="-11" dirty="0">
                <a:latin typeface="Times New Roman"/>
                <a:cs typeface="Times New Roman"/>
              </a:rPr>
              <a:t> </a:t>
            </a:r>
            <a:r>
              <a:rPr dirty="0">
                <a:latin typeface="Times New Roman"/>
                <a:cs typeface="Times New Roman"/>
              </a:rPr>
              <a:t>is</a:t>
            </a:r>
            <a:r>
              <a:rPr spc="-5" dirty="0">
                <a:latin typeface="Times New Roman"/>
                <a:cs typeface="Times New Roman"/>
              </a:rPr>
              <a:t> </a:t>
            </a:r>
            <a:r>
              <a:rPr dirty="0">
                <a:latin typeface="Times New Roman"/>
                <a:cs typeface="Times New Roman"/>
              </a:rPr>
              <a:t>the</a:t>
            </a:r>
            <a:r>
              <a:rPr spc="-31" dirty="0">
                <a:latin typeface="Times New Roman"/>
                <a:cs typeface="Times New Roman"/>
              </a:rPr>
              <a:t> </a:t>
            </a:r>
            <a:r>
              <a:rPr dirty="0">
                <a:latin typeface="Times New Roman"/>
                <a:cs typeface="Times New Roman"/>
              </a:rPr>
              <a:t>mean</a:t>
            </a:r>
            <a:r>
              <a:rPr spc="5" dirty="0">
                <a:latin typeface="Times New Roman"/>
                <a:cs typeface="Times New Roman"/>
              </a:rPr>
              <a:t> </a:t>
            </a:r>
            <a:r>
              <a:rPr dirty="0">
                <a:latin typeface="Times New Roman"/>
                <a:cs typeface="Times New Roman"/>
              </a:rPr>
              <a:t>cluster</a:t>
            </a:r>
            <a:r>
              <a:rPr spc="-35" dirty="0">
                <a:latin typeface="Times New Roman"/>
                <a:cs typeface="Times New Roman"/>
              </a:rPr>
              <a:t> </a:t>
            </a:r>
            <a:r>
              <a:rPr spc="-11" dirty="0">
                <a:latin typeface="Times New Roman"/>
                <a:cs typeface="Times New Roman"/>
              </a:rPr>
              <a:t>size?</a:t>
            </a:r>
            <a:endParaRPr>
              <a:latin typeface="Times New Roman"/>
              <a:cs typeface="Times New Roman"/>
            </a:endParaRPr>
          </a:p>
          <a:p>
            <a:pPr marL="355591" marR="5080" indent="-343526">
              <a:lnSpc>
                <a:spcPts val="3020"/>
              </a:lnSpc>
              <a:spcBef>
                <a:spcPts val="700"/>
              </a:spcBef>
              <a:buChar char="•"/>
              <a:tabLst>
                <a:tab pos="355591" algn="l"/>
                <a:tab pos="5664058" algn="l"/>
              </a:tabLst>
            </a:pPr>
            <a:r>
              <a:rPr sz="2800" dirty="0">
                <a:latin typeface="Times New Roman"/>
                <a:cs typeface="Times New Roman"/>
              </a:rPr>
              <a:t>You</a:t>
            </a:r>
            <a:r>
              <a:rPr sz="2800" spc="-65" dirty="0">
                <a:latin typeface="Times New Roman"/>
                <a:cs typeface="Times New Roman"/>
              </a:rPr>
              <a:t> </a:t>
            </a:r>
            <a:r>
              <a:rPr sz="2800" dirty="0">
                <a:latin typeface="Times New Roman"/>
                <a:cs typeface="Times New Roman"/>
              </a:rPr>
              <a:t>decide</a:t>
            </a:r>
            <a:r>
              <a:rPr sz="2800" spc="-71" dirty="0">
                <a:latin typeface="Times New Roman"/>
                <a:cs typeface="Times New Roman"/>
              </a:rPr>
              <a:t> </a:t>
            </a:r>
            <a:r>
              <a:rPr sz="2800" dirty="0">
                <a:latin typeface="Times New Roman"/>
                <a:cs typeface="Times New Roman"/>
              </a:rPr>
              <a:t>to</a:t>
            </a:r>
            <a:r>
              <a:rPr sz="2800" spc="-60" dirty="0">
                <a:latin typeface="Times New Roman"/>
                <a:cs typeface="Times New Roman"/>
              </a:rPr>
              <a:t> </a:t>
            </a:r>
            <a:r>
              <a:rPr sz="2800" dirty="0">
                <a:latin typeface="Times New Roman"/>
                <a:cs typeface="Times New Roman"/>
              </a:rPr>
              <a:t>increase</a:t>
            </a:r>
            <a:r>
              <a:rPr sz="2800" spc="-85" dirty="0">
                <a:latin typeface="Times New Roman"/>
                <a:cs typeface="Times New Roman"/>
              </a:rPr>
              <a:t> </a:t>
            </a:r>
            <a:r>
              <a:rPr sz="2800" dirty="0">
                <a:latin typeface="Times New Roman"/>
                <a:cs typeface="Times New Roman"/>
              </a:rPr>
              <a:t>the</a:t>
            </a:r>
            <a:r>
              <a:rPr sz="2800" spc="-60" dirty="0">
                <a:latin typeface="Times New Roman"/>
                <a:cs typeface="Times New Roman"/>
              </a:rPr>
              <a:t> </a:t>
            </a:r>
            <a:r>
              <a:rPr sz="2800" dirty="0">
                <a:latin typeface="Times New Roman"/>
                <a:cs typeface="Times New Roman"/>
              </a:rPr>
              <a:t>sample</a:t>
            </a:r>
            <a:r>
              <a:rPr sz="2800" spc="-51" dirty="0">
                <a:latin typeface="Times New Roman"/>
                <a:cs typeface="Times New Roman"/>
              </a:rPr>
              <a:t> </a:t>
            </a:r>
            <a:r>
              <a:rPr sz="2800" dirty="0">
                <a:latin typeface="Times New Roman"/>
                <a:cs typeface="Times New Roman"/>
              </a:rPr>
              <a:t>size</a:t>
            </a:r>
            <a:r>
              <a:rPr sz="2800" spc="-71" dirty="0">
                <a:latin typeface="Times New Roman"/>
                <a:cs typeface="Times New Roman"/>
              </a:rPr>
              <a:t> </a:t>
            </a:r>
            <a:r>
              <a:rPr sz="2800" dirty="0">
                <a:latin typeface="Times New Roman"/>
                <a:cs typeface="Times New Roman"/>
              </a:rPr>
              <a:t>to</a:t>
            </a:r>
            <a:r>
              <a:rPr sz="2800" spc="-65" dirty="0">
                <a:latin typeface="Times New Roman"/>
                <a:cs typeface="Times New Roman"/>
              </a:rPr>
              <a:t> </a:t>
            </a:r>
            <a:r>
              <a:rPr sz="2800" spc="-11" dirty="0">
                <a:latin typeface="Times New Roman"/>
                <a:cs typeface="Times New Roman"/>
              </a:rPr>
              <a:t>1200. </a:t>
            </a:r>
            <a:r>
              <a:rPr sz="2800" dirty="0">
                <a:latin typeface="Times New Roman"/>
                <a:cs typeface="Times New Roman"/>
              </a:rPr>
              <a:t>Use</a:t>
            </a:r>
            <a:r>
              <a:rPr sz="2800" spc="-40" dirty="0">
                <a:latin typeface="Times New Roman"/>
                <a:cs typeface="Times New Roman"/>
              </a:rPr>
              <a:t> </a:t>
            </a:r>
            <a:r>
              <a:rPr sz="2800" dirty="0">
                <a:latin typeface="Times New Roman"/>
                <a:cs typeface="Times New Roman"/>
              </a:rPr>
              <a:t>the</a:t>
            </a:r>
            <a:r>
              <a:rPr sz="2800" spc="-40" dirty="0">
                <a:latin typeface="Times New Roman"/>
                <a:cs typeface="Times New Roman"/>
              </a:rPr>
              <a:t> </a:t>
            </a:r>
            <a:r>
              <a:rPr sz="2800" dirty="0">
                <a:latin typeface="Times New Roman"/>
                <a:cs typeface="Times New Roman"/>
              </a:rPr>
              <a:t>formula:</a:t>
            </a:r>
            <a:r>
              <a:rPr sz="2800" spc="-35" dirty="0">
                <a:latin typeface="Times New Roman"/>
                <a:cs typeface="Times New Roman"/>
              </a:rPr>
              <a:t> </a:t>
            </a:r>
            <a:r>
              <a:rPr sz="2800" spc="-20" dirty="0">
                <a:latin typeface="Times New Roman"/>
                <a:cs typeface="Times New Roman"/>
              </a:rPr>
              <a:t>IF=1+(m-</a:t>
            </a:r>
            <a:r>
              <a:rPr sz="2800" dirty="0">
                <a:latin typeface="Times New Roman"/>
                <a:cs typeface="Times New Roman"/>
              </a:rPr>
              <a:t>1)</a:t>
            </a:r>
            <a:r>
              <a:rPr sz="2800" spc="-11" dirty="0">
                <a:latin typeface="Times New Roman"/>
                <a:cs typeface="Times New Roman"/>
              </a:rPr>
              <a:t> </a:t>
            </a:r>
            <a:r>
              <a:rPr sz="2800" dirty="0">
                <a:latin typeface="Times New Roman"/>
                <a:cs typeface="Times New Roman"/>
              </a:rPr>
              <a:t>x</a:t>
            </a:r>
            <a:r>
              <a:rPr sz="2800" spc="-35" dirty="0">
                <a:latin typeface="Times New Roman"/>
                <a:cs typeface="Times New Roman"/>
              </a:rPr>
              <a:t> </a:t>
            </a:r>
            <a:r>
              <a:rPr sz="2800" spc="-25" dirty="0">
                <a:latin typeface="Times New Roman"/>
                <a:cs typeface="Times New Roman"/>
              </a:rPr>
              <a:t>ICC</a:t>
            </a:r>
            <a:r>
              <a:rPr sz="2800" dirty="0">
                <a:latin typeface="Times New Roman"/>
                <a:cs typeface="Times New Roman"/>
              </a:rPr>
              <a:t>	to</a:t>
            </a:r>
            <a:r>
              <a:rPr sz="2800" spc="-40" dirty="0">
                <a:latin typeface="Times New Roman"/>
                <a:cs typeface="Times New Roman"/>
              </a:rPr>
              <a:t> </a:t>
            </a:r>
            <a:r>
              <a:rPr sz="2800" dirty="0">
                <a:latin typeface="Times New Roman"/>
                <a:cs typeface="Times New Roman"/>
              </a:rPr>
              <a:t>answer</a:t>
            </a:r>
            <a:r>
              <a:rPr sz="2800" spc="-40" dirty="0">
                <a:latin typeface="Times New Roman"/>
                <a:cs typeface="Times New Roman"/>
              </a:rPr>
              <a:t> </a:t>
            </a:r>
            <a:r>
              <a:rPr sz="2800" spc="-25" dirty="0">
                <a:latin typeface="Times New Roman"/>
                <a:cs typeface="Times New Roman"/>
              </a:rPr>
              <a:t>the </a:t>
            </a:r>
            <a:r>
              <a:rPr sz="2800" dirty="0">
                <a:latin typeface="Times New Roman"/>
                <a:cs typeface="Times New Roman"/>
              </a:rPr>
              <a:t>following</a:t>
            </a:r>
            <a:r>
              <a:rPr sz="2800" spc="-111" dirty="0">
                <a:latin typeface="Times New Roman"/>
                <a:cs typeface="Times New Roman"/>
              </a:rPr>
              <a:t> </a:t>
            </a:r>
            <a:r>
              <a:rPr sz="2800" spc="-11" dirty="0">
                <a:latin typeface="Times New Roman"/>
                <a:cs typeface="Times New Roman"/>
              </a:rPr>
              <a:t>question.</a:t>
            </a:r>
            <a:endParaRPr sz="2800">
              <a:latin typeface="Times New Roman"/>
              <a:cs typeface="Times New Roman"/>
            </a:endParaRPr>
          </a:p>
          <a:p>
            <a:pPr marL="756266" marR="839448" lvl="1" indent="-287013">
              <a:lnSpc>
                <a:spcPts val="2591"/>
              </a:lnSpc>
              <a:spcBef>
                <a:spcPts val="600"/>
              </a:spcBef>
              <a:buChar char="–"/>
              <a:tabLst>
                <a:tab pos="756266" algn="l"/>
              </a:tabLst>
            </a:pPr>
            <a:r>
              <a:rPr dirty="0">
                <a:latin typeface="Times New Roman"/>
                <a:cs typeface="Times New Roman"/>
              </a:rPr>
              <a:t>What</a:t>
            </a:r>
            <a:r>
              <a:rPr spc="-11" dirty="0">
                <a:latin typeface="Times New Roman"/>
                <a:cs typeface="Times New Roman"/>
              </a:rPr>
              <a:t> </a:t>
            </a:r>
            <a:r>
              <a:rPr dirty="0">
                <a:latin typeface="Times New Roman"/>
                <a:cs typeface="Times New Roman"/>
              </a:rPr>
              <a:t>is</a:t>
            </a:r>
            <a:r>
              <a:rPr spc="-11" dirty="0">
                <a:latin typeface="Times New Roman"/>
                <a:cs typeface="Times New Roman"/>
              </a:rPr>
              <a:t> </a:t>
            </a:r>
            <a:r>
              <a:rPr dirty="0">
                <a:latin typeface="Times New Roman"/>
                <a:cs typeface="Times New Roman"/>
              </a:rPr>
              <a:t>more</a:t>
            </a:r>
            <a:r>
              <a:rPr spc="-11" dirty="0">
                <a:latin typeface="Times New Roman"/>
                <a:cs typeface="Times New Roman"/>
              </a:rPr>
              <a:t> </a:t>
            </a:r>
            <a:r>
              <a:rPr dirty="0">
                <a:latin typeface="Times New Roman"/>
                <a:cs typeface="Times New Roman"/>
              </a:rPr>
              <a:t>efficient,</a:t>
            </a:r>
            <a:r>
              <a:rPr spc="-31" dirty="0">
                <a:latin typeface="Times New Roman"/>
                <a:cs typeface="Times New Roman"/>
              </a:rPr>
              <a:t> </a:t>
            </a:r>
            <a:r>
              <a:rPr dirty="0">
                <a:latin typeface="Times New Roman"/>
                <a:cs typeface="Times New Roman"/>
              </a:rPr>
              <a:t>to</a:t>
            </a:r>
            <a:r>
              <a:rPr spc="-15" dirty="0">
                <a:latin typeface="Times New Roman"/>
                <a:cs typeface="Times New Roman"/>
              </a:rPr>
              <a:t> </a:t>
            </a:r>
            <a:r>
              <a:rPr dirty="0">
                <a:latin typeface="Times New Roman"/>
                <a:cs typeface="Times New Roman"/>
              </a:rPr>
              <a:t>increase</a:t>
            </a:r>
            <a:r>
              <a:rPr spc="-45" dirty="0">
                <a:latin typeface="Times New Roman"/>
                <a:cs typeface="Times New Roman"/>
              </a:rPr>
              <a:t> </a:t>
            </a:r>
            <a:r>
              <a:rPr dirty="0">
                <a:latin typeface="Times New Roman"/>
                <a:cs typeface="Times New Roman"/>
              </a:rPr>
              <a:t>the</a:t>
            </a:r>
            <a:r>
              <a:rPr spc="-11" dirty="0">
                <a:latin typeface="Times New Roman"/>
                <a:cs typeface="Times New Roman"/>
              </a:rPr>
              <a:t> </a:t>
            </a:r>
            <a:r>
              <a:rPr dirty="0">
                <a:latin typeface="Times New Roman"/>
                <a:cs typeface="Times New Roman"/>
              </a:rPr>
              <a:t>number</a:t>
            </a:r>
            <a:r>
              <a:rPr spc="-5" dirty="0">
                <a:latin typeface="Times New Roman"/>
                <a:cs typeface="Times New Roman"/>
              </a:rPr>
              <a:t> </a:t>
            </a:r>
            <a:r>
              <a:rPr spc="-25" dirty="0">
                <a:latin typeface="Times New Roman"/>
                <a:cs typeface="Times New Roman"/>
              </a:rPr>
              <a:t>of </a:t>
            </a:r>
            <a:r>
              <a:rPr dirty="0">
                <a:latin typeface="Times New Roman"/>
                <a:cs typeface="Times New Roman"/>
              </a:rPr>
              <a:t>clusters</a:t>
            </a:r>
            <a:r>
              <a:rPr spc="-35" dirty="0">
                <a:latin typeface="Times New Roman"/>
                <a:cs typeface="Times New Roman"/>
              </a:rPr>
              <a:t> </a:t>
            </a:r>
            <a:r>
              <a:rPr dirty="0">
                <a:latin typeface="Times New Roman"/>
                <a:cs typeface="Times New Roman"/>
              </a:rPr>
              <a:t>or</a:t>
            </a:r>
            <a:r>
              <a:rPr spc="5" dirty="0">
                <a:latin typeface="Times New Roman"/>
                <a:cs typeface="Times New Roman"/>
              </a:rPr>
              <a:t> </a:t>
            </a:r>
            <a:r>
              <a:rPr dirty="0">
                <a:latin typeface="Times New Roman"/>
                <a:cs typeface="Times New Roman"/>
              </a:rPr>
              <a:t>to</a:t>
            </a:r>
            <a:r>
              <a:rPr spc="-11" dirty="0">
                <a:latin typeface="Times New Roman"/>
                <a:cs typeface="Times New Roman"/>
              </a:rPr>
              <a:t> </a:t>
            </a:r>
            <a:r>
              <a:rPr dirty="0">
                <a:latin typeface="Times New Roman"/>
                <a:cs typeface="Times New Roman"/>
              </a:rPr>
              <a:t>increase</a:t>
            </a:r>
            <a:r>
              <a:rPr spc="-31" dirty="0">
                <a:latin typeface="Times New Roman"/>
                <a:cs typeface="Times New Roman"/>
              </a:rPr>
              <a:t> </a:t>
            </a:r>
            <a:r>
              <a:rPr dirty="0">
                <a:latin typeface="Times New Roman"/>
                <a:cs typeface="Times New Roman"/>
              </a:rPr>
              <a:t>the</a:t>
            </a:r>
            <a:r>
              <a:rPr spc="5" dirty="0">
                <a:latin typeface="Times New Roman"/>
                <a:cs typeface="Times New Roman"/>
              </a:rPr>
              <a:t> </a:t>
            </a:r>
            <a:r>
              <a:rPr dirty="0">
                <a:latin typeface="Times New Roman"/>
                <a:cs typeface="Times New Roman"/>
              </a:rPr>
              <a:t>cluster</a:t>
            </a:r>
            <a:r>
              <a:rPr spc="-15" dirty="0">
                <a:latin typeface="Times New Roman"/>
                <a:cs typeface="Times New Roman"/>
              </a:rPr>
              <a:t> </a:t>
            </a:r>
            <a:r>
              <a:rPr spc="-11" dirty="0">
                <a:latin typeface="Times New Roman"/>
                <a:cs typeface="Times New Roman"/>
              </a:rPr>
              <a:t>size?</a:t>
            </a:r>
            <a:endParaRPr>
              <a:latin typeface="Times New Roman"/>
              <a:cs typeface="Times New Roman"/>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164</a:t>
            </a:r>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371465">
              <a:spcBef>
                <a:spcPts val="105"/>
              </a:spcBef>
            </a:pPr>
            <a:r>
              <a:rPr sz="4400" b="0" dirty="0">
                <a:latin typeface="Times New Roman"/>
                <a:cs typeface="Times New Roman"/>
              </a:rPr>
              <a:t>Possible</a:t>
            </a:r>
            <a:r>
              <a:rPr sz="4400" b="0" spc="-25" dirty="0">
                <a:latin typeface="Times New Roman"/>
                <a:cs typeface="Times New Roman"/>
              </a:rPr>
              <a:t> </a:t>
            </a:r>
            <a:r>
              <a:rPr sz="4400" b="0" dirty="0">
                <a:latin typeface="Times New Roman"/>
                <a:cs typeface="Times New Roman"/>
              </a:rPr>
              <a:t>methods</a:t>
            </a:r>
            <a:r>
              <a:rPr sz="4400" b="0" spc="-20" dirty="0">
                <a:latin typeface="Times New Roman"/>
                <a:cs typeface="Times New Roman"/>
              </a:rPr>
              <a:t> </a:t>
            </a:r>
            <a:r>
              <a:rPr sz="4400" b="0" dirty="0">
                <a:latin typeface="Times New Roman"/>
                <a:cs typeface="Times New Roman"/>
              </a:rPr>
              <a:t>for</a:t>
            </a:r>
            <a:r>
              <a:rPr sz="4400" b="0" spc="5" dirty="0">
                <a:latin typeface="Times New Roman"/>
                <a:cs typeface="Times New Roman"/>
              </a:rPr>
              <a:t> </a:t>
            </a:r>
            <a:r>
              <a:rPr sz="4400" b="0" spc="-11" dirty="0">
                <a:latin typeface="Times New Roman"/>
                <a:cs typeface="Times New Roman"/>
              </a:rPr>
              <a:t>adjustments</a:t>
            </a:r>
            <a:endParaRPr sz="4400">
              <a:latin typeface="Times New Roman"/>
              <a:cs typeface="Times New Roman"/>
            </a:endParaRPr>
          </a:p>
        </p:txBody>
      </p:sp>
      <p:sp>
        <p:nvSpPr>
          <p:cNvPr id="3" name="object 3"/>
          <p:cNvSpPr txBox="1"/>
          <p:nvPr/>
        </p:nvSpPr>
        <p:spPr>
          <a:xfrm>
            <a:off x="764540" y="1916712"/>
            <a:ext cx="7355840" cy="4084452"/>
          </a:xfrm>
          <a:prstGeom prst="rect">
            <a:avLst/>
          </a:prstGeom>
        </p:spPr>
        <p:txBody>
          <a:bodyPr vert="horz" wrap="square" lIns="0" tIns="97791" rIns="0" bIns="0" rtlCol="0">
            <a:spAutoFit/>
          </a:bodyPr>
          <a:lstStyle/>
          <a:p>
            <a:pPr marL="355591" indent="-342891">
              <a:spcBef>
                <a:spcPts val="771"/>
              </a:spcBef>
              <a:buChar char="•"/>
              <a:tabLst>
                <a:tab pos="355591" algn="l"/>
              </a:tabLst>
            </a:pPr>
            <a:r>
              <a:rPr sz="2800" dirty="0">
                <a:latin typeface="Times New Roman"/>
                <a:cs typeface="Times New Roman"/>
              </a:rPr>
              <a:t>Summary</a:t>
            </a:r>
            <a:r>
              <a:rPr sz="2800" spc="-60" dirty="0">
                <a:latin typeface="Times New Roman"/>
                <a:cs typeface="Times New Roman"/>
              </a:rPr>
              <a:t> </a:t>
            </a:r>
            <a:r>
              <a:rPr sz="2800" dirty="0">
                <a:latin typeface="Times New Roman"/>
                <a:cs typeface="Times New Roman"/>
              </a:rPr>
              <a:t>measures</a:t>
            </a:r>
            <a:r>
              <a:rPr sz="2800" spc="-75" dirty="0">
                <a:latin typeface="Times New Roman"/>
                <a:cs typeface="Times New Roman"/>
              </a:rPr>
              <a:t> </a:t>
            </a:r>
            <a:r>
              <a:rPr sz="2800" dirty="0">
                <a:latin typeface="Times New Roman"/>
                <a:cs typeface="Times New Roman"/>
              </a:rPr>
              <a:t>for</a:t>
            </a:r>
            <a:r>
              <a:rPr sz="2800" spc="-95" dirty="0">
                <a:latin typeface="Times New Roman"/>
                <a:cs typeface="Times New Roman"/>
              </a:rPr>
              <a:t> </a:t>
            </a:r>
            <a:r>
              <a:rPr sz="2800" dirty="0">
                <a:latin typeface="Times New Roman"/>
                <a:cs typeface="Times New Roman"/>
              </a:rPr>
              <a:t>each</a:t>
            </a:r>
            <a:r>
              <a:rPr sz="2800" spc="-91" dirty="0">
                <a:latin typeface="Times New Roman"/>
                <a:cs typeface="Times New Roman"/>
              </a:rPr>
              <a:t> </a:t>
            </a:r>
            <a:r>
              <a:rPr sz="2800" spc="-11" dirty="0">
                <a:latin typeface="Times New Roman"/>
                <a:cs typeface="Times New Roman"/>
              </a:rPr>
              <a:t>cluster</a:t>
            </a:r>
            <a:endParaRPr sz="2800">
              <a:latin typeface="Times New Roman"/>
              <a:cs typeface="Times New Roman"/>
            </a:endParaRPr>
          </a:p>
          <a:p>
            <a:pPr marL="355591" marR="5080" indent="-343526">
              <a:spcBef>
                <a:spcPts val="675"/>
              </a:spcBef>
              <a:buChar char="•"/>
              <a:tabLst>
                <a:tab pos="355591" algn="l"/>
              </a:tabLst>
            </a:pPr>
            <a:r>
              <a:rPr sz="2800" dirty="0">
                <a:latin typeface="Times New Roman"/>
                <a:cs typeface="Times New Roman"/>
              </a:rPr>
              <a:t>adjust</a:t>
            </a:r>
            <a:r>
              <a:rPr sz="2800" spc="-60" dirty="0">
                <a:latin typeface="Times New Roman"/>
                <a:cs typeface="Times New Roman"/>
              </a:rPr>
              <a:t> </a:t>
            </a:r>
            <a:r>
              <a:rPr sz="2800" dirty="0">
                <a:latin typeface="Times New Roman"/>
                <a:cs typeface="Times New Roman"/>
              </a:rPr>
              <a:t>standard</a:t>
            </a:r>
            <a:r>
              <a:rPr sz="2800" spc="-65" dirty="0">
                <a:latin typeface="Times New Roman"/>
                <a:cs typeface="Times New Roman"/>
              </a:rPr>
              <a:t> </a:t>
            </a:r>
            <a:r>
              <a:rPr sz="2800" dirty="0">
                <a:latin typeface="Times New Roman"/>
                <a:cs typeface="Times New Roman"/>
              </a:rPr>
              <a:t>errors</a:t>
            </a:r>
            <a:r>
              <a:rPr sz="2800" spc="-55" dirty="0">
                <a:latin typeface="Times New Roman"/>
                <a:cs typeface="Times New Roman"/>
              </a:rPr>
              <a:t> </a:t>
            </a:r>
            <a:r>
              <a:rPr sz="2800" dirty="0">
                <a:latin typeface="Times New Roman"/>
                <a:cs typeface="Times New Roman"/>
              </a:rPr>
              <a:t>using</a:t>
            </a:r>
            <a:r>
              <a:rPr sz="2800" spc="-80" dirty="0">
                <a:latin typeface="Times New Roman"/>
                <a:cs typeface="Times New Roman"/>
              </a:rPr>
              <a:t> </a:t>
            </a:r>
            <a:r>
              <a:rPr sz="2800" dirty="0">
                <a:latin typeface="Times New Roman"/>
                <a:cs typeface="Times New Roman"/>
              </a:rPr>
              <a:t>the</a:t>
            </a:r>
            <a:r>
              <a:rPr sz="2800" spc="-65" dirty="0">
                <a:latin typeface="Times New Roman"/>
                <a:cs typeface="Times New Roman"/>
              </a:rPr>
              <a:t> </a:t>
            </a:r>
            <a:r>
              <a:rPr sz="2800" dirty="0">
                <a:latin typeface="Times New Roman"/>
                <a:cs typeface="Times New Roman"/>
              </a:rPr>
              <a:t>design</a:t>
            </a:r>
            <a:r>
              <a:rPr sz="2800" spc="-65" dirty="0">
                <a:latin typeface="Times New Roman"/>
                <a:cs typeface="Times New Roman"/>
              </a:rPr>
              <a:t> </a:t>
            </a:r>
            <a:r>
              <a:rPr sz="2800" dirty="0">
                <a:latin typeface="Times New Roman"/>
                <a:cs typeface="Times New Roman"/>
              </a:rPr>
              <a:t>effect</a:t>
            </a:r>
            <a:r>
              <a:rPr sz="2800" spc="-31" dirty="0">
                <a:latin typeface="Times New Roman"/>
                <a:cs typeface="Times New Roman"/>
              </a:rPr>
              <a:t> </a:t>
            </a:r>
            <a:r>
              <a:rPr sz="2800" dirty="0">
                <a:latin typeface="Times New Roman"/>
                <a:cs typeface="Times New Roman"/>
              </a:rPr>
              <a:t>-</a:t>
            </a:r>
            <a:r>
              <a:rPr sz="2800" spc="-45" dirty="0">
                <a:latin typeface="Times New Roman"/>
                <a:cs typeface="Times New Roman"/>
              </a:rPr>
              <a:t> </a:t>
            </a:r>
            <a:r>
              <a:rPr sz="2800" spc="-25" dirty="0">
                <a:latin typeface="Times New Roman"/>
                <a:cs typeface="Times New Roman"/>
              </a:rPr>
              <a:t>an </a:t>
            </a:r>
            <a:r>
              <a:rPr sz="2800" spc="-11" dirty="0">
                <a:latin typeface="Times New Roman"/>
                <a:cs typeface="Times New Roman"/>
              </a:rPr>
              <a:t>approximation</a:t>
            </a:r>
            <a:endParaRPr sz="2800">
              <a:latin typeface="Times New Roman"/>
              <a:cs typeface="Times New Roman"/>
            </a:endParaRPr>
          </a:p>
          <a:p>
            <a:pPr marL="355591" indent="-342891">
              <a:spcBef>
                <a:spcPts val="671"/>
              </a:spcBef>
              <a:buChar char="•"/>
              <a:tabLst>
                <a:tab pos="355591" algn="l"/>
              </a:tabLst>
            </a:pPr>
            <a:r>
              <a:rPr sz="2800" dirty="0">
                <a:latin typeface="Times New Roman"/>
                <a:cs typeface="Times New Roman"/>
              </a:rPr>
              <a:t>robust</a:t>
            </a:r>
            <a:r>
              <a:rPr sz="2800" spc="-95" dirty="0">
                <a:latin typeface="Times New Roman"/>
                <a:cs typeface="Times New Roman"/>
              </a:rPr>
              <a:t> </a:t>
            </a:r>
            <a:r>
              <a:rPr sz="2800" dirty="0">
                <a:latin typeface="Times New Roman"/>
                <a:cs typeface="Times New Roman"/>
              </a:rPr>
              <a:t>variance</a:t>
            </a:r>
            <a:r>
              <a:rPr sz="2800" spc="-91" dirty="0">
                <a:latin typeface="Times New Roman"/>
                <a:cs typeface="Times New Roman"/>
              </a:rPr>
              <a:t> </a:t>
            </a:r>
            <a:r>
              <a:rPr sz="2800" spc="-11" dirty="0">
                <a:latin typeface="Times New Roman"/>
                <a:cs typeface="Times New Roman"/>
              </a:rPr>
              <a:t>estimates</a:t>
            </a:r>
            <a:endParaRPr sz="2800">
              <a:latin typeface="Times New Roman"/>
              <a:cs typeface="Times New Roman"/>
            </a:endParaRPr>
          </a:p>
          <a:p>
            <a:pPr marL="355591" indent="-342891">
              <a:spcBef>
                <a:spcPts val="675"/>
              </a:spcBef>
              <a:buChar char="•"/>
              <a:tabLst>
                <a:tab pos="355591" algn="l"/>
              </a:tabLst>
            </a:pPr>
            <a:r>
              <a:rPr sz="2800" dirty="0">
                <a:latin typeface="Times New Roman"/>
                <a:cs typeface="Times New Roman"/>
              </a:rPr>
              <a:t>general</a:t>
            </a:r>
            <a:r>
              <a:rPr sz="2800" spc="-105" dirty="0">
                <a:latin typeface="Times New Roman"/>
                <a:cs typeface="Times New Roman"/>
              </a:rPr>
              <a:t> </a:t>
            </a:r>
            <a:r>
              <a:rPr sz="2800" dirty="0">
                <a:latin typeface="Times New Roman"/>
                <a:cs typeface="Times New Roman"/>
              </a:rPr>
              <a:t>estimating</a:t>
            </a:r>
            <a:r>
              <a:rPr sz="2800" spc="-111" dirty="0">
                <a:latin typeface="Times New Roman"/>
                <a:cs typeface="Times New Roman"/>
              </a:rPr>
              <a:t> </a:t>
            </a:r>
            <a:r>
              <a:rPr sz="2800" dirty="0">
                <a:latin typeface="Times New Roman"/>
                <a:cs typeface="Times New Roman"/>
              </a:rPr>
              <a:t>equation</a:t>
            </a:r>
            <a:r>
              <a:rPr sz="2800" spc="-125" dirty="0">
                <a:latin typeface="Times New Roman"/>
                <a:cs typeface="Times New Roman"/>
              </a:rPr>
              <a:t> </a:t>
            </a:r>
            <a:r>
              <a:rPr sz="2800" dirty="0">
                <a:latin typeface="Times New Roman"/>
                <a:cs typeface="Times New Roman"/>
              </a:rPr>
              <a:t>models</a:t>
            </a:r>
            <a:r>
              <a:rPr sz="2800" spc="-95" dirty="0">
                <a:latin typeface="Times New Roman"/>
                <a:cs typeface="Times New Roman"/>
              </a:rPr>
              <a:t> </a:t>
            </a:r>
            <a:r>
              <a:rPr sz="2800" spc="-11" dirty="0">
                <a:latin typeface="Times New Roman"/>
                <a:cs typeface="Times New Roman"/>
              </a:rPr>
              <a:t>(GEEs)</a:t>
            </a:r>
            <a:endParaRPr sz="2800">
              <a:latin typeface="Times New Roman"/>
              <a:cs typeface="Times New Roman"/>
            </a:endParaRPr>
          </a:p>
          <a:p>
            <a:pPr marL="355591" indent="-342891">
              <a:spcBef>
                <a:spcPts val="671"/>
              </a:spcBef>
              <a:buChar char="•"/>
              <a:tabLst>
                <a:tab pos="355591" algn="l"/>
              </a:tabLst>
            </a:pPr>
            <a:r>
              <a:rPr sz="2800" dirty="0">
                <a:latin typeface="Times New Roman"/>
                <a:cs typeface="Times New Roman"/>
              </a:rPr>
              <a:t>multilevel</a:t>
            </a:r>
            <a:r>
              <a:rPr sz="2800" spc="-140" dirty="0">
                <a:latin typeface="Times New Roman"/>
                <a:cs typeface="Times New Roman"/>
              </a:rPr>
              <a:t> </a:t>
            </a:r>
            <a:r>
              <a:rPr sz="2800" spc="-11" dirty="0">
                <a:latin typeface="Times New Roman"/>
                <a:cs typeface="Times New Roman"/>
              </a:rPr>
              <a:t>modelling</a:t>
            </a:r>
            <a:endParaRPr sz="2800">
              <a:latin typeface="Times New Roman"/>
              <a:cs typeface="Times New Roman"/>
            </a:endParaRPr>
          </a:p>
          <a:p>
            <a:pPr marL="355591" indent="-342891">
              <a:spcBef>
                <a:spcPts val="675"/>
              </a:spcBef>
              <a:buChar char="•"/>
              <a:tabLst>
                <a:tab pos="355591" algn="l"/>
              </a:tabLst>
            </a:pPr>
            <a:r>
              <a:rPr sz="2800" dirty="0">
                <a:latin typeface="Times New Roman"/>
                <a:cs typeface="Times New Roman"/>
              </a:rPr>
              <a:t>Bayesian</a:t>
            </a:r>
            <a:r>
              <a:rPr sz="2800" spc="-151" dirty="0">
                <a:latin typeface="Times New Roman"/>
                <a:cs typeface="Times New Roman"/>
              </a:rPr>
              <a:t> </a:t>
            </a:r>
            <a:r>
              <a:rPr sz="2800" dirty="0">
                <a:latin typeface="Times New Roman"/>
                <a:cs typeface="Times New Roman"/>
              </a:rPr>
              <a:t>hierarchical</a:t>
            </a:r>
            <a:r>
              <a:rPr sz="2800" spc="-135" dirty="0">
                <a:latin typeface="Times New Roman"/>
                <a:cs typeface="Times New Roman"/>
              </a:rPr>
              <a:t> </a:t>
            </a:r>
            <a:r>
              <a:rPr sz="2800" spc="-11" dirty="0">
                <a:latin typeface="Times New Roman"/>
                <a:cs typeface="Times New Roman"/>
              </a:rPr>
              <a:t>models</a:t>
            </a:r>
            <a:endParaRPr sz="2800">
              <a:latin typeface="Times New Roman"/>
              <a:cs typeface="Times New Roman"/>
            </a:endParaRPr>
          </a:p>
          <a:p>
            <a:pPr marL="355591" indent="-342891">
              <a:spcBef>
                <a:spcPts val="675"/>
              </a:spcBef>
              <a:buChar char="•"/>
              <a:tabLst>
                <a:tab pos="355591" algn="l"/>
              </a:tabLst>
            </a:pPr>
            <a:r>
              <a:rPr sz="2800" spc="-11" dirty="0">
                <a:latin typeface="Times New Roman"/>
                <a:cs typeface="Times New Roman"/>
              </a:rPr>
              <a:t>others</a:t>
            </a:r>
            <a:endParaRPr sz="2800">
              <a:latin typeface="Times New Roman"/>
              <a:cs typeface="Times New Roman"/>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165</a:t>
            </a:r>
          </a:p>
        </p:txBody>
      </p:sp>
      <p:sp>
        <p:nvSpPr>
          <p:cNvPr id="2" name="object 2"/>
          <p:cNvSpPr txBox="1">
            <a:spLocks noGrp="1"/>
          </p:cNvSpPr>
          <p:nvPr>
            <p:ph type="title"/>
          </p:nvPr>
        </p:nvSpPr>
        <p:spPr>
          <a:xfrm>
            <a:off x="598767" y="485393"/>
            <a:ext cx="10994473" cy="690574"/>
          </a:xfrm>
          <a:prstGeom prst="rect">
            <a:avLst/>
          </a:prstGeom>
        </p:spPr>
        <p:txBody>
          <a:bodyPr vert="horz" wrap="square" lIns="0" tIns="13335" rIns="0" bIns="0" rtlCol="0">
            <a:spAutoFit/>
          </a:bodyPr>
          <a:lstStyle/>
          <a:p>
            <a:pPr marL="3018715" marR="5080" indent="-1876378">
              <a:spcBef>
                <a:spcPts val="105"/>
              </a:spcBef>
            </a:pPr>
            <a:r>
              <a:rPr sz="4400" b="0" dirty="0">
                <a:latin typeface="Times New Roman"/>
                <a:cs typeface="Times New Roman"/>
              </a:rPr>
              <a:t>When</a:t>
            </a:r>
            <a:r>
              <a:rPr sz="4400" b="0" spc="-15" dirty="0">
                <a:latin typeface="Times New Roman"/>
                <a:cs typeface="Times New Roman"/>
              </a:rPr>
              <a:t> </a:t>
            </a:r>
            <a:r>
              <a:rPr sz="4400" b="0" dirty="0">
                <a:latin typeface="Times New Roman"/>
                <a:cs typeface="Times New Roman"/>
              </a:rPr>
              <a:t>should</a:t>
            </a:r>
            <a:r>
              <a:rPr sz="4400" b="0" spc="-35" dirty="0">
                <a:latin typeface="Times New Roman"/>
                <a:cs typeface="Times New Roman"/>
              </a:rPr>
              <a:t> </a:t>
            </a:r>
            <a:r>
              <a:rPr sz="4400" b="0" dirty="0">
                <a:latin typeface="Times New Roman"/>
                <a:cs typeface="Times New Roman"/>
              </a:rPr>
              <a:t>we deal</a:t>
            </a:r>
            <a:r>
              <a:rPr sz="4400" b="0" spc="-20" dirty="0">
                <a:latin typeface="Times New Roman"/>
                <a:cs typeface="Times New Roman"/>
              </a:rPr>
              <a:t> with </a:t>
            </a:r>
            <a:r>
              <a:rPr sz="4400" b="0" spc="-11" dirty="0">
                <a:latin typeface="Times New Roman"/>
                <a:cs typeface="Times New Roman"/>
              </a:rPr>
              <a:t>clustering</a:t>
            </a:r>
            <a:endParaRPr sz="4400">
              <a:latin typeface="Times New Roman"/>
              <a:cs typeface="Times New Roman"/>
            </a:endParaRPr>
          </a:p>
        </p:txBody>
      </p:sp>
      <p:sp>
        <p:nvSpPr>
          <p:cNvPr id="3" name="object 3"/>
          <p:cNvSpPr txBox="1">
            <a:spLocks noGrp="1"/>
          </p:cNvSpPr>
          <p:nvPr>
            <p:ph type="body" idx="1"/>
          </p:nvPr>
        </p:nvSpPr>
        <p:spPr>
          <a:xfrm>
            <a:off x="1019389" y="1916712"/>
            <a:ext cx="10019453" cy="3622145"/>
          </a:xfrm>
          <a:prstGeom prst="rect">
            <a:avLst/>
          </a:prstGeom>
        </p:spPr>
        <p:txBody>
          <a:bodyPr vert="horz" wrap="square" lIns="0" tIns="109855" rIns="0" bIns="0" rtlCol="0">
            <a:spAutoFit/>
          </a:bodyPr>
          <a:lstStyle/>
          <a:p>
            <a:pPr marL="355591" indent="-342891">
              <a:spcBef>
                <a:spcPts val="865"/>
              </a:spcBef>
              <a:buChar char="•"/>
              <a:tabLst>
                <a:tab pos="355591" algn="l"/>
              </a:tabLst>
            </a:pPr>
            <a:r>
              <a:rPr sz="3200" dirty="0"/>
              <a:t>When</a:t>
            </a:r>
            <a:r>
              <a:rPr sz="3200" spc="-11" dirty="0"/>
              <a:t> </a:t>
            </a:r>
            <a:r>
              <a:rPr sz="3200" dirty="0"/>
              <a:t>calculating</a:t>
            </a:r>
            <a:r>
              <a:rPr sz="3200" spc="-20" dirty="0"/>
              <a:t> </a:t>
            </a:r>
            <a:r>
              <a:rPr sz="3200" dirty="0"/>
              <a:t>the</a:t>
            </a:r>
            <a:r>
              <a:rPr sz="3200" spc="-11" dirty="0"/>
              <a:t> </a:t>
            </a:r>
            <a:r>
              <a:rPr sz="3200" dirty="0"/>
              <a:t>sample</a:t>
            </a:r>
            <a:r>
              <a:rPr sz="3200" spc="-11" dirty="0"/>
              <a:t> </a:t>
            </a:r>
            <a:r>
              <a:rPr sz="3200" spc="-20" dirty="0"/>
              <a:t>size</a:t>
            </a:r>
            <a:endParaRPr sz="3200"/>
          </a:p>
          <a:p>
            <a:pPr marL="355591" indent="-342891">
              <a:spcBef>
                <a:spcPts val="771"/>
              </a:spcBef>
              <a:buChar char="•"/>
              <a:tabLst>
                <a:tab pos="355591" algn="l"/>
              </a:tabLst>
            </a:pPr>
            <a:r>
              <a:rPr sz="3200" dirty="0"/>
              <a:t>When</a:t>
            </a:r>
            <a:r>
              <a:rPr sz="3200" spc="-11" dirty="0"/>
              <a:t> </a:t>
            </a:r>
            <a:r>
              <a:rPr sz="3200" dirty="0"/>
              <a:t>analyzing</a:t>
            </a:r>
            <a:r>
              <a:rPr sz="3200" spc="-35" dirty="0"/>
              <a:t> </a:t>
            </a:r>
            <a:r>
              <a:rPr sz="3200" dirty="0"/>
              <a:t>the</a:t>
            </a:r>
            <a:r>
              <a:rPr sz="3200" spc="11" dirty="0"/>
              <a:t> </a:t>
            </a:r>
            <a:r>
              <a:rPr sz="3200" spc="-20" dirty="0"/>
              <a:t>data</a:t>
            </a:r>
            <a:endParaRPr sz="3200"/>
          </a:p>
          <a:p>
            <a:pPr marL="754996" marR="5080" lvl="1" indent="-285744">
              <a:spcBef>
                <a:spcPts val="675"/>
              </a:spcBef>
              <a:buChar char="–"/>
              <a:tabLst>
                <a:tab pos="756266" algn="l"/>
              </a:tabLst>
            </a:pPr>
            <a:r>
              <a:rPr sz="2800" dirty="0">
                <a:latin typeface="Times New Roman"/>
                <a:cs typeface="Times New Roman"/>
              </a:rPr>
              <a:t>present</a:t>
            </a:r>
            <a:r>
              <a:rPr sz="2800" spc="-75" dirty="0">
                <a:latin typeface="Times New Roman"/>
                <a:cs typeface="Times New Roman"/>
              </a:rPr>
              <a:t> </a:t>
            </a:r>
            <a:r>
              <a:rPr sz="2800" dirty="0">
                <a:latin typeface="Times New Roman"/>
                <a:cs typeface="Times New Roman"/>
              </a:rPr>
              <a:t>estimates</a:t>
            </a:r>
            <a:r>
              <a:rPr sz="2800" spc="-65" dirty="0">
                <a:latin typeface="Times New Roman"/>
                <a:cs typeface="Times New Roman"/>
              </a:rPr>
              <a:t> </a:t>
            </a:r>
            <a:r>
              <a:rPr sz="2800" dirty="0">
                <a:latin typeface="Times New Roman"/>
                <a:cs typeface="Times New Roman"/>
              </a:rPr>
              <a:t>for</a:t>
            </a:r>
            <a:r>
              <a:rPr sz="2800" spc="-71" dirty="0">
                <a:latin typeface="Times New Roman"/>
                <a:cs typeface="Times New Roman"/>
              </a:rPr>
              <a:t> </a:t>
            </a:r>
            <a:r>
              <a:rPr sz="2800" dirty="0">
                <a:latin typeface="Times New Roman"/>
                <a:cs typeface="Times New Roman"/>
              </a:rPr>
              <a:t>the</a:t>
            </a:r>
            <a:r>
              <a:rPr sz="2800" spc="-65" dirty="0">
                <a:latin typeface="Times New Roman"/>
                <a:cs typeface="Times New Roman"/>
              </a:rPr>
              <a:t> </a:t>
            </a:r>
            <a:r>
              <a:rPr sz="2800" dirty="0">
                <a:latin typeface="Times New Roman"/>
                <a:cs typeface="Times New Roman"/>
              </a:rPr>
              <a:t>effect</a:t>
            </a:r>
            <a:r>
              <a:rPr sz="2800" spc="-65" dirty="0">
                <a:latin typeface="Times New Roman"/>
                <a:cs typeface="Times New Roman"/>
              </a:rPr>
              <a:t> </a:t>
            </a:r>
            <a:r>
              <a:rPr sz="2800" dirty="0">
                <a:latin typeface="Times New Roman"/>
                <a:cs typeface="Times New Roman"/>
              </a:rPr>
              <a:t>that</a:t>
            </a:r>
            <a:r>
              <a:rPr sz="2800" spc="-80" dirty="0">
                <a:latin typeface="Times New Roman"/>
                <a:cs typeface="Times New Roman"/>
              </a:rPr>
              <a:t> </a:t>
            </a:r>
            <a:r>
              <a:rPr sz="2800" dirty="0">
                <a:latin typeface="Times New Roman"/>
                <a:cs typeface="Times New Roman"/>
              </a:rPr>
              <a:t>are</a:t>
            </a:r>
            <a:r>
              <a:rPr sz="2800" spc="-71" dirty="0">
                <a:latin typeface="Times New Roman"/>
                <a:cs typeface="Times New Roman"/>
              </a:rPr>
              <a:t> </a:t>
            </a:r>
            <a:r>
              <a:rPr sz="2800" spc="-11" dirty="0">
                <a:latin typeface="Times New Roman"/>
                <a:cs typeface="Times New Roman"/>
              </a:rPr>
              <a:t>adjusted 	</a:t>
            </a:r>
            <a:r>
              <a:rPr sz="2800" dirty="0">
                <a:latin typeface="Times New Roman"/>
                <a:cs typeface="Times New Roman"/>
              </a:rPr>
              <a:t>for</a:t>
            </a:r>
            <a:r>
              <a:rPr sz="2800" spc="-51" dirty="0">
                <a:latin typeface="Times New Roman"/>
                <a:cs typeface="Times New Roman"/>
              </a:rPr>
              <a:t> </a:t>
            </a:r>
            <a:r>
              <a:rPr sz="2800" dirty="0">
                <a:latin typeface="Times New Roman"/>
                <a:cs typeface="Times New Roman"/>
              </a:rPr>
              <a:t>the</a:t>
            </a:r>
            <a:r>
              <a:rPr sz="2800" spc="-51" dirty="0">
                <a:latin typeface="Times New Roman"/>
                <a:cs typeface="Times New Roman"/>
              </a:rPr>
              <a:t> </a:t>
            </a:r>
            <a:r>
              <a:rPr sz="2800" dirty="0">
                <a:latin typeface="Times New Roman"/>
                <a:cs typeface="Times New Roman"/>
              </a:rPr>
              <a:t>cluster</a:t>
            </a:r>
            <a:r>
              <a:rPr sz="2800" spc="-65" dirty="0">
                <a:latin typeface="Times New Roman"/>
                <a:cs typeface="Times New Roman"/>
              </a:rPr>
              <a:t> </a:t>
            </a:r>
            <a:r>
              <a:rPr sz="2800" spc="-11" dirty="0">
                <a:latin typeface="Times New Roman"/>
                <a:cs typeface="Times New Roman"/>
              </a:rPr>
              <a:t>effect</a:t>
            </a:r>
            <a:endParaRPr sz="2800">
              <a:latin typeface="Times New Roman"/>
              <a:cs typeface="Times New Roman"/>
            </a:endParaRPr>
          </a:p>
          <a:p>
            <a:pPr marL="754996" marR="339717" lvl="1" indent="-285744">
              <a:spcBef>
                <a:spcPts val="675"/>
              </a:spcBef>
              <a:buChar char="–"/>
              <a:tabLst>
                <a:tab pos="756266" algn="l"/>
              </a:tabLst>
            </a:pPr>
            <a:r>
              <a:rPr sz="2800" dirty="0">
                <a:latin typeface="Times New Roman"/>
                <a:cs typeface="Times New Roman"/>
              </a:rPr>
              <a:t>describe</a:t>
            </a:r>
            <a:r>
              <a:rPr sz="2800" spc="-91" dirty="0">
                <a:latin typeface="Times New Roman"/>
                <a:cs typeface="Times New Roman"/>
              </a:rPr>
              <a:t> </a:t>
            </a:r>
            <a:r>
              <a:rPr sz="2800" dirty="0">
                <a:latin typeface="Times New Roman"/>
                <a:cs typeface="Times New Roman"/>
              </a:rPr>
              <a:t>the</a:t>
            </a:r>
            <a:r>
              <a:rPr sz="2800" spc="-75" dirty="0">
                <a:latin typeface="Times New Roman"/>
                <a:cs typeface="Times New Roman"/>
              </a:rPr>
              <a:t> </a:t>
            </a:r>
            <a:r>
              <a:rPr sz="2800" dirty="0">
                <a:latin typeface="Times New Roman"/>
                <a:cs typeface="Times New Roman"/>
              </a:rPr>
              <a:t>design,</a:t>
            </a:r>
            <a:r>
              <a:rPr sz="2800" spc="-80" dirty="0">
                <a:latin typeface="Times New Roman"/>
                <a:cs typeface="Times New Roman"/>
              </a:rPr>
              <a:t> </a:t>
            </a:r>
            <a:r>
              <a:rPr sz="2800" dirty="0">
                <a:latin typeface="Times New Roman"/>
                <a:cs typeface="Times New Roman"/>
              </a:rPr>
              <a:t>how</a:t>
            </a:r>
            <a:r>
              <a:rPr sz="2800" spc="-71" dirty="0">
                <a:latin typeface="Times New Roman"/>
                <a:cs typeface="Times New Roman"/>
              </a:rPr>
              <a:t> </a:t>
            </a:r>
            <a:r>
              <a:rPr sz="2800" dirty="0">
                <a:latin typeface="Times New Roman"/>
                <a:cs typeface="Times New Roman"/>
              </a:rPr>
              <a:t>the</a:t>
            </a:r>
            <a:r>
              <a:rPr sz="2800" spc="-75" dirty="0">
                <a:latin typeface="Times New Roman"/>
                <a:cs typeface="Times New Roman"/>
              </a:rPr>
              <a:t> </a:t>
            </a:r>
            <a:r>
              <a:rPr sz="2800" dirty="0">
                <a:latin typeface="Times New Roman"/>
                <a:cs typeface="Times New Roman"/>
              </a:rPr>
              <a:t>observations</a:t>
            </a:r>
            <a:r>
              <a:rPr sz="2800" spc="-91" dirty="0">
                <a:latin typeface="Times New Roman"/>
                <a:cs typeface="Times New Roman"/>
              </a:rPr>
              <a:t> </a:t>
            </a:r>
            <a:r>
              <a:rPr sz="2800" spc="-25" dirty="0">
                <a:latin typeface="Times New Roman"/>
                <a:cs typeface="Times New Roman"/>
              </a:rPr>
              <a:t>are 	</a:t>
            </a:r>
            <a:r>
              <a:rPr sz="2800" dirty="0">
                <a:latin typeface="Times New Roman"/>
                <a:cs typeface="Times New Roman"/>
              </a:rPr>
              <a:t>correlated</a:t>
            </a:r>
            <a:r>
              <a:rPr sz="2800" spc="-71" dirty="0">
                <a:latin typeface="Times New Roman"/>
                <a:cs typeface="Times New Roman"/>
              </a:rPr>
              <a:t> </a:t>
            </a:r>
            <a:r>
              <a:rPr sz="2800" dirty="0">
                <a:latin typeface="Times New Roman"/>
                <a:cs typeface="Times New Roman"/>
              </a:rPr>
              <a:t>and</a:t>
            </a:r>
            <a:r>
              <a:rPr sz="2800" spc="-71" dirty="0">
                <a:latin typeface="Times New Roman"/>
                <a:cs typeface="Times New Roman"/>
              </a:rPr>
              <a:t> </a:t>
            </a:r>
            <a:r>
              <a:rPr sz="2800" dirty="0">
                <a:latin typeface="Times New Roman"/>
                <a:cs typeface="Times New Roman"/>
              </a:rPr>
              <a:t>the</a:t>
            </a:r>
            <a:r>
              <a:rPr sz="2800" spc="-71" dirty="0">
                <a:latin typeface="Times New Roman"/>
                <a:cs typeface="Times New Roman"/>
              </a:rPr>
              <a:t> </a:t>
            </a:r>
            <a:r>
              <a:rPr sz="2800" dirty="0">
                <a:latin typeface="Times New Roman"/>
                <a:cs typeface="Times New Roman"/>
              </a:rPr>
              <a:t>number</a:t>
            </a:r>
            <a:r>
              <a:rPr sz="2800" spc="-55" dirty="0">
                <a:latin typeface="Times New Roman"/>
                <a:cs typeface="Times New Roman"/>
              </a:rPr>
              <a:t> </a:t>
            </a:r>
            <a:r>
              <a:rPr sz="2800" dirty="0">
                <a:latin typeface="Times New Roman"/>
                <a:cs typeface="Times New Roman"/>
              </a:rPr>
              <a:t>of</a:t>
            </a:r>
            <a:r>
              <a:rPr sz="2800" spc="-60" dirty="0">
                <a:latin typeface="Times New Roman"/>
                <a:cs typeface="Times New Roman"/>
              </a:rPr>
              <a:t> </a:t>
            </a:r>
            <a:r>
              <a:rPr sz="2800" spc="-11" dirty="0">
                <a:latin typeface="Times New Roman"/>
                <a:cs typeface="Times New Roman"/>
              </a:rPr>
              <a:t>clusters</a:t>
            </a:r>
            <a:endParaRPr sz="2800">
              <a:latin typeface="Times New Roman"/>
              <a:cs typeface="Times New Roman"/>
            </a:endParaRPr>
          </a:p>
          <a:p>
            <a:pPr marL="755632" lvl="1" indent="-285744">
              <a:spcBef>
                <a:spcPts val="675"/>
              </a:spcBef>
              <a:buChar char="–"/>
              <a:tabLst>
                <a:tab pos="755632" algn="l"/>
              </a:tabLst>
            </a:pPr>
            <a:r>
              <a:rPr sz="2800" dirty="0">
                <a:latin typeface="Times New Roman"/>
                <a:cs typeface="Times New Roman"/>
              </a:rPr>
              <a:t>report</a:t>
            </a:r>
            <a:r>
              <a:rPr sz="2800" spc="-91" dirty="0">
                <a:latin typeface="Times New Roman"/>
                <a:cs typeface="Times New Roman"/>
              </a:rPr>
              <a:t> </a:t>
            </a:r>
            <a:r>
              <a:rPr sz="2800" dirty="0">
                <a:latin typeface="Times New Roman"/>
                <a:cs typeface="Times New Roman"/>
              </a:rPr>
              <a:t>the</a:t>
            </a:r>
            <a:r>
              <a:rPr sz="2800" spc="-100" dirty="0">
                <a:latin typeface="Times New Roman"/>
                <a:cs typeface="Times New Roman"/>
              </a:rPr>
              <a:t> </a:t>
            </a:r>
            <a:r>
              <a:rPr sz="2800" dirty="0">
                <a:latin typeface="Times New Roman"/>
                <a:cs typeface="Times New Roman"/>
              </a:rPr>
              <a:t>intracluster</a:t>
            </a:r>
            <a:r>
              <a:rPr sz="2800" spc="-95" dirty="0">
                <a:latin typeface="Times New Roman"/>
                <a:cs typeface="Times New Roman"/>
              </a:rPr>
              <a:t> </a:t>
            </a:r>
            <a:r>
              <a:rPr sz="2800" dirty="0">
                <a:latin typeface="Times New Roman"/>
                <a:cs typeface="Times New Roman"/>
              </a:rPr>
              <a:t>correlation</a:t>
            </a:r>
            <a:r>
              <a:rPr sz="2800" spc="-105" dirty="0">
                <a:latin typeface="Times New Roman"/>
                <a:cs typeface="Times New Roman"/>
              </a:rPr>
              <a:t> </a:t>
            </a:r>
            <a:r>
              <a:rPr sz="2800" spc="-11" dirty="0">
                <a:latin typeface="Times New Roman"/>
                <a:cs typeface="Times New Roman"/>
              </a:rPr>
              <a:t>coefficient</a:t>
            </a:r>
            <a:endParaRPr sz="28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fld id="{81D60167-4931-47E6-BA6A-407CBD079E47}" type="slidenum">
              <a:rPr spc="-25" dirty="0"/>
              <a:pPr marL="7462333">
                <a:lnSpc>
                  <a:spcPts val="1631"/>
                </a:lnSpc>
              </a:pPr>
              <a:t>16</a:t>
            </a:fld>
            <a:endParaRPr spc="-25" dirty="0"/>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415480">
              <a:spcBef>
                <a:spcPts val="105"/>
              </a:spcBef>
            </a:pPr>
            <a:r>
              <a:rPr sz="4400" b="0" dirty="0">
                <a:latin typeface="Times New Roman"/>
                <a:cs typeface="Times New Roman"/>
              </a:rPr>
              <a:t>Types</a:t>
            </a:r>
            <a:r>
              <a:rPr sz="4400" b="0" spc="-25" dirty="0">
                <a:latin typeface="Times New Roman"/>
                <a:cs typeface="Times New Roman"/>
              </a:rPr>
              <a:t> </a:t>
            </a:r>
            <a:r>
              <a:rPr sz="4400" b="0" dirty="0">
                <a:latin typeface="Times New Roman"/>
                <a:cs typeface="Times New Roman"/>
              </a:rPr>
              <a:t>of </a:t>
            </a:r>
            <a:r>
              <a:rPr sz="4400" b="0" spc="-20" dirty="0">
                <a:latin typeface="Times New Roman"/>
                <a:cs typeface="Times New Roman"/>
              </a:rPr>
              <a:t>RCTs</a:t>
            </a:r>
            <a:endParaRPr sz="4400">
              <a:latin typeface="Times New Roman"/>
              <a:cs typeface="Times New Roman"/>
            </a:endParaRPr>
          </a:p>
        </p:txBody>
      </p:sp>
      <p:sp>
        <p:nvSpPr>
          <p:cNvPr id="3" name="object 3"/>
          <p:cNvSpPr txBox="1"/>
          <p:nvPr/>
        </p:nvSpPr>
        <p:spPr>
          <a:xfrm>
            <a:off x="764543" y="1916710"/>
            <a:ext cx="6373495" cy="4241545"/>
          </a:xfrm>
          <a:prstGeom prst="rect">
            <a:avLst/>
          </a:prstGeom>
        </p:spPr>
        <p:txBody>
          <a:bodyPr vert="horz" wrap="square" lIns="0" tIns="55244" rIns="0" bIns="0" rtlCol="0">
            <a:spAutoFit/>
          </a:bodyPr>
          <a:lstStyle/>
          <a:p>
            <a:pPr marL="355591" indent="-342891">
              <a:spcBef>
                <a:spcPts val="435"/>
              </a:spcBef>
              <a:buChar char="•"/>
              <a:tabLst>
                <a:tab pos="355591" algn="l"/>
              </a:tabLst>
            </a:pPr>
            <a:r>
              <a:rPr sz="2800" dirty="0">
                <a:latin typeface="Times New Roman"/>
                <a:cs typeface="Times New Roman"/>
              </a:rPr>
              <a:t>Clinical</a:t>
            </a:r>
            <a:r>
              <a:rPr sz="2800" spc="-80" dirty="0">
                <a:latin typeface="Times New Roman"/>
                <a:cs typeface="Times New Roman"/>
              </a:rPr>
              <a:t> </a:t>
            </a:r>
            <a:r>
              <a:rPr sz="2800" dirty="0">
                <a:latin typeface="Times New Roman"/>
                <a:cs typeface="Times New Roman"/>
              </a:rPr>
              <a:t>vs</a:t>
            </a:r>
            <a:r>
              <a:rPr sz="2800" spc="-71" dirty="0">
                <a:latin typeface="Times New Roman"/>
                <a:cs typeface="Times New Roman"/>
              </a:rPr>
              <a:t> </a:t>
            </a:r>
            <a:r>
              <a:rPr sz="2800" spc="-11" dirty="0">
                <a:latin typeface="Times New Roman"/>
                <a:cs typeface="Times New Roman"/>
              </a:rPr>
              <a:t>community</a:t>
            </a:r>
            <a:endParaRPr sz="2800">
              <a:latin typeface="Times New Roman"/>
              <a:cs typeface="Times New Roman"/>
            </a:endParaRPr>
          </a:p>
          <a:p>
            <a:pPr marL="355591" indent="-342891">
              <a:spcBef>
                <a:spcPts val="335"/>
              </a:spcBef>
              <a:buChar char="•"/>
              <a:tabLst>
                <a:tab pos="355591" algn="l"/>
              </a:tabLst>
            </a:pPr>
            <a:r>
              <a:rPr sz="2800" dirty="0">
                <a:latin typeface="Times New Roman"/>
                <a:cs typeface="Times New Roman"/>
              </a:rPr>
              <a:t>Therapeutic</a:t>
            </a:r>
            <a:r>
              <a:rPr sz="2800" spc="-85" dirty="0">
                <a:latin typeface="Times New Roman"/>
                <a:cs typeface="Times New Roman"/>
              </a:rPr>
              <a:t> </a:t>
            </a:r>
            <a:r>
              <a:rPr sz="2800" dirty="0">
                <a:latin typeface="Times New Roman"/>
                <a:cs typeface="Times New Roman"/>
              </a:rPr>
              <a:t>or</a:t>
            </a:r>
            <a:r>
              <a:rPr sz="2800" spc="-75" dirty="0">
                <a:latin typeface="Times New Roman"/>
                <a:cs typeface="Times New Roman"/>
              </a:rPr>
              <a:t> </a:t>
            </a:r>
            <a:r>
              <a:rPr sz="2800" spc="-11" dirty="0">
                <a:latin typeface="Times New Roman"/>
                <a:cs typeface="Times New Roman"/>
              </a:rPr>
              <a:t>preventive</a:t>
            </a:r>
            <a:endParaRPr sz="2800">
              <a:latin typeface="Times New Roman"/>
              <a:cs typeface="Times New Roman"/>
            </a:endParaRPr>
          </a:p>
          <a:p>
            <a:pPr marL="355591" indent="-342891">
              <a:spcBef>
                <a:spcPts val="335"/>
              </a:spcBef>
              <a:buChar char="•"/>
              <a:tabLst>
                <a:tab pos="355591" algn="l"/>
              </a:tabLst>
            </a:pPr>
            <a:r>
              <a:rPr sz="2800" dirty="0">
                <a:latin typeface="Times New Roman"/>
                <a:cs typeface="Times New Roman"/>
              </a:rPr>
              <a:t>Efficacy</a:t>
            </a:r>
            <a:r>
              <a:rPr sz="2800" spc="-60" dirty="0">
                <a:latin typeface="Times New Roman"/>
                <a:cs typeface="Times New Roman"/>
              </a:rPr>
              <a:t> </a:t>
            </a:r>
            <a:r>
              <a:rPr sz="2800" dirty="0">
                <a:latin typeface="Times New Roman"/>
                <a:cs typeface="Times New Roman"/>
              </a:rPr>
              <a:t>vs</a:t>
            </a:r>
            <a:r>
              <a:rPr sz="2800" spc="-60" dirty="0">
                <a:latin typeface="Times New Roman"/>
                <a:cs typeface="Times New Roman"/>
              </a:rPr>
              <a:t> </a:t>
            </a:r>
            <a:r>
              <a:rPr sz="2800" spc="-11" dirty="0">
                <a:latin typeface="Times New Roman"/>
                <a:cs typeface="Times New Roman"/>
              </a:rPr>
              <a:t>effectiveness</a:t>
            </a:r>
            <a:endParaRPr sz="2800">
              <a:latin typeface="Times New Roman"/>
              <a:cs typeface="Times New Roman"/>
            </a:endParaRPr>
          </a:p>
          <a:p>
            <a:pPr marL="355591" indent="-342891">
              <a:spcBef>
                <a:spcPts val="340"/>
              </a:spcBef>
              <a:buChar char="•"/>
              <a:tabLst>
                <a:tab pos="355591" algn="l"/>
              </a:tabLst>
            </a:pPr>
            <a:r>
              <a:rPr sz="2800" dirty="0">
                <a:latin typeface="Times New Roman"/>
                <a:cs typeface="Times New Roman"/>
              </a:rPr>
              <a:t>Individual</a:t>
            </a:r>
            <a:r>
              <a:rPr sz="2800" dirty="0">
                <a:solidFill>
                  <a:srgbClr val="C00000"/>
                </a:solidFill>
                <a:latin typeface="Times New Roman"/>
                <a:cs typeface="Times New Roman"/>
              </a:rPr>
              <a:t>-</a:t>
            </a:r>
            <a:r>
              <a:rPr sz="2800" spc="-55" dirty="0">
                <a:solidFill>
                  <a:srgbClr val="C00000"/>
                </a:solidFill>
                <a:latin typeface="Times New Roman"/>
                <a:cs typeface="Times New Roman"/>
              </a:rPr>
              <a:t> </a:t>
            </a:r>
            <a:r>
              <a:rPr sz="2800" dirty="0">
                <a:latin typeface="Times New Roman"/>
                <a:cs typeface="Times New Roman"/>
              </a:rPr>
              <a:t>or</a:t>
            </a:r>
            <a:r>
              <a:rPr sz="2800" spc="-25" dirty="0">
                <a:latin typeface="Times New Roman"/>
                <a:cs typeface="Times New Roman"/>
              </a:rPr>
              <a:t> </a:t>
            </a:r>
            <a:r>
              <a:rPr sz="2800" spc="-20" dirty="0">
                <a:latin typeface="Times New Roman"/>
                <a:cs typeface="Times New Roman"/>
              </a:rPr>
              <a:t>cluster</a:t>
            </a:r>
            <a:r>
              <a:rPr sz="2800" spc="-20" dirty="0">
                <a:solidFill>
                  <a:srgbClr val="C00000"/>
                </a:solidFill>
                <a:latin typeface="Times New Roman"/>
                <a:cs typeface="Times New Roman"/>
              </a:rPr>
              <a:t>-</a:t>
            </a:r>
            <a:r>
              <a:rPr sz="2800" spc="-11" dirty="0">
                <a:latin typeface="Times New Roman"/>
                <a:cs typeface="Times New Roman"/>
              </a:rPr>
              <a:t>randomized</a:t>
            </a:r>
            <a:endParaRPr sz="2800">
              <a:latin typeface="Times New Roman"/>
              <a:cs typeface="Times New Roman"/>
            </a:endParaRPr>
          </a:p>
          <a:p>
            <a:pPr marL="355591" indent="-342891">
              <a:spcBef>
                <a:spcPts val="335"/>
              </a:spcBef>
              <a:buChar char="•"/>
              <a:tabLst>
                <a:tab pos="355591" algn="l"/>
              </a:tabLst>
            </a:pPr>
            <a:r>
              <a:rPr sz="2800" dirty="0">
                <a:latin typeface="Times New Roman"/>
                <a:cs typeface="Times New Roman"/>
              </a:rPr>
              <a:t>Phase</a:t>
            </a:r>
            <a:r>
              <a:rPr sz="2800" spc="-45" dirty="0">
                <a:latin typeface="Times New Roman"/>
                <a:cs typeface="Times New Roman"/>
              </a:rPr>
              <a:t> </a:t>
            </a:r>
            <a:r>
              <a:rPr sz="2800" dirty="0">
                <a:latin typeface="Times New Roman"/>
                <a:cs typeface="Times New Roman"/>
              </a:rPr>
              <a:t>1,</a:t>
            </a:r>
            <a:r>
              <a:rPr sz="2800" spc="-40" dirty="0">
                <a:latin typeface="Times New Roman"/>
                <a:cs typeface="Times New Roman"/>
              </a:rPr>
              <a:t> </a:t>
            </a:r>
            <a:r>
              <a:rPr sz="2800" dirty="0">
                <a:latin typeface="Times New Roman"/>
                <a:cs typeface="Times New Roman"/>
              </a:rPr>
              <a:t>II,</a:t>
            </a:r>
            <a:r>
              <a:rPr sz="2800" spc="-40" dirty="0">
                <a:latin typeface="Times New Roman"/>
                <a:cs typeface="Times New Roman"/>
              </a:rPr>
              <a:t> </a:t>
            </a:r>
            <a:r>
              <a:rPr sz="2800" dirty="0">
                <a:latin typeface="Times New Roman"/>
                <a:cs typeface="Times New Roman"/>
              </a:rPr>
              <a:t>III,</a:t>
            </a:r>
            <a:r>
              <a:rPr sz="2800" spc="-35" dirty="0">
                <a:latin typeface="Times New Roman"/>
                <a:cs typeface="Times New Roman"/>
              </a:rPr>
              <a:t> </a:t>
            </a:r>
            <a:r>
              <a:rPr sz="2800" dirty="0">
                <a:latin typeface="Times New Roman"/>
                <a:cs typeface="Times New Roman"/>
              </a:rPr>
              <a:t>IV</a:t>
            </a:r>
            <a:r>
              <a:rPr sz="2800" spc="-20" dirty="0">
                <a:latin typeface="Times New Roman"/>
                <a:cs typeface="Times New Roman"/>
              </a:rPr>
              <a:t> </a:t>
            </a:r>
            <a:r>
              <a:rPr sz="2800" dirty="0">
                <a:latin typeface="Times New Roman"/>
                <a:cs typeface="Times New Roman"/>
              </a:rPr>
              <a:t>(study</a:t>
            </a:r>
            <a:r>
              <a:rPr sz="2800" spc="-60" dirty="0">
                <a:latin typeface="Times New Roman"/>
                <a:cs typeface="Times New Roman"/>
              </a:rPr>
              <a:t> </a:t>
            </a:r>
            <a:r>
              <a:rPr sz="2800" dirty="0">
                <a:latin typeface="Times New Roman"/>
                <a:cs typeface="Times New Roman"/>
              </a:rPr>
              <a:t>or</a:t>
            </a:r>
            <a:r>
              <a:rPr sz="2800" spc="-25" dirty="0">
                <a:latin typeface="Times New Roman"/>
                <a:cs typeface="Times New Roman"/>
              </a:rPr>
              <a:t> </a:t>
            </a:r>
            <a:r>
              <a:rPr sz="2800" spc="-11" dirty="0">
                <a:latin typeface="Times New Roman"/>
                <a:cs typeface="Times New Roman"/>
              </a:rPr>
              <a:t>trial?)</a:t>
            </a:r>
            <a:endParaRPr sz="2800">
              <a:latin typeface="Times New Roman"/>
              <a:cs typeface="Times New Roman"/>
            </a:endParaRPr>
          </a:p>
          <a:p>
            <a:pPr marL="355591" indent="-342891">
              <a:spcBef>
                <a:spcPts val="335"/>
              </a:spcBef>
              <a:buChar char="•"/>
              <a:tabLst>
                <a:tab pos="355591" algn="l"/>
              </a:tabLst>
            </a:pPr>
            <a:r>
              <a:rPr sz="2800" dirty="0">
                <a:latin typeface="Times New Roman"/>
                <a:cs typeface="Times New Roman"/>
              </a:rPr>
              <a:t>One</a:t>
            </a:r>
            <a:r>
              <a:rPr sz="2800" spc="-71" dirty="0">
                <a:latin typeface="Times New Roman"/>
                <a:cs typeface="Times New Roman"/>
              </a:rPr>
              <a:t> </a:t>
            </a:r>
            <a:r>
              <a:rPr sz="2800" dirty="0">
                <a:latin typeface="Times New Roman"/>
                <a:cs typeface="Times New Roman"/>
              </a:rPr>
              <a:t>or</a:t>
            </a:r>
            <a:r>
              <a:rPr sz="2800" spc="-71" dirty="0">
                <a:latin typeface="Times New Roman"/>
                <a:cs typeface="Times New Roman"/>
              </a:rPr>
              <a:t> </a:t>
            </a:r>
            <a:r>
              <a:rPr sz="2800" dirty="0">
                <a:latin typeface="Times New Roman"/>
                <a:cs typeface="Times New Roman"/>
              </a:rPr>
              <a:t>more</a:t>
            </a:r>
            <a:r>
              <a:rPr sz="2800" spc="-55" dirty="0">
                <a:latin typeface="Times New Roman"/>
                <a:cs typeface="Times New Roman"/>
              </a:rPr>
              <a:t> </a:t>
            </a:r>
            <a:r>
              <a:rPr sz="2800" dirty="0">
                <a:latin typeface="Times New Roman"/>
                <a:cs typeface="Times New Roman"/>
              </a:rPr>
              <a:t>research</a:t>
            </a:r>
            <a:r>
              <a:rPr sz="2800" spc="-71" dirty="0">
                <a:latin typeface="Times New Roman"/>
                <a:cs typeface="Times New Roman"/>
              </a:rPr>
              <a:t> </a:t>
            </a:r>
            <a:r>
              <a:rPr sz="2800" dirty="0">
                <a:latin typeface="Times New Roman"/>
                <a:cs typeface="Times New Roman"/>
              </a:rPr>
              <a:t>questions</a:t>
            </a:r>
            <a:r>
              <a:rPr sz="2800" spc="-95" dirty="0">
                <a:latin typeface="Times New Roman"/>
                <a:cs typeface="Times New Roman"/>
              </a:rPr>
              <a:t> </a:t>
            </a:r>
            <a:r>
              <a:rPr sz="2800" spc="-11" dirty="0">
                <a:latin typeface="Times New Roman"/>
                <a:cs typeface="Times New Roman"/>
              </a:rPr>
              <a:t>(factorial)</a:t>
            </a:r>
            <a:endParaRPr sz="2800">
              <a:latin typeface="Times New Roman"/>
              <a:cs typeface="Times New Roman"/>
            </a:endParaRPr>
          </a:p>
          <a:p>
            <a:pPr marL="355591" indent="-342891">
              <a:spcBef>
                <a:spcPts val="340"/>
              </a:spcBef>
              <a:buChar char="•"/>
              <a:tabLst>
                <a:tab pos="355591" algn="l"/>
              </a:tabLst>
            </a:pPr>
            <a:r>
              <a:rPr sz="2800" dirty="0">
                <a:latin typeface="Times New Roman"/>
                <a:cs typeface="Times New Roman"/>
              </a:rPr>
              <a:t>Stratified</a:t>
            </a:r>
            <a:r>
              <a:rPr sz="2800" spc="-115" dirty="0">
                <a:latin typeface="Times New Roman"/>
                <a:cs typeface="Times New Roman"/>
              </a:rPr>
              <a:t> </a:t>
            </a:r>
            <a:r>
              <a:rPr sz="2800" spc="-11" dirty="0">
                <a:latin typeface="Times New Roman"/>
                <a:cs typeface="Times New Roman"/>
              </a:rPr>
              <a:t>randomization</a:t>
            </a:r>
            <a:endParaRPr sz="2800">
              <a:latin typeface="Times New Roman"/>
              <a:cs typeface="Times New Roman"/>
            </a:endParaRPr>
          </a:p>
          <a:p>
            <a:pPr marL="355591" indent="-342891">
              <a:spcBef>
                <a:spcPts val="335"/>
              </a:spcBef>
              <a:buChar char="•"/>
              <a:tabLst>
                <a:tab pos="355591" algn="l"/>
              </a:tabLst>
            </a:pPr>
            <a:r>
              <a:rPr sz="2800" spc="-25" dirty="0">
                <a:latin typeface="Times New Roman"/>
                <a:cs typeface="Times New Roman"/>
              </a:rPr>
              <a:t>N-</a:t>
            </a:r>
            <a:r>
              <a:rPr sz="2800" spc="-11" dirty="0">
                <a:latin typeface="Times New Roman"/>
                <a:cs typeface="Times New Roman"/>
              </a:rPr>
              <a:t>of-</a:t>
            </a:r>
            <a:r>
              <a:rPr sz="2800" dirty="0">
                <a:latin typeface="Times New Roman"/>
                <a:cs typeface="Times New Roman"/>
              </a:rPr>
              <a:t>1</a:t>
            </a:r>
            <a:r>
              <a:rPr sz="2800" spc="-25" dirty="0">
                <a:latin typeface="Times New Roman"/>
                <a:cs typeface="Times New Roman"/>
              </a:rPr>
              <a:t> </a:t>
            </a:r>
            <a:r>
              <a:rPr sz="2800" dirty="0">
                <a:latin typeface="Times New Roman"/>
                <a:cs typeface="Times New Roman"/>
              </a:rPr>
              <a:t>to</a:t>
            </a:r>
            <a:r>
              <a:rPr sz="2800" spc="-40" dirty="0">
                <a:latin typeface="Times New Roman"/>
                <a:cs typeface="Times New Roman"/>
              </a:rPr>
              <a:t> </a:t>
            </a:r>
            <a:r>
              <a:rPr sz="2800" dirty="0">
                <a:latin typeface="Times New Roman"/>
                <a:cs typeface="Times New Roman"/>
              </a:rPr>
              <a:t>mega</a:t>
            </a:r>
            <a:r>
              <a:rPr sz="2800" spc="-20" dirty="0">
                <a:latin typeface="Times New Roman"/>
                <a:cs typeface="Times New Roman"/>
              </a:rPr>
              <a:t> RCTs</a:t>
            </a:r>
            <a:endParaRPr sz="2800">
              <a:latin typeface="Times New Roman"/>
              <a:cs typeface="Times New Roman"/>
            </a:endParaRPr>
          </a:p>
          <a:p>
            <a:pPr marL="355591" indent="-342891">
              <a:spcBef>
                <a:spcPts val="340"/>
              </a:spcBef>
              <a:buChar char="•"/>
              <a:tabLst>
                <a:tab pos="355591" algn="l"/>
              </a:tabLst>
            </a:pPr>
            <a:r>
              <a:rPr sz="2800" spc="-20" dirty="0">
                <a:latin typeface="Times New Roman"/>
                <a:cs typeface="Times New Roman"/>
              </a:rPr>
              <a:t>Cross-</a:t>
            </a:r>
            <a:r>
              <a:rPr sz="2800" dirty="0">
                <a:latin typeface="Times New Roman"/>
                <a:cs typeface="Times New Roman"/>
              </a:rPr>
              <a:t>over</a:t>
            </a:r>
            <a:r>
              <a:rPr sz="2800" spc="-11" dirty="0">
                <a:latin typeface="Times New Roman"/>
                <a:cs typeface="Times New Roman"/>
              </a:rPr>
              <a:t> trials</a:t>
            </a:r>
            <a:endParaRPr sz="2800">
              <a:latin typeface="Times New Roman"/>
              <a:cs typeface="Times New Roman"/>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166</a:t>
            </a:r>
          </a:p>
        </p:txBody>
      </p:sp>
      <p:sp>
        <p:nvSpPr>
          <p:cNvPr id="2" name="object 2"/>
          <p:cNvSpPr txBox="1">
            <a:spLocks noGrp="1"/>
          </p:cNvSpPr>
          <p:nvPr>
            <p:ph type="title"/>
          </p:nvPr>
        </p:nvSpPr>
        <p:spPr>
          <a:xfrm>
            <a:off x="598767" y="485393"/>
            <a:ext cx="10994473" cy="690574"/>
          </a:xfrm>
          <a:prstGeom prst="rect">
            <a:avLst/>
          </a:prstGeom>
        </p:spPr>
        <p:txBody>
          <a:bodyPr vert="horz" wrap="square" lIns="0" tIns="13335" rIns="0" bIns="0" rtlCol="0">
            <a:spAutoFit/>
          </a:bodyPr>
          <a:lstStyle/>
          <a:p>
            <a:pPr marL="3500032" marR="5080" indent="-3004110">
              <a:spcBef>
                <a:spcPts val="105"/>
              </a:spcBef>
            </a:pPr>
            <a:r>
              <a:rPr sz="4400" b="0" dirty="0">
                <a:latin typeface="Times New Roman"/>
                <a:cs typeface="Times New Roman"/>
              </a:rPr>
              <a:t>Other</a:t>
            </a:r>
            <a:r>
              <a:rPr sz="4400" b="0" spc="-20" dirty="0">
                <a:latin typeface="Times New Roman"/>
                <a:cs typeface="Times New Roman"/>
              </a:rPr>
              <a:t> </a:t>
            </a:r>
            <a:r>
              <a:rPr sz="4400" b="0" dirty="0">
                <a:latin typeface="Times New Roman"/>
                <a:cs typeface="Times New Roman"/>
              </a:rPr>
              <a:t>situations</a:t>
            </a:r>
            <a:r>
              <a:rPr sz="4400" b="0" spc="-25" dirty="0">
                <a:latin typeface="Times New Roman"/>
                <a:cs typeface="Times New Roman"/>
              </a:rPr>
              <a:t> </a:t>
            </a:r>
            <a:r>
              <a:rPr sz="4400" b="0" dirty="0">
                <a:latin typeface="Times New Roman"/>
                <a:cs typeface="Times New Roman"/>
              </a:rPr>
              <a:t>when</a:t>
            </a:r>
            <a:r>
              <a:rPr sz="4400" b="0" spc="-20" dirty="0">
                <a:latin typeface="Times New Roman"/>
                <a:cs typeface="Times New Roman"/>
              </a:rPr>
              <a:t> </a:t>
            </a:r>
            <a:r>
              <a:rPr sz="4400" b="0" spc="-11" dirty="0">
                <a:latin typeface="Times New Roman"/>
                <a:cs typeface="Times New Roman"/>
              </a:rPr>
              <a:t>clustering occur</a:t>
            </a:r>
            <a:endParaRPr sz="4400">
              <a:latin typeface="Times New Roman"/>
              <a:cs typeface="Times New Roman"/>
            </a:endParaRPr>
          </a:p>
        </p:txBody>
      </p:sp>
      <p:sp>
        <p:nvSpPr>
          <p:cNvPr id="3" name="object 3"/>
          <p:cNvSpPr txBox="1"/>
          <p:nvPr/>
        </p:nvSpPr>
        <p:spPr>
          <a:xfrm>
            <a:off x="764543" y="1952373"/>
            <a:ext cx="7475855" cy="3919919"/>
          </a:xfrm>
          <a:prstGeom prst="rect">
            <a:avLst/>
          </a:prstGeom>
        </p:spPr>
        <p:txBody>
          <a:bodyPr vert="horz" wrap="square" lIns="0" tIns="67945" rIns="0" bIns="0" rtlCol="0">
            <a:spAutoFit/>
          </a:bodyPr>
          <a:lstStyle/>
          <a:p>
            <a:pPr marL="355591" marR="213989" indent="-343526">
              <a:lnSpc>
                <a:spcPts val="3460"/>
              </a:lnSpc>
              <a:spcBef>
                <a:spcPts val="535"/>
              </a:spcBef>
              <a:buChar char="•"/>
              <a:tabLst>
                <a:tab pos="355591" algn="l"/>
              </a:tabLst>
            </a:pPr>
            <a:r>
              <a:rPr sz="3200" dirty="0">
                <a:latin typeface="Times New Roman"/>
                <a:cs typeface="Times New Roman"/>
              </a:rPr>
              <a:t>Clustering</a:t>
            </a:r>
            <a:r>
              <a:rPr sz="3200" spc="-25" dirty="0">
                <a:latin typeface="Times New Roman"/>
                <a:cs typeface="Times New Roman"/>
              </a:rPr>
              <a:t> </a:t>
            </a:r>
            <a:r>
              <a:rPr sz="3200" dirty="0">
                <a:latin typeface="Times New Roman"/>
                <a:cs typeface="Times New Roman"/>
              </a:rPr>
              <a:t>in</a:t>
            </a:r>
            <a:r>
              <a:rPr sz="3200" spc="5" dirty="0">
                <a:latin typeface="Times New Roman"/>
                <a:cs typeface="Times New Roman"/>
              </a:rPr>
              <a:t> </a:t>
            </a:r>
            <a:r>
              <a:rPr sz="3200" dirty="0">
                <a:latin typeface="Times New Roman"/>
                <a:cs typeface="Times New Roman"/>
              </a:rPr>
              <a:t>a study</a:t>
            </a:r>
            <a:r>
              <a:rPr sz="3200" spc="-20" dirty="0">
                <a:latin typeface="Times New Roman"/>
                <a:cs typeface="Times New Roman"/>
              </a:rPr>
              <a:t> </a:t>
            </a:r>
            <a:r>
              <a:rPr sz="3200" dirty="0">
                <a:latin typeface="Times New Roman"/>
                <a:cs typeface="Times New Roman"/>
              </a:rPr>
              <a:t>when</a:t>
            </a:r>
            <a:r>
              <a:rPr sz="3200" spc="-15" dirty="0">
                <a:latin typeface="Times New Roman"/>
                <a:cs typeface="Times New Roman"/>
              </a:rPr>
              <a:t> </a:t>
            </a:r>
            <a:r>
              <a:rPr sz="3200" dirty="0">
                <a:latin typeface="Times New Roman"/>
                <a:cs typeface="Times New Roman"/>
              </a:rPr>
              <a:t>the</a:t>
            </a:r>
            <a:r>
              <a:rPr sz="3200" spc="5" dirty="0">
                <a:latin typeface="Times New Roman"/>
                <a:cs typeface="Times New Roman"/>
              </a:rPr>
              <a:t> </a:t>
            </a:r>
            <a:r>
              <a:rPr sz="3200" dirty="0">
                <a:latin typeface="Times New Roman"/>
                <a:cs typeface="Times New Roman"/>
              </a:rPr>
              <a:t>clusters</a:t>
            </a:r>
            <a:r>
              <a:rPr sz="3200" spc="-11" dirty="0">
                <a:latin typeface="Times New Roman"/>
                <a:cs typeface="Times New Roman"/>
              </a:rPr>
              <a:t> </a:t>
            </a:r>
            <a:r>
              <a:rPr sz="3200" spc="-25" dirty="0">
                <a:latin typeface="Times New Roman"/>
                <a:cs typeface="Times New Roman"/>
              </a:rPr>
              <a:t>are </a:t>
            </a:r>
            <a:r>
              <a:rPr sz="3200" dirty="0">
                <a:latin typeface="Times New Roman"/>
                <a:cs typeface="Times New Roman"/>
              </a:rPr>
              <a:t>not</a:t>
            </a:r>
            <a:r>
              <a:rPr sz="3200" spc="-35" dirty="0">
                <a:latin typeface="Times New Roman"/>
                <a:cs typeface="Times New Roman"/>
              </a:rPr>
              <a:t> </a:t>
            </a:r>
            <a:r>
              <a:rPr sz="3200" dirty="0">
                <a:latin typeface="Times New Roman"/>
                <a:cs typeface="Times New Roman"/>
              </a:rPr>
              <a:t>the</a:t>
            </a:r>
            <a:r>
              <a:rPr sz="3200" spc="5" dirty="0">
                <a:latin typeface="Times New Roman"/>
                <a:cs typeface="Times New Roman"/>
              </a:rPr>
              <a:t> </a:t>
            </a:r>
            <a:r>
              <a:rPr sz="3200" dirty="0">
                <a:latin typeface="Times New Roman"/>
                <a:cs typeface="Times New Roman"/>
              </a:rPr>
              <a:t>units</a:t>
            </a:r>
            <a:r>
              <a:rPr sz="3200" spc="-25" dirty="0">
                <a:latin typeface="Times New Roman"/>
                <a:cs typeface="Times New Roman"/>
              </a:rPr>
              <a:t> </a:t>
            </a:r>
            <a:r>
              <a:rPr sz="3200" dirty="0">
                <a:latin typeface="Times New Roman"/>
                <a:cs typeface="Times New Roman"/>
              </a:rPr>
              <a:t>of</a:t>
            </a:r>
            <a:r>
              <a:rPr sz="3200" spc="5" dirty="0">
                <a:latin typeface="Times New Roman"/>
                <a:cs typeface="Times New Roman"/>
              </a:rPr>
              <a:t> </a:t>
            </a:r>
            <a:r>
              <a:rPr sz="3200" spc="-11" dirty="0">
                <a:latin typeface="Times New Roman"/>
                <a:cs typeface="Times New Roman"/>
              </a:rPr>
              <a:t>randomization.</a:t>
            </a:r>
            <a:endParaRPr sz="3200">
              <a:latin typeface="Times New Roman"/>
              <a:cs typeface="Times New Roman"/>
            </a:endParaRPr>
          </a:p>
          <a:p>
            <a:pPr marL="754996" marR="128267" lvl="1" indent="-285744">
              <a:lnSpc>
                <a:spcPct val="90000"/>
              </a:lnSpc>
              <a:spcBef>
                <a:spcPts val="620"/>
              </a:spcBef>
              <a:buChar char="–"/>
              <a:tabLst>
                <a:tab pos="756266" algn="l"/>
              </a:tabLst>
            </a:pPr>
            <a:r>
              <a:rPr sz="2800" dirty="0">
                <a:latin typeface="Times New Roman"/>
                <a:cs typeface="Times New Roman"/>
              </a:rPr>
              <a:t>A</a:t>
            </a:r>
            <a:r>
              <a:rPr sz="2800" spc="-71" dirty="0">
                <a:latin typeface="Times New Roman"/>
                <a:cs typeface="Times New Roman"/>
              </a:rPr>
              <a:t> </a:t>
            </a:r>
            <a:r>
              <a:rPr sz="2800" dirty="0">
                <a:latin typeface="Times New Roman"/>
                <a:cs typeface="Times New Roman"/>
              </a:rPr>
              <a:t>subject</a:t>
            </a:r>
            <a:r>
              <a:rPr sz="2800" spc="-85" dirty="0">
                <a:latin typeface="Times New Roman"/>
                <a:cs typeface="Times New Roman"/>
              </a:rPr>
              <a:t> </a:t>
            </a:r>
            <a:r>
              <a:rPr sz="2800" dirty="0">
                <a:latin typeface="Times New Roman"/>
                <a:cs typeface="Times New Roman"/>
              </a:rPr>
              <a:t>can</a:t>
            </a:r>
            <a:r>
              <a:rPr sz="2800" spc="-71" dirty="0">
                <a:latin typeface="Times New Roman"/>
                <a:cs typeface="Times New Roman"/>
              </a:rPr>
              <a:t> </a:t>
            </a:r>
            <a:r>
              <a:rPr sz="2800" dirty="0">
                <a:latin typeface="Times New Roman"/>
                <a:cs typeface="Times New Roman"/>
              </a:rPr>
              <a:t>be</a:t>
            </a:r>
            <a:r>
              <a:rPr sz="2800" spc="-75" dirty="0">
                <a:latin typeface="Times New Roman"/>
                <a:cs typeface="Times New Roman"/>
              </a:rPr>
              <a:t> </a:t>
            </a:r>
            <a:r>
              <a:rPr sz="2800" dirty="0">
                <a:latin typeface="Times New Roman"/>
                <a:cs typeface="Times New Roman"/>
              </a:rPr>
              <a:t>randomized</a:t>
            </a:r>
            <a:r>
              <a:rPr sz="2800" spc="-65" dirty="0">
                <a:latin typeface="Times New Roman"/>
                <a:cs typeface="Times New Roman"/>
              </a:rPr>
              <a:t> </a:t>
            </a:r>
            <a:r>
              <a:rPr sz="2800" dirty="0">
                <a:latin typeface="Times New Roman"/>
                <a:cs typeface="Times New Roman"/>
              </a:rPr>
              <a:t>several</a:t>
            </a:r>
            <a:r>
              <a:rPr sz="2800" spc="-85" dirty="0">
                <a:latin typeface="Times New Roman"/>
                <a:cs typeface="Times New Roman"/>
              </a:rPr>
              <a:t> </a:t>
            </a:r>
            <a:r>
              <a:rPr sz="2800" spc="-11" dirty="0">
                <a:latin typeface="Times New Roman"/>
                <a:cs typeface="Times New Roman"/>
              </a:rPr>
              <a:t>times 	</a:t>
            </a:r>
            <a:r>
              <a:rPr sz="2800" dirty="0">
                <a:latin typeface="Times New Roman"/>
                <a:cs typeface="Times New Roman"/>
              </a:rPr>
              <a:t>(thus</a:t>
            </a:r>
            <a:r>
              <a:rPr sz="2800" spc="-65" dirty="0">
                <a:latin typeface="Times New Roman"/>
                <a:cs typeface="Times New Roman"/>
              </a:rPr>
              <a:t> </a:t>
            </a:r>
            <a:r>
              <a:rPr sz="2800" dirty="0">
                <a:latin typeface="Times New Roman"/>
                <a:cs typeface="Times New Roman"/>
              </a:rPr>
              <a:t>the</a:t>
            </a:r>
            <a:r>
              <a:rPr sz="2800" spc="-75" dirty="0">
                <a:latin typeface="Times New Roman"/>
                <a:cs typeface="Times New Roman"/>
              </a:rPr>
              <a:t> </a:t>
            </a:r>
            <a:r>
              <a:rPr sz="2800" dirty="0">
                <a:latin typeface="Times New Roman"/>
                <a:cs typeface="Times New Roman"/>
              </a:rPr>
              <a:t>subject</a:t>
            </a:r>
            <a:r>
              <a:rPr sz="2800" spc="-85" dirty="0">
                <a:latin typeface="Times New Roman"/>
                <a:cs typeface="Times New Roman"/>
              </a:rPr>
              <a:t> </a:t>
            </a:r>
            <a:r>
              <a:rPr sz="2800" dirty="0">
                <a:latin typeface="Times New Roman"/>
                <a:cs typeface="Times New Roman"/>
              </a:rPr>
              <a:t>can</a:t>
            </a:r>
            <a:r>
              <a:rPr sz="2800" spc="-51" dirty="0">
                <a:latin typeface="Times New Roman"/>
                <a:cs typeface="Times New Roman"/>
              </a:rPr>
              <a:t> </a:t>
            </a:r>
            <a:r>
              <a:rPr sz="2800" dirty="0">
                <a:latin typeface="Times New Roman"/>
                <a:cs typeface="Times New Roman"/>
              </a:rPr>
              <a:t>be</a:t>
            </a:r>
            <a:r>
              <a:rPr sz="2800" spc="-65" dirty="0">
                <a:latin typeface="Times New Roman"/>
                <a:cs typeface="Times New Roman"/>
              </a:rPr>
              <a:t> </a:t>
            </a:r>
            <a:r>
              <a:rPr sz="2800" dirty="0">
                <a:latin typeface="Times New Roman"/>
                <a:cs typeface="Times New Roman"/>
              </a:rPr>
              <a:t>allocated</a:t>
            </a:r>
            <a:r>
              <a:rPr sz="2800" spc="-75" dirty="0">
                <a:latin typeface="Times New Roman"/>
                <a:cs typeface="Times New Roman"/>
              </a:rPr>
              <a:t> </a:t>
            </a:r>
            <a:r>
              <a:rPr sz="2800" dirty="0">
                <a:latin typeface="Times New Roman"/>
                <a:cs typeface="Times New Roman"/>
              </a:rPr>
              <a:t>to</a:t>
            </a:r>
            <a:r>
              <a:rPr sz="2800" spc="-65" dirty="0">
                <a:latin typeface="Times New Roman"/>
                <a:cs typeface="Times New Roman"/>
              </a:rPr>
              <a:t> </a:t>
            </a:r>
            <a:r>
              <a:rPr sz="2800" dirty="0">
                <a:latin typeface="Times New Roman"/>
                <a:cs typeface="Times New Roman"/>
              </a:rPr>
              <a:t>more</a:t>
            </a:r>
            <a:r>
              <a:rPr sz="2800" spc="-55" dirty="0">
                <a:latin typeface="Times New Roman"/>
                <a:cs typeface="Times New Roman"/>
              </a:rPr>
              <a:t> </a:t>
            </a:r>
            <a:r>
              <a:rPr sz="2800" spc="-20" dirty="0">
                <a:latin typeface="Times New Roman"/>
                <a:cs typeface="Times New Roman"/>
              </a:rPr>
              <a:t>than 	</a:t>
            </a:r>
            <a:r>
              <a:rPr sz="2800" dirty="0">
                <a:latin typeface="Times New Roman"/>
                <a:cs typeface="Times New Roman"/>
              </a:rPr>
              <a:t>one</a:t>
            </a:r>
            <a:r>
              <a:rPr sz="2800" spc="-51" dirty="0">
                <a:latin typeface="Times New Roman"/>
                <a:cs typeface="Times New Roman"/>
              </a:rPr>
              <a:t> </a:t>
            </a:r>
            <a:r>
              <a:rPr sz="2800" spc="-11" dirty="0">
                <a:latin typeface="Times New Roman"/>
                <a:cs typeface="Times New Roman"/>
              </a:rPr>
              <a:t>treatment)</a:t>
            </a:r>
            <a:endParaRPr sz="2800">
              <a:latin typeface="Times New Roman"/>
              <a:cs typeface="Times New Roman"/>
            </a:endParaRPr>
          </a:p>
          <a:p>
            <a:pPr marL="754996" marR="5080" lvl="1" indent="-285744">
              <a:lnSpc>
                <a:spcPts val="3020"/>
              </a:lnSpc>
              <a:spcBef>
                <a:spcPts val="720"/>
              </a:spcBef>
              <a:buChar char="–"/>
              <a:tabLst>
                <a:tab pos="756266" algn="l"/>
              </a:tabLst>
            </a:pPr>
            <a:r>
              <a:rPr sz="2800" dirty="0">
                <a:latin typeface="Times New Roman"/>
                <a:cs typeface="Times New Roman"/>
              </a:rPr>
              <a:t>Individuals</a:t>
            </a:r>
            <a:r>
              <a:rPr sz="2800" spc="-111" dirty="0">
                <a:latin typeface="Times New Roman"/>
                <a:cs typeface="Times New Roman"/>
              </a:rPr>
              <a:t> </a:t>
            </a:r>
            <a:r>
              <a:rPr sz="2800" dirty="0">
                <a:latin typeface="Times New Roman"/>
                <a:cs typeface="Times New Roman"/>
              </a:rPr>
              <a:t>from</a:t>
            </a:r>
            <a:r>
              <a:rPr sz="2800" spc="-60" dirty="0">
                <a:latin typeface="Times New Roman"/>
                <a:cs typeface="Times New Roman"/>
              </a:rPr>
              <a:t> </a:t>
            </a:r>
            <a:r>
              <a:rPr sz="2800" dirty="0">
                <a:latin typeface="Times New Roman"/>
                <a:cs typeface="Times New Roman"/>
              </a:rPr>
              <a:t>the</a:t>
            </a:r>
            <a:r>
              <a:rPr sz="2800" spc="-80" dirty="0">
                <a:latin typeface="Times New Roman"/>
                <a:cs typeface="Times New Roman"/>
              </a:rPr>
              <a:t> </a:t>
            </a:r>
            <a:r>
              <a:rPr sz="2800" dirty="0">
                <a:latin typeface="Times New Roman"/>
                <a:cs typeface="Times New Roman"/>
              </a:rPr>
              <a:t>same</a:t>
            </a:r>
            <a:r>
              <a:rPr sz="2800" spc="-75" dirty="0">
                <a:latin typeface="Times New Roman"/>
                <a:cs typeface="Times New Roman"/>
              </a:rPr>
              <a:t> </a:t>
            </a:r>
            <a:r>
              <a:rPr sz="2800" dirty="0">
                <a:latin typeface="Times New Roman"/>
                <a:cs typeface="Times New Roman"/>
              </a:rPr>
              <a:t>household</a:t>
            </a:r>
            <a:r>
              <a:rPr sz="2800" spc="-95" dirty="0">
                <a:latin typeface="Times New Roman"/>
                <a:cs typeface="Times New Roman"/>
              </a:rPr>
              <a:t> </a:t>
            </a:r>
            <a:r>
              <a:rPr sz="2800" dirty="0">
                <a:latin typeface="Times New Roman"/>
                <a:cs typeface="Times New Roman"/>
              </a:rPr>
              <a:t>can</a:t>
            </a:r>
            <a:r>
              <a:rPr sz="2800" spc="-75" dirty="0">
                <a:latin typeface="Times New Roman"/>
                <a:cs typeface="Times New Roman"/>
              </a:rPr>
              <a:t> </a:t>
            </a:r>
            <a:r>
              <a:rPr sz="2800" spc="-25" dirty="0">
                <a:latin typeface="Times New Roman"/>
                <a:cs typeface="Times New Roman"/>
              </a:rPr>
              <a:t>be 	</a:t>
            </a:r>
            <a:r>
              <a:rPr sz="2800" dirty="0">
                <a:latin typeface="Times New Roman"/>
                <a:cs typeface="Times New Roman"/>
              </a:rPr>
              <a:t>randomized</a:t>
            </a:r>
            <a:r>
              <a:rPr sz="2800" spc="-75" dirty="0">
                <a:latin typeface="Times New Roman"/>
                <a:cs typeface="Times New Roman"/>
              </a:rPr>
              <a:t> </a:t>
            </a:r>
            <a:r>
              <a:rPr sz="2800" dirty="0">
                <a:latin typeface="Times New Roman"/>
                <a:cs typeface="Times New Roman"/>
              </a:rPr>
              <a:t>(although</a:t>
            </a:r>
            <a:r>
              <a:rPr sz="2800" spc="-95" dirty="0">
                <a:latin typeface="Times New Roman"/>
                <a:cs typeface="Times New Roman"/>
              </a:rPr>
              <a:t> </a:t>
            </a:r>
            <a:r>
              <a:rPr sz="2800" dirty="0">
                <a:latin typeface="Times New Roman"/>
                <a:cs typeface="Times New Roman"/>
              </a:rPr>
              <a:t>household</a:t>
            </a:r>
            <a:r>
              <a:rPr sz="2800" spc="-95" dirty="0">
                <a:latin typeface="Times New Roman"/>
                <a:cs typeface="Times New Roman"/>
              </a:rPr>
              <a:t> </a:t>
            </a:r>
            <a:r>
              <a:rPr sz="2800" dirty="0">
                <a:latin typeface="Times New Roman"/>
                <a:cs typeface="Times New Roman"/>
              </a:rPr>
              <a:t>is</a:t>
            </a:r>
            <a:r>
              <a:rPr sz="2800" spc="-71" dirty="0">
                <a:latin typeface="Times New Roman"/>
                <a:cs typeface="Times New Roman"/>
              </a:rPr>
              <a:t> </a:t>
            </a:r>
            <a:r>
              <a:rPr sz="2800" dirty="0">
                <a:latin typeface="Times New Roman"/>
                <a:cs typeface="Times New Roman"/>
              </a:rPr>
              <a:t>not</a:t>
            </a:r>
            <a:r>
              <a:rPr sz="2800" spc="-80" dirty="0">
                <a:latin typeface="Times New Roman"/>
                <a:cs typeface="Times New Roman"/>
              </a:rPr>
              <a:t> </a:t>
            </a:r>
            <a:r>
              <a:rPr sz="2800" dirty="0">
                <a:latin typeface="Times New Roman"/>
                <a:cs typeface="Times New Roman"/>
              </a:rPr>
              <a:t>the</a:t>
            </a:r>
            <a:r>
              <a:rPr sz="2800" spc="-80" dirty="0">
                <a:latin typeface="Times New Roman"/>
                <a:cs typeface="Times New Roman"/>
              </a:rPr>
              <a:t> </a:t>
            </a:r>
            <a:r>
              <a:rPr sz="2800" spc="-20" dirty="0">
                <a:latin typeface="Times New Roman"/>
                <a:cs typeface="Times New Roman"/>
              </a:rPr>
              <a:t>unit 	</a:t>
            </a:r>
            <a:r>
              <a:rPr sz="2800" dirty="0">
                <a:latin typeface="Times New Roman"/>
                <a:cs typeface="Times New Roman"/>
              </a:rPr>
              <a:t>of</a:t>
            </a:r>
            <a:r>
              <a:rPr sz="2800" spc="-20" dirty="0">
                <a:latin typeface="Times New Roman"/>
                <a:cs typeface="Times New Roman"/>
              </a:rPr>
              <a:t> </a:t>
            </a:r>
            <a:r>
              <a:rPr sz="2800" spc="-11" dirty="0">
                <a:latin typeface="Times New Roman"/>
                <a:cs typeface="Times New Roman"/>
              </a:rPr>
              <a:t>randomization)</a:t>
            </a:r>
            <a:endParaRPr sz="2800">
              <a:latin typeface="Times New Roman"/>
              <a:cs typeface="Times New Roman"/>
            </a:endParaRPr>
          </a:p>
          <a:p>
            <a:pPr marL="755632" lvl="1" indent="-285744">
              <a:spcBef>
                <a:spcPts val="300"/>
              </a:spcBef>
              <a:buChar char="–"/>
              <a:tabLst>
                <a:tab pos="755632" algn="l"/>
              </a:tabLst>
            </a:pPr>
            <a:r>
              <a:rPr sz="2800" spc="-20" dirty="0">
                <a:latin typeface="Times New Roman"/>
                <a:cs typeface="Times New Roman"/>
              </a:rPr>
              <a:t>Etc.</a:t>
            </a:r>
            <a:endParaRPr sz="2800">
              <a:latin typeface="Times New Roman"/>
              <a:cs typeface="Times New Roman"/>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3"/>
            <a:ext cx="10994473" cy="1367682"/>
          </a:xfrm>
          <a:prstGeom prst="rect">
            <a:avLst/>
          </a:prstGeom>
        </p:spPr>
        <p:txBody>
          <a:bodyPr vert="horz" wrap="square" lIns="0" tIns="13335" rIns="0" bIns="0" rtlCol="0">
            <a:spAutoFit/>
          </a:bodyPr>
          <a:lstStyle/>
          <a:p>
            <a:pPr marL="1954482" marR="5080" indent="-780395">
              <a:spcBef>
                <a:spcPts val="105"/>
              </a:spcBef>
            </a:pPr>
            <a:r>
              <a:rPr sz="4400" b="0" dirty="0">
                <a:latin typeface="Times New Roman"/>
                <a:cs typeface="Times New Roman"/>
              </a:rPr>
              <a:t>Intracluster</a:t>
            </a:r>
            <a:r>
              <a:rPr sz="4400" b="0" spc="-35" dirty="0">
                <a:latin typeface="Times New Roman"/>
                <a:cs typeface="Times New Roman"/>
              </a:rPr>
              <a:t> </a:t>
            </a:r>
            <a:r>
              <a:rPr sz="4400" b="0" dirty="0">
                <a:latin typeface="Times New Roman"/>
                <a:cs typeface="Times New Roman"/>
              </a:rPr>
              <a:t>correlation</a:t>
            </a:r>
            <a:r>
              <a:rPr sz="4400" b="0" spc="-25" dirty="0">
                <a:latin typeface="Times New Roman"/>
                <a:cs typeface="Times New Roman"/>
              </a:rPr>
              <a:t> for </a:t>
            </a:r>
            <a:r>
              <a:rPr sz="4400" b="0" dirty="0">
                <a:latin typeface="Times New Roman"/>
                <a:cs typeface="Times New Roman"/>
              </a:rPr>
              <a:t>continous</a:t>
            </a:r>
            <a:r>
              <a:rPr sz="4400" b="0" spc="-15" dirty="0">
                <a:latin typeface="Times New Roman"/>
                <a:cs typeface="Times New Roman"/>
              </a:rPr>
              <a:t> </a:t>
            </a:r>
            <a:r>
              <a:rPr sz="4400" b="0" spc="-11" dirty="0">
                <a:latin typeface="Times New Roman"/>
                <a:cs typeface="Times New Roman"/>
              </a:rPr>
              <a:t>variables</a:t>
            </a:r>
            <a:endParaRPr sz="4400">
              <a:latin typeface="Times New Roman"/>
              <a:cs typeface="Times New Roman"/>
            </a:endParaRPr>
          </a:p>
        </p:txBody>
      </p:sp>
      <p:grpSp>
        <p:nvGrpSpPr>
          <p:cNvPr id="3" name="object 3"/>
          <p:cNvGrpSpPr/>
          <p:nvPr/>
        </p:nvGrpSpPr>
        <p:grpSpPr>
          <a:xfrm>
            <a:off x="1828801" y="2286003"/>
            <a:ext cx="5316220" cy="658495"/>
            <a:chOff x="1828800" y="2286000"/>
            <a:chExt cx="5316220" cy="658495"/>
          </a:xfrm>
        </p:grpSpPr>
        <p:pic>
          <p:nvPicPr>
            <p:cNvPr id="4" name="object 4"/>
            <p:cNvPicPr/>
            <p:nvPr/>
          </p:nvPicPr>
          <p:blipFill>
            <a:blip r:embed="rId2" cstate="print"/>
            <a:stretch>
              <a:fillRect/>
            </a:stretch>
          </p:blipFill>
          <p:spPr>
            <a:xfrm>
              <a:off x="2438400" y="2286000"/>
              <a:ext cx="4706111" cy="658367"/>
            </a:xfrm>
            <a:prstGeom prst="rect">
              <a:avLst/>
            </a:prstGeom>
          </p:spPr>
        </p:pic>
        <p:sp>
          <p:nvSpPr>
            <p:cNvPr id="5" name="object 5"/>
            <p:cNvSpPr/>
            <p:nvPr/>
          </p:nvSpPr>
          <p:spPr>
            <a:xfrm>
              <a:off x="1828800" y="2362200"/>
              <a:ext cx="838200" cy="457200"/>
            </a:xfrm>
            <a:custGeom>
              <a:avLst/>
              <a:gdLst/>
              <a:ahLst/>
              <a:cxnLst/>
              <a:rect l="l" t="t" r="r" b="b"/>
              <a:pathLst>
                <a:path w="838200" h="457200">
                  <a:moveTo>
                    <a:pt x="838200" y="0"/>
                  </a:moveTo>
                  <a:lnTo>
                    <a:pt x="0" y="0"/>
                  </a:lnTo>
                  <a:lnTo>
                    <a:pt x="0" y="457200"/>
                  </a:lnTo>
                  <a:lnTo>
                    <a:pt x="838200" y="457200"/>
                  </a:lnTo>
                  <a:lnTo>
                    <a:pt x="838200" y="0"/>
                  </a:lnTo>
                  <a:close/>
                </a:path>
              </a:pathLst>
            </a:custGeom>
            <a:solidFill>
              <a:srgbClr val="FFFFFF"/>
            </a:solidFill>
          </p:spPr>
          <p:txBody>
            <a:bodyPr wrap="square" lIns="0" tIns="0" rIns="0" bIns="0" rtlCol="0"/>
            <a:lstStyle/>
            <a:p>
              <a:endParaRPr/>
            </a:p>
          </p:txBody>
        </p:sp>
      </p:grpSp>
      <p:sp>
        <p:nvSpPr>
          <p:cNvPr id="6" name="object 6"/>
          <p:cNvSpPr txBox="1"/>
          <p:nvPr/>
        </p:nvSpPr>
        <p:spPr>
          <a:xfrm>
            <a:off x="764543" y="2388236"/>
            <a:ext cx="7098665" cy="2426305"/>
          </a:xfrm>
          <a:prstGeom prst="rect">
            <a:avLst/>
          </a:prstGeom>
        </p:spPr>
        <p:txBody>
          <a:bodyPr vert="horz" wrap="square" lIns="0" tIns="12700" rIns="0" bIns="0" rtlCol="0">
            <a:spAutoFit/>
          </a:bodyPr>
          <a:lstStyle/>
          <a:p>
            <a:pPr marL="1155671">
              <a:spcBef>
                <a:spcPts val="100"/>
              </a:spcBef>
            </a:pPr>
            <a:r>
              <a:rPr spc="-25" dirty="0">
                <a:latin typeface="Arial"/>
                <a:cs typeface="Arial"/>
              </a:rPr>
              <a:t>ICC</a:t>
            </a:r>
            <a:endParaRPr>
              <a:latin typeface="Arial"/>
              <a:cs typeface="Arial"/>
            </a:endParaRPr>
          </a:p>
          <a:p>
            <a:pPr>
              <a:lnSpc>
                <a:spcPct val="100000"/>
              </a:lnSpc>
            </a:pPr>
            <a:endParaRPr sz="2700">
              <a:latin typeface="Arial"/>
              <a:cs typeface="Arial"/>
            </a:endParaRPr>
          </a:p>
          <a:p>
            <a:pPr>
              <a:lnSpc>
                <a:spcPct val="100000"/>
              </a:lnSpc>
            </a:pPr>
            <a:endParaRPr sz="2700">
              <a:latin typeface="Arial"/>
              <a:cs typeface="Arial"/>
            </a:endParaRPr>
          </a:p>
          <a:p>
            <a:pPr marL="355591" indent="-342891">
              <a:spcBef>
                <a:spcPts val="1689"/>
              </a:spcBef>
              <a:buChar char="•"/>
              <a:tabLst>
                <a:tab pos="355591" algn="l"/>
              </a:tabLst>
            </a:pPr>
            <a:r>
              <a:rPr sz="3200" dirty="0">
                <a:latin typeface="Times New Roman"/>
                <a:cs typeface="Times New Roman"/>
              </a:rPr>
              <a:t>Mean</a:t>
            </a:r>
            <a:r>
              <a:rPr sz="3200" spc="11" dirty="0">
                <a:latin typeface="Times New Roman"/>
                <a:cs typeface="Times New Roman"/>
              </a:rPr>
              <a:t> </a:t>
            </a:r>
            <a:r>
              <a:rPr sz="3200" dirty="0">
                <a:latin typeface="Times New Roman"/>
                <a:cs typeface="Times New Roman"/>
              </a:rPr>
              <a:t>squares</a:t>
            </a:r>
            <a:r>
              <a:rPr sz="3200" spc="-11" dirty="0">
                <a:latin typeface="Times New Roman"/>
                <a:cs typeface="Times New Roman"/>
              </a:rPr>
              <a:t> </a:t>
            </a:r>
            <a:r>
              <a:rPr sz="3200" dirty="0">
                <a:latin typeface="Times New Roman"/>
                <a:cs typeface="Times New Roman"/>
              </a:rPr>
              <a:t>values</a:t>
            </a:r>
            <a:r>
              <a:rPr sz="3200" spc="-11" dirty="0">
                <a:latin typeface="Times New Roman"/>
                <a:cs typeface="Times New Roman"/>
              </a:rPr>
              <a:t> </a:t>
            </a:r>
            <a:r>
              <a:rPr sz="3200" dirty="0">
                <a:latin typeface="Times New Roman"/>
                <a:cs typeface="Times New Roman"/>
              </a:rPr>
              <a:t>from</a:t>
            </a:r>
            <a:r>
              <a:rPr sz="3200" spc="-25" dirty="0">
                <a:latin typeface="Times New Roman"/>
                <a:cs typeface="Times New Roman"/>
              </a:rPr>
              <a:t> </a:t>
            </a:r>
            <a:r>
              <a:rPr sz="3200" dirty="0">
                <a:latin typeface="Times New Roman"/>
                <a:cs typeface="Times New Roman"/>
              </a:rPr>
              <a:t>an</a:t>
            </a:r>
            <a:r>
              <a:rPr sz="3200" spc="15" dirty="0">
                <a:latin typeface="Times New Roman"/>
                <a:cs typeface="Times New Roman"/>
              </a:rPr>
              <a:t> </a:t>
            </a:r>
            <a:r>
              <a:rPr sz="3200" dirty="0">
                <a:latin typeface="Times New Roman"/>
                <a:cs typeface="Times New Roman"/>
              </a:rPr>
              <a:t>anova</a:t>
            </a:r>
            <a:r>
              <a:rPr sz="3200" spc="-25" dirty="0">
                <a:latin typeface="Times New Roman"/>
                <a:cs typeface="Times New Roman"/>
              </a:rPr>
              <a:t> </a:t>
            </a:r>
            <a:r>
              <a:rPr sz="3200" spc="-11" dirty="0">
                <a:latin typeface="Times New Roman"/>
                <a:cs typeface="Times New Roman"/>
              </a:rPr>
              <a:t>table</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m =</a:t>
            </a:r>
            <a:r>
              <a:rPr sz="3200" spc="-11" dirty="0">
                <a:latin typeface="Times New Roman"/>
                <a:cs typeface="Times New Roman"/>
              </a:rPr>
              <a:t> </a:t>
            </a:r>
            <a:r>
              <a:rPr sz="3200" dirty="0">
                <a:latin typeface="Times New Roman"/>
                <a:cs typeface="Times New Roman"/>
              </a:rPr>
              <a:t>average</a:t>
            </a:r>
            <a:r>
              <a:rPr sz="3200" spc="-20" dirty="0">
                <a:latin typeface="Times New Roman"/>
                <a:cs typeface="Times New Roman"/>
              </a:rPr>
              <a:t> </a:t>
            </a:r>
            <a:r>
              <a:rPr sz="3200" dirty="0">
                <a:latin typeface="Times New Roman"/>
                <a:cs typeface="Times New Roman"/>
              </a:rPr>
              <a:t>size</a:t>
            </a:r>
            <a:r>
              <a:rPr sz="3200" spc="5" dirty="0">
                <a:latin typeface="Times New Roman"/>
                <a:cs typeface="Times New Roman"/>
              </a:rPr>
              <a:t> </a:t>
            </a:r>
            <a:r>
              <a:rPr sz="3200" dirty="0">
                <a:latin typeface="Times New Roman"/>
                <a:cs typeface="Times New Roman"/>
              </a:rPr>
              <a:t>of</a:t>
            </a:r>
            <a:r>
              <a:rPr sz="3200" spc="-20" dirty="0">
                <a:latin typeface="Times New Roman"/>
                <a:cs typeface="Times New Roman"/>
              </a:rPr>
              <a:t> </a:t>
            </a:r>
            <a:r>
              <a:rPr sz="3200" spc="-11" dirty="0">
                <a:latin typeface="Times New Roman"/>
                <a:cs typeface="Times New Roman"/>
              </a:rPr>
              <a:t>clusters</a:t>
            </a:r>
            <a:endParaRPr sz="3200">
              <a:latin typeface="Times New Roman"/>
              <a:cs typeface="Times New Roman"/>
            </a:endParaRPr>
          </a:p>
        </p:txBody>
      </p:sp>
      <p:sp>
        <p:nvSpPr>
          <p:cNvPr id="7" name="object 7"/>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167</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168</a:t>
            </a:r>
            <a:endParaRPr sz="1400">
              <a:latin typeface="Times New Roman"/>
              <a:cs typeface="Times New Roman"/>
            </a:endParaRPr>
          </a:p>
        </p:txBody>
      </p:sp>
      <p:sp>
        <p:nvSpPr>
          <p:cNvPr id="3" name="object 3"/>
          <p:cNvSpPr txBox="1">
            <a:spLocks noGrp="1"/>
          </p:cNvSpPr>
          <p:nvPr>
            <p:ph type="title"/>
          </p:nvPr>
        </p:nvSpPr>
        <p:spPr>
          <a:xfrm>
            <a:off x="598767" y="485393"/>
            <a:ext cx="10994473" cy="1367682"/>
          </a:xfrm>
          <a:prstGeom prst="rect">
            <a:avLst/>
          </a:prstGeom>
        </p:spPr>
        <p:txBody>
          <a:bodyPr vert="horz" wrap="square" lIns="0" tIns="13335" rIns="0" bIns="0" rtlCol="0">
            <a:spAutoFit/>
          </a:bodyPr>
          <a:lstStyle/>
          <a:p>
            <a:pPr marL="2358332" marR="5080" indent="-1780494">
              <a:spcBef>
                <a:spcPts val="105"/>
              </a:spcBef>
            </a:pPr>
            <a:r>
              <a:rPr sz="4400" b="0" dirty="0">
                <a:latin typeface="Times New Roman"/>
                <a:cs typeface="Times New Roman"/>
              </a:rPr>
              <a:t>Intracluster</a:t>
            </a:r>
            <a:r>
              <a:rPr sz="4400" b="0" spc="-35" dirty="0">
                <a:latin typeface="Times New Roman"/>
                <a:cs typeface="Times New Roman"/>
              </a:rPr>
              <a:t> </a:t>
            </a:r>
            <a:r>
              <a:rPr sz="4400" b="0" dirty="0">
                <a:latin typeface="Times New Roman"/>
                <a:cs typeface="Times New Roman"/>
              </a:rPr>
              <a:t>correlation</a:t>
            </a:r>
            <a:r>
              <a:rPr sz="4400" b="0" spc="-25" dirty="0">
                <a:latin typeface="Times New Roman"/>
                <a:cs typeface="Times New Roman"/>
              </a:rPr>
              <a:t> </a:t>
            </a:r>
            <a:r>
              <a:rPr sz="4400" b="0" dirty="0">
                <a:latin typeface="Times New Roman"/>
                <a:cs typeface="Times New Roman"/>
              </a:rPr>
              <a:t>for</a:t>
            </a:r>
            <a:r>
              <a:rPr sz="4400" b="0" spc="-25" dirty="0">
                <a:latin typeface="Times New Roman"/>
                <a:cs typeface="Times New Roman"/>
              </a:rPr>
              <a:t> </a:t>
            </a:r>
            <a:r>
              <a:rPr sz="4400" b="0" spc="-11" dirty="0">
                <a:latin typeface="Times New Roman"/>
                <a:cs typeface="Times New Roman"/>
              </a:rPr>
              <a:t>rates </a:t>
            </a:r>
            <a:r>
              <a:rPr sz="4400" b="0" dirty="0">
                <a:latin typeface="Times New Roman"/>
                <a:cs typeface="Times New Roman"/>
              </a:rPr>
              <a:t>and </a:t>
            </a:r>
            <a:r>
              <a:rPr sz="4400" b="0" spc="-11" dirty="0">
                <a:latin typeface="Times New Roman"/>
                <a:cs typeface="Times New Roman"/>
              </a:rPr>
              <a:t>proportions</a:t>
            </a:r>
            <a:endParaRPr sz="4400">
              <a:latin typeface="Times New Roman"/>
              <a:cs typeface="Times New Roman"/>
            </a:endParaRPr>
          </a:p>
        </p:txBody>
      </p:sp>
      <p:sp>
        <p:nvSpPr>
          <p:cNvPr id="4" name="object 4"/>
          <p:cNvSpPr txBox="1"/>
          <p:nvPr/>
        </p:nvSpPr>
        <p:spPr>
          <a:xfrm>
            <a:off x="739140" y="4264266"/>
            <a:ext cx="6426200" cy="1917832"/>
          </a:xfrm>
          <a:prstGeom prst="rect">
            <a:avLst/>
          </a:prstGeom>
        </p:spPr>
        <p:txBody>
          <a:bodyPr vert="horz" wrap="square" lIns="0" tIns="55244" rIns="0" bIns="0" rtlCol="0">
            <a:spAutoFit/>
          </a:bodyPr>
          <a:lstStyle/>
          <a:p>
            <a:pPr marL="38099">
              <a:spcBef>
                <a:spcPts val="435"/>
              </a:spcBef>
            </a:pPr>
            <a:r>
              <a:rPr sz="2800" dirty="0">
                <a:latin typeface="Times New Roman"/>
                <a:cs typeface="Times New Roman"/>
              </a:rPr>
              <a:t>k</a:t>
            </a:r>
            <a:r>
              <a:rPr sz="2800" spc="-35" dirty="0">
                <a:latin typeface="Times New Roman"/>
                <a:cs typeface="Times New Roman"/>
              </a:rPr>
              <a:t> </a:t>
            </a:r>
            <a:r>
              <a:rPr sz="2800" dirty="0">
                <a:latin typeface="Times New Roman"/>
                <a:cs typeface="Times New Roman"/>
              </a:rPr>
              <a:t>=</a:t>
            </a:r>
            <a:r>
              <a:rPr sz="2800" spc="-35" dirty="0">
                <a:latin typeface="Times New Roman"/>
                <a:cs typeface="Times New Roman"/>
              </a:rPr>
              <a:t> </a:t>
            </a:r>
            <a:r>
              <a:rPr sz="2800" dirty="0">
                <a:latin typeface="Times New Roman"/>
                <a:cs typeface="Times New Roman"/>
              </a:rPr>
              <a:t>number</a:t>
            </a:r>
            <a:r>
              <a:rPr sz="2800" spc="-40" dirty="0">
                <a:latin typeface="Times New Roman"/>
                <a:cs typeface="Times New Roman"/>
              </a:rPr>
              <a:t> </a:t>
            </a:r>
            <a:r>
              <a:rPr sz="2800" dirty="0">
                <a:latin typeface="Times New Roman"/>
                <a:cs typeface="Times New Roman"/>
              </a:rPr>
              <a:t>of</a:t>
            </a:r>
            <a:r>
              <a:rPr sz="2800" spc="-15" dirty="0">
                <a:latin typeface="Times New Roman"/>
                <a:cs typeface="Times New Roman"/>
              </a:rPr>
              <a:t> </a:t>
            </a:r>
            <a:r>
              <a:rPr sz="2800" spc="-11" dirty="0">
                <a:latin typeface="Times New Roman"/>
                <a:cs typeface="Times New Roman"/>
              </a:rPr>
              <a:t>clusters</a:t>
            </a:r>
            <a:endParaRPr sz="2800">
              <a:latin typeface="Times New Roman"/>
              <a:cs typeface="Times New Roman"/>
            </a:endParaRPr>
          </a:p>
          <a:p>
            <a:pPr marL="38099" marR="30479">
              <a:lnSpc>
                <a:spcPts val="3700"/>
              </a:lnSpc>
              <a:spcBef>
                <a:spcPts val="175"/>
              </a:spcBef>
            </a:pPr>
            <a:r>
              <a:rPr sz="2800" dirty="0">
                <a:latin typeface="Times New Roman"/>
                <a:cs typeface="Times New Roman"/>
              </a:rPr>
              <a:t>X</a:t>
            </a:r>
            <a:r>
              <a:rPr sz="2775" baseline="-21021" dirty="0">
                <a:latin typeface="Times New Roman"/>
                <a:cs typeface="Times New Roman"/>
              </a:rPr>
              <a:t>i</a:t>
            </a:r>
            <a:r>
              <a:rPr sz="2775" spc="-52" baseline="-21021" dirty="0">
                <a:latin typeface="Times New Roman"/>
                <a:cs typeface="Times New Roman"/>
              </a:rPr>
              <a:t> </a:t>
            </a:r>
            <a:r>
              <a:rPr sz="2800" dirty="0">
                <a:latin typeface="Times New Roman"/>
                <a:cs typeface="Times New Roman"/>
              </a:rPr>
              <a:t>=</a:t>
            </a:r>
            <a:r>
              <a:rPr sz="2800" spc="-55" dirty="0">
                <a:latin typeface="Times New Roman"/>
                <a:cs typeface="Times New Roman"/>
              </a:rPr>
              <a:t> </a:t>
            </a:r>
            <a:r>
              <a:rPr sz="2800" dirty="0">
                <a:latin typeface="Times New Roman"/>
                <a:cs typeface="Times New Roman"/>
              </a:rPr>
              <a:t>number</a:t>
            </a:r>
            <a:r>
              <a:rPr sz="2800" spc="-55" dirty="0">
                <a:latin typeface="Times New Roman"/>
                <a:cs typeface="Times New Roman"/>
              </a:rPr>
              <a:t> </a:t>
            </a:r>
            <a:r>
              <a:rPr sz="2800" dirty="0">
                <a:latin typeface="Times New Roman"/>
                <a:cs typeface="Times New Roman"/>
              </a:rPr>
              <a:t>of</a:t>
            </a:r>
            <a:r>
              <a:rPr sz="2800" spc="-40" dirty="0">
                <a:latin typeface="Times New Roman"/>
                <a:cs typeface="Times New Roman"/>
              </a:rPr>
              <a:t> </a:t>
            </a:r>
            <a:r>
              <a:rPr sz="2800" dirty="0">
                <a:latin typeface="Times New Roman"/>
                <a:cs typeface="Times New Roman"/>
              </a:rPr>
              <a:t>positive</a:t>
            </a:r>
            <a:r>
              <a:rPr sz="2800" spc="-91" dirty="0">
                <a:latin typeface="Times New Roman"/>
                <a:cs typeface="Times New Roman"/>
              </a:rPr>
              <a:t> </a:t>
            </a:r>
            <a:r>
              <a:rPr sz="2800" dirty="0">
                <a:latin typeface="Times New Roman"/>
                <a:cs typeface="Times New Roman"/>
              </a:rPr>
              <a:t>cases</a:t>
            </a:r>
            <a:r>
              <a:rPr sz="2800" spc="-55" dirty="0">
                <a:latin typeface="Times New Roman"/>
                <a:cs typeface="Times New Roman"/>
              </a:rPr>
              <a:t> </a:t>
            </a:r>
            <a:r>
              <a:rPr sz="2800" dirty="0">
                <a:latin typeface="Times New Roman"/>
                <a:cs typeface="Times New Roman"/>
              </a:rPr>
              <a:t>(in</a:t>
            </a:r>
            <a:r>
              <a:rPr sz="2800" spc="-51" dirty="0">
                <a:latin typeface="Times New Roman"/>
                <a:cs typeface="Times New Roman"/>
              </a:rPr>
              <a:t> </a:t>
            </a:r>
            <a:r>
              <a:rPr sz="2800" dirty="0">
                <a:latin typeface="Times New Roman"/>
                <a:cs typeface="Times New Roman"/>
              </a:rPr>
              <a:t>the</a:t>
            </a:r>
            <a:r>
              <a:rPr sz="2800" spc="-65" dirty="0">
                <a:latin typeface="Times New Roman"/>
                <a:cs typeface="Times New Roman"/>
              </a:rPr>
              <a:t> </a:t>
            </a:r>
            <a:r>
              <a:rPr sz="2800" spc="-11" dirty="0">
                <a:latin typeface="Times New Roman"/>
                <a:cs typeface="Times New Roman"/>
              </a:rPr>
              <a:t>cluster) </a:t>
            </a:r>
            <a:r>
              <a:rPr sz="2800" dirty="0">
                <a:latin typeface="Times New Roman"/>
                <a:cs typeface="Times New Roman"/>
              </a:rPr>
              <a:t>m</a:t>
            </a:r>
            <a:r>
              <a:rPr sz="2775" baseline="-21021" dirty="0">
                <a:latin typeface="Times New Roman"/>
                <a:cs typeface="Times New Roman"/>
              </a:rPr>
              <a:t>i</a:t>
            </a:r>
            <a:r>
              <a:rPr sz="2775" spc="284" baseline="-21021" dirty="0">
                <a:latin typeface="Times New Roman"/>
                <a:cs typeface="Times New Roman"/>
              </a:rPr>
              <a:t> </a:t>
            </a:r>
            <a:r>
              <a:rPr sz="2800" dirty="0">
                <a:latin typeface="Times New Roman"/>
                <a:cs typeface="Times New Roman"/>
              </a:rPr>
              <a:t>=</a:t>
            </a:r>
            <a:r>
              <a:rPr sz="2800" spc="-45" dirty="0">
                <a:latin typeface="Times New Roman"/>
                <a:cs typeface="Times New Roman"/>
              </a:rPr>
              <a:t> </a:t>
            </a:r>
            <a:r>
              <a:rPr sz="2800" dirty="0">
                <a:latin typeface="Times New Roman"/>
                <a:cs typeface="Times New Roman"/>
              </a:rPr>
              <a:t>number</a:t>
            </a:r>
            <a:r>
              <a:rPr sz="2800" spc="-35" dirty="0">
                <a:latin typeface="Times New Roman"/>
                <a:cs typeface="Times New Roman"/>
              </a:rPr>
              <a:t> </a:t>
            </a:r>
            <a:r>
              <a:rPr sz="2800" dirty="0">
                <a:latin typeface="Times New Roman"/>
                <a:cs typeface="Times New Roman"/>
              </a:rPr>
              <a:t>of</a:t>
            </a:r>
            <a:r>
              <a:rPr sz="2800" spc="-35" dirty="0">
                <a:latin typeface="Times New Roman"/>
                <a:cs typeface="Times New Roman"/>
              </a:rPr>
              <a:t> </a:t>
            </a:r>
            <a:r>
              <a:rPr sz="2800" dirty="0">
                <a:latin typeface="Times New Roman"/>
                <a:cs typeface="Times New Roman"/>
              </a:rPr>
              <a:t>all</a:t>
            </a:r>
            <a:r>
              <a:rPr sz="2800" spc="-55" dirty="0">
                <a:latin typeface="Times New Roman"/>
                <a:cs typeface="Times New Roman"/>
              </a:rPr>
              <a:t> </a:t>
            </a:r>
            <a:r>
              <a:rPr sz="2800" dirty="0">
                <a:latin typeface="Times New Roman"/>
                <a:cs typeface="Times New Roman"/>
              </a:rPr>
              <a:t>cases</a:t>
            </a:r>
            <a:r>
              <a:rPr sz="2800" spc="-45" dirty="0">
                <a:latin typeface="Times New Roman"/>
                <a:cs typeface="Times New Roman"/>
              </a:rPr>
              <a:t> </a:t>
            </a:r>
            <a:r>
              <a:rPr sz="2800" dirty="0">
                <a:latin typeface="Times New Roman"/>
                <a:cs typeface="Times New Roman"/>
              </a:rPr>
              <a:t>(in</a:t>
            </a:r>
            <a:r>
              <a:rPr sz="2800" spc="-35" dirty="0">
                <a:latin typeface="Times New Roman"/>
                <a:cs typeface="Times New Roman"/>
              </a:rPr>
              <a:t> </a:t>
            </a:r>
            <a:r>
              <a:rPr sz="2800" dirty="0">
                <a:latin typeface="Times New Roman"/>
                <a:cs typeface="Times New Roman"/>
              </a:rPr>
              <a:t>the</a:t>
            </a:r>
            <a:r>
              <a:rPr sz="2800" spc="-45" dirty="0">
                <a:latin typeface="Times New Roman"/>
                <a:cs typeface="Times New Roman"/>
              </a:rPr>
              <a:t> </a:t>
            </a:r>
            <a:r>
              <a:rPr sz="2800" spc="-11" dirty="0">
                <a:latin typeface="Times New Roman"/>
                <a:cs typeface="Times New Roman"/>
              </a:rPr>
              <a:t>cluster)</a:t>
            </a:r>
            <a:endParaRPr sz="2800">
              <a:latin typeface="Times New Roman"/>
              <a:cs typeface="Times New Roman"/>
            </a:endParaRPr>
          </a:p>
          <a:p>
            <a:pPr marL="38099">
              <a:spcBef>
                <a:spcPts val="155"/>
              </a:spcBef>
              <a:tabLst>
                <a:tab pos="492113" algn="l"/>
              </a:tabLst>
            </a:pPr>
            <a:r>
              <a:rPr sz="2800" spc="-51" dirty="0">
                <a:latin typeface="Times New Roman"/>
                <a:cs typeface="Times New Roman"/>
              </a:rPr>
              <a:t>m</a:t>
            </a:r>
            <a:r>
              <a:rPr sz="2800" dirty="0">
                <a:latin typeface="Times New Roman"/>
                <a:cs typeface="Times New Roman"/>
              </a:rPr>
              <a:t>	=</a:t>
            </a:r>
            <a:r>
              <a:rPr sz="2800" spc="-60" dirty="0">
                <a:latin typeface="Times New Roman"/>
                <a:cs typeface="Times New Roman"/>
              </a:rPr>
              <a:t> </a:t>
            </a:r>
            <a:r>
              <a:rPr sz="2800" dirty="0">
                <a:latin typeface="Times New Roman"/>
                <a:cs typeface="Times New Roman"/>
              </a:rPr>
              <a:t>mean</a:t>
            </a:r>
            <a:r>
              <a:rPr sz="2800" spc="-35" dirty="0">
                <a:latin typeface="Times New Roman"/>
                <a:cs typeface="Times New Roman"/>
              </a:rPr>
              <a:t> </a:t>
            </a:r>
            <a:r>
              <a:rPr sz="2800" dirty="0">
                <a:latin typeface="Times New Roman"/>
                <a:cs typeface="Times New Roman"/>
              </a:rPr>
              <a:t>cluster</a:t>
            </a:r>
            <a:r>
              <a:rPr sz="2800" spc="-60" dirty="0">
                <a:latin typeface="Times New Roman"/>
                <a:cs typeface="Times New Roman"/>
              </a:rPr>
              <a:t> </a:t>
            </a:r>
            <a:r>
              <a:rPr sz="2800" spc="-20" dirty="0">
                <a:latin typeface="Times New Roman"/>
                <a:cs typeface="Times New Roman"/>
              </a:rPr>
              <a:t>size</a:t>
            </a:r>
            <a:endParaRPr sz="2800">
              <a:latin typeface="Times New Roman"/>
              <a:cs typeface="Times New Roman"/>
            </a:endParaRPr>
          </a:p>
        </p:txBody>
      </p:sp>
      <p:sp>
        <p:nvSpPr>
          <p:cNvPr id="5" name="object 5"/>
          <p:cNvSpPr txBox="1"/>
          <p:nvPr/>
        </p:nvSpPr>
        <p:spPr>
          <a:xfrm>
            <a:off x="764542" y="6185103"/>
            <a:ext cx="5598795" cy="443070"/>
          </a:xfrm>
          <a:prstGeom prst="rect">
            <a:avLst/>
          </a:prstGeom>
        </p:spPr>
        <p:txBody>
          <a:bodyPr vert="horz" wrap="square" lIns="0" tIns="12065" rIns="0" bIns="0" rtlCol="0">
            <a:spAutoFit/>
          </a:bodyPr>
          <a:lstStyle/>
          <a:p>
            <a:pPr marL="12700">
              <a:spcBef>
                <a:spcPts val="95"/>
              </a:spcBef>
            </a:pPr>
            <a:r>
              <a:rPr sz="2800" dirty="0">
                <a:latin typeface="Times New Roman"/>
                <a:cs typeface="Times New Roman"/>
              </a:rPr>
              <a:t>p</a:t>
            </a:r>
            <a:r>
              <a:rPr sz="2800" spc="-45" dirty="0">
                <a:latin typeface="Times New Roman"/>
                <a:cs typeface="Times New Roman"/>
              </a:rPr>
              <a:t> </a:t>
            </a:r>
            <a:r>
              <a:rPr sz="2800" dirty="0">
                <a:latin typeface="Times New Roman"/>
                <a:cs typeface="Times New Roman"/>
              </a:rPr>
              <a:t>=</a:t>
            </a:r>
            <a:r>
              <a:rPr sz="2800" spc="-45" dirty="0">
                <a:latin typeface="Times New Roman"/>
                <a:cs typeface="Times New Roman"/>
              </a:rPr>
              <a:t> </a:t>
            </a:r>
            <a:r>
              <a:rPr sz="2800" dirty="0">
                <a:latin typeface="Times New Roman"/>
                <a:cs typeface="Times New Roman"/>
              </a:rPr>
              <a:t>overall</a:t>
            </a:r>
            <a:r>
              <a:rPr sz="2800" spc="-55" dirty="0">
                <a:latin typeface="Times New Roman"/>
                <a:cs typeface="Times New Roman"/>
              </a:rPr>
              <a:t> </a:t>
            </a:r>
            <a:r>
              <a:rPr sz="2800" dirty="0">
                <a:latin typeface="Times New Roman"/>
                <a:cs typeface="Times New Roman"/>
              </a:rPr>
              <a:t>proportion</a:t>
            </a:r>
            <a:r>
              <a:rPr sz="2800" spc="-65" dirty="0">
                <a:latin typeface="Times New Roman"/>
                <a:cs typeface="Times New Roman"/>
              </a:rPr>
              <a:t> </a:t>
            </a:r>
            <a:r>
              <a:rPr sz="2800" dirty="0">
                <a:latin typeface="Times New Roman"/>
                <a:cs typeface="Times New Roman"/>
              </a:rPr>
              <a:t>of</a:t>
            </a:r>
            <a:r>
              <a:rPr sz="2800" spc="-45" dirty="0">
                <a:latin typeface="Times New Roman"/>
                <a:cs typeface="Times New Roman"/>
              </a:rPr>
              <a:t> </a:t>
            </a:r>
            <a:r>
              <a:rPr sz="2800" dirty="0">
                <a:latin typeface="Times New Roman"/>
                <a:cs typeface="Times New Roman"/>
              </a:rPr>
              <a:t>positive</a:t>
            </a:r>
            <a:r>
              <a:rPr sz="2800" spc="-71" dirty="0">
                <a:latin typeface="Times New Roman"/>
                <a:cs typeface="Times New Roman"/>
              </a:rPr>
              <a:t> </a:t>
            </a:r>
            <a:r>
              <a:rPr sz="2800" spc="-11" dirty="0">
                <a:latin typeface="Times New Roman"/>
                <a:cs typeface="Times New Roman"/>
              </a:rPr>
              <a:t>cases</a:t>
            </a:r>
            <a:endParaRPr sz="2800">
              <a:latin typeface="Times New Roman"/>
              <a:cs typeface="Times New Roman"/>
            </a:endParaRPr>
          </a:p>
        </p:txBody>
      </p:sp>
      <p:grpSp>
        <p:nvGrpSpPr>
          <p:cNvPr id="6" name="object 6"/>
          <p:cNvGrpSpPr/>
          <p:nvPr/>
        </p:nvGrpSpPr>
        <p:grpSpPr>
          <a:xfrm>
            <a:off x="1905001" y="2289049"/>
            <a:ext cx="4097020" cy="1292860"/>
            <a:chOff x="1905000" y="2289048"/>
            <a:chExt cx="4097020" cy="1292860"/>
          </a:xfrm>
        </p:grpSpPr>
        <p:pic>
          <p:nvPicPr>
            <p:cNvPr id="7" name="object 7"/>
            <p:cNvPicPr/>
            <p:nvPr/>
          </p:nvPicPr>
          <p:blipFill>
            <a:blip r:embed="rId2" cstate="print"/>
            <a:stretch>
              <a:fillRect/>
            </a:stretch>
          </p:blipFill>
          <p:spPr>
            <a:xfrm>
              <a:off x="2514600" y="2289048"/>
              <a:ext cx="3486912" cy="1292352"/>
            </a:xfrm>
            <a:prstGeom prst="rect">
              <a:avLst/>
            </a:prstGeom>
          </p:spPr>
        </p:pic>
        <p:sp>
          <p:nvSpPr>
            <p:cNvPr id="8" name="object 8"/>
            <p:cNvSpPr/>
            <p:nvPr/>
          </p:nvSpPr>
          <p:spPr>
            <a:xfrm>
              <a:off x="1905000" y="2895600"/>
              <a:ext cx="838200" cy="457200"/>
            </a:xfrm>
            <a:custGeom>
              <a:avLst/>
              <a:gdLst/>
              <a:ahLst/>
              <a:cxnLst/>
              <a:rect l="l" t="t" r="r" b="b"/>
              <a:pathLst>
                <a:path w="838200" h="457200">
                  <a:moveTo>
                    <a:pt x="838200" y="0"/>
                  </a:moveTo>
                  <a:lnTo>
                    <a:pt x="0" y="0"/>
                  </a:lnTo>
                  <a:lnTo>
                    <a:pt x="0" y="457200"/>
                  </a:lnTo>
                  <a:lnTo>
                    <a:pt x="838200" y="457200"/>
                  </a:lnTo>
                  <a:lnTo>
                    <a:pt x="838200" y="0"/>
                  </a:lnTo>
                  <a:close/>
                </a:path>
              </a:pathLst>
            </a:custGeom>
            <a:solidFill>
              <a:srgbClr val="FFFFFF"/>
            </a:solidFill>
          </p:spPr>
          <p:txBody>
            <a:bodyPr wrap="square" lIns="0" tIns="0" rIns="0" bIns="0" rtlCol="0"/>
            <a:lstStyle/>
            <a:p>
              <a:endParaRPr/>
            </a:p>
          </p:txBody>
        </p:sp>
      </p:grpSp>
      <p:sp>
        <p:nvSpPr>
          <p:cNvPr id="9" name="object 9"/>
          <p:cNvSpPr/>
          <p:nvPr/>
        </p:nvSpPr>
        <p:spPr>
          <a:xfrm>
            <a:off x="762763" y="5791961"/>
            <a:ext cx="304800" cy="0"/>
          </a:xfrm>
          <a:custGeom>
            <a:avLst/>
            <a:gdLst/>
            <a:ahLst/>
            <a:cxnLst/>
            <a:rect l="l" t="t" r="r" b="b"/>
            <a:pathLst>
              <a:path w="304800">
                <a:moveTo>
                  <a:pt x="0" y="0"/>
                </a:moveTo>
                <a:lnTo>
                  <a:pt x="304800" y="0"/>
                </a:lnTo>
              </a:path>
            </a:pathLst>
          </a:custGeom>
          <a:ln w="28956">
            <a:solidFill>
              <a:srgbClr val="000000"/>
            </a:solidFill>
          </a:ln>
        </p:spPr>
        <p:txBody>
          <a:bodyPr wrap="square" lIns="0" tIns="0" rIns="0" bIns="0" rtlCol="0"/>
          <a:lstStyle/>
          <a:p>
            <a:endParaRPr/>
          </a:p>
        </p:txBody>
      </p:sp>
      <p:sp>
        <p:nvSpPr>
          <p:cNvPr id="10" name="object 10"/>
          <p:cNvSpPr txBox="1"/>
          <p:nvPr/>
        </p:nvSpPr>
        <p:spPr>
          <a:xfrm>
            <a:off x="1983998" y="2921636"/>
            <a:ext cx="550545" cy="289823"/>
          </a:xfrm>
          <a:prstGeom prst="rect">
            <a:avLst/>
          </a:prstGeom>
        </p:spPr>
        <p:txBody>
          <a:bodyPr vert="horz" wrap="square" lIns="0" tIns="12700" rIns="0" bIns="0" rtlCol="0">
            <a:spAutoFit/>
          </a:bodyPr>
          <a:lstStyle/>
          <a:p>
            <a:pPr marL="12700">
              <a:spcBef>
                <a:spcPts val="100"/>
              </a:spcBef>
            </a:pPr>
            <a:r>
              <a:rPr spc="-25" dirty="0">
                <a:latin typeface="Arial"/>
                <a:cs typeface="Arial"/>
              </a:rPr>
              <a:t>ICC</a:t>
            </a:r>
            <a:endParaRPr>
              <a:latin typeface="Arial"/>
              <a:cs typeface="Arial"/>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169</a:t>
            </a:r>
          </a:p>
        </p:txBody>
      </p:sp>
      <p:sp>
        <p:nvSpPr>
          <p:cNvPr id="2" name="object 2"/>
          <p:cNvSpPr txBox="1">
            <a:spLocks noGrp="1"/>
          </p:cNvSpPr>
          <p:nvPr>
            <p:ph type="title"/>
          </p:nvPr>
        </p:nvSpPr>
        <p:spPr>
          <a:xfrm>
            <a:off x="1938909" y="2551633"/>
            <a:ext cx="5219700" cy="627736"/>
          </a:xfrm>
          <a:prstGeom prst="rect">
            <a:avLst/>
          </a:prstGeom>
        </p:spPr>
        <p:txBody>
          <a:bodyPr vert="horz" wrap="square" lIns="0" tIns="12065" rIns="0" bIns="0" rtlCol="0">
            <a:spAutoFit/>
          </a:bodyPr>
          <a:lstStyle/>
          <a:p>
            <a:pPr marL="12700">
              <a:spcBef>
                <a:spcPts val="95"/>
              </a:spcBef>
            </a:pPr>
            <a:r>
              <a:rPr sz="4000" dirty="0"/>
              <a:t>Principles</a:t>
            </a:r>
            <a:r>
              <a:rPr sz="4000" spc="-135" dirty="0"/>
              <a:t> </a:t>
            </a:r>
            <a:r>
              <a:rPr sz="4000" dirty="0"/>
              <a:t>of</a:t>
            </a:r>
            <a:r>
              <a:rPr sz="4000" spc="-131" dirty="0"/>
              <a:t> </a:t>
            </a:r>
            <a:r>
              <a:rPr sz="4000" spc="-11" dirty="0"/>
              <a:t>analysis</a:t>
            </a:r>
            <a:endParaRPr sz="400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170</a:t>
            </a:r>
          </a:p>
        </p:txBody>
      </p:sp>
      <p:sp>
        <p:nvSpPr>
          <p:cNvPr id="2" name="object 2"/>
          <p:cNvSpPr txBox="1">
            <a:spLocks noGrp="1"/>
          </p:cNvSpPr>
          <p:nvPr>
            <p:ph type="title"/>
          </p:nvPr>
        </p:nvSpPr>
        <p:spPr>
          <a:xfrm>
            <a:off x="2070608" y="719455"/>
            <a:ext cx="4669791" cy="443070"/>
          </a:xfrm>
          <a:prstGeom prst="rect">
            <a:avLst/>
          </a:prstGeom>
        </p:spPr>
        <p:txBody>
          <a:bodyPr vert="horz" wrap="square" lIns="0" tIns="12065" rIns="0" bIns="0" rtlCol="0">
            <a:spAutoFit/>
          </a:bodyPr>
          <a:lstStyle/>
          <a:p>
            <a:pPr marL="12700">
              <a:spcBef>
                <a:spcPts val="95"/>
              </a:spcBef>
            </a:pPr>
            <a:r>
              <a:rPr sz="2800" dirty="0"/>
              <a:t>Preparing</a:t>
            </a:r>
            <a:r>
              <a:rPr sz="2800" spc="-95" dirty="0"/>
              <a:t> </a:t>
            </a:r>
            <a:r>
              <a:rPr sz="2800" dirty="0"/>
              <a:t>Data</a:t>
            </a:r>
            <a:r>
              <a:rPr sz="2800" spc="-75" dirty="0"/>
              <a:t> </a:t>
            </a:r>
            <a:r>
              <a:rPr sz="2800" dirty="0"/>
              <a:t>for</a:t>
            </a:r>
            <a:r>
              <a:rPr sz="2800" spc="-185" dirty="0"/>
              <a:t> </a:t>
            </a:r>
            <a:r>
              <a:rPr sz="2800" spc="-11" dirty="0"/>
              <a:t>Analysis</a:t>
            </a:r>
            <a:endParaRPr sz="2800"/>
          </a:p>
        </p:txBody>
      </p:sp>
      <p:sp>
        <p:nvSpPr>
          <p:cNvPr id="3" name="object 3"/>
          <p:cNvSpPr txBox="1"/>
          <p:nvPr/>
        </p:nvSpPr>
        <p:spPr>
          <a:xfrm>
            <a:off x="607875" y="1388467"/>
            <a:ext cx="8386445" cy="4490973"/>
          </a:xfrm>
          <a:prstGeom prst="rect">
            <a:avLst/>
          </a:prstGeom>
        </p:spPr>
        <p:txBody>
          <a:bodyPr vert="horz" wrap="square" lIns="0" tIns="165100" rIns="0" bIns="0" rtlCol="0">
            <a:spAutoFit/>
          </a:bodyPr>
          <a:lstStyle/>
          <a:p>
            <a:pPr marL="392421" indent="-153031">
              <a:spcBef>
                <a:spcPts val="1300"/>
              </a:spcBef>
              <a:buChar char="-"/>
              <a:tabLst>
                <a:tab pos="392421" algn="l"/>
              </a:tabLst>
            </a:pPr>
            <a:r>
              <a:rPr sz="2000" b="1" dirty="0">
                <a:latin typeface="Arial"/>
                <a:cs typeface="Arial"/>
              </a:rPr>
              <a:t>Range,</a:t>
            </a:r>
            <a:r>
              <a:rPr sz="2000" b="1" spc="-51" dirty="0">
                <a:latin typeface="Arial"/>
                <a:cs typeface="Arial"/>
              </a:rPr>
              <a:t> </a:t>
            </a:r>
            <a:r>
              <a:rPr sz="2000" b="1" dirty="0">
                <a:latin typeface="Arial"/>
                <a:cs typeface="Arial"/>
              </a:rPr>
              <a:t>consistency</a:t>
            </a:r>
            <a:r>
              <a:rPr sz="2000" b="1" spc="-45" dirty="0">
                <a:latin typeface="Arial"/>
                <a:cs typeface="Arial"/>
              </a:rPr>
              <a:t> </a:t>
            </a:r>
            <a:r>
              <a:rPr sz="2000" b="1" dirty="0">
                <a:latin typeface="Arial"/>
                <a:cs typeface="Arial"/>
              </a:rPr>
              <a:t>&amp;</a:t>
            </a:r>
            <a:r>
              <a:rPr sz="2000" b="1" spc="-31" dirty="0">
                <a:latin typeface="Arial"/>
                <a:cs typeface="Arial"/>
              </a:rPr>
              <a:t> </a:t>
            </a:r>
            <a:r>
              <a:rPr sz="2000" b="1" dirty="0">
                <a:latin typeface="Arial"/>
                <a:cs typeface="Arial"/>
              </a:rPr>
              <a:t>logic</a:t>
            </a:r>
            <a:r>
              <a:rPr sz="2000" b="1" spc="-15" dirty="0">
                <a:latin typeface="Arial"/>
                <a:cs typeface="Arial"/>
              </a:rPr>
              <a:t> </a:t>
            </a:r>
            <a:r>
              <a:rPr sz="2000" b="1" spc="-11" dirty="0">
                <a:latin typeface="Arial"/>
                <a:cs typeface="Arial"/>
              </a:rPr>
              <a:t>checks</a:t>
            </a:r>
            <a:endParaRPr sz="2000">
              <a:latin typeface="Arial"/>
              <a:cs typeface="Arial"/>
            </a:endParaRPr>
          </a:p>
          <a:p>
            <a:pPr marL="392421" indent="-153031">
              <a:spcBef>
                <a:spcPts val="1200"/>
              </a:spcBef>
              <a:buChar char="-"/>
              <a:tabLst>
                <a:tab pos="392421" algn="l"/>
              </a:tabLst>
            </a:pPr>
            <a:r>
              <a:rPr sz="2000" b="1" dirty="0">
                <a:latin typeface="Arial"/>
                <a:cs typeface="Arial"/>
              </a:rPr>
              <a:t>Data</a:t>
            </a:r>
            <a:r>
              <a:rPr sz="2000" b="1" spc="-35" dirty="0">
                <a:latin typeface="Arial"/>
                <a:cs typeface="Arial"/>
              </a:rPr>
              <a:t> </a:t>
            </a:r>
            <a:r>
              <a:rPr sz="2000" b="1" spc="-11" dirty="0">
                <a:latin typeface="Arial"/>
                <a:cs typeface="Arial"/>
              </a:rPr>
              <a:t>screening</a:t>
            </a:r>
            <a:endParaRPr sz="2000">
              <a:latin typeface="Arial"/>
              <a:cs typeface="Arial"/>
            </a:endParaRPr>
          </a:p>
          <a:p>
            <a:pPr marL="392421" indent="-153031">
              <a:spcBef>
                <a:spcPts val="1200"/>
              </a:spcBef>
              <a:buChar char="-"/>
              <a:tabLst>
                <a:tab pos="392421" algn="l"/>
              </a:tabLst>
            </a:pPr>
            <a:r>
              <a:rPr sz="2000" b="1" spc="-11" dirty="0">
                <a:latin typeface="Arial"/>
                <a:cs typeface="Arial"/>
              </a:rPr>
              <a:t>Outliers</a:t>
            </a:r>
            <a:endParaRPr sz="2000">
              <a:latin typeface="Arial"/>
              <a:cs typeface="Arial"/>
            </a:endParaRPr>
          </a:p>
          <a:p>
            <a:pPr marL="392421" indent="-153031">
              <a:spcBef>
                <a:spcPts val="1200"/>
              </a:spcBef>
              <a:buChar char="-"/>
              <a:tabLst>
                <a:tab pos="392421" algn="l"/>
              </a:tabLst>
            </a:pPr>
            <a:r>
              <a:rPr sz="2000" b="1" dirty="0">
                <a:latin typeface="Arial"/>
                <a:cs typeface="Arial"/>
              </a:rPr>
              <a:t>Missing</a:t>
            </a:r>
            <a:r>
              <a:rPr sz="2000" b="1" spc="-31" dirty="0">
                <a:latin typeface="Arial"/>
                <a:cs typeface="Arial"/>
              </a:rPr>
              <a:t> </a:t>
            </a:r>
            <a:r>
              <a:rPr sz="2000" b="1" spc="-20" dirty="0">
                <a:latin typeface="Arial"/>
                <a:cs typeface="Arial"/>
              </a:rPr>
              <a:t>data</a:t>
            </a:r>
            <a:endParaRPr sz="2000">
              <a:latin typeface="Arial"/>
              <a:cs typeface="Arial"/>
            </a:endParaRPr>
          </a:p>
          <a:p>
            <a:pPr>
              <a:spcBef>
                <a:spcPts val="20"/>
              </a:spcBef>
            </a:pPr>
            <a:endParaRPr sz="2800">
              <a:latin typeface="Arial"/>
              <a:cs typeface="Arial"/>
            </a:endParaRPr>
          </a:p>
          <a:p>
            <a:pPr marL="219069"/>
            <a:r>
              <a:rPr b="1" dirty="0">
                <a:latin typeface="Arial"/>
                <a:cs typeface="Arial"/>
              </a:rPr>
              <a:t>Data</a:t>
            </a:r>
            <a:r>
              <a:rPr b="1" spc="-35" dirty="0">
                <a:latin typeface="Arial"/>
                <a:cs typeface="Arial"/>
              </a:rPr>
              <a:t> </a:t>
            </a:r>
            <a:r>
              <a:rPr b="1" spc="-11" dirty="0">
                <a:latin typeface="Arial"/>
                <a:cs typeface="Arial"/>
              </a:rPr>
              <a:t>Exploration</a:t>
            </a:r>
            <a:endParaRPr>
              <a:latin typeface="Arial"/>
              <a:cs typeface="Arial"/>
            </a:endParaRPr>
          </a:p>
          <a:p>
            <a:pPr marL="165731" indent="-153031">
              <a:spcBef>
                <a:spcPts val="1755"/>
              </a:spcBef>
              <a:buChar char="-"/>
              <a:tabLst>
                <a:tab pos="165731" algn="l"/>
              </a:tabLst>
            </a:pPr>
            <a:r>
              <a:rPr sz="2000" b="1" dirty="0">
                <a:latin typeface="Arial"/>
                <a:cs typeface="Arial"/>
              </a:rPr>
              <a:t>Look</a:t>
            </a:r>
            <a:r>
              <a:rPr sz="2000" b="1" spc="-20" dirty="0">
                <a:latin typeface="Arial"/>
                <a:cs typeface="Arial"/>
              </a:rPr>
              <a:t> </a:t>
            </a:r>
            <a:r>
              <a:rPr sz="2000" b="1" dirty="0">
                <a:latin typeface="Arial"/>
                <a:cs typeface="Arial"/>
              </a:rPr>
              <a:t>at</a:t>
            </a:r>
            <a:r>
              <a:rPr sz="2000" b="1" spc="-35" dirty="0">
                <a:latin typeface="Arial"/>
                <a:cs typeface="Arial"/>
              </a:rPr>
              <a:t> </a:t>
            </a:r>
            <a:r>
              <a:rPr sz="2000" b="1" dirty="0">
                <a:latin typeface="Arial"/>
                <a:cs typeface="Arial"/>
              </a:rPr>
              <a:t>your data.</a:t>
            </a:r>
            <a:r>
              <a:rPr sz="2000" b="1" spc="-85" dirty="0">
                <a:latin typeface="Arial"/>
                <a:cs typeface="Arial"/>
              </a:rPr>
              <a:t> </a:t>
            </a:r>
            <a:r>
              <a:rPr sz="2000" b="1" spc="-11" dirty="0">
                <a:latin typeface="Arial"/>
                <a:cs typeface="Arial"/>
              </a:rPr>
              <a:t>Yourself!</a:t>
            </a:r>
            <a:endParaRPr sz="2000">
              <a:latin typeface="Arial"/>
              <a:cs typeface="Arial"/>
            </a:endParaRPr>
          </a:p>
          <a:p>
            <a:pPr marL="165731" indent="-153031">
              <a:spcBef>
                <a:spcPts val="1200"/>
              </a:spcBef>
              <a:buChar char="-"/>
              <a:tabLst>
                <a:tab pos="165731" algn="l"/>
              </a:tabLst>
            </a:pPr>
            <a:r>
              <a:rPr sz="2000" b="1" dirty="0">
                <a:latin typeface="Arial"/>
                <a:cs typeface="Arial"/>
              </a:rPr>
              <a:t>Look</a:t>
            </a:r>
            <a:r>
              <a:rPr sz="2000" b="1" spc="-25" dirty="0">
                <a:latin typeface="Arial"/>
                <a:cs typeface="Arial"/>
              </a:rPr>
              <a:t> </a:t>
            </a:r>
            <a:r>
              <a:rPr sz="2000" b="1" dirty="0">
                <a:latin typeface="Arial"/>
                <a:cs typeface="Arial"/>
              </a:rPr>
              <a:t>at</a:t>
            </a:r>
            <a:r>
              <a:rPr sz="2000" b="1" spc="-40" dirty="0">
                <a:latin typeface="Arial"/>
                <a:cs typeface="Arial"/>
              </a:rPr>
              <a:t> </a:t>
            </a:r>
            <a:r>
              <a:rPr sz="2000" b="1" dirty="0">
                <a:latin typeface="Arial"/>
                <a:cs typeface="Arial"/>
              </a:rPr>
              <a:t>detailed</a:t>
            </a:r>
            <a:r>
              <a:rPr sz="2000" b="1" spc="-51" dirty="0">
                <a:latin typeface="Arial"/>
                <a:cs typeface="Arial"/>
              </a:rPr>
              <a:t> </a:t>
            </a:r>
            <a:r>
              <a:rPr sz="2000" b="1" dirty="0">
                <a:latin typeface="Arial"/>
                <a:cs typeface="Arial"/>
              </a:rPr>
              <a:t>distributions</a:t>
            </a:r>
            <a:r>
              <a:rPr sz="2000" b="1" spc="-71" dirty="0">
                <a:latin typeface="Arial"/>
                <a:cs typeface="Arial"/>
              </a:rPr>
              <a:t> </a:t>
            </a:r>
            <a:r>
              <a:rPr sz="2000" b="1" dirty="0">
                <a:latin typeface="Arial"/>
                <a:cs typeface="Arial"/>
              </a:rPr>
              <a:t>before</a:t>
            </a:r>
            <a:r>
              <a:rPr sz="2000" b="1" spc="-45" dirty="0">
                <a:latin typeface="Arial"/>
                <a:cs typeface="Arial"/>
              </a:rPr>
              <a:t> </a:t>
            </a:r>
            <a:r>
              <a:rPr sz="2000" b="1" dirty="0">
                <a:latin typeface="Arial"/>
                <a:cs typeface="Arial"/>
              </a:rPr>
              <a:t>computing</a:t>
            </a:r>
            <a:r>
              <a:rPr sz="2000" b="1" spc="-51" dirty="0">
                <a:latin typeface="Arial"/>
                <a:cs typeface="Arial"/>
              </a:rPr>
              <a:t> </a:t>
            </a:r>
            <a:r>
              <a:rPr sz="2000" b="1" dirty="0">
                <a:latin typeface="Arial"/>
                <a:cs typeface="Arial"/>
              </a:rPr>
              <a:t>summary</a:t>
            </a:r>
            <a:r>
              <a:rPr sz="2000" b="1" spc="-51" dirty="0">
                <a:latin typeface="Arial"/>
                <a:cs typeface="Arial"/>
              </a:rPr>
              <a:t> </a:t>
            </a:r>
            <a:r>
              <a:rPr sz="2000" b="1" spc="-11" dirty="0">
                <a:latin typeface="Arial"/>
                <a:cs typeface="Arial"/>
              </a:rPr>
              <a:t>measures</a:t>
            </a:r>
            <a:endParaRPr sz="2000">
              <a:latin typeface="Arial"/>
              <a:cs typeface="Arial"/>
            </a:endParaRPr>
          </a:p>
          <a:p>
            <a:pPr marL="165731" indent="-153031">
              <a:spcBef>
                <a:spcPts val="1205"/>
              </a:spcBef>
              <a:buChar char="-"/>
              <a:tabLst>
                <a:tab pos="165731" algn="l"/>
              </a:tabLst>
            </a:pPr>
            <a:r>
              <a:rPr sz="2000" b="1" dirty="0">
                <a:latin typeface="Arial"/>
                <a:cs typeface="Arial"/>
              </a:rPr>
              <a:t>Gain</a:t>
            </a:r>
            <a:r>
              <a:rPr sz="2000" b="1" spc="-31" dirty="0">
                <a:latin typeface="Arial"/>
                <a:cs typeface="Arial"/>
              </a:rPr>
              <a:t> </a:t>
            </a:r>
            <a:r>
              <a:rPr sz="2000" b="1" dirty="0">
                <a:latin typeface="Arial"/>
                <a:cs typeface="Arial"/>
              </a:rPr>
              <a:t>insight</a:t>
            </a:r>
            <a:r>
              <a:rPr sz="2000" b="1" spc="-35" dirty="0">
                <a:latin typeface="Arial"/>
                <a:cs typeface="Arial"/>
              </a:rPr>
              <a:t> </a:t>
            </a:r>
            <a:r>
              <a:rPr sz="2000" b="1" dirty="0">
                <a:latin typeface="Arial"/>
                <a:cs typeface="Arial"/>
              </a:rPr>
              <a:t>into</a:t>
            </a:r>
            <a:r>
              <a:rPr sz="2000" b="1" spc="-31" dirty="0">
                <a:latin typeface="Arial"/>
                <a:cs typeface="Arial"/>
              </a:rPr>
              <a:t> </a:t>
            </a:r>
            <a:r>
              <a:rPr sz="2000" b="1" dirty="0">
                <a:latin typeface="Arial"/>
                <a:cs typeface="Arial"/>
              </a:rPr>
              <a:t>the</a:t>
            </a:r>
            <a:r>
              <a:rPr sz="2000" b="1" spc="-20" dirty="0">
                <a:latin typeface="Arial"/>
                <a:cs typeface="Arial"/>
              </a:rPr>
              <a:t> </a:t>
            </a:r>
            <a:r>
              <a:rPr sz="2000" b="1" dirty="0">
                <a:latin typeface="Arial"/>
                <a:cs typeface="Arial"/>
              </a:rPr>
              <a:t>nature</a:t>
            </a:r>
            <a:r>
              <a:rPr sz="2000" b="1" spc="-35" dirty="0">
                <a:latin typeface="Arial"/>
                <a:cs typeface="Arial"/>
              </a:rPr>
              <a:t> </a:t>
            </a:r>
            <a:r>
              <a:rPr sz="2000" b="1" dirty="0">
                <a:latin typeface="Arial"/>
                <a:cs typeface="Arial"/>
              </a:rPr>
              <a:t>of</a:t>
            </a:r>
            <a:r>
              <a:rPr sz="2000" b="1" spc="-11" dirty="0">
                <a:latin typeface="Arial"/>
                <a:cs typeface="Arial"/>
              </a:rPr>
              <a:t> </a:t>
            </a:r>
            <a:r>
              <a:rPr sz="2000" b="1" dirty="0">
                <a:latin typeface="Arial"/>
                <a:cs typeface="Arial"/>
              </a:rPr>
              <a:t>the</a:t>
            </a:r>
            <a:r>
              <a:rPr sz="2000" b="1" spc="-35" dirty="0">
                <a:latin typeface="Arial"/>
                <a:cs typeface="Arial"/>
              </a:rPr>
              <a:t> </a:t>
            </a:r>
            <a:r>
              <a:rPr sz="2000" b="1" dirty="0">
                <a:latin typeface="Arial"/>
                <a:cs typeface="Arial"/>
              </a:rPr>
              <a:t>data</a:t>
            </a:r>
            <a:r>
              <a:rPr sz="2000" b="1" spc="-20" dirty="0">
                <a:latin typeface="Arial"/>
                <a:cs typeface="Arial"/>
              </a:rPr>
              <a:t> </a:t>
            </a:r>
            <a:r>
              <a:rPr sz="2000" b="1" spc="-25" dirty="0">
                <a:latin typeface="Arial"/>
                <a:cs typeface="Arial"/>
              </a:rPr>
              <a:t>set</a:t>
            </a:r>
            <a:endParaRPr sz="2000">
              <a:latin typeface="Arial"/>
              <a:cs typeface="Arial"/>
            </a:endParaRPr>
          </a:p>
          <a:p>
            <a:pPr marL="165731" indent="-153031">
              <a:spcBef>
                <a:spcPts val="1200"/>
              </a:spcBef>
              <a:buChar char="-"/>
              <a:tabLst>
                <a:tab pos="165731" algn="l"/>
              </a:tabLst>
            </a:pPr>
            <a:r>
              <a:rPr sz="2000" b="1" dirty="0">
                <a:latin typeface="Arial"/>
                <a:cs typeface="Arial"/>
              </a:rPr>
              <a:t>Look</a:t>
            </a:r>
            <a:r>
              <a:rPr sz="2000" b="1" spc="-11" dirty="0">
                <a:latin typeface="Arial"/>
                <a:cs typeface="Arial"/>
              </a:rPr>
              <a:t> </a:t>
            </a:r>
            <a:r>
              <a:rPr sz="2000" b="1" dirty="0">
                <a:latin typeface="Arial"/>
                <a:cs typeface="Arial"/>
              </a:rPr>
              <a:t>for</a:t>
            </a:r>
            <a:r>
              <a:rPr sz="2000" b="1" spc="-31" dirty="0">
                <a:latin typeface="Arial"/>
                <a:cs typeface="Arial"/>
              </a:rPr>
              <a:t> </a:t>
            </a:r>
            <a:r>
              <a:rPr sz="2000" b="1" dirty="0">
                <a:latin typeface="Arial"/>
                <a:cs typeface="Arial"/>
              </a:rPr>
              <a:t>errors,</a:t>
            </a:r>
            <a:r>
              <a:rPr sz="2000" b="1" spc="-51" dirty="0">
                <a:latin typeface="Arial"/>
                <a:cs typeface="Arial"/>
              </a:rPr>
              <a:t> </a:t>
            </a:r>
            <a:r>
              <a:rPr sz="2000" b="1" spc="-11" dirty="0">
                <a:latin typeface="Arial"/>
                <a:cs typeface="Arial"/>
              </a:rPr>
              <a:t>anomalies</a:t>
            </a:r>
            <a:endParaRPr sz="2000">
              <a:latin typeface="Arial"/>
              <a:cs typeface="Aria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171</a:t>
            </a:r>
          </a:p>
        </p:txBody>
      </p:sp>
      <p:sp>
        <p:nvSpPr>
          <p:cNvPr id="2" name="object 2"/>
          <p:cNvSpPr txBox="1">
            <a:spLocks noGrp="1"/>
          </p:cNvSpPr>
          <p:nvPr>
            <p:ph type="title"/>
          </p:nvPr>
        </p:nvSpPr>
        <p:spPr>
          <a:xfrm>
            <a:off x="2603755" y="882141"/>
            <a:ext cx="3938271" cy="574040"/>
          </a:xfrm>
          <a:prstGeom prst="rect">
            <a:avLst/>
          </a:prstGeom>
        </p:spPr>
        <p:txBody>
          <a:bodyPr vert="horz" wrap="square" lIns="0" tIns="12700" rIns="0" bIns="0" rtlCol="0">
            <a:spAutoFit/>
          </a:bodyPr>
          <a:lstStyle/>
          <a:p>
            <a:pPr marL="12700">
              <a:spcBef>
                <a:spcPts val="100"/>
              </a:spcBef>
            </a:pPr>
            <a:r>
              <a:rPr dirty="0"/>
              <a:t>Analysing</a:t>
            </a:r>
            <a:r>
              <a:rPr spc="-111" dirty="0"/>
              <a:t> </a:t>
            </a:r>
            <a:r>
              <a:rPr dirty="0"/>
              <a:t>a</a:t>
            </a:r>
            <a:r>
              <a:rPr spc="-105" dirty="0"/>
              <a:t> </a:t>
            </a:r>
            <a:r>
              <a:rPr spc="-11" dirty="0"/>
              <a:t>study</a:t>
            </a:r>
          </a:p>
        </p:txBody>
      </p:sp>
      <p:sp>
        <p:nvSpPr>
          <p:cNvPr id="3" name="object 3"/>
          <p:cNvSpPr txBox="1"/>
          <p:nvPr/>
        </p:nvSpPr>
        <p:spPr>
          <a:xfrm>
            <a:off x="1298197" y="1638154"/>
            <a:ext cx="7312659" cy="4335161"/>
          </a:xfrm>
          <a:prstGeom prst="rect">
            <a:avLst/>
          </a:prstGeom>
        </p:spPr>
        <p:txBody>
          <a:bodyPr vert="horz" wrap="square" lIns="0" tIns="226695" rIns="0" bIns="0" rtlCol="0">
            <a:spAutoFit/>
          </a:bodyPr>
          <a:lstStyle/>
          <a:p>
            <a:pPr marL="354956" indent="-342257">
              <a:spcBef>
                <a:spcPts val="1785"/>
              </a:spcBef>
              <a:buFont typeface="Arial"/>
              <a:buChar char="•"/>
              <a:tabLst>
                <a:tab pos="354956" algn="l"/>
              </a:tabLst>
            </a:pPr>
            <a:r>
              <a:rPr sz="2800" b="1" dirty="0">
                <a:solidFill>
                  <a:srgbClr val="333399"/>
                </a:solidFill>
                <a:latin typeface="Arial"/>
                <a:cs typeface="Arial"/>
              </a:rPr>
              <a:t>Study</a:t>
            </a:r>
            <a:r>
              <a:rPr sz="2800" b="1" spc="-115" dirty="0">
                <a:solidFill>
                  <a:srgbClr val="333399"/>
                </a:solidFill>
                <a:latin typeface="Arial"/>
                <a:cs typeface="Arial"/>
              </a:rPr>
              <a:t> </a:t>
            </a:r>
            <a:r>
              <a:rPr sz="2800" b="1" dirty="0">
                <a:solidFill>
                  <a:srgbClr val="333399"/>
                </a:solidFill>
                <a:latin typeface="Arial"/>
                <a:cs typeface="Arial"/>
              </a:rPr>
              <a:t>profile</a:t>
            </a:r>
            <a:r>
              <a:rPr sz="2800" b="1" spc="-135" dirty="0">
                <a:solidFill>
                  <a:srgbClr val="333399"/>
                </a:solidFill>
                <a:latin typeface="Arial"/>
                <a:cs typeface="Arial"/>
              </a:rPr>
              <a:t> </a:t>
            </a:r>
            <a:r>
              <a:rPr sz="2800" b="1" dirty="0">
                <a:solidFill>
                  <a:srgbClr val="333399"/>
                </a:solidFill>
                <a:latin typeface="Arial"/>
                <a:cs typeface="Arial"/>
              </a:rPr>
              <a:t>(describes</a:t>
            </a:r>
            <a:r>
              <a:rPr sz="2800" b="1" spc="-120" dirty="0">
                <a:solidFill>
                  <a:srgbClr val="333399"/>
                </a:solidFill>
                <a:latin typeface="Arial"/>
                <a:cs typeface="Arial"/>
              </a:rPr>
              <a:t> </a:t>
            </a:r>
            <a:r>
              <a:rPr sz="2800" b="1" dirty="0">
                <a:solidFill>
                  <a:srgbClr val="333399"/>
                </a:solidFill>
                <a:latin typeface="Arial"/>
                <a:cs typeface="Arial"/>
              </a:rPr>
              <a:t>participant</a:t>
            </a:r>
            <a:r>
              <a:rPr sz="2800" b="1" spc="-125" dirty="0">
                <a:solidFill>
                  <a:srgbClr val="333399"/>
                </a:solidFill>
                <a:latin typeface="Arial"/>
                <a:cs typeface="Arial"/>
              </a:rPr>
              <a:t> </a:t>
            </a:r>
            <a:r>
              <a:rPr sz="2800" b="1" spc="-11" dirty="0">
                <a:solidFill>
                  <a:srgbClr val="333399"/>
                </a:solidFill>
                <a:latin typeface="Arial"/>
                <a:cs typeface="Arial"/>
              </a:rPr>
              <a:t>flow)</a:t>
            </a:r>
            <a:endParaRPr sz="2800">
              <a:latin typeface="Arial"/>
              <a:cs typeface="Arial"/>
            </a:endParaRPr>
          </a:p>
          <a:p>
            <a:pPr marL="354956" indent="-342257">
              <a:spcBef>
                <a:spcPts val="1685"/>
              </a:spcBef>
              <a:buFont typeface="Arial"/>
              <a:buChar char="•"/>
              <a:tabLst>
                <a:tab pos="354956" algn="l"/>
              </a:tabLst>
            </a:pPr>
            <a:r>
              <a:rPr sz="2800" b="1" dirty="0">
                <a:solidFill>
                  <a:srgbClr val="333399"/>
                </a:solidFill>
                <a:latin typeface="Arial"/>
                <a:cs typeface="Arial"/>
              </a:rPr>
              <a:t>Intention</a:t>
            </a:r>
            <a:r>
              <a:rPr sz="2800" b="1" spc="-60" dirty="0">
                <a:solidFill>
                  <a:srgbClr val="333399"/>
                </a:solidFill>
                <a:latin typeface="Arial"/>
                <a:cs typeface="Arial"/>
              </a:rPr>
              <a:t> </a:t>
            </a:r>
            <a:r>
              <a:rPr sz="2800" b="1" dirty="0">
                <a:solidFill>
                  <a:srgbClr val="333399"/>
                </a:solidFill>
                <a:latin typeface="Arial"/>
                <a:cs typeface="Arial"/>
              </a:rPr>
              <a:t>to</a:t>
            </a:r>
            <a:r>
              <a:rPr sz="2800" b="1" spc="-75" dirty="0">
                <a:solidFill>
                  <a:srgbClr val="333399"/>
                </a:solidFill>
                <a:latin typeface="Arial"/>
                <a:cs typeface="Arial"/>
              </a:rPr>
              <a:t> </a:t>
            </a:r>
            <a:r>
              <a:rPr sz="2800" b="1" dirty="0">
                <a:solidFill>
                  <a:srgbClr val="333399"/>
                </a:solidFill>
                <a:latin typeface="Arial"/>
                <a:cs typeface="Arial"/>
              </a:rPr>
              <a:t>treat</a:t>
            </a:r>
            <a:r>
              <a:rPr sz="2800" b="1" spc="-80" dirty="0">
                <a:solidFill>
                  <a:srgbClr val="333399"/>
                </a:solidFill>
                <a:latin typeface="Arial"/>
                <a:cs typeface="Arial"/>
              </a:rPr>
              <a:t> </a:t>
            </a:r>
            <a:r>
              <a:rPr sz="2800" b="1" spc="-11" dirty="0">
                <a:solidFill>
                  <a:srgbClr val="333399"/>
                </a:solidFill>
                <a:latin typeface="Arial"/>
                <a:cs typeface="Arial"/>
              </a:rPr>
              <a:t>analysis</a:t>
            </a:r>
            <a:endParaRPr sz="2800">
              <a:latin typeface="Arial"/>
              <a:cs typeface="Arial"/>
            </a:endParaRPr>
          </a:p>
          <a:p>
            <a:pPr marL="354956" indent="-342257">
              <a:spcBef>
                <a:spcPts val="1680"/>
              </a:spcBef>
              <a:buFont typeface="Arial"/>
              <a:buChar char="•"/>
              <a:tabLst>
                <a:tab pos="354956" algn="l"/>
              </a:tabLst>
            </a:pPr>
            <a:r>
              <a:rPr sz="2800" b="1" dirty="0">
                <a:solidFill>
                  <a:srgbClr val="333399"/>
                </a:solidFill>
                <a:latin typeface="Arial"/>
                <a:cs typeface="Arial"/>
              </a:rPr>
              <a:t>Measures</a:t>
            </a:r>
            <a:r>
              <a:rPr sz="2800" b="1" spc="-65" dirty="0">
                <a:solidFill>
                  <a:srgbClr val="333399"/>
                </a:solidFill>
                <a:latin typeface="Arial"/>
                <a:cs typeface="Arial"/>
              </a:rPr>
              <a:t> </a:t>
            </a:r>
            <a:r>
              <a:rPr sz="2800" b="1" dirty="0">
                <a:solidFill>
                  <a:srgbClr val="333399"/>
                </a:solidFill>
                <a:latin typeface="Arial"/>
                <a:cs typeface="Arial"/>
              </a:rPr>
              <a:t>of</a:t>
            </a:r>
            <a:r>
              <a:rPr sz="2800" b="1" spc="-85" dirty="0">
                <a:solidFill>
                  <a:srgbClr val="333399"/>
                </a:solidFill>
                <a:latin typeface="Arial"/>
                <a:cs typeface="Arial"/>
              </a:rPr>
              <a:t> </a:t>
            </a:r>
            <a:r>
              <a:rPr sz="2800" b="1" dirty="0">
                <a:solidFill>
                  <a:srgbClr val="333399"/>
                </a:solidFill>
                <a:latin typeface="Arial"/>
                <a:cs typeface="Arial"/>
              </a:rPr>
              <a:t>effect</a:t>
            </a:r>
            <a:r>
              <a:rPr sz="2800" b="1" spc="-75" dirty="0">
                <a:solidFill>
                  <a:srgbClr val="333399"/>
                </a:solidFill>
                <a:latin typeface="Arial"/>
                <a:cs typeface="Arial"/>
              </a:rPr>
              <a:t> </a:t>
            </a:r>
            <a:r>
              <a:rPr sz="2800" b="1" spc="-20" dirty="0">
                <a:solidFill>
                  <a:srgbClr val="333399"/>
                </a:solidFill>
                <a:latin typeface="Arial"/>
                <a:cs typeface="Arial"/>
              </a:rPr>
              <a:t>size</a:t>
            </a:r>
            <a:endParaRPr sz="2800">
              <a:latin typeface="Arial"/>
              <a:cs typeface="Arial"/>
            </a:endParaRPr>
          </a:p>
          <a:p>
            <a:pPr marL="355591" marR="5080" indent="-342891">
              <a:spcBef>
                <a:spcPts val="1680"/>
              </a:spcBef>
              <a:buFont typeface="Arial"/>
              <a:buChar char="•"/>
              <a:tabLst>
                <a:tab pos="355591" algn="l"/>
              </a:tabLst>
            </a:pPr>
            <a:r>
              <a:rPr sz="2800" b="1" dirty="0">
                <a:solidFill>
                  <a:srgbClr val="333399"/>
                </a:solidFill>
                <a:latin typeface="Arial"/>
                <a:cs typeface="Arial"/>
              </a:rPr>
              <a:t>Evaluating</a:t>
            </a:r>
            <a:r>
              <a:rPr sz="2800" b="1" spc="-55" dirty="0">
                <a:solidFill>
                  <a:srgbClr val="333399"/>
                </a:solidFill>
                <a:latin typeface="Arial"/>
                <a:cs typeface="Arial"/>
              </a:rPr>
              <a:t> </a:t>
            </a:r>
            <a:r>
              <a:rPr sz="2800" b="1" dirty="0">
                <a:solidFill>
                  <a:srgbClr val="333399"/>
                </a:solidFill>
                <a:latin typeface="Arial"/>
                <a:cs typeface="Arial"/>
              </a:rPr>
              <a:t>the</a:t>
            </a:r>
            <a:r>
              <a:rPr sz="2800" b="1" spc="-71" dirty="0">
                <a:solidFill>
                  <a:srgbClr val="333399"/>
                </a:solidFill>
                <a:latin typeface="Arial"/>
                <a:cs typeface="Arial"/>
              </a:rPr>
              <a:t> </a:t>
            </a:r>
            <a:r>
              <a:rPr sz="2800" b="1" dirty="0">
                <a:solidFill>
                  <a:srgbClr val="333399"/>
                </a:solidFill>
                <a:latin typeface="Arial"/>
                <a:cs typeface="Arial"/>
              </a:rPr>
              <a:t>role</a:t>
            </a:r>
            <a:r>
              <a:rPr sz="2800" b="1" spc="-65" dirty="0">
                <a:solidFill>
                  <a:srgbClr val="333399"/>
                </a:solidFill>
                <a:latin typeface="Arial"/>
                <a:cs typeface="Arial"/>
              </a:rPr>
              <a:t> </a:t>
            </a:r>
            <a:r>
              <a:rPr sz="2800" b="1" dirty="0">
                <a:solidFill>
                  <a:srgbClr val="333399"/>
                </a:solidFill>
                <a:latin typeface="Arial"/>
                <a:cs typeface="Arial"/>
              </a:rPr>
              <a:t>of</a:t>
            </a:r>
            <a:r>
              <a:rPr sz="2800" b="1" spc="-60" dirty="0">
                <a:solidFill>
                  <a:srgbClr val="333399"/>
                </a:solidFill>
                <a:latin typeface="Arial"/>
                <a:cs typeface="Arial"/>
              </a:rPr>
              <a:t> </a:t>
            </a:r>
            <a:r>
              <a:rPr sz="2800" b="1" spc="-11" dirty="0">
                <a:solidFill>
                  <a:srgbClr val="333399"/>
                </a:solidFill>
                <a:latin typeface="Arial"/>
                <a:cs typeface="Arial"/>
              </a:rPr>
              <a:t>chance: </a:t>
            </a:r>
            <a:r>
              <a:rPr sz="2800" b="1" dirty="0">
                <a:solidFill>
                  <a:srgbClr val="333399"/>
                </a:solidFill>
                <a:latin typeface="Arial"/>
                <a:cs typeface="Arial"/>
              </a:rPr>
              <a:t>confidence</a:t>
            </a:r>
            <a:r>
              <a:rPr sz="2800" b="1" spc="-85" dirty="0">
                <a:solidFill>
                  <a:srgbClr val="333399"/>
                </a:solidFill>
                <a:latin typeface="Arial"/>
                <a:cs typeface="Arial"/>
              </a:rPr>
              <a:t> </a:t>
            </a:r>
            <a:r>
              <a:rPr sz="2800" b="1" dirty="0">
                <a:solidFill>
                  <a:srgbClr val="333399"/>
                </a:solidFill>
                <a:latin typeface="Arial"/>
                <a:cs typeface="Arial"/>
              </a:rPr>
              <a:t>intervals</a:t>
            </a:r>
            <a:r>
              <a:rPr sz="2800" b="1" spc="-105" dirty="0">
                <a:solidFill>
                  <a:srgbClr val="333399"/>
                </a:solidFill>
                <a:latin typeface="Arial"/>
                <a:cs typeface="Arial"/>
              </a:rPr>
              <a:t> </a:t>
            </a:r>
            <a:r>
              <a:rPr sz="2800" b="1" dirty="0">
                <a:solidFill>
                  <a:srgbClr val="333399"/>
                </a:solidFill>
                <a:latin typeface="Arial"/>
                <a:cs typeface="Arial"/>
              </a:rPr>
              <a:t>rather</a:t>
            </a:r>
            <a:r>
              <a:rPr sz="2800" b="1" spc="-115" dirty="0">
                <a:solidFill>
                  <a:srgbClr val="333399"/>
                </a:solidFill>
                <a:latin typeface="Arial"/>
                <a:cs typeface="Arial"/>
              </a:rPr>
              <a:t> </a:t>
            </a:r>
            <a:r>
              <a:rPr sz="2800" b="1" dirty="0">
                <a:solidFill>
                  <a:srgbClr val="333399"/>
                </a:solidFill>
                <a:latin typeface="Arial"/>
                <a:cs typeface="Arial"/>
              </a:rPr>
              <a:t>than</a:t>
            </a:r>
            <a:r>
              <a:rPr sz="2800" b="1" spc="-111" dirty="0">
                <a:solidFill>
                  <a:srgbClr val="333399"/>
                </a:solidFill>
                <a:latin typeface="Arial"/>
                <a:cs typeface="Arial"/>
              </a:rPr>
              <a:t> </a:t>
            </a:r>
            <a:r>
              <a:rPr sz="2800" b="1" dirty="0">
                <a:solidFill>
                  <a:srgbClr val="333399"/>
                </a:solidFill>
                <a:latin typeface="Arial"/>
                <a:cs typeface="Arial"/>
              </a:rPr>
              <a:t>p-</a:t>
            </a:r>
            <a:r>
              <a:rPr sz="2800" b="1" spc="-11" dirty="0">
                <a:solidFill>
                  <a:srgbClr val="333399"/>
                </a:solidFill>
                <a:latin typeface="Arial"/>
                <a:cs typeface="Arial"/>
              </a:rPr>
              <a:t>values</a:t>
            </a:r>
            <a:endParaRPr sz="2800">
              <a:latin typeface="Arial"/>
              <a:cs typeface="Arial"/>
            </a:endParaRPr>
          </a:p>
          <a:p>
            <a:pPr marL="354956" indent="-342257">
              <a:spcBef>
                <a:spcPts val="1680"/>
              </a:spcBef>
              <a:buFont typeface="Arial"/>
              <a:buChar char="•"/>
              <a:tabLst>
                <a:tab pos="354956" algn="l"/>
              </a:tabLst>
            </a:pPr>
            <a:r>
              <a:rPr sz="2800" b="1" dirty="0">
                <a:solidFill>
                  <a:srgbClr val="333399"/>
                </a:solidFill>
                <a:latin typeface="Arial"/>
                <a:cs typeface="Arial"/>
              </a:rPr>
              <a:t>Adjustment</a:t>
            </a:r>
            <a:r>
              <a:rPr sz="2800" b="1" spc="-80" dirty="0">
                <a:solidFill>
                  <a:srgbClr val="333399"/>
                </a:solidFill>
                <a:latin typeface="Arial"/>
                <a:cs typeface="Arial"/>
              </a:rPr>
              <a:t> </a:t>
            </a:r>
            <a:r>
              <a:rPr sz="2800" b="1" dirty="0">
                <a:solidFill>
                  <a:srgbClr val="333399"/>
                </a:solidFill>
                <a:latin typeface="Arial"/>
                <a:cs typeface="Arial"/>
              </a:rPr>
              <a:t>for</a:t>
            </a:r>
            <a:r>
              <a:rPr sz="2800" b="1" spc="-111" dirty="0">
                <a:solidFill>
                  <a:srgbClr val="333399"/>
                </a:solidFill>
                <a:latin typeface="Arial"/>
                <a:cs typeface="Arial"/>
              </a:rPr>
              <a:t> </a:t>
            </a:r>
            <a:r>
              <a:rPr sz="2800" b="1" spc="-11" dirty="0">
                <a:solidFill>
                  <a:srgbClr val="333399"/>
                </a:solidFill>
                <a:latin typeface="Arial"/>
                <a:cs typeface="Arial"/>
              </a:rPr>
              <a:t>confounding</a:t>
            </a:r>
            <a:endParaRPr sz="2800">
              <a:latin typeface="Arial"/>
              <a:cs typeface="Arial"/>
            </a:endParaRPr>
          </a:p>
          <a:p>
            <a:pPr marL="354956" indent="-342257">
              <a:spcBef>
                <a:spcPts val="1685"/>
              </a:spcBef>
              <a:buFont typeface="Arial"/>
              <a:buChar char="•"/>
              <a:tabLst>
                <a:tab pos="354956" algn="l"/>
              </a:tabLst>
            </a:pPr>
            <a:r>
              <a:rPr sz="2800" b="1" dirty="0">
                <a:solidFill>
                  <a:srgbClr val="333399"/>
                </a:solidFill>
                <a:latin typeface="Arial"/>
                <a:cs typeface="Arial"/>
              </a:rPr>
              <a:t>Effect</a:t>
            </a:r>
            <a:r>
              <a:rPr sz="2800" b="1" spc="-125" dirty="0">
                <a:solidFill>
                  <a:srgbClr val="333399"/>
                </a:solidFill>
                <a:latin typeface="Arial"/>
                <a:cs typeface="Arial"/>
              </a:rPr>
              <a:t> </a:t>
            </a:r>
            <a:r>
              <a:rPr sz="2800" b="1" dirty="0">
                <a:solidFill>
                  <a:srgbClr val="333399"/>
                </a:solidFill>
                <a:latin typeface="Arial"/>
                <a:cs typeface="Arial"/>
              </a:rPr>
              <a:t>modification:</a:t>
            </a:r>
            <a:r>
              <a:rPr sz="2800" b="1" spc="-115" dirty="0">
                <a:solidFill>
                  <a:srgbClr val="333399"/>
                </a:solidFill>
                <a:latin typeface="Arial"/>
                <a:cs typeface="Arial"/>
              </a:rPr>
              <a:t> </a:t>
            </a:r>
            <a:r>
              <a:rPr sz="2800" b="1" dirty="0">
                <a:solidFill>
                  <a:srgbClr val="333399"/>
                </a:solidFill>
                <a:latin typeface="Arial"/>
                <a:cs typeface="Arial"/>
              </a:rPr>
              <a:t>subgroup</a:t>
            </a:r>
            <a:r>
              <a:rPr sz="2800" b="1" spc="-100" dirty="0">
                <a:solidFill>
                  <a:srgbClr val="333399"/>
                </a:solidFill>
                <a:latin typeface="Arial"/>
                <a:cs typeface="Arial"/>
              </a:rPr>
              <a:t> </a:t>
            </a:r>
            <a:r>
              <a:rPr sz="2800" b="1" spc="-11" dirty="0">
                <a:solidFill>
                  <a:srgbClr val="333399"/>
                </a:solidFill>
                <a:latin typeface="Arial"/>
                <a:cs typeface="Arial"/>
              </a:rPr>
              <a:t>analysis</a:t>
            </a:r>
            <a:endParaRPr sz="2800">
              <a:latin typeface="Arial"/>
              <a:cs typeface="Aria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172</a:t>
            </a:r>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289117">
              <a:spcBef>
                <a:spcPts val="105"/>
              </a:spcBef>
            </a:pPr>
            <a:r>
              <a:rPr sz="4400" b="0" dirty="0">
                <a:latin typeface="Times New Roman"/>
                <a:cs typeface="Times New Roman"/>
              </a:rPr>
              <a:t>Results</a:t>
            </a:r>
            <a:r>
              <a:rPr sz="4400" b="0" spc="-15" dirty="0">
                <a:latin typeface="Times New Roman"/>
                <a:cs typeface="Times New Roman"/>
              </a:rPr>
              <a:t> </a:t>
            </a:r>
            <a:r>
              <a:rPr sz="4400" b="0" dirty="0">
                <a:latin typeface="Times New Roman"/>
                <a:cs typeface="Times New Roman"/>
              </a:rPr>
              <a:t>in </a:t>
            </a:r>
            <a:r>
              <a:rPr sz="4400" b="0" spc="-20" dirty="0">
                <a:latin typeface="Times New Roman"/>
                <a:cs typeface="Times New Roman"/>
              </a:rPr>
              <a:t>RCTs</a:t>
            </a:r>
            <a:endParaRPr sz="4400">
              <a:latin typeface="Times New Roman"/>
              <a:cs typeface="Times New Roman"/>
            </a:endParaRPr>
          </a:p>
        </p:txBody>
      </p:sp>
      <p:sp>
        <p:nvSpPr>
          <p:cNvPr id="3" name="object 3"/>
          <p:cNvSpPr txBox="1"/>
          <p:nvPr/>
        </p:nvSpPr>
        <p:spPr>
          <a:xfrm>
            <a:off x="764543" y="1904213"/>
            <a:ext cx="7124065" cy="3950440"/>
          </a:xfrm>
          <a:prstGeom prst="rect">
            <a:avLst/>
          </a:prstGeom>
        </p:spPr>
        <p:txBody>
          <a:bodyPr vert="horz" wrap="square" lIns="0" tIns="109855" rIns="0" bIns="0" rtlCol="0">
            <a:spAutoFit/>
          </a:bodyPr>
          <a:lstStyle/>
          <a:p>
            <a:pPr marL="355591" indent="-342891">
              <a:spcBef>
                <a:spcPts val="865"/>
              </a:spcBef>
              <a:buChar char="•"/>
              <a:tabLst>
                <a:tab pos="355591" algn="l"/>
              </a:tabLst>
            </a:pPr>
            <a:r>
              <a:rPr sz="3200" dirty="0">
                <a:latin typeface="Times New Roman"/>
                <a:cs typeface="Times New Roman"/>
              </a:rPr>
              <a:t>Study</a:t>
            </a:r>
            <a:r>
              <a:rPr sz="3200" spc="-15" dirty="0">
                <a:latin typeface="Times New Roman"/>
                <a:cs typeface="Times New Roman"/>
              </a:rPr>
              <a:t> </a:t>
            </a:r>
            <a:r>
              <a:rPr sz="3200" spc="-11" dirty="0">
                <a:latin typeface="Times New Roman"/>
                <a:cs typeface="Times New Roman"/>
              </a:rPr>
              <a:t>profile</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Baseline</a:t>
            </a:r>
            <a:r>
              <a:rPr sz="3200" spc="-11" dirty="0">
                <a:latin typeface="Times New Roman"/>
                <a:cs typeface="Times New Roman"/>
              </a:rPr>
              <a:t> characteristics</a:t>
            </a:r>
            <a:endParaRPr sz="3200">
              <a:latin typeface="Times New Roman"/>
              <a:cs typeface="Times New Roman"/>
            </a:endParaRPr>
          </a:p>
          <a:p>
            <a:pPr marL="355591" indent="-342891">
              <a:spcBef>
                <a:spcPts val="765"/>
              </a:spcBef>
              <a:buChar char="•"/>
              <a:tabLst>
                <a:tab pos="355591" algn="l"/>
              </a:tabLst>
            </a:pPr>
            <a:r>
              <a:rPr sz="3200" dirty="0">
                <a:latin typeface="Times New Roman"/>
                <a:cs typeface="Times New Roman"/>
              </a:rPr>
              <a:t>Effect</a:t>
            </a:r>
            <a:r>
              <a:rPr sz="3200" spc="-20" dirty="0">
                <a:latin typeface="Times New Roman"/>
                <a:cs typeface="Times New Roman"/>
              </a:rPr>
              <a:t> </a:t>
            </a:r>
            <a:r>
              <a:rPr sz="3200" dirty="0">
                <a:latin typeface="Times New Roman"/>
                <a:cs typeface="Times New Roman"/>
              </a:rPr>
              <a:t>of</a:t>
            </a:r>
            <a:r>
              <a:rPr sz="3200" spc="-15" dirty="0">
                <a:latin typeface="Times New Roman"/>
                <a:cs typeface="Times New Roman"/>
              </a:rPr>
              <a:t> </a:t>
            </a:r>
            <a:r>
              <a:rPr sz="3200" spc="-11" dirty="0">
                <a:latin typeface="Times New Roman"/>
                <a:cs typeface="Times New Roman"/>
              </a:rPr>
              <a:t>intervention</a:t>
            </a:r>
            <a:endParaRPr sz="3200">
              <a:latin typeface="Times New Roman"/>
              <a:cs typeface="Times New Roman"/>
            </a:endParaRPr>
          </a:p>
          <a:p>
            <a:pPr marL="755632" lvl="1" indent="-285744">
              <a:spcBef>
                <a:spcPts val="680"/>
              </a:spcBef>
              <a:buChar char="–"/>
              <a:tabLst>
                <a:tab pos="755632" algn="l"/>
              </a:tabLst>
            </a:pPr>
            <a:r>
              <a:rPr sz="2800" dirty="0">
                <a:latin typeface="Times New Roman"/>
                <a:cs typeface="Times New Roman"/>
              </a:rPr>
              <a:t>RR,</a:t>
            </a:r>
            <a:r>
              <a:rPr sz="2800" spc="-75" dirty="0">
                <a:latin typeface="Times New Roman"/>
                <a:cs typeface="Times New Roman"/>
              </a:rPr>
              <a:t> </a:t>
            </a:r>
            <a:r>
              <a:rPr sz="2800" dirty="0">
                <a:latin typeface="Times New Roman"/>
                <a:cs typeface="Times New Roman"/>
              </a:rPr>
              <a:t>RRR,</a:t>
            </a:r>
            <a:r>
              <a:rPr sz="2800" spc="-71" dirty="0">
                <a:latin typeface="Times New Roman"/>
                <a:cs typeface="Times New Roman"/>
              </a:rPr>
              <a:t> </a:t>
            </a:r>
            <a:r>
              <a:rPr sz="2800" spc="-25" dirty="0">
                <a:latin typeface="Times New Roman"/>
                <a:cs typeface="Times New Roman"/>
              </a:rPr>
              <a:t>NNT</a:t>
            </a:r>
            <a:endParaRPr sz="2800">
              <a:latin typeface="Times New Roman"/>
              <a:cs typeface="Times New Roman"/>
            </a:endParaRPr>
          </a:p>
          <a:p>
            <a:pPr marL="755632" lvl="1" indent="-285744">
              <a:spcBef>
                <a:spcPts val="671"/>
              </a:spcBef>
              <a:buChar char="–"/>
              <a:tabLst>
                <a:tab pos="755632" algn="l"/>
              </a:tabLst>
            </a:pPr>
            <a:r>
              <a:rPr sz="2800" dirty="0">
                <a:latin typeface="Times New Roman"/>
                <a:cs typeface="Times New Roman"/>
              </a:rPr>
              <a:t>Survival</a:t>
            </a:r>
            <a:r>
              <a:rPr sz="2800" spc="-75" dirty="0">
                <a:latin typeface="Times New Roman"/>
                <a:cs typeface="Times New Roman"/>
              </a:rPr>
              <a:t> </a:t>
            </a:r>
            <a:r>
              <a:rPr sz="2800" dirty="0">
                <a:latin typeface="Times New Roman"/>
                <a:cs typeface="Times New Roman"/>
              </a:rPr>
              <a:t>analysis</a:t>
            </a:r>
            <a:r>
              <a:rPr sz="2800" spc="-80" dirty="0">
                <a:latin typeface="Times New Roman"/>
                <a:cs typeface="Times New Roman"/>
              </a:rPr>
              <a:t> </a:t>
            </a:r>
            <a:r>
              <a:rPr sz="2800" dirty="0">
                <a:latin typeface="Times New Roman"/>
                <a:cs typeface="Times New Roman"/>
              </a:rPr>
              <a:t>e.g.</a:t>
            </a:r>
            <a:r>
              <a:rPr sz="2800" spc="-55" dirty="0">
                <a:latin typeface="Times New Roman"/>
                <a:cs typeface="Times New Roman"/>
              </a:rPr>
              <a:t> </a:t>
            </a:r>
            <a:r>
              <a:rPr sz="2800" spc="-20" dirty="0">
                <a:latin typeface="Times New Roman"/>
                <a:cs typeface="Times New Roman"/>
              </a:rPr>
              <a:t>Kaplan-</a:t>
            </a:r>
            <a:r>
              <a:rPr sz="2800" dirty="0">
                <a:latin typeface="Times New Roman"/>
                <a:cs typeface="Times New Roman"/>
              </a:rPr>
              <a:t>Meier</a:t>
            </a:r>
            <a:r>
              <a:rPr sz="2800" spc="-45" dirty="0">
                <a:latin typeface="Times New Roman"/>
                <a:cs typeface="Times New Roman"/>
              </a:rPr>
              <a:t> </a:t>
            </a:r>
            <a:r>
              <a:rPr sz="2800" spc="-11" dirty="0">
                <a:latin typeface="Times New Roman"/>
                <a:cs typeface="Times New Roman"/>
              </a:rPr>
              <a:t>analysis</a:t>
            </a:r>
            <a:endParaRPr sz="2800">
              <a:latin typeface="Times New Roman"/>
              <a:cs typeface="Times New Roman"/>
            </a:endParaRPr>
          </a:p>
          <a:p>
            <a:pPr marL="755632" lvl="1" indent="-285744">
              <a:spcBef>
                <a:spcPts val="675"/>
              </a:spcBef>
              <a:buChar char="–"/>
              <a:tabLst>
                <a:tab pos="755632" algn="l"/>
              </a:tabLst>
            </a:pPr>
            <a:r>
              <a:rPr sz="2800" spc="-20" dirty="0">
                <a:latin typeface="Times New Roman"/>
                <a:cs typeface="Times New Roman"/>
              </a:rPr>
              <a:t>Sub-</a:t>
            </a:r>
            <a:r>
              <a:rPr sz="2800" dirty="0">
                <a:latin typeface="Times New Roman"/>
                <a:cs typeface="Times New Roman"/>
              </a:rPr>
              <a:t>group</a:t>
            </a:r>
            <a:r>
              <a:rPr sz="2800" spc="-40" dirty="0">
                <a:latin typeface="Times New Roman"/>
                <a:cs typeface="Times New Roman"/>
              </a:rPr>
              <a:t> </a:t>
            </a:r>
            <a:r>
              <a:rPr sz="2800" spc="-11" dirty="0">
                <a:latin typeface="Times New Roman"/>
                <a:cs typeface="Times New Roman"/>
              </a:rPr>
              <a:t>analysis</a:t>
            </a:r>
            <a:endParaRPr sz="2800">
              <a:latin typeface="Times New Roman"/>
              <a:cs typeface="Times New Roman"/>
            </a:endParaRPr>
          </a:p>
          <a:p>
            <a:pPr marL="355591" indent="-342891">
              <a:spcBef>
                <a:spcPts val="765"/>
              </a:spcBef>
              <a:buChar char="•"/>
              <a:tabLst>
                <a:tab pos="355591" algn="l"/>
              </a:tabLst>
            </a:pPr>
            <a:r>
              <a:rPr sz="3200" dirty="0">
                <a:latin typeface="Times New Roman"/>
                <a:cs typeface="Times New Roman"/>
              </a:rPr>
              <a:t>Adverse</a:t>
            </a:r>
            <a:r>
              <a:rPr sz="3200" spc="-15" dirty="0">
                <a:latin typeface="Times New Roman"/>
                <a:cs typeface="Times New Roman"/>
              </a:rPr>
              <a:t> </a:t>
            </a:r>
            <a:r>
              <a:rPr sz="3200" spc="-11" dirty="0">
                <a:latin typeface="Times New Roman"/>
                <a:cs typeface="Times New Roman"/>
              </a:rPr>
              <a:t>events</a:t>
            </a:r>
            <a:endParaRPr sz="3200">
              <a:latin typeface="Times New Roman"/>
              <a:cs typeface="Times New Roman"/>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94056" y="6287823"/>
            <a:ext cx="8609331" cy="320601"/>
          </a:xfrm>
          <a:prstGeom prst="rect">
            <a:avLst/>
          </a:prstGeom>
        </p:spPr>
        <p:txBody>
          <a:bodyPr vert="horz" wrap="square" lIns="0" tIns="12700" rIns="0" bIns="0" rtlCol="0">
            <a:spAutoFit/>
          </a:bodyPr>
          <a:lstStyle/>
          <a:p>
            <a:pPr marL="38099">
              <a:spcBef>
                <a:spcPts val="100"/>
              </a:spcBef>
            </a:pPr>
            <a:r>
              <a:rPr sz="2000" b="1" dirty="0">
                <a:latin typeface="Arial"/>
                <a:cs typeface="Arial"/>
              </a:rPr>
              <a:t>Flow</a:t>
            </a:r>
            <a:r>
              <a:rPr sz="2000" b="1" spc="-31" dirty="0">
                <a:latin typeface="Arial"/>
                <a:cs typeface="Arial"/>
              </a:rPr>
              <a:t> </a:t>
            </a:r>
            <a:r>
              <a:rPr sz="2000" b="1" dirty="0">
                <a:latin typeface="Arial"/>
                <a:cs typeface="Arial"/>
              </a:rPr>
              <a:t>diagram</a:t>
            </a:r>
            <a:r>
              <a:rPr sz="2000" b="1" spc="-40" dirty="0">
                <a:latin typeface="Arial"/>
                <a:cs typeface="Arial"/>
              </a:rPr>
              <a:t> </a:t>
            </a:r>
            <a:r>
              <a:rPr sz="2000" b="1" dirty="0">
                <a:latin typeface="Arial"/>
                <a:cs typeface="Arial"/>
              </a:rPr>
              <a:t>of</a:t>
            </a:r>
            <a:r>
              <a:rPr sz="2000" b="1" spc="-25" dirty="0">
                <a:latin typeface="Arial"/>
                <a:cs typeface="Arial"/>
              </a:rPr>
              <a:t> </a:t>
            </a:r>
            <a:r>
              <a:rPr sz="2000" b="1" dirty="0">
                <a:latin typeface="Arial"/>
                <a:cs typeface="Arial"/>
              </a:rPr>
              <a:t>the</a:t>
            </a:r>
            <a:r>
              <a:rPr sz="2000" b="1" spc="-25" dirty="0">
                <a:latin typeface="Arial"/>
                <a:cs typeface="Arial"/>
              </a:rPr>
              <a:t> </a:t>
            </a:r>
            <a:r>
              <a:rPr sz="2000" b="1" dirty="0">
                <a:latin typeface="Arial"/>
                <a:cs typeface="Arial"/>
              </a:rPr>
              <a:t>progress</a:t>
            </a:r>
            <a:r>
              <a:rPr sz="2000" b="1" spc="-40" dirty="0">
                <a:latin typeface="Arial"/>
                <a:cs typeface="Arial"/>
              </a:rPr>
              <a:t> </a:t>
            </a:r>
            <a:r>
              <a:rPr sz="2000" b="1" dirty="0">
                <a:latin typeface="Arial"/>
                <a:cs typeface="Arial"/>
              </a:rPr>
              <a:t>through</a:t>
            </a:r>
            <a:r>
              <a:rPr sz="2000" b="1" spc="-25" dirty="0">
                <a:latin typeface="Arial"/>
                <a:cs typeface="Arial"/>
              </a:rPr>
              <a:t> </a:t>
            </a:r>
            <a:r>
              <a:rPr sz="2000" b="1" dirty="0">
                <a:latin typeface="Arial"/>
                <a:cs typeface="Arial"/>
              </a:rPr>
              <a:t>the</a:t>
            </a:r>
            <a:r>
              <a:rPr sz="2000" b="1" spc="-25" dirty="0">
                <a:latin typeface="Arial"/>
                <a:cs typeface="Arial"/>
              </a:rPr>
              <a:t> </a:t>
            </a:r>
            <a:r>
              <a:rPr sz="2000" b="1" dirty="0">
                <a:latin typeface="Arial"/>
                <a:cs typeface="Arial"/>
              </a:rPr>
              <a:t>phases</a:t>
            </a:r>
            <a:r>
              <a:rPr sz="2000" b="1" spc="-31" dirty="0">
                <a:latin typeface="Arial"/>
                <a:cs typeface="Arial"/>
              </a:rPr>
              <a:t> </a:t>
            </a:r>
            <a:r>
              <a:rPr sz="2000" b="1" dirty="0">
                <a:latin typeface="Arial"/>
                <a:cs typeface="Arial"/>
              </a:rPr>
              <a:t>of</a:t>
            </a:r>
            <a:r>
              <a:rPr sz="2000" b="1" spc="-25" dirty="0">
                <a:latin typeface="Arial"/>
                <a:cs typeface="Arial"/>
              </a:rPr>
              <a:t> </a:t>
            </a:r>
            <a:r>
              <a:rPr sz="2000" b="1" dirty="0">
                <a:latin typeface="Arial"/>
                <a:cs typeface="Arial"/>
              </a:rPr>
              <a:t>a</a:t>
            </a:r>
            <a:r>
              <a:rPr sz="2000" b="1" spc="-25" dirty="0">
                <a:latin typeface="Arial"/>
                <a:cs typeface="Arial"/>
              </a:rPr>
              <a:t> </a:t>
            </a:r>
            <a:r>
              <a:rPr sz="2000" b="1" dirty="0">
                <a:latin typeface="Arial"/>
                <a:cs typeface="Arial"/>
              </a:rPr>
              <a:t>rando</a:t>
            </a:r>
            <a:r>
              <a:rPr sz="2000" b="1" spc="-300" dirty="0">
                <a:latin typeface="Arial"/>
                <a:cs typeface="Arial"/>
              </a:rPr>
              <a:t>m</a:t>
            </a:r>
            <a:r>
              <a:rPr sz="2100" spc="-607" baseline="27777" dirty="0">
                <a:latin typeface="Times New Roman"/>
                <a:cs typeface="Times New Roman"/>
              </a:rPr>
              <a:t>1</a:t>
            </a:r>
            <a:r>
              <a:rPr sz="2000" b="1" spc="-151" dirty="0">
                <a:latin typeface="Arial"/>
                <a:cs typeface="Arial"/>
              </a:rPr>
              <a:t>i</a:t>
            </a:r>
            <a:r>
              <a:rPr sz="2100" spc="-847" baseline="27777" dirty="0">
                <a:latin typeface="Times New Roman"/>
                <a:cs typeface="Times New Roman"/>
              </a:rPr>
              <a:t>7</a:t>
            </a:r>
            <a:r>
              <a:rPr sz="2000" b="1" spc="-435" dirty="0">
                <a:latin typeface="Arial"/>
                <a:cs typeface="Arial"/>
              </a:rPr>
              <a:t>z</a:t>
            </a:r>
            <a:r>
              <a:rPr sz="2100" spc="-405" baseline="27777" dirty="0">
                <a:latin typeface="Times New Roman"/>
                <a:cs typeface="Times New Roman"/>
              </a:rPr>
              <a:t>3</a:t>
            </a:r>
            <a:r>
              <a:rPr sz="2000" b="1" spc="5" dirty="0">
                <a:latin typeface="Arial"/>
                <a:cs typeface="Arial"/>
              </a:rPr>
              <a:t>e</a:t>
            </a:r>
            <a:r>
              <a:rPr sz="2000" b="1" dirty="0">
                <a:latin typeface="Arial"/>
                <a:cs typeface="Arial"/>
              </a:rPr>
              <a:t>d</a:t>
            </a:r>
            <a:r>
              <a:rPr sz="2000" b="1" spc="-20" dirty="0">
                <a:latin typeface="Arial"/>
                <a:cs typeface="Arial"/>
              </a:rPr>
              <a:t> </a:t>
            </a:r>
            <a:r>
              <a:rPr sz="2000" b="1" spc="-11" dirty="0">
                <a:latin typeface="Arial"/>
                <a:cs typeface="Arial"/>
              </a:rPr>
              <a:t>trial</a:t>
            </a:r>
            <a:endParaRPr sz="2000">
              <a:latin typeface="Arial"/>
              <a:cs typeface="Arial"/>
            </a:endParaRPr>
          </a:p>
        </p:txBody>
      </p:sp>
      <p:sp>
        <p:nvSpPr>
          <p:cNvPr id="3" name="object 3"/>
          <p:cNvSpPr/>
          <p:nvPr/>
        </p:nvSpPr>
        <p:spPr>
          <a:xfrm>
            <a:off x="2490216" y="257557"/>
            <a:ext cx="4343400" cy="342900"/>
          </a:xfrm>
          <a:custGeom>
            <a:avLst/>
            <a:gdLst/>
            <a:ahLst/>
            <a:cxnLst/>
            <a:rect l="l" t="t" r="r" b="b"/>
            <a:pathLst>
              <a:path w="4343400" h="342900">
                <a:moveTo>
                  <a:pt x="0" y="342900"/>
                </a:moveTo>
                <a:lnTo>
                  <a:pt x="4343400" y="342900"/>
                </a:lnTo>
                <a:lnTo>
                  <a:pt x="4343400" y="0"/>
                </a:lnTo>
                <a:lnTo>
                  <a:pt x="0" y="0"/>
                </a:lnTo>
                <a:lnTo>
                  <a:pt x="0" y="342900"/>
                </a:lnTo>
                <a:close/>
              </a:path>
            </a:pathLst>
          </a:custGeom>
          <a:ln w="9144">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2370457" y="225679"/>
            <a:ext cx="4582795" cy="382156"/>
          </a:xfrm>
          <a:prstGeom prst="rect">
            <a:avLst/>
          </a:prstGeom>
        </p:spPr>
        <p:txBody>
          <a:bodyPr vert="horz" wrap="square" lIns="0" tIns="12700" rIns="0" bIns="0" rtlCol="0">
            <a:spAutoFit/>
          </a:bodyPr>
          <a:lstStyle/>
          <a:p>
            <a:pPr marL="38099">
              <a:spcBef>
                <a:spcPts val="100"/>
              </a:spcBef>
            </a:pPr>
            <a:r>
              <a:rPr sz="2400" dirty="0"/>
              <a:t>Assessed</a:t>
            </a:r>
            <a:r>
              <a:rPr sz="2400" spc="-5" dirty="0"/>
              <a:t> </a:t>
            </a:r>
            <a:r>
              <a:rPr sz="2400" dirty="0"/>
              <a:t>for</a:t>
            </a:r>
            <a:r>
              <a:rPr sz="2400" spc="-31" dirty="0"/>
              <a:t> </a:t>
            </a:r>
            <a:r>
              <a:rPr sz="2400" dirty="0"/>
              <a:t>eligibility</a:t>
            </a:r>
            <a:r>
              <a:rPr sz="2400" spc="-71" dirty="0"/>
              <a:t> </a:t>
            </a:r>
            <a:r>
              <a:rPr sz="2400" dirty="0"/>
              <a:t>(N</a:t>
            </a:r>
            <a:r>
              <a:rPr sz="2400" baseline="-15625" dirty="0"/>
              <a:t>1</a:t>
            </a:r>
            <a:r>
              <a:rPr sz="2400" spc="284" baseline="-15625" dirty="0"/>
              <a:t> </a:t>
            </a:r>
            <a:r>
              <a:rPr sz="2400" spc="-25" dirty="0"/>
              <a:t>=…)</a:t>
            </a:r>
            <a:endParaRPr sz="2400"/>
          </a:p>
        </p:txBody>
      </p:sp>
      <p:sp>
        <p:nvSpPr>
          <p:cNvPr id="5" name="object 5"/>
          <p:cNvSpPr txBox="1"/>
          <p:nvPr/>
        </p:nvSpPr>
        <p:spPr>
          <a:xfrm>
            <a:off x="4632962" y="733046"/>
            <a:ext cx="3740785" cy="1035540"/>
          </a:xfrm>
          <a:prstGeom prst="rect">
            <a:avLst/>
          </a:prstGeom>
          <a:ln w="9144">
            <a:solidFill>
              <a:srgbClr val="000000"/>
            </a:solidFill>
          </a:ln>
        </p:spPr>
        <p:txBody>
          <a:bodyPr vert="horz" wrap="square" lIns="0" tIns="50165" rIns="0" bIns="0" rtlCol="0">
            <a:spAutoFit/>
          </a:bodyPr>
          <a:lstStyle/>
          <a:p>
            <a:pPr marL="92708" marR="3175">
              <a:spcBef>
                <a:spcPts val="395"/>
              </a:spcBef>
            </a:pPr>
            <a:r>
              <a:rPr sz="1600" b="1" dirty="0">
                <a:latin typeface="Arial"/>
                <a:cs typeface="Arial"/>
              </a:rPr>
              <a:t>Excluded</a:t>
            </a:r>
            <a:r>
              <a:rPr sz="1600" b="1" spc="-71" dirty="0">
                <a:latin typeface="Arial"/>
                <a:cs typeface="Arial"/>
              </a:rPr>
              <a:t> </a:t>
            </a:r>
            <a:r>
              <a:rPr sz="1600" b="1" spc="-11" dirty="0">
                <a:latin typeface="Arial"/>
                <a:cs typeface="Arial"/>
              </a:rPr>
              <a:t>(n=…)</a:t>
            </a:r>
            <a:endParaRPr sz="1600">
              <a:latin typeface="Arial"/>
              <a:cs typeface="Arial"/>
            </a:endParaRPr>
          </a:p>
          <a:p>
            <a:pPr marL="207005">
              <a:spcBef>
                <a:spcPts val="5"/>
              </a:spcBef>
            </a:pPr>
            <a:r>
              <a:rPr sz="1600" b="1" dirty="0">
                <a:latin typeface="Arial"/>
                <a:cs typeface="Arial"/>
              </a:rPr>
              <a:t>Not</a:t>
            </a:r>
            <a:r>
              <a:rPr sz="1600" b="1" spc="-55" dirty="0">
                <a:latin typeface="Arial"/>
                <a:cs typeface="Arial"/>
              </a:rPr>
              <a:t> </a:t>
            </a:r>
            <a:r>
              <a:rPr sz="1600" b="1" dirty="0">
                <a:latin typeface="Arial"/>
                <a:cs typeface="Arial"/>
              </a:rPr>
              <a:t>meeting</a:t>
            </a:r>
            <a:r>
              <a:rPr sz="1600" b="1" spc="-31" dirty="0">
                <a:latin typeface="Arial"/>
                <a:cs typeface="Arial"/>
              </a:rPr>
              <a:t> </a:t>
            </a:r>
            <a:r>
              <a:rPr sz="1600" b="1" dirty="0">
                <a:latin typeface="Arial"/>
                <a:cs typeface="Arial"/>
              </a:rPr>
              <a:t>inclusion</a:t>
            </a:r>
            <a:r>
              <a:rPr sz="1600" b="1" spc="-31" dirty="0">
                <a:latin typeface="Arial"/>
                <a:cs typeface="Arial"/>
              </a:rPr>
              <a:t> </a:t>
            </a:r>
            <a:r>
              <a:rPr sz="1600" b="1" dirty="0">
                <a:latin typeface="Arial"/>
                <a:cs typeface="Arial"/>
              </a:rPr>
              <a:t>criteria</a:t>
            </a:r>
            <a:r>
              <a:rPr sz="1600" b="1" spc="-20" dirty="0">
                <a:latin typeface="Arial"/>
                <a:cs typeface="Arial"/>
              </a:rPr>
              <a:t> </a:t>
            </a:r>
            <a:r>
              <a:rPr sz="1600" b="1" dirty="0">
                <a:latin typeface="Arial"/>
                <a:cs typeface="Arial"/>
              </a:rPr>
              <a:t>(n</a:t>
            </a:r>
            <a:r>
              <a:rPr sz="1600" b="1" spc="-55" dirty="0">
                <a:latin typeface="Arial"/>
                <a:cs typeface="Arial"/>
              </a:rPr>
              <a:t> </a:t>
            </a:r>
            <a:r>
              <a:rPr sz="1600" b="1" spc="-11" dirty="0">
                <a:latin typeface="Arial"/>
                <a:cs typeface="Arial"/>
              </a:rPr>
              <a:t>=...)</a:t>
            </a:r>
            <a:endParaRPr sz="1600">
              <a:latin typeface="Arial"/>
              <a:cs typeface="Arial"/>
            </a:endParaRPr>
          </a:p>
          <a:p>
            <a:pPr marL="207005" marR="3175"/>
            <a:r>
              <a:rPr sz="1600" b="1" dirty="0">
                <a:latin typeface="Arial"/>
                <a:cs typeface="Arial"/>
              </a:rPr>
              <a:t>Refused</a:t>
            </a:r>
            <a:r>
              <a:rPr sz="1600" b="1" spc="-55" dirty="0">
                <a:latin typeface="Arial"/>
                <a:cs typeface="Arial"/>
              </a:rPr>
              <a:t> </a:t>
            </a:r>
            <a:r>
              <a:rPr sz="1600" b="1" dirty="0">
                <a:latin typeface="Arial"/>
                <a:cs typeface="Arial"/>
              </a:rPr>
              <a:t>to</a:t>
            </a:r>
            <a:r>
              <a:rPr sz="1600" b="1" spc="-45" dirty="0">
                <a:latin typeface="Arial"/>
                <a:cs typeface="Arial"/>
              </a:rPr>
              <a:t> </a:t>
            </a:r>
            <a:r>
              <a:rPr sz="1600" b="1" dirty="0">
                <a:latin typeface="Arial"/>
                <a:cs typeface="Arial"/>
              </a:rPr>
              <a:t>participate</a:t>
            </a:r>
            <a:r>
              <a:rPr sz="1600" b="1" spc="-20" dirty="0">
                <a:latin typeface="Arial"/>
                <a:cs typeface="Arial"/>
              </a:rPr>
              <a:t> </a:t>
            </a:r>
            <a:r>
              <a:rPr sz="1600" b="1" dirty="0">
                <a:latin typeface="Arial"/>
                <a:cs typeface="Arial"/>
              </a:rPr>
              <a:t>(n</a:t>
            </a:r>
            <a:r>
              <a:rPr sz="1600" b="1" spc="-51" dirty="0">
                <a:latin typeface="Arial"/>
                <a:cs typeface="Arial"/>
              </a:rPr>
              <a:t> </a:t>
            </a:r>
            <a:r>
              <a:rPr sz="1600" b="1" spc="-25" dirty="0">
                <a:latin typeface="Arial"/>
                <a:cs typeface="Arial"/>
              </a:rPr>
              <a:t>=…)</a:t>
            </a:r>
            <a:endParaRPr sz="1600">
              <a:latin typeface="Arial"/>
              <a:cs typeface="Arial"/>
            </a:endParaRPr>
          </a:p>
          <a:p>
            <a:pPr marL="207005" marR="3175"/>
            <a:r>
              <a:rPr sz="1600" b="1" dirty="0">
                <a:latin typeface="Arial"/>
                <a:cs typeface="Arial"/>
              </a:rPr>
              <a:t>Other</a:t>
            </a:r>
            <a:r>
              <a:rPr sz="1600" b="1" spc="-45" dirty="0">
                <a:latin typeface="Arial"/>
                <a:cs typeface="Arial"/>
              </a:rPr>
              <a:t> </a:t>
            </a:r>
            <a:r>
              <a:rPr sz="1600" b="1" dirty="0">
                <a:latin typeface="Arial"/>
                <a:cs typeface="Arial"/>
              </a:rPr>
              <a:t>reasons</a:t>
            </a:r>
            <a:r>
              <a:rPr sz="1600" b="1" spc="-65" dirty="0">
                <a:latin typeface="Arial"/>
                <a:cs typeface="Arial"/>
              </a:rPr>
              <a:t> </a:t>
            </a:r>
            <a:r>
              <a:rPr sz="1600" b="1" spc="-11" dirty="0">
                <a:latin typeface="Arial"/>
                <a:cs typeface="Arial"/>
              </a:rPr>
              <a:t>(n=…)</a:t>
            </a:r>
            <a:endParaRPr sz="1600">
              <a:latin typeface="Arial"/>
              <a:cs typeface="Arial"/>
            </a:endParaRPr>
          </a:p>
        </p:txBody>
      </p:sp>
      <p:grpSp>
        <p:nvGrpSpPr>
          <p:cNvPr id="6" name="object 6"/>
          <p:cNvGrpSpPr/>
          <p:nvPr/>
        </p:nvGrpSpPr>
        <p:grpSpPr>
          <a:xfrm>
            <a:off x="3133157" y="618744"/>
            <a:ext cx="2257425" cy="1905000"/>
            <a:chOff x="3133153" y="618744"/>
            <a:chExt cx="2257425" cy="1905000"/>
          </a:xfrm>
        </p:grpSpPr>
        <p:sp>
          <p:nvSpPr>
            <p:cNvPr id="7" name="object 7"/>
            <p:cNvSpPr/>
            <p:nvPr/>
          </p:nvSpPr>
          <p:spPr>
            <a:xfrm>
              <a:off x="4213860" y="618743"/>
              <a:ext cx="419100" cy="1905000"/>
            </a:xfrm>
            <a:custGeom>
              <a:avLst/>
              <a:gdLst/>
              <a:ahLst/>
              <a:cxnLst/>
              <a:rect l="l" t="t" r="r" b="b"/>
              <a:pathLst>
                <a:path w="419100" h="1905000">
                  <a:moveTo>
                    <a:pt x="419100" y="685800"/>
                  </a:moveTo>
                  <a:lnTo>
                    <a:pt x="406400" y="679450"/>
                  </a:lnTo>
                  <a:lnTo>
                    <a:pt x="342900" y="647700"/>
                  </a:lnTo>
                  <a:lnTo>
                    <a:pt x="342900" y="679450"/>
                  </a:lnTo>
                  <a:lnTo>
                    <a:pt x="44450" y="679450"/>
                  </a:lnTo>
                  <a:lnTo>
                    <a:pt x="44450" y="0"/>
                  </a:lnTo>
                  <a:lnTo>
                    <a:pt x="31750" y="0"/>
                  </a:lnTo>
                  <a:lnTo>
                    <a:pt x="31750" y="679450"/>
                  </a:lnTo>
                  <a:lnTo>
                    <a:pt x="9144" y="679450"/>
                  </a:lnTo>
                  <a:lnTo>
                    <a:pt x="9144" y="692150"/>
                  </a:lnTo>
                  <a:lnTo>
                    <a:pt x="31750" y="692150"/>
                  </a:lnTo>
                  <a:lnTo>
                    <a:pt x="31750" y="1828800"/>
                  </a:lnTo>
                  <a:lnTo>
                    <a:pt x="0" y="1828800"/>
                  </a:lnTo>
                  <a:lnTo>
                    <a:pt x="38100" y="1905000"/>
                  </a:lnTo>
                  <a:lnTo>
                    <a:pt x="69850" y="1841500"/>
                  </a:lnTo>
                  <a:lnTo>
                    <a:pt x="76200" y="1828800"/>
                  </a:lnTo>
                  <a:lnTo>
                    <a:pt x="44450" y="1828800"/>
                  </a:lnTo>
                  <a:lnTo>
                    <a:pt x="44450" y="692150"/>
                  </a:lnTo>
                  <a:lnTo>
                    <a:pt x="342900" y="692150"/>
                  </a:lnTo>
                  <a:lnTo>
                    <a:pt x="342900" y="723900"/>
                  </a:lnTo>
                  <a:lnTo>
                    <a:pt x="406400" y="692150"/>
                  </a:lnTo>
                  <a:lnTo>
                    <a:pt x="419100" y="685800"/>
                  </a:lnTo>
                  <a:close/>
                </a:path>
              </a:pathLst>
            </a:custGeom>
            <a:solidFill>
              <a:srgbClr val="000000"/>
            </a:solidFill>
          </p:spPr>
          <p:txBody>
            <a:bodyPr wrap="square" lIns="0" tIns="0" rIns="0" bIns="0" rtlCol="0"/>
            <a:lstStyle/>
            <a:p>
              <a:endParaRPr/>
            </a:p>
          </p:txBody>
        </p:sp>
        <p:sp>
          <p:nvSpPr>
            <p:cNvPr id="8" name="object 8"/>
            <p:cNvSpPr/>
            <p:nvPr/>
          </p:nvSpPr>
          <p:spPr>
            <a:xfrm>
              <a:off x="3137916" y="1857755"/>
              <a:ext cx="2247900" cy="437515"/>
            </a:xfrm>
            <a:custGeom>
              <a:avLst/>
              <a:gdLst/>
              <a:ahLst/>
              <a:cxnLst/>
              <a:rect l="l" t="t" r="r" b="b"/>
              <a:pathLst>
                <a:path w="2247900" h="437514">
                  <a:moveTo>
                    <a:pt x="2247900" y="0"/>
                  </a:moveTo>
                  <a:lnTo>
                    <a:pt x="0" y="0"/>
                  </a:lnTo>
                  <a:lnTo>
                    <a:pt x="0" y="437388"/>
                  </a:lnTo>
                  <a:lnTo>
                    <a:pt x="2247900" y="437388"/>
                  </a:lnTo>
                  <a:lnTo>
                    <a:pt x="2247900" y="0"/>
                  </a:lnTo>
                  <a:close/>
                </a:path>
              </a:pathLst>
            </a:custGeom>
            <a:solidFill>
              <a:srgbClr val="FFFFFF"/>
            </a:solidFill>
          </p:spPr>
          <p:txBody>
            <a:bodyPr wrap="square" lIns="0" tIns="0" rIns="0" bIns="0" rtlCol="0"/>
            <a:lstStyle/>
            <a:p>
              <a:endParaRPr/>
            </a:p>
          </p:txBody>
        </p:sp>
        <p:sp>
          <p:nvSpPr>
            <p:cNvPr id="9" name="object 9"/>
            <p:cNvSpPr/>
            <p:nvPr/>
          </p:nvSpPr>
          <p:spPr>
            <a:xfrm>
              <a:off x="3137916" y="1857755"/>
              <a:ext cx="2247900" cy="437515"/>
            </a:xfrm>
            <a:custGeom>
              <a:avLst/>
              <a:gdLst/>
              <a:ahLst/>
              <a:cxnLst/>
              <a:rect l="l" t="t" r="r" b="b"/>
              <a:pathLst>
                <a:path w="2247900" h="437514">
                  <a:moveTo>
                    <a:pt x="0" y="437388"/>
                  </a:moveTo>
                  <a:lnTo>
                    <a:pt x="2247900" y="437388"/>
                  </a:lnTo>
                  <a:lnTo>
                    <a:pt x="2247900" y="0"/>
                  </a:lnTo>
                  <a:lnTo>
                    <a:pt x="0" y="0"/>
                  </a:lnTo>
                  <a:lnTo>
                    <a:pt x="0" y="437388"/>
                  </a:lnTo>
                  <a:close/>
                </a:path>
              </a:pathLst>
            </a:custGeom>
            <a:ln w="9144">
              <a:solidFill>
                <a:srgbClr val="000000"/>
              </a:solidFill>
            </a:ln>
          </p:spPr>
          <p:txBody>
            <a:bodyPr wrap="square" lIns="0" tIns="0" rIns="0" bIns="0" rtlCol="0"/>
            <a:lstStyle/>
            <a:p>
              <a:endParaRPr/>
            </a:p>
          </p:txBody>
        </p:sp>
      </p:grpSp>
      <p:sp>
        <p:nvSpPr>
          <p:cNvPr id="10" name="object 10"/>
          <p:cNvSpPr txBox="1"/>
          <p:nvPr/>
        </p:nvSpPr>
        <p:spPr>
          <a:xfrm>
            <a:off x="3098929" y="1921004"/>
            <a:ext cx="2327275" cy="289823"/>
          </a:xfrm>
          <a:prstGeom prst="rect">
            <a:avLst/>
          </a:prstGeom>
        </p:spPr>
        <p:txBody>
          <a:bodyPr vert="horz" wrap="square" lIns="0" tIns="12700" rIns="0" bIns="0" rtlCol="0">
            <a:spAutoFit/>
          </a:bodyPr>
          <a:lstStyle/>
          <a:p>
            <a:pPr marL="38099">
              <a:spcBef>
                <a:spcPts val="100"/>
              </a:spcBef>
            </a:pPr>
            <a:r>
              <a:rPr b="1" dirty="0">
                <a:latin typeface="Arial"/>
                <a:cs typeface="Arial"/>
              </a:rPr>
              <a:t>Randomized</a:t>
            </a:r>
            <a:r>
              <a:rPr b="1" spc="-40" dirty="0">
                <a:latin typeface="Arial"/>
                <a:cs typeface="Arial"/>
              </a:rPr>
              <a:t> </a:t>
            </a:r>
            <a:r>
              <a:rPr b="1" dirty="0">
                <a:latin typeface="Arial"/>
                <a:cs typeface="Arial"/>
              </a:rPr>
              <a:t>(N</a:t>
            </a:r>
            <a:r>
              <a:rPr b="1" baseline="-13888" dirty="0">
                <a:latin typeface="Arial"/>
                <a:cs typeface="Arial"/>
              </a:rPr>
              <a:t>2</a:t>
            </a:r>
            <a:r>
              <a:rPr b="1" spc="209" baseline="-13888" dirty="0">
                <a:latin typeface="Arial"/>
                <a:cs typeface="Arial"/>
              </a:rPr>
              <a:t> </a:t>
            </a:r>
            <a:r>
              <a:rPr b="1" spc="-25" dirty="0">
                <a:latin typeface="Arial"/>
                <a:cs typeface="Arial"/>
              </a:rPr>
              <a:t>=…)</a:t>
            </a:r>
            <a:endParaRPr>
              <a:latin typeface="Arial"/>
              <a:cs typeface="Arial"/>
            </a:endParaRPr>
          </a:p>
        </p:txBody>
      </p:sp>
      <p:grpSp>
        <p:nvGrpSpPr>
          <p:cNvPr id="11" name="object 11"/>
          <p:cNvGrpSpPr/>
          <p:nvPr/>
        </p:nvGrpSpPr>
        <p:grpSpPr>
          <a:xfrm>
            <a:off x="2675956" y="2538795"/>
            <a:ext cx="3592829" cy="300991"/>
            <a:chOff x="2675953" y="2538793"/>
            <a:chExt cx="3592829" cy="300990"/>
          </a:xfrm>
        </p:grpSpPr>
        <p:sp>
          <p:nvSpPr>
            <p:cNvPr id="12" name="object 12"/>
            <p:cNvSpPr/>
            <p:nvPr/>
          </p:nvSpPr>
          <p:spPr>
            <a:xfrm>
              <a:off x="2680716" y="2543555"/>
              <a:ext cx="3561715" cy="0"/>
            </a:xfrm>
            <a:custGeom>
              <a:avLst/>
              <a:gdLst/>
              <a:ahLst/>
              <a:cxnLst/>
              <a:rect l="l" t="t" r="r" b="b"/>
              <a:pathLst>
                <a:path w="3561715">
                  <a:moveTo>
                    <a:pt x="0" y="0"/>
                  </a:moveTo>
                  <a:lnTo>
                    <a:pt x="3561587" y="0"/>
                  </a:lnTo>
                </a:path>
              </a:pathLst>
            </a:custGeom>
            <a:ln w="9144">
              <a:solidFill>
                <a:srgbClr val="000000"/>
              </a:solidFill>
            </a:ln>
          </p:spPr>
          <p:txBody>
            <a:bodyPr wrap="square" lIns="0" tIns="0" rIns="0" bIns="0" rtlCol="0"/>
            <a:lstStyle/>
            <a:p>
              <a:endParaRPr/>
            </a:p>
          </p:txBody>
        </p:sp>
        <p:sp>
          <p:nvSpPr>
            <p:cNvPr id="13" name="object 13"/>
            <p:cNvSpPr/>
            <p:nvPr/>
          </p:nvSpPr>
          <p:spPr>
            <a:xfrm>
              <a:off x="6192012" y="2546603"/>
              <a:ext cx="76200" cy="292735"/>
            </a:xfrm>
            <a:custGeom>
              <a:avLst/>
              <a:gdLst/>
              <a:ahLst/>
              <a:cxnLst/>
              <a:rect l="l" t="t" r="r" b="b"/>
              <a:pathLst>
                <a:path w="76200" h="292735">
                  <a:moveTo>
                    <a:pt x="31750" y="216408"/>
                  </a:moveTo>
                  <a:lnTo>
                    <a:pt x="0" y="216408"/>
                  </a:lnTo>
                  <a:lnTo>
                    <a:pt x="38100" y="292608"/>
                  </a:lnTo>
                  <a:lnTo>
                    <a:pt x="69850" y="229108"/>
                  </a:lnTo>
                  <a:lnTo>
                    <a:pt x="31750" y="229108"/>
                  </a:lnTo>
                  <a:lnTo>
                    <a:pt x="31750" y="216408"/>
                  </a:lnTo>
                  <a:close/>
                </a:path>
                <a:path w="76200" h="292735">
                  <a:moveTo>
                    <a:pt x="44450" y="0"/>
                  </a:moveTo>
                  <a:lnTo>
                    <a:pt x="31750" y="0"/>
                  </a:lnTo>
                  <a:lnTo>
                    <a:pt x="31750" y="229108"/>
                  </a:lnTo>
                  <a:lnTo>
                    <a:pt x="44450" y="229108"/>
                  </a:lnTo>
                  <a:lnTo>
                    <a:pt x="44450" y="0"/>
                  </a:lnTo>
                  <a:close/>
                </a:path>
                <a:path w="76200" h="292735">
                  <a:moveTo>
                    <a:pt x="76200" y="216408"/>
                  </a:moveTo>
                  <a:lnTo>
                    <a:pt x="44450" y="216408"/>
                  </a:lnTo>
                  <a:lnTo>
                    <a:pt x="44450" y="229108"/>
                  </a:lnTo>
                  <a:lnTo>
                    <a:pt x="69850" y="229108"/>
                  </a:lnTo>
                  <a:lnTo>
                    <a:pt x="76200" y="216408"/>
                  </a:lnTo>
                  <a:close/>
                </a:path>
              </a:pathLst>
            </a:custGeom>
            <a:solidFill>
              <a:srgbClr val="000000"/>
            </a:solidFill>
          </p:spPr>
          <p:txBody>
            <a:bodyPr wrap="square" lIns="0" tIns="0" rIns="0" bIns="0" rtlCol="0"/>
            <a:lstStyle/>
            <a:p>
              <a:endParaRPr/>
            </a:p>
          </p:txBody>
        </p:sp>
      </p:grpSp>
      <p:sp>
        <p:nvSpPr>
          <p:cNvPr id="14" name="object 14"/>
          <p:cNvSpPr txBox="1"/>
          <p:nvPr/>
        </p:nvSpPr>
        <p:spPr>
          <a:xfrm>
            <a:off x="576075" y="2843785"/>
            <a:ext cx="4057015" cy="1025922"/>
          </a:xfrm>
          <a:prstGeom prst="rect">
            <a:avLst/>
          </a:prstGeom>
          <a:ln w="9144">
            <a:solidFill>
              <a:srgbClr val="000000"/>
            </a:solidFill>
          </a:ln>
        </p:spPr>
        <p:txBody>
          <a:bodyPr vert="horz" wrap="square" lIns="0" tIns="40640" rIns="0" bIns="0" rtlCol="0">
            <a:spAutoFit/>
          </a:bodyPr>
          <a:lstStyle/>
          <a:p>
            <a:pPr marL="205735" marR="99692" indent="-114297">
              <a:spcBef>
                <a:spcPts val="320"/>
              </a:spcBef>
            </a:pPr>
            <a:r>
              <a:rPr sz="1600" b="1" dirty="0">
                <a:latin typeface="Arial"/>
                <a:cs typeface="Arial"/>
              </a:rPr>
              <a:t>Allocated</a:t>
            </a:r>
            <a:r>
              <a:rPr sz="1600" b="1" spc="-51" dirty="0">
                <a:latin typeface="Arial"/>
                <a:cs typeface="Arial"/>
              </a:rPr>
              <a:t> </a:t>
            </a:r>
            <a:r>
              <a:rPr sz="1600" b="1" dirty="0">
                <a:latin typeface="Arial"/>
                <a:cs typeface="Arial"/>
              </a:rPr>
              <a:t>to</a:t>
            </a:r>
            <a:r>
              <a:rPr sz="1600" b="1" spc="-75" dirty="0">
                <a:latin typeface="Arial"/>
                <a:cs typeface="Arial"/>
              </a:rPr>
              <a:t> </a:t>
            </a:r>
            <a:r>
              <a:rPr sz="1600" b="1" dirty="0">
                <a:latin typeface="Arial"/>
                <a:cs typeface="Arial"/>
              </a:rPr>
              <a:t>intervention</a:t>
            </a:r>
            <a:r>
              <a:rPr sz="1600" b="1" spc="-45" dirty="0">
                <a:latin typeface="Arial"/>
                <a:cs typeface="Arial"/>
              </a:rPr>
              <a:t> </a:t>
            </a:r>
            <a:r>
              <a:rPr sz="1600" b="1" spc="-11" dirty="0">
                <a:latin typeface="Arial"/>
                <a:cs typeface="Arial"/>
              </a:rPr>
              <a:t>(n=…) </a:t>
            </a:r>
            <a:r>
              <a:rPr sz="1600" b="1" dirty="0">
                <a:latin typeface="Arial"/>
                <a:cs typeface="Arial"/>
              </a:rPr>
              <a:t>Received</a:t>
            </a:r>
            <a:r>
              <a:rPr sz="1600" b="1" spc="-55" dirty="0">
                <a:latin typeface="Arial"/>
                <a:cs typeface="Arial"/>
              </a:rPr>
              <a:t> </a:t>
            </a:r>
            <a:r>
              <a:rPr sz="1600" b="1" dirty="0">
                <a:latin typeface="Arial"/>
                <a:cs typeface="Arial"/>
              </a:rPr>
              <a:t>allocated</a:t>
            </a:r>
            <a:r>
              <a:rPr sz="1600" b="1" spc="-65" dirty="0">
                <a:latin typeface="Arial"/>
                <a:cs typeface="Arial"/>
              </a:rPr>
              <a:t> </a:t>
            </a:r>
            <a:r>
              <a:rPr sz="1600" b="1" dirty="0">
                <a:latin typeface="Arial"/>
                <a:cs typeface="Arial"/>
              </a:rPr>
              <a:t>intervention</a:t>
            </a:r>
            <a:r>
              <a:rPr sz="1600" b="1" spc="-35" dirty="0">
                <a:latin typeface="Arial"/>
                <a:cs typeface="Arial"/>
              </a:rPr>
              <a:t> </a:t>
            </a:r>
            <a:r>
              <a:rPr sz="1600" b="1" dirty="0">
                <a:latin typeface="Arial"/>
                <a:cs typeface="Arial"/>
              </a:rPr>
              <a:t>(n</a:t>
            </a:r>
            <a:r>
              <a:rPr sz="1600" b="1" spc="-85" dirty="0">
                <a:latin typeface="Arial"/>
                <a:cs typeface="Arial"/>
              </a:rPr>
              <a:t> </a:t>
            </a:r>
            <a:r>
              <a:rPr sz="1600" b="1" spc="-25" dirty="0">
                <a:latin typeface="Arial"/>
                <a:cs typeface="Arial"/>
              </a:rPr>
              <a:t>=…) </a:t>
            </a:r>
            <a:r>
              <a:rPr sz="1600" b="1" dirty="0">
                <a:latin typeface="Arial"/>
                <a:cs typeface="Arial"/>
              </a:rPr>
              <a:t>Did</a:t>
            </a:r>
            <a:r>
              <a:rPr sz="1600" b="1" spc="-55" dirty="0">
                <a:latin typeface="Arial"/>
                <a:cs typeface="Arial"/>
              </a:rPr>
              <a:t> </a:t>
            </a:r>
            <a:r>
              <a:rPr sz="1600" b="1" dirty="0">
                <a:latin typeface="Arial"/>
                <a:cs typeface="Arial"/>
              </a:rPr>
              <a:t>not</a:t>
            </a:r>
            <a:r>
              <a:rPr sz="1600" b="1" spc="-40" dirty="0">
                <a:latin typeface="Arial"/>
                <a:cs typeface="Arial"/>
              </a:rPr>
              <a:t> </a:t>
            </a:r>
            <a:r>
              <a:rPr sz="1600" b="1" dirty="0">
                <a:latin typeface="Arial"/>
                <a:cs typeface="Arial"/>
              </a:rPr>
              <a:t>receive</a:t>
            </a:r>
            <a:r>
              <a:rPr sz="1600" b="1" spc="-15" dirty="0">
                <a:latin typeface="Arial"/>
                <a:cs typeface="Arial"/>
              </a:rPr>
              <a:t> </a:t>
            </a:r>
            <a:r>
              <a:rPr sz="1600" b="1" dirty="0">
                <a:latin typeface="Arial"/>
                <a:cs typeface="Arial"/>
              </a:rPr>
              <a:t>allocated</a:t>
            </a:r>
            <a:r>
              <a:rPr sz="1600" b="1" spc="355" dirty="0">
                <a:latin typeface="Arial"/>
                <a:cs typeface="Arial"/>
              </a:rPr>
              <a:t> </a:t>
            </a:r>
            <a:r>
              <a:rPr sz="1600" b="1" spc="-11" dirty="0">
                <a:latin typeface="Arial"/>
                <a:cs typeface="Arial"/>
              </a:rPr>
              <a:t>intervention; </a:t>
            </a:r>
            <a:r>
              <a:rPr sz="1600" b="1" dirty="0">
                <a:latin typeface="Arial"/>
                <a:cs typeface="Arial"/>
              </a:rPr>
              <a:t>give</a:t>
            </a:r>
            <a:r>
              <a:rPr sz="1600" b="1" spc="-20" dirty="0">
                <a:latin typeface="Arial"/>
                <a:cs typeface="Arial"/>
              </a:rPr>
              <a:t> </a:t>
            </a:r>
            <a:r>
              <a:rPr sz="1600" b="1" dirty="0">
                <a:latin typeface="Arial"/>
                <a:cs typeface="Arial"/>
              </a:rPr>
              <a:t>reasons</a:t>
            </a:r>
            <a:r>
              <a:rPr sz="1600" b="1" spc="-51" dirty="0">
                <a:latin typeface="Arial"/>
                <a:cs typeface="Arial"/>
              </a:rPr>
              <a:t> </a:t>
            </a:r>
            <a:r>
              <a:rPr sz="1600" b="1" dirty="0">
                <a:latin typeface="Arial"/>
                <a:cs typeface="Arial"/>
              </a:rPr>
              <a:t>(n</a:t>
            </a:r>
            <a:r>
              <a:rPr sz="1600" b="1" spc="-45" dirty="0">
                <a:latin typeface="Arial"/>
                <a:cs typeface="Arial"/>
              </a:rPr>
              <a:t> </a:t>
            </a:r>
            <a:r>
              <a:rPr sz="1600" b="1" spc="-25" dirty="0">
                <a:latin typeface="Arial"/>
                <a:cs typeface="Arial"/>
              </a:rPr>
              <a:t>=…)</a:t>
            </a:r>
            <a:endParaRPr sz="1600">
              <a:latin typeface="Arial"/>
              <a:cs typeface="Arial"/>
            </a:endParaRPr>
          </a:p>
        </p:txBody>
      </p:sp>
      <p:sp>
        <p:nvSpPr>
          <p:cNvPr id="15" name="object 15"/>
          <p:cNvSpPr/>
          <p:nvPr/>
        </p:nvSpPr>
        <p:spPr>
          <a:xfrm>
            <a:off x="331523" y="807469"/>
            <a:ext cx="197485" cy="1111885"/>
          </a:xfrm>
          <a:custGeom>
            <a:avLst/>
            <a:gdLst/>
            <a:ahLst/>
            <a:cxnLst/>
            <a:rect l="l" t="t" r="r" b="b"/>
            <a:pathLst>
              <a:path w="197484" h="1111885">
                <a:moveTo>
                  <a:pt x="3454" y="985647"/>
                </a:moveTo>
                <a:lnTo>
                  <a:pt x="0" y="1106932"/>
                </a:lnTo>
                <a:lnTo>
                  <a:pt x="163576" y="1111631"/>
                </a:lnTo>
                <a:lnTo>
                  <a:pt x="164534" y="1077849"/>
                </a:lnTo>
                <a:lnTo>
                  <a:pt x="136956" y="1077849"/>
                </a:lnTo>
                <a:lnTo>
                  <a:pt x="92430" y="1076579"/>
                </a:lnTo>
                <a:lnTo>
                  <a:pt x="92452" y="1075817"/>
                </a:lnTo>
                <a:lnTo>
                  <a:pt x="64871" y="1075817"/>
                </a:lnTo>
                <a:lnTo>
                  <a:pt x="28613" y="1074801"/>
                </a:lnTo>
                <a:lnTo>
                  <a:pt x="31127" y="986536"/>
                </a:lnTo>
                <a:lnTo>
                  <a:pt x="3454" y="985647"/>
                </a:lnTo>
                <a:close/>
              </a:path>
              <a:path w="197484" h="1111885">
                <a:moveTo>
                  <a:pt x="139547" y="986409"/>
                </a:moveTo>
                <a:lnTo>
                  <a:pt x="136956" y="1077849"/>
                </a:lnTo>
                <a:lnTo>
                  <a:pt x="164534" y="1077849"/>
                </a:lnTo>
                <a:lnTo>
                  <a:pt x="167106" y="987171"/>
                </a:lnTo>
                <a:lnTo>
                  <a:pt x="139547" y="986409"/>
                </a:lnTo>
                <a:close/>
              </a:path>
              <a:path w="197484" h="1111885">
                <a:moveTo>
                  <a:pt x="67208" y="993648"/>
                </a:moveTo>
                <a:lnTo>
                  <a:pt x="64871" y="1075817"/>
                </a:lnTo>
                <a:lnTo>
                  <a:pt x="92452" y="1075817"/>
                </a:lnTo>
                <a:lnTo>
                  <a:pt x="94767" y="994410"/>
                </a:lnTo>
                <a:lnTo>
                  <a:pt x="67208" y="993648"/>
                </a:lnTo>
                <a:close/>
              </a:path>
              <a:path w="197484" h="1111885">
                <a:moveTo>
                  <a:pt x="50228" y="927226"/>
                </a:moveTo>
                <a:lnTo>
                  <a:pt x="49403" y="956310"/>
                </a:lnTo>
                <a:lnTo>
                  <a:pt x="167894" y="959738"/>
                </a:lnTo>
                <a:lnTo>
                  <a:pt x="168783" y="928370"/>
                </a:lnTo>
                <a:lnTo>
                  <a:pt x="146420" y="927735"/>
                </a:lnTo>
                <a:lnTo>
                  <a:pt x="67627" y="927735"/>
                </a:lnTo>
                <a:lnTo>
                  <a:pt x="50228" y="927226"/>
                </a:lnTo>
                <a:close/>
              </a:path>
              <a:path w="197484" h="1111885">
                <a:moveTo>
                  <a:pt x="88176" y="849376"/>
                </a:moveTo>
                <a:lnTo>
                  <a:pt x="52933" y="869314"/>
                </a:lnTo>
                <a:lnTo>
                  <a:pt x="50279" y="874903"/>
                </a:lnTo>
                <a:lnTo>
                  <a:pt x="48856" y="881253"/>
                </a:lnTo>
                <a:lnTo>
                  <a:pt x="48739" y="889000"/>
                </a:lnTo>
                <a:lnTo>
                  <a:pt x="49594" y="899445"/>
                </a:lnTo>
                <a:lnTo>
                  <a:pt x="53065" y="909828"/>
                </a:lnTo>
                <a:lnTo>
                  <a:pt x="59076" y="919257"/>
                </a:lnTo>
                <a:lnTo>
                  <a:pt x="67627" y="927735"/>
                </a:lnTo>
                <a:lnTo>
                  <a:pt x="146420" y="927735"/>
                </a:lnTo>
                <a:lnTo>
                  <a:pt x="115112" y="926846"/>
                </a:lnTo>
                <a:lnTo>
                  <a:pt x="105971" y="926439"/>
                </a:lnTo>
                <a:lnTo>
                  <a:pt x="72186" y="905129"/>
                </a:lnTo>
                <a:lnTo>
                  <a:pt x="72453" y="895476"/>
                </a:lnTo>
                <a:lnTo>
                  <a:pt x="73609" y="891921"/>
                </a:lnTo>
                <a:lnTo>
                  <a:pt x="75768" y="889000"/>
                </a:lnTo>
                <a:lnTo>
                  <a:pt x="77939" y="885951"/>
                </a:lnTo>
                <a:lnTo>
                  <a:pt x="80924" y="883920"/>
                </a:lnTo>
                <a:lnTo>
                  <a:pt x="88506" y="881380"/>
                </a:lnTo>
                <a:lnTo>
                  <a:pt x="96799" y="880999"/>
                </a:lnTo>
                <a:lnTo>
                  <a:pt x="170136" y="880999"/>
                </a:lnTo>
                <a:lnTo>
                  <a:pt x="170967" y="851788"/>
                </a:lnTo>
                <a:lnTo>
                  <a:pt x="88176" y="849376"/>
                </a:lnTo>
                <a:close/>
              </a:path>
              <a:path w="197484" h="1111885">
                <a:moveTo>
                  <a:pt x="170136" y="880999"/>
                </a:moveTo>
                <a:lnTo>
                  <a:pt x="96799" y="880999"/>
                </a:lnTo>
                <a:lnTo>
                  <a:pt x="170078" y="883031"/>
                </a:lnTo>
                <a:lnTo>
                  <a:pt x="170136" y="880999"/>
                </a:lnTo>
                <a:close/>
              </a:path>
              <a:path w="197484" h="1111885">
                <a:moveTo>
                  <a:pt x="54178" y="788162"/>
                </a:moveTo>
                <a:lnTo>
                  <a:pt x="53352" y="817372"/>
                </a:lnTo>
                <a:lnTo>
                  <a:pt x="171843" y="820674"/>
                </a:lnTo>
                <a:lnTo>
                  <a:pt x="172732" y="789305"/>
                </a:lnTo>
                <a:lnTo>
                  <a:pt x="149864" y="788670"/>
                </a:lnTo>
                <a:lnTo>
                  <a:pt x="71031" y="788670"/>
                </a:lnTo>
                <a:lnTo>
                  <a:pt x="54178" y="788162"/>
                </a:lnTo>
                <a:close/>
              </a:path>
              <a:path w="197484" h="1111885">
                <a:moveTo>
                  <a:pt x="58775" y="740663"/>
                </a:moveTo>
                <a:lnTo>
                  <a:pt x="54635" y="747141"/>
                </a:lnTo>
                <a:lnTo>
                  <a:pt x="52476" y="753999"/>
                </a:lnTo>
                <a:lnTo>
                  <a:pt x="52120" y="766191"/>
                </a:lnTo>
                <a:lnTo>
                  <a:pt x="53263" y="770763"/>
                </a:lnTo>
                <a:lnTo>
                  <a:pt x="58089" y="778891"/>
                </a:lnTo>
                <a:lnTo>
                  <a:pt x="63207" y="783463"/>
                </a:lnTo>
                <a:lnTo>
                  <a:pt x="71031" y="788670"/>
                </a:lnTo>
                <a:lnTo>
                  <a:pt x="149864" y="788670"/>
                </a:lnTo>
                <a:lnTo>
                  <a:pt x="122322" y="787767"/>
                </a:lnTo>
                <a:lnTo>
                  <a:pt x="111109" y="786971"/>
                </a:lnTo>
                <a:lnTo>
                  <a:pt x="80149" y="770128"/>
                </a:lnTo>
                <a:lnTo>
                  <a:pt x="80403" y="761238"/>
                </a:lnTo>
                <a:lnTo>
                  <a:pt x="82257" y="756285"/>
                </a:lnTo>
                <a:lnTo>
                  <a:pt x="85826" y="751205"/>
                </a:lnTo>
                <a:lnTo>
                  <a:pt x="58775" y="740663"/>
                </a:lnTo>
                <a:close/>
              </a:path>
              <a:path w="197484" h="1111885">
                <a:moveTo>
                  <a:pt x="118084" y="614299"/>
                </a:moveTo>
                <a:lnTo>
                  <a:pt x="73469" y="630174"/>
                </a:lnTo>
                <a:lnTo>
                  <a:pt x="54749" y="673735"/>
                </a:lnTo>
                <a:lnTo>
                  <a:pt x="54990" y="682285"/>
                </a:lnTo>
                <a:lnTo>
                  <a:pt x="70626" y="718296"/>
                </a:lnTo>
                <a:lnTo>
                  <a:pt x="105537" y="735804"/>
                </a:lnTo>
                <a:lnTo>
                  <a:pt x="113271" y="736473"/>
                </a:lnTo>
                <a:lnTo>
                  <a:pt x="123108" y="736280"/>
                </a:lnTo>
                <a:lnTo>
                  <a:pt x="160912" y="720693"/>
                </a:lnTo>
                <a:lnTo>
                  <a:pt x="171959" y="704469"/>
                </a:lnTo>
                <a:lnTo>
                  <a:pt x="115862" y="704469"/>
                </a:lnTo>
                <a:lnTo>
                  <a:pt x="107574" y="703683"/>
                </a:lnTo>
                <a:lnTo>
                  <a:pt x="80073" y="682625"/>
                </a:lnTo>
                <a:lnTo>
                  <a:pt x="80543" y="666242"/>
                </a:lnTo>
                <a:lnTo>
                  <a:pt x="117284" y="646557"/>
                </a:lnTo>
                <a:lnTo>
                  <a:pt x="171745" y="646557"/>
                </a:lnTo>
                <a:lnTo>
                  <a:pt x="169638" y="642318"/>
                </a:lnTo>
                <a:lnTo>
                  <a:pt x="162166" y="632841"/>
                </a:lnTo>
                <a:lnTo>
                  <a:pt x="152967" y="625032"/>
                </a:lnTo>
                <a:lnTo>
                  <a:pt x="142554" y="619331"/>
                </a:lnTo>
                <a:lnTo>
                  <a:pt x="130926" y="615749"/>
                </a:lnTo>
                <a:lnTo>
                  <a:pt x="118084" y="614299"/>
                </a:lnTo>
                <a:close/>
              </a:path>
              <a:path w="197484" h="1111885">
                <a:moveTo>
                  <a:pt x="171745" y="646557"/>
                </a:moveTo>
                <a:lnTo>
                  <a:pt x="117284" y="646557"/>
                </a:lnTo>
                <a:lnTo>
                  <a:pt x="125664" y="647269"/>
                </a:lnTo>
                <a:lnTo>
                  <a:pt x="132954" y="649017"/>
                </a:lnTo>
                <a:lnTo>
                  <a:pt x="139156" y="651789"/>
                </a:lnTo>
                <a:lnTo>
                  <a:pt x="144272" y="655574"/>
                </a:lnTo>
                <a:lnTo>
                  <a:pt x="150355" y="661288"/>
                </a:lnTo>
                <a:lnTo>
                  <a:pt x="153289" y="668274"/>
                </a:lnTo>
                <a:lnTo>
                  <a:pt x="152819" y="684657"/>
                </a:lnTo>
                <a:lnTo>
                  <a:pt x="115862" y="704469"/>
                </a:lnTo>
                <a:lnTo>
                  <a:pt x="171959" y="704469"/>
                </a:lnTo>
                <a:lnTo>
                  <a:pt x="173794" y="700539"/>
                </a:lnTo>
                <a:lnTo>
                  <a:pt x="176314" y="692943"/>
                </a:lnTo>
                <a:lnTo>
                  <a:pt x="177919" y="685109"/>
                </a:lnTo>
                <a:lnTo>
                  <a:pt x="178612" y="677037"/>
                </a:lnTo>
                <a:lnTo>
                  <a:pt x="177862" y="664416"/>
                </a:lnTo>
                <a:lnTo>
                  <a:pt x="174871" y="652843"/>
                </a:lnTo>
                <a:lnTo>
                  <a:pt x="171745" y="646557"/>
                </a:lnTo>
                <a:close/>
              </a:path>
              <a:path w="197484" h="1111885">
                <a:moveTo>
                  <a:pt x="15697" y="554863"/>
                </a:moveTo>
                <a:lnTo>
                  <a:pt x="14808" y="586232"/>
                </a:lnTo>
                <a:lnTo>
                  <a:pt x="178384" y="590804"/>
                </a:lnTo>
                <a:lnTo>
                  <a:pt x="179273" y="559562"/>
                </a:lnTo>
                <a:lnTo>
                  <a:pt x="15697" y="554863"/>
                </a:lnTo>
                <a:close/>
              </a:path>
              <a:path w="197484" h="1111885">
                <a:moveTo>
                  <a:pt x="62458" y="496950"/>
                </a:moveTo>
                <a:lnTo>
                  <a:pt x="61645" y="525907"/>
                </a:lnTo>
                <a:lnTo>
                  <a:pt x="180136" y="529209"/>
                </a:lnTo>
                <a:lnTo>
                  <a:pt x="181025" y="497839"/>
                </a:lnTo>
                <a:lnTo>
                  <a:pt x="167740" y="497459"/>
                </a:lnTo>
                <a:lnTo>
                  <a:pt x="78638" y="497459"/>
                </a:lnTo>
                <a:lnTo>
                  <a:pt x="62458" y="496950"/>
                </a:lnTo>
                <a:close/>
              </a:path>
              <a:path w="197484" h="1111885">
                <a:moveTo>
                  <a:pt x="98018" y="352425"/>
                </a:moveTo>
                <a:lnTo>
                  <a:pt x="89814" y="353313"/>
                </a:lnTo>
                <a:lnTo>
                  <a:pt x="77762" y="358139"/>
                </a:lnTo>
                <a:lnTo>
                  <a:pt x="72440" y="362458"/>
                </a:lnTo>
                <a:lnTo>
                  <a:pt x="68745" y="368426"/>
                </a:lnTo>
                <a:lnTo>
                  <a:pt x="65036" y="374269"/>
                </a:lnTo>
                <a:lnTo>
                  <a:pt x="63055" y="381635"/>
                </a:lnTo>
                <a:lnTo>
                  <a:pt x="62623" y="397129"/>
                </a:lnTo>
                <a:lnTo>
                  <a:pt x="63995" y="403606"/>
                </a:lnTo>
                <a:lnTo>
                  <a:pt x="66954" y="409701"/>
                </a:lnTo>
                <a:lnTo>
                  <a:pt x="69900" y="415925"/>
                </a:lnTo>
                <a:lnTo>
                  <a:pt x="74472" y="421639"/>
                </a:lnTo>
                <a:lnTo>
                  <a:pt x="80645" y="426974"/>
                </a:lnTo>
                <a:lnTo>
                  <a:pt x="74218" y="430403"/>
                </a:lnTo>
                <a:lnTo>
                  <a:pt x="69367" y="434848"/>
                </a:lnTo>
                <a:lnTo>
                  <a:pt x="62801" y="445770"/>
                </a:lnTo>
                <a:lnTo>
                  <a:pt x="61048" y="452374"/>
                </a:lnTo>
                <a:lnTo>
                  <a:pt x="60832" y="459994"/>
                </a:lnTo>
                <a:lnTo>
                  <a:pt x="61716" y="470330"/>
                </a:lnTo>
                <a:lnTo>
                  <a:pt x="64977" y="480012"/>
                </a:lnTo>
                <a:lnTo>
                  <a:pt x="70618" y="489051"/>
                </a:lnTo>
                <a:lnTo>
                  <a:pt x="78638" y="497459"/>
                </a:lnTo>
                <a:lnTo>
                  <a:pt x="167740" y="497459"/>
                </a:lnTo>
                <a:lnTo>
                  <a:pt x="112064" y="495935"/>
                </a:lnTo>
                <a:lnTo>
                  <a:pt x="103949" y="494792"/>
                </a:lnTo>
                <a:lnTo>
                  <a:pt x="94221" y="491236"/>
                </a:lnTo>
                <a:lnTo>
                  <a:pt x="90551" y="488314"/>
                </a:lnTo>
                <a:lnTo>
                  <a:pt x="85559" y="480441"/>
                </a:lnTo>
                <a:lnTo>
                  <a:pt x="84378" y="475996"/>
                </a:lnTo>
                <a:lnTo>
                  <a:pt x="84632" y="467233"/>
                </a:lnTo>
                <a:lnTo>
                  <a:pt x="105702" y="455422"/>
                </a:lnTo>
                <a:lnTo>
                  <a:pt x="182229" y="455422"/>
                </a:lnTo>
                <a:lnTo>
                  <a:pt x="183057" y="426212"/>
                </a:lnTo>
                <a:lnTo>
                  <a:pt x="114998" y="424307"/>
                </a:lnTo>
                <a:lnTo>
                  <a:pt x="86410" y="404495"/>
                </a:lnTo>
                <a:lnTo>
                  <a:pt x="86715" y="394081"/>
                </a:lnTo>
                <a:lnTo>
                  <a:pt x="89065" y="389763"/>
                </a:lnTo>
                <a:lnTo>
                  <a:pt x="93611" y="386969"/>
                </a:lnTo>
                <a:lnTo>
                  <a:pt x="97104" y="384937"/>
                </a:lnTo>
                <a:lnTo>
                  <a:pt x="104711" y="384048"/>
                </a:lnTo>
                <a:lnTo>
                  <a:pt x="184265" y="384048"/>
                </a:lnTo>
                <a:lnTo>
                  <a:pt x="185089" y="354964"/>
                </a:lnTo>
                <a:lnTo>
                  <a:pt x="98018" y="352425"/>
                </a:lnTo>
                <a:close/>
              </a:path>
              <a:path w="197484" h="1111885">
                <a:moveTo>
                  <a:pt x="182229" y="455422"/>
                </a:moveTo>
                <a:lnTo>
                  <a:pt x="105702" y="455422"/>
                </a:lnTo>
                <a:lnTo>
                  <a:pt x="182168" y="457581"/>
                </a:lnTo>
                <a:lnTo>
                  <a:pt x="182229" y="455422"/>
                </a:lnTo>
                <a:close/>
              </a:path>
              <a:path w="197484" h="1111885">
                <a:moveTo>
                  <a:pt x="184265" y="384048"/>
                </a:moveTo>
                <a:lnTo>
                  <a:pt x="104711" y="384048"/>
                </a:lnTo>
                <a:lnTo>
                  <a:pt x="184200" y="386334"/>
                </a:lnTo>
                <a:lnTo>
                  <a:pt x="184265" y="384048"/>
                </a:lnTo>
                <a:close/>
              </a:path>
              <a:path w="197484" h="1111885">
                <a:moveTo>
                  <a:pt x="138633" y="221361"/>
                </a:moveTo>
                <a:lnTo>
                  <a:pt x="94800" y="228058"/>
                </a:lnTo>
                <a:lnTo>
                  <a:pt x="67523" y="263142"/>
                </a:lnTo>
                <a:lnTo>
                  <a:pt x="66078" y="275589"/>
                </a:lnTo>
                <a:lnTo>
                  <a:pt x="66794" y="286904"/>
                </a:lnTo>
                <a:lnTo>
                  <a:pt x="90597" y="322062"/>
                </a:lnTo>
                <a:lnTo>
                  <a:pt x="127342" y="331724"/>
                </a:lnTo>
                <a:lnTo>
                  <a:pt x="139166" y="331344"/>
                </a:lnTo>
                <a:lnTo>
                  <a:pt x="177589" y="313011"/>
                </a:lnTo>
                <a:lnTo>
                  <a:pt x="185176" y="299847"/>
                </a:lnTo>
                <a:lnTo>
                  <a:pt x="136410" y="299847"/>
                </a:lnTo>
                <a:lnTo>
                  <a:pt x="136443" y="298704"/>
                </a:lnTo>
                <a:lnTo>
                  <a:pt x="117233" y="298704"/>
                </a:lnTo>
                <a:lnTo>
                  <a:pt x="108673" y="298576"/>
                </a:lnTo>
                <a:lnTo>
                  <a:pt x="101968" y="296163"/>
                </a:lnTo>
                <a:lnTo>
                  <a:pt x="92252" y="287020"/>
                </a:lnTo>
                <a:lnTo>
                  <a:pt x="89915" y="281305"/>
                </a:lnTo>
                <a:lnTo>
                  <a:pt x="90297" y="267970"/>
                </a:lnTo>
                <a:lnTo>
                  <a:pt x="92811" y="262636"/>
                </a:lnTo>
                <a:lnTo>
                  <a:pt x="102514" y="254000"/>
                </a:lnTo>
                <a:lnTo>
                  <a:pt x="109473" y="251841"/>
                </a:lnTo>
                <a:lnTo>
                  <a:pt x="137770" y="251841"/>
                </a:lnTo>
                <a:lnTo>
                  <a:pt x="138633" y="221361"/>
                </a:lnTo>
                <a:close/>
              </a:path>
              <a:path w="197484" h="1111885">
                <a:moveTo>
                  <a:pt x="156324" y="223520"/>
                </a:moveTo>
                <a:lnTo>
                  <a:pt x="150202" y="254635"/>
                </a:lnTo>
                <a:lnTo>
                  <a:pt x="156095" y="256412"/>
                </a:lnTo>
                <a:lnTo>
                  <a:pt x="160337" y="259080"/>
                </a:lnTo>
                <a:lnTo>
                  <a:pt x="165506" y="265938"/>
                </a:lnTo>
                <a:lnTo>
                  <a:pt x="166725" y="270129"/>
                </a:lnTo>
                <a:lnTo>
                  <a:pt x="166382" y="282194"/>
                </a:lnTo>
                <a:lnTo>
                  <a:pt x="163626" y="288163"/>
                </a:lnTo>
                <a:lnTo>
                  <a:pt x="153009" y="297561"/>
                </a:lnTo>
                <a:lnTo>
                  <a:pt x="145707" y="299847"/>
                </a:lnTo>
                <a:lnTo>
                  <a:pt x="185176" y="299847"/>
                </a:lnTo>
                <a:lnTo>
                  <a:pt x="188338" y="290429"/>
                </a:lnTo>
                <a:lnTo>
                  <a:pt x="190017" y="275971"/>
                </a:lnTo>
                <a:lnTo>
                  <a:pt x="189719" y="266636"/>
                </a:lnTo>
                <a:lnTo>
                  <a:pt x="171238" y="231695"/>
                </a:lnTo>
                <a:lnTo>
                  <a:pt x="164306" y="227185"/>
                </a:lnTo>
                <a:lnTo>
                  <a:pt x="156324" y="223520"/>
                </a:lnTo>
                <a:close/>
              </a:path>
              <a:path w="197484" h="1111885">
                <a:moveTo>
                  <a:pt x="137770" y="251841"/>
                </a:moveTo>
                <a:lnTo>
                  <a:pt x="118567" y="251841"/>
                </a:lnTo>
                <a:lnTo>
                  <a:pt x="117233" y="298704"/>
                </a:lnTo>
                <a:lnTo>
                  <a:pt x="136443" y="298704"/>
                </a:lnTo>
                <a:lnTo>
                  <a:pt x="137770" y="251841"/>
                </a:lnTo>
                <a:close/>
              </a:path>
              <a:path w="197484" h="1111885">
                <a:moveTo>
                  <a:pt x="71882" y="165608"/>
                </a:moveTo>
                <a:lnTo>
                  <a:pt x="71056" y="194691"/>
                </a:lnTo>
                <a:lnTo>
                  <a:pt x="189547" y="197993"/>
                </a:lnTo>
                <a:lnTo>
                  <a:pt x="190436" y="166750"/>
                </a:lnTo>
                <a:lnTo>
                  <a:pt x="163601" y="165988"/>
                </a:lnTo>
                <a:lnTo>
                  <a:pt x="89293" y="165988"/>
                </a:lnTo>
                <a:lnTo>
                  <a:pt x="71882" y="165608"/>
                </a:lnTo>
                <a:close/>
              </a:path>
              <a:path w="197484" h="1111885">
                <a:moveTo>
                  <a:pt x="109829" y="87630"/>
                </a:moveTo>
                <a:lnTo>
                  <a:pt x="102781" y="88011"/>
                </a:lnTo>
                <a:lnTo>
                  <a:pt x="92900" y="90043"/>
                </a:lnTo>
                <a:lnTo>
                  <a:pt x="88455" y="91948"/>
                </a:lnTo>
                <a:lnTo>
                  <a:pt x="84505" y="94869"/>
                </a:lnTo>
                <a:lnTo>
                  <a:pt x="80556" y="97662"/>
                </a:lnTo>
                <a:lnTo>
                  <a:pt x="77241" y="101854"/>
                </a:lnTo>
                <a:lnTo>
                  <a:pt x="71932" y="113284"/>
                </a:lnTo>
                <a:lnTo>
                  <a:pt x="70510" y="119507"/>
                </a:lnTo>
                <a:lnTo>
                  <a:pt x="70319" y="126364"/>
                </a:lnTo>
                <a:lnTo>
                  <a:pt x="71248" y="137699"/>
                </a:lnTo>
                <a:lnTo>
                  <a:pt x="74720" y="148082"/>
                </a:lnTo>
                <a:lnTo>
                  <a:pt x="80735" y="157511"/>
                </a:lnTo>
                <a:lnTo>
                  <a:pt x="89293" y="165988"/>
                </a:lnTo>
                <a:lnTo>
                  <a:pt x="163601" y="165988"/>
                </a:lnTo>
                <a:lnTo>
                  <a:pt x="136766" y="165226"/>
                </a:lnTo>
                <a:lnTo>
                  <a:pt x="127624" y="164802"/>
                </a:lnTo>
                <a:lnTo>
                  <a:pt x="93840" y="143510"/>
                </a:lnTo>
                <a:lnTo>
                  <a:pt x="94119" y="133858"/>
                </a:lnTo>
                <a:lnTo>
                  <a:pt x="95262" y="130175"/>
                </a:lnTo>
                <a:lnTo>
                  <a:pt x="99593" y="124333"/>
                </a:lnTo>
                <a:lnTo>
                  <a:pt x="102577" y="122174"/>
                </a:lnTo>
                <a:lnTo>
                  <a:pt x="106375" y="121031"/>
                </a:lnTo>
                <a:lnTo>
                  <a:pt x="110159" y="119761"/>
                </a:lnTo>
                <a:lnTo>
                  <a:pt x="118465" y="119253"/>
                </a:lnTo>
                <a:lnTo>
                  <a:pt x="191793" y="119253"/>
                </a:lnTo>
                <a:lnTo>
                  <a:pt x="192620" y="90043"/>
                </a:lnTo>
                <a:lnTo>
                  <a:pt x="109829" y="87630"/>
                </a:lnTo>
                <a:close/>
              </a:path>
              <a:path w="197484" h="1111885">
                <a:moveTo>
                  <a:pt x="191793" y="119253"/>
                </a:moveTo>
                <a:lnTo>
                  <a:pt x="118465" y="119253"/>
                </a:lnTo>
                <a:lnTo>
                  <a:pt x="191731" y="121412"/>
                </a:lnTo>
                <a:lnTo>
                  <a:pt x="191793" y="119253"/>
                </a:lnTo>
                <a:close/>
              </a:path>
              <a:path w="197484" h="1111885">
                <a:moveTo>
                  <a:pt x="34137" y="20193"/>
                </a:moveTo>
                <a:lnTo>
                  <a:pt x="51549" y="52197"/>
                </a:lnTo>
                <a:lnTo>
                  <a:pt x="75082" y="52832"/>
                </a:lnTo>
                <a:lnTo>
                  <a:pt x="74676" y="67183"/>
                </a:lnTo>
                <a:lnTo>
                  <a:pt x="99669" y="67945"/>
                </a:lnTo>
                <a:lnTo>
                  <a:pt x="100076" y="53594"/>
                </a:lnTo>
                <a:lnTo>
                  <a:pt x="180141" y="53594"/>
                </a:lnTo>
                <a:lnTo>
                  <a:pt x="183134" y="52578"/>
                </a:lnTo>
                <a:lnTo>
                  <a:pt x="189280" y="48513"/>
                </a:lnTo>
                <a:lnTo>
                  <a:pt x="191820" y="45338"/>
                </a:lnTo>
                <a:lnTo>
                  <a:pt x="193852" y="40767"/>
                </a:lnTo>
                <a:lnTo>
                  <a:pt x="195872" y="36322"/>
                </a:lnTo>
                <a:lnTo>
                  <a:pt x="196964" y="31242"/>
                </a:lnTo>
                <a:lnTo>
                  <a:pt x="197182" y="23749"/>
                </a:lnTo>
                <a:lnTo>
                  <a:pt x="158394" y="23749"/>
                </a:lnTo>
                <a:lnTo>
                  <a:pt x="100977" y="22098"/>
                </a:lnTo>
                <a:lnTo>
                  <a:pt x="100999" y="21336"/>
                </a:lnTo>
                <a:lnTo>
                  <a:pt x="75984" y="21336"/>
                </a:lnTo>
                <a:lnTo>
                  <a:pt x="34137" y="20193"/>
                </a:lnTo>
                <a:close/>
              </a:path>
              <a:path w="197484" h="1111885">
                <a:moveTo>
                  <a:pt x="180141" y="53594"/>
                </a:moveTo>
                <a:lnTo>
                  <a:pt x="100076" y="53594"/>
                </a:lnTo>
                <a:lnTo>
                  <a:pt x="162826" y="55372"/>
                </a:lnTo>
                <a:lnTo>
                  <a:pt x="170192" y="55245"/>
                </a:lnTo>
                <a:lnTo>
                  <a:pt x="173862" y="54610"/>
                </a:lnTo>
                <a:lnTo>
                  <a:pt x="179019" y="53975"/>
                </a:lnTo>
                <a:lnTo>
                  <a:pt x="180141" y="53594"/>
                </a:lnTo>
                <a:close/>
              </a:path>
              <a:path w="197484" h="1111885">
                <a:moveTo>
                  <a:pt x="193154" y="762"/>
                </a:moveTo>
                <a:lnTo>
                  <a:pt x="168744" y="2667"/>
                </a:lnTo>
                <a:lnTo>
                  <a:pt x="170599" y="8255"/>
                </a:lnTo>
                <a:lnTo>
                  <a:pt x="171488" y="12446"/>
                </a:lnTo>
                <a:lnTo>
                  <a:pt x="164033" y="23749"/>
                </a:lnTo>
                <a:lnTo>
                  <a:pt x="197182" y="23749"/>
                </a:lnTo>
                <a:lnTo>
                  <a:pt x="197396" y="16383"/>
                </a:lnTo>
                <a:lnTo>
                  <a:pt x="196062" y="8128"/>
                </a:lnTo>
                <a:lnTo>
                  <a:pt x="193154" y="762"/>
                </a:lnTo>
                <a:close/>
              </a:path>
              <a:path w="197484" h="1111885">
                <a:moveTo>
                  <a:pt x="76593" y="0"/>
                </a:moveTo>
                <a:lnTo>
                  <a:pt x="75984" y="21336"/>
                </a:lnTo>
                <a:lnTo>
                  <a:pt x="100999" y="21336"/>
                </a:lnTo>
                <a:lnTo>
                  <a:pt x="101587" y="635"/>
                </a:lnTo>
                <a:lnTo>
                  <a:pt x="76593" y="0"/>
                </a:lnTo>
                <a:close/>
              </a:path>
            </a:pathLst>
          </a:custGeom>
          <a:solidFill>
            <a:srgbClr val="000000"/>
          </a:solidFill>
        </p:spPr>
        <p:txBody>
          <a:bodyPr wrap="square" lIns="0" tIns="0" rIns="0" bIns="0" rtlCol="0"/>
          <a:lstStyle/>
          <a:p>
            <a:endParaRPr/>
          </a:p>
        </p:txBody>
      </p:sp>
      <p:sp>
        <p:nvSpPr>
          <p:cNvPr id="16" name="object 16"/>
          <p:cNvSpPr/>
          <p:nvPr/>
        </p:nvSpPr>
        <p:spPr>
          <a:xfrm>
            <a:off x="325946" y="2417065"/>
            <a:ext cx="176531" cy="1085851"/>
          </a:xfrm>
          <a:custGeom>
            <a:avLst/>
            <a:gdLst/>
            <a:ahLst/>
            <a:cxnLst/>
            <a:rect l="l" t="t" r="r" b="b"/>
            <a:pathLst>
              <a:path w="176529" h="1085850">
                <a:moveTo>
                  <a:pt x="164807" y="921131"/>
                </a:moveTo>
                <a:lnTo>
                  <a:pt x="406" y="984758"/>
                </a:lnTo>
                <a:lnTo>
                  <a:pt x="0" y="1019683"/>
                </a:lnTo>
                <a:lnTo>
                  <a:pt x="162864" y="1085341"/>
                </a:lnTo>
                <a:lnTo>
                  <a:pt x="163283" y="1050289"/>
                </a:lnTo>
                <a:lnTo>
                  <a:pt x="126276" y="1036320"/>
                </a:lnTo>
                <a:lnTo>
                  <a:pt x="126400" y="1025778"/>
                </a:lnTo>
                <a:lnTo>
                  <a:pt x="98831" y="1025778"/>
                </a:lnTo>
                <a:lnTo>
                  <a:pt x="38366" y="1003046"/>
                </a:lnTo>
                <a:lnTo>
                  <a:pt x="99352" y="981201"/>
                </a:lnTo>
                <a:lnTo>
                  <a:pt x="126928" y="981201"/>
                </a:lnTo>
                <a:lnTo>
                  <a:pt x="127050" y="970914"/>
                </a:lnTo>
                <a:lnTo>
                  <a:pt x="164388" y="957072"/>
                </a:lnTo>
                <a:lnTo>
                  <a:pt x="164807" y="921131"/>
                </a:lnTo>
                <a:close/>
              </a:path>
              <a:path w="176529" h="1085850">
                <a:moveTo>
                  <a:pt x="126928" y="981201"/>
                </a:moveTo>
                <a:lnTo>
                  <a:pt x="99352" y="981201"/>
                </a:lnTo>
                <a:lnTo>
                  <a:pt x="98831" y="1025778"/>
                </a:lnTo>
                <a:lnTo>
                  <a:pt x="126400" y="1025778"/>
                </a:lnTo>
                <a:lnTo>
                  <a:pt x="126928" y="981201"/>
                </a:lnTo>
                <a:close/>
              </a:path>
              <a:path w="176529" h="1085850">
                <a:moveTo>
                  <a:pt x="1676" y="877062"/>
                </a:moveTo>
                <a:lnTo>
                  <a:pt x="1308" y="908431"/>
                </a:lnTo>
                <a:lnTo>
                  <a:pt x="164934" y="910463"/>
                </a:lnTo>
                <a:lnTo>
                  <a:pt x="165303" y="879094"/>
                </a:lnTo>
                <a:lnTo>
                  <a:pt x="1676" y="877062"/>
                </a:lnTo>
                <a:close/>
              </a:path>
              <a:path w="176529" h="1085850">
                <a:moveTo>
                  <a:pt x="2438" y="813053"/>
                </a:moveTo>
                <a:lnTo>
                  <a:pt x="2070" y="844423"/>
                </a:lnTo>
                <a:lnTo>
                  <a:pt x="165696" y="846455"/>
                </a:lnTo>
                <a:lnTo>
                  <a:pt x="166065" y="815086"/>
                </a:lnTo>
                <a:lnTo>
                  <a:pt x="2438" y="813053"/>
                </a:lnTo>
                <a:close/>
              </a:path>
              <a:path w="176529" h="1085850">
                <a:moveTo>
                  <a:pt x="108204" y="666623"/>
                </a:moveTo>
                <a:lnTo>
                  <a:pt x="63855" y="683260"/>
                </a:lnTo>
                <a:lnTo>
                  <a:pt x="45872" y="727201"/>
                </a:lnTo>
                <a:lnTo>
                  <a:pt x="46251" y="735679"/>
                </a:lnTo>
                <a:lnTo>
                  <a:pt x="62482" y="771398"/>
                </a:lnTo>
                <a:lnTo>
                  <a:pt x="97679" y="788352"/>
                </a:lnTo>
                <a:lnTo>
                  <a:pt x="105422" y="788924"/>
                </a:lnTo>
                <a:lnTo>
                  <a:pt x="115252" y="788543"/>
                </a:lnTo>
                <a:lnTo>
                  <a:pt x="152793" y="772334"/>
                </a:lnTo>
                <a:lnTo>
                  <a:pt x="163204" y="756793"/>
                </a:lnTo>
                <a:lnTo>
                  <a:pt x="107480" y="756793"/>
                </a:lnTo>
                <a:lnTo>
                  <a:pt x="99183" y="756175"/>
                </a:lnTo>
                <a:lnTo>
                  <a:pt x="71378" y="735679"/>
                </a:lnTo>
                <a:lnTo>
                  <a:pt x="71433" y="727201"/>
                </a:lnTo>
                <a:lnTo>
                  <a:pt x="99726" y="699309"/>
                </a:lnTo>
                <a:lnTo>
                  <a:pt x="107937" y="698881"/>
                </a:lnTo>
                <a:lnTo>
                  <a:pt x="162836" y="698881"/>
                </a:lnTo>
                <a:lnTo>
                  <a:pt x="160222" y="693842"/>
                </a:lnTo>
                <a:lnTo>
                  <a:pt x="152590" y="684530"/>
                </a:lnTo>
                <a:lnTo>
                  <a:pt x="143258" y="676838"/>
                </a:lnTo>
                <a:lnTo>
                  <a:pt x="132749" y="671290"/>
                </a:lnTo>
                <a:lnTo>
                  <a:pt x="121065" y="667885"/>
                </a:lnTo>
                <a:lnTo>
                  <a:pt x="108204" y="666623"/>
                </a:lnTo>
                <a:close/>
              </a:path>
              <a:path w="176529" h="1085850">
                <a:moveTo>
                  <a:pt x="162836" y="698881"/>
                </a:moveTo>
                <a:lnTo>
                  <a:pt x="107937" y="698881"/>
                </a:lnTo>
                <a:lnTo>
                  <a:pt x="116328" y="699498"/>
                </a:lnTo>
                <a:lnTo>
                  <a:pt x="123650" y="701151"/>
                </a:lnTo>
                <a:lnTo>
                  <a:pt x="129900" y="703828"/>
                </a:lnTo>
                <a:lnTo>
                  <a:pt x="135077" y="707516"/>
                </a:lnTo>
                <a:lnTo>
                  <a:pt x="141262" y="713105"/>
                </a:lnTo>
                <a:lnTo>
                  <a:pt x="144297" y="720089"/>
                </a:lnTo>
                <a:lnTo>
                  <a:pt x="144105" y="736474"/>
                </a:lnTo>
                <a:lnTo>
                  <a:pt x="107480" y="756793"/>
                </a:lnTo>
                <a:lnTo>
                  <a:pt x="163204" y="756793"/>
                </a:lnTo>
                <a:lnTo>
                  <a:pt x="165338" y="751957"/>
                </a:lnTo>
                <a:lnTo>
                  <a:pt x="167732" y="744299"/>
                </a:lnTo>
                <a:lnTo>
                  <a:pt x="169206" y="736474"/>
                </a:lnTo>
                <a:lnTo>
                  <a:pt x="169760" y="728472"/>
                </a:lnTo>
                <a:lnTo>
                  <a:pt x="168808" y="715801"/>
                </a:lnTo>
                <a:lnTo>
                  <a:pt x="165628" y="704262"/>
                </a:lnTo>
                <a:lnTo>
                  <a:pt x="162836" y="698881"/>
                </a:lnTo>
                <a:close/>
              </a:path>
              <a:path w="176529" h="1085850">
                <a:moveTo>
                  <a:pt x="85839" y="537845"/>
                </a:moveTo>
                <a:lnTo>
                  <a:pt x="53055" y="562808"/>
                </a:lnTo>
                <a:lnTo>
                  <a:pt x="47485" y="590169"/>
                </a:lnTo>
                <a:lnTo>
                  <a:pt x="48361" y="602740"/>
                </a:lnTo>
                <a:lnTo>
                  <a:pt x="72256" y="639264"/>
                </a:lnTo>
                <a:lnTo>
                  <a:pt x="108864" y="648462"/>
                </a:lnTo>
                <a:lnTo>
                  <a:pt x="122602" y="647656"/>
                </a:lnTo>
                <a:lnTo>
                  <a:pt x="161754" y="625187"/>
                </a:lnTo>
                <a:lnTo>
                  <a:pt x="166641" y="616203"/>
                </a:lnTo>
                <a:lnTo>
                  <a:pt x="107022" y="616203"/>
                </a:lnTo>
                <a:lnTo>
                  <a:pt x="98219" y="615606"/>
                </a:lnTo>
                <a:lnTo>
                  <a:pt x="72072" y="597915"/>
                </a:lnTo>
                <a:lnTo>
                  <a:pt x="72237" y="584200"/>
                </a:lnTo>
                <a:lnTo>
                  <a:pt x="73850" y="579374"/>
                </a:lnTo>
                <a:lnTo>
                  <a:pt x="77025" y="575818"/>
                </a:lnTo>
                <a:lnTo>
                  <a:pt x="80187" y="572135"/>
                </a:lnTo>
                <a:lnTo>
                  <a:pt x="84861" y="569849"/>
                </a:lnTo>
                <a:lnTo>
                  <a:pt x="91059" y="568833"/>
                </a:lnTo>
                <a:lnTo>
                  <a:pt x="85839" y="537845"/>
                </a:lnTo>
                <a:close/>
              </a:path>
              <a:path w="176529" h="1085850">
                <a:moveTo>
                  <a:pt x="129159" y="536828"/>
                </a:moveTo>
                <a:lnTo>
                  <a:pt x="123558" y="567563"/>
                </a:lnTo>
                <a:lnTo>
                  <a:pt x="131800" y="569213"/>
                </a:lnTo>
                <a:lnTo>
                  <a:pt x="137591" y="572008"/>
                </a:lnTo>
                <a:lnTo>
                  <a:pt x="144272" y="579627"/>
                </a:lnTo>
                <a:lnTo>
                  <a:pt x="145772" y="584200"/>
                </a:lnTo>
                <a:lnTo>
                  <a:pt x="145830" y="590169"/>
                </a:lnTo>
                <a:lnTo>
                  <a:pt x="145732" y="598424"/>
                </a:lnTo>
                <a:lnTo>
                  <a:pt x="107022" y="616203"/>
                </a:lnTo>
                <a:lnTo>
                  <a:pt x="166641" y="616203"/>
                </a:lnTo>
                <a:lnTo>
                  <a:pt x="166995" y="615553"/>
                </a:lnTo>
                <a:lnTo>
                  <a:pt x="170140" y="604774"/>
                </a:lnTo>
                <a:lnTo>
                  <a:pt x="170242" y="604138"/>
                </a:lnTo>
                <a:lnTo>
                  <a:pt x="171373" y="592201"/>
                </a:lnTo>
                <a:lnTo>
                  <a:pt x="170823" y="581342"/>
                </a:lnTo>
                <a:lnTo>
                  <a:pt x="147696" y="544036"/>
                </a:lnTo>
                <a:lnTo>
                  <a:pt x="139084" y="539873"/>
                </a:lnTo>
                <a:lnTo>
                  <a:pt x="129159" y="536828"/>
                </a:lnTo>
                <a:close/>
              </a:path>
              <a:path w="176529" h="1085850">
                <a:moveTo>
                  <a:pt x="159009" y="449325"/>
                </a:moveTo>
                <a:lnTo>
                  <a:pt x="89903" y="449325"/>
                </a:lnTo>
                <a:lnTo>
                  <a:pt x="93027" y="449452"/>
                </a:lnTo>
                <a:lnTo>
                  <a:pt x="94787" y="454519"/>
                </a:lnTo>
                <a:lnTo>
                  <a:pt x="96597" y="461311"/>
                </a:lnTo>
                <a:lnTo>
                  <a:pt x="98458" y="469794"/>
                </a:lnTo>
                <a:lnTo>
                  <a:pt x="100469" y="480440"/>
                </a:lnTo>
                <a:lnTo>
                  <a:pt x="101906" y="487646"/>
                </a:lnTo>
                <a:lnTo>
                  <a:pt x="119278" y="518540"/>
                </a:lnTo>
                <a:lnTo>
                  <a:pt x="124485" y="521843"/>
                </a:lnTo>
                <a:lnTo>
                  <a:pt x="130441" y="523494"/>
                </a:lnTo>
                <a:lnTo>
                  <a:pt x="137134" y="523621"/>
                </a:lnTo>
                <a:lnTo>
                  <a:pt x="144404" y="523049"/>
                </a:lnTo>
                <a:lnTo>
                  <a:pt x="171922" y="493277"/>
                </a:lnTo>
                <a:lnTo>
                  <a:pt x="172008" y="492251"/>
                </a:lnTo>
                <a:lnTo>
                  <a:pt x="134264" y="492251"/>
                </a:lnTo>
                <a:lnTo>
                  <a:pt x="129806" y="492125"/>
                </a:lnTo>
                <a:lnTo>
                  <a:pt x="116268" y="460121"/>
                </a:lnTo>
                <a:lnTo>
                  <a:pt x="114744" y="453644"/>
                </a:lnTo>
                <a:lnTo>
                  <a:pt x="113449" y="449707"/>
                </a:lnTo>
                <a:lnTo>
                  <a:pt x="159368" y="449707"/>
                </a:lnTo>
                <a:lnTo>
                  <a:pt x="159009" y="449325"/>
                </a:lnTo>
                <a:close/>
              </a:path>
              <a:path w="176529" h="1085850">
                <a:moveTo>
                  <a:pt x="95173" y="418591"/>
                </a:moveTo>
                <a:lnTo>
                  <a:pt x="57657" y="430022"/>
                </a:lnTo>
                <a:lnTo>
                  <a:pt x="49047" y="471170"/>
                </a:lnTo>
                <a:lnTo>
                  <a:pt x="49323" y="478827"/>
                </a:lnTo>
                <a:lnTo>
                  <a:pt x="67154" y="513016"/>
                </a:lnTo>
                <a:lnTo>
                  <a:pt x="82042" y="519684"/>
                </a:lnTo>
                <a:lnTo>
                  <a:pt x="87503" y="491363"/>
                </a:lnTo>
                <a:lnTo>
                  <a:pt x="82029" y="489331"/>
                </a:lnTo>
                <a:lnTo>
                  <a:pt x="78206" y="486790"/>
                </a:lnTo>
                <a:lnTo>
                  <a:pt x="73888" y="480440"/>
                </a:lnTo>
                <a:lnTo>
                  <a:pt x="72834" y="476123"/>
                </a:lnTo>
                <a:lnTo>
                  <a:pt x="72999" y="462280"/>
                </a:lnTo>
                <a:lnTo>
                  <a:pt x="74358" y="456691"/>
                </a:lnTo>
                <a:lnTo>
                  <a:pt x="76962" y="453644"/>
                </a:lnTo>
                <a:lnTo>
                  <a:pt x="79552" y="450723"/>
                </a:lnTo>
                <a:lnTo>
                  <a:pt x="83870" y="449325"/>
                </a:lnTo>
                <a:lnTo>
                  <a:pt x="159009" y="449325"/>
                </a:lnTo>
                <a:lnTo>
                  <a:pt x="157454" y="447675"/>
                </a:lnTo>
                <a:lnTo>
                  <a:pt x="158051" y="447548"/>
                </a:lnTo>
                <a:lnTo>
                  <a:pt x="159283" y="447166"/>
                </a:lnTo>
                <a:lnTo>
                  <a:pt x="165252" y="445515"/>
                </a:lnTo>
                <a:lnTo>
                  <a:pt x="168363" y="444500"/>
                </a:lnTo>
                <a:lnTo>
                  <a:pt x="170446" y="443738"/>
                </a:lnTo>
                <a:lnTo>
                  <a:pt x="170735" y="419481"/>
                </a:lnTo>
                <a:lnTo>
                  <a:pt x="142201" y="419481"/>
                </a:lnTo>
                <a:lnTo>
                  <a:pt x="95173" y="418591"/>
                </a:lnTo>
                <a:close/>
              </a:path>
              <a:path w="176529" h="1085850">
                <a:moveTo>
                  <a:pt x="159368" y="449707"/>
                </a:moveTo>
                <a:lnTo>
                  <a:pt x="119697" y="449707"/>
                </a:lnTo>
                <a:lnTo>
                  <a:pt x="127215" y="449834"/>
                </a:lnTo>
                <a:lnTo>
                  <a:pt x="132308" y="450341"/>
                </a:lnTo>
                <a:lnTo>
                  <a:pt x="150723" y="469264"/>
                </a:lnTo>
                <a:lnTo>
                  <a:pt x="150596" y="480060"/>
                </a:lnTo>
                <a:lnTo>
                  <a:pt x="148945" y="484250"/>
                </a:lnTo>
                <a:lnTo>
                  <a:pt x="142468" y="490600"/>
                </a:lnTo>
                <a:lnTo>
                  <a:pt x="138658" y="492251"/>
                </a:lnTo>
                <a:lnTo>
                  <a:pt x="172008" y="492251"/>
                </a:lnTo>
                <a:lnTo>
                  <a:pt x="172537" y="485901"/>
                </a:lnTo>
                <a:lnTo>
                  <a:pt x="172661" y="483235"/>
                </a:lnTo>
                <a:lnTo>
                  <a:pt x="172708" y="477520"/>
                </a:lnTo>
                <a:lnTo>
                  <a:pt x="171500" y="471170"/>
                </a:lnTo>
                <a:lnTo>
                  <a:pt x="168973" y="465074"/>
                </a:lnTo>
                <a:lnTo>
                  <a:pt x="166433" y="458850"/>
                </a:lnTo>
                <a:lnTo>
                  <a:pt x="162598" y="453136"/>
                </a:lnTo>
                <a:lnTo>
                  <a:pt x="159368" y="449707"/>
                </a:lnTo>
                <a:close/>
              </a:path>
              <a:path w="176529" h="1085850">
                <a:moveTo>
                  <a:pt x="170815" y="412750"/>
                </a:moveTo>
                <a:lnTo>
                  <a:pt x="142201" y="419481"/>
                </a:lnTo>
                <a:lnTo>
                  <a:pt x="170735" y="419481"/>
                </a:lnTo>
                <a:lnTo>
                  <a:pt x="170815" y="412750"/>
                </a:lnTo>
                <a:close/>
              </a:path>
              <a:path w="176529" h="1085850">
                <a:moveTo>
                  <a:pt x="11099" y="354457"/>
                </a:moveTo>
                <a:lnTo>
                  <a:pt x="29032" y="386080"/>
                </a:lnTo>
                <a:lnTo>
                  <a:pt x="52578" y="386334"/>
                </a:lnTo>
                <a:lnTo>
                  <a:pt x="52412" y="400812"/>
                </a:lnTo>
                <a:lnTo>
                  <a:pt x="77406" y="401065"/>
                </a:lnTo>
                <a:lnTo>
                  <a:pt x="77584" y="386714"/>
                </a:lnTo>
                <a:lnTo>
                  <a:pt x="150639" y="386714"/>
                </a:lnTo>
                <a:lnTo>
                  <a:pt x="151371" y="386588"/>
                </a:lnTo>
                <a:lnTo>
                  <a:pt x="156514" y="385825"/>
                </a:lnTo>
                <a:lnTo>
                  <a:pt x="160604" y="384428"/>
                </a:lnTo>
                <a:lnTo>
                  <a:pt x="163639" y="382270"/>
                </a:lnTo>
                <a:lnTo>
                  <a:pt x="166687" y="380238"/>
                </a:lnTo>
                <a:lnTo>
                  <a:pt x="169176" y="376936"/>
                </a:lnTo>
                <a:lnTo>
                  <a:pt x="171132" y="372363"/>
                </a:lnTo>
                <a:lnTo>
                  <a:pt x="173075" y="367919"/>
                </a:lnTo>
                <a:lnTo>
                  <a:pt x="174091" y="362838"/>
                </a:lnTo>
                <a:lnTo>
                  <a:pt x="174174" y="355853"/>
                </a:lnTo>
                <a:lnTo>
                  <a:pt x="135394" y="355853"/>
                </a:lnTo>
                <a:lnTo>
                  <a:pt x="77952" y="355219"/>
                </a:lnTo>
                <a:lnTo>
                  <a:pt x="77955" y="354964"/>
                </a:lnTo>
                <a:lnTo>
                  <a:pt x="52946" y="354964"/>
                </a:lnTo>
                <a:lnTo>
                  <a:pt x="11099" y="354457"/>
                </a:lnTo>
                <a:close/>
              </a:path>
              <a:path w="176529" h="1085850">
                <a:moveTo>
                  <a:pt x="150639" y="386714"/>
                </a:moveTo>
                <a:lnTo>
                  <a:pt x="77584" y="386714"/>
                </a:lnTo>
                <a:lnTo>
                  <a:pt x="140347" y="387476"/>
                </a:lnTo>
                <a:lnTo>
                  <a:pt x="147713" y="387223"/>
                </a:lnTo>
                <a:lnTo>
                  <a:pt x="150639" y="386714"/>
                </a:lnTo>
                <a:close/>
              </a:path>
              <a:path w="176529" h="1085850">
                <a:moveTo>
                  <a:pt x="169760" y="332359"/>
                </a:moveTo>
                <a:lnTo>
                  <a:pt x="145389" y="334645"/>
                </a:lnTo>
                <a:lnTo>
                  <a:pt x="147345" y="340233"/>
                </a:lnTo>
                <a:lnTo>
                  <a:pt x="148297" y="344424"/>
                </a:lnTo>
                <a:lnTo>
                  <a:pt x="135394" y="355853"/>
                </a:lnTo>
                <a:lnTo>
                  <a:pt x="174174" y="355853"/>
                </a:lnTo>
                <a:lnTo>
                  <a:pt x="174269" y="347852"/>
                </a:lnTo>
                <a:lnTo>
                  <a:pt x="172796" y="339598"/>
                </a:lnTo>
                <a:lnTo>
                  <a:pt x="169760" y="332359"/>
                </a:lnTo>
                <a:close/>
              </a:path>
              <a:path w="176529" h="1085850">
                <a:moveTo>
                  <a:pt x="53200" y="333501"/>
                </a:moveTo>
                <a:lnTo>
                  <a:pt x="52946" y="354964"/>
                </a:lnTo>
                <a:lnTo>
                  <a:pt x="77955" y="354964"/>
                </a:lnTo>
                <a:lnTo>
                  <a:pt x="78206" y="333756"/>
                </a:lnTo>
                <a:lnTo>
                  <a:pt x="53200" y="333501"/>
                </a:lnTo>
                <a:close/>
              </a:path>
              <a:path w="176529" h="1085850">
                <a:moveTo>
                  <a:pt x="8737" y="279781"/>
                </a:moveTo>
                <a:lnTo>
                  <a:pt x="8369" y="311150"/>
                </a:lnTo>
                <a:lnTo>
                  <a:pt x="37388" y="311403"/>
                </a:lnTo>
                <a:lnTo>
                  <a:pt x="37757" y="280035"/>
                </a:lnTo>
                <a:lnTo>
                  <a:pt x="8737" y="279781"/>
                </a:lnTo>
                <a:close/>
              </a:path>
              <a:path w="176529" h="1085850">
                <a:moveTo>
                  <a:pt x="53835" y="280288"/>
                </a:moveTo>
                <a:lnTo>
                  <a:pt x="53467" y="311658"/>
                </a:lnTo>
                <a:lnTo>
                  <a:pt x="171996" y="313055"/>
                </a:lnTo>
                <a:lnTo>
                  <a:pt x="172364" y="281686"/>
                </a:lnTo>
                <a:lnTo>
                  <a:pt x="53835" y="280288"/>
                </a:lnTo>
                <a:close/>
              </a:path>
              <a:path w="176529" h="1085850">
                <a:moveTo>
                  <a:pt x="114515" y="133223"/>
                </a:moveTo>
                <a:lnTo>
                  <a:pt x="70167" y="149987"/>
                </a:lnTo>
                <a:lnTo>
                  <a:pt x="52171" y="193801"/>
                </a:lnTo>
                <a:lnTo>
                  <a:pt x="52557" y="202350"/>
                </a:lnTo>
                <a:lnTo>
                  <a:pt x="68787" y="238093"/>
                </a:lnTo>
                <a:lnTo>
                  <a:pt x="103980" y="254952"/>
                </a:lnTo>
                <a:lnTo>
                  <a:pt x="111721" y="255524"/>
                </a:lnTo>
                <a:lnTo>
                  <a:pt x="121558" y="255214"/>
                </a:lnTo>
                <a:lnTo>
                  <a:pt x="159099" y="238934"/>
                </a:lnTo>
                <a:lnTo>
                  <a:pt x="169524" y="223393"/>
                </a:lnTo>
                <a:lnTo>
                  <a:pt x="113779" y="223393"/>
                </a:lnTo>
                <a:lnTo>
                  <a:pt x="105482" y="222793"/>
                </a:lnTo>
                <a:lnTo>
                  <a:pt x="77707" y="202350"/>
                </a:lnTo>
                <a:lnTo>
                  <a:pt x="77838" y="185800"/>
                </a:lnTo>
                <a:lnTo>
                  <a:pt x="114236" y="165481"/>
                </a:lnTo>
                <a:lnTo>
                  <a:pt x="169119" y="165481"/>
                </a:lnTo>
                <a:lnTo>
                  <a:pt x="166521" y="160460"/>
                </a:lnTo>
                <a:lnTo>
                  <a:pt x="158889" y="151130"/>
                </a:lnTo>
                <a:lnTo>
                  <a:pt x="149564" y="143438"/>
                </a:lnTo>
                <a:lnTo>
                  <a:pt x="139060" y="137890"/>
                </a:lnTo>
                <a:lnTo>
                  <a:pt x="127376" y="134485"/>
                </a:lnTo>
                <a:lnTo>
                  <a:pt x="114515" y="133223"/>
                </a:lnTo>
                <a:close/>
              </a:path>
              <a:path w="176529" h="1085850">
                <a:moveTo>
                  <a:pt x="169119" y="165481"/>
                </a:moveTo>
                <a:lnTo>
                  <a:pt x="114236" y="165481"/>
                </a:lnTo>
                <a:lnTo>
                  <a:pt x="122632" y="166098"/>
                </a:lnTo>
                <a:lnTo>
                  <a:pt x="129954" y="167751"/>
                </a:lnTo>
                <a:lnTo>
                  <a:pt x="136201" y="170428"/>
                </a:lnTo>
                <a:lnTo>
                  <a:pt x="141376" y="174116"/>
                </a:lnTo>
                <a:lnTo>
                  <a:pt x="147561" y="179832"/>
                </a:lnTo>
                <a:lnTo>
                  <a:pt x="150609" y="186689"/>
                </a:lnTo>
                <a:lnTo>
                  <a:pt x="150396" y="203092"/>
                </a:lnTo>
                <a:lnTo>
                  <a:pt x="113779" y="223393"/>
                </a:lnTo>
                <a:lnTo>
                  <a:pt x="169524" y="223393"/>
                </a:lnTo>
                <a:lnTo>
                  <a:pt x="171650" y="218610"/>
                </a:lnTo>
                <a:lnTo>
                  <a:pt x="174043" y="210947"/>
                </a:lnTo>
                <a:lnTo>
                  <a:pt x="175517" y="203092"/>
                </a:lnTo>
                <a:lnTo>
                  <a:pt x="176072" y="195072"/>
                </a:lnTo>
                <a:lnTo>
                  <a:pt x="175113" y="182455"/>
                </a:lnTo>
                <a:lnTo>
                  <a:pt x="171929" y="170910"/>
                </a:lnTo>
                <a:lnTo>
                  <a:pt x="169119" y="165481"/>
                </a:lnTo>
                <a:close/>
              </a:path>
              <a:path w="176529" h="1085850">
                <a:moveTo>
                  <a:pt x="92862" y="0"/>
                </a:moveTo>
                <a:lnTo>
                  <a:pt x="57962" y="20574"/>
                </a:lnTo>
                <a:lnTo>
                  <a:pt x="55410" y="26162"/>
                </a:lnTo>
                <a:lnTo>
                  <a:pt x="54115" y="32385"/>
                </a:lnTo>
                <a:lnTo>
                  <a:pt x="54038" y="39877"/>
                </a:lnTo>
                <a:lnTo>
                  <a:pt x="55121" y="50736"/>
                </a:lnTo>
                <a:lnTo>
                  <a:pt x="58769" y="61023"/>
                </a:lnTo>
                <a:lnTo>
                  <a:pt x="64941" y="70358"/>
                </a:lnTo>
                <a:lnTo>
                  <a:pt x="73634" y="78739"/>
                </a:lnTo>
                <a:lnTo>
                  <a:pt x="56219" y="78739"/>
                </a:lnTo>
                <a:lnTo>
                  <a:pt x="55880" y="107696"/>
                </a:lnTo>
                <a:lnTo>
                  <a:pt x="174409" y="109093"/>
                </a:lnTo>
                <a:lnTo>
                  <a:pt x="174765" y="78739"/>
                </a:lnTo>
                <a:lnTo>
                  <a:pt x="73634" y="78739"/>
                </a:lnTo>
                <a:lnTo>
                  <a:pt x="56222" y="78486"/>
                </a:lnTo>
                <a:lnTo>
                  <a:pt x="174768" y="78486"/>
                </a:lnTo>
                <a:lnTo>
                  <a:pt x="174777" y="77724"/>
                </a:lnTo>
                <a:lnTo>
                  <a:pt x="121094" y="77088"/>
                </a:lnTo>
                <a:lnTo>
                  <a:pt x="111943" y="76831"/>
                </a:lnTo>
                <a:lnTo>
                  <a:pt x="82156" y="65277"/>
                </a:lnTo>
                <a:lnTo>
                  <a:pt x="79235" y="60960"/>
                </a:lnTo>
                <a:lnTo>
                  <a:pt x="77800" y="56134"/>
                </a:lnTo>
                <a:lnTo>
                  <a:pt x="77914" y="46482"/>
                </a:lnTo>
                <a:lnTo>
                  <a:pt x="79006" y="42799"/>
                </a:lnTo>
                <a:lnTo>
                  <a:pt x="81127" y="39877"/>
                </a:lnTo>
                <a:lnTo>
                  <a:pt x="83235" y="36830"/>
                </a:lnTo>
                <a:lnTo>
                  <a:pt x="86182" y="34671"/>
                </a:lnTo>
                <a:lnTo>
                  <a:pt x="93738" y="32131"/>
                </a:lnTo>
                <a:lnTo>
                  <a:pt x="102019" y="31496"/>
                </a:lnTo>
                <a:lnTo>
                  <a:pt x="175321" y="31496"/>
                </a:lnTo>
                <a:lnTo>
                  <a:pt x="175679" y="1015"/>
                </a:lnTo>
                <a:lnTo>
                  <a:pt x="92862" y="0"/>
                </a:lnTo>
                <a:close/>
              </a:path>
              <a:path w="176529" h="1085850">
                <a:moveTo>
                  <a:pt x="175321" y="31496"/>
                </a:moveTo>
                <a:lnTo>
                  <a:pt x="102019" y="31496"/>
                </a:lnTo>
                <a:lnTo>
                  <a:pt x="175310" y="32385"/>
                </a:lnTo>
                <a:lnTo>
                  <a:pt x="175321" y="31496"/>
                </a:lnTo>
                <a:close/>
              </a:path>
            </a:pathLst>
          </a:custGeom>
          <a:solidFill>
            <a:srgbClr val="000000"/>
          </a:solidFill>
        </p:spPr>
        <p:txBody>
          <a:bodyPr wrap="square" lIns="0" tIns="0" rIns="0" bIns="0" rtlCol="0"/>
          <a:lstStyle/>
          <a:p>
            <a:endParaRPr/>
          </a:p>
        </p:txBody>
      </p:sp>
      <p:sp>
        <p:nvSpPr>
          <p:cNvPr id="17" name="object 17"/>
          <p:cNvSpPr/>
          <p:nvPr/>
        </p:nvSpPr>
        <p:spPr>
          <a:xfrm>
            <a:off x="4870703" y="2823973"/>
            <a:ext cx="3962400" cy="1125220"/>
          </a:xfrm>
          <a:custGeom>
            <a:avLst/>
            <a:gdLst/>
            <a:ahLst/>
            <a:cxnLst/>
            <a:rect l="l" t="t" r="r" b="b"/>
            <a:pathLst>
              <a:path w="3962400" h="1125220">
                <a:moveTo>
                  <a:pt x="3962400" y="0"/>
                </a:moveTo>
                <a:lnTo>
                  <a:pt x="0" y="0"/>
                </a:lnTo>
                <a:lnTo>
                  <a:pt x="0" y="1124711"/>
                </a:lnTo>
                <a:lnTo>
                  <a:pt x="3962400" y="1124711"/>
                </a:lnTo>
                <a:lnTo>
                  <a:pt x="3962400" y="0"/>
                </a:lnTo>
                <a:close/>
              </a:path>
            </a:pathLst>
          </a:custGeom>
          <a:solidFill>
            <a:srgbClr val="FFFFFF"/>
          </a:solidFill>
        </p:spPr>
        <p:txBody>
          <a:bodyPr wrap="square" lIns="0" tIns="0" rIns="0" bIns="0" rtlCol="0"/>
          <a:lstStyle/>
          <a:p>
            <a:endParaRPr/>
          </a:p>
        </p:txBody>
      </p:sp>
      <p:sp>
        <p:nvSpPr>
          <p:cNvPr id="18" name="object 18"/>
          <p:cNvSpPr txBox="1"/>
          <p:nvPr/>
        </p:nvSpPr>
        <p:spPr>
          <a:xfrm>
            <a:off x="4870703" y="2823974"/>
            <a:ext cx="3962400" cy="993221"/>
          </a:xfrm>
          <a:prstGeom prst="rect">
            <a:avLst/>
          </a:prstGeom>
          <a:ln w="9144">
            <a:solidFill>
              <a:srgbClr val="000000"/>
            </a:solidFill>
          </a:ln>
        </p:spPr>
        <p:txBody>
          <a:bodyPr vert="horz" wrap="square" lIns="0" tIns="130175" rIns="0" bIns="0" rtlCol="0">
            <a:spAutoFit/>
          </a:bodyPr>
          <a:lstStyle/>
          <a:p>
            <a:pPr marL="92072">
              <a:spcBef>
                <a:spcPts val="1025"/>
              </a:spcBef>
            </a:pPr>
            <a:r>
              <a:rPr sz="1400" b="1" dirty="0">
                <a:latin typeface="Arial"/>
                <a:cs typeface="Arial"/>
              </a:rPr>
              <a:t>Allocated</a:t>
            </a:r>
            <a:r>
              <a:rPr sz="1400" b="1" spc="-31" dirty="0">
                <a:latin typeface="Arial"/>
                <a:cs typeface="Arial"/>
              </a:rPr>
              <a:t> </a:t>
            </a:r>
            <a:r>
              <a:rPr sz="1400" b="1" dirty="0">
                <a:latin typeface="Arial"/>
                <a:cs typeface="Arial"/>
              </a:rPr>
              <a:t>to</a:t>
            </a:r>
            <a:r>
              <a:rPr sz="1400" b="1" spc="-25" dirty="0">
                <a:latin typeface="Arial"/>
                <a:cs typeface="Arial"/>
              </a:rPr>
              <a:t> </a:t>
            </a:r>
            <a:r>
              <a:rPr sz="1400" b="1" dirty="0">
                <a:latin typeface="Arial"/>
                <a:cs typeface="Arial"/>
              </a:rPr>
              <a:t>control</a:t>
            </a:r>
            <a:r>
              <a:rPr sz="1400" b="1" spc="-40" dirty="0">
                <a:latin typeface="Arial"/>
                <a:cs typeface="Arial"/>
              </a:rPr>
              <a:t> </a:t>
            </a:r>
            <a:r>
              <a:rPr sz="1400" b="1" dirty="0">
                <a:latin typeface="Arial"/>
                <a:cs typeface="Arial"/>
              </a:rPr>
              <a:t>(n</a:t>
            </a:r>
            <a:r>
              <a:rPr sz="1400" b="1" spc="-25" dirty="0">
                <a:latin typeface="Arial"/>
                <a:cs typeface="Arial"/>
              </a:rPr>
              <a:t> =…)</a:t>
            </a:r>
            <a:endParaRPr sz="1400">
              <a:latin typeface="Arial"/>
              <a:cs typeface="Arial"/>
            </a:endParaRPr>
          </a:p>
          <a:p>
            <a:pPr marL="191766" marR="134617">
              <a:spcBef>
                <a:spcPts val="5"/>
              </a:spcBef>
            </a:pPr>
            <a:r>
              <a:rPr sz="1400" b="1" dirty="0">
                <a:latin typeface="Arial"/>
                <a:cs typeface="Arial"/>
              </a:rPr>
              <a:t>Received</a:t>
            </a:r>
            <a:r>
              <a:rPr sz="1400" b="1" spc="-71" dirty="0">
                <a:latin typeface="Arial"/>
                <a:cs typeface="Arial"/>
              </a:rPr>
              <a:t> </a:t>
            </a:r>
            <a:r>
              <a:rPr sz="1400" b="1" dirty="0">
                <a:latin typeface="Arial"/>
                <a:cs typeface="Arial"/>
              </a:rPr>
              <a:t>allocated</a:t>
            </a:r>
            <a:r>
              <a:rPr sz="1400" b="1" spc="-71" dirty="0">
                <a:latin typeface="Arial"/>
                <a:cs typeface="Arial"/>
              </a:rPr>
              <a:t> </a:t>
            </a:r>
            <a:r>
              <a:rPr sz="1400" b="1" dirty="0">
                <a:latin typeface="Arial"/>
                <a:cs typeface="Arial"/>
              </a:rPr>
              <a:t>control</a:t>
            </a:r>
            <a:r>
              <a:rPr sz="1400" b="1" spc="-51" dirty="0">
                <a:latin typeface="Arial"/>
                <a:cs typeface="Arial"/>
              </a:rPr>
              <a:t> </a:t>
            </a:r>
            <a:r>
              <a:rPr sz="1400" b="1" dirty="0">
                <a:latin typeface="Arial"/>
                <a:cs typeface="Arial"/>
              </a:rPr>
              <a:t>measure</a:t>
            </a:r>
            <a:r>
              <a:rPr sz="1400" b="1" spc="-45" dirty="0">
                <a:latin typeface="Arial"/>
                <a:cs typeface="Arial"/>
              </a:rPr>
              <a:t> </a:t>
            </a:r>
            <a:r>
              <a:rPr sz="1400" b="1" dirty="0">
                <a:latin typeface="Arial"/>
                <a:cs typeface="Arial"/>
              </a:rPr>
              <a:t>(n</a:t>
            </a:r>
            <a:r>
              <a:rPr sz="1400" b="1" spc="-31" dirty="0">
                <a:latin typeface="Arial"/>
                <a:cs typeface="Arial"/>
              </a:rPr>
              <a:t> </a:t>
            </a:r>
            <a:r>
              <a:rPr sz="1400" b="1" spc="-25" dirty="0">
                <a:latin typeface="Arial"/>
                <a:cs typeface="Arial"/>
              </a:rPr>
              <a:t>=…) </a:t>
            </a:r>
            <a:r>
              <a:rPr sz="1400" b="1" dirty="0">
                <a:latin typeface="Arial"/>
                <a:cs typeface="Arial"/>
              </a:rPr>
              <a:t>Did</a:t>
            </a:r>
            <a:r>
              <a:rPr sz="1400" b="1" spc="-45" dirty="0">
                <a:latin typeface="Arial"/>
                <a:cs typeface="Arial"/>
              </a:rPr>
              <a:t> </a:t>
            </a:r>
            <a:r>
              <a:rPr sz="1400" b="1" dirty="0">
                <a:latin typeface="Arial"/>
                <a:cs typeface="Arial"/>
              </a:rPr>
              <a:t>not</a:t>
            </a:r>
            <a:r>
              <a:rPr sz="1400" b="1" spc="-20" dirty="0">
                <a:latin typeface="Arial"/>
                <a:cs typeface="Arial"/>
              </a:rPr>
              <a:t> </a:t>
            </a:r>
            <a:r>
              <a:rPr sz="1400" b="1" dirty="0">
                <a:latin typeface="Arial"/>
                <a:cs typeface="Arial"/>
              </a:rPr>
              <a:t>receive</a:t>
            </a:r>
            <a:r>
              <a:rPr sz="1400" b="1" spc="-51" dirty="0">
                <a:latin typeface="Arial"/>
                <a:cs typeface="Arial"/>
              </a:rPr>
              <a:t> </a:t>
            </a:r>
            <a:r>
              <a:rPr sz="1400" b="1" dirty="0">
                <a:latin typeface="Arial"/>
                <a:cs typeface="Arial"/>
              </a:rPr>
              <a:t>allocated</a:t>
            </a:r>
            <a:r>
              <a:rPr sz="1400" b="1" spc="-60" dirty="0">
                <a:latin typeface="Arial"/>
                <a:cs typeface="Arial"/>
              </a:rPr>
              <a:t> </a:t>
            </a:r>
            <a:r>
              <a:rPr b="1" baseline="-11574" dirty="0">
                <a:latin typeface="Arial"/>
                <a:cs typeface="Arial"/>
              </a:rPr>
              <a:t>control</a:t>
            </a:r>
            <a:r>
              <a:rPr b="1" spc="-23" baseline="-11574" dirty="0">
                <a:latin typeface="Arial"/>
                <a:cs typeface="Arial"/>
              </a:rPr>
              <a:t> </a:t>
            </a:r>
            <a:r>
              <a:rPr b="1" baseline="-11574" dirty="0">
                <a:latin typeface="Arial"/>
                <a:cs typeface="Arial"/>
              </a:rPr>
              <a:t>measure</a:t>
            </a:r>
            <a:r>
              <a:rPr b="1" spc="-52" baseline="-11574" dirty="0">
                <a:latin typeface="Arial"/>
                <a:cs typeface="Arial"/>
              </a:rPr>
              <a:t> </a:t>
            </a:r>
            <a:r>
              <a:rPr sz="1400" b="1" spc="-51" dirty="0">
                <a:latin typeface="Arial"/>
                <a:cs typeface="Arial"/>
              </a:rPr>
              <a:t>; </a:t>
            </a:r>
            <a:r>
              <a:rPr sz="1400" b="1" dirty="0">
                <a:latin typeface="Arial"/>
                <a:cs typeface="Arial"/>
              </a:rPr>
              <a:t>give</a:t>
            </a:r>
            <a:r>
              <a:rPr sz="1400" b="1" spc="-35" dirty="0">
                <a:latin typeface="Arial"/>
                <a:cs typeface="Arial"/>
              </a:rPr>
              <a:t> </a:t>
            </a:r>
            <a:r>
              <a:rPr sz="1400" b="1" dirty="0">
                <a:latin typeface="Arial"/>
                <a:cs typeface="Arial"/>
              </a:rPr>
              <a:t>reasons</a:t>
            </a:r>
            <a:r>
              <a:rPr sz="1400" b="1" spc="-45" dirty="0">
                <a:latin typeface="Arial"/>
                <a:cs typeface="Arial"/>
              </a:rPr>
              <a:t> </a:t>
            </a:r>
            <a:r>
              <a:rPr sz="1400" b="1" dirty="0">
                <a:latin typeface="Arial"/>
                <a:cs typeface="Arial"/>
              </a:rPr>
              <a:t>(n</a:t>
            </a:r>
            <a:r>
              <a:rPr sz="1400" b="1" spc="-25" dirty="0">
                <a:latin typeface="Arial"/>
                <a:cs typeface="Arial"/>
              </a:rPr>
              <a:t> =…)</a:t>
            </a:r>
            <a:endParaRPr sz="1400">
              <a:latin typeface="Arial"/>
              <a:cs typeface="Arial"/>
            </a:endParaRPr>
          </a:p>
        </p:txBody>
      </p:sp>
      <p:sp>
        <p:nvSpPr>
          <p:cNvPr id="19" name="object 19"/>
          <p:cNvSpPr/>
          <p:nvPr/>
        </p:nvSpPr>
        <p:spPr>
          <a:xfrm>
            <a:off x="2680716" y="3910583"/>
            <a:ext cx="3581400" cy="419100"/>
          </a:xfrm>
          <a:custGeom>
            <a:avLst/>
            <a:gdLst/>
            <a:ahLst/>
            <a:cxnLst/>
            <a:rect l="l" t="t" r="r" b="b"/>
            <a:pathLst>
              <a:path w="3581400" h="419100">
                <a:moveTo>
                  <a:pt x="76200" y="246888"/>
                </a:moveTo>
                <a:lnTo>
                  <a:pt x="44450" y="246888"/>
                </a:lnTo>
                <a:lnTo>
                  <a:pt x="44450" y="0"/>
                </a:lnTo>
                <a:lnTo>
                  <a:pt x="31750" y="0"/>
                </a:lnTo>
                <a:lnTo>
                  <a:pt x="31750" y="246888"/>
                </a:lnTo>
                <a:lnTo>
                  <a:pt x="0" y="246888"/>
                </a:lnTo>
                <a:lnTo>
                  <a:pt x="38100" y="323088"/>
                </a:lnTo>
                <a:lnTo>
                  <a:pt x="69850" y="259588"/>
                </a:lnTo>
                <a:lnTo>
                  <a:pt x="76200" y="246888"/>
                </a:lnTo>
                <a:close/>
              </a:path>
              <a:path w="3581400" h="419100">
                <a:moveTo>
                  <a:pt x="3581400" y="342900"/>
                </a:moveTo>
                <a:lnTo>
                  <a:pt x="3549650" y="342900"/>
                </a:lnTo>
                <a:lnTo>
                  <a:pt x="3549650" y="56388"/>
                </a:lnTo>
                <a:lnTo>
                  <a:pt x="3536950" y="56388"/>
                </a:lnTo>
                <a:lnTo>
                  <a:pt x="3536950" y="342900"/>
                </a:lnTo>
                <a:lnTo>
                  <a:pt x="3505200" y="342900"/>
                </a:lnTo>
                <a:lnTo>
                  <a:pt x="3543300" y="419100"/>
                </a:lnTo>
                <a:lnTo>
                  <a:pt x="3575050" y="355600"/>
                </a:lnTo>
                <a:lnTo>
                  <a:pt x="3581400" y="342900"/>
                </a:lnTo>
                <a:close/>
              </a:path>
            </a:pathLst>
          </a:custGeom>
          <a:solidFill>
            <a:srgbClr val="000000"/>
          </a:solidFill>
        </p:spPr>
        <p:txBody>
          <a:bodyPr wrap="square" lIns="0" tIns="0" rIns="0" bIns="0" rtlCol="0"/>
          <a:lstStyle/>
          <a:p>
            <a:endParaRPr/>
          </a:p>
        </p:txBody>
      </p:sp>
      <p:sp>
        <p:nvSpPr>
          <p:cNvPr id="20" name="object 20"/>
          <p:cNvSpPr txBox="1"/>
          <p:nvPr/>
        </p:nvSpPr>
        <p:spPr>
          <a:xfrm>
            <a:off x="594359" y="4291585"/>
            <a:ext cx="4038600" cy="723275"/>
          </a:xfrm>
          <a:prstGeom prst="rect">
            <a:avLst/>
          </a:prstGeom>
          <a:ln w="9144">
            <a:solidFill>
              <a:srgbClr val="000000"/>
            </a:solidFill>
          </a:ln>
        </p:spPr>
        <p:txBody>
          <a:bodyPr vert="horz" wrap="square" lIns="0" tIns="0" rIns="0" bIns="0" rtlCol="0">
            <a:spAutoFit/>
          </a:bodyPr>
          <a:lstStyle/>
          <a:p>
            <a:pPr marL="91438">
              <a:lnSpc>
                <a:spcPts val="1845"/>
              </a:lnSpc>
            </a:pPr>
            <a:r>
              <a:rPr sz="1600" b="1" dirty="0">
                <a:latin typeface="Arial"/>
                <a:cs typeface="Arial"/>
              </a:rPr>
              <a:t>Lost</a:t>
            </a:r>
            <a:r>
              <a:rPr sz="1600" b="1" spc="-25" dirty="0">
                <a:latin typeface="Arial"/>
                <a:cs typeface="Arial"/>
              </a:rPr>
              <a:t> </a:t>
            </a:r>
            <a:r>
              <a:rPr sz="1600" b="1" dirty="0">
                <a:latin typeface="Arial"/>
                <a:cs typeface="Arial"/>
              </a:rPr>
              <a:t>to</a:t>
            </a:r>
            <a:r>
              <a:rPr sz="1600" b="1" spc="-40" dirty="0">
                <a:latin typeface="Arial"/>
                <a:cs typeface="Arial"/>
              </a:rPr>
              <a:t> </a:t>
            </a:r>
            <a:r>
              <a:rPr sz="1600" b="1" spc="-11" dirty="0">
                <a:latin typeface="Arial"/>
                <a:cs typeface="Arial"/>
              </a:rPr>
              <a:t>follow-</a:t>
            </a:r>
            <a:r>
              <a:rPr sz="1600" b="1" dirty="0">
                <a:latin typeface="Arial"/>
                <a:cs typeface="Arial"/>
              </a:rPr>
              <a:t>up;</a:t>
            </a:r>
            <a:r>
              <a:rPr sz="1600" b="1" spc="-25" dirty="0">
                <a:latin typeface="Arial"/>
                <a:cs typeface="Arial"/>
              </a:rPr>
              <a:t> </a:t>
            </a:r>
            <a:r>
              <a:rPr sz="1600" b="1" dirty="0">
                <a:latin typeface="Arial"/>
                <a:cs typeface="Arial"/>
              </a:rPr>
              <a:t>give</a:t>
            </a:r>
            <a:r>
              <a:rPr sz="1600" b="1" spc="15" dirty="0">
                <a:latin typeface="Arial"/>
                <a:cs typeface="Arial"/>
              </a:rPr>
              <a:t> </a:t>
            </a:r>
            <a:r>
              <a:rPr sz="1600" b="1" dirty="0">
                <a:latin typeface="Arial"/>
                <a:cs typeface="Arial"/>
              </a:rPr>
              <a:t>reasons</a:t>
            </a:r>
            <a:r>
              <a:rPr sz="1600" b="1" spc="-40" dirty="0">
                <a:latin typeface="Arial"/>
                <a:cs typeface="Arial"/>
              </a:rPr>
              <a:t> </a:t>
            </a:r>
            <a:r>
              <a:rPr sz="1600" b="1" dirty="0">
                <a:latin typeface="Arial"/>
                <a:cs typeface="Arial"/>
              </a:rPr>
              <a:t>(n</a:t>
            </a:r>
            <a:r>
              <a:rPr sz="1600" b="1" spc="-25" dirty="0">
                <a:latin typeface="Arial"/>
                <a:cs typeface="Arial"/>
              </a:rPr>
              <a:t> =…)</a:t>
            </a:r>
            <a:endParaRPr sz="1600">
              <a:latin typeface="Arial"/>
              <a:cs typeface="Arial"/>
            </a:endParaRPr>
          </a:p>
          <a:p>
            <a:pPr marL="91438" marR="1370296"/>
            <a:r>
              <a:rPr sz="1600" b="1" dirty="0">
                <a:latin typeface="Arial"/>
                <a:cs typeface="Arial"/>
              </a:rPr>
              <a:t>Discontinued</a:t>
            </a:r>
            <a:r>
              <a:rPr sz="1600" b="1" spc="-95" dirty="0">
                <a:latin typeface="Arial"/>
                <a:cs typeface="Arial"/>
              </a:rPr>
              <a:t> </a:t>
            </a:r>
            <a:r>
              <a:rPr sz="1600" b="1" spc="-11" dirty="0">
                <a:latin typeface="Arial"/>
                <a:cs typeface="Arial"/>
              </a:rPr>
              <a:t>intervention; </a:t>
            </a:r>
            <a:r>
              <a:rPr sz="1600" b="1" dirty="0">
                <a:latin typeface="Arial"/>
                <a:cs typeface="Arial"/>
              </a:rPr>
              <a:t>give</a:t>
            </a:r>
            <a:r>
              <a:rPr sz="1600" b="1" spc="-20" dirty="0">
                <a:latin typeface="Arial"/>
                <a:cs typeface="Arial"/>
              </a:rPr>
              <a:t> </a:t>
            </a:r>
            <a:r>
              <a:rPr sz="1600" b="1" dirty="0">
                <a:latin typeface="Arial"/>
                <a:cs typeface="Arial"/>
              </a:rPr>
              <a:t>reasons</a:t>
            </a:r>
            <a:r>
              <a:rPr sz="1600" b="1" spc="-51" dirty="0">
                <a:latin typeface="Arial"/>
                <a:cs typeface="Arial"/>
              </a:rPr>
              <a:t> </a:t>
            </a:r>
            <a:r>
              <a:rPr sz="1600" b="1" dirty="0">
                <a:latin typeface="Arial"/>
                <a:cs typeface="Arial"/>
              </a:rPr>
              <a:t>(n</a:t>
            </a:r>
            <a:r>
              <a:rPr sz="1600" b="1" spc="-45" dirty="0">
                <a:latin typeface="Arial"/>
                <a:cs typeface="Arial"/>
              </a:rPr>
              <a:t> </a:t>
            </a:r>
            <a:r>
              <a:rPr sz="1600" b="1" spc="-25" dirty="0">
                <a:latin typeface="Arial"/>
                <a:cs typeface="Arial"/>
              </a:rPr>
              <a:t>=…)</a:t>
            </a:r>
            <a:endParaRPr sz="1600">
              <a:latin typeface="Arial"/>
              <a:cs typeface="Arial"/>
            </a:endParaRPr>
          </a:p>
        </p:txBody>
      </p:sp>
      <p:sp>
        <p:nvSpPr>
          <p:cNvPr id="21" name="object 21"/>
          <p:cNvSpPr/>
          <p:nvPr/>
        </p:nvSpPr>
        <p:spPr>
          <a:xfrm>
            <a:off x="4890515" y="4309871"/>
            <a:ext cx="3962400" cy="685800"/>
          </a:xfrm>
          <a:custGeom>
            <a:avLst/>
            <a:gdLst/>
            <a:ahLst/>
            <a:cxnLst/>
            <a:rect l="l" t="t" r="r" b="b"/>
            <a:pathLst>
              <a:path w="3962400" h="685800">
                <a:moveTo>
                  <a:pt x="3962399" y="0"/>
                </a:moveTo>
                <a:lnTo>
                  <a:pt x="0" y="0"/>
                </a:lnTo>
                <a:lnTo>
                  <a:pt x="0" y="685800"/>
                </a:lnTo>
                <a:lnTo>
                  <a:pt x="3962399" y="685800"/>
                </a:lnTo>
                <a:lnTo>
                  <a:pt x="3962399" y="0"/>
                </a:lnTo>
                <a:close/>
              </a:path>
            </a:pathLst>
          </a:custGeom>
          <a:solidFill>
            <a:srgbClr val="FFFFFF"/>
          </a:solidFill>
        </p:spPr>
        <p:txBody>
          <a:bodyPr wrap="square" lIns="0" tIns="0" rIns="0" bIns="0" rtlCol="0"/>
          <a:lstStyle/>
          <a:p>
            <a:endParaRPr/>
          </a:p>
        </p:txBody>
      </p:sp>
      <p:sp>
        <p:nvSpPr>
          <p:cNvPr id="22" name="object 22"/>
          <p:cNvSpPr txBox="1"/>
          <p:nvPr/>
        </p:nvSpPr>
        <p:spPr>
          <a:xfrm>
            <a:off x="4890515" y="4309874"/>
            <a:ext cx="3962400" cy="710451"/>
          </a:xfrm>
          <a:prstGeom prst="rect">
            <a:avLst/>
          </a:prstGeom>
          <a:ln w="9144">
            <a:solidFill>
              <a:srgbClr val="000000"/>
            </a:solidFill>
          </a:ln>
        </p:spPr>
        <p:txBody>
          <a:bodyPr vert="horz" wrap="square" lIns="0" tIns="0" rIns="0" bIns="0" rtlCol="0">
            <a:spAutoFit/>
          </a:bodyPr>
          <a:lstStyle/>
          <a:p>
            <a:pPr marL="130171">
              <a:lnSpc>
                <a:spcPts val="1711"/>
              </a:lnSpc>
            </a:pPr>
            <a:r>
              <a:rPr sz="1600" b="1" dirty="0">
                <a:latin typeface="Arial"/>
                <a:cs typeface="Arial"/>
              </a:rPr>
              <a:t>Lost</a:t>
            </a:r>
            <a:r>
              <a:rPr sz="1600" b="1" spc="-25" dirty="0">
                <a:latin typeface="Arial"/>
                <a:cs typeface="Arial"/>
              </a:rPr>
              <a:t> </a:t>
            </a:r>
            <a:r>
              <a:rPr sz="1600" b="1" dirty="0">
                <a:latin typeface="Arial"/>
                <a:cs typeface="Arial"/>
              </a:rPr>
              <a:t>to</a:t>
            </a:r>
            <a:r>
              <a:rPr sz="1600" b="1" spc="-35" dirty="0">
                <a:latin typeface="Arial"/>
                <a:cs typeface="Arial"/>
              </a:rPr>
              <a:t> </a:t>
            </a:r>
            <a:r>
              <a:rPr sz="1600" b="1" spc="-11" dirty="0">
                <a:latin typeface="Arial"/>
                <a:cs typeface="Arial"/>
              </a:rPr>
              <a:t>follow-</a:t>
            </a:r>
            <a:r>
              <a:rPr sz="1600" b="1" dirty="0">
                <a:latin typeface="Arial"/>
                <a:cs typeface="Arial"/>
              </a:rPr>
              <a:t>up;</a:t>
            </a:r>
            <a:r>
              <a:rPr sz="1600" b="1" spc="-25" dirty="0">
                <a:latin typeface="Arial"/>
                <a:cs typeface="Arial"/>
              </a:rPr>
              <a:t> </a:t>
            </a:r>
            <a:r>
              <a:rPr sz="1600" b="1" dirty="0">
                <a:latin typeface="Arial"/>
                <a:cs typeface="Arial"/>
              </a:rPr>
              <a:t>give</a:t>
            </a:r>
            <a:r>
              <a:rPr sz="1600" b="1" spc="15" dirty="0">
                <a:latin typeface="Arial"/>
                <a:cs typeface="Arial"/>
              </a:rPr>
              <a:t> </a:t>
            </a:r>
            <a:r>
              <a:rPr sz="1600" b="1" dirty="0">
                <a:latin typeface="Arial"/>
                <a:cs typeface="Arial"/>
              </a:rPr>
              <a:t>reasons</a:t>
            </a:r>
            <a:r>
              <a:rPr sz="1600" b="1" spc="-45" dirty="0">
                <a:latin typeface="Arial"/>
                <a:cs typeface="Arial"/>
              </a:rPr>
              <a:t> </a:t>
            </a:r>
            <a:r>
              <a:rPr sz="1600" b="1" dirty="0">
                <a:latin typeface="Arial"/>
                <a:cs typeface="Arial"/>
              </a:rPr>
              <a:t>(n</a:t>
            </a:r>
            <a:r>
              <a:rPr sz="1600" b="1" spc="-20" dirty="0">
                <a:latin typeface="Arial"/>
                <a:cs typeface="Arial"/>
              </a:rPr>
              <a:t> </a:t>
            </a:r>
            <a:r>
              <a:rPr sz="1600" b="1" spc="-25" dirty="0">
                <a:latin typeface="Arial"/>
                <a:cs typeface="Arial"/>
              </a:rPr>
              <a:t>=…)</a:t>
            </a:r>
            <a:endParaRPr sz="1600">
              <a:latin typeface="Arial"/>
              <a:cs typeface="Arial"/>
            </a:endParaRPr>
          </a:p>
          <a:p>
            <a:pPr marL="1012800" marR="1005180" indent="261613"/>
            <a:r>
              <a:rPr sz="1600" b="1" spc="-11" dirty="0">
                <a:latin typeface="Arial"/>
                <a:cs typeface="Arial"/>
              </a:rPr>
              <a:t>Discontinued; </a:t>
            </a:r>
            <a:r>
              <a:rPr sz="1600" b="1" dirty="0">
                <a:latin typeface="Arial"/>
                <a:cs typeface="Arial"/>
              </a:rPr>
              <a:t>give</a:t>
            </a:r>
            <a:r>
              <a:rPr sz="1600" b="1" spc="-20" dirty="0">
                <a:latin typeface="Arial"/>
                <a:cs typeface="Arial"/>
              </a:rPr>
              <a:t> </a:t>
            </a:r>
            <a:r>
              <a:rPr sz="1600" b="1" dirty="0">
                <a:latin typeface="Arial"/>
                <a:cs typeface="Arial"/>
              </a:rPr>
              <a:t>reasons</a:t>
            </a:r>
            <a:r>
              <a:rPr sz="1600" b="1" spc="-51" dirty="0">
                <a:latin typeface="Arial"/>
                <a:cs typeface="Arial"/>
              </a:rPr>
              <a:t> </a:t>
            </a:r>
            <a:r>
              <a:rPr sz="1600" b="1" dirty="0">
                <a:latin typeface="Arial"/>
                <a:cs typeface="Arial"/>
              </a:rPr>
              <a:t>(n</a:t>
            </a:r>
            <a:r>
              <a:rPr sz="1600" b="1" spc="-45" dirty="0">
                <a:latin typeface="Arial"/>
                <a:cs typeface="Arial"/>
              </a:rPr>
              <a:t> </a:t>
            </a:r>
            <a:r>
              <a:rPr sz="1600" b="1" spc="-25" dirty="0">
                <a:latin typeface="Arial"/>
                <a:cs typeface="Arial"/>
              </a:rPr>
              <a:t>=…)</a:t>
            </a:r>
            <a:endParaRPr sz="1600">
              <a:latin typeface="Arial"/>
              <a:cs typeface="Arial"/>
            </a:endParaRPr>
          </a:p>
        </p:txBody>
      </p:sp>
      <p:sp>
        <p:nvSpPr>
          <p:cNvPr id="23" name="object 23"/>
          <p:cNvSpPr/>
          <p:nvPr/>
        </p:nvSpPr>
        <p:spPr>
          <a:xfrm>
            <a:off x="301501" y="4123819"/>
            <a:ext cx="214629" cy="1059815"/>
          </a:xfrm>
          <a:custGeom>
            <a:avLst/>
            <a:gdLst/>
            <a:ahLst/>
            <a:cxnLst/>
            <a:rect l="l" t="t" r="r" b="b"/>
            <a:pathLst>
              <a:path w="214629" h="1059814">
                <a:moveTo>
                  <a:pt x="124510" y="273177"/>
                </a:moveTo>
                <a:lnTo>
                  <a:pt x="93141" y="273050"/>
                </a:lnTo>
                <a:lnTo>
                  <a:pt x="92798" y="334645"/>
                </a:lnTo>
                <a:lnTo>
                  <a:pt x="124155" y="334772"/>
                </a:lnTo>
                <a:lnTo>
                  <a:pt x="124510" y="273177"/>
                </a:lnTo>
                <a:close/>
              </a:path>
              <a:path w="214629" h="1059814">
                <a:moveTo>
                  <a:pt x="163817" y="1026414"/>
                </a:moveTo>
                <a:lnTo>
                  <a:pt x="94284" y="1026033"/>
                </a:lnTo>
                <a:lnTo>
                  <a:pt x="94284" y="1025906"/>
                </a:lnTo>
                <a:lnTo>
                  <a:pt x="94678" y="957707"/>
                </a:lnTo>
                <a:lnTo>
                  <a:pt x="66992" y="957580"/>
                </a:lnTo>
                <a:lnTo>
                  <a:pt x="66598" y="1025906"/>
                </a:lnTo>
                <a:lnTo>
                  <a:pt x="27863" y="1025652"/>
                </a:lnTo>
                <a:lnTo>
                  <a:pt x="28321" y="946531"/>
                </a:lnTo>
                <a:lnTo>
                  <a:pt x="647" y="946404"/>
                </a:lnTo>
                <a:lnTo>
                  <a:pt x="0" y="1058545"/>
                </a:lnTo>
                <a:lnTo>
                  <a:pt x="163626" y="1059561"/>
                </a:lnTo>
                <a:lnTo>
                  <a:pt x="163817" y="1026414"/>
                </a:lnTo>
                <a:close/>
              </a:path>
              <a:path w="214629" h="1059814">
                <a:moveTo>
                  <a:pt x="165417" y="748157"/>
                </a:moveTo>
                <a:lnTo>
                  <a:pt x="1790" y="747268"/>
                </a:lnTo>
                <a:lnTo>
                  <a:pt x="1612" y="778637"/>
                </a:lnTo>
                <a:lnTo>
                  <a:pt x="165239" y="779526"/>
                </a:lnTo>
                <a:lnTo>
                  <a:pt x="165417" y="748157"/>
                </a:lnTo>
                <a:close/>
              </a:path>
              <a:path w="214629" h="1059814">
                <a:moveTo>
                  <a:pt x="165785" y="684149"/>
                </a:moveTo>
                <a:lnTo>
                  <a:pt x="2159" y="683260"/>
                </a:lnTo>
                <a:lnTo>
                  <a:pt x="1981" y="714629"/>
                </a:lnTo>
                <a:lnTo>
                  <a:pt x="165608" y="715518"/>
                </a:lnTo>
                <a:lnTo>
                  <a:pt x="165785" y="684149"/>
                </a:lnTo>
                <a:close/>
              </a:path>
              <a:path w="214629" h="1059814">
                <a:moveTo>
                  <a:pt x="167424" y="865759"/>
                </a:moveTo>
                <a:lnTo>
                  <a:pt x="149987" y="821944"/>
                </a:lnTo>
                <a:lnTo>
                  <a:pt x="141820" y="815289"/>
                </a:lnTo>
                <a:lnTo>
                  <a:pt x="141820" y="873887"/>
                </a:lnTo>
                <a:lnTo>
                  <a:pt x="138645" y="880745"/>
                </a:lnTo>
                <a:lnTo>
                  <a:pt x="105295" y="894461"/>
                </a:lnTo>
                <a:lnTo>
                  <a:pt x="97002" y="893927"/>
                </a:lnTo>
                <a:lnTo>
                  <a:pt x="69126" y="873734"/>
                </a:lnTo>
                <a:lnTo>
                  <a:pt x="69138" y="857123"/>
                </a:lnTo>
                <a:lnTo>
                  <a:pt x="105410" y="836549"/>
                </a:lnTo>
                <a:lnTo>
                  <a:pt x="113804" y="837158"/>
                </a:lnTo>
                <a:lnTo>
                  <a:pt x="141820" y="873887"/>
                </a:lnTo>
                <a:lnTo>
                  <a:pt x="141820" y="815289"/>
                </a:lnTo>
                <a:lnTo>
                  <a:pt x="140601" y="814285"/>
                </a:lnTo>
                <a:lnTo>
                  <a:pt x="130060" y="808786"/>
                </a:lnTo>
                <a:lnTo>
                  <a:pt x="118351" y="805472"/>
                </a:lnTo>
                <a:lnTo>
                  <a:pt x="105486" y="804291"/>
                </a:lnTo>
                <a:lnTo>
                  <a:pt x="92710" y="805294"/>
                </a:lnTo>
                <a:lnTo>
                  <a:pt x="53543" y="830427"/>
                </a:lnTo>
                <a:lnTo>
                  <a:pt x="43522" y="865251"/>
                </a:lnTo>
                <a:lnTo>
                  <a:pt x="43942" y="873506"/>
                </a:lnTo>
                <a:lnTo>
                  <a:pt x="60401" y="909421"/>
                </a:lnTo>
                <a:lnTo>
                  <a:pt x="95694" y="926096"/>
                </a:lnTo>
                <a:lnTo>
                  <a:pt x="103454" y="926592"/>
                </a:lnTo>
                <a:lnTo>
                  <a:pt x="113271" y="926198"/>
                </a:lnTo>
                <a:lnTo>
                  <a:pt x="150710" y="909739"/>
                </a:lnTo>
                <a:lnTo>
                  <a:pt x="160870" y="894461"/>
                </a:lnTo>
                <a:lnTo>
                  <a:pt x="163144" y="889304"/>
                </a:lnTo>
                <a:lnTo>
                  <a:pt x="165481" y="881634"/>
                </a:lnTo>
                <a:lnTo>
                  <a:pt x="166890" y="873887"/>
                </a:lnTo>
                <a:lnTo>
                  <a:pt x="167424" y="865759"/>
                </a:lnTo>
                <a:close/>
              </a:path>
              <a:path w="214629" h="1059814">
                <a:moveTo>
                  <a:pt x="167487" y="389636"/>
                </a:moveTo>
                <a:lnTo>
                  <a:pt x="49161" y="350901"/>
                </a:lnTo>
                <a:lnTo>
                  <a:pt x="48983" y="381762"/>
                </a:lnTo>
                <a:lnTo>
                  <a:pt x="126542" y="404876"/>
                </a:lnTo>
                <a:lnTo>
                  <a:pt x="48742" y="424180"/>
                </a:lnTo>
                <a:lnTo>
                  <a:pt x="48564" y="454406"/>
                </a:lnTo>
                <a:lnTo>
                  <a:pt x="126136" y="475361"/>
                </a:lnTo>
                <a:lnTo>
                  <a:pt x="48323" y="497078"/>
                </a:lnTo>
                <a:lnTo>
                  <a:pt x="48145" y="527558"/>
                </a:lnTo>
                <a:lnTo>
                  <a:pt x="166903" y="490728"/>
                </a:lnTo>
                <a:lnTo>
                  <a:pt x="167081" y="460248"/>
                </a:lnTo>
                <a:lnTo>
                  <a:pt x="90957" y="439674"/>
                </a:lnTo>
                <a:lnTo>
                  <a:pt x="167309" y="419735"/>
                </a:lnTo>
                <a:lnTo>
                  <a:pt x="167487" y="389636"/>
                </a:lnTo>
                <a:close/>
              </a:path>
              <a:path w="214629" h="1059814">
                <a:moveTo>
                  <a:pt x="168973" y="597535"/>
                </a:moveTo>
                <a:lnTo>
                  <a:pt x="151523" y="553720"/>
                </a:lnTo>
                <a:lnTo>
                  <a:pt x="143357" y="547065"/>
                </a:lnTo>
                <a:lnTo>
                  <a:pt x="143357" y="605663"/>
                </a:lnTo>
                <a:lnTo>
                  <a:pt x="140195" y="612521"/>
                </a:lnTo>
                <a:lnTo>
                  <a:pt x="106857" y="626237"/>
                </a:lnTo>
                <a:lnTo>
                  <a:pt x="98552" y="625703"/>
                </a:lnTo>
                <a:lnTo>
                  <a:pt x="70675" y="605510"/>
                </a:lnTo>
                <a:lnTo>
                  <a:pt x="70675" y="588899"/>
                </a:lnTo>
                <a:lnTo>
                  <a:pt x="106959" y="568325"/>
                </a:lnTo>
                <a:lnTo>
                  <a:pt x="115354" y="568934"/>
                </a:lnTo>
                <a:lnTo>
                  <a:pt x="143357" y="605663"/>
                </a:lnTo>
                <a:lnTo>
                  <a:pt x="143357" y="547065"/>
                </a:lnTo>
                <a:lnTo>
                  <a:pt x="142138" y="546061"/>
                </a:lnTo>
                <a:lnTo>
                  <a:pt x="131597" y="540562"/>
                </a:lnTo>
                <a:lnTo>
                  <a:pt x="119900" y="537248"/>
                </a:lnTo>
                <a:lnTo>
                  <a:pt x="107035" y="536067"/>
                </a:lnTo>
                <a:lnTo>
                  <a:pt x="94259" y="537070"/>
                </a:lnTo>
                <a:lnTo>
                  <a:pt x="55092" y="562203"/>
                </a:lnTo>
                <a:lnTo>
                  <a:pt x="45072" y="597027"/>
                </a:lnTo>
                <a:lnTo>
                  <a:pt x="45491" y="605282"/>
                </a:lnTo>
                <a:lnTo>
                  <a:pt x="61950" y="641197"/>
                </a:lnTo>
                <a:lnTo>
                  <a:pt x="97243" y="657872"/>
                </a:lnTo>
                <a:lnTo>
                  <a:pt x="104978" y="658368"/>
                </a:lnTo>
                <a:lnTo>
                  <a:pt x="114808" y="657974"/>
                </a:lnTo>
                <a:lnTo>
                  <a:pt x="152260" y="641515"/>
                </a:lnTo>
                <a:lnTo>
                  <a:pt x="168440" y="605663"/>
                </a:lnTo>
                <a:lnTo>
                  <a:pt x="168973" y="597535"/>
                </a:lnTo>
                <a:close/>
              </a:path>
              <a:path w="214629" h="1059814">
                <a:moveTo>
                  <a:pt x="171208" y="208788"/>
                </a:moveTo>
                <a:lnTo>
                  <a:pt x="169430" y="201295"/>
                </a:lnTo>
                <a:lnTo>
                  <a:pt x="165823" y="194310"/>
                </a:lnTo>
                <a:lnTo>
                  <a:pt x="162217" y="187198"/>
                </a:lnTo>
                <a:lnTo>
                  <a:pt x="157264" y="181483"/>
                </a:lnTo>
                <a:lnTo>
                  <a:pt x="150964" y="177165"/>
                </a:lnTo>
                <a:lnTo>
                  <a:pt x="168706" y="177292"/>
                </a:lnTo>
                <a:lnTo>
                  <a:pt x="168706" y="177165"/>
                </a:lnTo>
                <a:lnTo>
                  <a:pt x="168871" y="148082"/>
                </a:lnTo>
                <a:lnTo>
                  <a:pt x="50342" y="147447"/>
                </a:lnTo>
                <a:lnTo>
                  <a:pt x="50152" y="178816"/>
                </a:lnTo>
                <a:lnTo>
                  <a:pt x="100164" y="179070"/>
                </a:lnTo>
                <a:lnTo>
                  <a:pt x="111696" y="179311"/>
                </a:lnTo>
                <a:lnTo>
                  <a:pt x="147370" y="199517"/>
                </a:lnTo>
                <a:lnTo>
                  <a:pt x="147320" y="209550"/>
                </a:lnTo>
                <a:lnTo>
                  <a:pt x="104368" y="224282"/>
                </a:lnTo>
                <a:lnTo>
                  <a:pt x="49898" y="223901"/>
                </a:lnTo>
                <a:lnTo>
                  <a:pt x="49720" y="255270"/>
                </a:lnTo>
                <a:lnTo>
                  <a:pt x="124726" y="255651"/>
                </a:lnTo>
                <a:lnTo>
                  <a:pt x="132638" y="255473"/>
                </a:lnTo>
                <a:lnTo>
                  <a:pt x="139661" y="254723"/>
                </a:lnTo>
                <a:lnTo>
                  <a:pt x="171119" y="224536"/>
                </a:lnTo>
                <a:lnTo>
                  <a:pt x="171119" y="224282"/>
                </a:lnTo>
                <a:lnTo>
                  <a:pt x="171208" y="208788"/>
                </a:lnTo>
                <a:close/>
              </a:path>
              <a:path w="214629" h="1059814">
                <a:moveTo>
                  <a:pt x="214337" y="84836"/>
                </a:moveTo>
                <a:lnTo>
                  <a:pt x="107962" y="84582"/>
                </a:lnTo>
                <a:lnTo>
                  <a:pt x="72910" y="65405"/>
                </a:lnTo>
                <a:lnTo>
                  <a:pt x="72999" y="50292"/>
                </a:lnTo>
                <a:lnTo>
                  <a:pt x="109816" y="31877"/>
                </a:lnTo>
                <a:lnTo>
                  <a:pt x="119113" y="32410"/>
                </a:lnTo>
                <a:lnTo>
                  <a:pt x="147142" y="65151"/>
                </a:lnTo>
                <a:lnTo>
                  <a:pt x="107962" y="84582"/>
                </a:lnTo>
                <a:lnTo>
                  <a:pt x="154622" y="84582"/>
                </a:lnTo>
                <a:lnTo>
                  <a:pt x="160985" y="78740"/>
                </a:lnTo>
                <a:lnTo>
                  <a:pt x="165481" y="73152"/>
                </a:lnTo>
                <a:lnTo>
                  <a:pt x="170751" y="62484"/>
                </a:lnTo>
                <a:lnTo>
                  <a:pt x="172085" y="56515"/>
                </a:lnTo>
                <a:lnTo>
                  <a:pt x="172034" y="49149"/>
                </a:lnTo>
                <a:lnTo>
                  <a:pt x="171145" y="40068"/>
                </a:lnTo>
                <a:lnTo>
                  <a:pt x="168440" y="31877"/>
                </a:lnTo>
                <a:lnTo>
                  <a:pt x="168109" y="30861"/>
                </a:lnTo>
                <a:lnTo>
                  <a:pt x="136144" y="3797"/>
                </a:lnTo>
                <a:lnTo>
                  <a:pt x="109778" y="0"/>
                </a:lnTo>
                <a:lnTo>
                  <a:pt x="96113" y="812"/>
                </a:lnTo>
                <a:lnTo>
                  <a:pt x="57480" y="21653"/>
                </a:lnTo>
                <a:lnTo>
                  <a:pt x="48183" y="57023"/>
                </a:lnTo>
                <a:lnTo>
                  <a:pt x="49999" y="64135"/>
                </a:lnTo>
                <a:lnTo>
                  <a:pt x="54317" y="71755"/>
                </a:lnTo>
                <a:lnTo>
                  <a:pt x="57365" y="77216"/>
                </a:lnTo>
                <a:lnTo>
                  <a:pt x="62166" y="82296"/>
                </a:lnTo>
                <a:lnTo>
                  <a:pt x="68097" y="86106"/>
                </a:lnTo>
                <a:lnTo>
                  <a:pt x="50685" y="86106"/>
                </a:lnTo>
                <a:lnTo>
                  <a:pt x="50520" y="115316"/>
                </a:lnTo>
                <a:lnTo>
                  <a:pt x="214160" y="116205"/>
                </a:lnTo>
                <a:lnTo>
                  <a:pt x="214337" y="84836"/>
                </a:lnTo>
                <a:close/>
              </a:path>
            </a:pathLst>
          </a:custGeom>
          <a:solidFill>
            <a:srgbClr val="000000"/>
          </a:solidFill>
        </p:spPr>
        <p:txBody>
          <a:bodyPr wrap="square" lIns="0" tIns="0" rIns="0" bIns="0" rtlCol="0"/>
          <a:lstStyle/>
          <a:p>
            <a:endParaRPr/>
          </a:p>
        </p:txBody>
      </p:sp>
      <p:sp>
        <p:nvSpPr>
          <p:cNvPr id="24" name="object 24"/>
          <p:cNvSpPr txBox="1"/>
          <p:nvPr/>
        </p:nvSpPr>
        <p:spPr>
          <a:xfrm>
            <a:off x="288153" y="5384154"/>
            <a:ext cx="269304" cy="958851"/>
          </a:xfrm>
          <a:prstGeom prst="rect">
            <a:avLst/>
          </a:prstGeom>
        </p:spPr>
        <p:txBody>
          <a:bodyPr vert="vert270" wrap="square" lIns="0" tIns="0" rIns="0" bIns="0" rtlCol="0">
            <a:spAutoFit/>
          </a:bodyPr>
          <a:lstStyle/>
          <a:p>
            <a:pPr marL="12700">
              <a:lnSpc>
                <a:spcPts val="2091"/>
              </a:lnSpc>
            </a:pPr>
            <a:r>
              <a:rPr b="1" spc="-11" dirty="0">
                <a:latin typeface="Arial"/>
                <a:cs typeface="Arial"/>
              </a:rPr>
              <a:t>Analysis</a:t>
            </a:r>
            <a:endParaRPr>
              <a:latin typeface="Arial"/>
              <a:cs typeface="Arial"/>
            </a:endParaRPr>
          </a:p>
        </p:txBody>
      </p:sp>
      <p:sp>
        <p:nvSpPr>
          <p:cNvPr id="25" name="object 25"/>
          <p:cNvSpPr txBox="1"/>
          <p:nvPr/>
        </p:nvSpPr>
        <p:spPr>
          <a:xfrm>
            <a:off x="603506" y="5376672"/>
            <a:ext cx="4029711" cy="788678"/>
          </a:xfrm>
          <a:prstGeom prst="rect">
            <a:avLst/>
          </a:prstGeom>
          <a:ln w="9144">
            <a:solidFill>
              <a:srgbClr val="000000"/>
            </a:solidFill>
          </a:ln>
        </p:spPr>
        <p:txBody>
          <a:bodyPr vert="horz" wrap="square" lIns="0" tIns="49531" rIns="0" bIns="0" rtlCol="0">
            <a:spAutoFit/>
          </a:bodyPr>
          <a:lstStyle/>
          <a:p>
            <a:pPr marL="205735" marR="1483323" indent="-114297">
              <a:spcBef>
                <a:spcPts val="391"/>
              </a:spcBef>
            </a:pPr>
            <a:r>
              <a:rPr sz="1600" b="1" dirty="0">
                <a:latin typeface="Arial"/>
                <a:cs typeface="Arial"/>
              </a:rPr>
              <a:t>Analyzed</a:t>
            </a:r>
            <a:r>
              <a:rPr sz="1600" b="1" spc="-20" dirty="0">
                <a:latin typeface="Arial"/>
                <a:cs typeface="Arial"/>
              </a:rPr>
              <a:t> </a:t>
            </a:r>
            <a:r>
              <a:rPr sz="1600" b="1" dirty="0">
                <a:latin typeface="Arial"/>
                <a:cs typeface="Arial"/>
              </a:rPr>
              <a:t>(n</a:t>
            </a:r>
            <a:r>
              <a:rPr sz="1600" b="1" spc="-75" dirty="0">
                <a:latin typeface="Arial"/>
                <a:cs typeface="Arial"/>
              </a:rPr>
              <a:t> </a:t>
            </a:r>
            <a:r>
              <a:rPr sz="1600" b="1" spc="-25" dirty="0">
                <a:latin typeface="Arial"/>
                <a:cs typeface="Arial"/>
              </a:rPr>
              <a:t>=…) </a:t>
            </a:r>
            <a:r>
              <a:rPr sz="1600" b="1" dirty="0">
                <a:latin typeface="Arial"/>
                <a:cs typeface="Arial"/>
              </a:rPr>
              <a:t>Excluded</a:t>
            </a:r>
            <a:r>
              <a:rPr sz="1600" b="1" spc="-65" dirty="0">
                <a:latin typeface="Arial"/>
                <a:cs typeface="Arial"/>
              </a:rPr>
              <a:t> </a:t>
            </a:r>
            <a:r>
              <a:rPr sz="1600" b="1" dirty="0">
                <a:latin typeface="Arial"/>
                <a:cs typeface="Arial"/>
              </a:rPr>
              <a:t>from</a:t>
            </a:r>
            <a:r>
              <a:rPr sz="1600" b="1" spc="-40" dirty="0">
                <a:latin typeface="Arial"/>
                <a:cs typeface="Arial"/>
              </a:rPr>
              <a:t> </a:t>
            </a:r>
            <a:r>
              <a:rPr sz="1600" b="1" spc="-11" dirty="0">
                <a:latin typeface="Arial"/>
                <a:cs typeface="Arial"/>
              </a:rPr>
              <a:t>analysis; </a:t>
            </a:r>
            <a:r>
              <a:rPr sz="1600" b="1" dirty="0">
                <a:latin typeface="Arial"/>
                <a:cs typeface="Arial"/>
              </a:rPr>
              <a:t>give</a:t>
            </a:r>
            <a:r>
              <a:rPr sz="1600" b="1" spc="-11" dirty="0">
                <a:latin typeface="Arial"/>
                <a:cs typeface="Arial"/>
              </a:rPr>
              <a:t> </a:t>
            </a:r>
            <a:r>
              <a:rPr sz="1600" b="1" dirty="0">
                <a:latin typeface="Arial"/>
                <a:cs typeface="Arial"/>
              </a:rPr>
              <a:t>reasons</a:t>
            </a:r>
            <a:r>
              <a:rPr sz="1600" b="1" spc="-35" dirty="0">
                <a:latin typeface="Arial"/>
                <a:cs typeface="Arial"/>
              </a:rPr>
              <a:t> </a:t>
            </a:r>
            <a:r>
              <a:rPr sz="1600" b="1" dirty="0">
                <a:latin typeface="Arial"/>
                <a:cs typeface="Arial"/>
              </a:rPr>
              <a:t>(n</a:t>
            </a:r>
            <a:r>
              <a:rPr sz="1600" b="1" spc="-35" dirty="0">
                <a:latin typeface="Arial"/>
                <a:cs typeface="Arial"/>
              </a:rPr>
              <a:t> </a:t>
            </a:r>
            <a:r>
              <a:rPr sz="1600" b="1" dirty="0">
                <a:latin typeface="Arial"/>
                <a:cs typeface="Arial"/>
              </a:rPr>
              <a:t>=</a:t>
            </a:r>
            <a:r>
              <a:rPr sz="1600" b="1" spc="-51" dirty="0">
                <a:latin typeface="Arial"/>
                <a:cs typeface="Arial"/>
              </a:rPr>
              <a:t> </a:t>
            </a:r>
            <a:r>
              <a:rPr sz="1600" b="1" spc="-25" dirty="0">
                <a:latin typeface="Arial"/>
                <a:cs typeface="Arial"/>
              </a:rPr>
              <a:t>…)</a:t>
            </a:r>
            <a:endParaRPr sz="1600">
              <a:latin typeface="Arial"/>
              <a:cs typeface="Arial"/>
            </a:endParaRPr>
          </a:p>
        </p:txBody>
      </p:sp>
      <p:sp>
        <p:nvSpPr>
          <p:cNvPr id="26" name="object 26"/>
          <p:cNvSpPr/>
          <p:nvPr/>
        </p:nvSpPr>
        <p:spPr>
          <a:xfrm>
            <a:off x="2622804" y="5033771"/>
            <a:ext cx="76200" cy="325120"/>
          </a:xfrm>
          <a:custGeom>
            <a:avLst/>
            <a:gdLst/>
            <a:ahLst/>
            <a:cxnLst/>
            <a:rect l="l" t="t" r="r" b="b"/>
            <a:pathLst>
              <a:path w="76200" h="325120">
                <a:moveTo>
                  <a:pt x="31750" y="248411"/>
                </a:moveTo>
                <a:lnTo>
                  <a:pt x="0" y="248411"/>
                </a:lnTo>
                <a:lnTo>
                  <a:pt x="38100" y="324611"/>
                </a:lnTo>
                <a:lnTo>
                  <a:pt x="69850" y="261111"/>
                </a:lnTo>
                <a:lnTo>
                  <a:pt x="31750" y="261111"/>
                </a:lnTo>
                <a:lnTo>
                  <a:pt x="31750" y="248411"/>
                </a:lnTo>
                <a:close/>
              </a:path>
              <a:path w="76200" h="325120">
                <a:moveTo>
                  <a:pt x="44450" y="0"/>
                </a:moveTo>
                <a:lnTo>
                  <a:pt x="31750" y="0"/>
                </a:lnTo>
                <a:lnTo>
                  <a:pt x="31750" y="261111"/>
                </a:lnTo>
                <a:lnTo>
                  <a:pt x="44450" y="261111"/>
                </a:lnTo>
                <a:lnTo>
                  <a:pt x="44450" y="0"/>
                </a:lnTo>
                <a:close/>
              </a:path>
              <a:path w="76200" h="325120">
                <a:moveTo>
                  <a:pt x="76200" y="248411"/>
                </a:moveTo>
                <a:lnTo>
                  <a:pt x="44450" y="248411"/>
                </a:lnTo>
                <a:lnTo>
                  <a:pt x="44450" y="261111"/>
                </a:lnTo>
                <a:lnTo>
                  <a:pt x="69850" y="261111"/>
                </a:lnTo>
                <a:lnTo>
                  <a:pt x="76200" y="248411"/>
                </a:lnTo>
                <a:close/>
              </a:path>
            </a:pathLst>
          </a:custGeom>
          <a:solidFill>
            <a:srgbClr val="000000"/>
          </a:solidFill>
        </p:spPr>
        <p:txBody>
          <a:bodyPr wrap="square" lIns="0" tIns="0" rIns="0" bIns="0" rtlCol="0"/>
          <a:lstStyle/>
          <a:p>
            <a:endParaRPr/>
          </a:p>
        </p:txBody>
      </p:sp>
      <p:sp>
        <p:nvSpPr>
          <p:cNvPr id="27" name="object 27"/>
          <p:cNvSpPr txBox="1"/>
          <p:nvPr/>
        </p:nvSpPr>
        <p:spPr>
          <a:xfrm>
            <a:off x="4899660" y="5396485"/>
            <a:ext cx="3953511" cy="778419"/>
          </a:xfrm>
          <a:prstGeom prst="rect">
            <a:avLst/>
          </a:prstGeom>
          <a:ln w="9144">
            <a:solidFill>
              <a:srgbClr val="000000"/>
            </a:solidFill>
          </a:ln>
        </p:spPr>
        <p:txBody>
          <a:bodyPr vert="horz" wrap="square" lIns="0" tIns="39371" rIns="0" bIns="0" rtlCol="0">
            <a:spAutoFit/>
          </a:bodyPr>
          <a:lstStyle/>
          <a:p>
            <a:pPr marL="207005" marR="1406490" indent="-114297">
              <a:spcBef>
                <a:spcPts val="311"/>
              </a:spcBef>
            </a:pPr>
            <a:r>
              <a:rPr sz="1600" b="1" dirty="0">
                <a:latin typeface="Arial"/>
                <a:cs typeface="Arial"/>
              </a:rPr>
              <a:t>Analyzed</a:t>
            </a:r>
            <a:r>
              <a:rPr sz="1600" b="1" spc="-20" dirty="0">
                <a:latin typeface="Arial"/>
                <a:cs typeface="Arial"/>
              </a:rPr>
              <a:t> </a:t>
            </a:r>
            <a:r>
              <a:rPr sz="1600" b="1" dirty="0">
                <a:latin typeface="Arial"/>
                <a:cs typeface="Arial"/>
              </a:rPr>
              <a:t>(n</a:t>
            </a:r>
            <a:r>
              <a:rPr sz="1600" b="1" spc="-75" dirty="0">
                <a:latin typeface="Arial"/>
                <a:cs typeface="Arial"/>
              </a:rPr>
              <a:t> </a:t>
            </a:r>
            <a:r>
              <a:rPr sz="1600" b="1" spc="-25" dirty="0">
                <a:latin typeface="Arial"/>
                <a:cs typeface="Arial"/>
              </a:rPr>
              <a:t>=…) </a:t>
            </a:r>
            <a:r>
              <a:rPr sz="1600" b="1" dirty="0">
                <a:latin typeface="Arial"/>
                <a:cs typeface="Arial"/>
              </a:rPr>
              <a:t>Excluded</a:t>
            </a:r>
            <a:r>
              <a:rPr sz="1600" b="1" spc="-60" dirty="0">
                <a:latin typeface="Arial"/>
                <a:cs typeface="Arial"/>
              </a:rPr>
              <a:t> </a:t>
            </a:r>
            <a:r>
              <a:rPr sz="1600" b="1" dirty="0">
                <a:latin typeface="Arial"/>
                <a:cs typeface="Arial"/>
              </a:rPr>
              <a:t>from</a:t>
            </a:r>
            <a:r>
              <a:rPr sz="1600" b="1" spc="-45" dirty="0">
                <a:latin typeface="Arial"/>
                <a:cs typeface="Arial"/>
              </a:rPr>
              <a:t> </a:t>
            </a:r>
            <a:r>
              <a:rPr sz="1600" b="1" spc="-11" dirty="0">
                <a:latin typeface="Arial"/>
                <a:cs typeface="Arial"/>
              </a:rPr>
              <a:t>analysis; </a:t>
            </a:r>
            <a:r>
              <a:rPr sz="1600" b="1" dirty="0">
                <a:latin typeface="Arial"/>
                <a:cs typeface="Arial"/>
              </a:rPr>
              <a:t>give</a:t>
            </a:r>
            <a:r>
              <a:rPr sz="1600" b="1" spc="-20" dirty="0">
                <a:latin typeface="Arial"/>
                <a:cs typeface="Arial"/>
              </a:rPr>
              <a:t> </a:t>
            </a:r>
            <a:r>
              <a:rPr sz="1600" b="1" dirty="0">
                <a:latin typeface="Arial"/>
                <a:cs typeface="Arial"/>
              </a:rPr>
              <a:t>reasons</a:t>
            </a:r>
            <a:r>
              <a:rPr sz="1600" b="1" spc="-51" dirty="0">
                <a:latin typeface="Arial"/>
                <a:cs typeface="Arial"/>
              </a:rPr>
              <a:t> </a:t>
            </a:r>
            <a:r>
              <a:rPr sz="1600" b="1" dirty="0">
                <a:latin typeface="Arial"/>
                <a:cs typeface="Arial"/>
              </a:rPr>
              <a:t>(n</a:t>
            </a:r>
            <a:r>
              <a:rPr sz="1600" b="1" spc="-45" dirty="0">
                <a:latin typeface="Arial"/>
                <a:cs typeface="Arial"/>
              </a:rPr>
              <a:t> </a:t>
            </a:r>
            <a:r>
              <a:rPr sz="1600" b="1" spc="-25" dirty="0">
                <a:latin typeface="Arial"/>
                <a:cs typeface="Arial"/>
              </a:rPr>
              <a:t>=…)</a:t>
            </a:r>
            <a:endParaRPr sz="1600">
              <a:latin typeface="Arial"/>
              <a:cs typeface="Arial"/>
            </a:endParaRPr>
          </a:p>
        </p:txBody>
      </p:sp>
      <p:sp>
        <p:nvSpPr>
          <p:cNvPr id="28" name="object 28"/>
          <p:cNvSpPr/>
          <p:nvPr/>
        </p:nvSpPr>
        <p:spPr>
          <a:xfrm>
            <a:off x="2645665" y="2538983"/>
            <a:ext cx="3655060" cy="2857500"/>
          </a:xfrm>
          <a:custGeom>
            <a:avLst/>
            <a:gdLst/>
            <a:ahLst/>
            <a:cxnLst/>
            <a:rect l="l" t="t" r="r" b="b"/>
            <a:pathLst>
              <a:path w="3655060" h="2857500">
                <a:moveTo>
                  <a:pt x="76200" y="214884"/>
                </a:moveTo>
                <a:lnTo>
                  <a:pt x="44450" y="214884"/>
                </a:lnTo>
                <a:lnTo>
                  <a:pt x="44450" y="0"/>
                </a:lnTo>
                <a:lnTo>
                  <a:pt x="31750" y="0"/>
                </a:lnTo>
                <a:lnTo>
                  <a:pt x="31750" y="214884"/>
                </a:lnTo>
                <a:lnTo>
                  <a:pt x="0" y="214884"/>
                </a:lnTo>
                <a:lnTo>
                  <a:pt x="38100" y="291084"/>
                </a:lnTo>
                <a:lnTo>
                  <a:pt x="69850" y="227584"/>
                </a:lnTo>
                <a:lnTo>
                  <a:pt x="76200" y="214884"/>
                </a:lnTo>
                <a:close/>
              </a:path>
              <a:path w="3655060" h="2857500">
                <a:moveTo>
                  <a:pt x="3654552" y="2781300"/>
                </a:moveTo>
                <a:lnTo>
                  <a:pt x="3622802" y="2781300"/>
                </a:lnTo>
                <a:lnTo>
                  <a:pt x="3622802" y="2438400"/>
                </a:lnTo>
                <a:lnTo>
                  <a:pt x="3610102" y="2438400"/>
                </a:lnTo>
                <a:lnTo>
                  <a:pt x="3610102" y="2781300"/>
                </a:lnTo>
                <a:lnTo>
                  <a:pt x="3578352" y="2781300"/>
                </a:lnTo>
                <a:lnTo>
                  <a:pt x="3616452" y="2857500"/>
                </a:lnTo>
                <a:lnTo>
                  <a:pt x="3648202" y="2794000"/>
                </a:lnTo>
                <a:lnTo>
                  <a:pt x="3654552" y="2781300"/>
                </a:lnTo>
                <a:close/>
              </a:path>
            </a:pathLst>
          </a:custGeom>
          <a:solidFill>
            <a:srgbClr val="000000"/>
          </a:solidFill>
        </p:spPr>
        <p:txBody>
          <a:bodyPr wrap="square" lIns="0" tIns="0" rIns="0" bIns="0" rtlCol="0"/>
          <a:lstStyle/>
          <a:p>
            <a:endParaRPr/>
          </a:p>
        </p:txBody>
      </p:sp>
      <p:sp>
        <p:nvSpPr>
          <p:cNvPr id="29" name="object 29"/>
          <p:cNvSpPr txBox="1"/>
          <p:nvPr/>
        </p:nvSpPr>
        <p:spPr>
          <a:xfrm>
            <a:off x="7166612" y="28448"/>
            <a:ext cx="1839595" cy="258404"/>
          </a:xfrm>
          <a:prstGeom prst="rect">
            <a:avLst/>
          </a:prstGeom>
        </p:spPr>
        <p:txBody>
          <a:bodyPr vert="horz" wrap="square" lIns="0" tIns="12065" rIns="0" bIns="0" rtlCol="0">
            <a:spAutoFit/>
          </a:bodyPr>
          <a:lstStyle/>
          <a:p>
            <a:pPr marL="12700">
              <a:spcBef>
                <a:spcPts val="95"/>
              </a:spcBef>
            </a:pPr>
            <a:r>
              <a:rPr sz="1600" b="1" dirty="0">
                <a:latin typeface="Arial"/>
                <a:cs typeface="Arial"/>
              </a:rPr>
              <a:t>Consort</a:t>
            </a:r>
            <a:r>
              <a:rPr sz="1600" b="1" spc="-60" dirty="0">
                <a:latin typeface="Arial"/>
                <a:cs typeface="Arial"/>
              </a:rPr>
              <a:t> </a:t>
            </a:r>
            <a:r>
              <a:rPr sz="1600" b="1" spc="-11" dirty="0">
                <a:latin typeface="Arial"/>
                <a:cs typeface="Arial"/>
              </a:rPr>
              <a:t>Statement</a:t>
            </a:r>
            <a:endParaRPr sz="1600">
              <a:latin typeface="Arial"/>
              <a:cs typeface="Aria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174</a:t>
            </a:r>
            <a:endParaRPr sz="1400">
              <a:latin typeface="Times New Roman"/>
              <a:cs typeface="Times New Roman"/>
            </a:endParaRPr>
          </a:p>
        </p:txBody>
      </p:sp>
      <p:sp>
        <p:nvSpPr>
          <p:cNvPr id="3" name="object 3"/>
          <p:cNvSpPr/>
          <p:nvPr/>
        </p:nvSpPr>
        <p:spPr>
          <a:xfrm>
            <a:off x="2514600" y="990600"/>
            <a:ext cx="3200400" cy="609600"/>
          </a:xfrm>
          <a:custGeom>
            <a:avLst/>
            <a:gdLst/>
            <a:ahLst/>
            <a:cxnLst/>
            <a:rect l="l" t="t" r="r" b="b"/>
            <a:pathLst>
              <a:path w="3200400" h="609600">
                <a:moveTo>
                  <a:pt x="0" y="609600"/>
                </a:moveTo>
                <a:lnTo>
                  <a:pt x="3200400" y="609600"/>
                </a:lnTo>
                <a:lnTo>
                  <a:pt x="3200400" y="0"/>
                </a:lnTo>
                <a:lnTo>
                  <a:pt x="0" y="0"/>
                </a:lnTo>
                <a:lnTo>
                  <a:pt x="0" y="609600"/>
                </a:lnTo>
                <a:close/>
              </a:path>
            </a:pathLst>
          </a:custGeom>
          <a:ln w="12192">
            <a:solidFill>
              <a:srgbClr val="000000"/>
            </a:solidFill>
          </a:ln>
        </p:spPr>
        <p:txBody>
          <a:bodyPr wrap="square" lIns="0" tIns="0" rIns="0" bIns="0" rtlCol="0"/>
          <a:lstStyle/>
          <a:p>
            <a:endParaRPr/>
          </a:p>
        </p:txBody>
      </p:sp>
      <p:sp>
        <p:nvSpPr>
          <p:cNvPr id="4" name="object 4"/>
          <p:cNvSpPr txBox="1"/>
          <p:nvPr/>
        </p:nvSpPr>
        <p:spPr>
          <a:xfrm>
            <a:off x="2554607" y="1001015"/>
            <a:ext cx="3123565" cy="566822"/>
          </a:xfrm>
          <a:prstGeom prst="rect">
            <a:avLst/>
          </a:prstGeom>
        </p:spPr>
        <p:txBody>
          <a:bodyPr vert="horz" wrap="square" lIns="0" tIns="12700" rIns="0" bIns="0" rtlCol="0">
            <a:spAutoFit/>
          </a:bodyPr>
          <a:lstStyle/>
          <a:p>
            <a:pPr marL="1388711" marR="5080" indent="-1376646">
              <a:spcBef>
                <a:spcPts val="100"/>
              </a:spcBef>
            </a:pPr>
            <a:r>
              <a:rPr b="1" dirty="0">
                <a:solidFill>
                  <a:srgbClr val="333399"/>
                </a:solidFill>
                <a:latin typeface="Times New Roman"/>
                <a:cs typeface="Times New Roman"/>
              </a:rPr>
              <a:t>Eligible</a:t>
            </a:r>
            <a:r>
              <a:rPr b="1" spc="-20" dirty="0">
                <a:solidFill>
                  <a:srgbClr val="333399"/>
                </a:solidFill>
                <a:latin typeface="Times New Roman"/>
                <a:cs typeface="Times New Roman"/>
              </a:rPr>
              <a:t> </a:t>
            </a:r>
            <a:r>
              <a:rPr b="1" dirty="0">
                <a:solidFill>
                  <a:srgbClr val="333399"/>
                </a:solidFill>
                <a:latin typeface="Times New Roman"/>
                <a:cs typeface="Times New Roman"/>
              </a:rPr>
              <a:t>children</a:t>
            </a:r>
            <a:r>
              <a:rPr b="1" spc="-15" dirty="0">
                <a:solidFill>
                  <a:srgbClr val="333399"/>
                </a:solidFill>
                <a:latin typeface="Times New Roman"/>
                <a:cs typeface="Times New Roman"/>
              </a:rPr>
              <a:t> </a:t>
            </a:r>
            <a:r>
              <a:rPr b="1" dirty="0">
                <a:solidFill>
                  <a:srgbClr val="333399"/>
                </a:solidFill>
                <a:latin typeface="Times New Roman"/>
                <a:cs typeface="Times New Roman"/>
              </a:rPr>
              <a:t>at 16-18</a:t>
            </a:r>
            <a:r>
              <a:rPr b="1" spc="-15" dirty="0">
                <a:solidFill>
                  <a:srgbClr val="333399"/>
                </a:solidFill>
                <a:latin typeface="Times New Roman"/>
                <a:cs typeface="Times New Roman"/>
              </a:rPr>
              <a:t> </a:t>
            </a:r>
            <a:r>
              <a:rPr b="1" spc="-20" dirty="0">
                <a:solidFill>
                  <a:srgbClr val="333399"/>
                </a:solidFill>
                <a:latin typeface="Times New Roman"/>
                <a:cs typeface="Times New Roman"/>
              </a:rPr>
              <a:t>weeks </a:t>
            </a:r>
            <a:r>
              <a:rPr b="1" spc="-25" dirty="0">
                <a:solidFill>
                  <a:srgbClr val="A40020"/>
                </a:solidFill>
                <a:latin typeface="Times New Roman"/>
                <a:cs typeface="Times New Roman"/>
              </a:rPr>
              <a:t>230</a:t>
            </a:r>
            <a:endParaRPr>
              <a:latin typeface="Times New Roman"/>
              <a:cs typeface="Times New Roman"/>
            </a:endParaRPr>
          </a:p>
        </p:txBody>
      </p:sp>
      <p:sp>
        <p:nvSpPr>
          <p:cNvPr id="5" name="object 5"/>
          <p:cNvSpPr/>
          <p:nvPr/>
        </p:nvSpPr>
        <p:spPr>
          <a:xfrm>
            <a:off x="6096000" y="1371600"/>
            <a:ext cx="2438400" cy="1295400"/>
          </a:xfrm>
          <a:custGeom>
            <a:avLst/>
            <a:gdLst/>
            <a:ahLst/>
            <a:cxnLst/>
            <a:rect l="l" t="t" r="r" b="b"/>
            <a:pathLst>
              <a:path w="2438400" h="1295400">
                <a:moveTo>
                  <a:pt x="0" y="1295400"/>
                </a:moveTo>
                <a:lnTo>
                  <a:pt x="2438400" y="1295400"/>
                </a:lnTo>
                <a:lnTo>
                  <a:pt x="2438400" y="0"/>
                </a:lnTo>
                <a:lnTo>
                  <a:pt x="0" y="0"/>
                </a:lnTo>
                <a:lnTo>
                  <a:pt x="0" y="1295400"/>
                </a:lnTo>
                <a:close/>
              </a:path>
            </a:pathLst>
          </a:custGeom>
          <a:ln w="9144">
            <a:solidFill>
              <a:srgbClr val="000000"/>
            </a:solidFill>
          </a:ln>
        </p:spPr>
        <p:txBody>
          <a:bodyPr wrap="square" lIns="0" tIns="0" rIns="0" bIns="0" rtlCol="0"/>
          <a:lstStyle/>
          <a:p>
            <a:endParaRPr/>
          </a:p>
        </p:txBody>
      </p:sp>
      <p:sp>
        <p:nvSpPr>
          <p:cNvPr id="6" name="object 6"/>
          <p:cNvSpPr txBox="1"/>
          <p:nvPr/>
        </p:nvSpPr>
        <p:spPr>
          <a:xfrm>
            <a:off x="6175631" y="1450597"/>
            <a:ext cx="2041525" cy="1120820"/>
          </a:xfrm>
          <a:prstGeom prst="rect">
            <a:avLst/>
          </a:prstGeom>
        </p:spPr>
        <p:txBody>
          <a:bodyPr vert="horz" wrap="square" lIns="0" tIns="12700" rIns="0" bIns="0" rtlCol="0">
            <a:spAutoFit/>
          </a:bodyPr>
          <a:lstStyle/>
          <a:p>
            <a:pPr marL="12700" marR="5080">
              <a:spcBef>
                <a:spcPts val="100"/>
              </a:spcBef>
            </a:pPr>
            <a:r>
              <a:rPr b="1" dirty="0">
                <a:solidFill>
                  <a:srgbClr val="333399"/>
                </a:solidFill>
                <a:latin typeface="Times New Roman"/>
                <a:cs typeface="Times New Roman"/>
              </a:rPr>
              <a:t>Reason</a:t>
            </a:r>
            <a:r>
              <a:rPr b="1" spc="-5" dirty="0">
                <a:solidFill>
                  <a:srgbClr val="333399"/>
                </a:solidFill>
                <a:latin typeface="Times New Roman"/>
                <a:cs typeface="Times New Roman"/>
              </a:rPr>
              <a:t> </a:t>
            </a:r>
            <a:r>
              <a:rPr b="1" dirty="0">
                <a:solidFill>
                  <a:srgbClr val="333399"/>
                </a:solidFill>
                <a:latin typeface="Times New Roman"/>
                <a:cs typeface="Times New Roman"/>
              </a:rPr>
              <a:t>for</a:t>
            </a:r>
            <a:r>
              <a:rPr b="1" spc="-31" dirty="0">
                <a:solidFill>
                  <a:srgbClr val="333399"/>
                </a:solidFill>
                <a:latin typeface="Times New Roman"/>
                <a:cs typeface="Times New Roman"/>
              </a:rPr>
              <a:t> </a:t>
            </a:r>
            <a:r>
              <a:rPr b="1" spc="-11" dirty="0">
                <a:solidFill>
                  <a:srgbClr val="333399"/>
                </a:solidFill>
                <a:latin typeface="Times New Roman"/>
                <a:cs typeface="Times New Roman"/>
              </a:rPr>
              <a:t>exclusion </a:t>
            </a:r>
            <a:r>
              <a:rPr b="1" dirty="0">
                <a:latin typeface="Times New Roman"/>
                <a:cs typeface="Times New Roman"/>
              </a:rPr>
              <a:t>Moving</a:t>
            </a:r>
            <a:r>
              <a:rPr b="1" spc="-15" dirty="0">
                <a:latin typeface="Times New Roman"/>
                <a:cs typeface="Times New Roman"/>
              </a:rPr>
              <a:t> </a:t>
            </a:r>
            <a:r>
              <a:rPr b="1" dirty="0">
                <a:latin typeface="Times New Roman"/>
                <a:cs typeface="Times New Roman"/>
              </a:rPr>
              <a:t>out:</a:t>
            </a:r>
            <a:r>
              <a:rPr b="1" spc="11" dirty="0">
                <a:latin typeface="Times New Roman"/>
                <a:cs typeface="Times New Roman"/>
              </a:rPr>
              <a:t> </a:t>
            </a:r>
            <a:r>
              <a:rPr b="1" spc="-25" dirty="0">
                <a:solidFill>
                  <a:srgbClr val="A40020"/>
                </a:solidFill>
                <a:latin typeface="Times New Roman"/>
                <a:cs typeface="Times New Roman"/>
              </a:rPr>
              <a:t>12</a:t>
            </a:r>
            <a:endParaRPr>
              <a:latin typeface="Times New Roman"/>
              <a:cs typeface="Times New Roman"/>
            </a:endParaRPr>
          </a:p>
          <a:p>
            <a:pPr marL="12700"/>
            <a:r>
              <a:rPr b="1" dirty="0">
                <a:latin typeface="Times New Roman"/>
                <a:cs typeface="Times New Roman"/>
              </a:rPr>
              <a:t>Non</a:t>
            </a:r>
            <a:r>
              <a:rPr b="1" spc="-20" dirty="0">
                <a:latin typeface="Times New Roman"/>
                <a:cs typeface="Times New Roman"/>
              </a:rPr>
              <a:t> </a:t>
            </a:r>
            <a:r>
              <a:rPr b="1" dirty="0">
                <a:latin typeface="Times New Roman"/>
                <a:cs typeface="Times New Roman"/>
              </a:rPr>
              <a:t>consent:</a:t>
            </a:r>
            <a:r>
              <a:rPr b="1" spc="-5" dirty="0">
                <a:latin typeface="Times New Roman"/>
                <a:cs typeface="Times New Roman"/>
              </a:rPr>
              <a:t> </a:t>
            </a:r>
            <a:r>
              <a:rPr b="1" spc="-51" dirty="0">
                <a:solidFill>
                  <a:srgbClr val="A40020"/>
                </a:solidFill>
                <a:latin typeface="Times New Roman"/>
                <a:cs typeface="Times New Roman"/>
              </a:rPr>
              <a:t>8</a:t>
            </a:r>
            <a:endParaRPr>
              <a:latin typeface="Times New Roman"/>
              <a:cs typeface="Times New Roman"/>
            </a:endParaRPr>
          </a:p>
          <a:p>
            <a:pPr marL="12700"/>
            <a:r>
              <a:rPr b="1" dirty="0">
                <a:latin typeface="Times New Roman"/>
                <a:cs typeface="Times New Roman"/>
              </a:rPr>
              <a:t>Severely</a:t>
            </a:r>
            <a:r>
              <a:rPr b="1" spc="-25" dirty="0">
                <a:latin typeface="Times New Roman"/>
                <a:cs typeface="Times New Roman"/>
              </a:rPr>
              <a:t> </a:t>
            </a:r>
            <a:r>
              <a:rPr b="1" dirty="0">
                <a:latin typeface="Times New Roman"/>
                <a:cs typeface="Times New Roman"/>
              </a:rPr>
              <a:t>ill:</a:t>
            </a:r>
            <a:r>
              <a:rPr b="1" spc="-15" dirty="0">
                <a:latin typeface="Times New Roman"/>
                <a:cs typeface="Times New Roman"/>
              </a:rPr>
              <a:t> </a:t>
            </a:r>
            <a:r>
              <a:rPr b="1" spc="-51" dirty="0">
                <a:solidFill>
                  <a:srgbClr val="A40020"/>
                </a:solidFill>
                <a:latin typeface="Times New Roman"/>
                <a:cs typeface="Times New Roman"/>
              </a:rPr>
              <a:t>2</a:t>
            </a:r>
            <a:endParaRPr>
              <a:latin typeface="Times New Roman"/>
              <a:cs typeface="Times New Roman"/>
            </a:endParaRPr>
          </a:p>
        </p:txBody>
      </p:sp>
      <p:sp>
        <p:nvSpPr>
          <p:cNvPr id="7" name="object 7"/>
          <p:cNvSpPr/>
          <p:nvPr/>
        </p:nvSpPr>
        <p:spPr>
          <a:xfrm>
            <a:off x="1905000" y="2514600"/>
            <a:ext cx="3581400" cy="1752600"/>
          </a:xfrm>
          <a:custGeom>
            <a:avLst/>
            <a:gdLst/>
            <a:ahLst/>
            <a:cxnLst/>
            <a:rect l="l" t="t" r="r" b="b"/>
            <a:pathLst>
              <a:path w="3581400" h="1752600">
                <a:moveTo>
                  <a:pt x="1066800" y="685800"/>
                </a:moveTo>
                <a:lnTo>
                  <a:pt x="3581400" y="685800"/>
                </a:lnTo>
                <a:lnTo>
                  <a:pt x="3581400" y="0"/>
                </a:lnTo>
                <a:lnTo>
                  <a:pt x="1066800" y="0"/>
                </a:lnTo>
                <a:lnTo>
                  <a:pt x="1066800" y="685800"/>
                </a:lnTo>
                <a:close/>
              </a:path>
              <a:path w="3581400" h="1752600">
                <a:moveTo>
                  <a:pt x="0" y="1752600"/>
                </a:moveTo>
                <a:lnTo>
                  <a:pt x="2362200" y="1752600"/>
                </a:lnTo>
                <a:lnTo>
                  <a:pt x="2362200" y="1205484"/>
                </a:lnTo>
                <a:lnTo>
                  <a:pt x="0" y="1205484"/>
                </a:lnTo>
                <a:lnTo>
                  <a:pt x="0" y="1752600"/>
                </a:lnTo>
                <a:close/>
              </a:path>
            </a:pathLst>
          </a:custGeom>
          <a:ln w="9144">
            <a:solidFill>
              <a:srgbClr val="000000"/>
            </a:solidFill>
          </a:ln>
        </p:spPr>
        <p:txBody>
          <a:bodyPr wrap="square" lIns="0" tIns="0" rIns="0" bIns="0" rtlCol="0"/>
          <a:lstStyle/>
          <a:p>
            <a:endParaRPr/>
          </a:p>
        </p:txBody>
      </p:sp>
      <p:sp>
        <p:nvSpPr>
          <p:cNvPr id="8" name="object 8"/>
          <p:cNvSpPr txBox="1"/>
          <p:nvPr/>
        </p:nvSpPr>
        <p:spPr>
          <a:xfrm>
            <a:off x="1966341" y="3699509"/>
            <a:ext cx="2240280" cy="566822"/>
          </a:xfrm>
          <a:prstGeom prst="rect">
            <a:avLst/>
          </a:prstGeom>
        </p:spPr>
        <p:txBody>
          <a:bodyPr vert="horz" wrap="square" lIns="0" tIns="12700" rIns="0" bIns="0" rtlCol="0">
            <a:spAutoFit/>
          </a:bodyPr>
          <a:lstStyle/>
          <a:p>
            <a:pPr marL="948667" marR="5080" indent="-936602">
              <a:spcBef>
                <a:spcPts val="100"/>
              </a:spcBef>
            </a:pPr>
            <a:r>
              <a:rPr b="1" dirty="0">
                <a:solidFill>
                  <a:srgbClr val="333399"/>
                </a:solidFill>
                <a:latin typeface="Times New Roman"/>
                <a:cs typeface="Times New Roman"/>
              </a:rPr>
              <a:t>Food</a:t>
            </a:r>
            <a:r>
              <a:rPr b="1" spc="-11" dirty="0">
                <a:solidFill>
                  <a:srgbClr val="333399"/>
                </a:solidFill>
                <a:latin typeface="Times New Roman"/>
                <a:cs typeface="Times New Roman"/>
              </a:rPr>
              <a:t> Supplementation </a:t>
            </a:r>
            <a:r>
              <a:rPr b="1" spc="-25" dirty="0">
                <a:solidFill>
                  <a:srgbClr val="A40020"/>
                </a:solidFill>
                <a:latin typeface="Times New Roman"/>
                <a:cs typeface="Times New Roman"/>
              </a:rPr>
              <a:t>104</a:t>
            </a:r>
            <a:endParaRPr>
              <a:latin typeface="Times New Roman"/>
              <a:cs typeface="Times New Roman"/>
            </a:endParaRPr>
          </a:p>
        </p:txBody>
      </p:sp>
      <p:sp>
        <p:nvSpPr>
          <p:cNvPr id="9" name="object 9"/>
          <p:cNvSpPr/>
          <p:nvPr/>
        </p:nvSpPr>
        <p:spPr>
          <a:xfrm>
            <a:off x="4977386" y="3733800"/>
            <a:ext cx="1195071" cy="533400"/>
          </a:xfrm>
          <a:custGeom>
            <a:avLst/>
            <a:gdLst/>
            <a:ahLst/>
            <a:cxnLst/>
            <a:rect l="l" t="t" r="r" b="b"/>
            <a:pathLst>
              <a:path w="1195070" h="533400">
                <a:moveTo>
                  <a:pt x="0" y="533400"/>
                </a:moveTo>
                <a:lnTo>
                  <a:pt x="1194815" y="533400"/>
                </a:lnTo>
                <a:lnTo>
                  <a:pt x="1194815" y="0"/>
                </a:lnTo>
                <a:lnTo>
                  <a:pt x="0" y="0"/>
                </a:lnTo>
                <a:lnTo>
                  <a:pt x="0" y="533400"/>
                </a:lnTo>
                <a:close/>
              </a:path>
            </a:pathLst>
          </a:custGeom>
          <a:ln w="9144">
            <a:solidFill>
              <a:srgbClr val="000000"/>
            </a:solidFill>
          </a:ln>
        </p:spPr>
        <p:txBody>
          <a:bodyPr wrap="square" lIns="0" tIns="0" rIns="0" bIns="0" rtlCol="0"/>
          <a:lstStyle/>
          <a:p>
            <a:endParaRPr/>
          </a:p>
        </p:txBody>
      </p:sp>
      <p:sp>
        <p:nvSpPr>
          <p:cNvPr id="10" name="object 10"/>
          <p:cNvSpPr txBox="1"/>
          <p:nvPr/>
        </p:nvSpPr>
        <p:spPr>
          <a:xfrm>
            <a:off x="5184140" y="3706749"/>
            <a:ext cx="782320" cy="566822"/>
          </a:xfrm>
          <a:prstGeom prst="rect">
            <a:avLst/>
          </a:prstGeom>
        </p:spPr>
        <p:txBody>
          <a:bodyPr vert="horz" wrap="square" lIns="0" tIns="12700" rIns="0" bIns="0" rtlCol="0">
            <a:spAutoFit/>
          </a:bodyPr>
          <a:lstStyle/>
          <a:p>
            <a:pPr marL="219705" marR="5080" indent="-207640">
              <a:spcBef>
                <a:spcPts val="100"/>
              </a:spcBef>
            </a:pPr>
            <a:r>
              <a:rPr b="1" spc="-20" dirty="0">
                <a:solidFill>
                  <a:srgbClr val="333399"/>
                </a:solidFill>
                <a:latin typeface="Times New Roman"/>
                <a:cs typeface="Times New Roman"/>
              </a:rPr>
              <a:t>Control </a:t>
            </a:r>
            <a:r>
              <a:rPr b="1" spc="-25" dirty="0">
                <a:solidFill>
                  <a:srgbClr val="A40020"/>
                </a:solidFill>
                <a:latin typeface="Times New Roman"/>
                <a:cs typeface="Times New Roman"/>
              </a:rPr>
              <a:t>104</a:t>
            </a:r>
            <a:endParaRPr>
              <a:latin typeface="Times New Roman"/>
              <a:cs typeface="Times New Roman"/>
            </a:endParaRPr>
          </a:p>
        </p:txBody>
      </p:sp>
      <p:sp>
        <p:nvSpPr>
          <p:cNvPr id="11" name="object 11"/>
          <p:cNvSpPr/>
          <p:nvPr/>
        </p:nvSpPr>
        <p:spPr>
          <a:xfrm>
            <a:off x="2286000" y="6019803"/>
            <a:ext cx="1447800" cy="443865"/>
          </a:xfrm>
          <a:custGeom>
            <a:avLst/>
            <a:gdLst/>
            <a:ahLst/>
            <a:cxnLst/>
            <a:rect l="l" t="t" r="r" b="b"/>
            <a:pathLst>
              <a:path w="1447800" h="443864">
                <a:moveTo>
                  <a:pt x="0" y="443484"/>
                </a:moveTo>
                <a:lnTo>
                  <a:pt x="1447800" y="443484"/>
                </a:lnTo>
                <a:lnTo>
                  <a:pt x="1447800" y="0"/>
                </a:lnTo>
                <a:lnTo>
                  <a:pt x="0" y="0"/>
                </a:lnTo>
                <a:lnTo>
                  <a:pt x="0" y="443484"/>
                </a:lnTo>
                <a:close/>
              </a:path>
            </a:pathLst>
          </a:custGeom>
          <a:ln w="9144">
            <a:solidFill>
              <a:srgbClr val="000000"/>
            </a:solidFill>
          </a:ln>
        </p:spPr>
        <p:txBody>
          <a:bodyPr wrap="square" lIns="0" tIns="0" rIns="0" bIns="0" rtlCol="0"/>
          <a:lstStyle/>
          <a:p>
            <a:endParaRPr/>
          </a:p>
        </p:txBody>
      </p:sp>
      <p:sp>
        <p:nvSpPr>
          <p:cNvPr id="12" name="object 12"/>
          <p:cNvSpPr txBox="1"/>
          <p:nvPr/>
        </p:nvSpPr>
        <p:spPr>
          <a:xfrm>
            <a:off x="2464690" y="6085129"/>
            <a:ext cx="1090931" cy="289823"/>
          </a:xfrm>
          <a:prstGeom prst="rect">
            <a:avLst/>
          </a:prstGeom>
        </p:spPr>
        <p:txBody>
          <a:bodyPr vert="horz" wrap="square" lIns="0" tIns="12700" rIns="0" bIns="0" rtlCol="0">
            <a:spAutoFit/>
          </a:bodyPr>
          <a:lstStyle/>
          <a:p>
            <a:pPr marL="12700">
              <a:spcBef>
                <a:spcPts val="100"/>
              </a:spcBef>
            </a:pPr>
            <a:r>
              <a:rPr b="1" dirty="0">
                <a:solidFill>
                  <a:srgbClr val="A40020"/>
                </a:solidFill>
                <a:latin typeface="Times New Roman"/>
                <a:cs typeface="Times New Roman"/>
              </a:rPr>
              <a:t>87</a:t>
            </a:r>
            <a:r>
              <a:rPr b="1" spc="-11" dirty="0">
                <a:solidFill>
                  <a:srgbClr val="A40020"/>
                </a:solidFill>
                <a:latin typeface="Times New Roman"/>
                <a:cs typeface="Times New Roman"/>
              </a:rPr>
              <a:t> </a:t>
            </a:r>
            <a:r>
              <a:rPr b="1" spc="-11" dirty="0">
                <a:latin typeface="Times New Roman"/>
                <a:cs typeface="Times New Roman"/>
              </a:rPr>
              <a:t>(83.6%)</a:t>
            </a:r>
            <a:endParaRPr>
              <a:latin typeface="Times New Roman"/>
              <a:cs typeface="Times New Roman"/>
            </a:endParaRPr>
          </a:p>
        </p:txBody>
      </p:sp>
      <p:sp>
        <p:nvSpPr>
          <p:cNvPr id="13" name="object 13"/>
          <p:cNvSpPr/>
          <p:nvPr/>
        </p:nvSpPr>
        <p:spPr>
          <a:xfrm>
            <a:off x="4876800" y="6019803"/>
            <a:ext cx="1295400" cy="448309"/>
          </a:xfrm>
          <a:custGeom>
            <a:avLst/>
            <a:gdLst/>
            <a:ahLst/>
            <a:cxnLst/>
            <a:rect l="l" t="t" r="r" b="b"/>
            <a:pathLst>
              <a:path w="1295400" h="448310">
                <a:moveTo>
                  <a:pt x="0" y="448056"/>
                </a:moveTo>
                <a:lnTo>
                  <a:pt x="1295400" y="448056"/>
                </a:lnTo>
                <a:lnTo>
                  <a:pt x="1295400" y="0"/>
                </a:lnTo>
                <a:lnTo>
                  <a:pt x="0" y="0"/>
                </a:lnTo>
                <a:lnTo>
                  <a:pt x="0" y="448056"/>
                </a:lnTo>
                <a:close/>
              </a:path>
            </a:pathLst>
          </a:custGeom>
          <a:ln w="9144">
            <a:solidFill>
              <a:srgbClr val="000000"/>
            </a:solidFill>
          </a:ln>
        </p:spPr>
        <p:txBody>
          <a:bodyPr wrap="square" lIns="0" tIns="0" rIns="0" bIns="0" rtlCol="0"/>
          <a:lstStyle/>
          <a:p>
            <a:endParaRPr/>
          </a:p>
        </p:txBody>
      </p:sp>
      <p:sp>
        <p:nvSpPr>
          <p:cNvPr id="14" name="object 14"/>
          <p:cNvSpPr txBox="1"/>
          <p:nvPr/>
        </p:nvSpPr>
        <p:spPr>
          <a:xfrm>
            <a:off x="4979924" y="6087568"/>
            <a:ext cx="1090931" cy="289823"/>
          </a:xfrm>
          <a:prstGeom prst="rect">
            <a:avLst/>
          </a:prstGeom>
        </p:spPr>
        <p:txBody>
          <a:bodyPr vert="horz" wrap="square" lIns="0" tIns="12700" rIns="0" bIns="0" rtlCol="0">
            <a:spAutoFit/>
          </a:bodyPr>
          <a:lstStyle/>
          <a:p>
            <a:pPr marL="12700">
              <a:spcBef>
                <a:spcPts val="100"/>
              </a:spcBef>
            </a:pPr>
            <a:r>
              <a:rPr b="1" dirty="0">
                <a:solidFill>
                  <a:srgbClr val="A40020"/>
                </a:solidFill>
                <a:latin typeface="Times New Roman"/>
                <a:cs typeface="Times New Roman"/>
              </a:rPr>
              <a:t>91</a:t>
            </a:r>
            <a:r>
              <a:rPr b="1" spc="-11" dirty="0">
                <a:solidFill>
                  <a:srgbClr val="A40020"/>
                </a:solidFill>
                <a:latin typeface="Times New Roman"/>
                <a:cs typeface="Times New Roman"/>
              </a:rPr>
              <a:t> </a:t>
            </a:r>
            <a:r>
              <a:rPr b="1" spc="-11" dirty="0">
                <a:latin typeface="Times New Roman"/>
                <a:cs typeface="Times New Roman"/>
              </a:rPr>
              <a:t>(87.5%)</a:t>
            </a:r>
            <a:endParaRPr>
              <a:latin typeface="Times New Roman"/>
              <a:cs typeface="Times New Roman"/>
            </a:endParaRPr>
          </a:p>
        </p:txBody>
      </p:sp>
      <p:sp>
        <p:nvSpPr>
          <p:cNvPr id="15" name="object 15"/>
          <p:cNvSpPr txBox="1"/>
          <p:nvPr/>
        </p:nvSpPr>
        <p:spPr>
          <a:xfrm>
            <a:off x="3525773" y="2540635"/>
            <a:ext cx="1254760" cy="566822"/>
          </a:xfrm>
          <a:prstGeom prst="rect">
            <a:avLst/>
          </a:prstGeom>
        </p:spPr>
        <p:txBody>
          <a:bodyPr vert="horz" wrap="square" lIns="0" tIns="12700" rIns="0" bIns="0" rtlCol="0">
            <a:spAutoFit/>
          </a:bodyPr>
          <a:lstStyle/>
          <a:p>
            <a:pPr marL="455919" marR="5080" indent="-443854">
              <a:spcBef>
                <a:spcPts val="100"/>
              </a:spcBef>
            </a:pPr>
            <a:r>
              <a:rPr b="1" spc="-11" dirty="0">
                <a:solidFill>
                  <a:srgbClr val="333399"/>
                </a:solidFill>
                <a:latin typeface="Times New Roman"/>
                <a:cs typeface="Times New Roman"/>
              </a:rPr>
              <a:t>Randomized </a:t>
            </a:r>
            <a:r>
              <a:rPr b="1" spc="-25" dirty="0">
                <a:solidFill>
                  <a:srgbClr val="A40020"/>
                </a:solidFill>
                <a:latin typeface="Times New Roman"/>
                <a:cs typeface="Times New Roman"/>
              </a:rPr>
              <a:t>208</a:t>
            </a:r>
            <a:endParaRPr>
              <a:latin typeface="Times New Roman"/>
              <a:cs typeface="Times New Roman"/>
            </a:endParaRPr>
          </a:p>
        </p:txBody>
      </p:sp>
      <p:grpSp>
        <p:nvGrpSpPr>
          <p:cNvPr id="16" name="object 16"/>
          <p:cNvGrpSpPr/>
          <p:nvPr/>
        </p:nvGrpSpPr>
        <p:grpSpPr>
          <a:xfrm>
            <a:off x="3119440" y="1595440"/>
            <a:ext cx="5495925" cy="4429125"/>
            <a:chOff x="3119437" y="1595437"/>
            <a:chExt cx="5495925" cy="4429125"/>
          </a:xfrm>
        </p:grpSpPr>
        <p:sp>
          <p:nvSpPr>
            <p:cNvPr id="17" name="object 17"/>
            <p:cNvSpPr/>
            <p:nvPr/>
          </p:nvSpPr>
          <p:spPr>
            <a:xfrm>
              <a:off x="3124200" y="1600200"/>
              <a:ext cx="2971800" cy="4419600"/>
            </a:xfrm>
            <a:custGeom>
              <a:avLst/>
              <a:gdLst/>
              <a:ahLst/>
              <a:cxnLst/>
              <a:rect l="l" t="t" r="r" b="b"/>
              <a:pathLst>
                <a:path w="2971800" h="4419600">
                  <a:moveTo>
                    <a:pt x="990600" y="0"/>
                  </a:moveTo>
                  <a:lnTo>
                    <a:pt x="990600" y="914400"/>
                  </a:lnTo>
                </a:path>
                <a:path w="2971800" h="4419600">
                  <a:moveTo>
                    <a:pt x="0" y="2667000"/>
                  </a:moveTo>
                  <a:lnTo>
                    <a:pt x="0" y="4419600"/>
                  </a:lnTo>
                </a:path>
                <a:path w="2971800" h="4419600">
                  <a:moveTo>
                    <a:pt x="0" y="1828800"/>
                  </a:moveTo>
                  <a:lnTo>
                    <a:pt x="2438400" y="1828800"/>
                  </a:lnTo>
                </a:path>
                <a:path w="2971800" h="4419600">
                  <a:moveTo>
                    <a:pt x="0" y="1828800"/>
                  </a:moveTo>
                  <a:lnTo>
                    <a:pt x="0" y="2115312"/>
                  </a:lnTo>
                </a:path>
                <a:path w="2971800" h="4419600">
                  <a:moveTo>
                    <a:pt x="2438400" y="2667000"/>
                  </a:moveTo>
                  <a:lnTo>
                    <a:pt x="2438400" y="4419600"/>
                  </a:lnTo>
                </a:path>
                <a:path w="2971800" h="4419600">
                  <a:moveTo>
                    <a:pt x="2438400" y="1828800"/>
                  </a:moveTo>
                  <a:lnTo>
                    <a:pt x="2438400" y="2115312"/>
                  </a:lnTo>
                </a:path>
                <a:path w="2971800" h="4419600">
                  <a:moveTo>
                    <a:pt x="1066800" y="1600200"/>
                  </a:moveTo>
                  <a:lnTo>
                    <a:pt x="1066800" y="1828800"/>
                  </a:lnTo>
                </a:path>
                <a:path w="2971800" h="4419600">
                  <a:moveTo>
                    <a:pt x="990600" y="457200"/>
                  </a:moveTo>
                  <a:lnTo>
                    <a:pt x="2971800" y="457200"/>
                  </a:lnTo>
                </a:path>
              </a:pathLst>
            </a:custGeom>
            <a:ln w="9144">
              <a:solidFill>
                <a:srgbClr val="000000"/>
              </a:solidFill>
            </a:ln>
          </p:spPr>
          <p:txBody>
            <a:bodyPr wrap="square" lIns="0" tIns="0" rIns="0" bIns="0" rtlCol="0"/>
            <a:lstStyle/>
            <a:p>
              <a:endParaRPr/>
            </a:p>
          </p:txBody>
        </p:sp>
        <p:sp>
          <p:nvSpPr>
            <p:cNvPr id="18" name="object 18"/>
            <p:cNvSpPr/>
            <p:nvPr/>
          </p:nvSpPr>
          <p:spPr>
            <a:xfrm>
              <a:off x="6477000" y="4419600"/>
              <a:ext cx="2133600" cy="1447800"/>
            </a:xfrm>
            <a:custGeom>
              <a:avLst/>
              <a:gdLst/>
              <a:ahLst/>
              <a:cxnLst/>
              <a:rect l="l" t="t" r="r" b="b"/>
              <a:pathLst>
                <a:path w="2133600" h="1447800">
                  <a:moveTo>
                    <a:pt x="0" y="1447800"/>
                  </a:moveTo>
                  <a:lnTo>
                    <a:pt x="2133600" y="1447800"/>
                  </a:lnTo>
                  <a:lnTo>
                    <a:pt x="2133600" y="0"/>
                  </a:lnTo>
                  <a:lnTo>
                    <a:pt x="0" y="0"/>
                  </a:lnTo>
                  <a:lnTo>
                    <a:pt x="0" y="1447800"/>
                  </a:lnTo>
                  <a:close/>
                </a:path>
              </a:pathLst>
            </a:custGeom>
            <a:ln w="9144">
              <a:solidFill>
                <a:srgbClr val="000000"/>
              </a:solidFill>
            </a:ln>
          </p:spPr>
          <p:txBody>
            <a:bodyPr wrap="square" lIns="0" tIns="0" rIns="0" bIns="0" rtlCol="0"/>
            <a:lstStyle/>
            <a:p>
              <a:endParaRPr/>
            </a:p>
          </p:txBody>
        </p:sp>
      </p:grpSp>
      <p:sp>
        <p:nvSpPr>
          <p:cNvPr id="19" name="object 19"/>
          <p:cNvSpPr txBox="1"/>
          <p:nvPr/>
        </p:nvSpPr>
        <p:spPr>
          <a:xfrm>
            <a:off x="3889375" y="5970219"/>
            <a:ext cx="838200" cy="566822"/>
          </a:xfrm>
          <a:prstGeom prst="rect">
            <a:avLst/>
          </a:prstGeom>
        </p:spPr>
        <p:txBody>
          <a:bodyPr vert="horz" wrap="square" lIns="0" tIns="12700" rIns="0" bIns="0" rtlCol="0">
            <a:spAutoFit/>
          </a:bodyPr>
          <a:lstStyle/>
          <a:p>
            <a:pPr marL="12700" marR="5080">
              <a:spcBef>
                <a:spcPts val="100"/>
              </a:spcBef>
            </a:pPr>
            <a:r>
              <a:rPr b="1" dirty="0">
                <a:solidFill>
                  <a:srgbClr val="333399"/>
                </a:solidFill>
                <a:latin typeface="Times New Roman"/>
                <a:cs typeface="Times New Roman"/>
              </a:rPr>
              <a:t>Wt </a:t>
            </a:r>
            <a:r>
              <a:rPr b="1" spc="-51" dirty="0">
                <a:solidFill>
                  <a:srgbClr val="333399"/>
                </a:solidFill>
                <a:latin typeface="Times New Roman"/>
                <a:cs typeface="Times New Roman"/>
              </a:rPr>
              <a:t>&amp; </a:t>
            </a:r>
            <a:r>
              <a:rPr b="1" dirty="0">
                <a:solidFill>
                  <a:srgbClr val="333399"/>
                </a:solidFill>
                <a:latin typeface="Times New Roman"/>
                <a:cs typeface="Times New Roman"/>
              </a:rPr>
              <a:t>Ln</a:t>
            </a:r>
            <a:r>
              <a:rPr b="1" spc="-5" dirty="0">
                <a:solidFill>
                  <a:srgbClr val="333399"/>
                </a:solidFill>
                <a:latin typeface="Times New Roman"/>
                <a:cs typeface="Times New Roman"/>
              </a:rPr>
              <a:t> </a:t>
            </a:r>
            <a:r>
              <a:rPr b="1" dirty="0">
                <a:solidFill>
                  <a:srgbClr val="333399"/>
                </a:solidFill>
                <a:latin typeface="Times New Roman"/>
                <a:cs typeface="Times New Roman"/>
              </a:rPr>
              <a:t>at</a:t>
            </a:r>
            <a:r>
              <a:rPr b="1" spc="-5" dirty="0">
                <a:solidFill>
                  <a:srgbClr val="333399"/>
                </a:solidFill>
                <a:latin typeface="Times New Roman"/>
                <a:cs typeface="Times New Roman"/>
              </a:rPr>
              <a:t> </a:t>
            </a:r>
            <a:r>
              <a:rPr b="1" spc="-35" dirty="0">
                <a:solidFill>
                  <a:srgbClr val="333399"/>
                </a:solidFill>
                <a:latin typeface="Times New Roman"/>
                <a:cs typeface="Times New Roman"/>
              </a:rPr>
              <a:t>52</a:t>
            </a:r>
            <a:endParaRPr>
              <a:latin typeface="Times New Roman"/>
              <a:cs typeface="Times New Roman"/>
            </a:endParaRPr>
          </a:p>
        </p:txBody>
      </p:sp>
      <p:sp>
        <p:nvSpPr>
          <p:cNvPr id="20" name="object 20"/>
          <p:cNvSpPr txBox="1"/>
          <p:nvPr/>
        </p:nvSpPr>
        <p:spPr>
          <a:xfrm>
            <a:off x="3889379" y="6518557"/>
            <a:ext cx="323215" cy="289823"/>
          </a:xfrm>
          <a:prstGeom prst="rect">
            <a:avLst/>
          </a:prstGeom>
        </p:spPr>
        <p:txBody>
          <a:bodyPr vert="horz" wrap="square" lIns="0" tIns="12700" rIns="0" bIns="0" rtlCol="0">
            <a:spAutoFit/>
          </a:bodyPr>
          <a:lstStyle/>
          <a:p>
            <a:pPr marL="12700">
              <a:spcBef>
                <a:spcPts val="100"/>
              </a:spcBef>
            </a:pPr>
            <a:r>
              <a:rPr b="1" spc="-25" dirty="0">
                <a:solidFill>
                  <a:srgbClr val="333399"/>
                </a:solidFill>
                <a:latin typeface="Times New Roman"/>
                <a:cs typeface="Times New Roman"/>
              </a:rPr>
              <a:t>wk</a:t>
            </a:r>
            <a:endParaRPr>
              <a:latin typeface="Times New Roman"/>
              <a:cs typeface="Times New Roman"/>
            </a:endParaRPr>
          </a:p>
        </p:txBody>
      </p:sp>
      <p:sp>
        <p:nvSpPr>
          <p:cNvPr id="21" name="object 21"/>
          <p:cNvSpPr txBox="1">
            <a:spLocks noGrp="1"/>
          </p:cNvSpPr>
          <p:nvPr>
            <p:ph type="title"/>
          </p:nvPr>
        </p:nvSpPr>
        <p:spPr>
          <a:xfrm>
            <a:off x="3136141" y="266523"/>
            <a:ext cx="1939925" cy="443070"/>
          </a:xfrm>
          <a:prstGeom prst="rect">
            <a:avLst/>
          </a:prstGeom>
        </p:spPr>
        <p:txBody>
          <a:bodyPr vert="horz" wrap="square" lIns="0" tIns="12065" rIns="0" bIns="0" rtlCol="0">
            <a:spAutoFit/>
          </a:bodyPr>
          <a:lstStyle/>
          <a:p>
            <a:pPr marL="12700">
              <a:spcBef>
                <a:spcPts val="95"/>
              </a:spcBef>
            </a:pPr>
            <a:r>
              <a:rPr sz="2800" spc="-11" dirty="0"/>
              <a:t>Trial</a:t>
            </a:r>
            <a:r>
              <a:rPr sz="2800" spc="-175" dirty="0"/>
              <a:t> </a:t>
            </a:r>
            <a:r>
              <a:rPr sz="2800" spc="-11" dirty="0"/>
              <a:t>profile</a:t>
            </a:r>
            <a:endParaRPr sz="2800"/>
          </a:p>
        </p:txBody>
      </p:sp>
      <p:sp>
        <p:nvSpPr>
          <p:cNvPr id="22" name="object 22"/>
          <p:cNvSpPr txBox="1"/>
          <p:nvPr/>
        </p:nvSpPr>
        <p:spPr>
          <a:xfrm>
            <a:off x="6557011" y="4438272"/>
            <a:ext cx="1669415" cy="1397819"/>
          </a:xfrm>
          <a:prstGeom prst="rect">
            <a:avLst/>
          </a:prstGeom>
        </p:spPr>
        <p:txBody>
          <a:bodyPr vert="horz" wrap="square" lIns="0" tIns="12700" rIns="0" bIns="0" rtlCol="0">
            <a:spAutoFit/>
          </a:bodyPr>
          <a:lstStyle/>
          <a:p>
            <a:pPr marL="12700" marR="5080">
              <a:spcBef>
                <a:spcPts val="100"/>
              </a:spcBef>
            </a:pPr>
            <a:r>
              <a:rPr b="1" dirty="0">
                <a:solidFill>
                  <a:srgbClr val="333399"/>
                </a:solidFill>
                <a:latin typeface="Times New Roman"/>
                <a:cs typeface="Times New Roman"/>
              </a:rPr>
              <a:t>Lost to follow</a:t>
            </a:r>
            <a:r>
              <a:rPr b="1" spc="-11" dirty="0">
                <a:solidFill>
                  <a:srgbClr val="333399"/>
                </a:solidFill>
                <a:latin typeface="Times New Roman"/>
                <a:cs typeface="Times New Roman"/>
              </a:rPr>
              <a:t> </a:t>
            </a:r>
            <a:r>
              <a:rPr b="1" spc="-25" dirty="0">
                <a:solidFill>
                  <a:srgbClr val="333399"/>
                </a:solidFill>
                <a:latin typeface="Times New Roman"/>
                <a:cs typeface="Times New Roman"/>
              </a:rPr>
              <a:t>up </a:t>
            </a:r>
            <a:r>
              <a:rPr b="1" dirty="0">
                <a:latin typeface="Times New Roman"/>
                <a:cs typeface="Times New Roman"/>
              </a:rPr>
              <a:t>Died:</a:t>
            </a:r>
            <a:r>
              <a:rPr b="1" spc="-11" dirty="0">
                <a:latin typeface="Times New Roman"/>
                <a:cs typeface="Times New Roman"/>
              </a:rPr>
              <a:t> </a:t>
            </a:r>
            <a:r>
              <a:rPr b="1" spc="-51" dirty="0">
                <a:solidFill>
                  <a:srgbClr val="A40020"/>
                </a:solidFill>
                <a:latin typeface="Times New Roman"/>
                <a:cs typeface="Times New Roman"/>
              </a:rPr>
              <a:t>2</a:t>
            </a:r>
            <a:endParaRPr>
              <a:latin typeface="Times New Roman"/>
              <a:cs typeface="Times New Roman"/>
            </a:endParaRPr>
          </a:p>
          <a:p>
            <a:pPr marL="12700" marR="93978"/>
            <a:r>
              <a:rPr b="1" dirty="0">
                <a:latin typeface="Times New Roman"/>
                <a:cs typeface="Times New Roman"/>
              </a:rPr>
              <a:t>Moved:</a:t>
            </a:r>
            <a:r>
              <a:rPr b="1" spc="-20" dirty="0">
                <a:latin typeface="Times New Roman"/>
                <a:cs typeface="Times New Roman"/>
              </a:rPr>
              <a:t> </a:t>
            </a:r>
            <a:r>
              <a:rPr b="1" spc="-51" dirty="0">
                <a:solidFill>
                  <a:srgbClr val="A40020"/>
                </a:solidFill>
                <a:latin typeface="Times New Roman"/>
                <a:cs typeface="Times New Roman"/>
              </a:rPr>
              <a:t>9 </a:t>
            </a:r>
            <a:r>
              <a:rPr b="1" dirty="0">
                <a:latin typeface="Times New Roman"/>
                <a:cs typeface="Times New Roman"/>
              </a:rPr>
              <a:t>Refused</a:t>
            </a:r>
            <a:r>
              <a:rPr b="1" spc="-11" dirty="0">
                <a:latin typeface="Times New Roman"/>
                <a:cs typeface="Times New Roman"/>
              </a:rPr>
              <a:t> further </a:t>
            </a:r>
            <a:r>
              <a:rPr b="1" dirty="0">
                <a:latin typeface="Times New Roman"/>
                <a:cs typeface="Times New Roman"/>
              </a:rPr>
              <a:t>participation:</a:t>
            </a:r>
            <a:r>
              <a:rPr b="1" spc="-5" dirty="0">
                <a:latin typeface="Times New Roman"/>
                <a:cs typeface="Times New Roman"/>
              </a:rPr>
              <a:t> </a:t>
            </a:r>
            <a:r>
              <a:rPr b="1" spc="-51" dirty="0">
                <a:solidFill>
                  <a:srgbClr val="A40020"/>
                </a:solidFill>
                <a:latin typeface="Times New Roman"/>
                <a:cs typeface="Times New Roman"/>
              </a:rPr>
              <a:t>2</a:t>
            </a:r>
            <a:endParaRPr>
              <a:latin typeface="Times New Roman"/>
              <a:cs typeface="Times New Roman"/>
            </a:endParaRPr>
          </a:p>
        </p:txBody>
      </p:sp>
      <p:grpSp>
        <p:nvGrpSpPr>
          <p:cNvPr id="23" name="object 23"/>
          <p:cNvGrpSpPr/>
          <p:nvPr/>
        </p:nvGrpSpPr>
        <p:grpSpPr>
          <a:xfrm>
            <a:off x="300040" y="4414840"/>
            <a:ext cx="6181725" cy="1457325"/>
            <a:chOff x="300037" y="4414837"/>
            <a:chExt cx="6181725" cy="1457325"/>
          </a:xfrm>
        </p:grpSpPr>
        <p:sp>
          <p:nvSpPr>
            <p:cNvPr id="24" name="object 24"/>
            <p:cNvSpPr/>
            <p:nvPr/>
          </p:nvSpPr>
          <p:spPr>
            <a:xfrm>
              <a:off x="5562600" y="5181600"/>
              <a:ext cx="914400" cy="0"/>
            </a:xfrm>
            <a:custGeom>
              <a:avLst/>
              <a:gdLst/>
              <a:ahLst/>
              <a:cxnLst/>
              <a:rect l="l" t="t" r="r" b="b"/>
              <a:pathLst>
                <a:path w="914400">
                  <a:moveTo>
                    <a:pt x="0" y="0"/>
                  </a:moveTo>
                  <a:lnTo>
                    <a:pt x="914400" y="0"/>
                  </a:lnTo>
                </a:path>
              </a:pathLst>
            </a:custGeom>
            <a:ln w="9144">
              <a:solidFill>
                <a:srgbClr val="000000"/>
              </a:solidFill>
            </a:ln>
          </p:spPr>
          <p:txBody>
            <a:bodyPr wrap="square" lIns="0" tIns="0" rIns="0" bIns="0" rtlCol="0"/>
            <a:lstStyle/>
            <a:p>
              <a:endParaRPr/>
            </a:p>
          </p:txBody>
        </p:sp>
        <p:sp>
          <p:nvSpPr>
            <p:cNvPr id="25" name="object 25"/>
            <p:cNvSpPr/>
            <p:nvPr/>
          </p:nvSpPr>
          <p:spPr>
            <a:xfrm>
              <a:off x="304800" y="4419600"/>
              <a:ext cx="2133600" cy="1447800"/>
            </a:xfrm>
            <a:custGeom>
              <a:avLst/>
              <a:gdLst/>
              <a:ahLst/>
              <a:cxnLst/>
              <a:rect l="l" t="t" r="r" b="b"/>
              <a:pathLst>
                <a:path w="2133600" h="1447800">
                  <a:moveTo>
                    <a:pt x="0" y="1447800"/>
                  </a:moveTo>
                  <a:lnTo>
                    <a:pt x="2133600" y="1447800"/>
                  </a:lnTo>
                  <a:lnTo>
                    <a:pt x="2133600" y="0"/>
                  </a:lnTo>
                  <a:lnTo>
                    <a:pt x="0" y="0"/>
                  </a:lnTo>
                  <a:lnTo>
                    <a:pt x="0" y="1447800"/>
                  </a:lnTo>
                  <a:close/>
                </a:path>
              </a:pathLst>
            </a:custGeom>
            <a:ln w="9144">
              <a:solidFill>
                <a:srgbClr val="000000"/>
              </a:solidFill>
            </a:ln>
          </p:spPr>
          <p:txBody>
            <a:bodyPr wrap="square" lIns="0" tIns="0" rIns="0" bIns="0" rtlCol="0"/>
            <a:lstStyle/>
            <a:p>
              <a:endParaRPr/>
            </a:p>
          </p:txBody>
        </p:sp>
      </p:grpSp>
      <p:sp>
        <p:nvSpPr>
          <p:cNvPr id="26" name="object 26"/>
          <p:cNvSpPr txBox="1"/>
          <p:nvPr/>
        </p:nvSpPr>
        <p:spPr>
          <a:xfrm>
            <a:off x="383542" y="4438272"/>
            <a:ext cx="1669415" cy="1397819"/>
          </a:xfrm>
          <a:prstGeom prst="rect">
            <a:avLst/>
          </a:prstGeom>
        </p:spPr>
        <p:txBody>
          <a:bodyPr vert="horz" wrap="square" lIns="0" tIns="12700" rIns="0" bIns="0" rtlCol="0">
            <a:spAutoFit/>
          </a:bodyPr>
          <a:lstStyle/>
          <a:p>
            <a:pPr marL="12700" marR="5080">
              <a:spcBef>
                <a:spcPts val="100"/>
              </a:spcBef>
            </a:pPr>
            <a:r>
              <a:rPr b="1" dirty="0">
                <a:solidFill>
                  <a:srgbClr val="333399"/>
                </a:solidFill>
                <a:latin typeface="Times New Roman"/>
                <a:cs typeface="Times New Roman"/>
              </a:rPr>
              <a:t>Lost to follow</a:t>
            </a:r>
            <a:r>
              <a:rPr b="1" spc="-11" dirty="0">
                <a:solidFill>
                  <a:srgbClr val="333399"/>
                </a:solidFill>
                <a:latin typeface="Times New Roman"/>
                <a:cs typeface="Times New Roman"/>
              </a:rPr>
              <a:t> </a:t>
            </a:r>
            <a:r>
              <a:rPr b="1" spc="-25" dirty="0">
                <a:solidFill>
                  <a:srgbClr val="333399"/>
                </a:solidFill>
                <a:latin typeface="Times New Roman"/>
                <a:cs typeface="Times New Roman"/>
              </a:rPr>
              <a:t>up </a:t>
            </a:r>
            <a:r>
              <a:rPr b="1" dirty="0">
                <a:latin typeface="Times New Roman"/>
                <a:cs typeface="Times New Roman"/>
              </a:rPr>
              <a:t>Died:</a:t>
            </a:r>
            <a:r>
              <a:rPr b="1" spc="-5" dirty="0">
                <a:latin typeface="Times New Roman"/>
                <a:cs typeface="Times New Roman"/>
              </a:rPr>
              <a:t> </a:t>
            </a:r>
            <a:r>
              <a:rPr b="1" spc="-51" dirty="0">
                <a:solidFill>
                  <a:srgbClr val="A40020"/>
                </a:solidFill>
                <a:latin typeface="Times New Roman"/>
                <a:cs typeface="Times New Roman"/>
              </a:rPr>
              <a:t>1</a:t>
            </a:r>
            <a:endParaRPr>
              <a:latin typeface="Times New Roman"/>
              <a:cs typeface="Times New Roman"/>
            </a:endParaRPr>
          </a:p>
          <a:p>
            <a:pPr marL="12700" marR="93978"/>
            <a:r>
              <a:rPr b="1" dirty="0">
                <a:latin typeface="Times New Roman"/>
                <a:cs typeface="Times New Roman"/>
              </a:rPr>
              <a:t>Moved:</a:t>
            </a:r>
            <a:r>
              <a:rPr b="1" spc="-15" dirty="0">
                <a:latin typeface="Times New Roman"/>
                <a:cs typeface="Times New Roman"/>
              </a:rPr>
              <a:t> </a:t>
            </a:r>
            <a:r>
              <a:rPr b="1" spc="-25" dirty="0">
                <a:solidFill>
                  <a:srgbClr val="A40020"/>
                </a:solidFill>
                <a:latin typeface="Times New Roman"/>
                <a:cs typeface="Times New Roman"/>
              </a:rPr>
              <a:t>13 </a:t>
            </a:r>
            <a:r>
              <a:rPr b="1" dirty="0">
                <a:latin typeface="Times New Roman"/>
                <a:cs typeface="Times New Roman"/>
              </a:rPr>
              <a:t>Refused</a:t>
            </a:r>
            <a:r>
              <a:rPr b="1" spc="-11" dirty="0">
                <a:latin typeface="Times New Roman"/>
                <a:cs typeface="Times New Roman"/>
              </a:rPr>
              <a:t> further </a:t>
            </a:r>
            <a:r>
              <a:rPr b="1" dirty="0">
                <a:latin typeface="Times New Roman"/>
                <a:cs typeface="Times New Roman"/>
              </a:rPr>
              <a:t>participation:</a:t>
            </a:r>
            <a:r>
              <a:rPr b="1" spc="-5" dirty="0">
                <a:latin typeface="Times New Roman"/>
                <a:cs typeface="Times New Roman"/>
              </a:rPr>
              <a:t> </a:t>
            </a:r>
            <a:r>
              <a:rPr b="1" spc="-51" dirty="0">
                <a:solidFill>
                  <a:srgbClr val="A40020"/>
                </a:solidFill>
                <a:latin typeface="Times New Roman"/>
                <a:cs typeface="Times New Roman"/>
              </a:rPr>
              <a:t>3</a:t>
            </a:r>
            <a:endParaRPr>
              <a:latin typeface="Times New Roman"/>
              <a:cs typeface="Times New Roman"/>
            </a:endParaRPr>
          </a:p>
        </p:txBody>
      </p:sp>
      <p:sp>
        <p:nvSpPr>
          <p:cNvPr id="27" name="object 27"/>
          <p:cNvSpPr/>
          <p:nvPr/>
        </p:nvSpPr>
        <p:spPr>
          <a:xfrm>
            <a:off x="2438400" y="5181600"/>
            <a:ext cx="685800" cy="0"/>
          </a:xfrm>
          <a:custGeom>
            <a:avLst/>
            <a:gdLst/>
            <a:ahLst/>
            <a:cxnLst/>
            <a:rect l="l" t="t" r="r" b="b"/>
            <a:pathLst>
              <a:path w="685800">
                <a:moveTo>
                  <a:pt x="0" y="0"/>
                </a:moveTo>
                <a:lnTo>
                  <a:pt x="685800" y="0"/>
                </a:lnTo>
              </a:path>
            </a:pathLst>
          </a:custGeom>
          <a:ln w="9144">
            <a:solidFill>
              <a:srgbClr val="000000"/>
            </a:solidFill>
          </a:ln>
        </p:spPr>
        <p:txBody>
          <a:bodyPr wrap="square" lIns="0" tIns="0" rIns="0" bIns="0" rtlCol="0"/>
          <a:lstStyle/>
          <a:p>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5353" y="250902"/>
            <a:ext cx="6649720" cy="788036"/>
          </a:xfrm>
          <a:prstGeom prst="rect">
            <a:avLst/>
          </a:prstGeom>
        </p:spPr>
        <p:txBody>
          <a:bodyPr vert="horz" wrap="square" lIns="0" tIns="94615" rIns="0" bIns="0" rtlCol="0">
            <a:spAutoFit/>
          </a:bodyPr>
          <a:lstStyle/>
          <a:p>
            <a:pPr marL="1706203" marR="5080" indent="-1693503">
              <a:lnSpc>
                <a:spcPts val="2691"/>
              </a:lnSpc>
              <a:spcBef>
                <a:spcPts val="745"/>
              </a:spcBef>
            </a:pPr>
            <a:r>
              <a:rPr sz="2800" dirty="0"/>
              <a:t>Intention</a:t>
            </a:r>
            <a:r>
              <a:rPr sz="2800" spc="-55" dirty="0"/>
              <a:t> </a:t>
            </a:r>
            <a:r>
              <a:rPr sz="2800" dirty="0"/>
              <a:t>to</a:t>
            </a:r>
            <a:r>
              <a:rPr sz="2800" spc="-71" dirty="0"/>
              <a:t> </a:t>
            </a:r>
            <a:r>
              <a:rPr sz="2800" dirty="0"/>
              <a:t>treat:</a:t>
            </a:r>
            <a:r>
              <a:rPr sz="2800" spc="-60" dirty="0"/>
              <a:t> </a:t>
            </a:r>
            <a:r>
              <a:rPr sz="2800" dirty="0"/>
              <a:t>a</a:t>
            </a:r>
            <a:r>
              <a:rPr sz="2800" spc="-75" dirty="0"/>
              <a:t> </a:t>
            </a:r>
            <a:r>
              <a:rPr sz="2800" dirty="0"/>
              <a:t>strategy</a:t>
            </a:r>
            <a:r>
              <a:rPr sz="2800" spc="-51" dirty="0"/>
              <a:t> </a:t>
            </a:r>
            <a:r>
              <a:rPr sz="2800" dirty="0"/>
              <a:t>for</a:t>
            </a:r>
            <a:r>
              <a:rPr sz="2800" spc="-75" dirty="0"/>
              <a:t> </a:t>
            </a:r>
            <a:r>
              <a:rPr sz="2800" spc="-11" dirty="0"/>
              <a:t>design, </a:t>
            </a:r>
            <a:r>
              <a:rPr sz="2800" dirty="0"/>
              <a:t>conduct</a:t>
            </a:r>
            <a:r>
              <a:rPr sz="2800" spc="-35" dirty="0"/>
              <a:t> </a:t>
            </a:r>
            <a:r>
              <a:rPr sz="2800" dirty="0"/>
              <a:t>&amp;</a:t>
            </a:r>
            <a:r>
              <a:rPr sz="2800" spc="-75" dirty="0"/>
              <a:t> </a:t>
            </a:r>
            <a:r>
              <a:rPr sz="2800" spc="-11" dirty="0"/>
              <a:t>analysis</a:t>
            </a:r>
            <a:endParaRPr sz="2800"/>
          </a:p>
        </p:txBody>
      </p:sp>
      <p:sp>
        <p:nvSpPr>
          <p:cNvPr id="3" name="object 3"/>
          <p:cNvSpPr txBox="1"/>
          <p:nvPr/>
        </p:nvSpPr>
        <p:spPr>
          <a:xfrm>
            <a:off x="840739" y="1021819"/>
            <a:ext cx="7538720" cy="5586529"/>
          </a:xfrm>
          <a:prstGeom prst="rect">
            <a:avLst/>
          </a:prstGeom>
        </p:spPr>
        <p:txBody>
          <a:bodyPr vert="horz" wrap="square" lIns="0" tIns="104140" rIns="0" bIns="0" rtlCol="0">
            <a:spAutoFit/>
          </a:bodyPr>
          <a:lstStyle/>
          <a:p>
            <a:pPr marL="12700">
              <a:spcBef>
                <a:spcPts val="820"/>
              </a:spcBef>
            </a:pPr>
            <a:r>
              <a:rPr sz="2000" b="1" spc="-11" dirty="0">
                <a:solidFill>
                  <a:srgbClr val="A40020"/>
                </a:solidFill>
                <a:latin typeface="Arial"/>
                <a:cs typeface="Arial"/>
              </a:rPr>
              <a:t>Design</a:t>
            </a:r>
            <a:endParaRPr sz="2000">
              <a:latin typeface="Arial"/>
              <a:cs typeface="Arial"/>
            </a:endParaRPr>
          </a:p>
          <a:p>
            <a:pPr marL="12700">
              <a:spcBef>
                <a:spcPts val="720"/>
              </a:spcBef>
            </a:pPr>
            <a:r>
              <a:rPr sz="2000" b="1" spc="-11" dirty="0">
                <a:solidFill>
                  <a:srgbClr val="666699"/>
                </a:solidFill>
                <a:latin typeface="Arial"/>
                <a:cs typeface="Arial"/>
              </a:rPr>
              <a:t>Intention-to-</a:t>
            </a:r>
            <a:r>
              <a:rPr sz="2000" b="1" dirty="0">
                <a:solidFill>
                  <a:srgbClr val="666699"/>
                </a:solidFill>
                <a:latin typeface="Arial"/>
                <a:cs typeface="Arial"/>
              </a:rPr>
              <a:t>treat</a:t>
            </a:r>
            <a:r>
              <a:rPr sz="2000" b="1" spc="-45" dirty="0">
                <a:solidFill>
                  <a:srgbClr val="666699"/>
                </a:solidFill>
                <a:latin typeface="Arial"/>
                <a:cs typeface="Arial"/>
              </a:rPr>
              <a:t> </a:t>
            </a:r>
            <a:r>
              <a:rPr sz="2000" b="1" dirty="0">
                <a:solidFill>
                  <a:srgbClr val="666699"/>
                </a:solidFill>
                <a:latin typeface="Arial"/>
                <a:cs typeface="Arial"/>
              </a:rPr>
              <a:t>essential</a:t>
            </a:r>
            <a:r>
              <a:rPr sz="2000" b="1" spc="-40" dirty="0">
                <a:solidFill>
                  <a:srgbClr val="666699"/>
                </a:solidFill>
                <a:latin typeface="Arial"/>
                <a:cs typeface="Arial"/>
              </a:rPr>
              <a:t> </a:t>
            </a:r>
            <a:r>
              <a:rPr sz="2000" b="1" dirty="0">
                <a:solidFill>
                  <a:srgbClr val="666699"/>
                </a:solidFill>
                <a:latin typeface="Arial"/>
                <a:cs typeface="Arial"/>
              </a:rPr>
              <a:t>for</a:t>
            </a:r>
            <a:r>
              <a:rPr sz="2000" b="1" spc="-5" dirty="0">
                <a:solidFill>
                  <a:srgbClr val="666699"/>
                </a:solidFill>
                <a:latin typeface="Arial"/>
                <a:cs typeface="Arial"/>
              </a:rPr>
              <a:t> </a:t>
            </a:r>
            <a:r>
              <a:rPr sz="2000" b="1" dirty="0">
                <a:solidFill>
                  <a:srgbClr val="666699"/>
                </a:solidFill>
                <a:latin typeface="Arial"/>
                <a:cs typeface="Arial"/>
              </a:rPr>
              <a:t>pragmatic</a:t>
            </a:r>
            <a:r>
              <a:rPr sz="2000" b="1" spc="-25" dirty="0">
                <a:solidFill>
                  <a:srgbClr val="666699"/>
                </a:solidFill>
                <a:latin typeface="Arial"/>
                <a:cs typeface="Arial"/>
              </a:rPr>
              <a:t> </a:t>
            </a:r>
            <a:r>
              <a:rPr sz="2000" b="1" spc="-11" dirty="0">
                <a:solidFill>
                  <a:srgbClr val="666699"/>
                </a:solidFill>
                <a:latin typeface="Arial"/>
                <a:cs typeface="Arial"/>
              </a:rPr>
              <a:t>trials</a:t>
            </a:r>
            <a:endParaRPr sz="2000">
              <a:latin typeface="Arial"/>
              <a:cs typeface="Arial"/>
            </a:endParaRPr>
          </a:p>
          <a:p>
            <a:pPr marL="12700">
              <a:lnSpc>
                <a:spcPts val="2160"/>
              </a:lnSpc>
              <a:spcBef>
                <a:spcPts val="720"/>
              </a:spcBef>
            </a:pPr>
            <a:r>
              <a:rPr sz="2000" b="1" dirty="0">
                <a:solidFill>
                  <a:srgbClr val="666699"/>
                </a:solidFill>
                <a:latin typeface="Arial"/>
                <a:cs typeface="Arial"/>
              </a:rPr>
              <a:t>Justify</a:t>
            </a:r>
            <a:r>
              <a:rPr sz="2000" b="1" spc="-51" dirty="0">
                <a:solidFill>
                  <a:srgbClr val="666699"/>
                </a:solidFill>
                <a:latin typeface="Arial"/>
                <a:cs typeface="Arial"/>
              </a:rPr>
              <a:t> </a:t>
            </a:r>
            <a:r>
              <a:rPr sz="2000" b="1" dirty="0">
                <a:solidFill>
                  <a:srgbClr val="666699"/>
                </a:solidFill>
                <a:latin typeface="Arial"/>
                <a:cs typeface="Arial"/>
              </a:rPr>
              <a:t>in</a:t>
            </a:r>
            <a:r>
              <a:rPr sz="2000" b="1" spc="-5" dirty="0">
                <a:solidFill>
                  <a:srgbClr val="666699"/>
                </a:solidFill>
                <a:latin typeface="Arial"/>
                <a:cs typeface="Arial"/>
              </a:rPr>
              <a:t> </a:t>
            </a:r>
            <a:r>
              <a:rPr sz="2000" b="1" dirty="0">
                <a:solidFill>
                  <a:srgbClr val="666699"/>
                </a:solidFill>
                <a:latin typeface="Arial"/>
                <a:cs typeface="Arial"/>
              </a:rPr>
              <a:t>advance any</a:t>
            </a:r>
            <a:r>
              <a:rPr sz="2000" b="1" spc="-20" dirty="0">
                <a:solidFill>
                  <a:srgbClr val="666699"/>
                </a:solidFill>
                <a:latin typeface="Arial"/>
                <a:cs typeface="Arial"/>
              </a:rPr>
              <a:t> </a:t>
            </a:r>
            <a:r>
              <a:rPr sz="2000" b="1" dirty="0">
                <a:solidFill>
                  <a:srgbClr val="666699"/>
                </a:solidFill>
                <a:latin typeface="Arial"/>
                <a:cs typeface="Arial"/>
              </a:rPr>
              <a:t>inclusion</a:t>
            </a:r>
            <a:r>
              <a:rPr sz="2000" b="1" spc="-25" dirty="0">
                <a:solidFill>
                  <a:srgbClr val="666699"/>
                </a:solidFill>
                <a:latin typeface="Arial"/>
                <a:cs typeface="Arial"/>
              </a:rPr>
              <a:t> </a:t>
            </a:r>
            <a:r>
              <a:rPr sz="2000" b="1" dirty="0">
                <a:solidFill>
                  <a:srgbClr val="666699"/>
                </a:solidFill>
                <a:latin typeface="Arial"/>
                <a:cs typeface="Arial"/>
              </a:rPr>
              <a:t>criteria</a:t>
            </a:r>
            <a:r>
              <a:rPr sz="2000" b="1" spc="-45" dirty="0">
                <a:solidFill>
                  <a:srgbClr val="666699"/>
                </a:solidFill>
                <a:latin typeface="Arial"/>
                <a:cs typeface="Arial"/>
              </a:rPr>
              <a:t> </a:t>
            </a:r>
            <a:r>
              <a:rPr sz="2000" b="1" dirty="0">
                <a:solidFill>
                  <a:srgbClr val="666699"/>
                </a:solidFill>
                <a:latin typeface="Arial"/>
                <a:cs typeface="Arial"/>
              </a:rPr>
              <a:t>which</a:t>
            </a:r>
            <a:r>
              <a:rPr sz="2000" b="1" spc="-45" dirty="0">
                <a:solidFill>
                  <a:srgbClr val="666699"/>
                </a:solidFill>
                <a:latin typeface="Arial"/>
                <a:cs typeface="Arial"/>
              </a:rPr>
              <a:t> </a:t>
            </a:r>
            <a:r>
              <a:rPr sz="2000" b="1" dirty="0">
                <a:solidFill>
                  <a:srgbClr val="666699"/>
                </a:solidFill>
                <a:latin typeface="Arial"/>
                <a:cs typeface="Arial"/>
              </a:rPr>
              <a:t>when</a:t>
            </a:r>
            <a:r>
              <a:rPr sz="2000" b="1" spc="-40" dirty="0">
                <a:solidFill>
                  <a:srgbClr val="666699"/>
                </a:solidFill>
                <a:latin typeface="Arial"/>
                <a:cs typeface="Arial"/>
              </a:rPr>
              <a:t> </a:t>
            </a:r>
            <a:r>
              <a:rPr sz="2000" b="1" spc="-11" dirty="0">
                <a:solidFill>
                  <a:srgbClr val="666699"/>
                </a:solidFill>
                <a:latin typeface="Arial"/>
                <a:cs typeface="Arial"/>
              </a:rPr>
              <a:t>violated</a:t>
            </a:r>
            <a:endParaRPr sz="2000">
              <a:latin typeface="Arial"/>
              <a:cs typeface="Arial"/>
            </a:endParaRPr>
          </a:p>
          <a:p>
            <a:pPr marL="12700">
              <a:lnSpc>
                <a:spcPts val="2160"/>
              </a:lnSpc>
            </a:pPr>
            <a:r>
              <a:rPr sz="2000" b="1" dirty="0">
                <a:solidFill>
                  <a:srgbClr val="666699"/>
                </a:solidFill>
                <a:latin typeface="Arial"/>
                <a:cs typeface="Arial"/>
              </a:rPr>
              <a:t>would</a:t>
            </a:r>
            <a:r>
              <a:rPr sz="2000" b="1" spc="-25" dirty="0">
                <a:solidFill>
                  <a:srgbClr val="666699"/>
                </a:solidFill>
                <a:latin typeface="Arial"/>
                <a:cs typeface="Arial"/>
              </a:rPr>
              <a:t> </a:t>
            </a:r>
            <a:r>
              <a:rPr sz="2000" b="1" dirty="0">
                <a:solidFill>
                  <a:srgbClr val="666699"/>
                </a:solidFill>
                <a:latin typeface="Arial"/>
                <a:cs typeface="Arial"/>
              </a:rPr>
              <a:t>merit</a:t>
            </a:r>
            <a:r>
              <a:rPr sz="2000" b="1" spc="-5" dirty="0">
                <a:solidFill>
                  <a:srgbClr val="666699"/>
                </a:solidFill>
                <a:latin typeface="Arial"/>
                <a:cs typeface="Arial"/>
              </a:rPr>
              <a:t> </a:t>
            </a:r>
            <a:r>
              <a:rPr sz="2000" b="1" spc="-11" dirty="0">
                <a:solidFill>
                  <a:srgbClr val="666699"/>
                </a:solidFill>
                <a:latin typeface="Arial"/>
                <a:cs typeface="Arial"/>
              </a:rPr>
              <a:t>exclusion</a:t>
            </a:r>
            <a:endParaRPr sz="2000">
              <a:latin typeface="Arial"/>
              <a:cs typeface="Arial"/>
            </a:endParaRPr>
          </a:p>
          <a:p>
            <a:pPr>
              <a:spcBef>
                <a:spcPts val="40"/>
              </a:spcBef>
            </a:pPr>
            <a:endParaRPr sz="2051">
              <a:latin typeface="Arial"/>
              <a:cs typeface="Arial"/>
            </a:endParaRPr>
          </a:p>
          <a:p>
            <a:pPr marL="12700"/>
            <a:r>
              <a:rPr sz="2000" b="1" spc="-11" dirty="0">
                <a:solidFill>
                  <a:srgbClr val="A40020"/>
                </a:solidFill>
                <a:latin typeface="Arial"/>
                <a:cs typeface="Arial"/>
              </a:rPr>
              <a:t>Conduct</a:t>
            </a:r>
            <a:endParaRPr sz="2000">
              <a:latin typeface="Arial"/>
              <a:cs typeface="Arial"/>
            </a:endParaRPr>
          </a:p>
          <a:p>
            <a:pPr marL="12700" marR="1243300">
              <a:lnSpc>
                <a:spcPts val="3120"/>
              </a:lnSpc>
              <a:spcBef>
                <a:spcPts val="225"/>
              </a:spcBef>
            </a:pPr>
            <a:r>
              <a:rPr sz="2000" b="1" dirty="0">
                <a:solidFill>
                  <a:srgbClr val="666699"/>
                </a:solidFill>
                <a:latin typeface="Arial"/>
                <a:cs typeface="Arial"/>
              </a:rPr>
              <a:t>Minimize</a:t>
            </a:r>
            <a:r>
              <a:rPr sz="2000" b="1" spc="-45" dirty="0">
                <a:solidFill>
                  <a:srgbClr val="666699"/>
                </a:solidFill>
                <a:latin typeface="Arial"/>
                <a:cs typeface="Arial"/>
              </a:rPr>
              <a:t> </a:t>
            </a:r>
            <a:r>
              <a:rPr sz="2000" b="1" dirty="0">
                <a:solidFill>
                  <a:srgbClr val="666699"/>
                </a:solidFill>
                <a:latin typeface="Arial"/>
                <a:cs typeface="Arial"/>
              </a:rPr>
              <a:t>missing</a:t>
            </a:r>
            <a:r>
              <a:rPr sz="2000" b="1" spc="-20" dirty="0">
                <a:solidFill>
                  <a:srgbClr val="666699"/>
                </a:solidFill>
                <a:latin typeface="Arial"/>
                <a:cs typeface="Arial"/>
              </a:rPr>
              <a:t> </a:t>
            </a:r>
            <a:r>
              <a:rPr sz="2000" b="1" dirty="0">
                <a:solidFill>
                  <a:srgbClr val="666699"/>
                </a:solidFill>
                <a:latin typeface="Arial"/>
                <a:cs typeface="Arial"/>
              </a:rPr>
              <a:t>response</a:t>
            </a:r>
            <a:r>
              <a:rPr sz="2000" b="1" spc="-31" dirty="0">
                <a:solidFill>
                  <a:srgbClr val="666699"/>
                </a:solidFill>
                <a:latin typeface="Arial"/>
                <a:cs typeface="Arial"/>
              </a:rPr>
              <a:t> </a:t>
            </a:r>
            <a:r>
              <a:rPr sz="2000" b="1" dirty="0">
                <a:solidFill>
                  <a:srgbClr val="666699"/>
                </a:solidFill>
                <a:latin typeface="Arial"/>
                <a:cs typeface="Arial"/>
              </a:rPr>
              <a:t>on</a:t>
            </a:r>
            <a:r>
              <a:rPr sz="2000" b="1" spc="-11" dirty="0">
                <a:solidFill>
                  <a:srgbClr val="666699"/>
                </a:solidFill>
                <a:latin typeface="Arial"/>
                <a:cs typeface="Arial"/>
              </a:rPr>
              <a:t> </a:t>
            </a:r>
            <a:r>
              <a:rPr sz="2000" b="1" dirty="0">
                <a:solidFill>
                  <a:srgbClr val="666699"/>
                </a:solidFill>
                <a:latin typeface="Arial"/>
                <a:cs typeface="Arial"/>
              </a:rPr>
              <a:t>the</a:t>
            </a:r>
            <a:r>
              <a:rPr sz="2000" b="1" spc="-15" dirty="0">
                <a:solidFill>
                  <a:srgbClr val="666699"/>
                </a:solidFill>
                <a:latin typeface="Arial"/>
                <a:cs typeface="Arial"/>
              </a:rPr>
              <a:t> </a:t>
            </a:r>
            <a:r>
              <a:rPr sz="2000" b="1" dirty="0">
                <a:solidFill>
                  <a:srgbClr val="666699"/>
                </a:solidFill>
                <a:latin typeface="Arial"/>
                <a:cs typeface="Arial"/>
              </a:rPr>
              <a:t>primary</a:t>
            </a:r>
            <a:r>
              <a:rPr sz="2000" b="1" spc="-11" dirty="0">
                <a:solidFill>
                  <a:srgbClr val="666699"/>
                </a:solidFill>
                <a:latin typeface="Arial"/>
                <a:cs typeface="Arial"/>
              </a:rPr>
              <a:t> outcome </a:t>
            </a:r>
            <a:r>
              <a:rPr sz="2000" b="1" dirty="0">
                <a:solidFill>
                  <a:srgbClr val="666699"/>
                </a:solidFill>
                <a:latin typeface="Arial"/>
                <a:cs typeface="Arial"/>
              </a:rPr>
              <a:t>Follow</a:t>
            </a:r>
            <a:r>
              <a:rPr sz="2000" b="1" spc="-15" dirty="0">
                <a:solidFill>
                  <a:srgbClr val="666699"/>
                </a:solidFill>
                <a:latin typeface="Arial"/>
                <a:cs typeface="Arial"/>
              </a:rPr>
              <a:t> </a:t>
            </a:r>
            <a:r>
              <a:rPr sz="2000" b="1" dirty="0">
                <a:solidFill>
                  <a:srgbClr val="666699"/>
                </a:solidFill>
                <a:latin typeface="Arial"/>
                <a:cs typeface="Arial"/>
              </a:rPr>
              <a:t>up</a:t>
            </a:r>
            <a:r>
              <a:rPr sz="2000" b="1" spc="-5" dirty="0">
                <a:solidFill>
                  <a:srgbClr val="666699"/>
                </a:solidFill>
                <a:latin typeface="Arial"/>
                <a:cs typeface="Arial"/>
              </a:rPr>
              <a:t> </a:t>
            </a:r>
            <a:r>
              <a:rPr sz="2000" b="1" dirty="0">
                <a:solidFill>
                  <a:srgbClr val="666699"/>
                </a:solidFill>
                <a:latin typeface="Arial"/>
                <a:cs typeface="Arial"/>
              </a:rPr>
              <a:t>subjects</a:t>
            </a:r>
            <a:r>
              <a:rPr sz="2000" b="1" spc="-31" dirty="0">
                <a:solidFill>
                  <a:srgbClr val="666699"/>
                </a:solidFill>
                <a:latin typeface="Arial"/>
                <a:cs typeface="Arial"/>
              </a:rPr>
              <a:t> </a:t>
            </a:r>
            <a:r>
              <a:rPr sz="2000" b="1" dirty="0">
                <a:solidFill>
                  <a:srgbClr val="666699"/>
                </a:solidFill>
                <a:latin typeface="Arial"/>
                <a:cs typeface="Arial"/>
              </a:rPr>
              <a:t>who</a:t>
            </a:r>
            <a:r>
              <a:rPr sz="2000" b="1" spc="-40" dirty="0">
                <a:solidFill>
                  <a:srgbClr val="666699"/>
                </a:solidFill>
                <a:latin typeface="Arial"/>
                <a:cs typeface="Arial"/>
              </a:rPr>
              <a:t> </a:t>
            </a:r>
            <a:r>
              <a:rPr sz="2000" b="1" dirty="0">
                <a:solidFill>
                  <a:srgbClr val="666699"/>
                </a:solidFill>
                <a:latin typeface="Arial"/>
                <a:cs typeface="Arial"/>
              </a:rPr>
              <a:t>withdraw</a:t>
            </a:r>
            <a:r>
              <a:rPr sz="2000" b="1" spc="-20" dirty="0">
                <a:solidFill>
                  <a:srgbClr val="666699"/>
                </a:solidFill>
                <a:latin typeface="Arial"/>
                <a:cs typeface="Arial"/>
              </a:rPr>
              <a:t> </a:t>
            </a:r>
            <a:r>
              <a:rPr sz="2000" b="1" dirty="0">
                <a:solidFill>
                  <a:srgbClr val="666699"/>
                </a:solidFill>
                <a:latin typeface="Arial"/>
                <a:cs typeface="Arial"/>
              </a:rPr>
              <a:t>from</a:t>
            </a:r>
            <a:r>
              <a:rPr sz="2000" b="1" spc="-25" dirty="0">
                <a:solidFill>
                  <a:srgbClr val="666699"/>
                </a:solidFill>
                <a:latin typeface="Arial"/>
                <a:cs typeface="Arial"/>
              </a:rPr>
              <a:t> </a:t>
            </a:r>
            <a:r>
              <a:rPr sz="2000" b="1" spc="-11" dirty="0">
                <a:solidFill>
                  <a:srgbClr val="666699"/>
                </a:solidFill>
                <a:latin typeface="Arial"/>
                <a:cs typeface="Arial"/>
              </a:rPr>
              <a:t>intervention</a:t>
            </a:r>
            <a:endParaRPr sz="2000">
              <a:latin typeface="Arial"/>
              <a:cs typeface="Arial"/>
            </a:endParaRPr>
          </a:p>
          <a:p>
            <a:pPr>
              <a:spcBef>
                <a:spcPts val="51"/>
              </a:spcBef>
            </a:pPr>
            <a:endParaRPr sz="1851">
              <a:latin typeface="Arial"/>
              <a:cs typeface="Arial"/>
            </a:endParaRPr>
          </a:p>
          <a:p>
            <a:pPr marL="12700"/>
            <a:r>
              <a:rPr sz="2000" b="1" spc="-11" dirty="0">
                <a:solidFill>
                  <a:srgbClr val="A40020"/>
                </a:solidFill>
                <a:latin typeface="Arial"/>
                <a:cs typeface="Arial"/>
              </a:rPr>
              <a:t>Analysis</a:t>
            </a:r>
            <a:endParaRPr sz="2000">
              <a:latin typeface="Arial"/>
              <a:cs typeface="Arial"/>
            </a:endParaRPr>
          </a:p>
          <a:p>
            <a:pPr marL="12700">
              <a:lnSpc>
                <a:spcPts val="2160"/>
              </a:lnSpc>
              <a:spcBef>
                <a:spcPts val="720"/>
              </a:spcBef>
            </a:pPr>
            <a:r>
              <a:rPr sz="2000" b="1" dirty="0">
                <a:solidFill>
                  <a:srgbClr val="666699"/>
                </a:solidFill>
                <a:latin typeface="Arial"/>
                <a:cs typeface="Arial"/>
              </a:rPr>
              <a:t>Include</a:t>
            </a:r>
            <a:r>
              <a:rPr sz="2000" b="1" spc="-25" dirty="0">
                <a:solidFill>
                  <a:srgbClr val="666699"/>
                </a:solidFill>
                <a:latin typeface="Arial"/>
                <a:cs typeface="Arial"/>
              </a:rPr>
              <a:t> </a:t>
            </a:r>
            <a:r>
              <a:rPr sz="2000" b="1" dirty="0">
                <a:solidFill>
                  <a:srgbClr val="666699"/>
                </a:solidFill>
                <a:latin typeface="Arial"/>
                <a:cs typeface="Arial"/>
              </a:rPr>
              <a:t>all</a:t>
            </a:r>
            <a:r>
              <a:rPr sz="2000" b="1" spc="-20" dirty="0">
                <a:solidFill>
                  <a:srgbClr val="666699"/>
                </a:solidFill>
                <a:latin typeface="Arial"/>
                <a:cs typeface="Arial"/>
              </a:rPr>
              <a:t> </a:t>
            </a:r>
            <a:r>
              <a:rPr sz="2000" b="1" dirty="0">
                <a:solidFill>
                  <a:srgbClr val="666699"/>
                </a:solidFill>
                <a:latin typeface="Arial"/>
                <a:cs typeface="Arial"/>
              </a:rPr>
              <a:t>randomized</a:t>
            </a:r>
            <a:r>
              <a:rPr sz="2000" b="1" spc="-11" dirty="0">
                <a:solidFill>
                  <a:srgbClr val="666699"/>
                </a:solidFill>
                <a:latin typeface="Arial"/>
                <a:cs typeface="Arial"/>
              </a:rPr>
              <a:t> </a:t>
            </a:r>
            <a:r>
              <a:rPr sz="2000" b="1" dirty="0">
                <a:solidFill>
                  <a:srgbClr val="666699"/>
                </a:solidFill>
                <a:latin typeface="Arial"/>
                <a:cs typeface="Arial"/>
              </a:rPr>
              <a:t>subjects</a:t>
            </a:r>
            <a:r>
              <a:rPr sz="2000" b="1" spc="-31" dirty="0">
                <a:solidFill>
                  <a:srgbClr val="666699"/>
                </a:solidFill>
                <a:latin typeface="Arial"/>
                <a:cs typeface="Arial"/>
              </a:rPr>
              <a:t> </a:t>
            </a:r>
            <a:r>
              <a:rPr sz="2000" b="1" dirty="0">
                <a:solidFill>
                  <a:srgbClr val="666699"/>
                </a:solidFill>
                <a:latin typeface="Arial"/>
                <a:cs typeface="Arial"/>
              </a:rPr>
              <a:t>in</a:t>
            </a:r>
            <a:r>
              <a:rPr sz="2000" b="1" spc="-15" dirty="0">
                <a:solidFill>
                  <a:srgbClr val="666699"/>
                </a:solidFill>
                <a:latin typeface="Arial"/>
                <a:cs typeface="Arial"/>
              </a:rPr>
              <a:t> </a:t>
            </a:r>
            <a:r>
              <a:rPr sz="2000" b="1" dirty="0">
                <a:solidFill>
                  <a:srgbClr val="666699"/>
                </a:solidFill>
                <a:latin typeface="Arial"/>
                <a:cs typeface="Arial"/>
              </a:rPr>
              <a:t>the</a:t>
            </a:r>
            <a:r>
              <a:rPr sz="2000" b="1" spc="-15" dirty="0">
                <a:solidFill>
                  <a:srgbClr val="666699"/>
                </a:solidFill>
                <a:latin typeface="Arial"/>
                <a:cs typeface="Arial"/>
              </a:rPr>
              <a:t> </a:t>
            </a:r>
            <a:r>
              <a:rPr sz="2000" b="1" dirty="0">
                <a:solidFill>
                  <a:srgbClr val="666699"/>
                </a:solidFill>
                <a:latin typeface="Arial"/>
                <a:cs typeface="Arial"/>
              </a:rPr>
              <a:t>groups</a:t>
            </a:r>
            <a:r>
              <a:rPr sz="2000" b="1" spc="5" dirty="0">
                <a:solidFill>
                  <a:srgbClr val="666699"/>
                </a:solidFill>
                <a:latin typeface="Arial"/>
                <a:cs typeface="Arial"/>
              </a:rPr>
              <a:t> </a:t>
            </a:r>
            <a:r>
              <a:rPr sz="2000" b="1" dirty="0">
                <a:solidFill>
                  <a:srgbClr val="666699"/>
                </a:solidFill>
                <a:latin typeface="Arial"/>
                <a:cs typeface="Arial"/>
              </a:rPr>
              <a:t>to</a:t>
            </a:r>
            <a:r>
              <a:rPr sz="2000" b="1" spc="-31" dirty="0">
                <a:solidFill>
                  <a:srgbClr val="666699"/>
                </a:solidFill>
                <a:latin typeface="Arial"/>
                <a:cs typeface="Arial"/>
              </a:rPr>
              <a:t> </a:t>
            </a:r>
            <a:r>
              <a:rPr sz="2000" b="1" dirty="0">
                <a:solidFill>
                  <a:srgbClr val="666699"/>
                </a:solidFill>
                <a:latin typeface="Arial"/>
                <a:cs typeface="Arial"/>
              </a:rPr>
              <a:t>which</a:t>
            </a:r>
            <a:r>
              <a:rPr sz="2000" b="1" spc="-35" dirty="0">
                <a:solidFill>
                  <a:srgbClr val="666699"/>
                </a:solidFill>
                <a:latin typeface="Arial"/>
                <a:cs typeface="Arial"/>
              </a:rPr>
              <a:t> </a:t>
            </a:r>
            <a:r>
              <a:rPr sz="2000" b="1" spc="-20" dirty="0">
                <a:solidFill>
                  <a:srgbClr val="666699"/>
                </a:solidFill>
                <a:latin typeface="Arial"/>
                <a:cs typeface="Arial"/>
              </a:rPr>
              <a:t>they</a:t>
            </a:r>
            <a:endParaRPr sz="2000">
              <a:latin typeface="Arial"/>
              <a:cs typeface="Arial"/>
            </a:endParaRPr>
          </a:p>
          <a:p>
            <a:pPr marL="12700">
              <a:lnSpc>
                <a:spcPts val="2160"/>
              </a:lnSpc>
            </a:pPr>
            <a:r>
              <a:rPr sz="2000" b="1" dirty="0">
                <a:solidFill>
                  <a:srgbClr val="666699"/>
                </a:solidFill>
                <a:latin typeface="Arial"/>
                <a:cs typeface="Arial"/>
              </a:rPr>
              <a:t>were</a:t>
            </a:r>
            <a:r>
              <a:rPr sz="2000" b="1" spc="-31" dirty="0">
                <a:solidFill>
                  <a:srgbClr val="666699"/>
                </a:solidFill>
                <a:latin typeface="Arial"/>
                <a:cs typeface="Arial"/>
              </a:rPr>
              <a:t> </a:t>
            </a:r>
            <a:r>
              <a:rPr sz="2000" b="1" spc="-11" dirty="0">
                <a:solidFill>
                  <a:srgbClr val="666699"/>
                </a:solidFill>
                <a:latin typeface="Arial"/>
                <a:cs typeface="Arial"/>
              </a:rPr>
              <a:t>allocated</a:t>
            </a:r>
            <a:endParaRPr sz="2000">
              <a:latin typeface="Arial"/>
              <a:cs typeface="Arial"/>
            </a:endParaRPr>
          </a:p>
          <a:p>
            <a:pPr marL="12700">
              <a:spcBef>
                <a:spcPts val="725"/>
              </a:spcBef>
            </a:pPr>
            <a:r>
              <a:rPr sz="2000" b="1" dirty="0">
                <a:solidFill>
                  <a:srgbClr val="666699"/>
                </a:solidFill>
                <a:latin typeface="Arial"/>
                <a:cs typeface="Arial"/>
              </a:rPr>
              <a:t>Investigate</a:t>
            </a:r>
            <a:r>
              <a:rPr sz="2000" b="1" spc="-20" dirty="0">
                <a:solidFill>
                  <a:srgbClr val="666699"/>
                </a:solidFill>
                <a:latin typeface="Arial"/>
                <a:cs typeface="Arial"/>
              </a:rPr>
              <a:t> </a:t>
            </a:r>
            <a:r>
              <a:rPr sz="2000" b="1" dirty="0">
                <a:solidFill>
                  <a:srgbClr val="666699"/>
                </a:solidFill>
                <a:latin typeface="Arial"/>
                <a:cs typeface="Arial"/>
              </a:rPr>
              <a:t>the</a:t>
            </a:r>
            <a:r>
              <a:rPr sz="2000" b="1" spc="-25" dirty="0">
                <a:solidFill>
                  <a:srgbClr val="666699"/>
                </a:solidFill>
                <a:latin typeface="Arial"/>
                <a:cs typeface="Arial"/>
              </a:rPr>
              <a:t> </a:t>
            </a:r>
            <a:r>
              <a:rPr sz="2000" b="1" dirty="0">
                <a:solidFill>
                  <a:srgbClr val="666699"/>
                </a:solidFill>
                <a:latin typeface="Arial"/>
                <a:cs typeface="Arial"/>
              </a:rPr>
              <a:t>potential</a:t>
            </a:r>
            <a:r>
              <a:rPr sz="2000" b="1" spc="-31" dirty="0">
                <a:solidFill>
                  <a:srgbClr val="666699"/>
                </a:solidFill>
                <a:latin typeface="Arial"/>
                <a:cs typeface="Arial"/>
              </a:rPr>
              <a:t> </a:t>
            </a:r>
            <a:r>
              <a:rPr sz="2000" b="1" dirty="0">
                <a:solidFill>
                  <a:srgbClr val="666699"/>
                </a:solidFill>
                <a:latin typeface="Arial"/>
                <a:cs typeface="Arial"/>
              </a:rPr>
              <a:t>effect</a:t>
            </a:r>
            <a:r>
              <a:rPr sz="2000" b="1" spc="-35" dirty="0">
                <a:solidFill>
                  <a:srgbClr val="666699"/>
                </a:solidFill>
                <a:latin typeface="Arial"/>
                <a:cs typeface="Arial"/>
              </a:rPr>
              <a:t> </a:t>
            </a:r>
            <a:r>
              <a:rPr sz="2000" b="1" dirty="0">
                <a:solidFill>
                  <a:srgbClr val="666699"/>
                </a:solidFill>
                <a:latin typeface="Arial"/>
                <a:cs typeface="Arial"/>
              </a:rPr>
              <a:t>of</a:t>
            </a:r>
            <a:r>
              <a:rPr sz="2000" b="1" spc="-5" dirty="0">
                <a:solidFill>
                  <a:srgbClr val="666699"/>
                </a:solidFill>
                <a:latin typeface="Arial"/>
                <a:cs typeface="Arial"/>
              </a:rPr>
              <a:t> </a:t>
            </a:r>
            <a:r>
              <a:rPr sz="2000" b="1" dirty="0">
                <a:solidFill>
                  <a:srgbClr val="666699"/>
                </a:solidFill>
                <a:latin typeface="Arial"/>
                <a:cs typeface="Arial"/>
              </a:rPr>
              <a:t>missing</a:t>
            </a:r>
            <a:r>
              <a:rPr sz="2000" b="1" spc="-15" dirty="0">
                <a:solidFill>
                  <a:srgbClr val="666699"/>
                </a:solidFill>
                <a:latin typeface="Arial"/>
                <a:cs typeface="Arial"/>
              </a:rPr>
              <a:t> </a:t>
            </a:r>
            <a:r>
              <a:rPr sz="2000" b="1" spc="-11" dirty="0">
                <a:solidFill>
                  <a:srgbClr val="666699"/>
                </a:solidFill>
                <a:latin typeface="Arial"/>
                <a:cs typeface="Arial"/>
              </a:rPr>
              <a:t>response</a:t>
            </a:r>
            <a:endParaRPr sz="2000">
              <a:latin typeface="Arial"/>
              <a:cs typeface="Arial"/>
            </a:endParaRPr>
          </a:p>
          <a:p>
            <a:pPr>
              <a:spcBef>
                <a:spcPts val="40"/>
              </a:spcBef>
            </a:pPr>
            <a:endParaRPr sz="2051">
              <a:latin typeface="Arial"/>
              <a:cs typeface="Arial"/>
            </a:endParaRPr>
          </a:p>
          <a:p>
            <a:pPr marL="12700"/>
            <a:r>
              <a:rPr sz="2000" b="1" spc="-11" dirty="0">
                <a:solidFill>
                  <a:srgbClr val="A40020"/>
                </a:solidFill>
                <a:latin typeface="Arial"/>
                <a:cs typeface="Arial"/>
              </a:rPr>
              <a:t>Reporting</a:t>
            </a:r>
            <a:endParaRPr sz="2000">
              <a:latin typeface="Arial"/>
              <a:cs typeface="Arial"/>
            </a:endParaRPr>
          </a:p>
          <a:p>
            <a:pPr marL="12700">
              <a:spcBef>
                <a:spcPts val="720"/>
              </a:spcBef>
            </a:pPr>
            <a:r>
              <a:rPr sz="2000" b="1" dirty="0">
                <a:solidFill>
                  <a:srgbClr val="666699"/>
                </a:solidFill>
                <a:latin typeface="Arial"/>
                <a:cs typeface="Arial"/>
              </a:rPr>
              <a:t>Base</a:t>
            </a:r>
            <a:r>
              <a:rPr sz="2000" b="1" spc="-25" dirty="0">
                <a:solidFill>
                  <a:srgbClr val="666699"/>
                </a:solidFill>
                <a:latin typeface="Arial"/>
                <a:cs typeface="Arial"/>
              </a:rPr>
              <a:t> </a:t>
            </a:r>
            <a:r>
              <a:rPr sz="2000" b="1" dirty="0">
                <a:solidFill>
                  <a:srgbClr val="666699"/>
                </a:solidFill>
                <a:latin typeface="Arial"/>
                <a:cs typeface="Arial"/>
              </a:rPr>
              <a:t>conclusions</a:t>
            </a:r>
            <a:r>
              <a:rPr sz="2000" b="1" spc="-11" dirty="0">
                <a:solidFill>
                  <a:srgbClr val="666699"/>
                </a:solidFill>
                <a:latin typeface="Arial"/>
                <a:cs typeface="Arial"/>
              </a:rPr>
              <a:t> </a:t>
            </a:r>
            <a:r>
              <a:rPr sz="2000" b="1" dirty="0">
                <a:solidFill>
                  <a:srgbClr val="666699"/>
                </a:solidFill>
                <a:latin typeface="Arial"/>
                <a:cs typeface="Arial"/>
              </a:rPr>
              <a:t>on the</a:t>
            </a:r>
            <a:r>
              <a:rPr sz="2000" b="1" spc="-31" dirty="0">
                <a:solidFill>
                  <a:srgbClr val="666699"/>
                </a:solidFill>
                <a:latin typeface="Arial"/>
                <a:cs typeface="Arial"/>
              </a:rPr>
              <a:t> </a:t>
            </a:r>
            <a:r>
              <a:rPr sz="2000" b="1" dirty="0">
                <a:solidFill>
                  <a:srgbClr val="666699"/>
                </a:solidFill>
                <a:latin typeface="Arial"/>
                <a:cs typeface="Arial"/>
              </a:rPr>
              <a:t>results</a:t>
            </a:r>
            <a:r>
              <a:rPr sz="2000" b="1" spc="-20" dirty="0">
                <a:solidFill>
                  <a:srgbClr val="666699"/>
                </a:solidFill>
                <a:latin typeface="Arial"/>
                <a:cs typeface="Arial"/>
              </a:rPr>
              <a:t> </a:t>
            </a:r>
            <a:r>
              <a:rPr sz="2000" b="1" dirty="0">
                <a:solidFill>
                  <a:srgbClr val="666699"/>
                </a:solidFill>
                <a:latin typeface="Arial"/>
                <a:cs typeface="Arial"/>
              </a:rPr>
              <a:t>of</a:t>
            </a:r>
            <a:r>
              <a:rPr sz="2000" b="1" spc="-5" dirty="0">
                <a:solidFill>
                  <a:srgbClr val="666699"/>
                </a:solidFill>
                <a:latin typeface="Arial"/>
                <a:cs typeface="Arial"/>
              </a:rPr>
              <a:t> </a:t>
            </a:r>
            <a:r>
              <a:rPr sz="2000" b="1" spc="-11" dirty="0">
                <a:solidFill>
                  <a:srgbClr val="666699"/>
                </a:solidFill>
                <a:latin typeface="Arial"/>
                <a:cs typeface="Arial"/>
              </a:rPr>
              <a:t>intention-to-</a:t>
            </a:r>
            <a:r>
              <a:rPr sz="2000" b="1" dirty="0">
                <a:solidFill>
                  <a:srgbClr val="666699"/>
                </a:solidFill>
                <a:latin typeface="Arial"/>
                <a:cs typeface="Arial"/>
              </a:rPr>
              <a:t>treat</a:t>
            </a:r>
            <a:r>
              <a:rPr sz="2000" b="1" spc="-51" dirty="0">
                <a:solidFill>
                  <a:srgbClr val="666699"/>
                </a:solidFill>
                <a:latin typeface="Arial"/>
                <a:cs typeface="Arial"/>
              </a:rPr>
              <a:t> </a:t>
            </a:r>
            <a:r>
              <a:rPr sz="2000" b="1" spc="15" dirty="0">
                <a:solidFill>
                  <a:srgbClr val="666699"/>
                </a:solidFill>
                <a:latin typeface="Arial"/>
                <a:cs typeface="Arial"/>
              </a:rPr>
              <a:t>anal</a:t>
            </a:r>
            <a:r>
              <a:rPr sz="2000" b="1" spc="-20" dirty="0">
                <a:solidFill>
                  <a:srgbClr val="666699"/>
                </a:solidFill>
                <a:latin typeface="Arial"/>
                <a:cs typeface="Arial"/>
              </a:rPr>
              <a:t>y</a:t>
            </a:r>
            <a:r>
              <a:rPr sz="2000" b="1" spc="15" dirty="0">
                <a:solidFill>
                  <a:srgbClr val="666699"/>
                </a:solidFill>
                <a:latin typeface="Arial"/>
                <a:cs typeface="Arial"/>
              </a:rPr>
              <a:t>si</a:t>
            </a:r>
            <a:r>
              <a:rPr sz="2000" b="1" spc="-1000" dirty="0">
                <a:solidFill>
                  <a:srgbClr val="666699"/>
                </a:solidFill>
                <a:latin typeface="Arial"/>
                <a:cs typeface="Arial"/>
              </a:rPr>
              <a:t>s</a:t>
            </a:r>
            <a:r>
              <a:rPr sz="2100" spc="37" baseline="1984" dirty="0">
                <a:latin typeface="Times New Roman"/>
                <a:cs typeface="Times New Roman"/>
              </a:rPr>
              <a:t>175</a:t>
            </a:r>
            <a:endParaRPr sz="2100" baseline="1984">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fld id="{81D60167-4931-47E6-BA6A-407CBD079E47}" type="slidenum">
              <a:rPr spc="-25" dirty="0"/>
              <a:pPr marL="7462333">
                <a:lnSpc>
                  <a:spcPts val="1631"/>
                </a:lnSpc>
              </a:pPr>
              <a:t>17</a:t>
            </a:fld>
            <a:endParaRPr spc="-25" dirty="0"/>
          </a:p>
        </p:txBody>
      </p:sp>
      <p:sp>
        <p:nvSpPr>
          <p:cNvPr id="2" name="object 2"/>
          <p:cNvSpPr txBox="1">
            <a:spLocks noGrp="1"/>
          </p:cNvSpPr>
          <p:nvPr>
            <p:ph type="title"/>
          </p:nvPr>
        </p:nvSpPr>
        <p:spPr>
          <a:xfrm>
            <a:off x="1702438" y="611507"/>
            <a:ext cx="1585595" cy="505908"/>
          </a:xfrm>
          <a:prstGeom prst="rect">
            <a:avLst/>
          </a:prstGeom>
        </p:spPr>
        <p:txBody>
          <a:bodyPr vert="horz" wrap="square" lIns="0" tIns="13335" rIns="0" bIns="0" rtlCol="0">
            <a:spAutoFit/>
          </a:bodyPr>
          <a:lstStyle/>
          <a:p>
            <a:pPr marL="12700">
              <a:spcBef>
                <a:spcPts val="105"/>
              </a:spcBef>
            </a:pPr>
            <a:r>
              <a:rPr sz="3200" spc="-11" dirty="0"/>
              <a:t>Efficacy</a:t>
            </a:r>
            <a:endParaRPr sz="3200"/>
          </a:p>
        </p:txBody>
      </p:sp>
      <p:sp>
        <p:nvSpPr>
          <p:cNvPr id="3" name="object 3"/>
          <p:cNvSpPr txBox="1">
            <a:spLocks noGrp="1"/>
          </p:cNvSpPr>
          <p:nvPr>
            <p:ph sz="half" idx="2"/>
          </p:nvPr>
        </p:nvSpPr>
        <p:spPr>
          <a:xfrm>
            <a:off x="749945" y="1591819"/>
            <a:ext cx="4641427" cy="4129464"/>
          </a:xfrm>
          <a:prstGeom prst="rect">
            <a:avLst/>
          </a:prstGeom>
        </p:spPr>
        <p:txBody>
          <a:bodyPr vert="horz" wrap="square" lIns="0" tIns="12700" rIns="0" bIns="0" rtlCol="0">
            <a:spAutoFit/>
          </a:bodyPr>
          <a:lstStyle/>
          <a:p>
            <a:pPr marL="12700" marR="5080">
              <a:spcBef>
                <a:spcPts val="100"/>
              </a:spcBef>
            </a:pPr>
            <a:r>
              <a:rPr dirty="0"/>
              <a:t>True</a:t>
            </a:r>
            <a:r>
              <a:rPr spc="-85" dirty="0"/>
              <a:t> </a:t>
            </a:r>
            <a:r>
              <a:rPr dirty="0"/>
              <a:t>impact</a:t>
            </a:r>
            <a:r>
              <a:rPr spc="-65" dirty="0"/>
              <a:t> </a:t>
            </a:r>
            <a:r>
              <a:rPr spc="-11" dirty="0"/>
              <a:t>attributable </a:t>
            </a:r>
            <a:r>
              <a:rPr dirty="0"/>
              <a:t>to</a:t>
            </a:r>
            <a:r>
              <a:rPr spc="-11" dirty="0"/>
              <a:t> </a:t>
            </a:r>
            <a:r>
              <a:rPr dirty="0"/>
              <a:t>the</a:t>
            </a:r>
            <a:r>
              <a:rPr spc="-15" dirty="0"/>
              <a:t> </a:t>
            </a:r>
            <a:r>
              <a:rPr spc="-11" dirty="0"/>
              <a:t>intervention</a:t>
            </a:r>
          </a:p>
          <a:p>
            <a:pPr>
              <a:lnSpc>
                <a:spcPct val="100000"/>
              </a:lnSpc>
            </a:pPr>
            <a:endParaRPr sz="2700"/>
          </a:p>
          <a:p>
            <a:pPr>
              <a:spcBef>
                <a:spcPts val="11"/>
              </a:spcBef>
            </a:pPr>
            <a:endParaRPr sz="3051"/>
          </a:p>
          <a:p>
            <a:pPr marL="12700" marR="73658">
              <a:spcBef>
                <a:spcPts val="5"/>
              </a:spcBef>
            </a:pPr>
            <a:r>
              <a:rPr dirty="0"/>
              <a:t>Randomize</a:t>
            </a:r>
            <a:r>
              <a:rPr spc="-80" dirty="0"/>
              <a:t> </a:t>
            </a:r>
            <a:r>
              <a:rPr spc="-11" dirty="0"/>
              <a:t>individuals, </a:t>
            </a:r>
            <a:r>
              <a:rPr dirty="0"/>
              <a:t>those</a:t>
            </a:r>
            <a:r>
              <a:rPr spc="-20" dirty="0"/>
              <a:t> </a:t>
            </a:r>
            <a:r>
              <a:rPr dirty="0"/>
              <a:t>most</a:t>
            </a:r>
            <a:r>
              <a:rPr spc="-15" dirty="0"/>
              <a:t> </a:t>
            </a:r>
            <a:r>
              <a:rPr dirty="0"/>
              <a:t>likely</a:t>
            </a:r>
            <a:r>
              <a:rPr spc="-35" dirty="0"/>
              <a:t> </a:t>
            </a:r>
            <a:r>
              <a:rPr spc="-25" dirty="0"/>
              <a:t>to </a:t>
            </a:r>
            <a:r>
              <a:rPr spc="-11" dirty="0"/>
              <a:t>benefit,</a:t>
            </a:r>
          </a:p>
          <a:p>
            <a:pPr marL="12700"/>
            <a:r>
              <a:rPr dirty="0"/>
              <a:t>enforce</a:t>
            </a:r>
            <a:r>
              <a:rPr spc="-31" dirty="0"/>
              <a:t> </a:t>
            </a:r>
            <a:r>
              <a:rPr spc="-11" dirty="0"/>
              <a:t>compliance</a:t>
            </a:r>
          </a:p>
          <a:p>
            <a:pPr>
              <a:lnSpc>
                <a:spcPct val="100000"/>
              </a:lnSpc>
            </a:pPr>
            <a:endParaRPr sz="2700"/>
          </a:p>
          <a:p>
            <a:pPr marL="12700" marR="936602">
              <a:spcBef>
                <a:spcPts val="1789"/>
              </a:spcBef>
            </a:pPr>
            <a:r>
              <a:rPr dirty="0"/>
              <a:t>Statistically</a:t>
            </a:r>
            <a:r>
              <a:rPr spc="-25" dirty="0"/>
              <a:t> </a:t>
            </a:r>
            <a:r>
              <a:rPr spc="-20" dirty="0"/>
              <a:t>more </a:t>
            </a:r>
            <a:r>
              <a:rPr spc="-11" dirty="0"/>
              <a:t>efficient</a:t>
            </a:r>
          </a:p>
        </p:txBody>
      </p:sp>
      <p:sp>
        <p:nvSpPr>
          <p:cNvPr id="4" name="object 4"/>
          <p:cNvSpPr txBox="1"/>
          <p:nvPr/>
        </p:nvSpPr>
        <p:spPr>
          <a:xfrm>
            <a:off x="5609971" y="625858"/>
            <a:ext cx="2644140" cy="505908"/>
          </a:xfrm>
          <a:prstGeom prst="rect">
            <a:avLst/>
          </a:prstGeom>
        </p:spPr>
        <p:txBody>
          <a:bodyPr vert="horz" wrap="square" lIns="0" tIns="13335" rIns="0" bIns="0" rtlCol="0">
            <a:spAutoFit/>
          </a:bodyPr>
          <a:lstStyle/>
          <a:p>
            <a:pPr marL="12700">
              <a:spcBef>
                <a:spcPts val="105"/>
              </a:spcBef>
            </a:pPr>
            <a:r>
              <a:rPr sz="3200" b="1" spc="-11" dirty="0">
                <a:latin typeface="Arial"/>
                <a:cs typeface="Arial"/>
              </a:rPr>
              <a:t>Effectiveness</a:t>
            </a:r>
            <a:endParaRPr sz="3200">
              <a:latin typeface="Arial"/>
              <a:cs typeface="Arial"/>
            </a:endParaRPr>
          </a:p>
        </p:txBody>
      </p:sp>
      <p:sp>
        <p:nvSpPr>
          <p:cNvPr id="5" name="object 5"/>
          <p:cNvSpPr txBox="1"/>
          <p:nvPr/>
        </p:nvSpPr>
        <p:spPr>
          <a:xfrm>
            <a:off x="5181600" y="1705435"/>
            <a:ext cx="4173220" cy="3106235"/>
          </a:xfrm>
          <a:prstGeom prst="rect">
            <a:avLst/>
          </a:prstGeom>
        </p:spPr>
        <p:txBody>
          <a:bodyPr vert="horz" wrap="square" lIns="0" tIns="12700" rIns="0" bIns="0" rtlCol="0">
            <a:spAutoFit/>
          </a:bodyPr>
          <a:lstStyle/>
          <a:p>
            <a:pPr marL="12700" marR="396865" algn="just">
              <a:spcBef>
                <a:spcPts val="100"/>
              </a:spcBef>
            </a:pPr>
            <a:r>
              <a:rPr b="1" dirty="0">
                <a:latin typeface="Arial"/>
                <a:cs typeface="Arial"/>
              </a:rPr>
              <a:t>Impact</a:t>
            </a:r>
            <a:r>
              <a:rPr b="1" spc="11" dirty="0">
                <a:latin typeface="Arial"/>
                <a:cs typeface="Arial"/>
              </a:rPr>
              <a:t> </a:t>
            </a:r>
            <a:r>
              <a:rPr b="1" dirty="0">
                <a:latin typeface="Arial"/>
                <a:cs typeface="Arial"/>
              </a:rPr>
              <a:t>when</a:t>
            </a:r>
            <a:r>
              <a:rPr b="1" spc="-31" dirty="0">
                <a:latin typeface="Arial"/>
                <a:cs typeface="Arial"/>
              </a:rPr>
              <a:t> </a:t>
            </a:r>
            <a:r>
              <a:rPr b="1" spc="-11" dirty="0">
                <a:latin typeface="Arial"/>
                <a:cs typeface="Arial"/>
              </a:rPr>
              <a:t>intervention </a:t>
            </a:r>
            <a:r>
              <a:rPr b="1" dirty="0">
                <a:latin typeface="Arial"/>
                <a:cs typeface="Arial"/>
              </a:rPr>
              <a:t>applied</a:t>
            </a:r>
            <a:r>
              <a:rPr b="1" spc="-40" dirty="0">
                <a:latin typeface="Arial"/>
                <a:cs typeface="Arial"/>
              </a:rPr>
              <a:t> </a:t>
            </a:r>
            <a:r>
              <a:rPr b="1" dirty="0">
                <a:latin typeface="Arial"/>
                <a:cs typeface="Arial"/>
              </a:rPr>
              <a:t>under</a:t>
            </a:r>
            <a:r>
              <a:rPr b="1" spc="-15" dirty="0">
                <a:latin typeface="Arial"/>
                <a:cs typeface="Arial"/>
              </a:rPr>
              <a:t> </a:t>
            </a:r>
            <a:r>
              <a:rPr b="1" spc="-11" dirty="0">
                <a:latin typeface="Arial"/>
                <a:cs typeface="Arial"/>
              </a:rPr>
              <a:t>programme conditions</a:t>
            </a:r>
            <a:endParaRPr>
              <a:latin typeface="Arial"/>
              <a:cs typeface="Arial"/>
            </a:endParaRPr>
          </a:p>
          <a:p>
            <a:pPr>
              <a:spcBef>
                <a:spcPts val="11"/>
              </a:spcBef>
            </a:pPr>
            <a:endParaRPr sz="3751">
              <a:latin typeface="Arial"/>
              <a:cs typeface="Arial"/>
            </a:endParaRPr>
          </a:p>
          <a:p>
            <a:pPr marL="12700" marR="5080"/>
            <a:r>
              <a:rPr b="1" spc="-11" dirty="0">
                <a:latin typeface="Arial"/>
                <a:cs typeface="Arial"/>
              </a:rPr>
              <a:t>Randomize </a:t>
            </a:r>
            <a:r>
              <a:rPr b="1" dirty="0">
                <a:latin typeface="Arial"/>
                <a:cs typeface="Arial"/>
              </a:rPr>
              <a:t>groups/communities,</a:t>
            </a:r>
            <a:r>
              <a:rPr b="1" spc="-45" dirty="0">
                <a:latin typeface="Arial"/>
                <a:cs typeface="Arial"/>
              </a:rPr>
              <a:t> </a:t>
            </a:r>
            <a:r>
              <a:rPr b="1" spc="-25" dirty="0">
                <a:latin typeface="Arial"/>
                <a:cs typeface="Arial"/>
              </a:rPr>
              <a:t>run </a:t>
            </a:r>
            <a:r>
              <a:rPr b="1" dirty="0">
                <a:latin typeface="Arial"/>
                <a:cs typeface="Arial"/>
              </a:rPr>
              <a:t>feasibly</a:t>
            </a:r>
            <a:r>
              <a:rPr b="1" spc="-31" dirty="0">
                <a:latin typeface="Arial"/>
                <a:cs typeface="Arial"/>
              </a:rPr>
              <a:t> </a:t>
            </a:r>
            <a:r>
              <a:rPr b="1" dirty="0">
                <a:latin typeface="Arial"/>
                <a:cs typeface="Arial"/>
              </a:rPr>
              <a:t>efficient</a:t>
            </a:r>
            <a:r>
              <a:rPr b="1" spc="-31" dirty="0">
                <a:latin typeface="Arial"/>
                <a:cs typeface="Arial"/>
              </a:rPr>
              <a:t> </a:t>
            </a:r>
            <a:r>
              <a:rPr b="1" spc="-11" dirty="0">
                <a:latin typeface="Arial"/>
                <a:cs typeface="Arial"/>
              </a:rPr>
              <a:t>programme</a:t>
            </a:r>
            <a:endParaRPr>
              <a:latin typeface="Arial"/>
              <a:cs typeface="Arial"/>
            </a:endParaRPr>
          </a:p>
          <a:p>
            <a:pPr>
              <a:spcBef>
                <a:spcPts val="11"/>
              </a:spcBef>
            </a:pPr>
            <a:endParaRPr sz="3751">
              <a:latin typeface="Arial"/>
              <a:cs typeface="Arial"/>
            </a:endParaRPr>
          </a:p>
          <a:p>
            <a:pPr marL="12700" marR="7620">
              <a:tabLst>
                <a:tab pos="3054274" algn="l"/>
              </a:tabLst>
            </a:pPr>
            <a:r>
              <a:rPr b="1" dirty="0">
                <a:latin typeface="Arial"/>
                <a:cs typeface="Arial"/>
              </a:rPr>
              <a:t>Allows</a:t>
            </a:r>
            <a:r>
              <a:rPr b="1" spc="-145" dirty="0">
                <a:latin typeface="Arial"/>
                <a:cs typeface="Arial"/>
              </a:rPr>
              <a:t> </a:t>
            </a:r>
            <a:r>
              <a:rPr b="1" dirty="0">
                <a:latin typeface="Arial"/>
                <a:cs typeface="Arial"/>
              </a:rPr>
              <a:t>estimation</a:t>
            </a:r>
            <a:r>
              <a:rPr b="1" spc="-131" dirty="0">
                <a:latin typeface="Arial"/>
                <a:cs typeface="Arial"/>
              </a:rPr>
              <a:t> </a:t>
            </a:r>
            <a:r>
              <a:rPr b="1" spc="-25" dirty="0">
                <a:latin typeface="Arial"/>
                <a:cs typeface="Arial"/>
              </a:rPr>
              <a:t>of: </a:t>
            </a:r>
            <a:r>
              <a:rPr b="1" spc="-20" dirty="0">
                <a:latin typeface="Arial"/>
                <a:cs typeface="Arial"/>
              </a:rPr>
              <a:t>acceptability,</a:t>
            </a:r>
            <a:r>
              <a:rPr b="1" spc="-91" dirty="0">
                <a:latin typeface="Arial"/>
                <a:cs typeface="Arial"/>
              </a:rPr>
              <a:t> </a:t>
            </a:r>
            <a:r>
              <a:rPr b="1" spc="-11" dirty="0">
                <a:latin typeface="Arial"/>
                <a:cs typeface="Arial"/>
              </a:rPr>
              <a:t>costs,</a:t>
            </a:r>
            <a:r>
              <a:rPr b="1" dirty="0">
                <a:latin typeface="Arial"/>
                <a:cs typeface="Arial"/>
              </a:rPr>
              <a:t>	</a:t>
            </a:r>
            <a:r>
              <a:rPr b="1" spc="-11" dirty="0">
                <a:latin typeface="Arial"/>
                <a:cs typeface="Arial"/>
              </a:rPr>
              <a:t>indirect </a:t>
            </a:r>
            <a:r>
              <a:rPr b="1" dirty="0">
                <a:latin typeface="Arial"/>
                <a:cs typeface="Arial"/>
              </a:rPr>
              <a:t>effects</a:t>
            </a:r>
            <a:r>
              <a:rPr b="1" spc="-11" dirty="0">
                <a:latin typeface="Arial"/>
                <a:cs typeface="Arial"/>
              </a:rPr>
              <a:t> </a:t>
            </a:r>
            <a:r>
              <a:rPr b="1" dirty="0">
                <a:latin typeface="Arial"/>
                <a:cs typeface="Arial"/>
              </a:rPr>
              <a:t>such</a:t>
            </a:r>
            <a:r>
              <a:rPr b="1" spc="-5" dirty="0">
                <a:latin typeface="Arial"/>
                <a:cs typeface="Arial"/>
              </a:rPr>
              <a:t> </a:t>
            </a:r>
            <a:r>
              <a:rPr b="1" dirty="0">
                <a:latin typeface="Arial"/>
                <a:cs typeface="Arial"/>
              </a:rPr>
              <a:t>as</a:t>
            </a:r>
            <a:r>
              <a:rPr b="1" spc="-5" dirty="0">
                <a:latin typeface="Arial"/>
                <a:cs typeface="Arial"/>
              </a:rPr>
              <a:t> </a:t>
            </a:r>
            <a:r>
              <a:rPr b="1" spc="-20" dirty="0">
                <a:latin typeface="Arial"/>
                <a:cs typeface="Arial"/>
              </a:rPr>
              <a:t>herd </a:t>
            </a:r>
            <a:r>
              <a:rPr b="1" spc="-11" dirty="0">
                <a:latin typeface="Arial"/>
                <a:cs typeface="Arial"/>
              </a:rPr>
              <a:t>immunity</a:t>
            </a:r>
            <a:endParaRPr>
              <a:latin typeface="Arial"/>
              <a:cs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176</a:t>
            </a:r>
            <a:endParaRPr sz="1400">
              <a:latin typeface="Times New Roman"/>
              <a:cs typeface="Times New Roman"/>
            </a:endParaRPr>
          </a:p>
        </p:txBody>
      </p:sp>
      <p:sp>
        <p:nvSpPr>
          <p:cNvPr id="3" name="object 3"/>
          <p:cNvSpPr txBox="1">
            <a:spLocks noGrp="1"/>
          </p:cNvSpPr>
          <p:nvPr>
            <p:ph type="title"/>
          </p:nvPr>
        </p:nvSpPr>
        <p:spPr>
          <a:xfrm>
            <a:off x="1765174" y="501141"/>
            <a:ext cx="5615940" cy="574040"/>
          </a:xfrm>
          <a:prstGeom prst="rect">
            <a:avLst/>
          </a:prstGeom>
        </p:spPr>
        <p:txBody>
          <a:bodyPr vert="horz" wrap="square" lIns="0" tIns="12700" rIns="0" bIns="0" rtlCol="0">
            <a:spAutoFit/>
          </a:bodyPr>
          <a:lstStyle/>
          <a:p>
            <a:pPr marL="12700">
              <a:spcBef>
                <a:spcPts val="100"/>
              </a:spcBef>
            </a:pPr>
            <a:r>
              <a:rPr spc="-11" dirty="0"/>
              <a:t>Intention-to-</a:t>
            </a:r>
            <a:r>
              <a:rPr dirty="0"/>
              <a:t>treat</a:t>
            </a:r>
            <a:r>
              <a:rPr spc="105" dirty="0"/>
              <a:t> </a:t>
            </a:r>
            <a:r>
              <a:rPr spc="-11" dirty="0"/>
              <a:t>analysis</a:t>
            </a:r>
          </a:p>
        </p:txBody>
      </p:sp>
      <p:sp>
        <p:nvSpPr>
          <p:cNvPr id="4" name="object 4"/>
          <p:cNvSpPr txBox="1"/>
          <p:nvPr/>
        </p:nvSpPr>
        <p:spPr>
          <a:xfrm>
            <a:off x="764540" y="1324445"/>
            <a:ext cx="7640320" cy="2986074"/>
          </a:xfrm>
          <a:prstGeom prst="rect">
            <a:avLst/>
          </a:prstGeom>
        </p:spPr>
        <p:txBody>
          <a:bodyPr vert="horz" wrap="square" lIns="0" tIns="48895" rIns="0" bIns="0" rtlCol="0">
            <a:spAutoFit/>
          </a:bodyPr>
          <a:lstStyle/>
          <a:p>
            <a:pPr marL="12700">
              <a:spcBef>
                <a:spcPts val="385"/>
              </a:spcBef>
            </a:pPr>
            <a:r>
              <a:rPr b="1" dirty="0">
                <a:solidFill>
                  <a:srgbClr val="A40020"/>
                </a:solidFill>
                <a:latin typeface="Arial"/>
                <a:cs typeface="Arial"/>
              </a:rPr>
              <a:t>2500</a:t>
            </a:r>
            <a:r>
              <a:rPr b="1" spc="-11" dirty="0">
                <a:solidFill>
                  <a:srgbClr val="A40020"/>
                </a:solidFill>
                <a:latin typeface="Arial"/>
                <a:cs typeface="Arial"/>
              </a:rPr>
              <a:t> </a:t>
            </a:r>
            <a:r>
              <a:rPr b="1" dirty="0">
                <a:solidFill>
                  <a:srgbClr val="A40020"/>
                </a:solidFill>
                <a:latin typeface="Arial"/>
                <a:cs typeface="Arial"/>
              </a:rPr>
              <a:t>randomized</a:t>
            </a:r>
            <a:r>
              <a:rPr b="1" spc="-25" dirty="0">
                <a:solidFill>
                  <a:srgbClr val="A40020"/>
                </a:solidFill>
                <a:latin typeface="Arial"/>
                <a:cs typeface="Arial"/>
              </a:rPr>
              <a:t> </a:t>
            </a:r>
            <a:r>
              <a:rPr b="1" dirty="0">
                <a:solidFill>
                  <a:srgbClr val="A40020"/>
                </a:solidFill>
                <a:latin typeface="Arial"/>
                <a:cs typeface="Arial"/>
              </a:rPr>
              <a:t>to</a:t>
            </a:r>
            <a:r>
              <a:rPr b="1" spc="-25" dirty="0">
                <a:solidFill>
                  <a:srgbClr val="A40020"/>
                </a:solidFill>
                <a:latin typeface="Arial"/>
                <a:cs typeface="Arial"/>
              </a:rPr>
              <a:t> </a:t>
            </a:r>
            <a:r>
              <a:rPr b="1" dirty="0">
                <a:solidFill>
                  <a:srgbClr val="A40020"/>
                </a:solidFill>
                <a:latin typeface="Arial"/>
                <a:cs typeface="Arial"/>
              </a:rPr>
              <a:t>vaccine</a:t>
            </a:r>
            <a:r>
              <a:rPr b="1" spc="-20" dirty="0">
                <a:solidFill>
                  <a:srgbClr val="A40020"/>
                </a:solidFill>
                <a:latin typeface="Arial"/>
                <a:cs typeface="Arial"/>
              </a:rPr>
              <a:t> </a:t>
            </a:r>
            <a:r>
              <a:rPr b="1" dirty="0">
                <a:solidFill>
                  <a:srgbClr val="A40020"/>
                </a:solidFill>
                <a:latin typeface="Arial"/>
                <a:cs typeface="Arial"/>
              </a:rPr>
              <a:t>(1250)</a:t>
            </a:r>
            <a:r>
              <a:rPr b="1" spc="-5" dirty="0">
                <a:solidFill>
                  <a:srgbClr val="A40020"/>
                </a:solidFill>
                <a:latin typeface="Arial"/>
                <a:cs typeface="Arial"/>
              </a:rPr>
              <a:t> </a:t>
            </a:r>
            <a:r>
              <a:rPr b="1" dirty="0">
                <a:solidFill>
                  <a:srgbClr val="A40020"/>
                </a:solidFill>
                <a:latin typeface="Arial"/>
                <a:cs typeface="Arial"/>
              </a:rPr>
              <a:t>or</a:t>
            </a:r>
            <a:r>
              <a:rPr b="1" spc="-20" dirty="0">
                <a:solidFill>
                  <a:srgbClr val="A40020"/>
                </a:solidFill>
                <a:latin typeface="Arial"/>
                <a:cs typeface="Arial"/>
              </a:rPr>
              <a:t> </a:t>
            </a:r>
            <a:r>
              <a:rPr b="1" dirty="0">
                <a:solidFill>
                  <a:srgbClr val="A40020"/>
                </a:solidFill>
                <a:latin typeface="Arial"/>
                <a:cs typeface="Arial"/>
              </a:rPr>
              <a:t>placebo</a:t>
            </a:r>
            <a:r>
              <a:rPr b="1" spc="-25" dirty="0">
                <a:solidFill>
                  <a:srgbClr val="A40020"/>
                </a:solidFill>
                <a:latin typeface="Arial"/>
                <a:cs typeface="Arial"/>
              </a:rPr>
              <a:t> </a:t>
            </a:r>
            <a:r>
              <a:rPr b="1" spc="-11" dirty="0">
                <a:solidFill>
                  <a:srgbClr val="A40020"/>
                </a:solidFill>
                <a:latin typeface="Arial"/>
                <a:cs typeface="Arial"/>
              </a:rPr>
              <a:t>(1250)</a:t>
            </a:r>
            <a:endParaRPr>
              <a:latin typeface="Arial"/>
              <a:cs typeface="Arial"/>
            </a:endParaRPr>
          </a:p>
          <a:p>
            <a:pPr marL="12700">
              <a:spcBef>
                <a:spcPts val="285"/>
              </a:spcBef>
            </a:pPr>
            <a:r>
              <a:rPr b="1" dirty="0">
                <a:solidFill>
                  <a:srgbClr val="A40020"/>
                </a:solidFill>
                <a:latin typeface="Arial"/>
                <a:cs typeface="Arial"/>
              </a:rPr>
              <a:t>1800</a:t>
            </a:r>
            <a:r>
              <a:rPr b="1" spc="11" dirty="0">
                <a:solidFill>
                  <a:srgbClr val="A40020"/>
                </a:solidFill>
                <a:latin typeface="Arial"/>
                <a:cs typeface="Arial"/>
              </a:rPr>
              <a:t> </a:t>
            </a:r>
            <a:r>
              <a:rPr b="1" dirty="0">
                <a:solidFill>
                  <a:srgbClr val="A40020"/>
                </a:solidFill>
                <a:latin typeface="Arial"/>
                <a:cs typeface="Arial"/>
              </a:rPr>
              <a:t>(800</a:t>
            </a:r>
            <a:r>
              <a:rPr b="1" spc="5" dirty="0">
                <a:solidFill>
                  <a:srgbClr val="A40020"/>
                </a:solidFill>
                <a:latin typeface="Arial"/>
                <a:cs typeface="Arial"/>
              </a:rPr>
              <a:t> </a:t>
            </a:r>
            <a:r>
              <a:rPr b="1" dirty="0">
                <a:solidFill>
                  <a:srgbClr val="A40020"/>
                </a:solidFill>
                <a:latin typeface="Arial"/>
                <a:cs typeface="Arial"/>
              </a:rPr>
              <a:t>vaccine,</a:t>
            </a:r>
            <a:r>
              <a:rPr b="1" spc="11" dirty="0">
                <a:solidFill>
                  <a:srgbClr val="A40020"/>
                </a:solidFill>
                <a:latin typeface="Arial"/>
                <a:cs typeface="Arial"/>
              </a:rPr>
              <a:t> </a:t>
            </a:r>
            <a:r>
              <a:rPr b="1" dirty="0">
                <a:solidFill>
                  <a:srgbClr val="A40020"/>
                </a:solidFill>
                <a:latin typeface="Arial"/>
                <a:cs typeface="Arial"/>
              </a:rPr>
              <a:t>1000</a:t>
            </a:r>
            <a:r>
              <a:rPr b="1" spc="11" dirty="0">
                <a:solidFill>
                  <a:srgbClr val="A40020"/>
                </a:solidFill>
                <a:latin typeface="Arial"/>
                <a:cs typeface="Arial"/>
              </a:rPr>
              <a:t> </a:t>
            </a:r>
            <a:r>
              <a:rPr b="1" dirty="0">
                <a:solidFill>
                  <a:srgbClr val="A40020"/>
                </a:solidFill>
                <a:latin typeface="Arial"/>
                <a:cs typeface="Arial"/>
              </a:rPr>
              <a:t>placebo) received</a:t>
            </a:r>
            <a:r>
              <a:rPr b="1" spc="15" dirty="0">
                <a:solidFill>
                  <a:srgbClr val="A40020"/>
                </a:solidFill>
                <a:latin typeface="Arial"/>
                <a:cs typeface="Arial"/>
              </a:rPr>
              <a:t> </a:t>
            </a:r>
            <a:r>
              <a:rPr b="1" dirty="0">
                <a:solidFill>
                  <a:srgbClr val="A40020"/>
                </a:solidFill>
                <a:latin typeface="Arial"/>
                <a:cs typeface="Arial"/>
              </a:rPr>
              <a:t>3 </a:t>
            </a:r>
            <a:r>
              <a:rPr b="1" spc="-11" dirty="0">
                <a:solidFill>
                  <a:srgbClr val="A40020"/>
                </a:solidFill>
                <a:latin typeface="Arial"/>
                <a:cs typeface="Arial"/>
              </a:rPr>
              <a:t>doses</a:t>
            </a:r>
            <a:endParaRPr>
              <a:latin typeface="Arial"/>
              <a:cs typeface="Arial"/>
            </a:endParaRPr>
          </a:p>
          <a:p>
            <a:pPr marL="355591" marR="540372" indent="-343526">
              <a:lnSpc>
                <a:spcPts val="2591"/>
              </a:lnSpc>
              <a:spcBef>
                <a:spcPts val="620"/>
              </a:spcBef>
            </a:pPr>
            <a:r>
              <a:rPr b="1" dirty="0">
                <a:solidFill>
                  <a:srgbClr val="A40020"/>
                </a:solidFill>
                <a:latin typeface="Arial"/>
                <a:cs typeface="Arial"/>
              </a:rPr>
              <a:t>400</a:t>
            </a:r>
            <a:r>
              <a:rPr b="1" spc="-5" dirty="0">
                <a:solidFill>
                  <a:srgbClr val="A40020"/>
                </a:solidFill>
                <a:latin typeface="Arial"/>
                <a:cs typeface="Arial"/>
              </a:rPr>
              <a:t> </a:t>
            </a:r>
            <a:r>
              <a:rPr b="1" dirty="0">
                <a:solidFill>
                  <a:srgbClr val="A40020"/>
                </a:solidFill>
                <a:latin typeface="Arial"/>
                <a:cs typeface="Arial"/>
              </a:rPr>
              <a:t>(250</a:t>
            </a:r>
            <a:r>
              <a:rPr b="1" spc="-15" dirty="0">
                <a:solidFill>
                  <a:srgbClr val="A40020"/>
                </a:solidFill>
                <a:latin typeface="Arial"/>
                <a:cs typeface="Arial"/>
              </a:rPr>
              <a:t> </a:t>
            </a:r>
            <a:r>
              <a:rPr b="1" dirty="0">
                <a:solidFill>
                  <a:srgbClr val="A40020"/>
                </a:solidFill>
                <a:latin typeface="Arial"/>
                <a:cs typeface="Arial"/>
              </a:rPr>
              <a:t>vaccine,</a:t>
            </a:r>
            <a:r>
              <a:rPr b="1" spc="-11" dirty="0">
                <a:solidFill>
                  <a:srgbClr val="A40020"/>
                </a:solidFill>
                <a:latin typeface="Arial"/>
                <a:cs typeface="Arial"/>
              </a:rPr>
              <a:t> </a:t>
            </a:r>
            <a:r>
              <a:rPr b="1" dirty="0">
                <a:solidFill>
                  <a:srgbClr val="A40020"/>
                </a:solidFill>
                <a:latin typeface="Arial"/>
                <a:cs typeface="Arial"/>
              </a:rPr>
              <a:t>150</a:t>
            </a:r>
            <a:r>
              <a:rPr b="1" spc="-15" dirty="0">
                <a:solidFill>
                  <a:srgbClr val="A40020"/>
                </a:solidFill>
                <a:latin typeface="Arial"/>
                <a:cs typeface="Arial"/>
              </a:rPr>
              <a:t> </a:t>
            </a:r>
            <a:r>
              <a:rPr b="1" dirty="0">
                <a:solidFill>
                  <a:srgbClr val="A40020"/>
                </a:solidFill>
                <a:latin typeface="Arial"/>
                <a:cs typeface="Arial"/>
              </a:rPr>
              <a:t>placebo)</a:t>
            </a:r>
            <a:r>
              <a:rPr b="1" spc="-11" dirty="0">
                <a:solidFill>
                  <a:srgbClr val="A40020"/>
                </a:solidFill>
                <a:latin typeface="Arial"/>
                <a:cs typeface="Arial"/>
              </a:rPr>
              <a:t> </a:t>
            </a:r>
            <a:r>
              <a:rPr b="1" dirty="0">
                <a:solidFill>
                  <a:srgbClr val="A40020"/>
                </a:solidFill>
                <a:latin typeface="Arial"/>
                <a:cs typeface="Arial"/>
              </a:rPr>
              <a:t>received</a:t>
            </a:r>
            <a:r>
              <a:rPr b="1" spc="-5" dirty="0">
                <a:solidFill>
                  <a:srgbClr val="A40020"/>
                </a:solidFill>
                <a:latin typeface="Arial"/>
                <a:cs typeface="Arial"/>
              </a:rPr>
              <a:t> </a:t>
            </a:r>
            <a:r>
              <a:rPr b="1" dirty="0">
                <a:solidFill>
                  <a:srgbClr val="A40020"/>
                </a:solidFill>
                <a:latin typeface="Arial"/>
                <a:cs typeface="Arial"/>
              </a:rPr>
              <a:t>only</a:t>
            </a:r>
            <a:r>
              <a:rPr b="1" spc="-25" dirty="0">
                <a:solidFill>
                  <a:srgbClr val="A40020"/>
                </a:solidFill>
                <a:latin typeface="Arial"/>
                <a:cs typeface="Arial"/>
              </a:rPr>
              <a:t> two </a:t>
            </a:r>
            <a:r>
              <a:rPr b="1" spc="-11" dirty="0">
                <a:solidFill>
                  <a:srgbClr val="A40020"/>
                </a:solidFill>
                <a:latin typeface="Arial"/>
                <a:cs typeface="Arial"/>
              </a:rPr>
              <a:t>doses</a:t>
            </a:r>
            <a:endParaRPr>
              <a:latin typeface="Arial"/>
              <a:cs typeface="Arial"/>
            </a:endParaRPr>
          </a:p>
          <a:p>
            <a:pPr marL="355591" marR="527672" indent="-343526">
              <a:lnSpc>
                <a:spcPts val="2591"/>
              </a:lnSpc>
              <a:spcBef>
                <a:spcPts val="580"/>
              </a:spcBef>
            </a:pPr>
            <a:r>
              <a:rPr b="1" dirty="0">
                <a:solidFill>
                  <a:srgbClr val="A40020"/>
                </a:solidFill>
                <a:latin typeface="Arial"/>
                <a:cs typeface="Arial"/>
              </a:rPr>
              <a:t>300</a:t>
            </a:r>
            <a:r>
              <a:rPr b="1" spc="-5" dirty="0">
                <a:solidFill>
                  <a:srgbClr val="A40020"/>
                </a:solidFill>
                <a:latin typeface="Arial"/>
                <a:cs typeface="Arial"/>
              </a:rPr>
              <a:t> </a:t>
            </a:r>
            <a:r>
              <a:rPr b="1" dirty="0">
                <a:solidFill>
                  <a:srgbClr val="A40020"/>
                </a:solidFill>
                <a:latin typeface="Arial"/>
                <a:cs typeface="Arial"/>
              </a:rPr>
              <a:t>(200</a:t>
            </a:r>
            <a:r>
              <a:rPr b="1" spc="-15" dirty="0">
                <a:solidFill>
                  <a:srgbClr val="A40020"/>
                </a:solidFill>
                <a:latin typeface="Arial"/>
                <a:cs typeface="Arial"/>
              </a:rPr>
              <a:t> </a:t>
            </a:r>
            <a:r>
              <a:rPr b="1" dirty="0">
                <a:solidFill>
                  <a:srgbClr val="A40020"/>
                </a:solidFill>
                <a:latin typeface="Arial"/>
                <a:cs typeface="Arial"/>
              </a:rPr>
              <a:t>vaccine,</a:t>
            </a:r>
            <a:r>
              <a:rPr b="1" spc="-11" dirty="0">
                <a:solidFill>
                  <a:srgbClr val="A40020"/>
                </a:solidFill>
                <a:latin typeface="Arial"/>
                <a:cs typeface="Arial"/>
              </a:rPr>
              <a:t> </a:t>
            </a:r>
            <a:r>
              <a:rPr b="1" dirty="0">
                <a:solidFill>
                  <a:srgbClr val="A40020"/>
                </a:solidFill>
                <a:latin typeface="Arial"/>
                <a:cs typeface="Arial"/>
              </a:rPr>
              <a:t>100</a:t>
            </a:r>
            <a:r>
              <a:rPr b="1" spc="-15" dirty="0">
                <a:solidFill>
                  <a:srgbClr val="A40020"/>
                </a:solidFill>
                <a:latin typeface="Arial"/>
                <a:cs typeface="Arial"/>
              </a:rPr>
              <a:t> </a:t>
            </a:r>
            <a:r>
              <a:rPr b="1" dirty="0">
                <a:solidFill>
                  <a:srgbClr val="A40020"/>
                </a:solidFill>
                <a:latin typeface="Arial"/>
                <a:cs typeface="Arial"/>
              </a:rPr>
              <a:t>placebo)</a:t>
            </a:r>
            <a:r>
              <a:rPr b="1" spc="-11" dirty="0">
                <a:solidFill>
                  <a:srgbClr val="A40020"/>
                </a:solidFill>
                <a:latin typeface="Arial"/>
                <a:cs typeface="Arial"/>
              </a:rPr>
              <a:t> </a:t>
            </a:r>
            <a:r>
              <a:rPr b="1" dirty="0">
                <a:solidFill>
                  <a:srgbClr val="A40020"/>
                </a:solidFill>
                <a:latin typeface="Arial"/>
                <a:cs typeface="Arial"/>
              </a:rPr>
              <a:t>received</a:t>
            </a:r>
            <a:r>
              <a:rPr b="1" spc="-5" dirty="0">
                <a:solidFill>
                  <a:srgbClr val="A40020"/>
                </a:solidFill>
                <a:latin typeface="Arial"/>
                <a:cs typeface="Arial"/>
              </a:rPr>
              <a:t> </a:t>
            </a:r>
            <a:r>
              <a:rPr b="1" dirty="0">
                <a:solidFill>
                  <a:srgbClr val="A40020"/>
                </a:solidFill>
                <a:latin typeface="Arial"/>
                <a:cs typeface="Arial"/>
              </a:rPr>
              <a:t>only</a:t>
            </a:r>
            <a:r>
              <a:rPr b="1" spc="-25" dirty="0">
                <a:solidFill>
                  <a:srgbClr val="A40020"/>
                </a:solidFill>
                <a:latin typeface="Arial"/>
                <a:cs typeface="Arial"/>
              </a:rPr>
              <a:t> one </a:t>
            </a:r>
            <a:r>
              <a:rPr b="1" spc="-20" dirty="0">
                <a:solidFill>
                  <a:srgbClr val="A40020"/>
                </a:solidFill>
                <a:latin typeface="Arial"/>
                <a:cs typeface="Arial"/>
              </a:rPr>
              <a:t>dose</a:t>
            </a:r>
            <a:endParaRPr>
              <a:latin typeface="Arial"/>
              <a:cs typeface="Arial"/>
            </a:endParaRPr>
          </a:p>
          <a:p>
            <a:pPr>
              <a:spcBef>
                <a:spcPts val="5"/>
              </a:spcBef>
            </a:pPr>
            <a:endParaRPr sz="3000">
              <a:latin typeface="Arial"/>
              <a:cs typeface="Arial"/>
            </a:endParaRPr>
          </a:p>
          <a:p>
            <a:pPr marL="355591" indent="-342891">
              <a:buFont typeface="Arial"/>
              <a:buChar char="•"/>
              <a:tabLst>
                <a:tab pos="355591" algn="l"/>
              </a:tabLst>
            </a:pPr>
            <a:r>
              <a:rPr sz="2800" b="1" spc="-20" dirty="0">
                <a:solidFill>
                  <a:srgbClr val="333399"/>
                </a:solidFill>
                <a:latin typeface="Arial"/>
                <a:cs typeface="Arial"/>
              </a:rPr>
              <a:t>Intention-to-</a:t>
            </a:r>
            <a:r>
              <a:rPr sz="2800" b="1" dirty="0">
                <a:solidFill>
                  <a:srgbClr val="333399"/>
                </a:solidFill>
                <a:latin typeface="Arial"/>
                <a:cs typeface="Arial"/>
              </a:rPr>
              <a:t>treat</a:t>
            </a:r>
            <a:r>
              <a:rPr sz="2800" b="1" spc="60" dirty="0">
                <a:solidFill>
                  <a:srgbClr val="333399"/>
                </a:solidFill>
                <a:latin typeface="Arial"/>
                <a:cs typeface="Arial"/>
              </a:rPr>
              <a:t> </a:t>
            </a:r>
            <a:r>
              <a:rPr sz="2800" b="1" spc="-11" dirty="0">
                <a:solidFill>
                  <a:srgbClr val="333399"/>
                </a:solidFill>
                <a:latin typeface="Arial"/>
                <a:cs typeface="Arial"/>
              </a:rPr>
              <a:t>analysis:</a:t>
            </a:r>
            <a:endParaRPr sz="2800">
              <a:latin typeface="Arial"/>
              <a:cs typeface="Arial"/>
            </a:endParaRPr>
          </a:p>
          <a:p>
            <a:pPr marL="469888">
              <a:spcBef>
                <a:spcPts val="305"/>
              </a:spcBef>
            </a:pPr>
            <a:r>
              <a:rPr b="1" dirty="0">
                <a:solidFill>
                  <a:srgbClr val="A40020"/>
                </a:solidFill>
                <a:latin typeface="Arial"/>
                <a:cs typeface="Arial"/>
              </a:rPr>
              <a:t>Outcome</a:t>
            </a:r>
            <a:r>
              <a:rPr b="1" spc="-35" dirty="0">
                <a:solidFill>
                  <a:srgbClr val="A40020"/>
                </a:solidFill>
                <a:latin typeface="Arial"/>
                <a:cs typeface="Arial"/>
              </a:rPr>
              <a:t> </a:t>
            </a:r>
            <a:r>
              <a:rPr b="1" dirty="0">
                <a:solidFill>
                  <a:srgbClr val="A40020"/>
                </a:solidFill>
                <a:latin typeface="Arial"/>
                <a:cs typeface="Arial"/>
              </a:rPr>
              <a:t>in</a:t>
            </a:r>
            <a:r>
              <a:rPr b="1" spc="-40" dirty="0">
                <a:solidFill>
                  <a:srgbClr val="A40020"/>
                </a:solidFill>
                <a:latin typeface="Arial"/>
                <a:cs typeface="Arial"/>
              </a:rPr>
              <a:t> </a:t>
            </a:r>
            <a:r>
              <a:rPr b="1" dirty="0">
                <a:solidFill>
                  <a:srgbClr val="A40020"/>
                </a:solidFill>
                <a:latin typeface="Arial"/>
                <a:cs typeface="Arial"/>
              </a:rPr>
              <a:t>all</a:t>
            </a:r>
            <a:r>
              <a:rPr b="1" spc="-35" dirty="0">
                <a:solidFill>
                  <a:srgbClr val="A40020"/>
                </a:solidFill>
                <a:latin typeface="Arial"/>
                <a:cs typeface="Arial"/>
              </a:rPr>
              <a:t> </a:t>
            </a:r>
            <a:r>
              <a:rPr b="1" dirty="0">
                <a:solidFill>
                  <a:srgbClr val="A40020"/>
                </a:solidFill>
                <a:latin typeface="Arial"/>
                <a:cs typeface="Arial"/>
              </a:rPr>
              <a:t>2500</a:t>
            </a:r>
            <a:r>
              <a:rPr b="1" spc="-11" dirty="0">
                <a:solidFill>
                  <a:srgbClr val="A40020"/>
                </a:solidFill>
                <a:latin typeface="Arial"/>
                <a:cs typeface="Arial"/>
              </a:rPr>
              <a:t> analyzed</a:t>
            </a:r>
            <a:endParaRPr>
              <a:latin typeface="Arial"/>
              <a:cs typeface="Arial"/>
            </a:endParaRPr>
          </a:p>
          <a:p>
            <a:pPr marL="469888">
              <a:spcBef>
                <a:spcPts val="285"/>
              </a:spcBef>
            </a:pPr>
            <a:r>
              <a:rPr b="1" dirty="0">
                <a:solidFill>
                  <a:srgbClr val="333399"/>
                </a:solidFill>
                <a:latin typeface="Arial"/>
                <a:cs typeface="Arial"/>
              </a:rPr>
              <a:t>Essential</a:t>
            </a:r>
            <a:r>
              <a:rPr b="1" spc="-25" dirty="0">
                <a:solidFill>
                  <a:srgbClr val="333399"/>
                </a:solidFill>
                <a:latin typeface="Arial"/>
                <a:cs typeface="Arial"/>
              </a:rPr>
              <a:t> </a:t>
            </a:r>
            <a:r>
              <a:rPr b="1" dirty="0">
                <a:solidFill>
                  <a:srgbClr val="333399"/>
                </a:solidFill>
                <a:latin typeface="Arial"/>
                <a:cs typeface="Arial"/>
              </a:rPr>
              <a:t>for</a:t>
            </a:r>
            <a:r>
              <a:rPr b="1" spc="-25" dirty="0">
                <a:solidFill>
                  <a:srgbClr val="333399"/>
                </a:solidFill>
                <a:latin typeface="Arial"/>
                <a:cs typeface="Arial"/>
              </a:rPr>
              <a:t> </a:t>
            </a:r>
            <a:r>
              <a:rPr b="1" dirty="0">
                <a:solidFill>
                  <a:srgbClr val="333399"/>
                </a:solidFill>
                <a:latin typeface="Arial"/>
                <a:cs typeface="Arial"/>
              </a:rPr>
              <a:t>clinical</a:t>
            </a:r>
            <a:r>
              <a:rPr b="1" spc="-35" dirty="0">
                <a:solidFill>
                  <a:srgbClr val="333399"/>
                </a:solidFill>
                <a:latin typeface="Arial"/>
                <a:cs typeface="Arial"/>
              </a:rPr>
              <a:t> </a:t>
            </a:r>
            <a:r>
              <a:rPr b="1" dirty="0">
                <a:solidFill>
                  <a:srgbClr val="333399"/>
                </a:solidFill>
                <a:latin typeface="Arial"/>
                <a:cs typeface="Arial"/>
              </a:rPr>
              <a:t>or</a:t>
            </a:r>
            <a:r>
              <a:rPr b="1" spc="-25" dirty="0">
                <a:solidFill>
                  <a:srgbClr val="333399"/>
                </a:solidFill>
                <a:latin typeface="Arial"/>
                <a:cs typeface="Arial"/>
              </a:rPr>
              <a:t> </a:t>
            </a:r>
            <a:r>
              <a:rPr b="1" dirty="0">
                <a:solidFill>
                  <a:srgbClr val="333399"/>
                </a:solidFill>
                <a:latin typeface="Arial"/>
                <a:cs typeface="Arial"/>
              </a:rPr>
              <a:t>public</a:t>
            </a:r>
            <a:r>
              <a:rPr b="1" spc="-51" dirty="0">
                <a:solidFill>
                  <a:srgbClr val="333399"/>
                </a:solidFill>
                <a:latin typeface="Arial"/>
                <a:cs typeface="Arial"/>
              </a:rPr>
              <a:t> </a:t>
            </a:r>
            <a:r>
              <a:rPr b="1" dirty="0">
                <a:solidFill>
                  <a:srgbClr val="333399"/>
                </a:solidFill>
                <a:latin typeface="Arial"/>
                <a:cs typeface="Arial"/>
              </a:rPr>
              <a:t>health</a:t>
            </a:r>
            <a:r>
              <a:rPr b="1" spc="-20" dirty="0">
                <a:solidFill>
                  <a:srgbClr val="333399"/>
                </a:solidFill>
                <a:latin typeface="Arial"/>
                <a:cs typeface="Arial"/>
              </a:rPr>
              <a:t> </a:t>
            </a:r>
            <a:r>
              <a:rPr b="1" spc="-11" dirty="0">
                <a:solidFill>
                  <a:srgbClr val="333399"/>
                </a:solidFill>
                <a:latin typeface="Arial"/>
                <a:cs typeface="Arial"/>
              </a:rPr>
              <a:t>policy</a:t>
            </a:r>
            <a:endParaRPr>
              <a:latin typeface="Arial"/>
              <a:cs typeface="Arial"/>
            </a:endParaRPr>
          </a:p>
        </p:txBody>
      </p:sp>
      <p:sp>
        <p:nvSpPr>
          <p:cNvPr id="5" name="object 5"/>
          <p:cNvSpPr txBox="1"/>
          <p:nvPr/>
        </p:nvSpPr>
        <p:spPr>
          <a:xfrm>
            <a:off x="764543" y="5734624"/>
            <a:ext cx="4998085" cy="804067"/>
          </a:xfrm>
          <a:prstGeom prst="rect">
            <a:avLst/>
          </a:prstGeom>
        </p:spPr>
        <p:txBody>
          <a:bodyPr vert="horz" wrap="square" lIns="0" tIns="57151" rIns="0" bIns="0" rtlCol="0">
            <a:spAutoFit/>
          </a:bodyPr>
          <a:lstStyle/>
          <a:p>
            <a:pPr marL="355591" indent="-342891">
              <a:spcBef>
                <a:spcPts val="451"/>
              </a:spcBef>
              <a:buFont typeface="Arial"/>
              <a:buChar char="•"/>
              <a:tabLst>
                <a:tab pos="355591" algn="l"/>
              </a:tabLst>
            </a:pPr>
            <a:r>
              <a:rPr sz="2800" b="1" spc="-25" dirty="0">
                <a:solidFill>
                  <a:srgbClr val="333399"/>
                </a:solidFill>
                <a:latin typeface="Arial"/>
                <a:cs typeface="Arial"/>
              </a:rPr>
              <a:t>Per-</a:t>
            </a:r>
            <a:r>
              <a:rPr sz="2800" b="1" dirty="0">
                <a:solidFill>
                  <a:srgbClr val="333399"/>
                </a:solidFill>
                <a:latin typeface="Arial"/>
                <a:cs typeface="Arial"/>
              </a:rPr>
              <a:t>protocol</a:t>
            </a:r>
            <a:r>
              <a:rPr sz="2800" b="1" spc="-55" dirty="0">
                <a:solidFill>
                  <a:srgbClr val="333399"/>
                </a:solidFill>
                <a:latin typeface="Arial"/>
                <a:cs typeface="Arial"/>
              </a:rPr>
              <a:t> </a:t>
            </a:r>
            <a:r>
              <a:rPr sz="2800" b="1" spc="-11" dirty="0">
                <a:solidFill>
                  <a:srgbClr val="333399"/>
                </a:solidFill>
                <a:latin typeface="Arial"/>
                <a:cs typeface="Arial"/>
              </a:rPr>
              <a:t>analysis:</a:t>
            </a:r>
            <a:endParaRPr sz="2800">
              <a:latin typeface="Arial"/>
              <a:cs typeface="Arial"/>
            </a:endParaRPr>
          </a:p>
          <a:p>
            <a:pPr marL="469888">
              <a:spcBef>
                <a:spcPts val="305"/>
              </a:spcBef>
            </a:pPr>
            <a:r>
              <a:rPr b="1" dirty="0">
                <a:solidFill>
                  <a:srgbClr val="A40020"/>
                </a:solidFill>
                <a:latin typeface="Arial"/>
                <a:cs typeface="Arial"/>
              </a:rPr>
              <a:t>Outcome</a:t>
            </a:r>
            <a:r>
              <a:rPr b="1" spc="-40" dirty="0">
                <a:solidFill>
                  <a:srgbClr val="A40020"/>
                </a:solidFill>
                <a:latin typeface="Arial"/>
                <a:cs typeface="Arial"/>
              </a:rPr>
              <a:t> </a:t>
            </a:r>
            <a:r>
              <a:rPr b="1" dirty="0">
                <a:solidFill>
                  <a:srgbClr val="A40020"/>
                </a:solidFill>
                <a:latin typeface="Arial"/>
                <a:cs typeface="Arial"/>
              </a:rPr>
              <a:t>in</a:t>
            </a:r>
            <a:r>
              <a:rPr b="1" spc="-45" dirty="0">
                <a:solidFill>
                  <a:srgbClr val="A40020"/>
                </a:solidFill>
                <a:latin typeface="Arial"/>
                <a:cs typeface="Arial"/>
              </a:rPr>
              <a:t> </a:t>
            </a:r>
            <a:r>
              <a:rPr b="1" dirty="0">
                <a:solidFill>
                  <a:srgbClr val="A40020"/>
                </a:solidFill>
                <a:latin typeface="Arial"/>
                <a:cs typeface="Arial"/>
              </a:rPr>
              <a:t>only</a:t>
            </a:r>
            <a:r>
              <a:rPr b="1" spc="-35" dirty="0">
                <a:solidFill>
                  <a:srgbClr val="A40020"/>
                </a:solidFill>
                <a:latin typeface="Arial"/>
                <a:cs typeface="Arial"/>
              </a:rPr>
              <a:t> </a:t>
            </a:r>
            <a:r>
              <a:rPr b="1" dirty="0">
                <a:solidFill>
                  <a:srgbClr val="A40020"/>
                </a:solidFill>
                <a:latin typeface="Arial"/>
                <a:cs typeface="Arial"/>
              </a:rPr>
              <a:t>1800</a:t>
            </a:r>
            <a:r>
              <a:rPr b="1" spc="-15" dirty="0">
                <a:solidFill>
                  <a:srgbClr val="A40020"/>
                </a:solidFill>
                <a:latin typeface="Arial"/>
                <a:cs typeface="Arial"/>
              </a:rPr>
              <a:t> </a:t>
            </a:r>
            <a:r>
              <a:rPr b="1" spc="-11" dirty="0">
                <a:solidFill>
                  <a:srgbClr val="A40020"/>
                </a:solidFill>
                <a:latin typeface="Arial"/>
                <a:cs typeface="Arial"/>
              </a:rPr>
              <a:t>analyzed</a:t>
            </a:r>
            <a:endParaRPr>
              <a:latin typeface="Arial"/>
              <a:cs typeface="Aria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177</a:t>
            </a:r>
            <a:endParaRPr sz="1400">
              <a:latin typeface="Times New Roman"/>
              <a:cs typeface="Times New Roman"/>
            </a:endParaRPr>
          </a:p>
        </p:txBody>
      </p:sp>
      <p:sp>
        <p:nvSpPr>
          <p:cNvPr id="3" name="object 3"/>
          <p:cNvSpPr txBox="1">
            <a:spLocks noGrp="1"/>
          </p:cNvSpPr>
          <p:nvPr>
            <p:ph type="title"/>
          </p:nvPr>
        </p:nvSpPr>
        <p:spPr>
          <a:xfrm>
            <a:off x="598767" y="485393"/>
            <a:ext cx="10994473" cy="996042"/>
          </a:xfrm>
          <a:prstGeom prst="rect">
            <a:avLst/>
          </a:prstGeom>
        </p:spPr>
        <p:txBody>
          <a:bodyPr vert="horz" wrap="square" lIns="0" tIns="376809" rIns="0" bIns="0" rtlCol="0">
            <a:spAutoFit/>
          </a:bodyPr>
          <a:lstStyle/>
          <a:p>
            <a:pPr marL="408295">
              <a:spcBef>
                <a:spcPts val="95"/>
              </a:spcBef>
            </a:pPr>
            <a:r>
              <a:rPr sz="4000" b="0" dirty="0"/>
              <a:t>Summarization</a:t>
            </a:r>
            <a:r>
              <a:rPr sz="4000" b="0" spc="-145" dirty="0"/>
              <a:t> </a:t>
            </a:r>
            <a:r>
              <a:rPr sz="4000" b="0" dirty="0"/>
              <a:t>of</a:t>
            </a:r>
            <a:r>
              <a:rPr sz="4000" b="0" spc="-185" dirty="0"/>
              <a:t> </a:t>
            </a:r>
            <a:r>
              <a:rPr sz="4000" b="0" dirty="0"/>
              <a:t>numerical</a:t>
            </a:r>
            <a:r>
              <a:rPr sz="4000" b="0" spc="-160" dirty="0"/>
              <a:t> </a:t>
            </a:r>
            <a:r>
              <a:rPr sz="4000" b="0" spc="-20" dirty="0"/>
              <a:t>data</a:t>
            </a:r>
            <a:endParaRPr sz="4000"/>
          </a:p>
        </p:txBody>
      </p:sp>
      <p:sp>
        <p:nvSpPr>
          <p:cNvPr id="4" name="object 4"/>
          <p:cNvSpPr txBox="1"/>
          <p:nvPr/>
        </p:nvSpPr>
        <p:spPr>
          <a:xfrm>
            <a:off x="764541" y="1902203"/>
            <a:ext cx="5692140" cy="3943386"/>
          </a:xfrm>
          <a:prstGeom prst="rect">
            <a:avLst/>
          </a:prstGeom>
        </p:spPr>
        <p:txBody>
          <a:bodyPr vert="horz" wrap="square" lIns="0" tIns="64769" rIns="0" bIns="0" rtlCol="0">
            <a:spAutoFit/>
          </a:bodyPr>
          <a:lstStyle/>
          <a:p>
            <a:pPr marL="355591" indent="-342891">
              <a:spcBef>
                <a:spcPts val="509"/>
              </a:spcBef>
              <a:buChar char="•"/>
              <a:tabLst>
                <a:tab pos="355591" algn="l"/>
              </a:tabLst>
            </a:pPr>
            <a:r>
              <a:rPr sz="3200" dirty="0">
                <a:latin typeface="Arial"/>
                <a:cs typeface="Arial"/>
              </a:rPr>
              <a:t>Measures</a:t>
            </a:r>
            <a:r>
              <a:rPr sz="3200" spc="-60" dirty="0">
                <a:latin typeface="Arial"/>
                <a:cs typeface="Arial"/>
              </a:rPr>
              <a:t> </a:t>
            </a:r>
            <a:r>
              <a:rPr sz="3200" dirty="0">
                <a:latin typeface="Arial"/>
                <a:cs typeface="Arial"/>
              </a:rPr>
              <a:t>of</a:t>
            </a:r>
            <a:r>
              <a:rPr sz="3200" spc="-35" dirty="0">
                <a:latin typeface="Arial"/>
                <a:cs typeface="Arial"/>
              </a:rPr>
              <a:t> </a:t>
            </a:r>
            <a:r>
              <a:rPr sz="3200" dirty="0">
                <a:latin typeface="Arial"/>
                <a:cs typeface="Arial"/>
              </a:rPr>
              <a:t>central</a:t>
            </a:r>
            <a:r>
              <a:rPr sz="3200" spc="-45" dirty="0">
                <a:latin typeface="Arial"/>
                <a:cs typeface="Arial"/>
              </a:rPr>
              <a:t> </a:t>
            </a:r>
            <a:r>
              <a:rPr sz="3200" spc="-11" dirty="0">
                <a:latin typeface="Arial"/>
                <a:cs typeface="Arial"/>
              </a:rPr>
              <a:t>tendency</a:t>
            </a:r>
            <a:endParaRPr sz="3200">
              <a:latin typeface="Arial"/>
              <a:cs typeface="Arial"/>
            </a:endParaRPr>
          </a:p>
          <a:p>
            <a:pPr marL="755632" lvl="1" indent="-285744">
              <a:spcBef>
                <a:spcPts val="351"/>
              </a:spcBef>
              <a:buChar char="–"/>
              <a:tabLst>
                <a:tab pos="755632" algn="l"/>
              </a:tabLst>
            </a:pPr>
            <a:r>
              <a:rPr sz="2800" dirty="0">
                <a:latin typeface="Arial"/>
                <a:cs typeface="Arial"/>
              </a:rPr>
              <a:t>Mean,</a:t>
            </a:r>
            <a:r>
              <a:rPr sz="2800" spc="-80" dirty="0">
                <a:latin typeface="Arial"/>
                <a:cs typeface="Arial"/>
              </a:rPr>
              <a:t> </a:t>
            </a:r>
            <a:r>
              <a:rPr sz="2800" dirty="0">
                <a:latin typeface="Arial"/>
                <a:cs typeface="Arial"/>
              </a:rPr>
              <a:t>median,</a:t>
            </a:r>
            <a:r>
              <a:rPr sz="2800" spc="-91" dirty="0">
                <a:latin typeface="Arial"/>
                <a:cs typeface="Arial"/>
              </a:rPr>
              <a:t> </a:t>
            </a:r>
            <a:r>
              <a:rPr sz="2800" spc="-20" dirty="0">
                <a:latin typeface="Arial"/>
                <a:cs typeface="Arial"/>
              </a:rPr>
              <a:t>mode</a:t>
            </a:r>
            <a:endParaRPr sz="2800">
              <a:latin typeface="Arial"/>
              <a:cs typeface="Arial"/>
            </a:endParaRPr>
          </a:p>
          <a:p>
            <a:pPr marL="355591" indent="-342891">
              <a:spcBef>
                <a:spcPts val="371"/>
              </a:spcBef>
              <a:buChar char="•"/>
              <a:tabLst>
                <a:tab pos="355591" algn="l"/>
              </a:tabLst>
            </a:pPr>
            <a:r>
              <a:rPr sz="3200" dirty="0">
                <a:latin typeface="Arial"/>
                <a:cs typeface="Arial"/>
              </a:rPr>
              <a:t>Measures</a:t>
            </a:r>
            <a:r>
              <a:rPr sz="3200" spc="-40" dirty="0">
                <a:latin typeface="Arial"/>
                <a:cs typeface="Arial"/>
              </a:rPr>
              <a:t> </a:t>
            </a:r>
            <a:r>
              <a:rPr sz="3200" dirty="0">
                <a:latin typeface="Arial"/>
                <a:cs typeface="Arial"/>
              </a:rPr>
              <a:t>of</a:t>
            </a:r>
            <a:r>
              <a:rPr sz="3200" spc="-20" dirty="0">
                <a:latin typeface="Arial"/>
                <a:cs typeface="Arial"/>
              </a:rPr>
              <a:t> </a:t>
            </a:r>
            <a:r>
              <a:rPr sz="3200" spc="-11" dirty="0">
                <a:latin typeface="Arial"/>
                <a:cs typeface="Arial"/>
              </a:rPr>
              <a:t>dispersion</a:t>
            </a:r>
            <a:endParaRPr sz="3200">
              <a:latin typeface="Arial"/>
              <a:cs typeface="Arial"/>
            </a:endParaRPr>
          </a:p>
          <a:p>
            <a:pPr marL="755632" lvl="1" indent="-285744">
              <a:spcBef>
                <a:spcPts val="355"/>
              </a:spcBef>
              <a:buChar char="–"/>
              <a:tabLst>
                <a:tab pos="755632" algn="l"/>
              </a:tabLst>
            </a:pPr>
            <a:r>
              <a:rPr sz="2800" dirty="0">
                <a:latin typeface="Arial"/>
                <a:cs typeface="Arial"/>
              </a:rPr>
              <a:t>Standard</a:t>
            </a:r>
            <a:r>
              <a:rPr sz="2800" spc="-115" dirty="0">
                <a:latin typeface="Arial"/>
                <a:cs typeface="Arial"/>
              </a:rPr>
              <a:t> </a:t>
            </a:r>
            <a:r>
              <a:rPr sz="2800" spc="-11" dirty="0">
                <a:latin typeface="Arial"/>
                <a:cs typeface="Arial"/>
              </a:rPr>
              <a:t>Deviation</a:t>
            </a:r>
            <a:endParaRPr sz="2800">
              <a:latin typeface="Arial"/>
              <a:cs typeface="Arial"/>
            </a:endParaRPr>
          </a:p>
          <a:p>
            <a:pPr marL="755632" lvl="1" indent="-285744">
              <a:spcBef>
                <a:spcPts val="335"/>
              </a:spcBef>
              <a:buChar char="–"/>
              <a:tabLst>
                <a:tab pos="755632" algn="l"/>
              </a:tabLst>
            </a:pPr>
            <a:r>
              <a:rPr sz="2800" spc="-11" dirty="0">
                <a:latin typeface="Arial"/>
                <a:cs typeface="Arial"/>
              </a:rPr>
              <a:t>Variance</a:t>
            </a:r>
            <a:endParaRPr sz="2800">
              <a:latin typeface="Arial"/>
              <a:cs typeface="Arial"/>
            </a:endParaRPr>
          </a:p>
          <a:p>
            <a:pPr marL="755632" lvl="1" indent="-285744">
              <a:spcBef>
                <a:spcPts val="335"/>
              </a:spcBef>
              <a:buChar char="–"/>
              <a:tabLst>
                <a:tab pos="755632" algn="l"/>
              </a:tabLst>
            </a:pPr>
            <a:r>
              <a:rPr sz="2800" spc="-11" dirty="0">
                <a:latin typeface="Arial"/>
                <a:cs typeface="Arial"/>
              </a:rPr>
              <a:t>Percentiles</a:t>
            </a:r>
            <a:endParaRPr sz="2800">
              <a:latin typeface="Arial"/>
              <a:cs typeface="Arial"/>
            </a:endParaRPr>
          </a:p>
          <a:p>
            <a:pPr marL="755632" lvl="1" indent="-285744">
              <a:spcBef>
                <a:spcPts val="335"/>
              </a:spcBef>
              <a:buChar char="–"/>
              <a:tabLst>
                <a:tab pos="755632" algn="l"/>
              </a:tabLst>
            </a:pPr>
            <a:r>
              <a:rPr sz="2800" dirty="0">
                <a:latin typeface="Arial"/>
                <a:cs typeface="Arial"/>
              </a:rPr>
              <a:t>Interquartile</a:t>
            </a:r>
            <a:r>
              <a:rPr sz="2800" spc="-165" dirty="0">
                <a:latin typeface="Arial"/>
                <a:cs typeface="Arial"/>
              </a:rPr>
              <a:t> </a:t>
            </a:r>
            <a:r>
              <a:rPr sz="2800" spc="-11" dirty="0">
                <a:latin typeface="Arial"/>
                <a:cs typeface="Arial"/>
              </a:rPr>
              <a:t>range</a:t>
            </a:r>
            <a:endParaRPr sz="2800">
              <a:latin typeface="Arial"/>
              <a:cs typeface="Arial"/>
            </a:endParaRPr>
          </a:p>
          <a:p>
            <a:pPr marL="755632" lvl="1" indent="-285744">
              <a:spcBef>
                <a:spcPts val="340"/>
              </a:spcBef>
              <a:buChar char="–"/>
              <a:tabLst>
                <a:tab pos="755632" algn="l"/>
              </a:tabLst>
            </a:pPr>
            <a:r>
              <a:rPr sz="2800" spc="-11" dirty="0">
                <a:latin typeface="Arial"/>
                <a:cs typeface="Arial"/>
              </a:rPr>
              <a:t>Range</a:t>
            </a:r>
            <a:endParaRPr sz="2800">
              <a:latin typeface="Arial"/>
              <a:cs typeface="Aria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178</a:t>
            </a:r>
            <a:endParaRPr sz="1400">
              <a:latin typeface="Times New Roman"/>
              <a:cs typeface="Times New Roman"/>
            </a:endParaRPr>
          </a:p>
        </p:txBody>
      </p:sp>
      <p:sp>
        <p:nvSpPr>
          <p:cNvPr id="3" name="object 3"/>
          <p:cNvSpPr txBox="1">
            <a:spLocks noGrp="1"/>
          </p:cNvSpPr>
          <p:nvPr>
            <p:ph type="title"/>
          </p:nvPr>
        </p:nvSpPr>
        <p:spPr>
          <a:xfrm>
            <a:off x="1532003" y="536905"/>
            <a:ext cx="6078855" cy="690574"/>
          </a:xfrm>
          <a:prstGeom prst="rect">
            <a:avLst/>
          </a:prstGeom>
        </p:spPr>
        <p:txBody>
          <a:bodyPr vert="horz" wrap="square" lIns="0" tIns="13335" rIns="0" bIns="0" rtlCol="0">
            <a:spAutoFit/>
          </a:bodyPr>
          <a:lstStyle/>
          <a:p>
            <a:pPr marL="12700">
              <a:spcBef>
                <a:spcPts val="105"/>
              </a:spcBef>
            </a:pPr>
            <a:r>
              <a:rPr sz="4400" b="0" dirty="0">
                <a:latin typeface="Times New Roman"/>
                <a:cs typeface="Times New Roman"/>
              </a:rPr>
              <a:t>Summarizing</a:t>
            </a:r>
            <a:r>
              <a:rPr sz="4400" b="0" spc="-31" dirty="0">
                <a:latin typeface="Times New Roman"/>
                <a:cs typeface="Times New Roman"/>
              </a:rPr>
              <a:t> </a:t>
            </a:r>
            <a:r>
              <a:rPr sz="4400" b="0" dirty="0">
                <a:latin typeface="Times New Roman"/>
                <a:cs typeface="Times New Roman"/>
              </a:rPr>
              <a:t>nominal</a:t>
            </a:r>
            <a:r>
              <a:rPr sz="4400" b="0" spc="-35" dirty="0">
                <a:latin typeface="Times New Roman"/>
                <a:cs typeface="Times New Roman"/>
              </a:rPr>
              <a:t> </a:t>
            </a:r>
            <a:r>
              <a:rPr sz="4400" b="0" spc="-20" dirty="0">
                <a:latin typeface="Times New Roman"/>
                <a:cs typeface="Times New Roman"/>
              </a:rPr>
              <a:t>data</a:t>
            </a:r>
            <a:endParaRPr sz="4400">
              <a:latin typeface="Times New Roman"/>
              <a:cs typeface="Times New Roman"/>
            </a:endParaRPr>
          </a:p>
        </p:txBody>
      </p:sp>
      <p:sp>
        <p:nvSpPr>
          <p:cNvPr id="4" name="object 4"/>
          <p:cNvSpPr txBox="1"/>
          <p:nvPr/>
        </p:nvSpPr>
        <p:spPr>
          <a:xfrm>
            <a:off x="777954" y="1347967"/>
            <a:ext cx="7378065" cy="4198330"/>
          </a:xfrm>
          <a:prstGeom prst="rect">
            <a:avLst/>
          </a:prstGeom>
        </p:spPr>
        <p:txBody>
          <a:bodyPr vert="horz" wrap="square" lIns="0" tIns="57151" rIns="0" bIns="0" rtlCol="0">
            <a:spAutoFit/>
          </a:bodyPr>
          <a:lstStyle/>
          <a:p>
            <a:pPr marL="354956" indent="-342257">
              <a:spcBef>
                <a:spcPts val="451"/>
              </a:spcBef>
              <a:buChar char="•"/>
              <a:tabLst>
                <a:tab pos="354956" algn="l"/>
              </a:tabLst>
            </a:pPr>
            <a:r>
              <a:rPr sz="2800" spc="-11" dirty="0">
                <a:latin typeface="Times New Roman"/>
                <a:cs typeface="Times New Roman"/>
              </a:rPr>
              <a:t>Proportion</a:t>
            </a:r>
            <a:endParaRPr sz="2800">
              <a:latin typeface="Times New Roman"/>
              <a:cs typeface="Times New Roman"/>
            </a:endParaRPr>
          </a:p>
          <a:p>
            <a:pPr marL="756266" marR="188590" lvl="1" indent="-287013">
              <a:lnSpc>
                <a:spcPts val="2591"/>
              </a:lnSpc>
              <a:spcBef>
                <a:spcPts val="629"/>
              </a:spcBef>
              <a:buChar char="–"/>
              <a:tabLst>
                <a:tab pos="756266" algn="l"/>
              </a:tabLst>
            </a:pPr>
            <a:r>
              <a:rPr dirty="0">
                <a:latin typeface="Times New Roman"/>
                <a:cs typeface="Times New Roman"/>
              </a:rPr>
              <a:t>A</a:t>
            </a:r>
            <a:r>
              <a:rPr spc="-5" dirty="0">
                <a:latin typeface="Times New Roman"/>
                <a:cs typeface="Times New Roman"/>
              </a:rPr>
              <a:t> </a:t>
            </a:r>
            <a:r>
              <a:rPr dirty="0">
                <a:latin typeface="Times New Roman"/>
                <a:cs typeface="Times New Roman"/>
              </a:rPr>
              <a:t>part</a:t>
            </a:r>
            <a:r>
              <a:rPr spc="-20" dirty="0">
                <a:latin typeface="Times New Roman"/>
                <a:cs typeface="Times New Roman"/>
              </a:rPr>
              <a:t> </a:t>
            </a:r>
            <a:r>
              <a:rPr dirty="0">
                <a:latin typeface="Times New Roman"/>
                <a:cs typeface="Times New Roman"/>
              </a:rPr>
              <a:t>divided</a:t>
            </a:r>
            <a:r>
              <a:rPr spc="-25" dirty="0">
                <a:latin typeface="Times New Roman"/>
                <a:cs typeface="Times New Roman"/>
              </a:rPr>
              <a:t> </a:t>
            </a:r>
            <a:r>
              <a:rPr dirty="0">
                <a:latin typeface="Times New Roman"/>
                <a:cs typeface="Times New Roman"/>
              </a:rPr>
              <a:t>by the</a:t>
            </a:r>
            <a:r>
              <a:rPr spc="-11" dirty="0">
                <a:latin typeface="Times New Roman"/>
                <a:cs typeface="Times New Roman"/>
              </a:rPr>
              <a:t> </a:t>
            </a:r>
            <a:r>
              <a:rPr dirty="0">
                <a:latin typeface="Times New Roman"/>
                <a:cs typeface="Times New Roman"/>
              </a:rPr>
              <a:t>whole;</a:t>
            </a:r>
            <a:r>
              <a:rPr spc="-5" dirty="0">
                <a:latin typeface="Times New Roman"/>
                <a:cs typeface="Times New Roman"/>
              </a:rPr>
              <a:t> </a:t>
            </a:r>
            <a:r>
              <a:rPr dirty="0">
                <a:latin typeface="Times New Roman"/>
                <a:cs typeface="Times New Roman"/>
              </a:rPr>
              <a:t>numerator</a:t>
            </a:r>
            <a:r>
              <a:rPr spc="-5" dirty="0">
                <a:latin typeface="Times New Roman"/>
                <a:cs typeface="Times New Roman"/>
              </a:rPr>
              <a:t> </a:t>
            </a:r>
            <a:r>
              <a:rPr dirty="0">
                <a:latin typeface="Times New Roman"/>
                <a:cs typeface="Times New Roman"/>
              </a:rPr>
              <a:t>is part</a:t>
            </a:r>
            <a:r>
              <a:rPr spc="-20" dirty="0">
                <a:latin typeface="Times New Roman"/>
                <a:cs typeface="Times New Roman"/>
              </a:rPr>
              <a:t> </a:t>
            </a:r>
            <a:r>
              <a:rPr dirty="0">
                <a:latin typeface="Times New Roman"/>
                <a:cs typeface="Times New Roman"/>
              </a:rPr>
              <a:t>of </a:t>
            </a:r>
            <a:r>
              <a:rPr spc="-25" dirty="0">
                <a:latin typeface="Times New Roman"/>
                <a:cs typeface="Times New Roman"/>
              </a:rPr>
              <a:t>the </a:t>
            </a:r>
            <a:r>
              <a:rPr dirty="0">
                <a:latin typeface="Times New Roman"/>
                <a:cs typeface="Times New Roman"/>
              </a:rPr>
              <a:t>denominator.</a:t>
            </a:r>
            <a:r>
              <a:rPr spc="-31" dirty="0">
                <a:latin typeface="Times New Roman"/>
                <a:cs typeface="Times New Roman"/>
              </a:rPr>
              <a:t> </a:t>
            </a:r>
            <a:r>
              <a:rPr dirty="0">
                <a:latin typeface="Times New Roman"/>
                <a:cs typeface="Times New Roman"/>
              </a:rPr>
              <a:t>Risk</a:t>
            </a:r>
            <a:r>
              <a:rPr spc="-5" dirty="0">
                <a:latin typeface="Times New Roman"/>
                <a:cs typeface="Times New Roman"/>
              </a:rPr>
              <a:t> </a:t>
            </a:r>
            <a:r>
              <a:rPr dirty="0">
                <a:latin typeface="Times New Roman"/>
                <a:cs typeface="Times New Roman"/>
              </a:rPr>
              <a:t>is</a:t>
            </a:r>
            <a:r>
              <a:rPr spc="-15" dirty="0">
                <a:latin typeface="Times New Roman"/>
                <a:cs typeface="Times New Roman"/>
              </a:rPr>
              <a:t> </a:t>
            </a:r>
            <a:r>
              <a:rPr dirty="0">
                <a:latin typeface="Times New Roman"/>
                <a:cs typeface="Times New Roman"/>
              </a:rPr>
              <a:t>an</a:t>
            </a:r>
            <a:r>
              <a:rPr spc="-5" dirty="0">
                <a:latin typeface="Times New Roman"/>
                <a:cs typeface="Times New Roman"/>
              </a:rPr>
              <a:t> </a:t>
            </a:r>
            <a:r>
              <a:rPr dirty="0">
                <a:latin typeface="Times New Roman"/>
                <a:cs typeface="Times New Roman"/>
              </a:rPr>
              <a:t>important</a:t>
            </a:r>
            <a:r>
              <a:rPr spc="-25" dirty="0">
                <a:latin typeface="Times New Roman"/>
                <a:cs typeface="Times New Roman"/>
              </a:rPr>
              <a:t> </a:t>
            </a:r>
            <a:r>
              <a:rPr dirty="0">
                <a:latin typeface="Times New Roman"/>
                <a:cs typeface="Times New Roman"/>
              </a:rPr>
              <a:t>example</a:t>
            </a:r>
            <a:r>
              <a:rPr spc="-5" dirty="0">
                <a:latin typeface="Times New Roman"/>
                <a:cs typeface="Times New Roman"/>
              </a:rPr>
              <a:t> </a:t>
            </a:r>
            <a:r>
              <a:rPr dirty="0">
                <a:latin typeface="Times New Roman"/>
                <a:cs typeface="Times New Roman"/>
              </a:rPr>
              <a:t>of</a:t>
            </a:r>
            <a:r>
              <a:rPr spc="-11" dirty="0">
                <a:latin typeface="Times New Roman"/>
                <a:cs typeface="Times New Roman"/>
              </a:rPr>
              <a:t> </a:t>
            </a:r>
            <a:r>
              <a:rPr spc="-51" dirty="0">
                <a:latin typeface="Times New Roman"/>
                <a:cs typeface="Times New Roman"/>
              </a:rPr>
              <a:t>a </a:t>
            </a:r>
            <a:r>
              <a:rPr spc="-11" dirty="0">
                <a:latin typeface="Times New Roman"/>
                <a:cs typeface="Times New Roman"/>
              </a:rPr>
              <a:t>proportion</a:t>
            </a:r>
            <a:endParaRPr>
              <a:latin typeface="Times New Roman"/>
              <a:cs typeface="Times New Roman"/>
            </a:endParaRPr>
          </a:p>
          <a:p>
            <a:pPr marL="354956" indent="-342257">
              <a:spcBef>
                <a:spcPts val="289"/>
              </a:spcBef>
              <a:buChar char="•"/>
              <a:tabLst>
                <a:tab pos="354956" algn="l"/>
              </a:tabLst>
            </a:pPr>
            <a:r>
              <a:rPr sz="2800" spc="-11" dirty="0">
                <a:latin typeface="Times New Roman"/>
                <a:cs typeface="Times New Roman"/>
              </a:rPr>
              <a:t>Percentage</a:t>
            </a:r>
            <a:endParaRPr sz="2800">
              <a:latin typeface="Times New Roman"/>
              <a:cs typeface="Times New Roman"/>
            </a:endParaRPr>
          </a:p>
          <a:p>
            <a:pPr marL="756266" lvl="1" indent="-286378">
              <a:spcBef>
                <a:spcPts val="305"/>
              </a:spcBef>
              <a:buChar char="–"/>
              <a:tabLst>
                <a:tab pos="756266" algn="l"/>
              </a:tabLst>
            </a:pPr>
            <a:r>
              <a:rPr dirty="0">
                <a:latin typeface="Times New Roman"/>
                <a:cs typeface="Times New Roman"/>
              </a:rPr>
              <a:t>A proportion</a:t>
            </a:r>
            <a:r>
              <a:rPr spc="-20" dirty="0">
                <a:latin typeface="Times New Roman"/>
                <a:cs typeface="Times New Roman"/>
              </a:rPr>
              <a:t> </a:t>
            </a:r>
            <a:r>
              <a:rPr dirty="0">
                <a:latin typeface="Times New Roman"/>
                <a:cs typeface="Times New Roman"/>
              </a:rPr>
              <a:t>multiplied</a:t>
            </a:r>
            <a:r>
              <a:rPr spc="-45" dirty="0">
                <a:latin typeface="Times New Roman"/>
                <a:cs typeface="Times New Roman"/>
              </a:rPr>
              <a:t> </a:t>
            </a:r>
            <a:r>
              <a:rPr dirty="0">
                <a:latin typeface="Times New Roman"/>
                <a:cs typeface="Times New Roman"/>
              </a:rPr>
              <a:t>by </a:t>
            </a:r>
            <a:r>
              <a:rPr spc="-20" dirty="0">
                <a:latin typeface="Times New Roman"/>
                <a:cs typeface="Times New Roman"/>
              </a:rPr>
              <a:t>100%</a:t>
            </a:r>
            <a:endParaRPr>
              <a:latin typeface="Times New Roman"/>
              <a:cs typeface="Times New Roman"/>
            </a:endParaRPr>
          </a:p>
          <a:p>
            <a:pPr marL="354956" indent="-342257">
              <a:spcBef>
                <a:spcPts val="320"/>
              </a:spcBef>
              <a:buChar char="•"/>
              <a:tabLst>
                <a:tab pos="354956" algn="l"/>
              </a:tabLst>
            </a:pPr>
            <a:r>
              <a:rPr sz="2800" spc="-11" dirty="0">
                <a:latin typeface="Times New Roman"/>
                <a:cs typeface="Times New Roman"/>
              </a:rPr>
              <a:t>Ratio</a:t>
            </a:r>
            <a:endParaRPr sz="2800">
              <a:latin typeface="Times New Roman"/>
              <a:cs typeface="Times New Roman"/>
            </a:endParaRPr>
          </a:p>
          <a:p>
            <a:pPr marL="756266" marR="5080" lvl="1" indent="-287013" algn="just">
              <a:lnSpc>
                <a:spcPct val="89600"/>
              </a:lnSpc>
              <a:spcBef>
                <a:spcPts val="605"/>
              </a:spcBef>
              <a:buChar char="–"/>
              <a:tabLst>
                <a:tab pos="756266" algn="l"/>
              </a:tabLst>
            </a:pPr>
            <a:r>
              <a:rPr dirty="0">
                <a:latin typeface="Times New Roman"/>
                <a:cs typeface="Times New Roman"/>
              </a:rPr>
              <a:t>Two numbers</a:t>
            </a:r>
            <a:r>
              <a:rPr spc="-5" dirty="0">
                <a:latin typeface="Times New Roman"/>
                <a:cs typeface="Times New Roman"/>
              </a:rPr>
              <a:t> </a:t>
            </a:r>
            <a:r>
              <a:rPr dirty="0">
                <a:latin typeface="Times New Roman"/>
                <a:cs typeface="Times New Roman"/>
              </a:rPr>
              <a:t>divided</a:t>
            </a:r>
            <a:r>
              <a:rPr spc="-25" dirty="0">
                <a:latin typeface="Times New Roman"/>
                <a:cs typeface="Times New Roman"/>
              </a:rPr>
              <a:t> </a:t>
            </a:r>
            <a:r>
              <a:rPr dirty="0">
                <a:latin typeface="Times New Roman"/>
                <a:cs typeface="Times New Roman"/>
              </a:rPr>
              <a:t>by</a:t>
            </a:r>
            <a:r>
              <a:rPr spc="-5" dirty="0">
                <a:latin typeface="Times New Roman"/>
                <a:cs typeface="Times New Roman"/>
              </a:rPr>
              <a:t> </a:t>
            </a:r>
            <a:r>
              <a:rPr dirty="0">
                <a:latin typeface="Times New Roman"/>
                <a:cs typeface="Times New Roman"/>
              </a:rPr>
              <a:t>each</a:t>
            </a:r>
            <a:r>
              <a:rPr spc="-5" dirty="0">
                <a:latin typeface="Times New Roman"/>
                <a:cs typeface="Times New Roman"/>
              </a:rPr>
              <a:t> </a:t>
            </a:r>
            <a:r>
              <a:rPr dirty="0">
                <a:latin typeface="Times New Roman"/>
                <a:cs typeface="Times New Roman"/>
              </a:rPr>
              <a:t>other,</a:t>
            </a:r>
            <a:r>
              <a:rPr spc="-25" dirty="0">
                <a:latin typeface="Times New Roman"/>
                <a:cs typeface="Times New Roman"/>
              </a:rPr>
              <a:t> </a:t>
            </a:r>
            <a:r>
              <a:rPr dirty="0">
                <a:latin typeface="Times New Roman"/>
                <a:cs typeface="Times New Roman"/>
              </a:rPr>
              <a:t>e.g.: </a:t>
            </a:r>
            <a:r>
              <a:rPr spc="-11" dirty="0">
                <a:latin typeface="Times New Roman"/>
                <a:cs typeface="Times New Roman"/>
              </a:rPr>
              <a:t>Proportion, </a:t>
            </a:r>
            <a:r>
              <a:rPr dirty="0">
                <a:latin typeface="Times New Roman"/>
                <a:cs typeface="Times New Roman"/>
              </a:rPr>
              <a:t>Rate,</a:t>
            </a:r>
            <a:r>
              <a:rPr spc="-55" dirty="0">
                <a:latin typeface="Times New Roman"/>
                <a:cs typeface="Times New Roman"/>
              </a:rPr>
              <a:t> </a:t>
            </a:r>
            <a:r>
              <a:rPr sz="2800" dirty="0">
                <a:latin typeface="Times New Roman"/>
                <a:cs typeface="Times New Roman"/>
              </a:rPr>
              <a:t>Rate,</a:t>
            </a:r>
            <a:r>
              <a:rPr sz="2800" spc="-60" dirty="0">
                <a:latin typeface="Times New Roman"/>
                <a:cs typeface="Times New Roman"/>
              </a:rPr>
              <a:t> </a:t>
            </a:r>
            <a:r>
              <a:rPr sz="2800" dirty="0">
                <a:latin typeface="Times New Roman"/>
                <a:cs typeface="Times New Roman"/>
              </a:rPr>
              <a:t>risk</a:t>
            </a:r>
            <a:r>
              <a:rPr sz="2800" spc="-60" dirty="0">
                <a:latin typeface="Times New Roman"/>
                <a:cs typeface="Times New Roman"/>
              </a:rPr>
              <a:t> </a:t>
            </a:r>
            <a:r>
              <a:rPr sz="2800" dirty="0">
                <a:latin typeface="Times New Roman"/>
                <a:cs typeface="Times New Roman"/>
              </a:rPr>
              <a:t>ratio</a:t>
            </a:r>
            <a:r>
              <a:rPr sz="2800" spc="-60" dirty="0">
                <a:latin typeface="Times New Roman"/>
                <a:cs typeface="Times New Roman"/>
              </a:rPr>
              <a:t> </a:t>
            </a:r>
            <a:r>
              <a:rPr sz="2800" dirty="0">
                <a:latin typeface="Times New Roman"/>
                <a:cs typeface="Times New Roman"/>
              </a:rPr>
              <a:t>(=relative</a:t>
            </a:r>
            <a:r>
              <a:rPr sz="2800" spc="-60" dirty="0">
                <a:latin typeface="Times New Roman"/>
                <a:cs typeface="Times New Roman"/>
              </a:rPr>
              <a:t> </a:t>
            </a:r>
            <a:r>
              <a:rPr sz="2800" dirty="0">
                <a:latin typeface="Times New Roman"/>
                <a:cs typeface="Times New Roman"/>
              </a:rPr>
              <a:t>risk),</a:t>
            </a:r>
            <a:r>
              <a:rPr sz="2800" spc="-55" dirty="0">
                <a:latin typeface="Times New Roman"/>
                <a:cs typeface="Times New Roman"/>
              </a:rPr>
              <a:t> </a:t>
            </a:r>
            <a:r>
              <a:rPr sz="2800" dirty="0">
                <a:latin typeface="Times New Roman"/>
                <a:cs typeface="Times New Roman"/>
              </a:rPr>
              <a:t>odds</a:t>
            </a:r>
            <a:r>
              <a:rPr sz="2800" spc="-80" dirty="0">
                <a:latin typeface="Times New Roman"/>
                <a:cs typeface="Times New Roman"/>
              </a:rPr>
              <a:t> </a:t>
            </a:r>
            <a:r>
              <a:rPr sz="2800" spc="-11" dirty="0">
                <a:latin typeface="Times New Roman"/>
                <a:cs typeface="Times New Roman"/>
              </a:rPr>
              <a:t>ratio </a:t>
            </a:r>
            <a:r>
              <a:rPr sz="2800" spc="-20" dirty="0">
                <a:latin typeface="Times New Roman"/>
                <a:cs typeface="Times New Roman"/>
              </a:rPr>
              <a:t>etc.</a:t>
            </a:r>
            <a:endParaRPr sz="2800">
              <a:latin typeface="Times New Roman"/>
              <a:cs typeface="Times New Roman"/>
            </a:endParaRPr>
          </a:p>
          <a:p>
            <a:pPr marL="354956" indent="-342257">
              <a:spcBef>
                <a:spcPts val="380"/>
              </a:spcBef>
              <a:buChar char="•"/>
              <a:tabLst>
                <a:tab pos="354956" algn="l"/>
              </a:tabLst>
            </a:pPr>
            <a:r>
              <a:rPr sz="3200" spc="-20" dirty="0">
                <a:latin typeface="Times New Roman"/>
                <a:cs typeface="Times New Roman"/>
              </a:rPr>
              <a:t>Rate</a:t>
            </a:r>
            <a:endParaRPr sz="3200">
              <a:latin typeface="Times New Roman"/>
              <a:cs typeface="Times New Roman"/>
            </a:endParaRPr>
          </a:p>
          <a:p>
            <a:pPr marL="756266" lvl="1" indent="-286378">
              <a:spcBef>
                <a:spcPts val="311"/>
              </a:spcBef>
              <a:buChar char="–"/>
              <a:tabLst>
                <a:tab pos="756266" algn="l"/>
              </a:tabLst>
            </a:pPr>
            <a:r>
              <a:rPr dirty="0">
                <a:latin typeface="Times New Roman"/>
                <a:cs typeface="Times New Roman"/>
              </a:rPr>
              <a:t>Not proportions</a:t>
            </a:r>
            <a:r>
              <a:rPr spc="-25" dirty="0">
                <a:latin typeface="Times New Roman"/>
                <a:cs typeface="Times New Roman"/>
              </a:rPr>
              <a:t> </a:t>
            </a:r>
            <a:r>
              <a:rPr dirty="0">
                <a:latin typeface="Times New Roman"/>
                <a:cs typeface="Times New Roman"/>
              </a:rPr>
              <a:t>but</a:t>
            </a:r>
            <a:r>
              <a:rPr spc="-11" dirty="0">
                <a:latin typeface="Times New Roman"/>
                <a:cs typeface="Times New Roman"/>
              </a:rPr>
              <a:t> </a:t>
            </a:r>
            <a:r>
              <a:rPr dirty="0">
                <a:latin typeface="Times New Roman"/>
                <a:cs typeface="Times New Roman"/>
              </a:rPr>
              <a:t>with</a:t>
            </a:r>
            <a:r>
              <a:rPr spc="-11" dirty="0">
                <a:latin typeface="Times New Roman"/>
                <a:cs typeface="Times New Roman"/>
              </a:rPr>
              <a:t> </a:t>
            </a:r>
            <a:r>
              <a:rPr dirty="0">
                <a:latin typeface="Times New Roman"/>
                <a:cs typeface="Times New Roman"/>
              </a:rPr>
              <a:t>events</a:t>
            </a:r>
            <a:r>
              <a:rPr spc="-11" dirty="0">
                <a:latin typeface="Times New Roman"/>
                <a:cs typeface="Times New Roman"/>
              </a:rPr>
              <a:t> </a:t>
            </a:r>
            <a:r>
              <a:rPr dirty="0">
                <a:latin typeface="Times New Roman"/>
                <a:cs typeface="Times New Roman"/>
              </a:rPr>
              <a:t>in</a:t>
            </a:r>
            <a:r>
              <a:rPr spc="-11" dirty="0">
                <a:latin typeface="Times New Roman"/>
                <a:cs typeface="Times New Roman"/>
              </a:rPr>
              <a:t> </a:t>
            </a:r>
            <a:r>
              <a:rPr dirty="0">
                <a:latin typeface="Times New Roman"/>
                <a:cs typeface="Times New Roman"/>
              </a:rPr>
              <a:t>numerator</a:t>
            </a:r>
            <a:r>
              <a:rPr spc="-5" dirty="0">
                <a:latin typeface="Times New Roman"/>
                <a:cs typeface="Times New Roman"/>
              </a:rPr>
              <a:t> </a:t>
            </a:r>
            <a:r>
              <a:rPr spc="-25" dirty="0">
                <a:latin typeface="Times New Roman"/>
                <a:cs typeface="Times New Roman"/>
              </a:rPr>
              <a:t>and</a:t>
            </a:r>
            <a:endParaRPr>
              <a:latin typeface="Times New Roman"/>
              <a:cs typeface="Times New Roman"/>
            </a:endParaRPr>
          </a:p>
        </p:txBody>
      </p:sp>
      <p:sp>
        <p:nvSpPr>
          <p:cNvPr id="5" name="object 5"/>
          <p:cNvSpPr txBox="1"/>
          <p:nvPr/>
        </p:nvSpPr>
        <p:spPr>
          <a:xfrm>
            <a:off x="1521716" y="6296662"/>
            <a:ext cx="4081779" cy="289823"/>
          </a:xfrm>
          <a:prstGeom prst="rect">
            <a:avLst/>
          </a:prstGeom>
        </p:spPr>
        <p:txBody>
          <a:bodyPr vert="horz" wrap="square" lIns="0" tIns="12700" rIns="0" bIns="0" rtlCol="0">
            <a:spAutoFit/>
          </a:bodyPr>
          <a:lstStyle/>
          <a:p>
            <a:pPr marL="12700">
              <a:spcBef>
                <a:spcPts val="100"/>
              </a:spcBef>
            </a:pPr>
            <a:r>
              <a:rPr dirty="0">
                <a:latin typeface="Times New Roman"/>
                <a:cs typeface="Times New Roman"/>
              </a:rPr>
              <a:t>multiplier</a:t>
            </a:r>
            <a:r>
              <a:rPr spc="-51" dirty="0">
                <a:latin typeface="Times New Roman"/>
                <a:cs typeface="Times New Roman"/>
              </a:rPr>
              <a:t> </a:t>
            </a:r>
            <a:r>
              <a:rPr dirty="0">
                <a:latin typeface="Times New Roman"/>
                <a:cs typeface="Times New Roman"/>
              </a:rPr>
              <a:t>and</a:t>
            </a:r>
            <a:r>
              <a:rPr spc="-5" dirty="0">
                <a:latin typeface="Times New Roman"/>
                <a:cs typeface="Times New Roman"/>
              </a:rPr>
              <a:t> </a:t>
            </a:r>
            <a:r>
              <a:rPr dirty="0">
                <a:latin typeface="Times New Roman"/>
                <a:cs typeface="Times New Roman"/>
              </a:rPr>
              <a:t>time</a:t>
            </a:r>
            <a:r>
              <a:rPr spc="-15" dirty="0">
                <a:latin typeface="Times New Roman"/>
                <a:cs typeface="Times New Roman"/>
              </a:rPr>
              <a:t> </a:t>
            </a:r>
            <a:r>
              <a:rPr dirty="0">
                <a:latin typeface="Times New Roman"/>
                <a:cs typeface="Times New Roman"/>
              </a:rPr>
              <a:t>unit</a:t>
            </a:r>
            <a:r>
              <a:rPr spc="-11" dirty="0">
                <a:latin typeface="Times New Roman"/>
                <a:cs typeface="Times New Roman"/>
              </a:rPr>
              <a:t> specified</a:t>
            </a:r>
            <a:endParaRPr>
              <a:latin typeface="Times New Roman"/>
              <a:cs typeface="Times New Roman"/>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179</a:t>
            </a:r>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1156306">
              <a:spcBef>
                <a:spcPts val="105"/>
              </a:spcBef>
            </a:pPr>
            <a:r>
              <a:rPr sz="4400" b="0" dirty="0">
                <a:latin typeface="Times New Roman"/>
                <a:cs typeface="Times New Roman"/>
              </a:rPr>
              <a:t>Association</a:t>
            </a:r>
            <a:r>
              <a:rPr sz="4400" b="0" spc="-40" dirty="0">
                <a:latin typeface="Times New Roman"/>
                <a:cs typeface="Times New Roman"/>
              </a:rPr>
              <a:t> </a:t>
            </a:r>
            <a:r>
              <a:rPr sz="4400" b="0" dirty="0">
                <a:latin typeface="Times New Roman"/>
                <a:cs typeface="Times New Roman"/>
              </a:rPr>
              <a:t>or</a:t>
            </a:r>
            <a:r>
              <a:rPr sz="4400" b="0" spc="11" dirty="0">
                <a:latin typeface="Times New Roman"/>
                <a:cs typeface="Times New Roman"/>
              </a:rPr>
              <a:t> </a:t>
            </a:r>
            <a:r>
              <a:rPr sz="4400" b="0" spc="-11" dirty="0">
                <a:latin typeface="Times New Roman"/>
                <a:cs typeface="Times New Roman"/>
              </a:rPr>
              <a:t>Correlation</a:t>
            </a:r>
            <a:endParaRPr sz="4400">
              <a:latin typeface="Times New Roman"/>
              <a:cs typeface="Times New Roman"/>
            </a:endParaRPr>
          </a:p>
        </p:txBody>
      </p:sp>
      <p:sp>
        <p:nvSpPr>
          <p:cNvPr id="3" name="object 3"/>
          <p:cNvSpPr txBox="1"/>
          <p:nvPr/>
        </p:nvSpPr>
        <p:spPr>
          <a:xfrm>
            <a:off x="764542" y="1952374"/>
            <a:ext cx="7265671" cy="4283609"/>
          </a:xfrm>
          <a:prstGeom prst="rect">
            <a:avLst/>
          </a:prstGeom>
        </p:spPr>
        <p:txBody>
          <a:bodyPr vert="horz" wrap="square" lIns="0" tIns="67945" rIns="0" bIns="0" rtlCol="0">
            <a:spAutoFit/>
          </a:bodyPr>
          <a:lstStyle/>
          <a:p>
            <a:pPr marL="355591" marR="345431" indent="-343526">
              <a:lnSpc>
                <a:spcPts val="3460"/>
              </a:lnSpc>
              <a:spcBef>
                <a:spcPts val="535"/>
              </a:spcBef>
              <a:buChar char="•"/>
              <a:tabLst>
                <a:tab pos="355591" algn="l"/>
              </a:tabLst>
            </a:pPr>
            <a:r>
              <a:rPr sz="3200" dirty="0">
                <a:latin typeface="Times New Roman"/>
                <a:cs typeface="Times New Roman"/>
              </a:rPr>
              <a:t>Association</a:t>
            </a:r>
            <a:r>
              <a:rPr sz="3200" spc="-15" dirty="0">
                <a:latin typeface="Times New Roman"/>
                <a:cs typeface="Times New Roman"/>
              </a:rPr>
              <a:t> </a:t>
            </a:r>
            <a:r>
              <a:rPr sz="3200" dirty="0">
                <a:latin typeface="Times New Roman"/>
                <a:cs typeface="Times New Roman"/>
              </a:rPr>
              <a:t>or</a:t>
            </a:r>
            <a:r>
              <a:rPr sz="3200" spc="5" dirty="0">
                <a:latin typeface="Times New Roman"/>
                <a:cs typeface="Times New Roman"/>
              </a:rPr>
              <a:t> </a:t>
            </a:r>
            <a:r>
              <a:rPr sz="3200" dirty="0">
                <a:latin typeface="Times New Roman"/>
                <a:cs typeface="Times New Roman"/>
              </a:rPr>
              <a:t>correlation</a:t>
            </a:r>
            <a:r>
              <a:rPr sz="3200" spc="-35" dirty="0">
                <a:latin typeface="Times New Roman"/>
                <a:cs typeface="Times New Roman"/>
              </a:rPr>
              <a:t> </a:t>
            </a:r>
            <a:r>
              <a:rPr sz="3200" dirty="0">
                <a:latin typeface="Times New Roman"/>
                <a:cs typeface="Times New Roman"/>
              </a:rPr>
              <a:t>is</a:t>
            </a:r>
            <a:r>
              <a:rPr sz="3200" spc="-5" dirty="0">
                <a:latin typeface="Times New Roman"/>
                <a:cs typeface="Times New Roman"/>
              </a:rPr>
              <a:t> </a:t>
            </a:r>
            <a:r>
              <a:rPr sz="3200" dirty="0">
                <a:latin typeface="Times New Roman"/>
                <a:cs typeface="Times New Roman"/>
              </a:rPr>
              <a:t>defined</a:t>
            </a:r>
            <a:r>
              <a:rPr sz="3200" spc="-20" dirty="0">
                <a:latin typeface="Times New Roman"/>
                <a:cs typeface="Times New Roman"/>
              </a:rPr>
              <a:t> </a:t>
            </a:r>
            <a:r>
              <a:rPr sz="3200" spc="-25" dirty="0">
                <a:latin typeface="Times New Roman"/>
                <a:cs typeface="Times New Roman"/>
              </a:rPr>
              <a:t>as </a:t>
            </a:r>
            <a:r>
              <a:rPr sz="3200" dirty="0">
                <a:latin typeface="Times New Roman"/>
                <a:cs typeface="Times New Roman"/>
              </a:rPr>
              <a:t>excess or</a:t>
            </a:r>
            <a:r>
              <a:rPr sz="3200" spc="-20" dirty="0">
                <a:latin typeface="Times New Roman"/>
                <a:cs typeface="Times New Roman"/>
              </a:rPr>
              <a:t> </a:t>
            </a:r>
            <a:r>
              <a:rPr sz="3200" dirty="0">
                <a:latin typeface="Times New Roman"/>
                <a:cs typeface="Times New Roman"/>
              </a:rPr>
              <a:t>lower</a:t>
            </a:r>
            <a:r>
              <a:rPr sz="3200" spc="-20" dirty="0">
                <a:latin typeface="Times New Roman"/>
                <a:cs typeface="Times New Roman"/>
              </a:rPr>
              <a:t> </a:t>
            </a:r>
            <a:r>
              <a:rPr sz="3200" dirty="0">
                <a:latin typeface="Times New Roman"/>
                <a:cs typeface="Times New Roman"/>
              </a:rPr>
              <a:t>risk of</a:t>
            </a:r>
            <a:r>
              <a:rPr sz="3200" spc="-15" dirty="0">
                <a:latin typeface="Times New Roman"/>
                <a:cs typeface="Times New Roman"/>
              </a:rPr>
              <a:t> </a:t>
            </a:r>
            <a:r>
              <a:rPr sz="3200" dirty="0">
                <a:latin typeface="Times New Roman"/>
                <a:cs typeface="Times New Roman"/>
              </a:rPr>
              <a:t>disease</a:t>
            </a:r>
            <a:r>
              <a:rPr sz="3200" spc="11" dirty="0">
                <a:latin typeface="Times New Roman"/>
                <a:cs typeface="Times New Roman"/>
              </a:rPr>
              <a:t> </a:t>
            </a:r>
            <a:r>
              <a:rPr sz="3200" dirty="0">
                <a:latin typeface="Times New Roman"/>
                <a:cs typeface="Times New Roman"/>
              </a:rPr>
              <a:t>in</a:t>
            </a:r>
            <a:r>
              <a:rPr sz="3200" spc="5" dirty="0">
                <a:latin typeface="Times New Roman"/>
                <a:cs typeface="Times New Roman"/>
              </a:rPr>
              <a:t> </a:t>
            </a:r>
            <a:r>
              <a:rPr sz="3200" spc="-25" dirty="0">
                <a:latin typeface="Times New Roman"/>
                <a:cs typeface="Times New Roman"/>
              </a:rPr>
              <a:t>an </a:t>
            </a:r>
            <a:r>
              <a:rPr sz="3200" dirty="0">
                <a:latin typeface="Times New Roman"/>
                <a:cs typeface="Times New Roman"/>
              </a:rPr>
              <a:t>experimental</a:t>
            </a:r>
            <a:r>
              <a:rPr sz="3200" spc="-40" dirty="0">
                <a:latin typeface="Times New Roman"/>
                <a:cs typeface="Times New Roman"/>
              </a:rPr>
              <a:t> </a:t>
            </a:r>
            <a:r>
              <a:rPr sz="3200" dirty="0">
                <a:latin typeface="Times New Roman"/>
                <a:cs typeface="Times New Roman"/>
              </a:rPr>
              <a:t>group</a:t>
            </a:r>
            <a:r>
              <a:rPr sz="3200" spc="-20" dirty="0">
                <a:latin typeface="Times New Roman"/>
                <a:cs typeface="Times New Roman"/>
              </a:rPr>
              <a:t> </a:t>
            </a:r>
            <a:r>
              <a:rPr sz="3200" dirty="0">
                <a:latin typeface="Times New Roman"/>
                <a:cs typeface="Times New Roman"/>
              </a:rPr>
              <a:t>when</a:t>
            </a:r>
            <a:r>
              <a:rPr sz="3200" spc="-5" dirty="0">
                <a:latin typeface="Times New Roman"/>
                <a:cs typeface="Times New Roman"/>
              </a:rPr>
              <a:t> </a:t>
            </a:r>
            <a:r>
              <a:rPr sz="3200" dirty="0">
                <a:latin typeface="Times New Roman"/>
                <a:cs typeface="Times New Roman"/>
              </a:rPr>
              <a:t>compared</a:t>
            </a:r>
            <a:r>
              <a:rPr sz="3200" spc="-40" dirty="0">
                <a:latin typeface="Times New Roman"/>
                <a:cs typeface="Times New Roman"/>
              </a:rPr>
              <a:t> </a:t>
            </a:r>
            <a:r>
              <a:rPr sz="3200" dirty="0">
                <a:latin typeface="Times New Roman"/>
                <a:cs typeface="Times New Roman"/>
              </a:rPr>
              <a:t>to</a:t>
            </a:r>
            <a:r>
              <a:rPr sz="3200" spc="11" dirty="0">
                <a:latin typeface="Times New Roman"/>
                <a:cs typeface="Times New Roman"/>
              </a:rPr>
              <a:t> </a:t>
            </a:r>
            <a:r>
              <a:rPr sz="3200" spc="-51" dirty="0">
                <a:latin typeface="Times New Roman"/>
                <a:cs typeface="Times New Roman"/>
              </a:rPr>
              <a:t>a </a:t>
            </a:r>
            <a:r>
              <a:rPr sz="3200" dirty="0">
                <a:latin typeface="Times New Roman"/>
                <a:cs typeface="Times New Roman"/>
              </a:rPr>
              <a:t>control</a:t>
            </a:r>
            <a:r>
              <a:rPr sz="3200" spc="-40" dirty="0">
                <a:latin typeface="Times New Roman"/>
                <a:cs typeface="Times New Roman"/>
              </a:rPr>
              <a:t> </a:t>
            </a:r>
            <a:r>
              <a:rPr sz="3200" spc="-11" dirty="0">
                <a:latin typeface="Times New Roman"/>
                <a:cs typeface="Times New Roman"/>
              </a:rPr>
              <a:t>group.</a:t>
            </a:r>
            <a:endParaRPr sz="3200">
              <a:latin typeface="Times New Roman"/>
              <a:cs typeface="Times New Roman"/>
            </a:endParaRPr>
          </a:p>
          <a:p>
            <a:pPr marL="355591" marR="894058" indent="-343526">
              <a:lnSpc>
                <a:spcPts val="3460"/>
              </a:lnSpc>
              <a:spcBef>
                <a:spcPts val="755"/>
              </a:spcBef>
              <a:buChar char="•"/>
              <a:tabLst>
                <a:tab pos="355591" algn="l"/>
              </a:tabLst>
            </a:pPr>
            <a:r>
              <a:rPr sz="3200" dirty="0">
                <a:latin typeface="Times New Roman"/>
                <a:cs typeface="Times New Roman"/>
              </a:rPr>
              <a:t>Common</a:t>
            </a:r>
            <a:r>
              <a:rPr sz="3200" spc="-45" dirty="0">
                <a:latin typeface="Times New Roman"/>
                <a:cs typeface="Times New Roman"/>
              </a:rPr>
              <a:t> </a:t>
            </a:r>
            <a:r>
              <a:rPr sz="3200" dirty="0">
                <a:latin typeface="Times New Roman"/>
                <a:cs typeface="Times New Roman"/>
              </a:rPr>
              <a:t>outcomes</a:t>
            </a:r>
            <a:r>
              <a:rPr sz="3200" spc="-20" dirty="0">
                <a:latin typeface="Times New Roman"/>
                <a:cs typeface="Times New Roman"/>
              </a:rPr>
              <a:t> </a:t>
            </a:r>
            <a:r>
              <a:rPr sz="3200" dirty="0">
                <a:latin typeface="Times New Roman"/>
                <a:cs typeface="Times New Roman"/>
              </a:rPr>
              <a:t>in</a:t>
            </a:r>
            <a:r>
              <a:rPr sz="3200" spc="5" dirty="0">
                <a:latin typeface="Times New Roman"/>
                <a:cs typeface="Times New Roman"/>
              </a:rPr>
              <a:t> </a:t>
            </a:r>
            <a:r>
              <a:rPr sz="3200" dirty="0">
                <a:latin typeface="Times New Roman"/>
                <a:cs typeface="Times New Roman"/>
              </a:rPr>
              <a:t>RCTs</a:t>
            </a:r>
            <a:r>
              <a:rPr sz="3200" spc="5" dirty="0">
                <a:latin typeface="Times New Roman"/>
                <a:cs typeface="Times New Roman"/>
              </a:rPr>
              <a:t> </a:t>
            </a:r>
            <a:r>
              <a:rPr sz="3200" spc="-11" dirty="0">
                <a:latin typeface="Times New Roman"/>
                <a:cs typeface="Times New Roman"/>
              </a:rPr>
              <a:t>include </a:t>
            </a:r>
            <a:r>
              <a:rPr sz="3200" dirty="0">
                <a:latin typeface="Times New Roman"/>
                <a:cs typeface="Times New Roman"/>
              </a:rPr>
              <a:t>incidence,</a:t>
            </a:r>
            <a:r>
              <a:rPr sz="3200" spc="-35" dirty="0">
                <a:latin typeface="Times New Roman"/>
                <a:cs typeface="Times New Roman"/>
              </a:rPr>
              <a:t> </a:t>
            </a:r>
            <a:r>
              <a:rPr sz="3200" dirty="0">
                <a:latin typeface="Times New Roman"/>
                <a:cs typeface="Times New Roman"/>
              </a:rPr>
              <a:t>prevalence,</a:t>
            </a:r>
            <a:r>
              <a:rPr sz="3200" spc="-25" dirty="0">
                <a:latin typeface="Times New Roman"/>
                <a:cs typeface="Times New Roman"/>
              </a:rPr>
              <a:t> </a:t>
            </a:r>
            <a:r>
              <a:rPr sz="3200" dirty="0">
                <a:latin typeface="Times New Roman"/>
                <a:cs typeface="Times New Roman"/>
              </a:rPr>
              <a:t>and </a:t>
            </a:r>
            <a:r>
              <a:rPr sz="3200" spc="-11" dirty="0">
                <a:latin typeface="Times New Roman"/>
                <a:cs typeface="Times New Roman"/>
              </a:rPr>
              <a:t>mortality.</a:t>
            </a:r>
            <a:endParaRPr sz="3200">
              <a:latin typeface="Times New Roman"/>
              <a:cs typeface="Times New Roman"/>
            </a:endParaRPr>
          </a:p>
          <a:p>
            <a:pPr marL="355591" marR="5080" indent="-343526">
              <a:lnSpc>
                <a:spcPct val="90000"/>
              </a:lnSpc>
              <a:spcBef>
                <a:spcPts val="711"/>
              </a:spcBef>
              <a:buChar char="•"/>
              <a:tabLst>
                <a:tab pos="355591" algn="l"/>
              </a:tabLst>
            </a:pPr>
            <a:r>
              <a:rPr sz="3200" dirty="0">
                <a:latin typeface="Times New Roman"/>
                <a:cs typeface="Times New Roman"/>
              </a:rPr>
              <a:t>The</a:t>
            </a:r>
            <a:r>
              <a:rPr sz="3200" spc="-15" dirty="0">
                <a:latin typeface="Times New Roman"/>
                <a:cs typeface="Times New Roman"/>
              </a:rPr>
              <a:t> </a:t>
            </a:r>
            <a:r>
              <a:rPr sz="3200" dirty="0">
                <a:latin typeface="Times New Roman"/>
                <a:cs typeface="Times New Roman"/>
              </a:rPr>
              <a:t>type</a:t>
            </a:r>
            <a:r>
              <a:rPr sz="3200" spc="-15" dirty="0">
                <a:latin typeface="Times New Roman"/>
                <a:cs typeface="Times New Roman"/>
              </a:rPr>
              <a:t> </a:t>
            </a:r>
            <a:r>
              <a:rPr sz="3200" dirty="0">
                <a:latin typeface="Times New Roman"/>
                <a:cs typeface="Times New Roman"/>
              </a:rPr>
              <a:t>of association</a:t>
            </a:r>
            <a:r>
              <a:rPr sz="3200" spc="-25" dirty="0">
                <a:latin typeface="Times New Roman"/>
                <a:cs typeface="Times New Roman"/>
              </a:rPr>
              <a:t> </a:t>
            </a:r>
            <a:r>
              <a:rPr sz="3200" dirty="0">
                <a:latin typeface="Times New Roman"/>
                <a:cs typeface="Times New Roman"/>
              </a:rPr>
              <a:t>will</a:t>
            </a:r>
            <a:r>
              <a:rPr sz="3200" spc="-20" dirty="0">
                <a:latin typeface="Times New Roman"/>
                <a:cs typeface="Times New Roman"/>
              </a:rPr>
              <a:t> </a:t>
            </a:r>
            <a:r>
              <a:rPr sz="3200" dirty="0">
                <a:latin typeface="Times New Roman"/>
                <a:cs typeface="Times New Roman"/>
              </a:rPr>
              <a:t>depend</a:t>
            </a:r>
            <a:r>
              <a:rPr sz="3200" spc="-25" dirty="0">
                <a:latin typeface="Times New Roman"/>
                <a:cs typeface="Times New Roman"/>
              </a:rPr>
              <a:t> </a:t>
            </a:r>
            <a:r>
              <a:rPr sz="3200" dirty="0">
                <a:latin typeface="Times New Roman"/>
                <a:cs typeface="Times New Roman"/>
              </a:rPr>
              <a:t>on</a:t>
            </a:r>
            <a:r>
              <a:rPr sz="3200" spc="-11" dirty="0">
                <a:latin typeface="Times New Roman"/>
                <a:cs typeface="Times New Roman"/>
              </a:rPr>
              <a:t> </a:t>
            </a:r>
            <a:r>
              <a:rPr sz="3200" spc="-25" dirty="0">
                <a:latin typeface="Times New Roman"/>
                <a:cs typeface="Times New Roman"/>
              </a:rPr>
              <a:t>the </a:t>
            </a:r>
            <a:r>
              <a:rPr sz="3200" dirty="0">
                <a:latin typeface="Times New Roman"/>
                <a:cs typeface="Times New Roman"/>
              </a:rPr>
              <a:t>nature</a:t>
            </a:r>
            <a:r>
              <a:rPr sz="3200" spc="-20" dirty="0">
                <a:latin typeface="Times New Roman"/>
                <a:cs typeface="Times New Roman"/>
              </a:rPr>
              <a:t> </a:t>
            </a:r>
            <a:r>
              <a:rPr sz="3200" dirty="0">
                <a:latin typeface="Times New Roman"/>
                <a:cs typeface="Times New Roman"/>
              </a:rPr>
              <a:t>of</a:t>
            </a:r>
            <a:r>
              <a:rPr sz="3200" spc="5" dirty="0">
                <a:latin typeface="Times New Roman"/>
                <a:cs typeface="Times New Roman"/>
              </a:rPr>
              <a:t> </a:t>
            </a:r>
            <a:r>
              <a:rPr sz="3200" dirty="0">
                <a:latin typeface="Times New Roman"/>
                <a:cs typeface="Times New Roman"/>
              </a:rPr>
              <a:t>the</a:t>
            </a:r>
            <a:r>
              <a:rPr sz="3200" spc="5" dirty="0">
                <a:latin typeface="Times New Roman"/>
                <a:cs typeface="Times New Roman"/>
              </a:rPr>
              <a:t> </a:t>
            </a:r>
            <a:r>
              <a:rPr sz="3200" dirty="0">
                <a:latin typeface="Times New Roman"/>
                <a:cs typeface="Times New Roman"/>
              </a:rPr>
              <a:t>outcome</a:t>
            </a:r>
            <a:r>
              <a:rPr sz="3200" spc="-35" dirty="0">
                <a:latin typeface="Times New Roman"/>
                <a:cs typeface="Times New Roman"/>
              </a:rPr>
              <a:t> </a:t>
            </a:r>
            <a:r>
              <a:rPr sz="3200" dirty="0">
                <a:latin typeface="Times New Roman"/>
                <a:cs typeface="Times New Roman"/>
              </a:rPr>
              <a:t>variable</a:t>
            </a:r>
            <a:r>
              <a:rPr sz="3200" spc="-25" dirty="0">
                <a:latin typeface="Times New Roman"/>
                <a:cs typeface="Times New Roman"/>
              </a:rPr>
              <a:t> </a:t>
            </a:r>
            <a:r>
              <a:rPr sz="3200" spc="-20" dirty="0">
                <a:latin typeface="Times New Roman"/>
                <a:cs typeface="Times New Roman"/>
              </a:rPr>
              <a:t>e.g. </a:t>
            </a:r>
            <a:r>
              <a:rPr sz="3200" dirty="0">
                <a:latin typeface="Times New Roman"/>
                <a:cs typeface="Times New Roman"/>
              </a:rPr>
              <a:t>continuous</a:t>
            </a:r>
            <a:r>
              <a:rPr sz="3200" spc="-45" dirty="0">
                <a:latin typeface="Times New Roman"/>
                <a:cs typeface="Times New Roman"/>
              </a:rPr>
              <a:t> </a:t>
            </a:r>
            <a:r>
              <a:rPr sz="3200" dirty="0">
                <a:latin typeface="Times New Roman"/>
                <a:cs typeface="Times New Roman"/>
              </a:rPr>
              <a:t>or</a:t>
            </a:r>
            <a:r>
              <a:rPr sz="3200" spc="-5" dirty="0">
                <a:latin typeface="Times New Roman"/>
                <a:cs typeface="Times New Roman"/>
              </a:rPr>
              <a:t> </a:t>
            </a:r>
            <a:r>
              <a:rPr sz="3200" spc="-11" dirty="0">
                <a:latin typeface="Times New Roman"/>
                <a:cs typeface="Times New Roman"/>
              </a:rPr>
              <a:t>nominal.</a:t>
            </a:r>
            <a:endParaRPr sz="3200">
              <a:latin typeface="Times New Roman"/>
              <a:cs typeface="Times New Roman"/>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180</a:t>
            </a:r>
          </a:p>
        </p:txBody>
      </p:sp>
      <p:sp>
        <p:nvSpPr>
          <p:cNvPr id="2" name="object 2"/>
          <p:cNvSpPr txBox="1">
            <a:spLocks noGrp="1"/>
          </p:cNvSpPr>
          <p:nvPr>
            <p:ph type="title"/>
          </p:nvPr>
        </p:nvSpPr>
        <p:spPr>
          <a:xfrm>
            <a:off x="846227" y="237491"/>
            <a:ext cx="7448551" cy="1858842"/>
          </a:xfrm>
          <a:prstGeom prst="rect">
            <a:avLst/>
          </a:prstGeom>
        </p:spPr>
        <p:txBody>
          <a:bodyPr vert="horz" wrap="square" lIns="0" tIns="12065" rIns="0" bIns="0" rtlCol="0">
            <a:spAutoFit/>
          </a:bodyPr>
          <a:lstStyle/>
          <a:p>
            <a:pPr marL="12065" marR="5080" algn="ctr">
              <a:spcBef>
                <a:spcPts val="95"/>
              </a:spcBef>
            </a:pPr>
            <a:r>
              <a:rPr sz="4000" b="0" dirty="0">
                <a:latin typeface="Times New Roman"/>
                <a:cs typeface="Times New Roman"/>
              </a:rPr>
              <a:t>Measures</a:t>
            </a:r>
            <a:r>
              <a:rPr sz="4000" b="0" spc="-100" dirty="0">
                <a:latin typeface="Times New Roman"/>
                <a:cs typeface="Times New Roman"/>
              </a:rPr>
              <a:t> </a:t>
            </a:r>
            <a:r>
              <a:rPr sz="4000" b="0" dirty="0">
                <a:latin typeface="Times New Roman"/>
                <a:cs typeface="Times New Roman"/>
              </a:rPr>
              <a:t>of</a:t>
            </a:r>
            <a:r>
              <a:rPr sz="4000" b="0" spc="-120" dirty="0">
                <a:latin typeface="Times New Roman"/>
                <a:cs typeface="Times New Roman"/>
              </a:rPr>
              <a:t> </a:t>
            </a:r>
            <a:r>
              <a:rPr sz="4000" b="0" dirty="0">
                <a:latin typeface="Times New Roman"/>
                <a:cs typeface="Times New Roman"/>
              </a:rPr>
              <a:t>morbidity</a:t>
            </a:r>
            <a:r>
              <a:rPr sz="4000" b="0" spc="-125" dirty="0">
                <a:latin typeface="Times New Roman"/>
                <a:cs typeface="Times New Roman"/>
              </a:rPr>
              <a:t> </a:t>
            </a:r>
            <a:r>
              <a:rPr sz="4000" b="0" dirty="0">
                <a:latin typeface="Times New Roman"/>
                <a:cs typeface="Times New Roman"/>
              </a:rPr>
              <a:t>(incidence</a:t>
            </a:r>
            <a:r>
              <a:rPr sz="4000" b="0" spc="-120" dirty="0">
                <a:latin typeface="Times New Roman"/>
                <a:cs typeface="Times New Roman"/>
              </a:rPr>
              <a:t> </a:t>
            </a:r>
            <a:r>
              <a:rPr sz="4000" b="0" spc="-25" dirty="0">
                <a:latin typeface="Times New Roman"/>
                <a:cs typeface="Times New Roman"/>
              </a:rPr>
              <a:t>or </a:t>
            </a:r>
            <a:r>
              <a:rPr sz="4000" b="0" dirty="0">
                <a:latin typeface="Times New Roman"/>
                <a:cs typeface="Times New Roman"/>
              </a:rPr>
              <a:t>prevalence</a:t>
            </a:r>
            <a:r>
              <a:rPr sz="4000" b="0" spc="-95" dirty="0">
                <a:latin typeface="Times New Roman"/>
                <a:cs typeface="Times New Roman"/>
              </a:rPr>
              <a:t> </a:t>
            </a:r>
            <a:r>
              <a:rPr sz="4000" b="0" dirty="0">
                <a:latin typeface="Times New Roman"/>
                <a:cs typeface="Times New Roman"/>
              </a:rPr>
              <a:t>of</a:t>
            </a:r>
            <a:r>
              <a:rPr sz="4000" b="0" spc="-91" dirty="0">
                <a:latin typeface="Times New Roman"/>
                <a:cs typeface="Times New Roman"/>
              </a:rPr>
              <a:t> </a:t>
            </a:r>
            <a:r>
              <a:rPr sz="4000" b="0" dirty="0">
                <a:latin typeface="Times New Roman"/>
                <a:cs typeface="Times New Roman"/>
              </a:rPr>
              <a:t>illness)</a:t>
            </a:r>
            <a:r>
              <a:rPr sz="4000" b="0" spc="-95" dirty="0">
                <a:latin typeface="Times New Roman"/>
                <a:cs typeface="Times New Roman"/>
              </a:rPr>
              <a:t> </a:t>
            </a:r>
            <a:r>
              <a:rPr sz="4000" b="0" dirty="0">
                <a:latin typeface="Times New Roman"/>
                <a:cs typeface="Times New Roman"/>
              </a:rPr>
              <a:t>and</a:t>
            </a:r>
            <a:r>
              <a:rPr sz="4000" b="0" spc="-80" dirty="0">
                <a:latin typeface="Times New Roman"/>
                <a:cs typeface="Times New Roman"/>
              </a:rPr>
              <a:t> </a:t>
            </a:r>
            <a:r>
              <a:rPr sz="4000" b="0" spc="-11" dirty="0">
                <a:latin typeface="Times New Roman"/>
                <a:cs typeface="Times New Roman"/>
              </a:rPr>
              <a:t>mortality </a:t>
            </a:r>
            <a:r>
              <a:rPr sz="4000" b="0" dirty="0">
                <a:latin typeface="Times New Roman"/>
                <a:cs typeface="Times New Roman"/>
              </a:rPr>
              <a:t>(incidence</a:t>
            </a:r>
            <a:r>
              <a:rPr sz="4000" b="0" spc="-95" dirty="0">
                <a:latin typeface="Times New Roman"/>
                <a:cs typeface="Times New Roman"/>
              </a:rPr>
              <a:t> </a:t>
            </a:r>
            <a:r>
              <a:rPr sz="4000" b="0" dirty="0">
                <a:latin typeface="Times New Roman"/>
                <a:cs typeface="Times New Roman"/>
              </a:rPr>
              <a:t>of</a:t>
            </a:r>
            <a:r>
              <a:rPr sz="4000" b="0" spc="-91" dirty="0">
                <a:latin typeface="Times New Roman"/>
                <a:cs typeface="Times New Roman"/>
              </a:rPr>
              <a:t> </a:t>
            </a:r>
            <a:r>
              <a:rPr sz="4000" b="0" spc="-11" dirty="0">
                <a:latin typeface="Times New Roman"/>
                <a:cs typeface="Times New Roman"/>
              </a:rPr>
              <a:t>death)</a:t>
            </a:r>
            <a:endParaRPr sz="4000">
              <a:latin typeface="Times New Roman"/>
              <a:cs typeface="Times New Roman"/>
            </a:endParaRPr>
          </a:p>
        </p:txBody>
      </p:sp>
      <p:sp>
        <p:nvSpPr>
          <p:cNvPr id="3" name="object 3"/>
          <p:cNvSpPr txBox="1"/>
          <p:nvPr/>
        </p:nvSpPr>
        <p:spPr>
          <a:xfrm>
            <a:off x="710591" y="2440092"/>
            <a:ext cx="2923540" cy="2389115"/>
          </a:xfrm>
          <a:prstGeom prst="rect">
            <a:avLst/>
          </a:prstGeom>
        </p:spPr>
        <p:txBody>
          <a:bodyPr vert="horz" wrap="square" lIns="0" tIns="110489" rIns="0" bIns="0" rtlCol="0">
            <a:spAutoFit/>
          </a:bodyPr>
          <a:lstStyle/>
          <a:p>
            <a:pPr marL="354956" indent="-342257">
              <a:spcBef>
                <a:spcPts val="869"/>
              </a:spcBef>
              <a:buChar char="•"/>
              <a:tabLst>
                <a:tab pos="354956" algn="l"/>
              </a:tabLst>
            </a:pPr>
            <a:r>
              <a:rPr sz="3200" spc="-11" dirty="0">
                <a:latin typeface="Times New Roman"/>
                <a:cs typeface="Times New Roman"/>
              </a:rPr>
              <a:t>Incidence</a:t>
            </a:r>
            <a:endParaRPr sz="3200">
              <a:latin typeface="Times New Roman"/>
              <a:cs typeface="Times New Roman"/>
            </a:endParaRPr>
          </a:p>
          <a:p>
            <a:pPr marL="354956" indent="-342257">
              <a:spcBef>
                <a:spcPts val="771"/>
              </a:spcBef>
              <a:buChar char="•"/>
              <a:tabLst>
                <a:tab pos="354956" algn="l"/>
              </a:tabLst>
            </a:pPr>
            <a:r>
              <a:rPr sz="3200" spc="-11" dirty="0">
                <a:latin typeface="Times New Roman"/>
                <a:cs typeface="Times New Roman"/>
              </a:rPr>
              <a:t>Prevalence</a:t>
            </a:r>
            <a:endParaRPr sz="3200">
              <a:latin typeface="Times New Roman"/>
              <a:cs typeface="Times New Roman"/>
            </a:endParaRPr>
          </a:p>
          <a:p>
            <a:pPr marL="354956" indent="-342257">
              <a:spcBef>
                <a:spcPts val="771"/>
              </a:spcBef>
              <a:buChar char="•"/>
              <a:tabLst>
                <a:tab pos="354956" algn="l"/>
              </a:tabLst>
            </a:pPr>
            <a:r>
              <a:rPr sz="3200" spc="-11" dirty="0">
                <a:latin typeface="Times New Roman"/>
                <a:cs typeface="Times New Roman"/>
              </a:rPr>
              <a:t>Mortality</a:t>
            </a:r>
            <a:endParaRPr sz="3200">
              <a:latin typeface="Times New Roman"/>
              <a:cs typeface="Times New Roman"/>
            </a:endParaRPr>
          </a:p>
          <a:p>
            <a:pPr marL="354956" indent="-342257">
              <a:spcBef>
                <a:spcPts val="765"/>
              </a:spcBef>
              <a:buChar char="•"/>
              <a:tabLst>
                <a:tab pos="354956" algn="l"/>
              </a:tabLst>
            </a:pPr>
            <a:r>
              <a:rPr sz="3200" spc="-11" dirty="0">
                <a:latin typeface="Times New Roman"/>
                <a:cs typeface="Times New Roman"/>
              </a:rPr>
              <a:t>Standardization</a:t>
            </a:r>
            <a:endParaRPr sz="3200">
              <a:latin typeface="Times New Roman"/>
              <a:cs typeface="Times New Roman"/>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181</a:t>
            </a:r>
          </a:p>
        </p:txBody>
      </p:sp>
      <p:sp>
        <p:nvSpPr>
          <p:cNvPr id="2" name="object 2"/>
          <p:cNvSpPr txBox="1">
            <a:spLocks noGrp="1"/>
          </p:cNvSpPr>
          <p:nvPr>
            <p:ph type="title"/>
          </p:nvPr>
        </p:nvSpPr>
        <p:spPr>
          <a:xfrm>
            <a:off x="1372616" y="150115"/>
            <a:ext cx="6446520" cy="1243289"/>
          </a:xfrm>
          <a:prstGeom prst="rect">
            <a:avLst/>
          </a:prstGeom>
        </p:spPr>
        <p:txBody>
          <a:bodyPr vert="horz" wrap="square" lIns="0" tIns="12065" rIns="0" bIns="0" rtlCol="0">
            <a:spAutoFit/>
          </a:bodyPr>
          <a:lstStyle/>
          <a:p>
            <a:pPr marL="2094812" marR="5080" indent="-2082748">
              <a:spcBef>
                <a:spcPts val="95"/>
              </a:spcBef>
            </a:pPr>
            <a:r>
              <a:rPr sz="4000" b="0" spc="-20" dirty="0">
                <a:latin typeface="Times New Roman"/>
                <a:cs typeface="Times New Roman"/>
              </a:rPr>
              <a:t>Step-</a:t>
            </a:r>
            <a:r>
              <a:rPr sz="4000" b="0" dirty="0">
                <a:latin typeface="Times New Roman"/>
                <a:cs typeface="Times New Roman"/>
              </a:rPr>
              <a:t>wise</a:t>
            </a:r>
            <a:r>
              <a:rPr sz="4000" b="0" spc="-65" dirty="0">
                <a:latin typeface="Times New Roman"/>
                <a:cs typeface="Times New Roman"/>
              </a:rPr>
              <a:t> </a:t>
            </a:r>
            <a:r>
              <a:rPr sz="4000" b="0" dirty="0">
                <a:latin typeface="Times New Roman"/>
                <a:cs typeface="Times New Roman"/>
              </a:rPr>
              <a:t>approach</a:t>
            </a:r>
            <a:r>
              <a:rPr sz="4000" b="0" spc="-80" dirty="0">
                <a:latin typeface="Times New Roman"/>
                <a:cs typeface="Times New Roman"/>
              </a:rPr>
              <a:t> </a:t>
            </a:r>
            <a:r>
              <a:rPr sz="4000" b="0" dirty="0">
                <a:latin typeface="Times New Roman"/>
                <a:cs typeface="Times New Roman"/>
              </a:rPr>
              <a:t>to</a:t>
            </a:r>
            <a:r>
              <a:rPr sz="4000" b="0" spc="-80" dirty="0">
                <a:latin typeface="Times New Roman"/>
                <a:cs typeface="Times New Roman"/>
              </a:rPr>
              <a:t> </a:t>
            </a:r>
            <a:r>
              <a:rPr sz="4000" b="0" spc="-11" dirty="0">
                <a:latin typeface="Times New Roman"/>
                <a:cs typeface="Times New Roman"/>
              </a:rPr>
              <a:t>establish association</a:t>
            </a:r>
            <a:endParaRPr sz="4000">
              <a:latin typeface="Times New Roman"/>
              <a:cs typeface="Times New Roman"/>
            </a:endParaRPr>
          </a:p>
        </p:txBody>
      </p:sp>
      <p:sp>
        <p:nvSpPr>
          <p:cNvPr id="3" name="object 3"/>
          <p:cNvSpPr txBox="1"/>
          <p:nvPr/>
        </p:nvSpPr>
        <p:spPr>
          <a:xfrm>
            <a:off x="644451" y="1508352"/>
            <a:ext cx="7045959" cy="3420168"/>
          </a:xfrm>
          <a:prstGeom prst="rect">
            <a:avLst/>
          </a:prstGeom>
        </p:spPr>
        <p:txBody>
          <a:bodyPr vert="horz" wrap="square" lIns="0" tIns="87631" rIns="0" bIns="0" rtlCol="0">
            <a:spAutoFit/>
          </a:bodyPr>
          <a:lstStyle/>
          <a:p>
            <a:pPr marL="12700">
              <a:spcBef>
                <a:spcPts val="691"/>
              </a:spcBef>
            </a:pPr>
            <a:r>
              <a:rPr dirty="0">
                <a:latin typeface="Times New Roman"/>
                <a:cs typeface="Times New Roman"/>
              </a:rPr>
              <a:t>Step</a:t>
            </a:r>
            <a:r>
              <a:rPr spc="-11" dirty="0">
                <a:latin typeface="Times New Roman"/>
                <a:cs typeface="Times New Roman"/>
              </a:rPr>
              <a:t> </a:t>
            </a:r>
            <a:r>
              <a:rPr spc="-25" dirty="0">
                <a:latin typeface="Times New Roman"/>
                <a:cs typeface="Times New Roman"/>
              </a:rPr>
              <a:t>1:</a:t>
            </a:r>
            <a:endParaRPr>
              <a:latin typeface="Times New Roman"/>
              <a:cs typeface="Times New Roman"/>
            </a:endParaRPr>
          </a:p>
          <a:p>
            <a:pPr marL="756266" indent="-286378">
              <a:spcBef>
                <a:spcPts val="495"/>
              </a:spcBef>
              <a:buChar char="–"/>
              <a:tabLst>
                <a:tab pos="756266" algn="l"/>
              </a:tabLst>
            </a:pP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there</a:t>
            </a:r>
            <a:r>
              <a:rPr sz="2000" spc="-20" dirty="0">
                <a:latin typeface="Times New Roman"/>
                <a:cs typeface="Times New Roman"/>
              </a:rPr>
              <a:t> </a:t>
            </a:r>
            <a:r>
              <a:rPr sz="2000" dirty="0">
                <a:latin typeface="Times New Roman"/>
                <a:cs typeface="Times New Roman"/>
              </a:rPr>
              <a:t>an</a:t>
            </a:r>
            <a:r>
              <a:rPr sz="2000" spc="-5" dirty="0">
                <a:latin typeface="Times New Roman"/>
                <a:cs typeface="Times New Roman"/>
              </a:rPr>
              <a:t> </a:t>
            </a:r>
            <a:r>
              <a:rPr sz="2000" u="sng" dirty="0">
                <a:uFill>
                  <a:solidFill>
                    <a:srgbClr val="000000"/>
                  </a:solidFill>
                </a:uFill>
                <a:latin typeface="Times New Roman"/>
                <a:cs typeface="Times New Roman"/>
              </a:rPr>
              <a:t>association</a:t>
            </a:r>
            <a:r>
              <a:rPr sz="2000" spc="-25" dirty="0">
                <a:latin typeface="Times New Roman"/>
                <a:cs typeface="Times New Roman"/>
              </a:rPr>
              <a:t> </a:t>
            </a:r>
            <a:r>
              <a:rPr sz="2000" dirty="0">
                <a:latin typeface="Times New Roman"/>
                <a:cs typeface="Times New Roman"/>
              </a:rPr>
              <a:t>between</a:t>
            </a:r>
            <a:r>
              <a:rPr sz="2000" spc="-31" dirty="0">
                <a:latin typeface="Times New Roman"/>
                <a:cs typeface="Times New Roman"/>
              </a:rPr>
              <a:t> </a:t>
            </a:r>
            <a:r>
              <a:rPr sz="2000" dirty="0">
                <a:latin typeface="Times New Roman"/>
                <a:cs typeface="Times New Roman"/>
              </a:rPr>
              <a:t>the</a:t>
            </a:r>
            <a:r>
              <a:rPr sz="2000" spc="-11" dirty="0">
                <a:latin typeface="Times New Roman"/>
                <a:cs typeface="Times New Roman"/>
              </a:rPr>
              <a:t> </a:t>
            </a:r>
            <a:r>
              <a:rPr sz="2000" dirty="0">
                <a:latin typeface="Times New Roman"/>
                <a:cs typeface="Times New Roman"/>
              </a:rPr>
              <a:t>INTERVENTION</a:t>
            </a:r>
            <a:r>
              <a:rPr sz="2000" spc="-15" dirty="0">
                <a:latin typeface="Times New Roman"/>
                <a:cs typeface="Times New Roman"/>
              </a:rPr>
              <a:t> </a:t>
            </a:r>
            <a:r>
              <a:rPr sz="2000" dirty="0">
                <a:latin typeface="Times New Roman"/>
                <a:cs typeface="Times New Roman"/>
              </a:rPr>
              <a:t>and </a:t>
            </a:r>
            <a:r>
              <a:rPr sz="2000" spc="-25" dirty="0">
                <a:latin typeface="Times New Roman"/>
                <a:cs typeface="Times New Roman"/>
              </a:rPr>
              <a:t>the</a:t>
            </a:r>
            <a:endParaRPr sz="2000">
              <a:latin typeface="Times New Roman"/>
              <a:cs typeface="Times New Roman"/>
            </a:endParaRPr>
          </a:p>
          <a:p>
            <a:pPr marL="756266"/>
            <a:r>
              <a:rPr sz="2000" spc="-11" dirty="0">
                <a:latin typeface="Times New Roman"/>
                <a:cs typeface="Times New Roman"/>
              </a:rPr>
              <a:t>OUTCOME?</a:t>
            </a:r>
            <a:endParaRPr sz="2000">
              <a:latin typeface="Times New Roman"/>
              <a:cs typeface="Times New Roman"/>
            </a:endParaRPr>
          </a:p>
          <a:p>
            <a:pPr marL="12700">
              <a:spcBef>
                <a:spcPts val="560"/>
              </a:spcBef>
            </a:pPr>
            <a:r>
              <a:rPr dirty="0">
                <a:latin typeface="Times New Roman"/>
                <a:cs typeface="Times New Roman"/>
              </a:rPr>
              <a:t>Step</a:t>
            </a:r>
            <a:r>
              <a:rPr spc="-11" dirty="0">
                <a:latin typeface="Times New Roman"/>
                <a:cs typeface="Times New Roman"/>
              </a:rPr>
              <a:t> </a:t>
            </a:r>
            <a:r>
              <a:rPr spc="-25" dirty="0">
                <a:latin typeface="Times New Roman"/>
                <a:cs typeface="Times New Roman"/>
              </a:rPr>
              <a:t>2:</a:t>
            </a:r>
            <a:endParaRPr>
              <a:latin typeface="Times New Roman"/>
              <a:cs typeface="Times New Roman"/>
            </a:endParaRPr>
          </a:p>
          <a:p>
            <a:pPr marL="756266" marR="532117" indent="-287013">
              <a:spcBef>
                <a:spcPts val="500"/>
              </a:spcBef>
              <a:buChar char="–"/>
              <a:tabLst>
                <a:tab pos="756266" algn="l"/>
              </a:tabLst>
            </a:pPr>
            <a:r>
              <a:rPr sz="2000" dirty="0">
                <a:latin typeface="Times New Roman"/>
                <a:cs typeface="Times New Roman"/>
              </a:rPr>
              <a:t>Is</a:t>
            </a:r>
            <a:r>
              <a:rPr sz="2000" spc="-25" dirty="0">
                <a:latin typeface="Times New Roman"/>
                <a:cs typeface="Times New Roman"/>
              </a:rPr>
              <a:t> </a:t>
            </a:r>
            <a:r>
              <a:rPr sz="2000" dirty="0">
                <a:latin typeface="Times New Roman"/>
                <a:cs typeface="Times New Roman"/>
              </a:rPr>
              <a:t>there</a:t>
            </a:r>
            <a:r>
              <a:rPr sz="2000" spc="-31" dirty="0">
                <a:latin typeface="Times New Roman"/>
                <a:cs typeface="Times New Roman"/>
              </a:rPr>
              <a:t> </a:t>
            </a:r>
            <a:r>
              <a:rPr sz="2000" dirty="0">
                <a:latin typeface="Times New Roman"/>
                <a:cs typeface="Times New Roman"/>
              </a:rPr>
              <a:t>a</a:t>
            </a:r>
            <a:r>
              <a:rPr sz="2000" spc="-11" dirty="0">
                <a:latin typeface="Times New Roman"/>
                <a:cs typeface="Times New Roman"/>
              </a:rPr>
              <a:t> </a:t>
            </a:r>
            <a:r>
              <a:rPr sz="2000" u="sng" dirty="0">
                <a:uFill>
                  <a:solidFill>
                    <a:srgbClr val="000000"/>
                  </a:solidFill>
                </a:uFill>
                <a:latin typeface="Times New Roman"/>
                <a:cs typeface="Times New Roman"/>
              </a:rPr>
              <a:t>statistically</a:t>
            </a:r>
            <a:r>
              <a:rPr sz="2000" u="sng" spc="-45" dirty="0">
                <a:uFill>
                  <a:solidFill>
                    <a:srgbClr val="000000"/>
                  </a:solidFill>
                </a:uFill>
                <a:latin typeface="Times New Roman"/>
                <a:cs typeface="Times New Roman"/>
              </a:rPr>
              <a:t> </a:t>
            </a:r>
            <a:r>
              <a:rPr sz="2000" u="sng" dirty="0">
                <a:uFill>
                  <a:solidFill>
                    <a:srgbClr val="000000"/>
                  </a:solidFill>
                </a:uFill>
                <a:latin typeface="Times New Roman"/>
                <a:cs typeface="Times New Roman"/>
              </a:rPr>
              <a:t>significant</a:t>
            </a:r>
            <a:r>
              <a:rPr sz="2000" u="sng" spc="-51" dirty="0">
                <a:uFill>
                  <a:solidFill>
                    <a:srgbClr val="000000"/>
                  </a:solidFill>
                </a:uFill>
                <a:latin typeface="Times New Roman"/>
                <a:cs typeface="Times New Roman"/>
              </a:rPr>
              <a:t> </a:t>
            </a:r>
            <a:r>
              <a:rPr sz="2000" u="sng" dirty="0">
                <a:uFill>
                  <a:solidFill>
                    <a:srgbClr val="000000"/>
                  </a:solidFill>
                </a:uFill>
                <a:latin typeface="Times New Roman"/>
                <a:cs typeface="Times New Roman"/>
              </a:rPr>
              <a:t>association</a:t>
            </a:r>
            <a:r>
              <a:rPr sz="2000" spc="-40" dirty="0">
                <a:latin typeface="Times New Roman"/>
                <a:cs typeface="Times New Roman"/>
              </a:rPr>
              <a:t> </a:t>
            </a:r>
            <a:r>
              <a:rPr sz="2000" dirty="0">
                <a:latin typeface="Times New Roman"/>
                <a:cs typeface="Times New Roman"/>
              </a:rPr>
              <a:t>between</a:t>
            </a:r>
            <a:r>
              <a:rPr sz="2000" spc="-20" dirty="0">
                <a:latin typeface="Times New Roman"/>
                <a:cs typeface="Times New Roman"/>
              </a:rPr>
              <a:t> </a:t>
            </a:r>
            <a:r>
              <a:rPr sz="2000" spc="-25" dirty="0">
                <a:latin typeface="Times New Roman"/>
                <a:cs typeface="Times New Roman"/>
              </a:rPr>
              <a:t>the </a:t>
            </a:r>
            <a:r>
              <a:rPr sz="2000" dirty="0">
                <a:latin typeface="Times New Roman"/>
                <a:cs typeface="Times New Roman"/>
              </a:rPr>
              <a:t>INTERVENTION</a:t>
            </a:r>
            <a:r>
              <a:rPr sz="2000" spc="-15" dirty="0">
                <a:latin typeface="Times New Roman"/>
                <a:cs typeface="Times New Roman"/>
              </a:rPr>
              <a:t> </a:t>
            </a:r>
            <a:r>
              <a:rPr sz="2000" dirty="0">
                <a:latin typeface="Times New Roman"/>
                <a:cs typeface="Times New Roman"/>
              </a:rPr>
              <a:t>and</a:t>
            </a:r>
            <a:r>
              <a:rPr sz="2000" spc="-11"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11" dirty="0">
                <a:latin typeface="Times New Roman"/>
                <a:cs typeface="Times New Roman"/>
              </a:rPr>
              <a:t>OUTCOME?</a:t>
            </a:r>
            <a:endParaRPr sz="2000">
              <a:latin typeface="Times New Roman"/>
              <a:cs typeface="Times New Roman"/>
            </a:endParaRPr>
          </a:p>
          <a:p>
            <a:pPr marL="12700">
              <a:spcBef>
                <a:spcPts val="560"/>
              </a:spcBef>
            </a:pPr>
            <a:r>
              <a:rPr dirty="0">
                <a:latin typeface="Times New Roman"/>
                <a:cs typeface="Times New Roman"/>
              </a:rPr>
              <a:t>Step</a:t>
            </a:r>
            <a:r>
              <a:rPr spc="-15" dirty="0">
                <a:latin typeface="Times New Roman"/>
                <a:cs typeface="Times New Roman"/>
              </a:rPr>
              <a:t> </a:t>
            </a:r>
            <a:r>
              <a:rPr spc="-25" dirty="0">
                <a:latin typeface="Times New Roman"/>
                <a:cs typeface="Times New Roman"/>
              </a:rPr>
              <a:t>3:</a:t>
            </a:r>
            <a:endParaRPr>
              <a:latin typeface="Times New Roman"/>
              <a:cs typeface="Times New Roman"/>
            </a:endParaRPr>
          </a:p>
          <a:p>
            <a:pPr marL="756266" marR="506718" indent="-287013">
              <a:spcBef>
                <a:spcPts val="495"/>
              </a:spcBef>
              <a:buChar char="–"/>
              <a:tabLst>
                <a:tab pos="756266" algn="l"/>
              </a:tabLst>
            </a:pP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the</a:t>
            </a:r>
            <a:r>
              <a:rPr sz="2000" spc="-11" dirty="0">
                <a:latin typeface="Times New Roman"/>
                <a:cs typeface="Times New Roman"/>
              </a:rPr>
              <a:t> </a:t>
            </a:r>
            <a:r>
              <a:rPr sz="2000" dirty="0">
                <a:latin typeface="Times New Roman"/>
                <a:cs typeface="Times New Roman"/>
              </a:rPr>
              <a:t>association</a:t>
            </a:r>
            <a:r>
              <a:rPr sz="2000" spc="-40" dirty="0">
                <a:latin typeface="Times New Roman"/>
                <a:cs typeface="Times New Roman"/>
              </a:rPr>
              <a:t> </a:t>
            </a:r>
            <a:r>
              <a:rPr sz="2000" dirty="0">
                <a:latin typeface="Times New Roman"/>
                <a:cs typeface="Times New Roman"/>
              </a:rPr>
              <a:t>between</a:t>
            </a:r>
            <a:r>
              <a:rPr sz="2000" spc="-15" dirty="0">
                <a:latin typeface="Times New Roman"/>
                <a:cs typeface="Times New Roman"/>
              </a:rPr>
              <a:t> </a:t>
            </a:r>
            <a:r>
              <a:rPr sz="2000" dirty="0">
                <a:latin typeface="Times New Roman"/>
                <a:cs typeface="Times New Roman"/>
              </a:rPr>
              <a:t>the</a:t>
            </a:r>
            <a:r>
              <a:rPr sz="2000" spc="-11" dirty="0">
                <a:latin typeface="Times New Roman"/>
                <a:cs typeface="Times New Roman"/>
              </a:rPr>
              <a:t> </a:t>
            </a:r>
            <a:r>
              <a:rPr sz="2000" dirty="0">
                <a:latin typeface="Times New Roman"/>
                <a:cs typeface="Times New Roman"/>
              </a:rPr>
              <a:t>INTERVENTION</a:t>
            </a:r>
            <a:r>
              <a:rPr sz="2000" spc="-1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spc="-25" dirty="0">
                <a:latin typeface="Times New Roman"/>
                <a:cs typeface="Times New Roman"/>
              </a:rPr>
              <a:t>the </a:t>
            </a:r>
            <a:r>
              <a:rPr sz="2000" dirty="0">
                <a:latin typeface="Times New Roman"/>
                <a:cs typeface="Times New Roman"/>
              </a:rPr>
              <a:t>OUTCOME</a:t>
            </a:r>
            <a:r>
              <a:rPr sz="2000" spc="-1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u="sng" dirty="0">
                <a:uFill>
                  <a:solidFill>
                    <a:srgbClr val="000000"/>
                  </a:solidFill>
                </a:uFill>
                <a:latin typeface="Times New Roman"/>
                <a:cs typeface="Times New Roman"/>
              </a:rPr>
              <a:t>clinical</a:t>
            </a:r>
            <a:r>
              <a:rPr sz="2000" u="sng" spc="-31" dirty="0">
                <a:uFill>
                  <a:solidFill>
                    <a:srgbClr val="000000"/>
                  </a:solidFill>
                </a:uFill>
                <a:latin typeface="Times New Roman"/>
                <a:cs typeface="Times New Roman"/>
              </a:rPr>
              <a:t> </a:t>
            </a:r>
            <a:r>
              <a:rPr sz="2000" u="sng" dirty="0">
                <a:uFill>
                  <a:solidFill>
                    <a:srgbClr val="000000"/>
                  </a:solidFill>
                </a:uFill>
                <a:latin typeface="Times New Roman"/>
                <a:cs typeface="Times New Roman"/>
              </a:rPr>
              <a:t>or</a:t>
            </a:r>
            <a:r>
              <a:rPr sz="2000" u="sng" spc="-20" dirty="0">
                <a:uFill>
                  <a:solidFill>
                    <a:srgbClr val="000000"/>
                  </a:solidFill>
                </a:uFill>
                <a:latin typeface="Times New Roman"/>
                <a:cs typeface="Times New Roman"/>
              </a:rPr>
              <a:t> </a:t>
            </a:r>
            <a:r>
              <a:rPr sz="2000" u="sng" dirty="0">
                <a:uFill>
                  <a:solidFill>
                    <a:srgbClr val="000000"/>
                  </a:solidFill>
                </a:uFill>
                <a:latin typeface="Times New Roman"/>
                <a:cs typeface="Times New Roman"/>
              </a:rPr>
              <a:t>public</a:t>
            </a:r>
            <a:r>
              <a:rPr sz="2000" u="sng" spc="-31" dirty="0">
                <a:uFill>
                  <a:solidFill>
                    <a:srgbClr val="000000"/>
                  </a:solidFill>
                </a:uFill>
                <a:latin typeface="Times New Roman"/>
                <a:cs typeface="Times New Roman"/>
              </a:rPr>
              <a:t> </a:t>
            </a:r>
            <a:r>
              <a:rPr sz="2000" u="sng" dirty="0">
                <a:uFill>
                  <a:solidFill>
                    <a:srgbClr val="000000"/>
                  </a:solidFill>
                </a:uFill>
                <a:latin typeface="Times New Roman"/>
                <a:cs typeface="Times New Roman"/>
              </a:rPr>
              <a:t>health</a:t>
            </a:r>
            <a:r>
              <a:rPr sz="2000" u="sng" spc="-15" dirty="0">
                <a:uFill>
                  <a:solidFill>
                    <a:srgbClr val="000000"/>
                  </a:solidFill>
                </a:uFill>
                <a:latin typeface="Times New Roman"/>
                <a:cs typeface="Times New Roman"/>
              </a:rPr>
              <a:t> </a:t>
            </a:r>
            <a:r>
              <a:rPr sz="2000" u="sng" spc="-11" dirty="0">
                <a:uFill>
                  <a:solidFill>
                    <a:srgbClr val="000000"/>
                  </a:solidFill>
                </a:uFill>
                <a:latin typeface="Times New Roman"/>
                <a:cs typeface="Times New Roman"/>
              </a:rPr>
              <a:t>importance</a:t>
            </a:r>
            <a:r>
              <a:rPr sz="2000" spc="-11" dirty="0">
                <a:latin typeface="Times New Roman"/>
                <a:cs typeface="Times New Roman"/>
              </a:rPr>
              <a:t> </a:t>
            </a:r>
            <a:r>
              <a:rPr sz="2000" u="sng" spc="-11" dirty="0">
                <a:uFill>
                  <a:solidFill>
                    <a:srgbClr val="000000"/>
                  </a:solidFill>
                </a:uFill>
                <a:latin typeface="Times New Roman"/>
                <a:cs typeface="Times New Roman"/>
              </a:rPr>
              <a:t>(=“significance”</a:t>
            </a:r>
            <a:r>
              <a:rPr sz="2000" spc="-11" dirty="0">
                <a:latin typeface="Times New Roman"/>
                <a:cs typeface="Times New Roman"/>
              </a:rPr>
              <a:t>?)</a:t>
            </a:r>
            <a:endParaRPr sz="2000">
              <a:latin typeface="Times New Roman"/>
              <a:cs typeface="Times New Roman"/>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182</a:t>
            </a:r>
          </a:p>
        </p:txBody>
      </p:sp>
      <p:sp>
        <p:nvSpPr>
          <p:cNvPr id="2" name="object 2"/>
          <p:cNvSpPr txBox="1">
            <a:spLocks noGrp="1"/>
          </p:cNvSpPr>
          <p:nvPr>
            <p:ph type="title"/>
          </p:nvPr>
        </p:nvSpPr>
        <p:spPr>
          <a:xfrm>
            <a:off x="598767" y="485394"/>
            <a:ext cx="10994473" cy="685188"/>
          </a:xfrm>
          <a:prstGeom prst="rect">
            <a:avLst/>
          </a:prstGeom>
        </p:spPr>
        <p:txBody>
          <a:bodyPr vert="horz" wrap="square" lIns="0" tIns="68961" rIns="0" bIns="0" rtlCol="0">
            <a:spAutoFit/>
          </a:bodyPr>
          <a:lstStyle/>
          <a:p>
            <a:pPr marL="2616135" marR="5080" indent="-2100527">
              <a:spcBef>
                <a:spcPts val="95"/>
              </a:spcBef>
            </a:pPr>
            <a:r>
              <a:rPr sz="4000" b="0" dirty="0">
                <a:latin typeface="Times New Roman"/>
                <a:cs typeface="Times New Roman"/>
              </a:rPr>
              <a:t>Association</a:t>
            </a:r>
            <a:r>
              <a:rPr sz="4000" b="0" spc="-131" dirty="0">
                <a:latin typeface="Times New Roman"/>
                <a:cs typeface="Times New Roman"/>
              </a:rPr>
              <a:t> </a:t>
            </a:r>
            <a:r>
              <a:rPr sz="4000" b="0" dirty="0">
                <a:latin typeface="Times New Roman"/>
                <a:cs typeface="Times New Roman"/>
              </a:rPr>
              <a:t>between</a:t>
            </a:r>
            <a:r>
              <a:rPr sz="4000" b="0" spc="-125" dirty="0">
                <a:latin typeface="Times New Roman"/>
                <a:cs typeface="Times New Roman"/>
              </a:rPr>
              <a:t> </a:t>
            </a:r>
            <a:r>
              <a:rPr sz="4000" b="0" dirty="0">
                <a:latin typeface="Times New Roman"/>
                <a:cs typeface="Times New Roman"/>
              </a:rPr>
              <a:t>two</a:t>
            </a:r>
            <a:r>
              <a:rPr sz="4000" b="0" spc="-131" dirty="0">
                <a:latin typeface="Times New Roman"/>
                <a:cs typeface="Times New Roman"/>
              </a:rPr>
              <a:t> </a:t>
            </a:r>
            <a:r>
              <a:rPr sz="4000" b="0" spc="-11" dirty="0">
                <a:latin typeface="Times New Roman"/>
                <a:cs typeface="Times New Roman"/>
              </a:rPr>
              <a:t>variables: NUMERICAL</a:t>
            </a:r>
            <a:endParaRPr sz="4000">
              <a:latin typeface="Times New Roman"/>
              <a:cs typeface="Times New Roman"/>
            </a:endParaRPr>
          </a:p>
        </p:txBody>
      </p:sp>
      <p:sp>
        <p:nvSpPr>
          <p:cNvPr id="3" name="object 3"/>
          <p:cNvSpPr txBox="1"/>
          <p:nvPr/>
        </p:nvSpPr>
        <p:spPr>
          <a:xfrm>
            <a:off x="751842" y="1902424"/>
            <a:ext cx="7641591" cy="4518545"/>
          </a:xfrm>
          <a:prstGeom prst="rect">
            <a:avLst/>
          </a:prstGeom>
        </p:spPr>
        <p:txBody>
          <a:bodyPr vert="horz" wrap="square" lIns="0" tIns="62865" rIns="0" bIns="0" rtlCol="0">
            <a:spAutoFit/>
          </a:bodyPr>
          <a:lstStyle/>
          <a:p>
            <a:pPr marL="368291" indent="-342891">
              <a:spcBef>
                <a:spcPts val="495"/>
              </a:spcBef>
              <a:buChar char="•"/>
              <a:tabLst>
                <a:tab pos="368291" algn="l"/>
              </a:tabLst>
            </a:pPr>
            <a:r>
              <a:rPr sz="3200" spc="-11" dirty="0">
                <a:latin typeface="Times New Roman"/>
                <a:cs typeface="Times New Roman"/>
              </a:rPr>
              <a:t>Correlation</a:t>
            </a:r>
            <a:endParaRPr sz="3200">
              <a:latin typeface="Times New Roman"/>
              <a:cs typeface="Times New Roman"/>
            </a:endParaRPr>
          </a:p>
          <a:p>
            <a:pPr marL="768331" lvl="1" indent="-285744">
              <a:lnSpc>
                <a:spcPts val="3191"/>
              </a:lnSpc>
              <a:spcBef>
                <a:spcPts val="340"/>
              </a:spcBef>
              <a:buChar char="–"/>
              <a:tabLst>
                <a:tab pos="768331" algn="l"/>
              </a:tabLst>
            </a:pPr>
            <a:r>
              <a:rPr sz="2800" dirty="0">
                <a:latin typeface="Times New Roman"/>
                <a:cs typeface="Times New Roman"/>
              </a:rPr>
              <a:t>Pearson</a:t>
            </a:r>
            <a:r>
              <a:rPr sz="2800" spc="-105" dirty="0">
                <a:latin typeface="Times New Roman"/>
                <a:cs typeface="Times New Roman"/>
              </a:rPr>
              <a:t> </a:t>
            </a:r>
            <a:r>
              <a:rPr sz="2800" dirty="0">
                <a:latin typeface="Times New Roman"/>
                <a:cs typeface="Times New Roman"/>
              </a:rPr>
              <a:t>product</a:t>
            </a:r>
            <a:r>
              <a:rPr sz="2800" spc="-115" dirty="0">
                <a:latin typeface="Times New Roman"/>
                <a:cs typeface="Times New Roman"/>
              </a:rPr>
              <a:t> </a:t>
            </a:r>
            <a:r>
              <a:rPr sz="2800" dirty="0">
                <a:latin typeface="Times New Roman"/>
                <a:cs typeface="Times New Roman"/>
              </a:rPr>
              <a:t>moment</a:t>
            </a:r>
            <a:r>
              <a:rPr sz="2800" spc="-80" dirty="0">
                <a:latin typeface="Times New Roman"/>
                <a:cs typeface="Times New Roman"/>
              </a:rPr>
              <a:t> </a:t>
            </a:r>
            <a:r>
              <a:rPr sz="2800" dirty="0">
                <a:latin typeface="Times New Roman"/>
                <a:cs typeface="Times New Roman"/>
              </a:rPr>
              <a:t>correlation</a:t>
            </a:r>
            <a:r>
              <a:rPr sz="2800" spc="-120" dirty="0">
                <a:latin typeface="Times New Roman"/>
                <a:cs typeface="Times New Roman"/>
              </a:rPr>
              <a:t> </a:t>
            </a:r>
            <a:r>
              <a:rPr sz="2800" spc="-11" dirty="0">
                <a:latin typeface="Times New Roman"/>
                <a:cs typeface="Times New Roman"/>
              </a:rPr>
              <a:t>coefficient</a:t>
            </a:r>
            <a:endParaRPr sz="2800">
              <a:latin typeface="Times New Roman"/>
              <a:cs typeface="Times New Roman"/>
            </a:endParaRPr>
          </a:p>
          <a:p>
            <a:pPr marL="768966">
              <a:lnSpc>
                <a:spcPts val="3191"/>
              </a:lnSpc>
            </a:pPr>
            <a:r>
              <a:rPr sz="2800" dirty="0">
                <a:latin typeface="Times New Roman"/>
                <a:cs typeface="Times New Roman"/>
              </a:rPr>
              <a:t>=</a:t>
            </a:r>
            <a:r>
              <a:rPr sz="2800" spc="-25" dirty="0">
                <a:latin typeface="Times New Roman"/>
                <a:cs typeface="Times New Roman"/>
              </a:rPr>
              <a:t> </a:t>
            </a:r>
            <a:r>
              <a:rPr sz="2800" spc="-51" dirty="0">
                <a:latin typeface="Times New Roman"/>
                <a:cs typeface="Times New Roman"/>
              </a:rPr>
              <a:t>r</a:t>
            </a:r>
            <a:endParaRPr sz="2800">
              <a:latin typeface="Times New Roman"/>
              <a:cs typeface="Times New Roman"/>
            </a:endParaRPr>
          </a:p>
          <a:p>
            <a:pPr marL="767695" marR="92072" lvl="1" indent="-285744">
              <a:lnSpc>
                <a:spcPts val="3031"/>
              </a:lnSpc>
              <a:spcBef>
                <a:spcPts val="715"/>
              </a:spcBef>
              <a:buChar char="–"/>
              <a:tabLst>
                <a:tab pos="768966" algn="l"/>
              </a:tabLst>
            </a:pPr>
            <a:r>
              <a:rPr sz="2800" dirty="0">
                <a:latin typeface="Times New Roman"/>
                <a:cs typeface="Times New Roman"/>
              </a:rPr>
              <a:t>r</a:t>
            </a:r>
            <a:r>
              <a:rPr sz="2775" baseline="25525" dirty="0">
                <a:latin typeface="Times New Roman"/>
                <a:cs typeface="Times New Roman"/>
              </a:rPr>
              <a:t>2</a:t>
            </a:r>
            <a:r>
              <a:rPr sz="2775" spc="284" baseline="25525" dirty="0">
                <a:latin typeface="Times New Roman"/>
                <a:cs typeface="Times New Roman"/>
              </a:rPr>
              <a:t> </a:t>
            </a:r>
            <a:r>
              <a:rPr sz="2800" dirty="0">
                <a:latin typeface="Times New Roman"/>
                <a:cs typeface="Times New Roman"/>
              </a:rPr>
              <a:t>=</a:t>
            </a:r>
            <a:r>
              <a:rPr sz="2800" spc="-65" dirty="0">
                <a:latin typeface="Times New Roman"/>
                <a:cs typeface="Times New Roman"/>
              </a:rPr>
              <a:t> </a:t>
            </a:r>
            <a:r>
              <a:rPr sz="2800" dirty="0">
                <a:latin typeface="Times New Roman"/>
                <a:cs typeface="Times New Roman"/>
              </a:rPr>
              <a:t>coefficient</a:t>
            </a:r>
            <a:r>
              <a:rPr sz="2800" spc="-55" dirty="0">
                <a:latin typeface="Times New Roman"/>
                <a:cs typeface="Times New Roman"/>
              </a:rPr>
              <a:t> </a:t>
            </a:r>
            <a:r>
              <a:rPr sz="2800" dirty="0">
                <a:latin typeface="Times New Roman"/>
                <a:cs typeface="Times New Roman"/>
              </a:rPr>
              <a:t>of</a:t>
            </a:r>
            <a:r>
              <a:rPr sz="2800" spc="-45" dirty="0">
                <a:latin typeface="Times New Roman"/>
                <a:cs typeface="Times New Roman"/>
              </a:rPr>
              <a:t> </a:t>
            </a:r>
            <a:r>
              <a:rPr sz="2800" spc="-11" dirty="0">
                <a:latin typeface="Times New Roman"/>
                <a:cs typeface="Times New Roman"/>
              </a:rPr>
              <a:t>determination</a:t>
            </a:r>
            <a:r>
              <a:rPr sz="2800" spc="-51" dirty="0">
                <a:latin typeface="Times New Roman"/>
                <a:cs typeface="Times New Roman"/>
              </a:rPr>
              <a:t> </a:t>
            </a:r>
            <a:r>
              <a:rPr sz="2800" dirty="0">
                <a:latin typeface="Times New Roman"/>
                <a:cs typeface="Times New Roman"/>
              </a:rPr>
              <a:t>=</a:t>
            </a:r>
            <a:r>
              <a:rPr sz="2800" spc="-60" dirty="0">
                <a:latin typeface="Times New Roman"/>
                <a:cs typeface="Times New Roman"/>
              </a:rPr>
              <a:t> </a:t>
            </a:r>
            <a:r>
              <a:rPr sz="2800" dirty="0">
                <a:latin typeface="Times New Roman"/>
                <a:cs typeface="Times New Roman"/>
              </a:rPr>
              <a:t>amount</a:t>
            </a:r>
            <a:r>
              <a:rPr sz="2800" spc="-51" dirty="0">
                <a:latin typeface="Times New Roman"/>
                <a:cs typeface="Times New Roman"/>
              </a:rPr>
              <a:t> </a:t>
            </a:r>
            <a:r>
              <a:rPr sz="2800" spc="-25" dirty="0">
                <a:latin typeface="Times New Roman"/>
                <a:cs typeface="Times New Roman"/>
              </a:rPr>
              <a:t>of 	</a:t>
            </a:r>
            <a:r>
              <a:rPr sz="2800" dirty="0">
                <a:latin typeface="Times New Roman"/>
                <a:cs typeface="Times New Roman"/>
              </a:rPr>
              <a:t>variability</a:t>
            </a:r>
            <a:r>
              <a:rPr sz="2800" spc="-85" dirty="0">
                <a:latin typeface="Times New Roman"/>
                <a:cs typeface="Times New Roman"/>
              </a:rPr>
              <a:t> </a:t>
            </a:r>
            <a:r>
              <a:rPr sz="2800" dirty="0">
                <a:latin typeface="Times New Roman"/>
                <a:cs typeface="Times New Roman"/>
              </a:rPr>
              <a:t>in</a:t>
            </a:r>
            <a:r>
              <a:rPr sz="2800" spc="-71" dirty="0">
                <a:latin typeface="Times New Roman"/>
                <a:cs typeface="Times New Roman"/>
              </a:rPr>
              <a:t> </a:t>
            </a:r>
            <a:r>
              <a:rPr sz="2800" dirty="0">
                <a:latin typeface="Times New Roman"/>
                <a:cs typeface="Times New Roman"/>
              </a:rPr>
              <a:t>a</a:t>
            </a:r>
            <a:r>
              <a:rPr sz="2800" spc="-71" dirty="0">
                <a:latin typeface="Times New Roman"/>
                <a:cs typeface="Times New Roman"/>
              </a:rPr>
              <a:t> </a:t>
            </a:r>
            <a:r>
              <a:rPr sz="2800" dirty="0">
                <a:latin typeface="Times New Roman"/>
                <a:cs typeface="Times New Roman"/>
              </a:rPr>
              <a:t>variable</a:t>
            </a:r>
            <a:r>
              <a:rPr sz="2800" spc="-71" dirty="0">
                <a:latin typeface="Times New Roman"/>
                <a:cs typeface="Times New Roman"/>
              </a:rPr>
              <a:t> </a:t>
            </a:r>
            <a:r>
              <a:rPr sz="2800" dirty="0">
                <a:latin typeface="Times New Roman"/>
                <a:cs typeface="Times New Roman"/>
              </a:rPr>
              <a:t>determined</a:t>
            </a:r>
            <a:r>
              <a:rPr sz="2800" spc="-71" dirty="0">
                <a:latin typeface="Times New Roman"/>
                <a:cs typeface="Times New Roman"/>
              </a:rPr>
              <a:t> </a:t>
            </a:r>
            <a:r>
              <a:rPr sz="2800" dirty="0">
                <a:latin typeface="Times New Roman"/>
                <a:cs typeface="Times New Roman"/>
              </a:rPr>
              <a:t>by</a:t>
            </a:r>
            <a:r>
              <a:rPr sz="2800" spc="-60" dirty="0">
                <a:latin typeface="Times New Roman"/>
                <a:cs typeface="Times New Roman"/>
              </a:rPr>
              <a:t> </a:t>
            </a:r>
            <a:r>
              <a:rPr sz="2800" dirty="0">
                <a:latin typeface="Times New Roman"/>
                <a:cs typeface="Times New Roman"/>
              </a:rPr>
              <a:t>the</a:t>
            </a:r>
            <a:r>
              <a:rPr sz="2800" spc="-65" dirty="0">
                <a:latin typeface="Times New Roman"/>
                <a:cs typeface="Times New Roman"/>
              </a:rPr>
              <a:t> </a:t>
            </a:r>
            <a:r>
              <a:rPr sz="2800" spc="-11" dirty="0">
                <a:latin typeface="Times New Roman"/>
                <a:cs typeface="Times New Roman"/>
              </a:rPr>
              <a:t>other 	variable</a:t>
            </a:r>
            <a:endParaRPr sz="2800">
              <a:latin typeface="Times New Roman"/>
              <a:cs typeface="Times New Roman"/>
            </a:endParaRPr>
          </a:p>
          <a:p>
            <a:pPr marL="768331" lvl="1" indent="-285744">
              <a:lnSpc>
                <a:spcPts val="3191"/>
              </a:lnSpc>
              <a:spcBef>
                <a:spcPts val="280"/>
              </a:spcBef>
              <a:buChar char="–"/>
              <a:tabLst>
                <a:tab pos="768331" algn="l"/>
              </a:tabLst>
            </a:pPr>
            <a:r>
              <a:rPr sz="2800" dirty="0">
                <a:latin typeface="Times New Roman"/>
                <a:cs typeface="Times New Roman"/>
              </a:rPr>
              <a:t>r</a:t>
            </a:r>
            <a:r>
              <a:rPr sz="2800" spc="-65" dirty="0">
                <a:latin typeface="Times New Roman"/>
                <a:cs typeface="Times New Roman"/>
              </a:rPr>
              <a:t> </a:t>
            </a:r>
            <a:r>
              <a:rPr sz="2800" dirty="0">
                <a:latin typeface="Times New Roman"/>
                <a:cs typeface="Times New Roman"/>
              </a:rPr>
              <a:t>=</a:t>
            </a:r>
            <a:r>
              <a:rPr sz="2800" spc="-65" dirty="0">
                <a:latin typeface="Times New Roman"/>
                <a:cs typeface="Times New Roman"/>
              </a:rPr>
              <a:t> </a:t>
            </a:r>
            <a:r>
              <a:rPr sz="2800" spc="-11" dirty="0">
                <a:latin typeface="Times New Roman"/>
                <a:cs typeface="Times New Roman"/>
              </a:rPr>
              <a:t>0-</a:t>
            </a:r>
            <a:r>
              <a:rPr sz="2800" dirty="0">
                <a:latin typeface="Times New Roman"/>
                <a:cs typeface="Times New Roman"/>
              </a:rPr>
              <a:t>0.25(“no”</a:t>
            </a:r>
            <a:r>
              <a:rPr sz="2800" spc="-85" dirty="0">
                <a:latin typeface="Times New Roman"/>
                <a:cs typeface="Times New Roman"/>
              </a:rPr>
              <a:t> </a:t>
            </a:r>
            <a:r>
              <a:rPr sz="2800" dirty="0">
                <a:latin typeface="Times New Roman"/>
                <a:cs typeface="Times New Roman"/>
              </a:rPr>
              <a:t>association);</a:t>
            </a:r>
            <a:r>
              <a:rPr sz="2800" spc="-85" dirty="0">
                <a:latin typeface="Times New Roman"/>
                <a:cs typeface="Times New Roman"/>
              </a:rPr>
              <a:t> </a:t>
            </a:r>
            <a:r>
              <a:rPr sz="2800" spc="-11" dirty="0">
                <a:latin typeface="Times New Roman"/>
                <a:cs typeface="Times New Roman"/>
              </a:rPr>
              <a:t>0.25-</a:t>
            </a:r>
            <a:r>
              <a:rPr sz="2800" dirty="0">
                <a:latin typeface="Times New Roman"/>
                <a:cs typeface="Times New Roman"/>
              </a:rPr>
              <a:t>0.5(fair);</a:t>
            </a:r>
            <a:r>
              <a:rPr sz="2800" spc="-60" dirty="0">
                <a:latin typeface="Times New Roman"/>
                <a:cs typeface="Times New Roman"/>
              </a:rPr>
              <a:t> </a:t>
            </a:r>
            <a:r>
              <a:rPr sz="2800" spc="-20" dirty="0">
                <a:latin typeface="Times New Roman"/>
                <a:cs typeface="Times New Roman"/>
              </a:rPr>
              <a:t>0.5-</a:t>
            </a:r>
            <a:endParaRPr sz="2800">
              <a:latin typeface="Times New Roman"/>
              <a:cs typeface="Times New Roman"/>
            </a:endParaRPr>
          </a:p>
          <a:p>
            <a:pPr marL="768966">
              <a:lnSpc>
                <a:spcPts val="3191"/>
              </a:lnSpc>
            </a:pPr>
            <a:r>
              <a:rPr sz="2800" dirty="0">
                <a:latin typeface="Times New Roman"/>
                <a:cs typeface="Times New Roman"/>
              </a:rPr>
              <a:t>0.75</a:t>
            </a:r>
            <a:r>
              <a:rPr sz="2800" spc="-65" dirty="0">
                <a:latin typeface="Times New Roman"/>
                <a:cs typeface="Times New Roman"/>
              </a:rPr>
              <a:t> </a:t>
            </a:r>
            <a:r>
              <a:rPr sz="2800" dirty="0">
                <a:latin typeface="Times New Roman"/>
                <a:cs typeface="Times New Roman"/>
              </a:rPr>
              <a:t>(moderate);</a:t>
            </a:r>
            <a:r>
              <a:rPr sz="2800" spc="-65" dirty="0">
                <a:latin typeface="Times New Roman"/>
                <a:cs typeface="Times New Roman"/>
              </a:rPr>
              <a:t> </a:t>
            </a:r>
            <a:r>
              <a:rPr sz="2800" spc="-11" dirty="0">
                <a:latin typeface="Times New Roman"/>
                <a:cs typeface="Times New Roman"/>
              </a:rPr>
              <a:t>0.75-</a:t>
            </a:r>
            <a:r>
              <a:rPr sz="2800" dirty="0">
                <a:latin typeface="Times New Roman"/>
                <a:cs typeface="Times New Roman"/>
              </a:rPr>
              <a:t>1</a:t>
            </a:r>
            <a:r>
              <a:rPr sz="2800" spc="-80" dirty="0">
                <a:latin typeface="Times New Roman"/>
                <a:cs typeface="Times New Roman"/>
              </a:rPr>
              <a:t> </a:t>
            </a:r>
            <a:r>
              <a:rPr sz="2800" spc="-11" dirty="0">
                <a:latin typeface="Times New Roman"/>
                <a:cs typeface="Times New Roman"/>
              </a:rPr>
              <a:t>(excellent)</a:t>
            </a:r>
            <a:endParaRPr sz="2800">
              <a:latin typeface="Times New Roman"/>
              <a:cs typeface="Times New Roman"/>
            </a:endParaRPr>
          </a:p>
          <a:p>
            <a:pPr marL="368291" marR="286378" indent="-343526">
              <a:lnSpc>
                <a:spcPts val="3460"/>
              </a:lnSpc>
              <a:spcBef>
                <a:spcPts val="811"/>
              </a:spcBef>
              <a:buChar char="•"/>
              <a:tabLst>
                <a:tab pos="368291" algn="l"/>
              </a:tabLst>
            </a:pPr>
            <a:r>
              <a:rPr sz="3200" dirty="0">
                <a:latin typeface="Times New Roman"/>
                <a:cs typeface="Times New Roman"/>
              </a:rPr>
              <a:t>Difference</a:t>
            </a:r>
            <a:r>
              <a:rPr sz="3200" spc="-45" dirty="0">
                <a:latin typeface="Times New Roman"/>
                <a:cs typeface="Times New Roman"/>
              </a:rPr>
              <a:t> </a:t>
            </a:r>
            <a:r>
              <a:rPr sz="3200" dirty="0">
                <a:latin typeface="Times New Roman"/>
                <a:cs typeface="Times New Roman"/>
              </a:rPr>
              <a:t>between</a:t>
            </a:r>
            <a:r>
              <a:rPr sz="3200" spc="-11" dirty="0">
                <a:latin typeface="Times New Roman"/>
                <a:cs typeface="Times New Roman"/>
              </a:rPr>
              <a:t> </a:t>
            </a:r>
            <a:r>
              <a:rPr sz="3200" dirty="0">
                <a:latin typeface="Times New Roman"/>
                <a:cs typeface="Times New Roman"/>
              </a:rPr>
              <a:t>means</a:t>
            </a:r>
            <a:r>
              <a:rPr sz="3200" spc="-11" dirty="0">
                <a:latin typeface="Times New Roman"/>
                <a:cs typeface="Times New Roman"/>
              </a:rPr>
              <a:t> </a:t>
            </a:r>
            <a:r>
              <a:rPr sz="3200" dirty="0">
                <a:latin typeface="Times New Roman"/>
                <a:cs typeface="Times New Roman"/>
              </a:rPr>
              <a:t>in</a:t>
            </a:r>
            <a:r>
              <a:rPr sz="3200" spc="-11" dirty="0">
                <a:latin typeface="Times New Roman"/>
                <a:cs typeface="Times New Roman"/>
              </a:rPr>
              <a:t> experimental </a:t>
            </a:r>
            <a:r>
              <a:rPr sz="3200" dirty="0">
                <a:latin typeface="Times New Roman"/>
                <a:cs typeface="Times New Roman"/>
              </a:rPr>
              <a:t>and</a:t>
            </a:r>
            <a:r>
              <a:rPr sz="3200" spc="-11" dirty="0">
                <a:latin typeface="Times New Roman"/>
                <a:cs typeface="Times New Roman"/>
              </a:rPr>
              <a:t> </a:t>
            </a:r>
            <a:r>
              <a:rPr sz="3200" dirty="0">
                <a:latin typeface="Times New Roman"/>
                <a:cs typeface="Times New Roman"/>
              </a:rPr>
              <a:t>control</a:t>
            </a:r>
            <a:r>
              <a:rPr sz="3200" spc="-25" dirty="0">
                <a:latin typeface="Times New Roman"/>
                <a:cs typeface="Times New Roman"/>
              </a:rPr>
              <a:t> </a:t>
            </a:r>
            <a:r>
              <a:rPr sz="3200" spc="-20" dirty="0">
                <a:latin typeface="Times New Roman"/>
                <a:cs typeface="Times New Roman"/>
              </a:rPr>
              <a:t>group</a:t>
            </a:r>
            <a:endParaRPr sz="3200">
              <a:latin typeface="Times New Roman"/>
              <a:cs typeface="Times New Roman"/>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183</a:t>
            </a:r>
          </a:p>
        </p:txBody>
      </p:sp>
      <p:sp>
        <p:nvSpPr>
          <p:cNvPr id="2" name="object 2"/>
          <p:cNvSpPr txBox="1">
            <a:spLocks noGrp="1"/>
          </p:cNvSpPr>
          <p:nvPr>
            <p:ph type="title"/>
          </p:nvPr>
        </p:nvSpPr>
        <p:spPr>
          <a:xfrm>
            <a:off x="598767" y="485394"/>
            <a:ext cx="10994473" cy="685188"/>
          </a:xfrm>
          <a:prstGeom prst="rect">
            <a:avLst/>
          </a:prstGeom>
        </p:spPr>
        <p:txBody>
          <a:bodyPr vert="horz" wrap="square" lIns="0" tIns="68961" rIns="0" bIns="0" rtlCol="0">
            <a:spAutoFit/>
          </a:bodyPr>
          <a:lstStyle/>
          <a:p>
            <a:pPr marL="2926007" marR="5080" indent="-2495488">
              <a:spcBef>
                <a:spcPts val="95"/>
              </a:spcBef>
            </a:pPr>
            <a:r>
              <a:rPr sz="4000" b="0" dirty="0">
                <a:latin typeface="Times New Roman"/>
                <a:cs typeface="Times New Roman"/>
              </a:rPr>
              <a:t>Relationship</a:t>
            </a:r>
            <a:r>
              <a:rPr sz="4000" b="0" spc="-151" dirty="0">
                <a:latin typeface="Times New Roman"/>
                <a:cs typeface="Times New Roman"/>
              </a:rPr>
              <a:t> </a:t>
            </a:r>
            <a:r>
              <a:rPr sz="4000" b="0" dirty="0">
                <a:latin typeface="Times New Roman"/>
                <a:cs typeface="Times New Roman"/>
              </a:rPr>
              <a:t>between</a:t>
            </a:r>
            <a:r>
              <a:rPr sz="4000" b="0" spc="-125" dirty="0">
                <a:latin typeface="Times New Roman"/>
                <a:cs typeface="Times New Roman"/>
              </a:rPr>
              <a:t> </a:t>
            </a:r>
            <a:r>
              <a:rPr sz="4000" b="0" dirty="0">
                <a:latin typeface="Times New Roman"/>
                <a:cs typeface="Times New Roman"/>
              </a:rPr>
              <a:t>two</a:t>
            </a:r>
            <a:r>
              <a:rPr sz="4000" b="0" spc="-131" dirty="0">
                <a:latin typeface="Times New Roman"/>
                <a:cs typeface="Times New Roman"/>
              </a:rPr>
              <a:t> </a:t>
            </a:r>
            <a:r>
              <a:rPr sz="4000" b="0" spc="-11" dirty="0">
                <a:latin typeface="Times New Roman"/>
                <a:cs typeface="Times New Roman"/>
              </a:rPr>
              <a:t>variables: NOMINAL</a:t>
            </a:r>
            <a:endParaRPr sz="4000">
              <a:latin typeface="Times New Roman"/>
              <a:cs typeface="Times New Roman"/>
            </a:endParaRPr>
          </a:p>
        </p:txBody>
      </p:sp>
      <p:sp>
        <p:nvSpPr>
          <p:cNvPr id="3" name="object 3"/>
          <p:cNvSpPr txBox="1"/>
          <p:nvPr/>
        </p:nvSpPr>
        <p:spPr>
          <a:xfrm>
            <a:off x="764541" y="1904213"/>
            <a:ext cx="7510780" cy="4173578"/>
          </a:xfrm>
          <a:prstGeom prst="rect">
            <a:avLst/>
          </a:prstGeom>
        </p:spPr>
        <p:txBody>
          <a:bodyPr vert="horz" wrap="square" lIns="0" tIns="109855" rIns="0" bIns="0" rtlCol="0">
            <a:spAutoFit/>
          </a:bodyPr>
          <a:lstStyle/>
          <a:p>
            <a:pPr marL="355591" indent="-342891">
              <a:spcBef>
                <a:spcPts val="865"/>
              </a:spcBef>
              <a:buChar char="•"/>
              <a:tabLst>
                <a:tab pos="355591" algn="l"/>
              </a:tabLst>
            </a:pPr>
            <a:r>
              <a:rPr sz="3200" dirty="0">
                <a:latin typeface="Times New Roman"/>
                <a:cs typeface="Times New Roman"/>
              </a:rPr>
              <a:t>Incidence</a:t>
            </a:r>
            <a:r>
              <a:rPr sz="3200" spc="-51" dirty="0">
                <a:latin typeface="Times New Roman"/>
                <a:cs typeface="Times New Roman"/>
              </a:rPr>
              <a:t> </a:t>
            </a:r>
            <a:r>
              <a:rPr sz="3200" dirty="0">
                <a:latin typeface="Times New Roman"/>
                <a:cs typeface="Times New Roman"/>
              </a:rPr>
              <a:t>risk</a:t>
            </a:r>
            <a:r>
              <a:rPr sz="3200" spc="5" dirty="0">
                <a:latin typeface="Times New Roman"/>
                <a:cs typeface="Times New Roman"/>
              </a:rPr>
              <a:t> </a:t>
            </a:r>
            <a:r>
              <a:rPr sz="3200" dirty="0">
                <a:latin typeface="Times New Roman"/>
                <a:cs typeface="Times New Roman"/>
              </a:rPr>
              <a:t>=</a:t>
            </a:r>
            <a:r>
              <a:rPr sz="3200" spc="5" dirty="0">
                <a:latin typeface="Times New Roman"/>
                <a:cs typeface="Times New Roman"/>
              </a:rPr>
              <a:t> </a:t>
            </a:r>
            <a:r>
              <a:rPr sz="3200" dirty="0">
                <a:latin typeface="Times New Roman"/>
                <a:cs typeface="Times New Roman"/>
              </a:rPr>
              <a:t>risk</a:t>
            </a:r>
            <a:r>
              <a:rPr sz="3200" spc="-20" dirty="0">
                <a:latin typeface="Times New Roman"/>
                <a:cs typeface="Times New Roman"/>
              </a:rPr>
              <a:t> </a:t>
            </a:r>
            <a:r>
              <a:rPr sz="3200" dirty="0">
                <a:latin typeface="Times New Roman"/>
                <a:cs typeface="Times New Roman"/>
              </a:rPr>
              <a:t>=</a:t>
            </a:r>
            <a:r>
              <a:rPr sz="3200" spc="5" dirty="0">
                <a:latin typeface="Times New Roman"/>
                <a:cs typeface="Times New Roman"/>
              </a:rPr>
              <a:t> </a:t>
            </a:r>
            <a:r>
              <a:rPr sz="3200" dirty="0">
                <a:latin typeface="Times New Roman"/>
                <a:cs typeface="Times New Roman"/>
              </a:rPr>
              <a:t>incidence</a:t>
            </a:r>
            <a:r>
              <a:rPr sz="3200" spc="-35" dirty="0">
                <a:latin typeface="Times New Roman"/>
                <a:cs typeface="Times New Roman"/>
              </a:rPr>
              <a:t> </a:t>
            </a:r>
            <a:r>
              <a:rPr sz="3200" spc="-11" dirty="0">
                <a:latin typeface="Times New Roman"/>
                <a:cs typeface="Times New Roman"/>
              </a:rPr>
              <a:t>proportion</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Relative</a:t>
            </a:r>
            <a:r>
              <a:rPr sz="3200" spc="-15" dirty="0">
                <a:latin typeface="Times New Roman"/>
                <a:cs typeface="Times New Roman"/>
              </a:rPr>
              <a:t> </a:t>
            </a:r>
            <a:r>
              <a:rPr sz="3200" dirty="0">
                <a:latin typeface="Times New Roman"/>
                <a:cs typeface="Times New Roman"/>
              </a:rPr>
              <a:t>risk</a:t>
            </a:r>
            <a:r>
              <a:rPr sz="3200" spc="5" dirty="0">
                <a:latin typeface="Times New Roman"/>
                <a:cs typeface="Times New Roman"/>
              </a:rPr>
              <a:t> </a:t>
            </a:r>
            <a:r>
              <a:rPr sz="3200" dirty="0">
                <a:latin typeface="Times New Roman"/>
                <a:cs typeface="Times New Roman"/>
              </a:rPr>
              <a:t>or</a:t>
            </a:r>
            <a:r>
              <a:rPr sz="3200" spc="-15" dirty="0">
                <a:latin typeface="Times New Roman"/>
                <a:cs typeface="Times New Roman"/>
              </a:rPr>
              <a:t> </a:t>
            </a:r>
            <a:r>
              <a:rPr sz="3200" dirty="0">
                <a:latin typeface="Times New Roman"/>
                <a:cs typeface="Times New Roman"/>
              </a:rPr>
              <a:t>Odds</a:t>
            </a:r>
            <a:r>
              <a:rPr sz="3200" spc="5" dirty="0">
                <a:latin typeface="Times New Roman"/>
                <a:cs typeface="Times New Roman"/>
              </a:rPr>
              <a:t> </a:t>
            </a:r>
            <a:r>
              <a:rPr sz="3200" spc="-11" dirty="0">
                <a:latin typeface="Times New Roman"/>
                <a:cs typeface="Times New Roman"/>
              </a:rPr>
              <a:t>ratio</a:t>
            </a:r>
            <a:endParaRPr sz="3200">
              <a:latin typeface="Times New Roman"/>
              <a:cs typeface="Times New Roman"/>
            </a:endParaRPr>
          </a:p>
          <a:p>
            <a:pPr marL="355591" indent="-342891">
              <a:spcBef>
                <a:spcPts val="765"/>
              </a:spcBef>
              <a:buChar char="•"/>
              <a:tabLst>
                <a:tab pos="355591" algn="l"/>
              </a:tabLst>
            </a:pPr>
            <a:r>
              <a:rPr sz="3200" dirty="0">
                <a:latin typeface="Times New Roman"/>
                <a:cs typeface="Times New Roman"/>
              </a:rPr>
              <a:t>Relative</a:t>
            </a:r>
            <a:r>
              <a:rPr sz="3200" spc="-15" dirty="0">
                <a:latin typeface="Times New Roman"/>
                <a:cs typeface="Times New Roman"/>
              </a:rPr>
              <a:t> </a:t>
            </a:r>
            <a:r>
              <a:rPr sz="3200" dirty="0">
                <a:latin typeface="Times New Roman"/>
                <a:cs typeface="Times New Roman"/>
              </a:rPr>
              <a:t>Risk </a:t>
            </a:r>
            <a:r>
              <a:rPr sz="3200" spc="-11" dirty="0">
                <a:latin typeface="Times New Roman"/>
                <a:cs typeface="Times New Roman"/>
              </a:rPr>
              <a:t>Reduction</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%Efficacy</a:t>
            </a:r>
            <a:r>
              <a:rPr sz="3200" spc="-20" dirty="0">
                <a:latin typeface="Times New Roman"/>
                <a:cs typeface="Times New Roman"/>
              </a:rPr>
              <a:t> </a:t>
            </a:r>
            <a:r>
              <a:rPr sz="3200" dirty="0">
                <a:latin typeface="Times New Roman"/>
                <a:cs typeface="Times New Roman"/>
              </a:rPr>
              <a:t>=</a:t>
            </a:r>
            <a:r>
              <a:rPr sz="3200" spc="-15" dirty="0">
                <a:latin typeface="Times New Roman"/>
                <a:cs typeface="Times New Roman"/>
              </a:rPr>
              <a:t> </a:t>
            </a:r>
            <a:r>
              <a:rPr sz="3200" dirty="0">
                <a:latin typeface="Times New Roman"/>
                <a:cs typeface="Times New Roman"/>
              </a:rPr>
              <a:t>(1-Relative</a:t>
            </a:r>
            <a:r>
              <a:rPr sz="3200" spc="-20" dirty="0">
                <a:latin typeface="Times New Roman"/>
                <a:cs typeface="Times New Roman"/>
              </a:rPr>
              <a:t> </a:t>
            </a:r>
            <a:r>
              <a:rPr sz="3200" dirty="0">
                <a:latin typeface="Times New Roman"/>
                <a:cs typeface="Times New Roman"/>
              </a:rPr>
              <a:t>Risk) ×</a:t>
            </a:r>
            <a:r>
              <a:rPr sz="3200" spc="-11" dirty="0">
                <a:latin typeface="Times New Roman"/>
                <a:cs typeface="Times New Roman"/>
              </a:rPr>
              <a:t> </a:t>
            </a:r>
            <a:r>
              <a:rPr sz="3200" spc="-20" dirty="0">
                <a:latin typeface="Times New Roman"/>
                <a:cs typeface="Times New Roman"/>
              </a:rPr>
              <a:t>100%</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Absolute</a:t>
            </a:r>
            <a:r>
              <a:rPr sz="3200" spc="-25" dirty="0">
                <a:latin typeface="Times New Roman"/>
                <a:cs typeface="Times New Roman"/>
              </a:rPr>
              <a:t> </a:t>
            </a:r>
            <a:r>
              <a:rPr sz="3200" dirty="0">
                <a:latin typeface="Times New Roman"/>
                <a:cs typeface="Times New Roman"/>
              </a:rPr>
              <a:t>Risk</a:t>
            </a:r>
            <a:r>
              <a:rPr sz="3200" spc="5" dirty="0">
                <a:latin typeface="Times New Roman"/>
                <a:cs typeface="Times New Roman"/>
              </a:rPr>
              <a:t> </a:t>
            </a:r>
            <a:r>
              <a:rPr sz="3200" spc="-11" dirty="0">
                <a:latin typeface="Times New Roman"/>
                <a:cs typeface="Times New Roman"/>
              </a:rPr>
              <a:t>Reduction</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Number</a:t>
            </a:r>
            <a:r>
              <a:rPr sz="3200" spc="-31" dirty="0">
                <a:latin typeface="Times New Roman"/>
                <a:cs typeface="Times New Roman"/>
              </a:rPr>
              <a:t> </a:t>
            </a:r>
            <a:r>
              <a:rPr sz="3200" dirty="0">
                <a:latin typeface="Times New Roman"/>
                <a:cs typeface="Times New Roman"/>
              </a:rPr>
              <a:t>Needed</a:t>
            </a:r>
            <a:r>
              <a:rPr sz="3200" spc="-20" dirty="0">
                <a:latin typeface="Times New Roman"/>
                <a:cs typeface="Times New Roman"/>
              </a:rPr>
              <a:t> </a:t>
            </a:r>
            <a:r>
              <a:rPr sz="3200" dirty="0">
                <a:latin typeface="Times New Roman"/>
                <a:cs typeface="Times New Roman"/>
              </a:rPr>
              <a:t>to</a:t>
            </a:r>
            <a:r>
              <a:rPr sz="3200" spc="5" dirty="0">
                <a:latin typeface="Times New Roman"/>
                <a:cs typeface="Times New Roman"/>
              </a:rPr>
              <a:t> </a:t>
            </a:r>
            <a:r>
              <a:rPr sz="3200" spc="-11" dirty="0">
                <a:latin typeface="Times New Roman"/>
                <a:cs typeface="Times New Roman"/>
              </a:rPr>
              <a:t>Treat</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Number</a:t>
            </a:r>
            <a:r>
              <a:rPr sz="3200" spc="-31" dirty="0">
                <a:latin typeface="Times New Roman"/>
                <a:cs typeface="Times New Roman"/>
              </a:rPr>
              <a:t> </a:t>
            </a:r>
            <a:r>
              <a:rPr sz="3200" dirty="0">
                <a:latin typeface="Times New Roman"/>
                <a:cs typeface="Times New Roman"/>
              </a:rPr>
              <a:t>Needed</a:t>
            </a:r>
            <a:r>
              <a:rPr sz="3200" spc="-20" dirty="0">
                <a:latin typeface="Times New Roman"/>
                <a:cs typeface="Times New Roman"/>
              </a:rPr>
              <a:t> </a:t>
            </a:r>
            <a:r>
              <a:rPr sz="3200" dirty="0">
                <a:latin typeface="Times New Roman"/>
                <a:cs typeface="Times New Roman"/>
              </a:rPr>
              <a:t>to</a:t>
            </a:r>
            <a:r>
              <a:rPr sz="3200" spc="11" dirty="0">
                <a:latin typeface="Times New Roman"/>
                <a:cs typeface="Times New Roman"/>
              </a:rPr>
              <a:t> </a:t>
            </a:r>
            <a:r>
              <a:rPr sz="3200" spc="-20" dirty="0">
                <a:latin typeface="Times New Roman"/>
                <a:cs typeface="Times New Roman"/>
              </a:rPr>
              <a:t>Harm</a:t>
            </a:r>
            <a:endParaRPr sz="3200">
              <a:latin typeface="Times New Roman"/>
              <a:cs typeface="Times New Roman"/>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45100" y="5779415"/>
            <a:ext cx="3429000" cy="659155"/>
          </a:xfrm>
          <a:prstGeom prst="rect">
            <a:avLst/>
          </a:prstGeom>
        </p:spPr>
        <p:txBody>
          <a:bodyPr vert="horz" wrap="square" lIns="0" tIns="12700" rIns="0" bIns="0" rtlCol="0">
            <a:spAutoFit/>
          </a:bodyPr>
          <a:lstStyle/>
          <a:p>
            <a:pPr marR="17780" algn="r">
              <a:spcBef>
                <a:spcPts val="100"/>
              </a:spcBef>
            </a:pPr>
            <a:r>
              <a:rPr dirty="0">
                <a:latin typeface="Times New Roman"/>
                <a:cs typeface="Times New Roman"/>
              </a:rPr>
              <a:t>Odds</a:t>
            </a:r>
            <a:r>
              <a:rPr spc="5" dirty="0">
                <a:latin typeface="Times New Roman"/>
                <a:cs typeface="Times New Roman"/>
              </a:rPr>
              <a:t> </a:t>
            </a:r>
            <a:r>
              <a:rPr dirty="0">
                <a:latin typeface="Times New Roman"/>
                <a:cs typeface="Times New Roman"/>
              </a:rPr>
              <a:t>Ratio</a:t>
            </a:r>
            <a:r>
              <a:rPr spc="-31" dirty="0">
                <a:latin typeface="Times New Roman"/>
                <a:cs typeface="Times New Roman"/>
              </a:rPr>
              <a:t> </a:t>
            </a:r>
            <a:r>
              <a:rPr dirty="0">
                <a:latin typeface="Times New Roman"/>
                <a:cs typeface="Times New Roman"/>
              </a:rPr>
              <a:t>(OR)</a:t>
            </a:r>
            <a:r>
              <a:rPr spc="5" dirty="0">
                <a:latin typeface="Times New Roman"/>
                <a:cs typeface="Times New Roman"/>
              </a:rPr>
              <a:t> </a:t>
            </a:r>
            <a:r>
              <a:rPr dirty="0">
                <a:latin typeface="Times New Roman"/>
                <a:cs typeface="Times New Roman"/>
              </a:rPr>
              <a:t>=</a:t>
            </a:r>
            <a:r>
              <a:rPr spc="-5" dirty="0">
                <a:latin typeface="Times New Roman"/>
                <a:cs typeface="Times New Roman"/>
              </a:rPr>
              <a:t> </a:t>
            </a:r>
            <a:r>
              <a:rPr u="sng" dirty="0">
                <a:uFill>
                  <a:solidFill>
                    <a:srgbClr val="000000"/>
                  </a:solidFill>
                </a:uFill>
                <a:latin typeface="Times New Roman"/>
                <a:cs typeface="Times New Roman"/>
              </a:rPr>
              <a:t>a/b</a:t>
            </a:r>
            <a:r>
              <a:rPr spc="-15" dirty="0">
                <a:latin typeface="Times New Roman"/>
                <a:cs typeface="Times New Roman"/>
              </a:rPr>
              <a:t> </a:t>
            </a:r>
            <a:r>
              <a:rPr dirty="0">
                <a:latin typeface="Times New Roman"/>
                <a:cs typeface="Times New Roman"/>
              </a:rPr>
              <a:t>=</a:t>
            </a:r>
            <a:r>
              <a:rPr spc="-11" dirty="0">
                <a:latin typeface="Times New Roman"/>
                <a:cs typeface="Times New Roman"/>
              </a:rPr>
              <a:t> </a:t>
            </a:r>
            <a:r>
              <a:rPr u="sng" spc="-25" dirty="0">
                <a:uFill>
                  <a:solidFill>
                    <a:srgbClr val="000000"/>
                  </a:solidFill>
                </a:uFill>
                <a:latin typeface="Times New Roman"/>
                <a:cs typeface="Times New Roman"/>
              </a:rPr>
              <a:t>ad</a:t>
            </a:r>
            <a:endParaRPr>
              <a:latin typeface="Times New Roman"/>
              <a:cs typeface="Times New Roman"/>
            </a:endParaRPr>
          </a:p>
          <a:p>
            <a:pPr marR="5080" algn="r">
              <a:spcBef>
                <a:spcPts val="35"/>
              </a:spcBef>
            </a:pPr>
            <a:r>
              <a:rPr sz="3600" baseline="1157" dirty="0">
                <a:latin typeface="Times New Roman"/>
                <a:cs typeface="Times New Roman"/>
              </a:rPr>
              <a:t>c/d</a:t>
            </a:r>
            <a:r>
              <a:rPr sz="3600" spc="331" baseline="1157" dirty="0">
                <a:latin typeface="Times New Roman"/>
                <a:cs typeface="Times New Roman"/>
              </a:rPr>
              <a:t> </a:t>
            </a:r>
            <a:r>
              <a:rPr sz="1400" spc="-11" dirty="0">
                <a:latin typeface="Times New Roman"/>
                <a:cs typeface="Times New Roman"/>
              </a:rPr>
              <a:t>184</a:t>
            </a:r>
            <a:r>
              <a:rPr sz="3600" spc="-15" baseline="1157" dirty="0">
                <a:latin typeface="Times New Roman"/>
                <a:cs typeface="Times New Roman"/>
              </a:rPr>
              <a:t>bc</a:t>
            </a:r>
            <a:endParaRPr sz="3600" baseline="1157">
              <a:latin typeface="Times New Roman"/>
              <a:cs typeface="Times New Roman"/>
            </a:endParaRPr>
          </a:p>
        </p:txBody>
      </p:sp>
      <p:sp>
        <p:nvSpPr>
          <p:cNvPr id="3" name="object 3"/>
          <p:cNvSpPr txBox="1">
            <a:spLocks noGrp="1"/>
          </p:cNvSpPr>
          <p:nvPr>
            <p:ph type="title"/>
          </p:nvPr>
        </p:nvSpPr>
        <p:spPr>
          <a:xfrm>
            <a:off x="1082450" y="478283"/>
            <a:ext cx="6976745" cy="1367682"/>
          </a:xfrm>
          <a:prstGeom prst="rect">
            <a:avLst/>
          </a:prstGeom>
        </p:spPr>
        <p:txBody>
          <a:bodyPr vert="horz" wrap="square" lIns="0" tIns="13335" rIns="0" bIns="0" rtlCol="0">
            <a:spAutoFit/>
          </a:bodyPr>
          <a:lstStyle/>
          <a:p>
            <a:pPr marL="19685" marR="5080" indent="-7620">
              <a:spcBef>
                <a:spcPts val="105"/>
              </a:spcBef>
            </a:pPr>
            <a:r>
              <a:rPr sz="4400" b="0" dirty="0">
                <a:latin typeface="Times New Roman"/>
                <a:cs typeface="Times New Roman"/>
              </a:rPr>
              <a:t>Is there</a:t>
            </a:r>
            <a:r>
              <a:rPr sz="4400" b="0" spc="-25" dirty="0">
                <a:latin typeface="Times New Roman"/>
                <a:cs typeface="Times New Roman"/>
              </a:rPr>
              <a:t> </a:t>
            </a:r>
            <a:r>
              <a:rPr sz="4400" b="0" dirty="0">
                <a:latin typeface="Times New Roman"/>
                <a:cs typeface="Times New Roman"/>
              </a:rPr>
              <a:t>an association</a:t>
            </a:r>
            <a:r>
              <a:rPr sz="4400" b="0" spc="-35" dirty="0">
                <a:latin typeface="Times New Roman"/>
                <a:cs typeface="Times New Roman"/>
              </a:rPr>
              <a:t> </a:t>
            </a:r>
            <a:r>
              <a:rPr sz="4400" b="0" spc="-11" dirty="0">
                <a:latin typeface="Times New Roman"/>
                <a:cs typeface="Times New Roman"/>
              </a:rPr>
              <a:t>between </a:t>
            </a:r>
            <a:r>
              <a:rPr sz="4400" b="0" dirty="0">
                <a:latin typeface="Times New Roman"/>
                <a:cs typeface="Times New Roman"/>
              </a:rPr>
              <a:t>the</a:t>
            </a:r>
            <a:r>
              <a:rPr sz="4400" b="0" spc="-11" dirty="0">
                <a:latin typeface="Times New Roman"/>
                <a:cs typeface="Times New Roman"/>
              </a:rPr>
              <a:t> </a:t>
            </a:r>
            <a:r>
              <a:rPr sz="4400" b="0" dirty="0">
                <a:latin typeface="Times New Roman"/>
                <a:cs typeface="Times New Roman"/>
              </a:rPr>
              <a:t>Intervention</a:t>
            </a:r>
            <a:r>
              <a:rPr sz="4400" b="0" spc="-35" dirty="0">
                <a:latin typeface="Times New Roman"/>
                <a:cs typeface="Times New Roman"/>
              </a:rPr>
              <a:t> </a:t>
            </a:r>
            <a:r>
              <a:rPr sz="4400" b="0" dirty="0">
                <a:latin typeface="Times New Roman"/>
                <a:cs typeface="Times New Roman"/>
              </a:rPr>
              <a:t>and</a:t>
            </a:r>
            <a:r>
              <a:rPr sz="4400" b="0" spc="-5" dirty="0">
                <a:latin typeface="Times New Roman"/>
                <a:cs typeface="Times New Roman"/>
              </a:rPr>
              <a:t> </a:t>
            </a:r>
            <a:r>
              <a:rPr sz="4400" b="0" spc="-11" dirty="0">
                <a:latin typeface="Times New Roman"/>
                <a:cs typeface="Times New Roman"/>
              </a:rPr>
              <a:t>Outcome?</a:t>
            </a:r>
            <a:endParaRPr sz="4400">
              <a:latin typeface="Times New Roman"/>
              <a:cs typeface="Times New Roman"/>
            </a:endParaRPr>
          </a:p>
        </p:txBody>
      </p:sp>
      <p:graphicFrame>
        <p:nvGraphicFramePr>
          <p:cNvPr id="4" name="object 4"/>
          <p:cNvGraphicFramePr>
            <a:graphicFrameLocks noGrp="1"/>
          </p:cNvGraphicFramePr>
          <p:nvPr/>
        </p:nvGraphicFramePr>
        <p:xfrm>
          <a:off x="2662429" y="2967227"/>
          <a:ext cx="3514725" cy="1828800"/>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838200">
                <a:tc>
                  <a:txBody>
                    <a:bodyPr/>
                    <a:lstStyle/>
                    <a:p>
                      <a:pPr marR="695325" algn="r">
                        <a:lnSpc>
                          <a:spcPct val="100000"/>
                        </a:lnSpc>
                        <a:spcBef>
                          <a:spcPts val="1805"/>
                        </a:spcBef>
                      </a:pPr>
                      <a:r>
                        <a:rPr sz="2400" dirty="0">
                          <a:latin typeface="Times New Roman"/>
                          <a:cs typeface="Times New Roman"/>
                        </a:rPr>
                        <a:t>a</a:t>
                      </a:r>
                      <a:endParaRPr sz="2400">
                        <a:latin typeface="Times New Roman"/>
                        <a:cs typeface="Times New Roman"/>
                      </a:endParaRPr>
                    </a:p>
                  </a:txBody>
                  <a:tcPr marL="0" marR="0" marT="2292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2400" algn="ctr">
                        <a:lnSpc>
                          <a:spcPct val="100000"/>
                        </a:lnSpc>
                        <a:spcBef>
                          <a:spcPts val="1805"/>
                        </a:spcBef>
                      </a:pPr>
                      <a:r>
                        <a:rPr sz="2400" dirty="0">
                          <a:latin typeface="Times New Roman"/>
                          <a:cs typeface="Times New Roman"/>
                        </a:rPr>
                        <a:t>b</a:t>
                      </a:r>
                      <a:endParaRPr sz="2400">
                        <a:latin typeface="Times New Roman"/>
                        <a:cs typeface="Times New Roman"/>
                      </a:endParaRPr>
                    </a:p>
                  </a:txBody>
                  <a:tcPr marL="0" marR="0" marT="2292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990600">
                <a:tc>
                  <a:txBody>
                    <a:bodyPr/>
                    <a:lstStyle/>
                    <a:p>
                      <a:pPr marR="695325" algn="r">
                        <a:lnSpc>
                          <a:spcPct val="100000"/>
                        </a:lnSpc>
                        <a:spcBef>
                          <a:spcPts val="1205"/>
                        </a:spcBef>
                      </a:pPr>
                      <a:r>
                        <a:rPr sz="2400" dirty="0">
                          <a:latin typeface="Times New Roman"/>
                          <a:cs typeface="Times New Roman"/>
                        </a:rPr>
                        <a:t>c</a:t>
                      </a:r>
                      <a:endParaRPr sz="2400">
                        <a:latin typeface="Times New Roman"/>
                        <a:cs typeface="Times New Roman"/>
                      </a:endParaRPr>
                    </a:p>
                  </a:txBody>
                  <a:tcPr marL="0" marR="0" marT="1530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gn="ctr">
                        <a:lnSpc>
                          <a:spcPct val="100000"/>
                        </a:lnSpc>
                        <a:spcBef>
                          <a:spcPts val="1480"/>
                        </a:spcBef>
                      </a:pPr>
                      <a:r>
                        <a:rPr sz="2400" dirty="0">
                          <a:latin typeface="Times New Roman"/>
                          <a:cs typeface="Times New Roman"/>
                        </a:rPr>
                        <a:t>d</a:t>
                      </a:r>
                      <a:endParaRPr sz="2400">
                        <a:latin typeface="Times New Roman"/>
                        <a:cs typeface="Times New Roman"/>
                      </a:endParaRPr>
                    </a:p>
                  </a:txBody>
                  <a:tcPr marL="0" marR="0" marT="18796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bl>
          </a:graphicData>
        </a:graphic>
      </p:graphicFrame>
      <p:sp>
        <p:nvSpPr>
          <p:cNvPr id="5" name="object 5"/>
          <p:cNvSpPr txBox="1"/>
          <p:nvPr/>
        </p:nvSpPr>
        <p:spPr>
          <a:xfrm>
            <a:off x="383541" y="3299286"/>
            <a:ext cx="1517651" cy="289823"/>
          </a:xfrm>
          <a:prstGeom prst="rect">
            <a:avLst/>
          </a:prstGeom>
        </p:spPr>
        <p:txBody>
          <a:bodyPr vert="horz" wrap="square" lIns="0" tIns="12700" rIns="0" bIns="0" rtlCol="0">
            <a:spAutoFit/>
          </a:bodyPr>
          <a:lstStyle/>
          <a:p>
            <a:pPr marL="12700">
              <a:spcBef>
                <a:spcPts val="100"/>
              </a:spcBef>
            </a:pPr>
            <a:r>
              <a:rPr spc="-11" dirty="0">
                <a:latin typeface="Times New Roman"/>
                <a:cs typeface="Times New Roman"/>
              </a:rPr>
              <a:t>Intervention</a:t>
            </a:r>
            <a:endParaRPr>
              <a:latin typeface="Times New Roman"/>
              <a:cs typeface="Times New Roman"/>
            </a:endParaRPr>
          </a:p>
        </p:txBody>
      </p:sp>
      <p:sp>
        <p:nvSpPr>
          <p:cNvPr id="6" name="object 6"/>
          <p:cNvSpPr txBox="1"/>
          <p:nvPr/>
        </p:nvSpPr>
        <p:spPr>
          <a:xfrm>
            <a:off x="3508376" y="1759173"/>
            <a:ext cx="2150111" cy="903452"/>
          </a:xfrm>
          <a:prstGeom prst="rect">
            <a:avLst/>
          </a:prstGeom>
        </p:spPr>
        <p:txBody>
          <a:bodyPr vert="horz" wrap="square" lIns="0" tIns="180975" rIns="0" bIns="0" rtlCol="0">
            <a:spAutoFit/>
          </a:bodyPr>
          <a:lstStyle/>
          <a:p>
            <a:pPr marL="391785">
              <a:spcBef>
                <a:spcPts val="1425"/>
              </a:spcBef>
            </a:pPr>
            <a:r>
              <a:rPr spc="-11" dirty="0">
                <a:latin typeface="Times New Roman"/>
                <a:cs typeface="Times New Roman"/>
              </a:rPr>
              <a:t>Outcome</a:t>
            </a:r>
            <a:endParaRPr>
              <a:latin typeface="Times New Roman"/>
              <a:cs typeface="Times New Roman"/>
            </a:endParaRPr>
          </a:p>
          <a:p>
            <a:pPr marL="12700">
              <a:spcBef>
                <a:spcPts val="1325"/>
              </a:spcBef>
              <a:tabLst>
                <a:tab pos="1765256" algn="l"/>
              </a:tabLst>
            </a:pPr>
            <a:r>
              <a:rPr spc="-25" dirty="0">
                <a:latin typeface="Times New Roman"/>
                <a:cs typeface="Times New Roman"/>
              </a:rPr>
              <a:t>Yes</a:t>
            </a:r>
            <a:r>
              <a:rPr dirty="0">
                <a:latin typeface="Times New Roman"/>
                <a:cs typeface="Times New Roman"/>
              </a:rPr>
              <a:t>	</a:t>
            </a:r>
            <a:r>
              <a:rPr spc="-25" dirty="0">
                <a:latin typeface="Times New Roman"/>
                <a:cs typeface="Times New Roman"/>
              </a:rPr>
              <a:t>No</a:t>
            </a:r>
            <a:endParaRPr>
              <a:latin typeface="Times New Roman"/>
              <a:cs typeface="Times New Roman"/>
            </a:endParaRPr>
          </a:p>
        </p:txBody>
      </p:sp>
      <p:sp>
        <p:nvSpPr>
          <p:cNvPr id="7" name="object 7"/>
          <p:cNvSpPr txBox="1"/>
          <p:nvPr/>
        </p:nvSpPr>
        <p:spPr>
          <a:xfrm>
            <a:off x="6289931" y="3147190"/>
            <a:ext cx="2270125" cy="1144031"/>
          </a:xfrm>
          <a:prstGeom prst="rect">
            <a:avLst/>
          </a:prstGeom>
        </p:spPr>
        <p:txBody>
          <a:bodyPr vert="horz" wrap="square" lIns="0" tIns="12700" rIns="0" bIns="0" rtlCol="0">
            <a:spAutoFit/>
          </a:bodyPr>
          <a:lstStyle/>
          <a:p>
            <a:pPr marL="50799">
              <a:spcBef>
                <a:spcPts val="100"/>
              </a:spcBef>
              <a:tabLst>
                <a:tab pos="965176" algn="l"/>
              </a:tabLst>
            </a:pPr>
            <a:r>
              <a:rPr spc="-25" dirty="0">
                <a:latin typeface="Times New Roman"/>
                <a:cs typeface="Times New Roman"/>
              </a:rPr>
              <a:t>a+b</a:t>
            </a:r>
            <a:r>
              <a:rPr dirty="0">
                <a:latin typeface="Times New Roman"/>
                <a:cs typeface="Times New Roman"/>
              </a:rPr>
              <a:t>	I</a:t>
            </a:r>
            <a:r>
              <a:rPr baseline="-20833" dirty="0">
                <a:latin typeface="Times New Roman"/>
                <a:cs typeface="Times New Roman"/>
              </a:rPr>
              <a:t>E</a:t>
            </a:r>
            <a:r>
              <a:rPr spc="284" baseline="-20833" dirty="0">
                <a:latin typeface="Times New Roman"/>
                <a:cs typeface="Times New Roman"/>
              </a:rPr>
              <a:t> </a:t>
            </a:r>
            <a:r>
              <a:rPr dirty="0">
                <a:latin typeface="Times New Roman"/>
                <a:cs typeface="Times New Roman"/>
              </a:rPr>
              <a:t>=</a:t>
            </a:r>
            <a:r>
              <a:rPr spc="-15" dirty="0">
                <a:latin typeface="Times New Roman"/>
                <a:cs typeface="Times New Roman"/>
              </a:rPr>
              <a:t> </a:t>
            </a:r>
            <a:r>
              <a:rPr spc="-20" dirty="0">
                <a:latin typeface="Times New Roman"/>
                <a:cs typeface="Times New Roman"/>
              </a:rPr>
              <a:t>a/a+b</a:t>
            </a:r>
            <a:endParaRPr>
              <a:latin typeface="Times New Roman"/>
              <a:cs typeface="Times New Roman"/>
            </a:endParaRPr>
          </a:p>
          <a:p>
            <a:pPr>
              <a:spcBef>
                <a:spcPts val="5"/>
              </a:spcBef>
            </a:pPr>
            <a:endParaRPr sz="3751">
              <a:latin typeface="Times New Roman"/>
              <a:cs typeface="Times New Roman"/>
            </a:endParaRPr>
          </a:p>
          <a:p>
            <a:pPr marL="50799">
              <a:spcBef>
                <a:spcPts val="5"/>
              </a:spcBef>
              <a:tabLst>
                <a:tab pos="965176" algn="l"/>
              </a:tabLst>
            </a:pPr>
            <a:r>
              <a:rPr spc="-25" dirty="0">
                <a:latin typeface="Times New Roman"/>
                <a:cs typeface="Times New Roman"/>
              </a:rPr>
              <a:t>c+d</a:t>
            </a:r>
            <a:r>
              <a:rPr dirty="0">
                <a:latin typeface="Times New Roman"/>
                <a:cs typeface="Times New Roman"/>
              </a:rPr>
              <a:t>	I</a:t>
            </a:r>
            <a:r>
              <a:rPr baseline="-20833" dirty="0">
                <a:latin typeface="Times New Roman"/>
                <a:cs typeface="Times New Roman"/>
              </a:rPr>
              <a:t>C</a:t>
            </a:r>
            <a:r>
              <a:rPr spc="271" baseline="-20833" dirty="0">
                <a:latin typeface="Times New Roman"/>
                <a:cs typeface="Times New Roman"/>
              </a:rPr>
              <a:t> </a:t>
            </a:r>
            <a:r>
              <a:rPr dirty="0">
                <a:latin typeface="Times New Roman"/>
                <a:cs typeface="Times New Roman"/>
              </a:rPr>
              <a:t>=</a:t>
            </a:r>
            <a:r>
              <a:rPr spc="-5" dirty="0">
                <a:latin typeface="Times New Roman"/>
                <a:cs typeface="Times New Roman"/>
              </a:rPr>
              <a:t> </a:t>
            </a:r>
            <a:r>
              <a:rPr spc="-11" dirty="0">
                <a:latin typeface="Times New Roman"/>
                <a:cs typeface="Times New Roman"/>
              </a:rPr>
              <a:t>c/c+d</a:t>
            </a:r>
            <a:endParaRPr>
              <a:latin typeface="Times New Roman"/>
              <a:cs typeface="Times New Roman"/>
            </a:endParaRPr>
          </a:p>
        </p:txBody>
      </p:sp>
      <p:sp>
        <p:nvSpPr>
          <p:cNvPr id="8" name="object 8"/>
          <p:cNvSpPr txBox="1"/>
          <p:nvPr/>
        </p:nvSpPr>
        <p:spPr>
          <a:xfrm>
            <a:off x="3279778" y="4899739"/>
            <a:ext cx="469265" cy="289823"/>
          </a:xfrm>
          <a:prstGeom prst="rect">
            <a:avLst/>
          </a:prstGeom>
        </p:spPr>
        <p:txBody>
          <a:bodyPr vert="horz" wrap="square" lIns="0" tIns="12700" rIns="0" bIns="0" rtlCol="0">
            <a:spAutoFit/>
          </a:bodyPr>
          <a:lstStyle/>
          <a:p>
            <a:pPr marL="12700">
              <a:spcBef>
                <a:spcPts val="100"/>
              </a:spcBef>
            </a:pPr>
            <a:r>
              <a:rPr spc="-25" dirty="0">
                <a:latin typeface="Times New Roman"/>
                <a:cs typeface="Times New Roman"/>
              </a:rPr>
              <a:t>a+c</a:t>
            </a:r>
            <a:endParaRPr>
              <a:latin typeface="Times New Roman"/>
              <a:cs typeface="Times New Roman"/>
            </a:endParaRPr>
          </a:p>
        </p:txBody>
      </p:sp>
      <p:sp>
        <p:nvSpPr>
          <p:cNvPr id="9" name="object 9"/>
          <p:cNvSpPr txBox="1"/>
          <p:nvPr/>
        </p:nvSpPr>
        <p:spPr>
          <a:xfrm>
            <a:off x="4864101" y="4865372"/>
            <a:ext cx="502284" cy="289823"/>
          </a:xfrm>
          <a:prstGeom prst="rect">
            <a:avLst/>
          </a:prstGeom>
        </p:spPr>
        <p:txBody>
          <a:bodyPr vert="horz" wrap="square" lIns="0" tIns="12700" rIns="0" bIns="0" rtlCol="0">
            <a:spAutoFit/>
          </a:bodyPr>
          <a:lstStyle/>
          <a:p>
            <a:pPr marL="12700">
              <a:spcBef>
                <a:spcPts val="100"/>
              </a:spcBef>
            </a:pPr>
            <a:r>
              <a:rPr spc="-25" dirty="0">
                <a:latin typeface="Times New Roman"/>
                <a:cs typeface="Times New Roman"/>
              </a:rPr>
              <a:t>b+d</a:t>
            </a:r>
            <a:endParaRPr>
              <a:latin typeface="Times New Roman"/>
              <a:cs typeface="Times New Roman"/>
            </a:endParaRPr>
          </a:p>
        </p:txBody>
      </p:sp>
      <p:sp>
        <p:nvSpPr>
          <p:cNvPr id="10" name="object 10"/>
          <p:cNvSpPr txBox="1"/>
          <p:nvPr/>
        </p:nvSpPr>
        <p:spPr>
          <a:xfrm>
            <a:off x="519788" y="5779415"/>
            <a:ext cx="2403475" cy="566822"/>
          </a:xfrm>
          <a:prstGeom prst="rect">
            <a:avLst/>
          </a:prstGeom>
        </p:spPr>
        <p:txBody>
          <a:bodyPr vert="horz" wrap="square" lIns="0" tIns="12700" rIns="0" bIns="0" rtlCol="0">
            <a:spAutoFit/>
          </a:bodyPr>
          <a:lstStyle/>
          <a:p>
            <a:pPr marL="12700">
              <a:spcBef>
                <a:spcPts val="100"/>
              </a:spcBef>
            </a:pPr>
            <a:r>
              <a:rPr dirty="0">
                <a:latin typeface="Times New Roman"/>
                <a:cs typeface="Times New Roman"/>
              </a:rPr>
              <a:t>Relative</a:t>
            </a:r>
            <a:r>
              <a:rPr spc="-45" dirty="0">
                <a:latin typeface="Times New Roman"/>
                <a:cs typeface="Times New Roman"/>
              </a:rPr>
              <a:t> </a:t>
            </a:r>
            <a:r>
              <a:rPr spc="-20" dirty="0">
                <a:latin typeface="Times New Roman"/>
                <a:cs typeface="Times New Roman"/>
              </a:rPr>
              <a:t>Risk</a:t>
            </a:r>
            <a:endParaRPr>
              <a:latin typeface="Times New Roman"/>
              <a:cs typeface="Times New Roman"/>
            </a:endParaRPr>
          </a:p>
          <a:p>
            <a:pPr marL="12700">
              <a:spcBef>
                <a:spcPts val="5"/>
              </a:spcBef>
            </a:pPr>
            <a:r>
              <a:rPr dirty="0">
                <a:latin typeface="Times New Roman"/>
                <a:cs typeface="Times New Roman"/>
              </a:rPr>
              <a:t>Or Risk Ratio</a:t>
            </a:r>
            <a:r>
              <a:rPr spc="-20" dirty="0">
                <a:latin typeface="Times New Roman"/>
                <a:cs typeface="Times New Roman"/>
              </a:rPr>
              <a:t> (RR)</a:t>
            </a:r>
            <a:endParaRPr>
              <a:latin typeface="Times New Roman"/>
              <a:cs typeface="Times New Roman"/>
            </a:endParaRPr>
          </a:p>
        </p:txBody>
      </p:sp>
      <p:sp>
        <p:nvSpPr>
          <p:cNvPr id="11" name="object 11"/>
          <p:cNvSpPr txBox="1"/>
          <p:nvPr/>
        </p:nvSpPr>
        <p:spPr>
          <a:xfrm>
            <a:off x="3006394" y="5779415"/>
            <a:ext cx="963931" cy="566822"/>
          </a:xfrm>
          <a:prstGeom prst="rect">
            <a:avLst/>
          </a:prstGeom>
        </p:spPr>
        <p:txBody>
          <a:bodyPr vert="horz" wrap="square" lIns="0" tIns="12700" rIns="0" bIns="0" rtlCol="0">
            <a:spAutoFit/>
          </a:bodyPr>
          <a:lstStyle/>
          <a:p>
            <a:pPr marR="5080" algn="r">
              <a:spcBef>
                <a:spcPts val="100"/>
              </a:spcBef>
            </a:pPr>
            <a:r>
              <a:rPr dirty="0">
                <a:latin typeface="Times New Roman"/>
                <a:cs typeface="Times New Roman"/>
              </a:rPr>
              <a:t>=</a:t>
            </a:r>
            <a:r>
              <a:rPr spc="71" dirty="0">
                <a:latin typeface="Times New Roman"/>
                <a:cs typeface="Times New Roman"/>
              </a:rPr>
              <a:t> </a:t>
            </a:r>
            <a:r>
              <a:rPr u="sng" spc="-11" dirty="0">
                <a:uFill>
                  <a:solidFill>
                    <a:srgbClr val="000000"/>
                  </a:solidFill>
                </a:uFill>
                <a:latin typeface="Times New Roman"/>
                <a:cs typeface="Times New Roman"/>
              </a:rPr>
              <a:t>a/a+b</a:t>
            </a:r>
            <a:endParaRPr>
              <a:latin typeface="Times New Roman"/>
              <a:cs typeface="Times New Roman"/>
            </a:endParaRPr>
          </a:p>
          <a:p>
            <a:pPr marR="5080" algn="r">
              <a:spcBef>
                <a:spcPts val="5"/>
              </a:spcBef>
            </a:pPr>
            <a:r>
              <a:rPr spc="-11" dirty="0">
                <a:latin typeface="Times New Roman"/>
                <a:cs typeface="Times New Roman"/>
              </a:rPr>
              <a:t>c/c+d</a:t>
            </a:r>
            <a:endParaRPr>
              <a:latin typeface="Times New Roman"/>
              <a:cs typeface="Times New Roman"/>
            </a:endParaRPr>
          </a:p>
        </p:txBody>
      </p:sp>
      <p:sp>
        <p:nvSpPr>
          <p:cNvPr id="12" name="object 12"/>
          <p:cNvSpPr txBox="1"/>
          <p:nvPr/>
        </p:nvSpPr>
        <p:spPr>
          <a:xfrm>
            <a:off x="612140" y="4138043"/>
            <a:ext cx="956944" cy="289823"/>
          </a:xfrm>
          <a:prstGeom prst="rect">
            <a:avLst/>
          </a:prstGeom>
        </p:spPr>
        <p:txBody>
          <a:bodyPr vert="horz" wrap="square" lIns="0" tIns="12700" rIns="0" bIns="0" rtlCol="0">
            <a:spAutoFit/>
          </a:bodyPr>
          <a:lstStyle/>
          <a:p>
            <a:pPr marL="12700">
              <a:spcBef>
                <a:spcPts val="100"/>
              </a:spcBef>
            </a:pPr>
            <a:r>
              <a:rPr spc="-11" dirty="0">
                <a:latin typeface="Times New Roman"/>
                <a:cs typeface="Times New Roman"/>
              </a:rPr>
              <a:t>Control</a:t>
            </a:r>
            <a:endParaRPr>
              <a:latin typeface="Times New Roman"/>
              <a:cs typeface="Times New Roman"/>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2047116" y="6396600"/>
            <a:ext cx="578485" cy="313804"/>
          </a:xfrm>
          <a:prstGeom prst="rect">
            <a:avLst/>
          </a:prstGeom>
        </p:spPr>
        <p:txBody>
          <a:bodyPr vert="horz" wrap="square" lIns="0" tIns="0" rIns="0" bIns="0" rtlCol="0">
            <a:spAutoFit/>
          </a:bodyPr>
          <a:lstStyle/>
          <a:p>
            <a:pPr marL="12700">
              <a:lnSpc>
                <a:spcPts val="2720"/>
              </a:lnSpc>
            </a:pPr>
            <a:r>
              <a:rPr spc="-20" dirty="0">
                <a:latin typeface="Times New Roman"/>
                <a:cs typeface="Times New Roman"/>
              </a:rPr>
              <a:t>&lt;1.0</a:t>
            </a:r>
            <a:endParaRPr>
              <a:latin typeface="Times New Roman"/>
              <a:cs typeface="Times New Roman"/>
            </a:endParaRPr>
          </a:p>
        </p:txBody>
      </p:sp>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185</a:t>
            </a:r>
            <a:endParaRPr sz="1400">
              <a:latin typeface="Times New Roman"/>
              <a:cs typeface="Times New Roman"/>
            </a:endParaRPr>
          </a:p>
        </p:txBody>
      </p:sp>
      <p:sp>
        <p:nvSpPr>
          <p:cNvPr id="3" name="object 3"/>
          <p:cNvSpPr txBox="1">
            <a:spLocks noGrp="1"/>
          </p:cNvSpPr>
          <p:nvPr>
            <p:ph type="title"/>
          </p:nvPr>
        </p:nvSpPr>
        <p:spPr>
          <a:xfrm>
            <a:off x="1321056" y="201298"/>
            <a:ext cx="6561455" cy="1367041"/>
          </a:xfrm>
          <a:prstGeom prst="rect">
            <a:avLst/>
          </a:prstGeom>
        </p:spPr>
        <p:txBody>
          <a:bodyPr vert="horz" wrap="square" lIns="0" tIns="12700" rIns="0" bIns="0" rtlCol="0">
            <a:spAutoFit/>
          </a:bodyPr>
          <a:lstStyle/>
          <a:p>
            <a:pPr marL="1977340" marR="5080" indent="-1965276">
              <a:spcBef>
                <a:spcPts val="100"/>
              </a:spcBef>
            </a:pPr>
            <a:r>
              <a:rPr sz="4400" b="0" dirty="0">
                <a:latin typeface="Times New Roman"/>
                <a:cs typeface="Times New Roman"/>
              </a:rPr>
              <a:t>Is the association</a:t>
            </a:r>
            <a:r>
              <a:rPr sz="4400" b="0" spc="-31" dirty="0">
                <a:latin typeface="Times New Roman"/>
                <a:cs typeface="Times New Roman"/>
              </a:rPr>
              <a:t> </a:t>
            </a:r>
            <a:r>
              <a:rPr sz="4400" b="0" spc="-11" dirty="0">
                <a:latin typeface="Times New Roman"/>
                <a:cs typeface="Times New Roman"/>
              </a:rPr>
              <a:t>statistically significant?</a:t>
            </a:r>
            <a:endParaRPr sz="4400">
              <a:latin typeface="Times New Roman"/>
              <a:cs typeface="Times New Roman"/>
            </a:endParaRPr>
          </a:p>
        </p:txBody>
      </p:sp>
      <p:sp>
        <p:nvSpPr>
          <p:cNvPr id="4" name="object 4"/>
          <p:cNvSpPr txBox="1"/>
          <p:nvPr/>
        </p:nvSpPr>
        <p:spPr>
          <a:xfrm>
            <a:off x="903836" y="1568858"/>
            <a:ext cx="7546975" cy="4399153"/>
          </a:xfrm>
          <a:prstGeom prst="rect">
            <a:avLst/>
          </a:prstGeom>
        </p:spPr>
        <p:txBody>
          <a:bodyPr vert="horz" wrap="square" lIns="0" tIns="12700" rIns="0" bIns="0" rtlCol="0">
            <a:spAutoFit/>
          </a:bodyPr>
          <a:lstStyle/>
          <a:p>
            <a:pPr marL="469888" marR="283838" indent="-457823">
              <a:lnSpc>
                <a:spcPct val="120000"/>
              </a:lnSpc>
              <a:spcBef>
                <a:spcPts val="100"/>
              </a:spcBef>
            </a:pPr>
            <a:r>
              <a:rPr sz="2800" dirty="0">
                <a:latin typeface="Times New Roman"/>
                <a:cs typeface="Times New Roman"/>
              </a:rPr>
              <a:t>Statistical</a:t>
            </a:r>
            <a:r>
              <a:rPr sz="2800" spc="-125" dirty="0">
                <a:latin typeface="Times New Roman"/>
                <a:cs typeface="Times New Roman"/>
              </a:rPr>
              <a:t> </a:t>
            </a:r>
            <a:r>
              <a:rPr sz="2800" dirty="0">
                <a:latin typeface="Times New Roman"/>
                <a:cs typeface="Times New Roman"/>
              </a:rPr>
              <a:t>association</a:t>
            </a:r>
            <a:r>
              <a:rPr sz="2800" spc="-120" dirty="0">
                <a:latin typeface="Times New Roman"/>
                <a:cs typeface="Times New Roman"/>
              </a:rPr>
              <a:t> </a:t>
            </a:r>
            <a:r>
              <a:rPr sz="2800" dirty="0">
                <a:latin typeface="Times New Roman"/>
                <a:cs typeface="Times New Roman"/>
              </a:rPr>
              <a:t>(or</a:t>
            </a:r>
            <a:r>
              <a:rPr sz="2800" spc="-95" dirty="0">
                <a:latin typeface="Times New Roman"/>
                <a:cs typeface="Times New Roman"/>
              </a:rPr>
              <a:t> </a:t>
            </a:r>
            <a:r>
              <a:rPr sz="2800" dirty="0">
                <a:latin typeface="Times New Roman"/>
                <a:cs typeface="Times New Roman"/>
              </a:rPr>
              <a:t>significance)</a:t>
            </a:r>
            <a:r>
              <a:rPr sz="2800" spc="-120" dirty="0">
                <a:latin typeface="Times New Roman"/>
                <a:cs typeface="Times New Roman"/>
              </a:rPr>
              <a:t> </a:t>
            </a:r>
            <a:r>
              <a:rPr sz="2800" dirty="0">
                <a:latin typeface="Times New Roman"/>
                <a:cs typeface="Times New Roman"/>
              </a:rPr>
              <a:t>exists</a:t>
            </a:r>
            <a:r>
              <a:rPr sz="2800" spc="-111" dirty="0">
                <a:latin typeface="Times New Roman"/>
                <a:cs typeface="Times New Roman"/>
              </a:rPr>
              <a:t> </a:t>
            </a:r>
            <a:r>
              <a:rPr sz="2800" spc="-20" dirty="0">
                <a:latin typeface="Times New Roman"/>
                <a:cs typeface="Times New Roman"/>
              </a:rPr>
              <a:t>when </a:t>
            </a:r>
            <a:r>
              <a:rPr sz="2800" dirty="0">
                <a:latin typeface="Times New Roman"/>
                <a:cs typeface="Times New Roman"/>
              </a:rPr>
              <a:t>–</a:t>
            </a:r>
            <a:r>
              <a:rPr sz="2800" spc="115" dirty="0">
                <a:latin typeface="Times New Roman"/>
                <a:cs typeface="Times New Roman"/>
              </a:rPr>
              <a:t> </a:t>
            </a:r>
            <a:r>
              <a:rPr sz="2800" dirty="0">
                <a:latin typeface="Times New Roman"/>
                <a:cs typeface="Times New Roman"/>
              </a:rPr>
              <a:t>The</a:t>
            </a:r>
            <a:r>
              <a:rPr sz="2800" spc="-40" dirty="0">
                <a:latin typeface="Times New Roman"/>
                <a:cs typeface="Times New Roman"/>
              </a:rPr>
              <a:t> </a:t>
            </a:r>
            <a:r>
              <a:rPr sz="2800" spc="-11" dirty="0">
                <a:latin typeface="Times New Roman"/>
                <a:cs typeface="Times New Roman"/>
              </a:rPr>
              <a:t>p-</a:t>
            </a:r>
            <a:r>
              <a:rPr sz="2800" dirty="0">
                <a:latin typeface="Times New Roman"/>
                <a:cs typeface="Times New Roman"/>
              </a:rPr>
              <a:t>value</a:t>
            </a:r>
            <a:r>
              <a:rPr sz="2800" spc="-60" dirty="0">
                <a:latin typeface="Times New Roman"/>
                <a:cs typeface="Times New Roman"/>
              </a:rPr>
              <a:t> </a:t>
            </a:r>
            <a:r>
              <a:rPr sz="2800" dirty="0">
                <a:latin typeface="Times New Roman"/>
                <a:cs typeface="Times New Roman"/>
              </a:rPr>
              <a:t>is</a:t>
            </a:r>
            <a:r>
              <a:rPr sz="2800" spc="-40" dirty="0">
                <a:latin typeface="Times New Roman"/>
                <a:cs typeface="Times New Roman"/>
              </a:rPr>
              <a:t> </a:t>
            </a:r>
            <a:r>
              <a:rPr sz="2800" dirty="0">
                <a:latin typeface="Times New Roman"/>
                <a:cs typeface="Times New Roman"/>
              </a:rPr>
              <a:t>less</a:t>
            </a:r>
            <a:r>
              <a:rPr sz="2800" spc="-45" dirty="0">
                <a:latin typeface="Times New Roman"/>
                <a:cs typeface="Times New Roman"/>
              </a:rPr>
              <a:t> </a:t>
            </a:r>
            <a:r>
              <a:rPr sz="2800" dirty="0">
                <a:latin typeface="Times New Roman"/>
                <a:cs typeface="Times New Roman"/>
              </a:rPr>
              <a:t>than</a:t>
            </a:r>
            <a:r>
              <a:rPr sz="2800" spc="-51" dirty="0">
                <a:latin typeface="Times New Roman"/>
                <a:cs typeface="Times New Roman"/>
              </a:rPr>
              <a:t> </a:t>
            </a:r>
            <a:r>
              <a:rPr sz="2800" dirty="0">
                <a:latin typeface="Times New Roman"/>
                <a:cs typeface="Times New Roman"/>
              </a:rPr>
              <a:t>the</a:t>
            </a:r>
            <a:r>
              <a:rPr sz="2800" spc="-40" dirty="0">
                <a:latin typeface="Times New Roman"/>
                <a:cs typeface="Times New Roman"/>
              </a:rPr>
              <a:t> </a:t>
            </a:r>
            <a:r>
              <a:rPr sz="2800" spc="-11" dirty="0">
                <a:latin typeface="Times New Roman"/>
                <a:cs typeface="Times New Roman"/>
              </a:rPr>
              <a:t>alpha-</a:t>
            </a:r>
            <a:r>
              <a:rPr sz="2800" dirty="0">
                <a:latin typeface="Times New Roman"/>
                <a:cs typeface="Times New Roman"/>
              </a:rPr>
              <a:t>level</a:t>
            </a:r>
            <a:r>
              <a:rPr sz="2800" spc="-51" dirty="0">
                <a:latin typeface="Times New Roman"/>
                <a:cs typeface="Times New Roman"/>
              </a:rPr>
              <a:t> </a:t>
            </a:r>
            <a:r>
              <a:rPr sz="2800" spc="-11" dirty="0">
                <a:latin typeface="Times New Roman"/>
                <a:cs typeface="Times New Roman"/>
              </a:rPr>
              <a:t>which</a:t>
            </a:r>
            <a:endParaRPr sz="2800">
              <a:latin typeface="Times New Roman"/>
              <a:cs typeface="Times New Roman"/>
            </a:endParaRPr>
          </a:p>
          <a:p>
            <a:pPr marL="756266"/>
            <a:r>
              <a:rPr sz="2800" dirty="0">
                <a:latin typeface="Times New Roman"/>
                <a:cs typeface="Times New Roman"/>
              </a:rPr>
              <a:t>we</a:t>
            </a:r>
            <a:r>
              <a:rPr sz="2800" spc="-75" dirty="0">
                <a:latin typeface="Times New Roman"/>
                <a:cs typeface="Times New Roman"/>
              </a:rPr>
              <a:t> </a:t>
            </a:r>
            <a:r>
              <a:rPr sz="2800" dirty="0">
                <a:latin typeface="Times New Roman"/>
                <a:cs typeface="Times New Roman"/>
              </a:rPr>
              <a:t>decide</a:t>
            </a:r>
            <a:r>
              <a:rPr sz="2800" spc="-80" dirty="0">
                <a:latin typeface="Times New Roman"/>
                <a:cs typeface="Times New Roman"/>
              </a:rPr>
              <a:t> </a:t>
            </a:r>
            <a:r>
              <a:rPr sz="2800" dirty="0">
                <a:latin typeface="Times New Roman"/>
                <a:cs typeface="Times New Roman"/>
              </a:rPr>
              <a:t>to</a:t>
            </a:r>
            <a:r>
              <a:rPr sz="2800" spc="-75" dirty="0">
                <a:latin typeface="Times New Roman"/>
                <a:cs typeface="Times New Roman"/>
              </a:rPr>
              <a:t> </a:t>
            </a:r>
            <a:r>
              <a:rPr sz="2800" dirty="0">
                <a:latin typeface="Times New Roman"/>
                <a:cs typeface="Times New Roman"/>
              </a:rPr>
              <a:t>use,</a:t>
            </a:r>
            <a:r>
              <a:rPr sz="2800" spc="-71" dirty="0">
                <a:latin typeface="Times New Roman"/>
                <a:cs typeface="Times New Roman"/>
              </a:rPr>
              <a:t> </a:t>
            </a:r>
            <a:r>
              <a:rPr sz="2800" dirty="0">
                <a:latin typeface="Times New Roman"/>
                <a:cs typeface="Times New Roman"/>
              </a:rPr>
              <a:t>commonly</a:t>
            </a:r>
            <a:r>
              <a:rPr sz="2800" spc="-55" dirty="0">
                <a:latin typeface="Times New Roman"/>
                <a:cs typeface="Times New Roman"/>
              </a:rPr>
              <a:t> </a:t>
            </a:r>
            <a:r>
              <a:rPr sz="2800" spc="-11" dirty="0">
                <a:latin typeface="Times New Roman"/>
                <a:cs typeface="Times New Roman"/>
              </a:rPr>
              <a:t>&lt;0.05</a:t>
            </a:r>
            <a:endParaRPr sz="2800">
              <a:latin typeface="Times New Roman"/>
              <a:cs typeface="Times New Roman"/>
            </a:endParaRPr>
          </a:p>
          <a:p>
            <a:pPr marL="756266" marR="109217" indent="-287013">
              <a:spcBef>
                <a:spcPts val="675"/>
              </a:spcBef>
              <a:buChar char="–"/>
              <a:tabLst>
                <a:tab pos="756266" algn="l"/>
              </a:tabLst>
            </a:pPr>
            <a:r>
              <a:rPr sz="2800" dirty="0">
                <a:latin typeface="Times New Roman"/>
                <a:cs typeface="Times New Roman"/>
              </a:rPr>
              <a:t>When</a:t>
            </a:r>
            <a:r>
              <a:rPr sz="2800" spc="-95" dirty="0">
                <a:latin typeface="Times New Roman"/>
                <a:cs typeface="Times New Roman"/>
              </a:rPr>
              <a:t> </a:t>
            </a:r>
            <a:r>
              <a:rPr sz="2800" dirty="0">
                <a:latin typeface="Times New Roman"/>
                <a:cs typeface="Times New Roman"/>
              </a:rPr>
              <a:t>the</a:t>
            </a:r>
            <a:r>
              <a:rPr sz="2800" spc="-111" dirty="0">
                <a:latin typeface="Times New Roman"/>
                <a:cs typeface="Times New Roman"/>
              </a:rPr>
              <a:t> </a:t>
            </a:r>
            <a:r>
              <a:rPr sz="2800" dirty="0">
                <a:latin typeface="Times New Roman"/>
                <a:cs typeface="Times New Roman"/>
              </a:rPr>
              <a:t>confidence</a:t>
            </a:r>
            <a:r>
              <a:rPr sz="2800" spc="-100" dirty="0">
                <a:latin typeface="Times New Roman"/>
                <a:cs typeface="Times New Roman"/>
              </a:rPr>
              <a:t> </a:t>
            </a:r>
            <a:r>
              <a:rPr sz="2800" dirty="0">
                <a:latin typeface="Times New Roman"/>
                <a:cs typeface="Times New Roman"/>
              </a:rPr>
              <a:t>interval</a:t>
            </a:r>
            <a:r>
              <a:rPr sz="2800" spc="-115" dirty="0">
                <a:latin typeface="Times New Roman"/>
                <a:cs typeface="Times New Roman"/>
              </a:rPr>
              <a:t> </a:t>
            </a:r>
            <a:r>
              <a:rPr sz="2800" dirty="0">
                <a:latin typeface="Times New Roman"/>
                <a:cs typeface="Times New Roman"/>
              </a:rPr>
              <a:t>corresponding</a:t>
            </a:r>
            <a:r>
              <a:rPr sz="2800" spc="-105" dirty="0">
                <a:latin typeface="Times New Roman"/>
                <a:cs typeface="Times New Roman"/>
              </a:rPr>
              <a:t> </a:t>
            </a:r>
            <a:r>
              <a:rPr sz="2800" spc="-25" dirty="0">
                <a:latin typeface="Times New Roman"/>
                <a:cs typeface="Times New Roman"/>
              </a:rPr>
              <a:t>to </a:t>
            </a:r>
            <a:r>
              <a:rPr sz="2800" dirty="0">
                <a:latin typeface="Times New Roman"/>
                <a:cs typeface="Times New Roman"/>
              </a:rPr>
              <a:t>the</a:t>
            </a:r>
            <a:r>
              <a:rPr sz="2800" spc="-51" dirty="0">
                <a:latin typeface="Times New Roman"/>
                <a:cs typeface="Times New Roman"/>
              </a:rPr>
              <a:t> </a:t>
            </a:r>
            <a:r>
              <a:rPr sz="2800" dirty="0">
                <a:latin typeface="Times New Roman"/>
                <a:cs typeface="Times New Roman"/>
              </a:rPr>
              <a:t>alpha</a:t>
            </a:r>
            <a:r>
              <a:rPr sz="2800" spc="-60" dirty="0">
                <a:latin typeface="Times New Roman"/>
                <a:cs typeface="Times New Roman"/>
              </a:rPr>
              <a:t> </a:t>
            </a:r>
            <a:r>
              <a:rPr sz="2800" dirty="0">
                <a:latin typeface="Times New Roman"/>
                <a:cs typeface="Times New Roman"/>
              </a:rPr>
              <a:t>you</a:t>
            </a:r>
            <a:r>
              <a:rPr sz="2800" spc="-45" dirty="0">
                <a:latin typeface="Times New Roman"/>
                <a:cs typeface="Times New Roman"/>
              </a:rPr>
              <a:t> </a:t>
            </a:r>
            <a:r>
              <a:rPr sz="2800" dirty="0">
                <a:latin typeface="Times New Roman"/>
                <a:cs typeface="Times New Roman"/>
              </a:rPr>
              <a:t>choose</a:t>
            </a:r>
            <a:r>
              <a:rPr sz="2800" spc="-60" dirty="0">
                <a:latin typeface="Times New Roman"/>
                <a:cs typeface="Times New Roman"/>
              </a:rPr>
              <a:t> </a:t>
            </a:r>
            <a:r>
              <a:rPr sz="2800" dirty="0">
                <a:latin typeface="Times New Roman"/>
                <a:cs typeface="Times New Roman"/>
              </a:rPr>
              <a:t>as</a:t>
            </a:r>
            <a:r>
              <a:rPr sz="2800" spc="-45" dirty="0">
                <a:latin typeface="Times New Roman"/>
                <a:cs typeface="Times New Roman"/>
              </a:rPr>
              <a:t> </a:t>
            </a:r>
            <a:r>
              <a:rPr sz="2800" dirty="0">
                <a:latin typeface="Times New Roman"/>
                <a:cs typeface="Times New Roman"/>
              </a:rPr>
              <a:t>your</a:t>
            </a:r>
            <a:r>
              <a:rPr sz="2800" spc="-51" dirty="0">
                <a:latin typeface="Times New Roman"/>
                <a:cs typeface="Times New Roman"/>
              </a:rPr>
              <a:t> </a:t>
            </a:r>
            <a:r>
              <a:rPr sz="2800" spc="-11" dirty="0">
                <a:latin typeface="Times New Roman"/>
                <a:cs typeface="Times New Roman"/>
              </a:rPr>
              <a:t>cut-</a:t>
            </a:r>
            <a:r>
              <a:rPr sz="2800" dirty="0">
                <a:latin typeface="Times New Roman"/>
                <a:cs typeface="Times New Roman"/>
              </a:rPr>
              <a:t>off</a:t>
            </a:r>
            <a:r>
              <a:rPr sz="2800" spc="-40" dirty="0">
                <a:latin typeface="Times New Roman"/>
                <a:cs typeface="Times New Roman"/>
              </a:rPr>
              <a:t> </a:t>
            </a:r>
            <a:r>
              <a:rPr sz="2800" dirty="0">
                <a:latin typeface="Times New Roman"/>
                <a:cs typeface="Times New Roman"/>
              </a:rPr>
              <a:t>does</a:t>
            </a:r>
            <a:r>
              <a:rPr sz="2800" spc="-60" dirty="0">
                <a:latin typeface="Times New Roman"/>
                <a:cs typeface="Times New Roman"/>
              </a:rPr>
              <a:t> </a:t>
            </a:r>
            <a:r>
              <a:rPr sz="2800" spc="-25" dirty="0">
                <a:latin typeface="Times New Roman"/>
                <a:cs typeface="Times New Roman"/>
              </a:rPr>
              <a:t>not </a:t>
            </a:r>
            <a:r>
              <a:rPr sz="2800" dirty="0">
                <a:latin typeface="Times New Roman"/>
                <a:cs typeface="Times New Roman"/>
              </a:rPr>
              <a:t>include</a:t>
            </a:r>
            <a:r>
              <a:rPr sz="2800" spc="-80" dirty="0">
                <a:latin typeface="Times New Roman"/>
                <a:cs typeface="Times New Roman"/>
              </a:rPr>
              <a:t> </a:t>
            </a:r>
            <a:r>
              <a:rPr sz="2800" dirty="0">
                <a:latin typeface="Times New Roman"/>
                <a:cs typeface="Times New Roman"/>
              </a:rPr>
              <a:t>or</a:t>
            </a:r>
            <a:r>
              <a:rPr sz="2800" spc="-51" dirty="0">
                <a:latin typeface="Times New Roman"/>
                <a:cs typeface="Times New Roman"/>
              </a:rPr>
              <a:t> </a:t>
            </a:r>
            <a:r>
              <a:rPr sz="2800" dirty="0">
                <a:latin typeface="Times New Roman"/>
                <a:cs typeface="Times New Roman"/>
              </a:rPr>
              <a:t>touch</a:t>
            </a:r>
            <a:r>
              <a:rPr sz="2800" spc="-71" dirty="0">
                <a:latin typeface="Times New Roman"/>
                <a:cs typeface="Times New Roman"/>
              </a:rPr>
              <a:t> </a:t>
            </a:r>
            <a:r>
              <a:rPr sz="2800" dirty="0">
                <a:latin typeface="Times New Roman"/>
                <a:cs typeface="Times New Roman"/>
              </a:rPr>
              <a:t>the</a:t>
            </a:r>
            <a:r>
              <a:rPr sz="2800" spc="-65" dirty="0">
                <a:latin typeface="Times New Roman"/>
                <a:cs typeface="Times New Roman"/>
              </a:rPr>
              <a:t> </a:t>
            </a:r>
            <a:r>
              <a:rPr sz="2800" dirty="0">
                <a:latin typeface="Times New Roman"/>
                <a:cs typeface="Times New Roman"/>
              </a:rPr>
              <a:t>NULL.</a:t>
            </a:r>
            <a:r>
              <a:rPr sz="2800" spc="-35" dirty="0">
                <a:latin typeface="Times New Roman"/>
                <a:cs typeface="Times New Roman"/>
              </a:rPr>
              <a:t> </a:t>
            </a:r>
            <a:r>
              <a:rPr sz="2800" spc="-11" dirty="0">
                <a:latin typeface="Times New Roman"/>
                <a:cs typeface="Times New Roman"/>
              </a:rPr>
              <a:t>Examples:</a:t>
            </a:r>
            <a:endParaRPr sz="2800">
              <a:latin typeface="Times New Roman"/>
              <a:cs typeface="Times New Roman"/>
            </a:endParaRPr>
          </a:p>
          <a:p>
            <a:pPr marL="1155036" lvl="1" indent="-227960">
              <a:spcBef>
                <a:spcPts val="591"/>
              </a:spcBef>
              <a:buChar char="•"/>
              <a:tabLst>
                <a:tab pos="1155036" algn="l"/>
              </a:tabLst>
            </a:pPr>
            <a:r>
              <a:rPr dirty="0">
                <a:latin typeface="Times New Roman"/>
                <a:cs typeface="Times New Roman"/>
              </a:rPr>
              <a:t>If</a:t>
            </a:r>
            <a:r>
              <a:rPr spc="-11" dirty="0">
                <a:latin typeface="Times New Roman"/>
                <a:cs typeface="Times New Roman"/>
              </a:rPr>
              <a:t> </a:t>
            </a:r>
            <a:r>
              <a:rPr dirty="0">
                <a:latin typeface="Times New Roman"/>
                <a:cs typeface="Times New Roman"/>
              </a:rPr>
              <a:t>alpha=0.05</a:t>
            </a:r>
            <a:r>
              <a:rPr spc="-31" dirty="0">
                <a:latin typeface="Times New Roman"/>
                <a:cs typeface="Times New Roman"/>
              </a:rPr>
              <a:t> </a:t>
            </a:r>
            <a:r>
              <a:rPr dirty="0">
                <a:latin typeface="Times New Roman"/>
                <a:cs typeface="Times New Roman"/>
              </a:rPr>
              <a:t>then</a:t>
            </a:r>
            <a:r>
              <a:rPr spc="-5" dirty="0">
                <a:latin typeface="Times New Roman"/>
                <a:cs typeface="Times New Roman"/>
              </a:rPr>
              <a:t> </a:t>
            </a:r>
            <a:r>
              <a:rPr dirty="0">
                <a:latin typeface="Times New Roman"/>
                <a:cs typeface="Times New Roman"/>
              </a:rPr>
              <a:t>a</a:t>
            </a:r>
            <a:r>
              <a:rPr spc="-15" dirty="0">
                <a:latin typeface="Times New Roman"/>
                <a:cs typeface="Times New Roman"/>
              </a:rPr>
              <a:t> </a:t>
            </a:r>
            <a:r>
              <a:rPr dirty="0">
                <a:latin typeface="Times New Roman"/>
                <a:cs typeface="Times New Roman"/>
              </a:rPr>
              <a:t>p-value</a:t>
            </a:r>
            <a:r>
              <a:rPr spc="-20" dirty="0">
                <a:latin typeface="Times New Roman"/>
                <a:cs typeface="Times New Roman"/>
              </a:rPr>
              <a:t> </a:t>
            </a:r>
            <a:r>
              <a:rPr dirty="0">
                <a:latin typeface="Times New Roman"/>
                <a:cs typeface="Times New Roman"/>
              </a:rPr>
              <a:t>indicating</a:t>
            </a:r>
            <a:r>
              <a:rPr spc="-40" dirty="0">
                <a:latin typeface="Times New Roman"/>
                <a:cs typeface="Times New Roman"/>
              </a:rPr>
              <a:t> </a:t>
            </a:r>
            <a:r>
              <a:rPr spc="-11" dirty="0">
                <a:latin typeface="Times New Roman"/>
                <a:cs typeface="Times New Roman"/>
              </a:rPr>
              <a:t>statistical</a:t>
            </a:r>
            <a:endParaRPr>
              <a:latin typeface="Times New Roman"/>
              <a:cs typeface="Times New Roman"/>
            </a:endParaRPr>
          </a:p>
          <a:p>
            <a:pPr marL="1155671">
              <a:spcBef>
                <a:spcPts val="5"/>
              </a:spcBef>
            </a:pPr>
            <a:r>
              <a:rPr dirty="0">
                <a:latin typeface="Times New Roman"/>
                <a:cs typeface="Times New Roman"/>
              </a:rPr>
              <a:t>significance</a:t>
            </a:r>
            <a:r>
              <a:rPr spc="-31" dirty="0">
                <a:latin typeface="Times New Roman"/>
                <a:cs typeface="Times New Roman"/>
              </a:rPr>
              <a:t> </a:t>
            </a:r>
            <a:r>
              <a:rPr dirty="0">
                <a:latin typeface="Times New Roman"/>
                <a:cs typeface="Times New Roman"/>
              </a:rPr>
              <a:t>&lt;0.05</a:t>
            </a:r>
            <a:r>
              <a:rPr spc="-11" dirty="0">
                <a:latin typeface="Times New Roman"/>
                <a:cs typeface="Times New Roman"/>
              </a:rPr>
              <a:t> </a:t>
            </a:r>
            <a:r>
              <a:rPr dirty="0">
                <a:latin typeface="Times New Roman"/>
                <a:cs typeface="Times New Roman"/>
              </a:rPr>
              <a:t>and the</a:t>
            </a:r>
            <a:r>
              <a:rPr spc="-20" dirty="0">
                <a:latin typeface="Times New Roman"/>
                <a:cs typeface="Times New Roman"/>
              </a:rPr>
              <a:t> </a:t>
            </a:r>
            <a:r>
              <a:rPr dirty="0">
                <a:latin typeface="Times New Roman"/>
                <a:cs typeface="Times New Roman"/>
              </a:rPr>
              <a:t>upper 95%CI</a:t>
            </a:r>
            <a:r>
              <a:rPr spc="-11" dirty="0">
                <a:latin typeface="Times New Roman"/>
                <a:cs typeface="Times New Roman"/>
              </a:rPr>
              <a:t> </a:t>
            </a:r>
            <a:r>
              <a:rPr dirty="0">
                <a:latin typeface="Times New Roman"/>
                <a:cs typeface="Times New Roman"/>
              </a:rPr>
              <a:t>of an</a:t>
            </a:r>
            <a:r>
              <a:rPr spc="-15" dirty="0">
                <a:latin typeface="Times New Roman"/>
                <a:cs typeface="Times New Roman"/>
              </a:rPr>
              <a:t> </a:t>
            </a:r>
            <a:r>
              <a:rPr dirty="0">
                <a:latin typeface="Times New Roman"/>
                <a:cs typeface="Times New Roman"/>
              </a:rPr>
              <a:t>RR</a:t>
            </a:r>
            <a:r>
              <a:rPr spc="5" dirty="0">
                <a:latin typeface="Times New Roman"/>
                <a:cs typeface="Times New Roman"/>
              </a:rPr>
              <a:t> </a:t>
            </a:r>
            <a:r>
              <a:rPr spc="-25" dirty="0">
                <a:latin typeface="Times New Roman"/>
                <a:cs typeface="Times New Roman"/>
              </a:rPr>
              <a:t>is</a:t>
            </a:r>
            <a:endParaRPr>
              <a:latin typeface="Times New Roman"/>
              <a:cs typeface="Times New Roman"/>
            </a:endParaRPr>
          </a:p>
          <a:p>
            <a:pPr marL="1155671"/>
            <a:r>
              <a:rPr spc="-20" dirty="0">
                <a:latin typeface="Times New Roman"/>
                <a:cs typeface="Times New Roman"/>
              </a:rPr>
              <a:t>&lt;1.0</a:t>
            </a:r>
            <a:endParaRPr>
              <a:latin typeface="Times New Roman"/>
              <a:cs typeface="Times New Roman"/>
            </a:endParaRPr>
          </a:p>
          <a:p>
            <a:pPr marL="1155671" marR="487033" lvl="1" indent="-228594">
              <a:spcBef>
                <a:spcPts val="575"/>
              </a:spcBef>
              <a:buChar char="•"/>
              <a:tabLst>
                <a:tab pos="1155671" algn="l"/>
              </a:tabLst>
            </a:pPr>
            <a:r>
              <a:rPr dirty="0">
                <a:latin typeface="Times New Roman"/>
                <a:cs typeface="Times New Roman"/>
              </a:rPr>
              <a:t>If alpha=0.1</a:t>
            </a:r>
            <a:r>
              <a:rPr spc="-25" dirty="0">
                <a:latin typeface="Times New Roman"/>
                <a:cs typeface="Times New Roman"/>
              </a:rPr>
              <a:t> </a:t>
            </a:r>
            <a:r>
              <a:rPr dirty="0">
                <a:latin typeface="Times New Roman"/>
                <a:cs typeface="Times New Roman"/>
              </a:rPr>
              <a:t>then</a:t>
            </a:r>
            <a:r>
              <a:rPr spc="5" dirty="0">
                <a:latin typeface="Times New Roman"/>
                <a:cs typeface="Times New Roman"/>
              </a:rPr>
              <a:t> </a:t>
            </a:r>
            <a:r>
              <a:rPr dirty="0">
                <a:latin typeface="Times New Roman"/>
                <a:cs typeface="Times New Roman"/>
              </a:rPr>
              <a:t>a</a:t>
            </a:r>
            <a:r>
              <a:rPr spc="-15" dirty="0">
                <a:latin typeface="Times New Roman"/>
                <a:cs typeface="Times New Roman"/>
              </a:rPr>
              <a:t> </a:t>
            </a:r>
            <a:r>
              <a:rPr dirty="0">
                <a:latin typeface="Times New Roman"/>
                <a:cs typeface="Times New Roman"/>
              </a:rPr>
              <a:t>p-value</a:t>
            </a:r>
            <a:r>
              <a:rPr spc="-20" dirty="0">
                <a:latin typeface="Times New Roman"/>
                <a:cs typeface="Times New Roman"/>
              </a:rPr>
              <a:t> </a:t>
            </a:r>
            <a:r>
              <a:rPr dirty="0">
                <a:latin typeface="Times New Roman"/>
                <a:cs typeface="Times New Roman"/>
              </a:rPr>
              <a:t>indicating</a:t>
            </a:r>
            <a:r>
              <a:rPr spc="-35" dirty="0">
                <a:latin typeface="Times New Roman"/>
                <a:cs typeface="Times New Roman"/>
              </a:rPr>
              <a:t> </a:t>
            </a:r>
            <a:r>
              <a:rPr spc="-11" dirty="0">
                <a:latin typeface="Times New Roman"/>
                <a:cs typeface="Times New Roman"/>
              </a:rPr>
              <a:t>statistical </a:t>
            </a:r>
            <a:r>
              <a:rPr dirty="0">
                <a:latin typeface="Times New Roman"/>
                <a:cs typeface="Times New Roman"/>
              </a:rPr>
              <a:t>significance</a:t>
            </a:r>
            <a:r>
              <a:rPr spc="-40" dirty="0">
                <a:latin typeface="Times New Roman"/>
                <a:cs typeface="Times New Roman"/>
              </a:rPr>
              <a:t> </a:t>
            </a:r>
            <a:r>
              <a:rPr dirty="0">
                <a:latin typeface="Times New Roman"/>
                <a:cs typeface="Times New Roman"/>
              </a:rPr>
              <a:t>&lt;0.1</a:t>
            </a:r>
            <a:r>
              <a:rPr spc="-15" dirty="0">
                <a:latin typeface="Times New Roman"/>
                <a:cs typeface="Times New Roman"/>
              </a:rPr>
              <a:t> </a:t>
            </a:r>
            <a:r>
              <a:rPr dirty="0">
                <a:latin typeface="Times New Roman"/>
                <a:cs typeface="Times New Roman"/>
              </a:rPr>
              <a:t>and the</a:t>
            </a:r>
            <a:r>
              <a:rPr spc="-25" dirty="0">
                <a:latin typeface="Times New Roman"/>
                <a:cs typeface="Times New Roman"/>
              </a:rPr>
              <a:t> </a:t>
            </a:r>
            <a:r>
              <a:rPr dirty="0">
                <a:latin typeface="Times New Roman"/>
                <a:cs typeface="Times New Roman"/>
              </a:rPr>
              <a:t>upper</a:t>
            </a:r>
            <a:r>
              <a:rPr spc="-5" dirty="0">
                <a:latin typeface="Times New Roman"/>
                <a:cs typeface="Times New Roman"/>
              </a:rPr>
              <a:t> </a:t>
            </a:r>
            <a:r>
              <a:rPr dirty="0">
                <a:latin typeface="Times New Roman"/>
                <a:cs typeface="Times New Roman"/>
              </a:rPr>
              <a:t>90%CI</a:t>
            </a:r>
            <a:r>
              <a:rPr spc="-15" dirty="0">
                <a:latin typeface="Times New Roman"/>
                <a:cs typeface="Times New Roman"/>
              </a:rPr>
              <a:t> </a:t>
            </a:r>
            <a:r>
              <a:rPr dirty="0">
                <a:latin typeface="Times New Roman"/>
                <a:cs typeface="Times New Roman"/>
              </a:rPr>
              <a:t>an RR</a:t>
            </a:r>
            <a:r>
              <a:rPr spc="-15" dirty="0">
                <a:latin typeface="Times New Roman"/>
                <a:cs typeface="Times New Roman"/>
              </a:rPr>
              <a:t> </a:t>
            </a:r>
            <a:r>
              <a:rPr spc="-25" dirty="0">
                <a:latin typeface="Times New Roman"/>
                <a:cs typeface="Times New Roman"/>
              </a:rPr>
              <a:t>is</a:t>
            </a:r>
            <a:endParaRPr>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18</a:t>
            </a:r>
            <a:endParaRPr sz="1400">
              <a:latin typeface="Times New Roman"/>
              <a:cs typeface="Times New Roman"/>
            </a:endParaRPr>
          </a:p>
        </p:txBody>
      </p:sp>
      <p:grpSp>
        <p:nvGrpSpPr>
          <p:cNvPr id="3" name="object 3"/>
          <p:cNvGrpSpPr/>
          <p:nvPr/>
        </p:nvGrpSpPr>
        <p:grpSpPr>
          <a:xfrm>
            <a:off x="1976629" y="2281429"/>
            <a:ext cx="1533525" cy="923925"/>
            <a:chOff x="1976627" y="2281427"/>
            <a:chExt cx="1533525" cy="923925"/>
          </a:xfrm>
        </p:grpSpPr>
        <p:sp>
          <p:nvSpPr>
            <p:cNvPr id="4" name="object 4"/>
            <p:cNvSpPr/>
            <p:nvPr/>
          </p:nvSpPr>
          <p:spPr>
            <a:xfrm>
              <a:off x="1981199" y="2285999"/>
              <a:ext cx="1524000" cy="914400"/>
            </a:xfrm>
            <a:custGeom>
              <a:avLst/>
              <a:gdLst/>
              <a:ahLst/>
              <a:cxnLst/>
              <a:rect l="l" t="t" r="r" b="b"/>
              <a:pathLst>
                <a:path w="1524000" h="914400">
                  <a:moveTo>
                    <a:pt x="1143000" y="0"/>
                  </a:moveTo>
                  <a:lnTo>
                    <a:pt x="0" y="0"/>
                  </a:lnTo>
                  <a:lnTo>
                    <a:pt x="0" y="914400"/>
                  </a:lnTo>
                  <a:lnTo>
                    <a:pt x="1143000" y="914400"/>
                  </a:lnTo>
                  <a:lnTo>
                    <a:pt x="1524000" y="457200"/>
                  </a:lnTo>
                  <a:lnTo>
                    <a:pt x="1143000" y="0"/>
                  </a:lnTo>
                  <a:close/>
                </a:path>
              </a:pathLst>
            </a:custGeom>
            <a:solidFill>
              <a:srgbClr val="DDDDDD"/>
            </a:solidFill>
          </p:spPr>
          <p:txBody>
            <a:bodyPr wrap="square" lIns="0" tIns="0" rIns="0" bIns="0" rtlCol="0"/>
            <a:lstStyle/>
            <a:p>
              <a:endParaRPr/>
            </a:p>
          </p:txBody>
        </p:sp>
        <p:sp>
          <p:nvSpPr>
            <p:cNvPr id="5" name="object 5"/>
            <p:cNvSpPr/>
            <p:nvPr/>
          </p:nvSpPr>
          <p:spPr>
            <a:xfrm>
              <a:off x="1981199" y="2285999"/>
              <a:ext cx="1524000" cy="914400"/>
            </a:xfrm>
            <a:custGeom>
              <a:avLst/>
              <a:gdLst/>
              <a:ahLst/>
              <a:cxnLst/>
              <a:rect l="l" t="t" r="r" b="b"/>
              <a:pathLst>
                <a:path w="1524000" h="914400">
                  <a:moveTo>
                    <a:pt x="0" y="0"/>
                  </a:moveTo>
                  <a:lnTo>
                    <a:pt x="1143000" y="0"/>
                  </a:lnTo>
                  <a:lnTo>
                    <a:pt x="1524000" y="457200"/>
                  </a:lnTo>
                  <a:lnTo>
                    <a:pt x="1143000" y="914400"/>
                  </a:lnTo>
                  <a:lnTo>
                    <a:pt x="0" y="914400"/>
                  </a:lnTo>
                  <a:lnTo>
                    <a:pt x="0" y="0"/>
                  </a:lnTo>
                  <a:close/>
                </a:path>
              </a:pathLst>
            </a:custGeom>
            <a:ln w="9144">
              <a:solidFill>
                <a:srgbClr val="000000"/>
              </a:solidFill>
            </a:ln>
          </p:spPr>
          <p:txBody>
            <a:bodyPr wrap="square" lIns="0" tIns="0" rIns="0" bIns="0" rtlCol="0"/>
            <a:lstStyle/>
            <a:p>
              <a:endParaRPr/>
            </a:p>
          </p:txBody>
        </p:sp>
      </p:grpSp>
      <p:sp>
        <p:nvSpPr>
          <p:cNvPr id="6" name="object 6"/>
          <p:cNvSpPr txBox="1"/>
          <p:nvPr/>
        </p:nvSpPr>
        <p:spPr>
          <a:xfrm>
            <a:off x="2141604" y="2438528"/>
            <a:ext cx="974725" cy="531556"/>
          </a:xfrm>
          <a:prstGeom prst="rect">
            <a:avLst/>
          </a:prstGeom>
        </p:spPr>
        <p:txBody>
          <a:bodyPr vert="horz" wrap="square" lIns="0" tIns="43815" rIns="0" bIns="0" rtlCol="0">
            <a:spAutoFit/>
          </a:bodyPr>
          <a:lstStyle/>
          <a:p>
            <a:pPr marL="12700" marR="5080" indent="170176">
              <a:lnSpc>
                <a:spcPts val="1939"/>
              </a:lnSpc>
              <a:spcBef>
                <a:spcPts val="345"/>
              </a:spcBef>
            </a:pPr>
            <a:r>
              <a:rPr b="1" spc="-20" dirty="0">
                <a:latin typeface="Arial"/>
                <a:cs typeface="Arial"/>
              </a:rPr>
              <a:t>Basic </a:t>
            </a:r>
            <a:r>
              <a:rPr b="1" spc="-11" dirty="0">
                <a:latin typeface="Arial"/>
                <a:cs typeface="Arial"/>
              </a:rPr>
              <a:t>research</a:t>
            </a:r>
            <a:endParaRPr>
              <a:latin typeface="Arial"/>
              <a:cs typeface="Arial"/>
            </a:endParaRPr>
          </a:p>
        </p:txBody>
      </p:sp>
      <p:grpSp>
        <p:nvGrpSpPr>
          <p:cNvPr id="7" name="object 7"/>
          <p:cNvGrpSpPr/>
          <p:nvPr/>
        </p:nvGrpSpPr>
        <p:grpSpPr>
          <a:xfrm>
            <a:off x="1976629" y="1138429"/>
            <a:ext cx="1533525" cy="923925"/>
            <a:chOff x="1976627" y="1138427"/>
            <a:chExt cx="1533525" cy="923925"/>
          </a:xfrm>
        </p:grpSpPr>
        <p:sp>
          <p:nvSpPr>
            <p:cNvPr id="8" name="object 8"/>
            <p:cNvSpPr/>
            <p:nvPr/>
          </p:nvSpPr>
          <p:spPr>
            <a:xfrm>
              <a:off x="1981199" y="1142999"/>
              <a:ext cx="1524000" cy="914400"/>
            </a:xfrm>
            <a:custGeom>
              <a:avLst/>
              <a:gdLst/>
              <a:ahLst/>
              <a:cxnLst/>
              <a:rect l="l" t="t" r="r" b="b"/>
              <a:pathLst>
                <a:path w="1524000" h="914400">
                  <a:moveTo>
                    <a:pt x="1143000" y="0"/>
                  </a:moveTo>
                  <a:lnTo>
                    <a:pt x="0" y="0"/>
                  </a:lnTo>
                  <a:lnTo>
                    <a:pt x="0" y="914400"/>
                  </a:lnTo>
                  <a:lnTo>
                    <a:pt x="1143000" y="914400"/>
                  </a:lnTo>
                  <a:lnTo>
                    <a:pt x="1524000" y="457200"/>
                  </a:lnTo>
                  <a:lnTo>
                    <a:pt x="1143000" y="0"/>
                  </a:lnTo>
                  <a:close/>
                </a:path>
              </a:pathLst>
            </a:custGeom>
            <a:solidFill>
              <a:srgbClr val="DDDDDD"/>
            </a:solidFill>
          </p:spPr>
          <p:txBody>
            <a:bodyPr wrap="square" lIns="0" tIns="0" rIns="0" bIns="0" rtlCol="0"/>
            <a:lstStyle/>
            <a:p>
              <a:endParaRPr/>
            </a:p>
          </p:txBody>
        </p:sp>
        <p:sp>
          <p:nvSpPr>
            <p:cNvPr id="9" name="object 9"/>
            <p:cNvSpPr/>
            <p:nvPr/>
          </p:nvSpPr>
          <p:spPr>
            <a:xfrm>
              <a:off x="1981199" y="1142999"/>
              <a:ext cx="1524000" cy="914400"/>
            </a:xfrm>
            <a:custGeom>
              <a:avLst/>
              <a:gdLst/>
              <a:ahLst/>
              <a:cxnLst/>
              <a:rect l="l" t="t" r="r" b="b"/>
              <a:pathLst>
                <a:path w="1524000" h="914400">
                  <a:moveTo>
                    <a:pt x="0" y="0"/>
                  </a:moveTo>
                  <a:lnTo>
                    <a:pt x="1143000" y="0"/>
                  </a:lnTo>
                  <a:lnTo>
                    <a:pt x="1524000" y="457200"/>
                  </a:lnTo>
                  <a:lnTo>
                    <a:pt x="1143000" y="914400"/>
                  </a:lnTo>
                  <a:lnTo>
                    <a:pt x="0" y="914400"/>
                  </a:lnTo>
                  <a:lnTo>
                    <a:pt x="0" y="0"/>
                  </a:lnTo>
                  <a:close/>
                </a:path>
              </a:pathLst>
            </a:custGeom>
            <a:ln w="9144">
              <a:solidFill>
                <a:srgbClr val="000000"/>
              </a:solidFill>
            </a:ln>
          </p:spPr>
          <p:txBody>
            <a:bodyPr wrap="square" lIns="0" tIns="0" rIns="0" bIns="0" rtlCol="0"/>
            <a:lstStyle/>
            <a:p>
              <a:endParaRPr/>
            </a:p>
          </p:txBody>
        </p:sp>
      </p:grpSp>
      <p:grpSp>
        <p:nvGrpSpPr>
          <p:cNvPr id="10" name="object 10"/>
          <p:cNvGrpSpPr/>
          <p:nvPr/>
        </p:nvGrpSpPr>
        <p:grpSpPr>
          <a:xfrm>
            <a:off x="3729040" y="1671640"/>
            <a:ext cx="1533525" cy="923925"/>
            <a:chOff x="3729037" y="1671637"/>
            <a:chExt cx="1533525" cy="923925"/>
          </a:xfrm>
        </p:grpSpPr>
        <p:sp>
          <p:nvSpPr>
            <p:cNvPr id="11" name="object 11"/>
            <p:cNvSpPr/>
            <p:nvPr/>
          </p:nvSpPr>
          <p:spPr>
            <a:xfrm>
              <a:off x="3733800" y="1676400"/>
              <a:ext cx="1524000" cy="914400"/>
            </a:xfrm>
            <a:custGeom>
              <a:avLst/>
              <a:gdLst/>
              <a:ahLst/>
              <a:cxnLst/>
              <a:rect l="l" t="t" r="r" b="b"/>
              <a:pathLst>
                <a:path w="1524000" h="914400">
                  <a:moveTo>
                    <a:pt x="1143000" y="0"/>
                  </a:moveTo>
                  <a:lnTo>
                    <a:pt x="0" y="0"/>
                  </a:lnTo>
                  <a:lnTo>
                    <a:pt x="0" y="914400"/>
                  </a:lnTo>
                  <a:lnTo>
                    <a:pt x="1143000" y="914400"/>
                  </a:lnTo>
                  <a:lnTo>
                    <a:pt x="1524000" y="457200"/>
                  </a:lnTo>
                  <a:lnTo>
                    <a:pt x="1143000" y="0"/>
                  </a:lnTo>
                  <a:close/>
                </a:path>
              </a:pathLst>
            </a:custGeom>
            <a:solidFill>
              <a:srgbClr val="FFFFCC"/>
            </a:solidFill>
          </p:spPr>
          <p:txBody>
            <a:bodyPr wrap="square" lIns="0" tIns="0" rIns="0" bIns="0" rtlCol="0"/>
            <a:lstStyle/>
            <a:p>
              <a:endParaRPr/>
            </a:p>
          </p:txBody>
        </p:sp>
        <p:sp>
          <p:nvSpPr>
            <p:cNvPr id="12" name="object 12"/>
            <p:cNvSpPr/>
            <p:nvPr/>
          </p:nvSpPr>
          <p:spPr>
            <a:xfrm>
              <a:off x="3733800" y="1676400"/>
              <a:ext cx="1524000" cy="914400"/>
            </a:xfrm>
            <a:custGeom>
              <a:avLst/>
              <a:gdLst/>
              <a:ahLst/>
              <a:cxnLst/>
              <a:rect l="l" t="t" r="r" b="b"/>
              <a:pathLst>
                <a:path w="1524000" h="914400">
                  <a:moveTo>
                    <a:pt x="0" y="0"/>
                  </a:moveTo>
                  <a:lnTo>
                    <a:pt x="1143000" y="0"/>
                  </a:lnTo>
                  <a:lnTo>
                    <a:pt x="1524000" y="457200"/>
                  </a:lnTo>
                  <a:lnTo>
                    <a:pt x="1143000" y="914400"/>
                  </a:lnTo>
                  <a:lnTo>
                    <a:pt x="0" y="914400"/>
                  </a:lnTo>
                  <a:lnTo>
                    <a:pt x="0" y="0"/>
                  </a:lnTo>
                  <a:close/>
                </a:path>
              </a:pathLst>
            </a:custGeom>
            <a:ln w="9144">
              <a:solidFill>
                <a:srgbClr val="000000"/>
              </a:solidFill>
            </a:ln>
          </p:spPr>
          <p:txBody>
            <a:bodyPr wrap="square" lIns="0" tIns="0" rIns="0" bIns="0" rtlCol="0"/>
            <a:lstStyle/>
            <a:p>
              <a:endParaRPr/>
            </a:p>
          </p:txBody>
        </p:sp>
        <p:sp>
          <p:nvSpPr>
            <p:cNvPr id="13" name="object 13"/>
            <p:cNvSpPr/>
            <p:nvPr/>
          </p:nvSpPr>
          <p:spPr>
            <a:xfrm>
              <a:off x="3810000" y="1828800"/>
              <a:ext cx="1143000" cy="586740"/>
            </a:xfrm>
            <a:custGeom>
              <a:avLst/>
              <a:gdLst/>
              <a:ahLst/>
              <a:cxnLst/>
              <a:rect l="l" t="t" r="r" b="b"/>
              <a:pathLst>
                <a:path w="1143000" h="586739">
                  <a:moveTo>
                    <a:pt x="1143000" y="0"/>
                  </a:moveTo>
                  <a:lnTo>
                    <a:pt x="0" y="0"/>
                  </a:lnTo>
                  <a:lnTo>
                    <a:pt x="0" y="586739"/>
                  </a:lnTo>
                  <a:lnTo>
                    <a:pt x="1143000" y="586739"/>
                  </a:lnTo>
                  <a:lnTo>
                    <a:pt x="1143000" y="0"/>
                  </a:lnTo>
                  <a:close/>
                </a:path>
              </a:pathLst>
            </a:custGeom>
            <a:solidFill>
              <a:srgbClr val="FFFFCC"/>
            </a:solidFill>
          </p:spPr>
          <p:txBody>
            <a:bodyPr wrap="square" lIns="0" tIns="0" rIns="0" bIns="0" rtlCol="0"/>
            <a:lstStyle/>
            <a:p>
              <a:endParaRPr/>
            </a:p>
          </p:txBody>
        </p:sp>
      </p:grpSp>
      <p:sp>
        <p:nvSpPr>
          <p:cNvPr id="14" name="object 14"/>
          <p:cNvSpPr txBox="1"/>
          <p:nvPr/>
        </p:nvSpPr>
        <p:spPr>
          <a:xfrm>
            <a:off x="2052954" y="1305889"/>
            <a:ext cx="2741931" cy="1102866"/>
          </a:xfrm>
          <a:prstGeom prst="rect">
            <a:avLst/>
          </a:prstGeom>
        </p:spPr>
        <p:txBody>
          <a:bodyPr vert="horz" wrap="square" lIns="0" tIns="12700" rIns="0" bIns="0" rtlCol="0">
            <a:spAutoFit/>
          </a:bodyPr>
          <a:lstStyle/>
          <a:p>
            <a:pPr marR="1512533" algn="ctr">
              <a:lnSpc>
                <a:spcPts val="2055"/>
              </a:lnSpc>
              <a:spcBef>
                <a:spcPts val="100"/>
              </a:spcBef>
            </a:pPr>
            <a:r>
              <a:rPr b="1" spc="-11" dirty="0">
                <a:latin typeface="Arial"/>
                <a:cs typeface="Arial"/>
              </a:rPr>
              <a:t>production</a:t>
            </a:r>
            <a:endParaRPr dirty="0">
              <a:latin typeface="Arial"/>
              <a:cs typeface="Arial"/>
            </a:endParaRPr>
          </a:p>
          <a:p>
            <a:pPr marR="1510628" algn="ctr">
              <a:lnSpc>
                <a:spcPts val="2055"/>
              </a:lnSpc>
            </a:pPr>
            <a:r>
              <a:rPr b="1" spc="-25" dirty="0">
                <a:latin typeface="Arial"/>
                <a:cs typeface="Arial"/>
              </a:rPr>
              <a:t>GMP</a:t>
            </a:r>
            <a:endParaRPr dirty="0">
              <a:latin typeface="Arial"/>
              <a:cs typeface="Arial"/>
            </a:endParaRPr>
          </a:p>
          <a:p>
            <a:pPr marL="2029409" marR="5080" indent="-100963">
              <a:lnSpc>
                <a:spcPts val="1951"/>
              </a:lnSpc>
              <a:spcBef>
                <a:spcPts val="251"/>
              </a:spcBef>
            </a:pPr>
            <a:r>
              <a:rPr b="1" dirty="0">
                <a:latin typeface="Arial"/>
                <a:cs typeface="Arial"/>
              </a:rPr>
              <a:t>Phase</a:t>
            </a:r>
            <a:r>
              <a:rPr b="1" spc="-35" dirty="0">
                <a:latin typeface="Arial"/>
                <a:cs typeface="Arial"/>
              </a:rPr>
              <a:t> </a:t>
            </a:r>
            <a:r>
              <a:rPr b="1" spc="-51" dirty="0">
                <a:latin typeface="Arial"/>
                <a:cs typeface="Arial"/>
              </a:rPr>
              <a:t>I </a:t>
            </a:r>
            <a:r>
              <a:rPr b="1" spc="-11" dirty="0">
                <a:latin typeface="Arial"/>
                <a:cs typeface="Arial"/>
              </a:rPr>
              <a:t>Trials</a:t>
            </a:r>
            <a:endParaRPr dirty="0">
              <a:latin typeface="Arial"/>
              <a:cs typeface="Arial"/>
            </a:endParaRPr>
          </a:p>
        </p:txBody>
      </p:sp>
      <p:grpSp>
        <p:nvGrpSpPr>
          <p:cNvPr id="15" name="object 15"/>
          <p:cNvGrpSpPr/>
          <p:nvPr/>
        </p:nvGrpSpPr>
        <p:grpSpPr>
          <a:xfrm>
            <a:off x="5557840" y="3119440"/>
            <a:ext cx="1533525" cy="923925"/>
            <a:chOff x="5557837" y="3119437"/>
            <a:chExt cx="1533525" cy="923925"/>
          </a:xfrm>
        </p:grpSpPr>
        <p:sp>
          <p:nvSpPr>
            <p:cNvPr id="16" name="object 16"/>
            <p:cNvSpPr/>
            <p:nvPr/>
          </p:nvSpPr>
          <p:spPr>
            <a:xfrm>
              <a:off x="5562600" y="3124200"/>
              <a:ext cx="1524000" cy="914400"/>
            </a:xfrm>
            <a:custGeom>
              <a:avLst/>
              <a:gdLst/>
              <a:ahLst/>
              <a:cxnLst/>
              <a:rect l="l" t="t" r="r" b="b"/>
              <a:pathLst>
                <a:path w="1524000" h="914400">
                  <a:moveTo>
                    <a:pt x="1143000" y="0"/>
                  </a:moveTo>
                  <a:lnTo>
                    <a:pt x="0" y="0"/>
                  </a:lnTo>
                  <a:lnTo>
                    <a:pt x="0" y="914400"/>
                  </a:lnTo>
                  <a:lnTo>
                    <a:pt x="1143000" y="914400"/>
                  </a:lnTo>
                  <a:lnTo>
                    <a:pt x="1524000" y="457200"/>
                  </a:lnTo>
                  <a:lnTo>
                    <a:pt x="1143000" y="0"/>
                  </a:lnTo>
                  <a:close/>
                </a:path>
              </a:pathLst>
            </a:custGeom>
            <a:solidFill>
              <a:srgbClr val="FFFFCC"/>
            </a:solidFill>
          </p:spPr>
          <p:txBody>
            <a:bodyPr wrap="square" lIns="0" tIns="0" rIns="0" bIns="0" rtlCol="0"/>
            <a:lstStyle/>
            <a:p>
              <a:endParaRPr/>
            </a:p>
          </p:txBody>
        </p:sp>
        <p:sp>
          <p:nvSpPr>
            <p:cNvPr id="17" name="object 17"/>
            <p:cNvSpPr/>
            <p:nvPr/>
          </p:nvSpPr>
          <p:spPr>
            <a:xfrm>
              <a:off x="5562600" y="3124200"/>
              <a:ext cx="1524000" cy="914400"/>
            </a:xfrm>
            <a:custGeom>
              <a:avLst/>
              <a:gdLst/>
              <a:ahLst/>
              <a:cxnLst/>
              <a:rect l="l" t="t" r="r" b="b"/>
              <a:pathLst>
                <a:path w="1524000" h="914400">
                  <a:moveTo>
                    <a:pt x="0" y="0"/>
                  </a:moveTo>
                  <a:lnTo>
                    <a:pt x="1143000" y="0"/>
                  </a:lnTo>
                  <a:lnTo>
                    <a:pt x="1524000" y="457200"/>
                  </a:lnTo>
                  <a:lnTo>
                    <a:pt x="1143000" y="914400"/>
                  </a:lnTo>
                  <a:lnTo>
                    <a:pt x="0" y="914400"/>
                  </a:lnTo>
                  <a:lnTo>
                    <a:pt x="0" y="0"/>
                  </a:lnTo>
                  <a:close/>
                </a:path>
              </a:pathLst>
            </a:custGeom>
            <a:ln w="9144">
              <a:solidFill>
                <a:srgbClr val="000000"/>
              </a:solidFill>
            </a:ln>
          </p:spPr>
          <p:txBody>
            <a:bodyPr wrap="square" lIns="0" tIns="0" rIns="0" bIns="0" rtlCol="0"/>
            <a:lstStyle/>
            <a:p>
              <a:endParaRPr/>
            </a:p>
          </p:txBody>
        </p:sp>
      </p:grpSp>
      <p:sp>
        <p:nvSpPr>
          <p:cNvPr id="18" name="object 18"/>
          <p:cNvSpPr txBox="1"/>
          <p:nvPr/>
        </p:nvSpPr>
        <p:spPr>
          <a:xfrm>
            <a:off x="5734307" y="3200530"/>
            <a:ext cx="953135" cy="551433"/>
          </a:xfrm>
          <a:prstGeom prst="rect">
            <a:avLst/>
          </a:prstGeom>
        </p:spPr>
        <p:txBody>
          <a:bodyPr vert="horz" wrap="square" lIns="0" tIns="12700" rIns="0" bIns="0" rtlCol="0">
            <a:spAutoFit/>
          </a:bodyPr>
          <a:lstStyle/>
          <a:p>
            <a:pPr algn="ctr">
              <a:lnSpc>
                <a:spcPts val="2051"/>
              </a:lnSpc>
              <a:spcBef>
                <a:spcPts val="100"/>
              </a:spcBef>
            </a:pPr>
            <a:r>
              <a:rPr b="1" dirty="0">
                <a:latin typeface="Arial"/>
                <a:cs typeface="Arial"/>
              </a:rPr>
              <a:t>Phase</a:t>
            </a:r>
            <a:r>
              <a:rPr b="1" spc="-25" dirty="0">
                <a:latin typeface="Arial"/>
                <a:cs typeface="Arial"/>
              </a:rPr>
              <a:t> III</a:t>
            </a:r>
            <a:endParaRPr>
              <a:latin typeface="Arial"/>
              <a:cs typeface="Arial"/>
            </a:endParaRPr>
          </a:p>
          <a:p>
            <a:pPr algn="ctr">
              <a:lnSpc>
                <a:spcPts val="2051"/>
              </a:lnSpc>
            </a:pPr>
            <a:r>
              <a:rPr b="1" spc="-11" dirty="0">
                <a:latin typeface="Arial"/>
                <a:cs typeface="Arial"/>
              </a:rPr>
              <a:t>Trials</a:t>
            </a:r>
            <a:endParaRPr>
              <a:latin typeface="Arial"/>
              <a:cs typeface="Arial"/>
            </a:endParaRPr>
          </a:p>
        </p:txBody>
      </p:sp>
      <p:sp>
        <p:nvSpPr>
          <p:cNvPr id="19" name="object 19"/>
          <p:cNvSpPr txBox="1"/>
          <p:nvPr/>
        </p:nvSpPr>
        <p:spPr>
          <a:xfrm>
            <a:off x="5821173" y="4144136"/>
            <a:ext cx="2163445" cy="258404"/>
          </a:xfrm>
          <a:prstGeom prst="rect">
            <a:avLst/>
          </a:prstGeom>
        </p:spPr>
        <p:txBody>
          <a:bodyPr vert="horz" wrap="square" lIns="0" tIns="12065" rIns="0" bIns="0" rtlCol="0">
            <a:spAutoFit/>
          </a:bodyPr>
          <a:lstStyle/>
          <a:p>
            <a:pPr marL="12700">
              <a:spcBef>
                <a:spcPts val="95"/>
              </a:spcBef>
            </a:pPr>
            <a:r>
              <a:rPr sz="1600" b="1" spc="-11" dirty="0">
                <a:solidFill>
                  <a:srgbClr val="000099"/>
                </a:solidFill>
                <a:latin typeface="Arial"/>
                <a:cs typeface="Arial"/>
              </a:rPr>
              <a:t>Efficacy/Effectiveness</a:t>
            </a:r>
            <a:endParaRPr sz="1600">
              <a:latin typeface="Arial"/>
              <a:cs typeface="Arial"/>
            </a:endParaRPr>
          </a:p>
        </p:txBody>
      </p:sp>
      <p:grpSp>
        <p:nvGrpSpPr>
          <p:cNvPr id="20" name="object 20"/>
          <p:cNvGrpSpPr/>
          <p:nvPr/>
        </p:nvGrpSpPr>
        <p:grpSpPr>
          <a:xfrm>
            <a:off x="7081840" y="3119440"/>
            <a:ext cx="1533525" cy="923925"/>
            <a:chOff x="7081837" y="3119437"/>
            <a:chExt cx="1533525" cy="923925"/>
          </a:xfrm>
        </p:grpSpPr>
        <p:sp>
          <p:nvSpPr>
            <p:cNvPr id="21" name="object 21"/>
            <p:cNvSpPr/>
            <p:nvPr/>
          </p:nvSpPr>
          <p:spPr>
            <a:xfrm>
              <a:off x="7086600" y="3124200"/>
              <a:ext cx="1524000" cy="914400"/>
            </a:xfrm>
            <a:custGeom>
              <a:avLst/>
              <a:gdLst/>
              <a:ahLst/>
              <a:cxnLst/>
              <a:rect l="l" t="t" r="r" b="b"/>
              <a:pathLst>
                <a:path w="1524000" h="914400">
                  <a:moveTo>
                    <a:pt x="1143000" y="0"/>
                  </a:moveTo>
                  <a:lnTo>
                    <a:pt x="0" y="0"/>
                  </a:lnTo>
                  <a:lnTo>
                    <a:pt x="0" y="914400"/>
                  </a:lnTo>
                  <a:lnTo>
                    <a:pt x="1143000" y="914400"/>
                  </a:lnTo>
                  <a:lnTo>
                    <a:pt x="1524000" y="457200"/>
                  </a:lnTo>
                  <a:lnTo>
                    <a:pt x="1143000" y="0"/>
                  </a:lnTo>
                  <a:close/>
                </a:path>
              </a:pathLst>
            </a:custGeom>
            <a:solidFill>
              <a:srgbClr val="FFFFCC"/>
            </a:solidFill>
          </p:spPr>
          <p:txBody>
            <a:bodyPr wrap="square" lIns="0" tIns="0" rIns="0" bIns="0" rtlCol="0"/>
            <a:lstStyle/>
            <a:p>
              <a:endParaRPr/>
            </a:p>
          </p:txBody>
        </p:sp>
        <p:sp>
          <p:nvSpPr>
            <p:cNvPr id="22" name="object 22"/>
            <p:cNvSpPr/>
            <p:nvPr/>
          </p:nvSpPr>
          <p:spPr>
            <a:xfrm>
              <a:off x="7086600" y="3124200"/>
              <a:ext cx="1524000" cy="914400"/>
            </a:xfrm>
            <a:custGeom>
              <a:avLst/>
              <a:gdLst/>
              <a:ahLst/>
              <a:cxnLst/>
              <a:rect l="l" t="t" r="r" b="b"/>
              <a:pathLst>
                <a:path w="1524000" h="914400">
                  <a:moveTo>
                    <a:pt x="0" y="0"/>
                  </a:moveTo>
                  <a:lnTo>
                    <a:pt x="1143000" y="0"/>
                  </a:lnTo>
                  <a:lnTo>
                    <a:pt x="1524000" y="457200"/>
                  </a:lnTo>
                  <a:lnTo>
                    <a:pt x="1143000" y="914400"/>
                  </a:lnTo>
                  <a:lnTo>
                    <a:pt x="0" y="914400"/>
                  </a:lnTo>
                  <a:lnTo>
                    <a:pt x="0" y="0"/>
                  </a:lnTo>
                  <a:close/>
                </a:path>
              </a:pathLst>
            </a:custGeom>
            <a:ln w="9144">
              <a:solidFill>
                <a:srgbClr val="000000"/>
              </a:solidFill>
            </a:ln>
          </p:spPr>
          <p:txBody>
            <a:bodyPr wrap="square" lIns="0" tIns="0" rIns="0" bIns="0" rtlCol="0"/>
            <a:lstStyle/>
            <a:p>
              <a:endParaRPr/>
            </a:p>
          </p:txBody>
        </p:sp>
        <p:sp>
          <p:nvSpPr>
            <p:cNvPr id="23" name="object 23"/>
            <p:cNvSpPr/>
            <p:nvPr/>
          </p:nvSpPr>
          <p:spPr>
            <a:xfrm>
              <a:off x="7162800" y="3276600"/>
              <a:ext cx="1143000" cy="586740"/>
            </a:xfrm>
            <a:custGeom>
              <a:avLst/>
              <a:gdLst/>
              <a:ahLst/>
              <a:cxnLst/>
              <a:rect l="l" t="t" r="r" b="b"/>
              <a:pathLst>
                <a:path w="1143000" h="586739">
                  <a:moveTo>
                    <a:pt x="1143000" y="0"/>
                  </a:moveTo>
                  <a:lnTo>
                    <a:pt x="0" y="0"/>
                  </a:lnTo>
                  <a:lnTo>
                    <a:pt x="0" y="586739"/>
                  </a:lnTo>
                  <a:lnTo>
                    <a:pt x="1143000" y="586739"/>
                  </a:lnTo>
                  <a:lnTo>
                    <a:pt x="1143000" y="0"/>
                  </a:lnTo>
                  <a:close/>
                </a:path>
              </a:pathLst>
            </a:custGeom>
            <a:solidFill>
              <a:srgbClr val="FFFFCC"/>
            </a:solidFill>
          </p:spPr>
          <p:txBody>
            <a:bodyPr wrap="square" lIns="0" tIns="0" rIns="0" bIns="0" rtlCol="0"/>
            <a:lstStyle/>
            <a:p>
              <a:endParaRPr/>
            </a:p>
          </p:txBody>
        </p:sp>
      </p:grpSp>
      <p:sp>
        <p:nvSpPr>
          <p:cNvPr id="24" name="object 24"/>
          <p:cNvSpPr txBox="1"/>
          <p:nvPr/>
        </p:nvSpPr>
        <p:spPr>
          <a:xfrm>
            <a:off x="7246367" y="3276729"/>
            <a:ext cx="977900" cy="551433"/>
          </a:xfrm>
          <a:prstGeom prst="rect">
            <a:avLst/>
          </a:prstGeom>
        </p:spPr>
        <p:txBody>
          <a:bodyPr vert="horz" wrap="square" lIns="0" tIns="12700" rIns="0" bIns="0" rtlCol="0">
            <a:spAutoFit/>
          </a:bodyPr>
          <a:lstStyle/>
          <a:p>
            <a:pPr marL="12700">
              <a:lnSpc>
                <a:spcPts val="2051"/>
              </a:lnSpc>
              <a:spcBef>
                <a:spcPts val="100"/>
              </a:spcBef>
            </a:pPr>
            <a:r>
              <a:rPr b="1" dirty="0">
                <a:latin typeface="Arial"/>
                <a:cs typeface="Arial"/>
              </a:rPr>
              <a:t>Phase</a:t>
            </a:r>
            <a:r>
              <a:rPr b="1" spc="-25" dirty="0">
                <a:latin typeface="Arial"/>
                <a:cs typeface="Arial"/>
              </a:rPr>
              <a:t> IV</a:t>
            </a:r>
            <a:endParaRPr>
              <a:latin typeface="Arial"/>
              <a:cs typeface="Arial"/>
            </a:endParaRPr>
          </a:p>
          <a:p>
            <a:pPr marL="88898">
              <a:lnSpc>
                <a:spcPts val="2051"/>
              </a:lnSpc>
            </a:pPr>
            <a:r>
              <a:rPr b="1" spc="-11" dirty="0">
                <a:latin typeface="Arial"/>
                <a:cs typeface="Arial"/>
              </a:rPr>
              <a:t>studies</a:t>
            </a:r>
            <a:endParaRPr>
              <a:latin typeface="Arial"/>
              <a:cs typeface="Arial"/>
            </a:endParaRPr>
          </a:p>
        </p:txBody>
      </p:sp>
      <p:sp>
        <p:nvSpPr>
          <p:cNvPr id="25" name="object 25"/>
          <p:cNvSpPr txBox="1">
            <a:spLocks noGrp="1"/>
          </p:cNvSpPr>
          <p:nvPr>
            <p:ph type="title"/>
          </p:nvPr>
        </p:nvSpPr>
        <p:spPr>
          <a:xfrm>
            <a:off x="2212597" y="329896"/>
            <a:ext cx="4237355" cy="350737"/>
          </a:xfrm>
          <a:prstGeom prst="rect">
            <a:avLst/>
          </a:prstGeom>
        </p:spPr>
        <p:txBody>
          <a:bodyPr vert="horz" wrap="square" lIns="0" tIns="12065" rIns="0" bIns="0" rtlCol="0">
            <a:spAutoFit/>
          </a:bodyPr>
          <a:lstStyle/>
          <a:p>
            <a:pPr marL="12700">
              <a:spcBef>
                <a:spcPts val="95"/>
              </a:spcBef>
            </a:pPr>
            <a:r>
              <a:rPr sz="2200" u="sng" dirty="0">
                <a:solidFill>
                  <a:srgbClr val="000099"/>
                </a:solidFill>
                <a:uFill>
                  <a:solidFill>
                    <a:srgbClr val="000099"/>
                  </a:solidFill>
                </a:uFill>
              </a:rPr>
              <a:t>The</a:t>
            </a:r>
            <a:r>
              <a:rPr sz="2200" u="sng" spc="-85" dirty="0">
                <a:solidFill>
                  <a:srgbClr val="000099"/>
                </a:solidFill>
                <a:uFill>
                  <a:solidFill>
                    <a:srgbClr val="000099"/>
                  </a:solidFill>
                </a:uFill>
              </a:rPr>
              <a:t> </a:t>
            </a:r>
            <a:r>
              <a:rPr sz="2200" u="sng" dirty="0">
                <a:solidFill>
                  <a:srgbClr val="000099"/>
                </a:solidFill>
                <a:uFill>
                  <a:solidFill>
                    <a:srgbClr val="000099"/>
                  </a:solidFill>
                </a:uFill>
              </a:rPr>
              <a:t>clinical/field</a:t>
            </a:r>
            <a:r>
              <a:rPr sz="2200" u="sng" spc="-75" dirty="0">
                <a:solidFill>
                  <a:srgbClr val="000099"/>
                </a:solidFill>
                <a:uFill>
                  <a:solidFill>
                    <a:srgbClr val="000099"/>
                  </a:solidFill>
                </a:uFill>
              </a:rPr>
              <a:t> </a:t>
            </a:r>
            <a:r>
              <a:rPr sz="2200" u="sng" dirty="0">
                <a:solidFill>
                  <a:srgbClr val="000099"/>
                </a:solidFill>
                <a:uFill>
                  <a:solidFill>
                    <a:srgbClr val="000099"/>
                  </a:solidFill>
                </a:uFill>
              </a:rPr>
              <a:t>trials</a:t>
            </a:r>
            <a:r>
              <a:rPr sz="2200" u="sng" spc="-80" dirty="0">
                <a:solidFill>
                  <a:srgbClr val="000099"/>
                </a:solidFill>
                <a:uFill>
                  <a:solidFill>
                    <a:srgbClr val="000099"/>
                  </a:solidFill>
                </a:uFill>
              </a:rPr>
              <a:t> </a:t>
            </a:r>
            <a:r>
              <a:rPr sz="2200" u="sng" spc="-11" dirty="0">
                <a:solidFill>
                  <a:srgbClr val="000099"/>
                </a:solidFill>
                <a:uFill>
                  <a:solidFill>
                    <a:srgbClr val="000099"/>
                  </a:solidFill>
                </a:uFill>
              </a:rPr>
              <a:t>pathway:</a:t>
            </a:r>
            <a:endParaRPr sz="2200"/>
          </a:p>
        </p:txBody>
      </p:sp>
      <p:grpSp>
        <p:nvGrpSpPr>
          <p:cNvPr id="26" name="object 26"/>
          <p:cNvGrpSpPr/>
          <p:nvPr/>
        </p:nvGrpSpPr>
        <p:grpSpPr>
          <a:xfrm>
            <a:off x="4578099" y="2453641"/>
            <a:ext cx="1533525" cy="771525"/>
            <a:chOff x="4578096" y="2453639"/>
            <a:chExt cx="1533525" cy="771525"/>
          </a:xfrm>
        </p:grpSpPr>
        <p:sp>
          <p:nvSpPr>
            <p:cNvPr id="27" name="object 27"/>
            <p:cNvSpPr/>
            <p:nvPr/>
          </p:nvSpPr>
          <p:spPr>
            <a:xfrm>
              <a:off x="4582668" y="2458211"/>
              <a:ext cx="1524000" cy="762000"/>
            </a:xfrm>
            <a:custGeom>
              <a:avLst/>
              <a:gdLst/>
              <a:ahLst/>
              <a:cxnLst/>
              <a:rect l="l" t="t" r="r" b="b"/>
              <a:pathLst>
                <a:path w="1524000" h="762000">
                  <a:moveTo>
                    <a:pt x="1206500" y="0"/>
                  </a:moveTo>
                  <a:lnTo>
                    <a:pt x="0" y="0"/>
                  </a:lnTo>
                  <a:lnTo>
                    <a:pt x="0" y="762000"/>
                  </a:lnTo>
                  <a:lnTo>
                    <a:pt x="1206500" y="762000"/>
                  </a:lnTo>
                  <a:lnTo>
                    <a:pt x="1524000" y="381000"/>
                  </a:lnTo>
                  <a:lnTo>
                    <a:pt x="1206500" y="0"/>
                  </a:lnTo>
                  <a:close/>
                </a:path>
              </a:pathLst>
            </a:custGeom>
            <a:solidFill>
              <a:srgbClr val="FFFFCC"/>
            </a:solidFill>
          </p:spPr>
          <p:txBody>
            <a:bodyPr wrap="square" lIns="0" tIns="0" rIns="0" bIns="0" rtlCol="0"/>
            <a:lstStyle/>
            <a:p>
              <a:endParaRPr/>
            </a:p>
          </p:txBody>
        </p:sp>
        <p:sp>
          <p:nvSpPr>
            <p:cNvPr id="28" name="object 28"/>
            <p:cNvSpPr/>
            <p:nvPr/>
          </p:nvSpPr>
          <p:spPr>
            <a:xfrm>
              <a:off x="4582668" y="2458211"/>
              <a:ext cx="1524000" cy="762000"/>
            </a:xfrm>
            <a:custGeom>
              <a:avLst/>
              <a:gdLst/>
              <a:ahLst/>
              <a:cxnLst/>
              <a:rect l="l" t="t" r="r" b="b"/>
              <a:pathLst>
                <a:path w="1524000" h="762000">
                  <a:moveTo>
                    <a:pt x="0" y="0"/>
                  </a:moveTo>
                  <a:lnTo>
                    <a:pt x="1206500" y="0"/>
                  </a:lnTo>
                  <a:lnTo>
                    <a:pt x="1524000" y="381000"/>
                  </a:lnTo>
                  <a:lnTo>
                    <a:pt x="1206500" y="762000"/>
                  </a:lnTo>
                  <a:lnTo>
                    <a:pt x="0" y="762000"/>
                  </a:lnTo>
                  <a:lnTo>
                    <a:pt x="0" y="0"/>
                  </a:lnTo>
                  <a:close/>
                </a:path>
              </a:pathLst>
            </a:custGeom>
            <a:ln w="9144">
              <a:solidFill>
                <a:srgbClr val="000000"/>
              </a:solidFill>
            </a:ln>
          </p:spPr>
          <p:txBody>
            <a:bodyPr wrap="square" lIns="0" tIns="0" rIns="0" bIns="0" rtlCol="0"/>
            <a:lstStyle/>
            <a:p>
              <a:endParaRPr/>
            </a:p>
          </p:txBody>
        </p:sp>
      </p:grpSp>
      <p:sp>
        <p:nvSpPr>
          <p:cNvPr id="29" name="object 29"/>
          <p:cNvSpPr txBox="1"/>
          <p:nvPr/>
        </p:nvSpPr>
        <p:spPr>
          <a:xfrm>
            <a:off x="3965575" y="2521079"/>
            <a:ext cx="1709420" cy="1126590"/>
          </a:xfrm>
          <a:prstGeom prst="rect">
            <a:avLst/>
          </a:prstGeom>
        </p:spPr>
        <p:txBody>
          <a:bodyPr vert="horz" wrap="square" lIns="0" tIns="43815" rIns="0" bIns="0" rtlCol="0">
            <a:spAutoFit/>
          </a:bodyPr>
          <a:lstStyle/>
          <a:p>
            <a:pPr marL="965176" marR="5080" indent="-132711">
              <a:lnSpc>
                <a:spcPts val="1939"/>
              </a:lnSpc>
              <a:spcBef>
                <a:spcPts val="345"/>
              </a:spcBef>
            </a:pPr>
            <a:r>
              <a:rPr b="1" dirty="0">
                <a:latin typeface="Arial"/>
                <a:cs typeface="Arial"/>
              </a:rPr>
              <a:t>Phase</a:t>
            </a:r>
            <a:r>
              <a:rPr b="1" spc="-25" dirty="0">
                <a:latin typeface="Arial"/>
                <a:cs typeface="Arial"/>
              </a:rPr>
              <a:t> II </a:t>
            </a:r>
            <a:r>
              <a:rPr b="1" spc="-11" dirty="0">
                <a:latin typeface="Arial"/>
                <a:cs typeface="Arial"/>
              </a:rPr>
              <a:t>Trials</a:t>
            </a:r>
            <a:endParaRPr>
              <a:latin typeface="Arial"/>
              <a:cs typeface="Arial"/>
            </a:endParaRPr>
          </a:p>
          <a:p>
            <a:pPr marL="12700" marR="720073">
              <a:spcBef>
                <a:spcPts val="844"/>
              </a:spcBef>
            </a:pPr>
            <a:r>
              <a:rPr sz="1600" b="1" spc="-11" dirty="0">
                <a:solidFill>
                  <a:srgbClr val="000099"/>
                </a:solidFill>
                <a:latin typeface="Arial"/>
                <a:cs typeface="Arial"/>
              </a:rPr>
              <a:t>Biological Response</a:t>
            </a:r>
            <a:endParaRPr sz="1600">
              <a:latin typeface="Arial"/>
              <a:cs typeface="Arial"/>
            </a:endParaRPr>
          </a:p>
        </p:txBody>
      </p:sp>
      <p:sp>
        <p:nvSpPr>
          <p:cNvPr id="30" name="object 30"/>
          <p:cNvSpPr txBox="1"/>
          <p:nvPr/>
        </p:nvSpPr>
        <p:spPr>
          <a:xfrm>
            <a:off x="1045261" y="5907735"/>
            <a:ext cx="7181851" cy="277640"/>
          </a:xfrm>
          <a:prstGeom prst="rect">
            <a:avLst/>
          </a:prstGeom>
        </p:spPr>
        <p:txBody>
          <a:bodyPr vert="horz" wrap="square" lIns="0" tIns="15875" rIns="0" bIns="0" rtlCol="0">
            <a:spAutoFit/>
          </a:bodyPr>
          <a:lstStyle/>
          <a:p>
            <a:pPr marL="12700">
              <a:spcBef>
                <a:spcPts val="125"/>
              </a:spcBef>
            </a:pPr>
            <a:r>
              <a:rPr sz="1700" b="1" dirty="0">
                <a:solidFill>
                  <a:srgbClr val="CC0000"/>
                </a:solidFill>
                <a:latin typeface="Arial"/>
                <a:cs typeface="Arial"/>
              </a:rPr>
              <a:t>Clinical/Field</a:t>
            </a:r>
            <a:r>
              <a:rPr sz="1700" b="1" spc="125" dirty="0">
                <a:solidFill>
                  <a:srgbClr val="CC0000"/>
                </a:solidFill>
                <a:latin typeface="Arial"/>
                <a:cs typeface="Arial"/>
              </a:rPr>
              <a:t> </a:t>
            </a:r>
            <a:r>
              <a:rPr sz="1700" b="1" dirty="0">
                <a:solidFill>
                  <a:srgbClr val="CC0000"/>
                </a:solidFill>
                <a:latin typeface="Arial"/>
                <a:cs typeface="Arial"/>
              </a:rPr>
              <a:t>trials:</a:t>
            </a:r>
            <a:r>
              <a:rPr sz="1700" b="1" spc="105" dirty="0">
                <a:solidFill>
                  <a:srgbClr val="CC0000"/>
                </a:solidFill>
                <a:latin typeface="Arial"/>
                <a:cs typeface="Arial"/>
              </a:rPr>
              <a:t> </a:t>
            </a:r>
            <a:r>
              <a:rPr sz="1700" b="1" dirty="0">
                <a:solidFill>
                  <a:srgbClr val="CC0000"/>
                </a:solidFill>
                <a:latin typeface="Arial"/>
                <a:cs typeface="Arial"/>
              </a:rPr>
              <a:t>Critical</a:t>
            </a:r>
            <a:r>
              <a:rPr sz="1700" b="1" spc="100" dirty="0">
                <a:solidFill>
                  <a:srgbClr val="CC0000"/>
                </a:solidFill>
                <a:latin typeface="Arial"/>
                <a:cs typeface="Arial"/>
              </a:rPr>
              <a:t> </a:t>
            </a:r>
            <a:r>
              <a:rPr sz="1700" b="1" dirty="0">
                <a:solidFill>
                  <a:srgbClr val="CC0000"/>
                </a:solidFill>
                <a:latin typeface="Arial"/>
                <a:cs typeface="Arial"/>
              </a:rPr>
              <a:t>instrument</a:t>
            </a:r>
            <a:r>
              <a:rPr sz="1700" b="1" spc="115" dirty="0">
                <a:solidFill>
                  <a:srgbClr val="CC0000"/>
                </a:solidFill>
                <a:latin typeface="Arial"/>
                <a:cs typeface="Arial"/>
              </a:rPr>
              <a:t> </a:t>
            </a:r>
            <a:r>
              <a:rPr sz="1700" b="1" dirty="0">
                <a:solidFill>
                  <a:srgbClr val="CC0000"/>
                </a:solidFill>
                <a:latin typeface="Arial"/>
                <a:cs typeface="Arial"/>
              </a:rPr>
              <a:t>from</a:t>
            </a:r>
            <a:r>
              <a:rPr sz="1700" b="1" spc="75" dirty="0">
                <a:solidFill>
                  <a:srgbClr val="CC0000"/>
                </a:solidFill>
                <a:latin typeface="Arial"/>
                <a:cs typeface="Arial"/>
              </a:rPr>
              <a:t> </a:t>
            </a:r>
            <a:r>
              <a:rPr sz="1700" b="1" dirty="0">
                <a:solidFill>
                  <a:srgbClr val="CC0000"/>
                </a:solidFill>
                <a:latin typeface="Arial"/>
                <a:cs typeface="Arial"/>
              </a:rPr>
              <a:t>product</a:t>
            </a:r>
            <a:r>
              <a:rPr sz="1700" b="1" spc="100" dirty="0">
                <a:solidFill>
                  <a:srgbClr val="CC0000"/>
                </a:solidFill>
                <a:latin typeface="Arial"/>
                <a:cs typeface="Arial"/>
              </a:rPr>
              <a:t> </a:t>
            </a:r>
            <a:r>
              <a:rPr sz="1700" b="1" dirty="0">
                <a:solidFill>
                  <a:srgbClr val="CC0000"/>
                </a:solidFill>
                <a:latin typeface="Arial"/>
                <a:cs typeface="Arial"/>
              </a:rPr>
              <a:t>development</a:t>
            </a:r>
            <a:r>
              <a:rPr sz="1700" b="1" spc="131" dirty="0">
                <a:solidFill>
                  <a:srgbClr val="CC0000"/>
                </a:solidFill>
                <a:latin typeface="Arial"/>
                <a:cs typeface="Arial"/>
              </a:rPr>
              <a:t> </a:t>
            </a:r>
            <a:r>
              <a:rPr sz="1700" b="1" spc="-25" dirty="0">
                <a:solidFill>
                  <a:srgbClr val="CC0000"/>
                </a:solidFill>
                <a:latin typeface="Arial"/>
                <a:cs typeface="Arial"/>
              </a:rPr>
              <a:t>to</a:t>
            </a:r>
            <a:endParaRPr sz="1700">
              <a:latin typeface="Arial"/>
              <a:cs typeface="Arial"/>
            </a:endParaRPr>
          </a:p>
        </p:txBody>
      </p:sp>
      <p:sp>
        <p:nvSpPr>
          <p:cNvPr id="31" name="object 31"/>
          <p:cNvSpPr txBox="1"/>
          <p:nvPr/>
        </p:nvSpPr>
        <p:spPr>
          <a:xfrm>
            <a:off x="1828548" y="6172911"/>
            <a:ext cx="5616575" cy="277640"/>
          </a:xfrm>
          <a:prstGeom prst="rect">
            <a:avLst/>
          </a:prstGeom>
        </p:spPr>
        <p:txBody>
          <a:bodyPr vert="horz" wrap="square" lIns="0" tIns="15875" rIns="0" bIns="0" rtlCol="0">
            <a:spAutoFit/>
          </a:bodyPr>
          <a:lstStyle/>
          <a:p>
            <a:pPr marL="12700">
              <a:spcBef>
                <a:spcPts val="125"/>
              </a:spcBef>
            </a:pPr>
            <a:r>
              <a:rPr sz="1700" b="1" dirty="0">
                <a:solidFill>
                  <a:srgbClr val="CC0000"/>
                </a:solidFill>
                <a:latin typeface="Arial"/>
                <a:cs typeface="Arial"/>
              </a:rPr>
              <a:t>implementation</a:t>
            </a:r>
            <a:r>
              <a:rPr sz="1700" b="1" spc="120" dirty="0">
                <a:solidFill>
                  <a:srgbClr val="CC0000"/>
                </a:solidFill>
                <a:latin typeface="Arial"/>
                <a:cs typeface="Arial"/>
              </a:rPr>
              <a:t> </a:t>
            </a:r>
            <a:r>
              <a:rPr sz="1700" b="1" dirty="0">
                <a:solidFill>
                  <a:srgbClr val="CC0000"/>
                </a:solidFill>
                <a:latin typeface="Arial"/>
                <a:cs typeface="Arial"/>
              </a:rPr>
              <a:t>and</a:t>
            </a:r>
            <a:r>
              <a:rPr sz="1700" b="1" spc="75" dirty="0">
                <a:solidFill>
                  <a:srgbClr val="CC0000"/>
                </a:solidFill>
                <a:latin typeface="Arial"/>
                <a:cs typeface="Arial"/>
              </a:rPr>
              <a:t> </a:t>
            </a:r>
            <a:r>
              <a:rPr sz="1700" b="1" dirty="0">
                <a:solidFill>
                  <a:srgbClr val="CC0000"/>
                </a:solidFill>
                <a:latin typeface="Arial"/>
                <a:cs typeface="Arial"/>
              </a:rPr>
              <a:t>thereby</a:t>
            </a:r>
            <a:r>
              <a:rPr sz="1700" b="1" spc="91" dirty="0">
                <a:solidFill>
                  <a:srgbClr val="CC0000"/>
                </a:solidFill>
                <a:latin typeface="Arial"/>
                <a:cs typeface="Arial"/>
              </a:rPr>
              <a:t> </a:t>
            </a:r>
            <a:r>
              <a:rPr sz="1700" b="1" dirty="0">
                <a:solidFill>
                  <a:srgbClr val="CC0000"/>
                </a:solidFill>
                <a:latin typeface="Arial"/>
                <a:cs typeface="Arial"/>
              </a:rPr>
              <a:t>for</a:t>
            </a:r>
            <a:r>
              <a:rPr sz="1700" b="1" spc="71" dirty="0">
                <a:solidFill>
                  <a:srgbClr val="CC0000"/>
                </a:solidFill>
                <a:latin typeface="Arial"/>
                <a:cs typeface="Arial"/>
              </a:rPr>
              <a:t> </a:t>
            </a:r>
            <a:r>
              <a:rPr sz="1700" b="1" dirty="0">
                <a:solidFill>
                  <a:srgbClr val="CC0000"/>
                </a:solidFill>
                <a:latin typeface="Arial"/>
                <a:cs typeface="Arial"/>
              </a:rPr>
              <a:t>product</a:t>
            </a:r>
            <a:r>
              <a:rPr sz="1700" b="1" spc="91" dirty="0">
                <a:solidFill>
                  <a:srgbClr val="CC0000"/>
                </a:solidFill>
                <a:latin typeface="Arial"/>
                <a:cs typeface="Arial"/>
              </a:rPr>
              <a:t> </a:t>
            </a:r>
            <a:r>
              <a:rPr sz="1700" b="1" spc="-11" dirty="0">
                <a:solidFill>
                  <a:srgbClr val="CC0000"/>
                </a:solidFill>
                <a:latin typeface="Arial"/>
                <a:cs typeface="Arial"/>
              </a:rPr>
              <a:t>development</a:t>
            </a:r>
            <a:endParaRPr sz="1700">
              <a:latin typeface="Arial"/>
              <a:cs typeface="Arial"/>
            </a:endParaRPr>
          </a:p>
        </p:txBody>
      </p:sp>
      <p:grpSp>
        <p:nvGrpSpPr>
          <p:cNvPr id="32" name="object 32"/>
          <p:cNvGrpSpPr/>
          <p:nvPr/>
        </p:nvGrpSpPr>
        <p:grpSpPr>
          <a:xfrm>
            <a:off x="2563371" y="5149599"/>
            <a:ext cx="934719" cy="398145"/>
            <a:chOff x="2563367" y="5149596"/>
            <a:chExt cx="934719" cy="398145"/>
          </a:xfrm>
        </p:grpSpPr>
        <p:sp>
          <p:nvSpPr>
            <p:cNvPr id="33" name="object 33"/>
            <p:cNvSpPr/>
            <p:nvPr/>
          </p:nvSpPr>
          <p:spPr>
            <a:xfrm>
              <a:off x="2567939" y="5154168"/>
              <a:ext cx="925194" cy="388620"/>
            </a:xfrm>
            <a:custGeom>
              <a:avLst/>
              <a:gdLst/>
              <a:ahLst/>
              <a:cxnLst/>
              <a:rect l="l" t="t" r="r" b="b"/>
              <a:pathLst>
                <a:path w="925195" h="388620">
                  <a:moveTo>
                    <a:pt x="651002" y="0"/>
                  </a:moveTo>
                  <a:lnTo>
                    <a:pt x="651002" y="97154"/>
                  </a:lnTo>
                  <a:lnTo>
                    <a:pt x="0" y="97154"/>
                  </a:lnTo>
                  <a:lnTo>
                    <a:pt x="0" y="291464"/>
                  </a:lnTo>
                  <a:lnTo>
                    <a:pt x="651002" y="291464"/>
                  </a:lnTo>
                  <a:lnTo>
                    <a:pt x="651002" y="388619"/>
                  </a:lnTo>
                  <a:lnTo>
                    <a:pt x="925068" y="194309"/>
                  </a:lnTo>
                  <a:lnTo>
                    <a:pt x="651002" y="0"/>
                  </a:lnTo>
                  <a:close/>
                </a:path>
              </a:pathLst>
            </a:custGeom>
            <a:solidFill>
              <a:srgbClr val="CC0000"/>
            </a:solidFill>
          </p:spPr>
          <p:txBody>
            <a:bodyPr wrap="square" lIns="0" tIns="0" rIns="0" bIns="0" rtlCol="0"/>
            <a:lstStyle/>
            <a:p>
              <a:endParaRPr/>
            </a:p>
          </p:txBody>
        </p:sp>
        <p:sp>
          <p:nvSpPr>
            <p:cNvPr id="34" name="object 34"/>
            <p:cNvSpPr/>
            <p:nvPr/>
          </p:nvSpPr>
          <p:spPr>
            <a:xfrm>
              <a:off x="2567939" y="5154168"/>
              <a:ext cx="925194" cy="388620"/>
            </a:xfrm>
            <a:custGeom>
              <a:avLst/>
              <a:gdLst/>
              <a:ahLst/>
              <a:cxnLst/>
              <a:rect l="l" t="t" r="r" b="b"/>
              <a:pathLst>
                <a:path w="925195" h="388620">
                  <a:moveTo>
                    <a:pt x="0" y="97154"/>
                  </a:moveTo>
                  <a:lnTo>
                    <a:pt x="651002" y="97154"/>
                  </a:lnTo>
                  <a:lnTo>
                    <a:pt x="651002" y="0"/>
                  </a:lnTo>
                  <a:lnTo>
                    <a:pt x="925068" y="194309"/>
                  </a:lnTo>
                  <a:lnTo>
                    <a:pt x="651002" y="388619"/>
                  </a:lnTo>
                  <a:lnTo>
                    <a:pt x="651002" y="291464"/>
                  </a:lnTo>
                  <a:lnTo>
                    <a:pt x="0" y="291464"/>
                  </a:lnTo>
                  <a:lnTo>
                    <a:pt x="0" y="97154"/>
                  </a:lnTo>
                  <a:close/>
                </a:path>
              </a:pathLst>
            </a:custGeom>
            <a:ln w="9144">
              <a:solidFill>
                <a:srgbClr val="000000"/>
              </a:solidFill>
            </a:ln>
          </p:spPr>
          <p:txBody>
            <a:bodyPr wrap="square" lIns="0" tIns="0" rIns="0" bIns="0" rtlCol="0"/>
            <a:lstStyle/>
            <a:p>
              <a:endParaRPr/>
            </a:p>
          </p:txBody>
        </p:sp>
      </p:grpSp>
      <p:sp>
        <p:nvSpPr>
          <p:cNvPr id="35" name="object 35"/>
          <p:cNvSpPr txBox="1"/>
          <p:nvPr/>
        </p:nvSpPr>
        <p:spPr>
          <a:xfrm>
            <a:off x="216662" y="3615005"/>
            <a:ext cx="4743451" cy="1797928"/>
          </a:xfrm>
          <a:prstGeom prst="rect">
            <a:avLst/>
          </a:prstGeom>
        </p:spPr>
        <p:txBody>
          <a:bodyPr vert="horz" wrap="square" lIns="0" tIns="38100" rIns="0" bIns="0" rtlCol="0">
            <a:spAutoFit/>
          </a:bodyPr>
          <a:lstStyle/>
          <a:p>
            <a:pPr marL="12700">
              <a:spcBef>
                <a:spcPts val="300"/>
              </a:spcBef>
              <a:tabLst>
                <a:tab pos="3761010" algn="l"/>
                <a:tab pos="4660149" algn="l"/>
              </a:tabLst>
            </a:pPr>
            <a:r>
              <a:rPr sz="1600" b="1" u="heavy" dirty="0">
                <a:solidFill>
                  <a:srgbClr val="000099"/>
                </a:solidFill>
                <a:uFill>
                  <a:solidFill>
                    <a:srgbClr val="FF0000"/>
                  </a:solidFill>
                </a:uFill>
                <a:latin typeface="Arial"/>
                <a:cs typeface="Arial"/>
              </a:rPr>
              <a:t>	</a:t>
            </a:r>
            <a:r>
              <a:rPr sz="1600" b="1" u="heavy" spc="-11" dirty="0">
                <a:solidFill>
                  <a:srgbClr val="000099"/>
                </a:solidFill>
                <a:uFill>
                  <a:solidFill>
                    <a:srgbClr val="FF0000"/>
                  </a:solidFill>
                </a:uFill>
                <a:latin typeface="Arial"/>
                <a:cs typeface="Arial"/>
              </a:rPr>
              <a:t>Safety</a:t>
            </a:r>
            <a:r>
              <a:rPr sz="1600" b="1" u="heavy" dirty="0">
                <a:solidFill>
                  <a:srgbClr val="000099"/>
                </a:solidFill>
                <a:uFill>
                  <a:solidFill>
                    <a:srgbClr val="FF0000"/>
                  </a:solidFill>
                </a:uFill>
                <a:latin typeface="Arial"/>
                <a:cs typeface="Arial"/>
              </a:rPr>
              <a:t>	</a:t>
            </a:r>
            <a:endParaRPr sz="1600" dirty="0">
              <a:latin typeface="Arial"/>
              <a:cs typeface="Arial"/>
            </a:endParaRPr>
          </a:p>
          <a:p>
            <a:pPr marL="636255">
              <a:spcBef>
                <a:spcPts val="235"/>
              </a:spcBef>
            </a:pPr>
            <a:r>
              <a:rPr b="1" spc="-11" dirty="0">
                <a:latin typeface="Arial"/>
                <a:cs typeface="Arial"/>
              </a:rPr>
              <a:t>pipeline:</a:t>
            </a:r>
            <a:endParaRPr dirty="0">
              <a:latin typeface="Arial"/>
              <a:cs typeface="Arial"/>
            </a:endParaRPr>
          </a:p>
          <a:p>
            <a:pPr marL="902312" indent="-139062">
              <a:buChar char="-"/>
              <a:tabLst>
                <a:tab pos="902312" algn="l"/>
              </a:tabLst>
            </a:pPr>
            <a:r>
              <a:rPr b="1" spc="-11" dirty="0">
                <a:latin typeface="Arial"/>
                <a:cs typeface="Arial"/>
              </a:rPr>
              <a:t>industry</a:t>
            </a:r>
            <a:endParaRPr dirty="0">
              <a:latin typeface="Arial"/>
              <a:cs typeface="Arial"/>
            </a:endParaRPr>
          </a:p>
          <a:p>
            <a:pPr marL="902312" indent="-139062">
              <a:buChar char="-"/>
              <a:tabLst>
                <a:tab pos="902312" algn="l"/>
              </a:tabLst>
            </a:pPr>
            <a:r>
              <a:rPr b="1" dirty="0">
                <a:latin typeface="Arial"/>
                <a:cs typeface="Arial"/>
              </a:rPr>
              <a:t>public</a:t>
            </a:r>
            <a:r>
              <a:rPr b="1" spc="-111" dirty="0">
                <a:latin typeface="Arial"/>
                <a:cs typeface="Arial"/>
              </a:rPr>
              <a:t> </a:t>
            </a:r>
            <a:r>
              <a:rPr b="1" dirty="0">
                <a:latin typeface="Arial"/>
                <a:cs typeface="Arial"/>
              </a:rPr>
              <a:t>research</a:t>
            </a:r>
            <a:r>
              <a:rPr b="1" spc="-71" dirty="0">
                <a:latin typeface="Arial"/>
                <a:cs typeface="Arial"/>
              </a:rPr>
              <a:t> </a:t>
            </a:r>
            <a:r>
              <a:rPr b="1" spc="-11" dirty="0">
                <a:latin typeface="Arial"/>
                <a:cs typeface="Arial"/>
              </a:rPr>
              <a:t>institutions</a:t>
            </a:r>
            <a:endParaRPr dirty="0">
              <a:latin typeface="Arial"/>
              <a:cs typeface="Arial"/>
            </a:endParaRPr>
          </a:p>
          <a:p>
            <a:pPr marL="902312" indent="-139062">
              <a:buChar char="-"/>
              <a:tabLst>
                <a:tab pos="902312" algn="l"/>
              </a:tabLst>
            </a:pPr>
            <a:r>
              <a:rPr b="1" spc="-11" dirty="0">
                <a:latin typeface="Arial"/>
                <a:cs typeface="Arial"/>
              </a:rPr>
              <a:t>others</a:t>
            </a:r>
            <a:endParaRPr dirty="0">
              <a:latin typeface="Arial"/>
              <a:cs typeface="Arial"/>
            </a:endParaRPr>
          </a:p>
          <a:p>
            <a:pPr marR="5080" algn="r">
              <a:spcBef>
                <a:spcPts val="840"/>
              </a:spcBef>
            </a:pPr>
            <a:r>
              <a:rPr b="1" spc="-20" dirty="0">
                <a:solidFill>
                  <a:srgbClr val="CC0000"/>
                </a:solidFill>
                <a:latin typeface="Arial"/>
                <a:cs typeface="Arial"/>
              </a:rPr>
              <a:t>PULL</a:t>
            </a:r>
            <a:endParaRPr dirty="0">
              <a:latin typeface="Arial"/>
              <a:cs typeface="Arial"/>
            </a:endParaRPr>
          </a:p>
        </p:txBody>
      </p:sp>
      <p:grpSp>
        <p:nvGrpSpPr>
          <p:cNvPr id="36" name="object 36"/>
          <p:cNvGrpSpPr/>
          <p:nvPr/>
        </p:nvGrpSpPr>
        <p:grpSpPr>
          <a:xfrm>
            <a:off x="5551934" y="5149599"/>
            <a:ext cx="935991" cy="398145"/>
            <a:chOff x="5551932" y="5149596"/>
            <a:chExt cx="935990" cy="398145"/>
          </a:xfrm>
        </p:grpSpPr>
        <p:sp>
          <p:nvSpPr>
            <p:cNvPr id="37" name="object 37"/>
            <p:cNvSpPr/>
            <p:nvPr/>
          </p:nvSpPr>
          <p:spPr>
            <a:xfrm>
              <a:off x="5556504" y="5154168"/>
              <a:ext cx="927100" cy="388620"/>
            </a:xfrm>
            <a:custGeom>
              <a:avLst/>
              <a:gdLst/>
              <a:ahLst/>
              <a:cxnLst/>
              <a:rect l="l" t="t" r="r" b="b"/>
              <a:pathLst>
                <a:path w="927100" h="388620">
                  <a:moveTo>
                    <a:pt x="652526" y="0"/>
                  </a:moveTo>
                  <a:lnTo>
                    <a:pt x="652526" y="97154"/>
                  </a:lnTo>
                  <a:lnTo>
                    <a:pt x="0" y="97154"/>
                  </a:lnTo>
                  <a:lnTo>
                    <a:pt x="0" y="291464"/>
                  </a:lnTo>
                  <a:lnTo>
                    <a:pt x="652526" y="291464"/>
                  </a:lnTo>
                  <a:lnTo>
                    <a:pt x="652526" y="388619"/>
                  </a:lnTo>
                  <a:lnTo>
                    <a:pt x="926592" y="194309"/>
                  </a:lnTo>
                  <a:lnTo>
                    <a:pt x="652526" y="0"/>
                  </a:lnTo>
                  <a:close/>
                </a:path>
              </a:pathLst>
            </a:custGeom>
            <a:solidFill>
              <a:srgbClr val="CC0000"/>
            </a:solidFill>
          </p:spPr>
          <p:txBody>
            <a:bodyPr wrap="square" lIns="0" tIns="0" rIns="0" bIns="0" rtlCol="0"/>
            <a:lstStyle/>
            <a:p>
              <a:endParaRPr/>
            </a:p>
          </p:txBody>
        </p:sp>
        <p:sp>
          <p:nvSpPr>
            <p:cNvPr id="38" name="object 38"/>
            <p:cNvSpPr/>
            <p:nvPr/>
          </p:nvSpPr>
          <p:spPr>
            <a:xfrm>
              <a:off x="5556504" y="5154168"/>
              <a:ext cx="927100" cy="388620"/>
            </a:xfrm>
            <a:custGeom>
              <a:avLst/>
              <a:gdLst/>
              <a:ahLst/>
              <a:cxnLst/>
              <a:rect l="l" t="t" r="r" b="b"/>
              <a:pathLst>
                <a:path w="927100" h="388620">
                  <a:moveTo>
                    <a:pt x="0" y="97154"/>
                  </a:moveTo>
                  <a:lnTo>
                    <a:pt x="652526" y="97154"/>
                  </a:lnTo>
                  <a:lnTo>
                    <a:pt x="652526" y="0"/>
                  </a:lnTo>
                  <a:lnTo>
                    <a:pt x="926592" y="194309"/>
                  </a:lnTo>
                  <a:lnTo>
                    <a:pt x="652526" y="388619"/>
                  </a:lnTo>
                  <a:lnTo>
                    <a:pt x="652526" y="291464"/>
                  </a:lnTo>
                  <a:lnTo>
                    <a:pt x="0" y="291464"/>
                  </a:lnTo>
                  <a:lnTo>
                    <a:pt x="0" y="97154"/>
                  </a:lnTo>
                  <a:close/>
                </a:path>
              </a:pathLst>
            </a:custGeom>
            <a:ln w="9144">
              <a:solidFill>
                <a:srgbClr val="000000"/>
              </a:solidFill>
            </a:ln>
          </p:spPr>
          <p:txBody>
            <a:bodyPr wrap="square" lIns="0" tIns="0" rIns="0" bIns="0" rtlCol="0"/>
            <a:lstStyle/>
            <a:p>
              <a:endParaRPr/>
            </a:p>
          </p:txBody>
        </p:sp>
      </p:gr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186</a:t>
            </a:r>
          </a:p>
        </p:txBody>
      </p:sp>
      <p:sp>
        <p:nvSpPr>
          <p:cNvPr id="2" name="object 2"/>
          <p:cNvSpPr txBox="1">
            <a:spLocks noGrp="1"/>
          </p:cNvSpPr>
          <p:nvPr>
            <p:ph type="title"/>
          </p:nvPr>
        </p:nvSpPr>
        <p:spPr>
          <a:xfrm>
            <a:off x="598767" y="485396"/>
            <a:ext cx="10994473" cy="1300741"/>
          </a:xfrm>
          <a:prstGeom prst="rect">
            <a:avLst/>
          </a:prstGeom>
        </p:spPr>
        <p:txBody>
          <a:bodyPr vert="horz" wrap="square" lIns="0" tIns="68961" rIns="0" bIns="0" rtlCol="0">
            <a:spAutoFit/>
          </a:bodyPr>
          <a:lstStyle/>
          <a:p>
            <a:pPr marL="336542" marR="5080" indent="1023593">
              <a:spcBef>
                <a:spcPts val="95"/>
              </a:spcBef>
            </a:pPr>
            <a:r>
              <a:rPr sz="4000" b="0" dirty="0">
                <a:latin typeface="Times New Roman"/>
                <a:cs typeface="Times New Roman"/>
              </a:rPr>
              <a:t>Is</a:t>
            </a:r>
            <a:r>
              <a:rPr sz="4000" b="0" spc="-75" dirty="0">
                <a:latin typeface="Times New Roman"/>
                <a:cs typeface="Times New Roman"/>
              </a:rPr>
              <a:t> </a:t>
            </a:r>
            <a:r>
              <a:rPr sz="4000" b="0" dirty="0">
                <a:latin typeface="Times New Roman"/>
                <a:cs typeface="Times New Roman"/>
              </a:rPr>
              <a:t>the</a:t>
            </a:r>
            <a:r>
              <a:rPr sz="4000" b="0" spc="-75" dirty="0">
                <a:latin typeface="Times New Roman"/>
                <a:cs typeface="Times New Roman"/>
              </a:rPr>
              <a:t> </a:t>
            </a:r>
            <a:r>
              <a:rPr sz="4000" b="0" dirty="0">
                <a:latin typeface="Times New Roman"/>
                <a:cs typeface="Times New Roman"/>
              </a:rPr>
              <a:t>association</a:t>
            </a:r>
            <a:r>
              <a:rPr sz="4000" b="0" spc="-100" dirty="0">
                <a:latin typeface="Times New Roman"/>
                <a:cs typeface="Times New Roman"/>
              </a:rPr>
              <a:t> </a:t>
            </a:r>
            <a:r>
              <a:rPr sz="4000" b="0" spc="-11" dirty="0">
                <a:latin typeface="Times New Roman"/>
                <a:cs typeface="Times New Roman"/>
              </a:rPr>
              <a:t>clinically </a:t>
            </a:r>
            <a:r>
              <a:rPr sz="4000" b="0" dirty="0">
                <a:latin typeface="Times New Roman"/>
                <a:cs typeface="Times New Roman"/>
              </a:rPr>
              <a:t>important</a:t>
            </a:r>
            <a:r>
              <a:rPr sz="4000" b="0" spc="-160" dirty="0">
                <a:latin typeface="Times New Roman"/>
                <a:cs typeface="Times New Roman"/>
              </a:rPr>
              <a:t> </a:t>
            </a:r>
            <a:r>
              <a:rPr sz="4000" b="0" dirty="0">
                <a:latin typeface="Times New Roman"/>
                <a:cs typeface="Times New Roman"/>
              </a:rPr>
              <a:t>(=clinically</a:t>
            </a:r>
            <a:r>
              <a:rPr sz="4000" b="0" spc="-180" dirty="0">
                <a:latin typeface="Times New Roman"/>
                <a:cs typeface="Times New Roman"/>
              </a:rPr>
              <a:t> </a:t>
            </a:r>
            <a:r>
              <a:rPr sz="4000" b="0" spc="-11" dirty="0">
                <a:latin typeface="Times New Roman"/>
                <a:cs typeface="Times New Roman"/>
              </a:rPr>
              <a:t>“significant”)?</a:t>
            </a:r>
            <a:endParaRPr sz="4000">
              <a:latin typeface="Times New Roman"/>
              <a:cs typeface="Times New Roman"/>
            </a:endParaRPr>
          </a:p>
        </p:txBody>
      </p:sp>
      <p:sp>
        <p:nvSpPr>
          <p:cNvPr id="3" name="object 3"/>
          <p:cNvSpPr txBox="1"/>
          <p:nvPr/>
        </p:nvSpPr>
        <p:spPr>
          <a:xfrm>
            <a:off x="764540" y="1904213"/>
            <a:ext cx="6365240" cy="1793440"/>
          </a:xfrm>
          <a:prstGeom prst="rect">
            <a:avLst/>
          </a:prstGeom>
        </p:spPr>
        <p:txBody>
          <a:bodyPr vert="horz" wrap="square" lIns="0" tIns="109855" rIns="0" bIns="0" rtlCol="0">
            <a:spAutoFit/>
          </a:bodyPr>
          <a:lstStyle/>
          <a:p>
            <a:pPr marL="355591" indent="-342891">
              <a:spcBef>
                <a:spcPts val="865"/>
              </a:spcBef>
              <a:buChar char="•"/>
              <a:tabLst>
                <a:tab pos="355591" algn="l"/>
                <a:tab pos="4533787" algn="l"/>
              </a:tabLst>
            </a:pPr>
            <a:r>
              <a:rPr sz="3200" dirty="0">
                <a:latin typeface="Times New Roman"/>
                <a:cs typeface="Times New Roman"/>
              </a:rPr>
              <a:t>Relative</a:t>
            </a:r>
            <a:r>
              <a:rPr sz="3200" spc="-15" dirty="0">
                <a:latin typeface="Times New Roman"/>
                <a:cs typeface="Times New Roman"/>
              </a:rPr>
              <a:t> </a:t>
            </a:r>
            <a:r>
              <a:rPr sz="3200" dirty="0">
                <a:latin typeface="Times New Roman"/>
                <a:cs typeface="Times New Roman"/>
              </a:rPr>
              <a:t>Risk </a:t>
            </a:r>
            <a:r>
              <a:rPr sz="3200" spc="-11" dirty="0">
                <a:latin typeface="Times New Roman"/>
                <a:cs typeface="Times New Roman"/>
              </a:rPr>
              <a:t>Reduction</a:t>
            </a:r>
            <a:r>
              <a:rPr sz="3200" dirty="0">
                <a:latin typeface="Times New Roman"/>
                <a:cs typeface="Times New Roman"/>
              </a:rPr>
              <a:t>	or</a:t>
            </a:r>
            <a:r>
              <a:rPr sz="3200" spc="-25" dirty="0">
                <a:latin typeface="Times New Roman"/>
                <a:cs typeface="Times New Roman"/>
              </a:rPr>
              <a:t> </a:t>
            </a:r>
            <a:r>
              <a:rPr sz="3200" spc="-11" dirty="0">
                <a:latin typeface="Times New Roman"/>
                <a:cs typeface="Times New Roman"/>
              </a:rPr>
              <a:t>Efficacy</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Absolute</a:t>
            </a:r>
            <a:r>
              <a:rPr sz="3200" spc="-25" dirty="0">
                <a:latin typeface="Times New Roman"/>
                <a:cs typeface="Times New Roman"/>
              </a:rPr>
              <a:t> </a:t>
            </a:r>
            <a:r>
              <a:rPr sz="3200" dirty="0">
                <a:latin typeface="Times New Roman"/>
                <a:cs typeface="Times New Roman"/>
              </a:rPr>
              <a:t>Risk</a:t>
            </a:r>
            <a:r>
              <a:rPr sz="3200" spc="5" dirty="0">
                <a:latin typeface="Times New Roman"/>
                <a:cs typeface="Times New Roman"/>
              </a:rPr>
              <a:t> </a:t>
            </a:r>
            <a:r>
              <a:rPr sz="3200" spc="-11" dirty="0">
                <a:latin typeface="Times New Roman"/>
                <a:cs typeface="Times New Roman"/>
              </a:rPr>
              <a:t>Reduction</a:t>
            </a:r>
            <a:endParaRPr sz="3200">
              <a:latin typeface="Times New Roman"/>
              <a:cs typeface="Times New Roman"/>
            </a:endParaRPr>
          </a:p>
          <a:p>
            <a:pPr marL="355591" indent="-342891">
              <a:spcBef>
                <a:spcPts val="765"/>
              </a:spcBef>
              <a:buChar char="•"/>
              <a:tabLst>
                <a:tab pos="355591" algn="l"/>
              </a:tabLst>
            </a:pPr>
            <a:r>
              <a:rPr sz="3200" dirty="0">
                <a:latin typeface="Times New Roman"/>
                <a:cs typeface="Times New Roman"/>
              </a:rPr>
              <a:t>Number</a:t>
            </a:r>
            <a:r>
              <a:rPr sz="3200" spc="-31" dirty="0">
                <a:latin typeface="Times New Roman"/>
                <a:cs typeface="Times New Roman"/>
              </a:rPr>
              <a:t> </a:t>
            </a:r>
            <a:r>
              <a:rPr sz="3200" dirty="0">
                <a:latin typeface="Times New Roman"/>
                <a:cs typeface="Times New Roman"/>
              </a:rPr>
              <a:t>Needed</a:t>
            </a:r>
            <a:r>
              <a:rPr sz="3200" spc="-20" dirty="0">
                <a:latin typeface="Times New Roman"/>
                <a:cs typeface="Times New Roman"/>
              </a:rPr>
              <a:t> </a:t>
            </a:r>
            <a:r>
              <a:rPr sz="3200" dirty="0">
                <a:latin typeface="Times New Roman"/>
                <a:cs typeface="Times New Roman"/>
              </a:rPr>
              <a:t>to</a:t>
            </a:r>
            <a:r>
              <a:rPr sz="3200" spc="5" dirty="0">
                <a:latin typeface="Times New Roman"/>
                <a:cs typeface="Times New Roman"/>
              </a:rPr>
              <a:t> </a:t>
            </a:r>
            <a:r>
              <a:rPr sz="3200" spc="-11" dirty="0">
                <a:latin typeface="Times New Roman"/>
                <a:cs typeface="Times New Roman"/>
              </a:rPr>
              <a:t>Treat</a:t>
            </a:r>
            <a:endParaRPr sz="3200">
              <a:latin typeface="Times New Roman"/>
              <a:cs typeface="Times New Roman"/>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187</a:t>
            </a:r>
          </a:p>
        </p:txBody>
      </p:sp>
      <p:sp>
        <p:nvSpPr>
          <p:cNvPr id="2" name="object 2"/>
          <p:cNvSpPr txBox="1">
            <a:spLocks noGrp="1"/>
          </p:cNvSpPr>
          <p:nvPr>
            <p:ph type="title"/>
          </p:nvPr>
        </p:nvSpPr>
        <p:spPr>
          <a:xfrm>
            <a:off x="598767" y="485394"/>
            <a:ext cx="10994473" cy="685188"/>
          </a:xfrm>
          <a:prstGeom prst="rect">
            <a:avLst/>
          </a:prstGeom>
        </p:spPr>
        <p:txBody>
          <a:bodyPr vert="horz" wrap="square" lIns="0" tIns="68961" rIns="0" bIns="0" rtlCol="0">
            <a:spAutoFit/>
          </a:bodyPr>
          <a:lstStyle/>
          <a:p>
            <a:pPr marL="3262548" marR="5080" indent="-2640265">
              <a:spcBef>
                <a:spcPts val="95"/>
              </a:spcBef>
            </a:pPr>
            <a:r>
              <a:rPr sz="4000" b="0" dirty="0">
                <a:latin typeface="Times New Roman"/>
                <a:cs typeface="Times New Roman"/>
              </a:rPr>
              <a:t>Relative</a:t>
            </a:r>
            <a:r>
              <a:rPr sz="4000" b="0" spc="-131" dirty="0">
                <a:latin typeface="Times New Roman"/>
                <a:cs typeface="Times New Roman"/>
              </a:rPr>
              <a:t> </a:t>
            </a:r>
            <a:r>
              <a:rPr sz="4000" b="0" dirty="0">
                <a:latin typeface="Times New Roman"/>
                <a:cs typeface="Times New Roman"/>
              </a:rPr>
              <a:t>Risk</a:t>
            </a:r>
            <a:r>
              <a:rPr sz="4000" b="0" spc="-105" dirty="0">
                <a:latin typeface="Times New Roman"/>
                <a:cs typeface="Times New Roman"/>
              </a:rPr>
              <a:t> </a:t>
            </a:r>
            <a:r>
              <a:rPr sz="4000" b="0" dirty="0">
                <a:latin typeface="Times New Roman"/>
                <a:cs typeface="Times New Roman"/>
              </a:rPr>
              <a:t>Reduction</a:t>
            </a:r>
            <a:r>
              <a:rPr sz="4000" b="0" spc="-135" dirty="0">
                <a:latin typeface="Times New Roman"/>
                <a:cs typeface="Times New Roman"/>
              </a:rPr>
              <a:t> </a:t>
            </a:r>
            <a:r>
              <a:rPr sz="4000" b="0" dirty="0">
                <a:latin typeface="Times New Roman"/>
                <a:cs typeface="Times New Roman"/>
              </a:rPr>
              <a:t>(RRR)</a:t>
            </a:r>
            <a:r>
              <a:rPr sz="4000" b="0" spc="-120" dirty="0">
                <a:latin typeface="Times New Roman"/>
                <a:cs typeface="Times New Roman"/>
              </a:rPr>
              <a:t> </a:t>
            </a:r>
            <a:r>
              <a:rPr sz="4000" b="0" spc="-25" dirty="0">
                <a:latin typeface="Times New Roman"/>
                <a:cs typeface="Times New Roman"/>
              </a:rPr>
              <a:t>or </a:t>
            </a:r>
            <a:r>
              <a:rPr sz="4000" b="0" spc="-11" dirty="0">
                <a:latin typeface="Times New Roman"/>
                <a:cs typeface="Times New Roman"/>
              </a:rPr>
              <a:t>Efficacy</a:t>
            </a:r>
            <a:endParaRPr sz="4000">
              <a:latin typeface="Times New Roman"/>
              <a:cs typeface="Times New Roman"/>
            </a:endParaRPr>
          </a:p>
        </p:txBody>
      </p:sp>
      <p:sp>
        <p:nvSpPr>
          <p:cNvPr id="3" name="object 3"/>
          <p:cNvSpPr txBox="1">
            <a:spLocks noGrp="1"/>
          </p:cNvSpPr>
          <p:nvPr>
            <p:ph type="body" idx="1"/>
          </p:nvPr>
        </p:nvSpPr>
        <p:spPr>
          <a:xfrm>
            <a:off x="1019389" y="1916710"/>
            <a:ext cx="10019453" cy="3380926"/>
          </a:xfrm>
          <a:prstGeom prst="rect">
            <a:avLst/>
          </a:prstGeom>
        </p:spPr>
        <p:txBody>
          <a:bodyPr vert="horz" wrap="square" lIns="0" tIns="12700" rIns="0" bIns="0" rtlCol="0">
            <a:spAutoFit/>
          </a:bodyPr>
          <a:lstStyle/>
          <a:p>
            <a:pPr marL="355591" marR="871833" indent="-343526">
              <a:lnSpc>
                <a:spcPct val="120000"/>
              </a:lnSpc>
              <a:spcBef>
                <a:spcPts val="100"/>
              </a:spcBef>
              <a:buChar char="•"/>
              <a:tabLst>
                <a:tab pos="355591" algn="l"/>
              </a:tabLst>
            </a:pPr>
            <a:r>
              <a:rPr dirty="0"/>
              <a:t>Relative</a:t>
            </a:r>
            <a:r>
              <a:rPr spc="-71" dirty="0"/>
              <a:t> </a:t>
            </a:r>
            <a:r>
              <a:rPr dirty="0"/>
              <a:t>Risk</a:t>
            </a:r>
            <a:r>
              <a:rPr spc="-55" dirty="0"/>
              <a:t> </a:t>
            </a:r>
            <a:r>
              <a:rPr dirty="0"/>
              <a:t>Reduction</a:t>
            </a:r>
            <a:r>
              <a:rPr spc="-71" dirty="0"/>
              <a:t> </a:t>
            </a:r>
            <a:r>
              <a:rPr dirty="0"/>
              <a:t>=</a:t>
            </a:r>
            <a:r>
              <a:rPr spc="-51" dirty="0"/>
              <a:t> </a:t>
            </a:r>
            <a:r>
              <a:rPr dirty="0"/>
              <a:t>Ic</a:t>
            </a:r>
            <a:r>
              <a:rPr spc="-25" dirty="0"/>
              <a:t> </a:t>
            </a:r>
            <a:r>
              <a:rPr dirty="0"/>
              <a:t>–</a:t>
            </a:r>
            <a:r>
              <a:rPr spc="-45" dirty="0"/>
              <a:t> </a:t>
            </a:r>
            <a:r>
              <a:rPr dirty="0"/>
              <a:t>Ie/Ic</a:t>
            </a:r>
            <a:r>
              <a:rPr spc="-55" dirty="0"/>
              <a:t> </a:t>
            </a:r>
            <a:r>
              <a:rPr dirty="0"/>
              <a:t>=</a:t>
            </a:r>
            <a:r>
              <a:rPr spc="-51" dirty="0"/>
              <a:t> </a:t>
            </a:r>
            <a:r>
              <a:rPr spc="-11" dirty="0"/>
              <a:t>1-</a:t>
            </a:r>
            <a:r>
              <a:rPr spc="-25" dirty="0"/>
              <a:t>RR </a:t>
            </a:r>
            <a:r>
              <a:rPr spc="-11" dirty="0"/>
              <a:t>Where:</a:t>
            </a:r>
          </a:p>
          <a:p>
            <a:pPr marL="927077">
              <a:spcBef>
                <a:spcPts val="671"/>
              </a:spcBef>
            </a:pPr>
            <a:r>
              <a:rPr dirty="0"/>
              <a:t>Ic</a:t>
            </a:r>
            <a:r>
              <a:rPr spc="-51" dirty="0"/>
              <a:t> </a:t>
            </a:r>
            <a:r>
              <a:rPr dirty="0"/>
              <a:t>=</a:t>
            </a:r>
            <a:r>
              <a:rPr spc="-51" dirty="0"/>
              <a:t> </a:t>
            </a:r>
            <a:r>
              <a:rPr dirty="0"/>
              <a:t>incidence</a:t>
            </a:r>
            <a:r>
              <a:rPr spc="-71" dirty="0"/>
              <a:t> </a:t>
            </a:r>
            <a:r>
              <a:rPr dirty="0"/>
              <a:t>risk</a:t>
            </a:r>
            <a:r>
              <a:rPr spc="-51" dirty="0"/>
              <a:t> </a:t>
            </a:r>
            <a:r>
              <a:rPr dirty="0"/>
              <a:t>in</a:t>
            </a:r>
            <a:r>
              <a:rPr spc="-55" dirty="0"/>
              <a:t> </a:t>
            </a:r>
            <a:r>
              <a:rPr dirty="0"/>
              <a:t>control</a:t>
            </a:r>
            <a:r>
              <a:rPr spc="-60" dirty="0"/>
              <a:t> </a:t>
            </a:r>
            <a:r>
              <a:rPr spc="-11" dirty="0"/>
              <a:t>group</a:t>
            </a:r>
          </a:p>
          <a:p>
            <a:pPr marL="927077" marR="720073">
              <a:lnSpc>
                <a:spcPct val="120000"/>
              </a:lnSpc>
              <a:spcBef>
                <a:spcPts val="5"/>
              </a:spcBef>
            </a:pPr>
            <a:r>
              <a:rPr dirty="0"/>
              <a:t>Ie</a:t>
            </a:r>
            <a:r>
              <a:rPr spc="-65" dirty="0"/>
              <a:t> </a:t>
            </a:r>
            <a:r>
              <a:rPr dirty="0"/>
              <a:t>=</a:t>
            </a:r>
            <a:r>
              <a:rPr spc="-65" dirty="0"/>
              <a:t> </a:t>
            </a:r>
            <a:r>
              <a:rPr dirty="0"/>
              <a:t>incidence</a:t>
            </a:r>
            <a:r>
              <a:rPr spc="-80" dirty="0"/>
              <a:t> </a:t>
            </a:r>
            <a:r>
              <a:rPr dirty="0"/>
              <a:t>risk</a:t>
            </a:r>
            <a:r>
              <a:rPr spc="-65" dirty="0"/>
              <a:t> </a:t>
            </a:r>
            <a:r>
              <a:rPr dirty="0"/>
              <a:t>in</a:t>
            </a:r>
            <a:r>
              <a:rPr spc="-71" dirty="0"/>
              <a:t> </a:t>
            </a:r>
            <a:r>
              <a:rPr dirty="0"/>
              <a:t>experimental</a:t>
            </a:r>
            <a:r>
              <a:rPr spc="-65" dirty="0"/>
              <a:t> </a:t>
            </a:r>
            <a:r>
              <a:rPr spc="-11" dirty="0"/>
              <a:t>group </a:t>
            </a:r>
            <a:r>
              <a:rPr dirty="0"/>
              <a:t>RR</a:t>
            </a:r>
            <a:r>
              <a:rPr spc="-51" dirty="0"/>
              <a:t> </a:t>
            </a:r>
            <a:r>
              <a:rPr dirty="0"/>
              <a:t>=</a:t>
            </a:r>
            <a:r>
              <a:rPr spc="-45" dirty="0"/>
              <a:t> </a:t>
            </a:r>
            <a:r>
              <a:rPr dirty="0"/>
              <a:t>Risk</a:t>
            </a:r>
            <a:r>
              <a:rPr spc="-31" dirty="0"/>
              <a:t> </a:t>
            </a:r>
            <a:r>
              <a:rPr spc="-11" dirty="0"/>
              <a:t>ratio</a:t>
            </a:r>
          </a:p>
          <a:p>
            <a:pPr marL="355591" marR="5080" indent="-343526">
              <a:spcBef>
                <a:spcPts val="671"/>
              </a:spcBef>
              <a:buChar char="•"/>
              <a:tabLst>
                <a:tab pos="355591" algn="l"/>
              </a:tabLst>
            </a:pPr>
            <a:r>
              <a:rPr dirty="0"/>
              <a:t>Clinical</a:t>
            </a:r>
            <a:r>
              <a:rPr spc="-91" dirty="0"/>
              <a:t> </a:t>
            </a:r>
            <a:r>
              <a:rPr dirty="0"/>
              <a:t>significance</a:t>
            </a:r>
            <a:r>
              <a:rPr spc="-105" dirty="0"/>
              <a:t> </a:t>
            </a:r>
            <a:r>
              <a:rPr dirty="0"/>
              <a:t>exists</a:t>
            </a:r>
            <a:r>
              <a:rPr spc="-85" dirty="0"/>
              <a:t> </a:t>
            </a:r>
            <a:r>
              <a:rPr dirty="0"/>
              <a:t>if</a:t>
            </a:r>
            <a:r>
              <a:rPr spc="-80" dirty="0"/>
              <a:t> </a:t>
            </a:r>
            <a:r>
              <a:rPr dirty="0"/>
              <a:t>the</a:t>
            </a:r>
            <a:r>
              <a:rPr spc="-95" dirty="0"/>
              <a:t> </a:t>
            </a:r>
            <a:r>
              <a:rPr dirty="0"/>
              <a:t>Relative</a:t>
            </a:r>
            <a:r>
              <a:rPr spc="-80" dirty="0"/>
              <a:t> </a:t>
            </a:r>
            <a:r>
              <a:rPr spc="-20" dirty="0"/>
              <a:t>Risk </a:t>
            </a:r>
            <a:r>
              <a:rPr dirty="0"/>
              <a:t>Reduction</a:t>
            </a:r>
            <a:r>
              <a:rPr spc="-65" dirty="0"/>
              <a:t> </a:t>
            </a:r>
            <a:r>
              <a:rPr dirty="0"/>
              <a:t>is</a:t>
            </a:r>
            <a:r>
              <a:rPr spc="-65" dirty="0"/>
              <a:t> </a:t>
            </a:r>
            <a:r>
              <a:rPr dirty="0"/>
              <a:t>equal</a:t>
            </a:r>
            <a:r>
              <a:rPr spc="-55" dirty="0"/>
              <a:t> </a:t>
            </a:r>
            <a:r>
              <a:rPr dirty="0"/>
              <a:t>to</a:t>
            </a:r>
            <a:r>
              <a:rPr spc="-65" dirty="0"/>
              <a:t> </a:t>
            </a:r>
            <a:r>
              <a:rPr dirty="0"/>
              <a:t>or</a:t>
            </a:r>
            <a:r>
              <a:rPr spc="-45" dirty="0"/>
              <a:t> </a:t>
            </a:r>
            <a:r>
              <a:rPr dirty="0"/>
              <a:t>greater</a:t>
            </a:r>
            <a:r>
              <a:rPr spc="-51" dirty="0"/>
              <a:t> </a:t>
            </a:r>
            <a:r>
              <a:rPr dirty="0"/>
              <a:t>than</a:t>
            </a:r>
            <a:r>
              <a:rPr spc="-65" dirty="0"/>
              <a:t> </a:t>
            </a:r>
            <a:r>
              <a:rPr dirty="0"/>
              <a:t>a</a:t>
            </a:r>
            <a:r>
              <a:rPr spc="-65" dirty="0"/>
              <a:t> </a:t>
            </a:r>
            <a:r>
              <a:rPr dirty="0"/>
              <a:t>level</a:t>
            </a:r>
            <a:r>
              <a:rPr spc="-55" dirty="0"/>
              <a:t> </a:t>
            </a:r>
            <a:r>
              <a:rPr spc="-11" dirty="0"/>
              <a:t>which </a:t>
            </a:r>
            <a:r>
              <a:rPr dirty="0"/>
              <a:t>is</a:t>
            </a:r>
            <a:r>
              <a:rPr spc="-65" dirty="0"/>
              <a:t> </a:t>
            </a:r>
            <a:r>
              <a:rPr dirty="0"/>
              <a:t>determined</a:t>
            </a:r>
            <a:r>
              <a:rPr spc="-60" dirty="0"/>
              <a:t> </a:t>
            </a:r>
            <a:r>
              <a:rPr dirty="0"/>
              <a:t>by</a:t>
            </a:r>
            <a:r>
              <a:rPr spc="-71" dirty="0"/>
              <a:t> </a:t>
            </a:r>
            <a:r>
              <a:rPr dirty="0"/>
              <a:t>the</a:t>
            </a:r>
            <a:r>
              <a:rPr spc="-65" dirty="0"/>
              <a:t> </a:t>
            </a:r>
            <a:r>
              <a:rPr dirty="0"/>
              <a:t>importance</a:t>
            </a:r>
            <a:r>
              <a:rPr spc="-65" dirty="0"/>
              <a:t> </a:t>
            </a:r>
            <a:r>
              <a:rPr dirty="0"/>
              <a:t>of</a:t>
            </a:r>
            <a:r>
              <a:rPr spc="-45" dirty="0"/>
              <a:t> </a:t>
            </a:r>
            <a:r>
              <a:rPr dirty="0"/>
              <a:t>the</a:t>
            </a:r>
            <a:r>
              <a:rPr spc="-85" dirty="0"/>
              <a:t> </a:t>
            </a:r>
            <a:r>
              <a:rPr spc="-11" dirty="0"/>
              <a:t>outcome,</a:t>
            </a:r>
          </a:p>
          <a:p>
            <a:pPr marL="355591">
              <a:spcBef>
                <a:spcPts val="5"/>
              </a:spcBef>
            </a:pPr>
            <a:r>
              <a:rPr dirty="0"/>
              <a:t>e.g.</a:t>
            </a:r>
            <a:r>
              <a:rPr spc="-40" dirty="0"/>
              <a:t> </a:t>
            </a:r>
            <a:r>
              <a:rPr dirty="0"/>
              <a:t>≥5%</a:t>
            </a:r>
            <a:r>
              <a:rPr spc="-35" dirty="0"/>
              <a:t> </a:t>
            </a:r>
            <a:r>
              <a:rPr dirty="0"/>
              <a:t>if</a:t>
            </a:r>
            <a:r>
              <a:rPr spc="-45" dirty="0"/>
              <a:t> </a:t>
            </a:r>
            <a:r>
              <a:rPr dirty="0"/>
              <a:t>death,</a:t>
            </a:r>
            <a:r>
              <a:rPr spc="-51" dirty="0"/>
              <a:t> </a:t>
            </a:r>
            <a:r>
              <a:rPr dirty="0"/>
              <a:t>≥</a:t>
            </a:r>
            <a:r>
              <a:rPr spc="-45" dirty="0"/>
              <a:t> </a:t>
            </a:r>
            <a:r>
              <a:rPr dirty="0"/>
              <a:t>35%</a:t>
            </a:r>
            <a:r>
              <a:rPr spc="-40" dirty="0"/>
              <a:t> </a:t>
            </a:r>
            <a:r>
              <a:rPr dirty="0"/>
              <a:t>if</a:t>
            </a:r>
            <a:r>
              <a:rPr spc="-45" dirty="0"/>
              <a:t> </a:t>
            </a:r>
            <a:r>
              <a:rPr dirty="0"/>
              <a:t>mild</a:t>
            </a:r>
            <a:r>
              <a:rPr spc="-40" dirty="0"/>
              <a:t> </a:t>
            </a:r>
            <a:r>
              <a:rPr spc="-11" dirty="0"/>
              <a:t>diarrhea</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188</a:t>
            </a:r>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481319">
              <a:spcBef>
                <a:spcPts val="105"/>
              </a:spcBef>
            </a:pPr>
            <a:r>
              <a:rPr sz="4400" b="0" dirty="0">
                <a:latin typeface="Times New Roman"/>
                <a:cs typeface="Times New Roman"/>
              </a:rPr>
              <a:t>Absolute</a:t>
            </a:r>
            <a:r>
              <a:rPr sz="4400" b="0" spc="-31" dirty="0">
                <a:latin typeface="Times New Roman"/>
                <a:cs typeface="Times New Roman"/>
              </a:rPr>
              <a:t> </a:t>
            </a:r>
            <a:r>
              <a:rPr sz="4400" b="0" dirty="0">
                <a:latin typeface="Times New Roman"/>
                <a:cs typeface="Times New Roman"/>
              </a:rPr>
              <a:t>Risk Reduction</a:t>
            </a:r>
            <a:r>
              <a:rPr sz="4400" b="0" spc="-25" dirty="0">
                <a:latin typeface="Times New Roman"/>
                <a:cs typeface="Times New Roman"/>
              </a:rPr>
              <a:t> </a:t>
            </a:r>
            <a:r>
              <a:rPr sz="4400" b="0" spc="-11" dirty="0">
                <a:latin typeface="Times New Roman"/>
                <a:cs typeface="Times New Roman"/>
              </a:rPr>
              <a:t>(ARR)</a:t>
            </a:r>
            <a:endParaRPr sz="4400">
              <a:latin typeface="Times New Roman"/>
              <a:cs typeface="Times New Roman"/>
            </a:endParaRPr>
          </a:p>
        </p:txBody>
      </p:sp>
      <p:sp>
        <p:nvSpPr>
          <p:cNvPr id="3" name="object 3"/>
          <p:cNvSpPr txBox="1"/>
          <p:nvPr/>
        </p:nvSpPr>
        <p:spPr>
          <a:xfrm>
            <a:off x="764543" y="1904213"/>
            <a:ext cx="7435215" cy="3763210"/>
          </a:xfrm>
          <a:prstGeom prst="rect">
            <a:avLst/>
          </a:prstGeom>
        </p:spPr>
        <p:txBody>
          <a:bodyPr vert="horz" wrap="square" lIns="0" tIns="109855" rIns="0" bIns="0" rtlCol="0">
            <a:spAutoFit/>
          </a:bodyPr>
          <a:lstStyle/>
          <a:p>
            <a:pPr marL="355591" indent="-342891">
              <a:spcBef>
                <a:spcPts val="865"/>
              </a:spcBef>
              <a:buChar char="•"/>
              <a:tabLst>
                <a:tab pos="355591" algn="l"/>
              </a:tabLst>
            </a:pPr>
            <a:r>
              <a:rPr sz="3200" dirty="0">
                <a:latin typeface="Times New Roman"/>
                <a:cs typeface="Times New Roman"/>
              </a:rPr>
              <a:t>ARR =</a:t>
            </a:r>
            <a:r>
              <a:rPr sz="3200" spc="-15" dirty="0">
                <a:latin typeface="Times New Roman"/>
                <a:cs typeface="Times New Roman"/>
              </a:rPr>
              <a:t> </a:t>
            </a:r>
            <a:r>
              <a:rPr sz="3200" dirty="0">
                <a:latin typeface="Times New Roman"/>
                <a:cs typeface="Times New Roman"/>
              </a:rPr>
              <a:t>Ic –</a:t>
            </a:r>
            <a:r>
              <a:rPr sz="3200" spc="-5" dirty="0">
                <a:latin typeface="Times New Roman"/>
                <a:cs typeface="Times New Roman"/>
              </a:rPr>
              <a:t> </a:t>
            </a:r>
            <a:r>
              <a:rPr sz="3200" spc="-25" dirty="0">
                <a:latin typeface="Times New Roman"/>
                <a:cs typeface="Times New Roman"/>
              </a:rPr>
              <a:t>Ie</a:t>
            </a:r>
            <a:endParaRPr sz="3200">
              <a:latin typeface="Times New Roman"/>
              <a:cs typeface="Times New Roman"/>
            </a:endParaRPr>
          </a:p>
          <a:p>
            <a:pPr marL="355591" marR="5080" indent="-343526">
              <a:spcBef>
                <a:spcPts val="771"/>
              </a:spcBef>
              <a:buChar char="•"/>
              <a:tabLst>
                <a:tab pos="355591" algn="l"/>
              </a:tabLst>
            </a:pPr>
            <a:r>
              <a:rPr sz="3200" dirty="0">
                <a:latin typeface="Times New Roman"/>
                <a:cs typeface="Times New Roman"/>
              </a:rPr>
              <a:t>This measure</a:t>
            </a:r>
            <a:r>
              <a:rPr sz="3200" spc="-20" dirty="0">
                <a:latin typeface="Times New Roman"/>
                <a:cs typeface="Times New Roman"/>
              </a:rPr>
              <a:t> </a:t>
            </a:r>
            <a:r>
              <a:rPr sz="3200" dirty="0">
                <a:latin typeface="Times New Roman"/>
                <a:cs typeface="Times New Roman"/>
              </a:rPr>
              <a:t>is harder</a:t>
            </a:r>
            <a:r>
              <a:rPr sz="3200" spc="-31" dirty="0">
                <a:latin typeface="Times New Roman"/>
                <a:cs typeface="Times New Roman"/>
              </a:rPr>
              <a:t> </a:t>
            </a:r>
            <a:r>
              <a:rPr sz="3200" dirty="0">
                <a:latin typeface="Times New Roman"/>
                <a:cs typeface="Times New Roman"/>
              </a:rPr>
              <a:t>to interpret</a:t>
            </a:r>
            <a:r>
              <a:rPr sz="3200" spc="-45" dirty="0">
                <a:latin typeface="Times New Roman"/>
                <a:cs typeface="Times New Roman"/>
              </a:rPr>
              <a:t> </a:t>
            </a:r>
            <a:r>
              <a:rPr sz="3200" dirty="0">
                <a:latin typeface="Times New Roman"/>
                <a:cs typeface="Times New Roman"/>
              </a:rPr>
              <a:t>than</a:t>
            </a:r>
            <a:r>
              <a:rPr sz="3200" spc="-5" dirty="0">
                <a:latin typeface="Times New Roman"/>
                <a:cs typeface="Times New Roman"/>
              </a:rPr>
              <a:t> </a:t>
            </a:r>
            <a:r>
              <a:rPr sz="3200" spc="-25" dirty="0">
                <a:latin typeface="Times New Roman"/>
                <a:cs typeface="Times New Roman"/>
              </a:rPr>
              <a:t>RR </a:t>
            </a:r>
            <a:r>
              <a:rPr sz="3200" dirty="0">
                <a:latin typeface="Times New Roman"/>
                <a:cs typeface="Times New Roman"/>
              </a:rPr>
              <a:t>because</a:t>
            </a:r>
            <a:r>
              <a:rPr sz="3200" spc="-31" dirty="0">
                <a:latin typeface="Times New Roman"/>
                <a:cs typeface="Times New Roman"/>
              </a:rPr>
              <a:t> </a:t>
            </a:r>
            <a:r>
              <a:rPr sz="3200" dirty="0">
                <a:latin typeface="Times New Roman"/>
                <a:cs typeface="Times New Roman"/>
              </a:rPr>
              <a:t>it</a:t>
            </a:r>
            <a:r>
              <a:rPr sz="3200" spc="5" dirty="0">
                <a:latin typeface="Times New Roman"/>
                <a:cs typeface="Times New Roman"/>
              </a:rPr>
              <a:t> </a:t>
            </a:r>
            <a:r>
              <a:rPr sz="3200" dirty="0">
                <a:latin typeface="Times New Roman"/>
                <a:cs typeface="Times New Roman"/>
              </a:rPr>
              <a:t>takes two</a:t>
            </a:r>
            <a:r>
              <a:rPr sz="3200" spc="-20" dirty="0">
                <a:latin typeface="Times New Roman"/>
                <a:cs typeface="Times New Roman"/>
              </a:rPr>
              <a:t> </a:t>
            </a:r>
            <a:r>
              <a:rPr sz="3200" dirty="0">
                <a:latin typeface="Times New Roman"/>
                <a:cs typeface="Times New Roman"/>
              </a:rPr>
              <a:t>features</a:t>
            </a:r>
            <a:r>
              <a:rPr sz="3200" spc="-15" dirty="0">
                <a:latin typeface="Times New Roman"/>
                <a:cs typeface="Times New Roman"/>
              </a:rPr>
              <a:t> </a:t>
            </a:r>
            <a:r>
              <a:rPr sz="3200" dirty="0">
                <a:latin typeface="Times New Roman"/>
                <a:cs typeface="Times New Roman"/>
              </a:rPr>
              <a:t>into</a:t>
            </a:r>
            <a:r>
              <a:rPr sz="3200" spc="-15" dirty="0">
                <a:latin typeface="Times New Roman"/>
                <a:cs typeface="Times New Roman"/>
              </a:rPr>
              <a:t> </a:t>
            </a:r>
            <a:r>
              <a:rPr sz="3200" spc="-11" dirty="0">
                <a:latin typeface="Times New Roman"/>
                <a:cs typeface="Times New Roman"/>
              </a:rPr>
              <a:t>account, </a:t>
            </a:r>
            <a:r>
              <a:rPr sz="3200" dirty="0">
                <a:latin typeface="Times New Roman"/>
                <a:cs typeface="Times New Roman"/>
              </a:rPr>
              <a:t>the effect</a:t>
            </a:r>
            <a:r>
              <a:rPr sz="3200" spc="-15" dirty="0">
                <a:latin typeface="Times New Roman"/>
                <a:cs typeface="Times New Roman"/>
              </a:rPr>
              <a:t> </a:t>
            </a:r>
            <a:r>
              <a:rPr sz="3200" dirty="0">
                <a:latin typeface="Times New Roman"/>
                <a:cs typeface="Times New Roman"/>
              </a:rPr>
              <a:t>and</a:t>
            </a:r>
            <a:r>
              <a:rPr sz="3200" spc="-11" dirty="0">
                <a:latin typeface="Times New Roman"/>
                <a:cs typeface="Times New Roman"/>
              </a:rPr>
              <a:t> </a:t>
            </a:r>
            <a:r>
              <a:rPr sz="3200" dirty="0">
                <a:latin typeface="Times New Roman"/>
                <a:cs typeface="Times New Roman"/>
              </a:rPr>
              <a:t>the</a:t>
            </a:r>
            <a:r>
              <a:rPr sz="3200" spc="-15" dirty="0">
                <a:latin typeface="Times New Roman"/>
                <a:cs typeface="Times New Roman"/>
              </a:rPr>
              <a:t> </a:t>
            </a:r>
            <a:r>
              <a:rPr sz="3200" dirty="0">
                <a:latin typeface="Times New Roman"/>
                <a:cs typeface="Times New Roman"/>
              </a:rPr>
              <a:t>absolute</a:t>
            </a:r>
            <a:r>
              <a:rPr sz="3200" spc="-15" dirty="0">
                <a:latin typeface="Times New Roman"/>
                <a:cs typeface="Times New Roman"/>
              </a:rPr>
              <a:t> </a:t>
            </a:r>
            <a:r>
              <a:rPr sz="3200" dirty="0">
                <a:latin typeface="Times New Roman"/>
                <a:cs typeface="Times New Roman"/>
              </a:rPr>
              <a:t>risk.</a:t>
            </a:r>
            <a:r>
              <a:rPr sz="3200" spc="-11" dirty="0">
                <a:latin typeface="Times New Roman"/>
                <a:cs typeface="Times New Roman"/>
              </a:rPr>
              <a:t> </a:t>
            </a:r>
            <a:r>
              <a:rPr sz="3200" dirty="0">
                <a:latin typeface="Times New Roman"/>
                <a:cs typeface="Times New Roman"/>
              </a:rPr>
              <a:t>It</a:t>
            </a:r>
            <a:r>
              <a:rPr sz="3200" spc="-11" dirty="0">
                <a:latin typeface="Times New Roman"/>
                <a:cs typeface="Times New Roman"/>
              </a:rPr>
              <a:t> </a:t>
            </a:r>
            <a:r>
              <a:rPr sz="3200" dirty="0">
                <a:latin typeface="Times New Roman"/>
                <a:cs typeface="Times New Roman"/>
              </a:rPr>
              <a:t>is</a:t>
            </a:r>
            <a:r>
              <a:rPr sz="3200" spc="5" dirty="0">
                <a:latin typeface="Times New Roman"/>
                <a:cs typeface="Times New Roman"/>
              </a:rPr>
              <a:t> </a:t>
            </a:r>
            <a:r>
              <a:rPr sz="3200" dirty="0">
                <a:latin typeface="Times New Roman"/>
                <a:cs typeface="Times New Roman"/>
              </a:rPr>
              <a:t>used</a:t>
            </a:r>
            <a:r>
              <a:rPr sz="3200" spc="-11" dirty="0">
                <a:latin typeface="Times New Roman"/>
                <a:cs typeface="Times New Roman"/>
              </a:rPr>
              <a:t> </a:t>
            </a:r>
            <a:r>
              <a:rPr sz="3200" spc="-25" dirty="0">
                <a:latin typeface="Times New Roman"/>
                <a:cs typeface="Times New Roman"/>
              </a:rPr>
              <a:t>to </a:t>
            </a:r>
            <a:r>
              <a:rPr sz="3200" spc="-11" dirty="0">
                <a:latin typeface="Times New Roman"/>
                <a:cs typeface="Times New Roman"/>
              </a:rPr>
              <a:t>calculate:</a:t>
            </a:r>
            <a:endParaRPr sz="3200">
              <a:latin typeface="Times New Roman"/>
              <a:cs typeface="Times New Roman"/>
            </a:endParaRPr>
          </a:p>
          <a:p>
            <a:pPr marL="355591" marR="1225520" indent="-343526">
              <a:spcBef>
                <a:spcPts val="771"/>
              </a:spcBef>
              <a:buChar char="•"/>
              <a:tabLst>
                <a:tab pos="355591" algn="l"/>
              </a:tabLst>
            </a:pPr>
            <a:r>
              <a:rPr sz="3200" dirty="0">
                <a:latin typeface="Times New Roman"/>
                <a:cs typeface="Times New Roman"/>
              </a:rPr>
              <a:t>Its</a:t>
            </a:r>
            <a:r>
              <a:rPr sz="3200" spc="-20" dirty="0">
                <a:latin typeface="Times New Roman"/>
                <a:cs typeface="Times New Roman"/>
              </a:rPr>
              <a:t> </a:t>
            </a:r>
            <a:r>
              <a:rPr sz="3200" dirty="0">
                <a:latin typeface="Times New Roman"/>
                <a:cs typeface="Times New Roman"/>
              </a:rPr>
              <a:t>main</a:t>
            </a:r>
            <a:r>
              <a:rPr sz="3200" spc="-15" dirty="0">
                <a:latin typeface="Times New Roman"/>
                <a:cs typeface="Times New Roman"/>
              </a:rPr>
              <a:t> </a:t>
            </a:r>
            <a:r>
              <a:rPr sz="3200" dirty="0">
                <a:latin typeface="Times New Roman"/>
                <a:cs typeface="Times New Roman"/>
              </a:rPr>
              <a:t>utility</a:t>
            </a:r>
            <a:r>
              <a:rPr sz="3200" spc="-20" dirty="0">
                <a:latin typeface="Times New Roman"/>
                <a:cs typeface="Times New Roman"/>
              </a:rPr>
              <a:t> </a:t>
            </a:r>
            <a:r>
              <a:rPr sz="3200" dirty="0">
                <a:latin typeface="Times New Roman"/>
                <a:cs typeface="Times New Roman"/>
              </a:rPr>
              <a:t>is</a:t>
            </a:r>
            <a:r>
              <a:rPr sz="3200" spc="-5" dirty="0">
                <a:latin typeface="Times New Roman"/>
                <a:cs typeface="Times New Roman"/>
              </a:rPr>
              <a:t> </a:t>
            </a:r>
            <a:r>
              <a:rPr sz="3200" dirty="0">
                <a:latin typeface="Times New Roman"/>
                <a:cs typeface="Times New Roman"/>
              </a:rPr>
              <a:t>in determining</a:t>
            </a:r>
            <a:r>
              <a:rPr sz="3200" spc="-51" dirty="0">
                <a:latin typeface="Times New Roman"/>
                <a:cs typeface="Times New Roman"/>
              </a:rPr>
              <a:t> </a:t>
            </a:r>
            <a:r>
              <a:rPr sz="3200" spc="-25" dirty="0">
                <a:latin typeface="Times New Roman"/>
                <a:cs typeface="Times New Roman"/>
              </a:rPr>
              <a:t>the </a:t>
            </a:r>
            <a:r>
              <a:rPr sz="3200" dirty="0">
                <a:latin typeface="Times New Roman"/>
                <a:cs typeface="Times New Roman"/>
              </a:rPr>
              <a:t>Number</a:t>
            </a:r>
            <a:r>
              <a:rPr sz="3200" spc="-35" dirty="0">
                <a:latin typeface="Times New Roman"/>
                <a:cs typeface="Times New Roman"/>
              </a:rPr>
              <a:t> </a:t>
            </a:r>
            <a:r>
              <a:rPr sz="3200" dirty="0">
                <a:latin typeface="Times New Roman"/>
                <a:cs typeface="Times New Roman"/>
              </a:rPr>
              <a:t>Needed</a:t>
            </a:r>
            <a:r>
              <a:rPr sz="3200" spc="-20" dirty="0">
                <a:latin typeface="Times New Roman"/>
                <a:cs typeface="Times New Roman"/>
              </a:rPr>
              <a:t> </a:t>
            </a:r>
            <a:r>
              <a:rPr sz="3200" dirty="0">
                <a:latin typeface="Times New Roman"/>
                <a:cs typeface="Times New Roman"/>
              </a:rPr>
              <a:t>to</a:t>
            </a:r>
            <a:r>
              <a:rPr sz="3200" spc="11" dirty="0">
                <a:latin typeface="Times New Roman"/>
                <a:cs typeface="Times New Roman"/>
              </a:rPr>
              <a:t> </a:t>
            </a:r>
            <a:r>
              <a:rPr sz="3200" dirty="0">
                <a:latin typeface="Times New Roman"/>
                <a:cs typeface="Times New Roman"/>
              </a:rPr>
              <a:t>Treat</a:t>
            </a:r>
            <a:r>
              <a:rPr sz="3200" spc="-15" dirty="0">
                <a:latin typeface="Times New Roman"/>
                <a:cs typeface="Times New Roman"/>
              </a:rPr>
              <a:t> </a:t>
            </a:r>
            <a:r>
              <a:rPr sz="3200" spc="-11" dirty="0">
                <a:latin typeface="Times New Roman"/>
                <a:cs typeface="Times New Roman"/>
              </a:rPr>
              <a:t>(NNT)</a:t>
            </a:r>
            <a:endParaRPr sz="3200">
              <a:latin typeface="Times New Roman"/>
              <a:cs typeface="Times New Roman"/>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189</a:t>
            </a:r>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508622">
              <a:spcBef>
                <a:spcPts val="105"/>
              </a:spcBef>
            </a:pPr>
            <a:r>
              <a:rPr sz="4400" b="0" dirty="0">
                <a:latin typeface="Times New Roman"/>
                <a:cs typeface="Times New Roman"/>
              </a:rPr>
              <a:t>Number</a:t>
            </a:r>
            <a:r>
              <a:rPr sz="4400" b="0" spc="-20" dirty="0">
                <a:latin typeface="Times New Roman"/>
                <a:cs typeface="Times New Roman"/>
              </a:rPr>
              <a:t> </a:t>
            </a:r>
            <a:r>
              <a:rPr sz="4400" b="0" dirty="0">
                <a:latin typeface="Times New Roman"/>
                <a:cs typeface="Times New Roman"/>
              </a:rPr>
              <a:t>Needed</a:t>
            </a:r>
            <a:r>
              <a:rPr sz="4400" b="0" spc="-31" dirty="0">
                <a:latin typeface="Times New Roman"/>
                <a:cs typeface="Times New Roman"/>
              </a:rPr>
              <a:t> </a:t>
            </a:r>
            <a:r>
              <a:rPr sz="4400" b="0" dirty="0">
                <a:latin typeface="Times New Roman"/>
                <a:cs typeface="Times New Roman"/>
              </a:rPr>
              <a:t>to Treat</a:t>
            </a:r>
            <a:r>
              <a:rPr sz="4400" b="0" spc="-20" dirty="0">
                <a:latin typeface="Times New Roman"/>
                <a:cs typeface="Times New Roman"/>
              </a:rPr>
              <a:t> </a:t>
            </a:r>
            <a:r>
              <a:rPr sz="4400" b="0" spc="-11" dirty="0">
                <a:latin typeface="Times New Roman"/>
                <a:cs typeface="Times New Roman"/>
              </a:rPr>
              <a:t>(NNT)</a:t>
            </a:r>
            <a:endParaRPr sz="4400">
              <a:latin typeface="Times New Roman"/>
              <a:cs typeface="Times New Roman"/>
            </a:endParaRPr>
          </a:p>
        </p:txBody>
      </p:sp>
      <p:sp>
        <p:nvSpPr>
          <p:cNvPr id="3" name="object 3"/>
          <p:cNvSpPr txBox="1"/>
          <p:nvPr/>
        </p:nvSpPr>
        <p:spPr>
          <a:xfrm>
            <a:off x="764542" y="1904213"/>
            <a:ext cx="7513955" cy="1690847"/>
          </a:xfrm>
          <a:prstGeom prst="rect">
            <a:avLst/>
          </a:prstGeom>
        </p:spPr>
        <p:txBody>
          <a:bodyPr vert="horz" wrap="square" lIns="0" tIns="109855" rIns="0" bIns="0" rtlCol="0">
            <a:spAutoFit/>
          </a:bodyPr>
          <a:lstStyle/>
          <a:p>
            <a:pPr marL="355591" indent="-342891">
              <a:spcBef>
                <a:spcPts val="865"/>
              </a:spcBef>
              <a:buChar char="•"/>
              <a:tabLst>
                <a:tab pos="355591" algn="l"/>
              </a:tabLst>
            </a:pPr>
            <a:r>
              <a:rPr sz="3200" dirty="0">
                <a:latin typeface="Times New Roman"/>
                <a:cs typeface="Times New Roman"/>
              </a:rPr>
              <a:t>Number</a:t>
            </a:r>
            <a:r>
              <a:rPr sz="3200" spc="-35" dirty="0">
                <a:latin typeface="Times New Roman"/>
                <a:cs typeface="Times New Roman"/>
              </a:rPr>
              <a:t> </a:t>
            </a:r>
            <a:r>
              <a:rPr sz="3200" dirty="0">
                <a:latin typeface="Times New Roman"/>
                <a:cs typeface="Times New Roman"/>
              </a:rPr>
              <a:t>Needed</a:t>
            </a:r>
            <a:r>
              <a:rPr sz="3200" spc="-20" dirty="0">
                <a:latin typeface="Times New Roman"/>
                <a:cs typeface="Times New Roman"/>
              </a:rPr>
              <a:t> </a:t>
            </a:r>
            <a:r>
              <a:rPr sz="3200" dirty="0">
                <a:latin typeface="Times New Roman"/>
                <a:cs typeface="Times New Roman"/>
              </a:rPr>
              <a:t>to</a:t>
            </a:r>
            <a:r>
              <a:rPr sz="3200" spc="5" dirty="0">
                <a:latin typeface="Times New Roman"/>
                <a:cs typeface="Times New Roman"/>
              </a:rPr>
              <a:t> </a:t>
            </a:r>
            <a:r>
              <a:rPr sz="3200" dirty="0">
                <a:latin typeface="Times New Roman"/>
                <a:cs typeface="Times New Roman"/>
              </a:rPr>
              <a:t>Treat</a:t>
            </a:r>
            <a:r>
              <a:rPr sz="3200" spc="-15" dirty="0">
                <a:latin typeface="Times New Roman"/>
                <a:cs typeface="Times New Roman"/>
              </a:rPr>
              <a:t> </a:t>
            </a:r>
            <a:r>
              <a:rPr sz="3200" dirty="0">
                <a:latin typeface="Times New Roman"/>
                <a:cs typeface="Times New Roman"/>
              </a:rPr>
              <a:t>=</a:t>
            </a:r>
            <a:r>
              <a:rPr sz="3200" spc="5" dirty="0">
                <a:latin typeface="Times New Roman"/>
                <a:cs typeface="Times New Roman"/>
              </a:rPr>
              <a:t> </a:t>
            </a:r>
            <a:r>
              <a:rPr sz="3200" spc="-11" dirty="0">
                <a:latin typeface="Times New Roman"/>
                <a:cs typeface="Times New Roman"/>
              </a:rPr>
              <a:t>1/ARR</a:t>
            </a:r>
            <a:endParaRPr sz="3200">
              <a:latin typeface="Times New Roman"/>
              <a:cs typeface="Times New Roman"/>
            </a:endParaRPr>
          </a:p>
          <a:p>
            <a:pPr marL="355591" marR="5080" indent="-343526">
              <a:spcBef>
                <a:spcPts val="771"/>
              </a:spcBef>
              <a:buChar char="•"/>
              <a:tabLst>
                <a:tab pos="355591" algn="l"/>
              </a:tabLst>
            </a:pPr>
            <a:r>
              <a:rPr sz="3200" dirty="0">
                <a:latin typeface="Times New Roman"/>
                <a:cs typeface="Times New Roman"/>
              </a:rPr>
              <a:t>Clinically/Public</a:t>
            </a:r>
            <a:r>
              <a:rPr sz="3200" spc="-45" dirty="0">
                <a:latin typeface="Times New Roman"/>
                <a:cs typeface="Times New Roman"/>
              </a:rPr>
              <a:t> </a:t>
            </a:r>
            <a:r>
              <a:rPr sz="3200" dirty="0">
                <a:latin typeface="Times New Roman"/>
                <a:cs typeface="Times New Roman"/>
              </a:rPr>
              <a:t>health</a:t>
            </a:r>
            <a:r>
              <a:rPr sz="3200" spc="-11" dirty="0">
                <a:latin typeface="Times New Roman"/>
                <a:cs typeface="Times New Roman"/>
              </a:rPr>
              <a:t> </a:t>
            </a:r>
            <a:r>
              <a:rPr sz="3200" dirty="0">
                <a:latin typeface="Times New Roman"/>
                <a:cs typeface="Times New Roman"/>
              </a:rPr>
              <a:t>relevant</a:t>
            </a:r>
            <a:r>
              <a:rPr sz="3200" spc="-31" dirty="0">
                <a:latin typeface="Times New Roman"/>
                <a:cs typeface="Times New Roman"/>
              </a:rPr>
              <a:t> </a:t>
            </a:r>
            <a:r>
              <a:rPr sz="3200" dirty="0">
                <a:latin typeface="Times New Roman"/>
                <a:cs typeface="Times New Roman"/>
              </a:rPr>
              <a:t>if</a:t>
            </a:r>
            <a:r>
              <a:rPr sz="3200" spc="-5" dirty="0">
                <a:latin typeface="Times New Roman"/>
                <a:cs typeface="Times New Roman"/>
              </a:rPr>
              <a:t> </a:t>
            </a:r>
            <a:r>
              <a:rPr sz="3200" dirty="0">
                <a:latin typeface="Times New Roman"/>
                <a:cs typeface="Times New Roman"/>
              </a:rPr>
              <a:t>the</a:t>
            </a:r>
            <a:r>
              <a:rPr sz="3200" spc="11" dirty="0">
                <a:latin typeface="Times New Roman"/>
                <a:cs typeface="Times New Roman"/>
              </a:rPr>
              <a:t> </a:t>
            </a:r>
            <a:r>
              <a:rPr sz="3200" spc="-25" dirty="0">
                <a:latin typeface="Times New Roman"/>
                <a:cs typeface="Times New Roman"/>
              </a:rPr>
              <a:t>NNT </a:t>
            </a:r>
            <a:r>
              <a:rPr sz="3200" dirty="0">
                <a:latin typeface="Times New Roman"/>
                <a:cs typeface="Times New Roman"/>
              </a:rPr>
              <a:t>is </a:t>
            </a:r>
            <a:r>
              <a:rPr sz="3200" spc="-11" dirty="0">
                <a:latin typeface="Times New Roman"/>
                <a:cs typeface="Times New Roman"/>
              </a:rPr>
              <a:t>small</a:t>
            </a:r>
            <a:endParaRPr sz="3200">
              <a:latin typeface="Times New Roman"/>
              <a:cs typeface="Times New Roman"/>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126795" y="4238861"/>
          <a:ext cx="7348220" cy="2414905"/>
        </p:xfrm>
        <a:graphic>
          <a:graphicData uri="http://schemas.openxmlformats.org/drawingml/2006/table">
            <a:tbl>
              <a:tblPr firstRow="1" bandRow="1">
                <a:tableStyleId>{2D5ABB26-0587-4C30-8999-92F81FD0307C}</a:tableStyleId>
              </a:tblPr>
              <a:tblGrid>
                <a:gridCol w="2838451">
                  <a:extLst>
                    <a:ext uri="{9D8B030D-6E8A-4147-A177-3AD203B41FA5}">
                      <a16:colId xmlns:a16="http://schemas.microsoft.com/office/drawing/2014/main" val="20000"/>
                    </a:ext>
                  </a:extLst>
                </a:gridCol>
                <a:gridCol w="295275">
                  <a:extLst>
                    <a:ext uri="{9D8B030D-6E8A-4147-A177-3AD203B41FA5}">
                      <a16:colId xmlns:a16="http://schemas.microsoft.com/office/drawing/2014/main" val="20001"/>
                    </a:ext>
                  </a:extLst>
                </a:gridCol>
                <a:gridCol w="1334771">
                  <a:extLst>
                    <a:ext uri="{9D8B030D-6E8A-4147-A177-3AD203B41FA5}">
                      <a16:colId xmlns:a16="http://schemas.microsoft.com/office/drawing/2014/main" val="20002"/>
                    </a:ext>
                  </a:extLst>
                </a:gridCol>
                <a:gridCol w="424815">
                  <a:extLst>
                    <a:ext uri="{9D8B030D-6E8A-4147-A177-3AD203B41FA5}">
                      <a16:colId xmlns:a16="http://schemas.microsoft.com/office/drawing/2014/main" val="20003"/>
                    </a:ext>
                  </a:extLst>
                </a:gridCol>
                <a:gridCol w="732155">
                  <a:extLst>
                    <a:ext uri="{9D8B030D-6E8A-4147-A177-3AD203B41FA5}">
                      <a16:colId xmlns:a16="http://schemas.microsoft.com/office/drawing/2014/main" val="20004"/>
                    </a:ext>
                  </a:extLst>
                </a:gridCol>
                <a:gridCol w="346075">
                  <a:extLst>
                    <a:ext uri="{9D8B030D-6E8A-4147-A177-3AD203B41FA5}">
                      <a16:colId xmlns:a16="http://schemas.microsoft.com/office/drawing/2014/main" val="20005"/>
                    </a:ext>
                  </a:extLst>
                </a:gridCol>
                <a:gridCol w="779144">
                  <a:extLst>
                    <a:ext uri="{9D8B030D-6E8A-4147-A177-3AD203B41FA5}">
                      <a16:colId xmlns:a16="http://schemas.microsoft.com/office/drawing/2014/main" val="20006"/>
                    </a:ext>
                  </a:extLst>
                </a:gridCol>
                <a:gridCol w="524509">
                  <a:extLst>
                    <a:ext uri="{9D8B030D-6E8A-4147-A177-3AD203B41FA5}">
                      <a16:colId xmlns:a16="http://schemas.microsoft.com/office/drawing/2014/main" val="20007"/>
                    </a:ext>
                  </a:extLst>
                </a:gridCol>
              </a:tblGrid>
              <a:tr h="370205">
                <a:tc>
                  <a:txBody>
                    <a:bodyPr/>
                    <a:lstStyle/>
                    <a:p>
                      <a:pPr marL="31750">
                        <a:lnSpc>
                          <a:spcPts val="2215"/>
                        </a:lnSpc>
                      </a:pPr>
                      <a:r>
                        <a:rPr sz="2000" b="1" dirty="0">
                          <a:latin typeface="Arial"/>
                          <a:cs typeface="Arial"/>
                        </a:rPr>
                        <a:t>Measure</a:t>
                      </a:r>
                      <a:r>
                        <a:rPr sz="2000" b="1" spc="-40" dirty="0">
                          <a:latin typeface="Arial"/>
                          <a:cs typeface="Arial"/>
                        </a:rPr>
                        <a:t> </a:t>
                      </a:r>
                      <a:r>
                        <a:rPr sz="2000" b="1" dirty="0">
                          <a:latin typeface="Arial"/>
                          <a:cs typeface="Arial"/>
                        </a:rPr>
                        <a:t>of</a:t>
                      </a:r>
                      <a:r>
                        <a:rPr sz="2000" b="1" spc="-30" dirty="0">
                          <a:latin typeface="Arial"/>
                          <a:cs typeface="Arial"/>
                        </a:rPr>
                        <a:t> </a:t>
                      </a:r>
                      <a:r>
                        <a:rPr sz="2000" b="1" spc="-10" dirty="0">
                          <a:latin typeface="Arial"/>
                          <a:cs typeface="Arial"/>
                        </a:rPr>
                        <a:t>efficacy</a:t>
                      </a:r>
                      <a:endParaRPr sz="2000">
                        <a:latin typeface="Arial"/>
                        <a:cs typeface="Arial"/>
                      </a:endParaRPr>
                    </a:p>
                  </a:txBody>
                  <a:tcPr marL="0" marR="0" marT="0" marB="0"/>
                </a:tc>
                <a:tc gridSpan="7">
                  <a:txBody>
                    <a:bodyPr/>
                    <a:lstStyle/>
                    <a:p>
                      <a:pPr>
                        <a:lnSpc>
                          <a:spcPct val="100000"/>
                        </a:lnSpc>
                      </a:pPr>
                      <a:endParaRPr sz="210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57200">
                <a:tc>
                  <a:txBody>
                    <a:bodyPr/>
                    <a:lstStyle/>
                    <a:p>
                      <a:pPr marL="31750">
                        <a:lnSpc>
                          <a:spcPct val="100000"/>
                        </a:lnSpc>
                        <a:spcBef>
                          <a:spcPts val="495"/>
                        </a:spcBef>
                      </a:pPr>
                      <a:r>
                        <a:rPr sz="2000" dirty="0">
                          <a:latin typeface="Arial"/>
                          <a:cs typeface="Arial"/>
                        </a:rPr>
                        <a:t>Relative</a:t>
                      </a:r>
                      <a:r>
                        <a:rPr sz="2000" spc="-5" dirty="0">
                          <a:latin typeface="Arial"/>
                          <a:cs typeface="Arial"/>
                        </a:rPr>
                        <a:t> </a:t>
                      </a:r>
                      <a:r>
                        <a:rPr sz="2000" dirty="0">
                          <a:latin typeface="Arial"/>
                          <a:cs typeface="Arial"/>
                        </a:rPr>
                        <a:t>risk</a:t>
                      </a:r>
                      <a:r>
                        <a:rPr sz="2000" spc="-30" dirty="0">
                          <a:latin typeface="Arial"/>
                          <a:cs typeface="Arial"/>
                        </a:rPr>
                        <a:t> </a:t>
                      </a:r>
                      <a:r>
                        <a:rPr sz="2000" dirty="0">
                          <a:latin typeface="Arial"/>
                          <a:cs typeface="Arial"/>
                        </a:rPr>
                        <a:t>(=risk</a:t>
                      </a:r>
                      <a:r>
                        <a:rPr sz="2000" spc="-50" dirty="0">
                          <a:latin typeface="Arial"/>
                          <a:cs typeface="Arial"/>
                        </a:rPr>
                        <a:t> </a:t>
                      </a:r>
                      <a:r>
                        <a:rPr sz="2000" spc="-10" dirty="0">
                          <a:latin typeface="Arial"/>
                          <a:cs typeface="Arial"/>
                        </a:rPr>
                        <a:t>ratio)</a:t>
                      </a:r>
                      <a:endParaRPr sz="2000">
                        <a:latin typeface="Arial"/>
                        <a:cs typeface="Arial"/>
                      </a:endParaRPr>
                    </a:p>
                  </a:txBody>
                  <a:tcPr marL="0" marR="0" marT="62865" marB="0"/>
                </a:tc>
                <a:tc>
                  <a:txBody>
                    <a:bodyPr/>
                    <a:lstStyle/>
                    <a:p>
                      <a:pPr marL="7620" algn="ctr">
                        <a:lnSpc>
                          <a:spcPct val="100000"/>
                        </a:lnSpc>
                        <a:spcBef>
                          <a:spcPts val="495"/>
                        </a:spcBef>
                      </a:pPr>
                      <a:r>
                        <a:rPr sz="2000" dirty="0">
                          <a:latin typeface="Arial"/>
                          <a:cs typeface="Arial"/>
                        </a:rPr>
                        <a:t>=</a:t>
                      </a:r>
                      <a:endParaRPr sz="2000">
                        <a:latin typeface="Arial"/>
                        <a:cs typeface="Arial"/>
                      </a:endParaRPr>
                    </a:p>
                  </a:txBody>
                  <a:tcPr marL="0" marR="0" marT="62865" marB="0"/>
                </a:tc>
                <a:tc>
                  <a:txBody>
                    <a:bodyPr/>
                    <a:lstStyle/>
                    <a:p>
                      <a:pPr marL="69215">
                        <a:lnSpc>
                          <a:spcPct val="100000"/>
                        </a:lnSpc>
                        <a:spcBef>
                          <a:spcPts val="495"/>
                        </a:spcBef>
                      </a:pPr>
                      <a:r>
                        <a:rPr sz="2000" spc="-10" dirty="0">
                          <a:latin typeface="Arial"/>
                          <a:cs typeface="Arial"/>
                        </a:rPr>
                        <a:t>0.07/0.1</a:t>
                      </a:r>
                      <a:endParaRPr sz="2000">
                        <a:latin typeface="Arial"/>
                        <a:cs typeface="Arial"/>
                      </a:endParaRPr>
                    </a:p>
                  </a:txBody>
                  <a:tcPr marL="0" marR="0" marT="62865" marB="0"/>
                </a:tc>
                <a:tc>
                  <a:txBody>
                    <a:bodyPr/>
                    <a:lstStyle/>
                    <a:p>
                      <a:pPr>
                        <a:lnSpc>
                          <a:spcPct val="100000"/>
                        </a:lnSpc>
                      </a:pPr>
                      <a:endParaRPr sz="2100">
                        <a:latin typeface="Times New Roman"/>
                        <a:cs typeface="Times New Roman"/>
                      </a:endParaRPr>
                    </a:p>
                  </a:txBody>
                  <a:tcPr marL="0" marR="0" marT="0" marB="0"/>
                </a:tc>
                <a:tc>
                  <a:txBody>
                    <a:bodyPr/>
                    <a:lstStyle/>
                    <a:p>
                      <a:pPr>
                        <a:lnSpc>
                          <a:spcPct val="100000"/>
                        </a:lnSpc>
                      </a:pPr>
                      <a:endParaRPr sz="2100">
                        <a:latin typeface="Times New Roman"/>
                        <a:cs typeface="Times New Roman"/>
                      </a:endParaRPr>
                    </a:p>
                  </a:txBody>
                  <a:tcPr marL="0" marR="0" marT="0" marB="0"/>
                </a:tc>
                <a:tc>
                  <a:txBody>
                    <a:bodyPr/>
                    <a:lstStyle/>
                    <a:p>
                      <a:pPr algn="ctr">
                        <a:lnSpc>
                          <a:spcPct val="100000"/>
                        </a:lnSpc>
                        <a:spcBef>
                          <a:spcPts val="495"/>
                        </a:spcBef>
                      </a:pPr>
                      <a:r>
                        <a:rPr sz="2000" dirty="0">
                          <a:latin typeface="Arial"/>
                          <a:cs typeface="Arial"/>
                        </a:rPr>
                        <a:t>=</a:t>
                      </a:r>
                      <a:endParaRPr sz="2000">
                        <a:latin typeface="Arial"/>
                        <a:cs typeface="Arial"/>
                      </a:endParaRPr>
                    </a:p>
                  </a:txBody>
                  <a:tcPr marL="0" marR="0" marT="62865" marB="0"/>
                </a:tc>
                <a:tc gridSpan="2">
                  <a:txBody>
                    <a:bodyPr/>
                    <a:lstStyle/>
                    <a:p>
                      <a:pPr marL="40640">
                        <a:lnSpc>
                          <a:spcPct val="100000"/>
                        </a:lnSpc>
                        <a:spcBef>
                          <a:spcPts val="495"/>
                        </a:spcBef>
                      </a:pPr>
                      <a:r>
                        <a:rPr sz="2000" spc="-25" dirty="0">
                          <a:latin typeface="Arial"/>
                          <a:cs typeface="Arial"/>
                        </a:rPr>
                        <a:t>0.7</a:t>
                      </a:r>
                      <a:endParaRPr sz="2000">
                        <a:latin typeface="Arial"/>
                        <a:cs typeface="Arial"/>
                      </a:endParaRPr>
                    </a:p>
                  </a:txBody>
                  <a:tcPr marL="0" marR="0" marT="62865" marB="0"/>
                </a:tc>
                <a:tc hMerge="1">
                  <a:txBody>
                    <a:bodyPr/>
                    <a:lstStyle/>
                    <a:p>
                      <a:endParaRPr/>
                    </a:p>
                  </a:txBody>
                  <a:tcPr marL="0" marR="0" marT="0" marB="0"/>
                </a:tc>
                <a:extLst>
                  <a:ext uri="{0D108BD9-81ED-4DB2-BD59-A6C34878D82A}">
                    <a16:rowId xmlns:a16="http://schemas.microsoft.com/office/drawing/2014/main" val="10001"/>
                  </a:ext>
                </a:extLst>
              </a:tr>
              <a:tr h="762000">
                <a:tc>
                  <a:txBody>
                    <a:bodyPr/>
                    <a:lstStyle/>
                    <a:p>
                      <a:pPr marL="31750" marR="297180">
                        <a:lnSpc>
                          <a:spcPct val="100000"/>
                        </a:lnSpc>
                        <a:spcBef>
                          <a:spcPts val="495"/>
                        </a:spcBef>
                      </a:pPr>
                      <a:r>
                        <a:rPr sz="2000" dirty="0">
                          <a:latin typeface="Arial"/>
                          <a:cs typeface="Arial"/>
                        </a:rPr>
                        <a:t>Relative</a:t>
                      </a:r>
                      <a:r>
                        <a:rPr sz="2000" spc="-15" dirty="0">
                          <a:latin typeface="Arial"/>
                          <a:cs typeface="Arial"/>
                        </a:rPr>
                        <a:t> </a:t>
                      </a:r>
                      <a:r>
                        <a:rPr sz="2000" dirty="0">
                          <a:latin typeface="Arial"/>
                          <a:cs typeface="Arial"/>
                        </a:rPr>
                        <a:t>risk</a:t>
                      </a:r>
                      <a:r>
                        <a:rPr sz="2000" spc="-30" dirty="0">
                          <a:latin typeface="Arial"/>
                          <a:cs typeface="Arial"/>
                        </a:rPr>
                        <a:t> </a:t>
                      </a:r>
                      <a:r>
                        <a:rPr sz="2000" spc="-10" dirty="0">
                          <a:latin typeface="Arial"/>
                          <a:cs typeface="Arial"/>
                        </a:rPr>
                        <a:t>reduction (</a:t>
                      </a:r>
                      <a:r>
                        <a:rPr sz="1900" spc="-10" dirty="0">
                          <a:latin typeface="Arial"/>
                          <a:cs typeface="Arial"/>
                        </a:rPr>
                        <a:t>=efficacy)</a:t>
                      </a:r>
                      <a:endParaRPr sz="1900">
                        <a:latin typeface="Arial"/>
                        <a:cs typeface="Arial"/>
                      </a:endParaRPr>
                    </a:p>
                  </a:txBody>
                  <a:tcPr marL="0" marR="0" marT="62865" marB="0"/>
                </a:tc>
                <a:tc>
                  <a:txBody>
                    <a:bodyPr/>
                    <a:lstStyle/>
                    <a:p>
                      <a:pPr marL="7620" algn="ctr">
                        <a:lnSpc>
                          <a:spcPct val="100000"/>
                        </a:lnSpc>
                        <a:spcBef>
                          <a:spcPts val="495"/>
                        </a:spcBef>
                      </a:pPr>
                      <a:r>
                        <a:rPr sz="2000" dirty="0">
                          <a:latin typeface="Arial"/>
                          <a:cs typeface="Arial"/>
                        </a:rPr>
                        <a:t>=</a:t>
                      </a:r>
                      <a:endParaRPr sz="2000">
                        <a:latin typeface="Arial"/>
                        <a:cs typeface="Arial"/>
                      </a:endParaRPr>
                    </a:p>
                  </a:txBody>
                  <a:tcPr marL="0" marR="0" marT="62865" marB="0"/>
                </a:tc>
                <a:tc>
                  <a:txBody>
                    <a:bodyPr/>
                    <a:lstStyle/>
                    <a:p>
                      <a:pPr marL="69215">
                        <a:lnSpc>
                          <a:spcPct val="100000"/>
                        </a:lnSpc>
                        <a:spcBef>
                          <a:spcPts val="495"/>
                        </a:spcBef>
                      </a:pPr>
                      <a:r>
                        <a:rPr sz="2000" spc="-10" dirty="0">
                          <a:latin typeface="Arial"/>
                          <a:cs typeface="Arial"/>
                        </a:rPr>
                        <a:t>1-</a:t>
                      </a:r>
                      <a:r>
                        <a:rPr sz="2000" spc="-25" dirty="0">
                          <a:latin typeface="Arial"/>
                          <a:cs typeface="Arial"/>
                        </a:rPr>
                        <a:t>RR</a:t>
                      </a:r>
                      <a:endParaRPr sz="2000">
                        <a:latin typeface="Arial"/>
                        <a:cs typeface="Arial"/>
                      </a:endParaRPr>
                    </a:p>
                  </a:txBody>
                  <a:tcPr marL="0" marR="0" marT="62865" marB="0"/>
                </a:tc>
                <a:tc>
                  <a:txBody>
                    <a:bodyPr/>
                    <a:lstStyle/>
                    <a:p>
                      <a:pPr algn="ctr">
                        <a:lnSpc>
                          <a:spcPct val="100000"/>
                        </a:lnSpc>
                        <a:spcBef>
                          <a:spcPts val="495"/>
                        </a:spcBef>
                      </a:pPr>
                      <a:r>
                        <a:rPr sz="2000" dirty="0">
                          <a:latin typeface="Arial"/>
                          <a:cs typeface="Arial"/>
                        </a:rPr>
                        <a:t>=</a:t>
                      </a:r>
                      <a:endParaRPr sz="2000">
                        <a:latin typeface="Arial"/>
                        <a:cs typeface="Arial"/>
                      </a:endParaRPr>
                    </a:p>
                  </a:txBody>
                  <a:tcPr marL="0" marR="0" marT="62865" marB="0"/>
                </a:tc>
                <a:tc>
                  <a:txBody>
                    <a:bodyPr/>
                    <a:lstStyle/>
                    <a:p>
                      <a:pPr marL="139065">
                        <a:lnSpc>
                          <a:spcPct val="100000"/>
                        </a:lnSpc>
                        <a:spcBef>
                          <a:spcPts val="495"/>
                        </a:spcBef>
                      </a:pPr>
                      <a:r>
                        <a:rPr sz="2000" spc="-25" dirty="0">
                          <a:latin typeface="Arial"/>
                          <a:cs typeface="Arial"/>
                        </a:rPr>
                        <a:t>0.3</a:t>
                      </a:r>
                      <a:endParaRPr sz="2000">
                        <a:latin typeface="Arial"/>
                        <a:cs typeface="Arial"/>
                      </a:endParaRPr>
                    </a:p>
                  </a:txBody>
                  <a:tcPr marL="0" marR="0" marT="62865" marB="0"/>
                </a:tc>
                <a:tc>
                  <a:txBody>
                    <a:bodyPr/>
                    <a:lstStyle/>
                    <a:p>
                      <a:pPr marL="10795" algn="ctr">
                        <a:lnSpc>
                          <a:spcPct val="100000"/>
                        </a:lnSpc>
                        <a:spcBef>
                          <a:spcPts val="495"/>
                        </a:spcBef>
                      </a:pPr>
                      <a:r>
                        <a:rPr sz="2000" dirty="0">
                          <a:latin typeface="Arial"/>
                          <a:cs typeface="Arial"/>
                        </a:rPr>
                        <a:t>=</a:t>
                      </a:r>
                      <a:endParaRPr sz="2000">
                        <a:latin typeface="Arial"/>
                        <a:cs typeface="Arial"/>
                      </a:endParaRPr>
                    </a:p>
                  </a:txBody>
                  <a:tcPr marL="0" marR="0" marT="62865" marB="0"/>
                </a:tc>
                <a:tc gridSpan="2">
                  <a:txBody>
                    <a:bodyPr/>
                    <a:lstStyle/>
                    <a:p>
                      <a:pPr marL="46990">
                        <a:lnSpc>
                          <a:spcPct val="100000"/>
                        </a:lnSpc>
                        <a:spcBef>
                          <a:spcPts val="495"/>
                        </a:spcBef>
                      </a:pPr>
                      <a:r>
                        <a:rPr sz="2000" spc="-25" dirty="0">
                          <a:latin typeface="Arial"/>
                          <a:cs typeface="Arial"/>
                        </a:rPr>
                        <a:t>30%</a:t>
                      </a:r>
                      <a:endParaRPr sz="2000">
                        <a:latin typeface="Arial"/>
                        <a:cs typeface="Arial"/>
                      </a:endParaRPr>
                    </a:p>
                  </a:txBody>
                  <a:tcPr marL="0" marR="0" marT="62865" marB="0"/>
                </a:tc>
                <a:tc hMerge="1">
                  <a:txBody>
                    <a:bodyPr/>
                    <a:lstStyle/>
                    <a:p>
                      <a:endParaRPr/>
                    </a:p>
                  </a:txBody>
                  <a:tcPr marL="0" marR="0" marT="0" marB="0"/>
                </a:tc>
                <a:extLst>
                  <a:ext uri="{0D108BD9-81ED-4DB2-BD59-A6C34878D82A}">
                    <a16:rowId xmlns:a16="http://schemas.microsoft.com/office/drawing/2014/main" val="10002"/>
                  </a:ext>
                </a:extLst>
              </a:tr>
              <a:tr h="412793">
                <a:tc>
                  <a:txBody>
                    <a:bodyPr/>
                    <a:lstStyle/>
                    <a:p>
                      <a:pPr marL="31750">
                        <a:lnSpc>
                          <a:spcPts val="2325"/>
                        </a:lnSpc>
                        <a:spcBef>
                          <a:spcPts val="495"/>
                        </a:spcBef>
                      </a:pPr>
                      <a:r>
                        <a:rPr sz="2000" dirty="0">
                          <a:latin typeface="Arial"/>
                          <a:cs typeface="Arial"/>
                        </a:rPr>
                        <a:t>Absolute</a:t>
                      </a:r>
                      <a:r>
                        <a:rPr sz="2000" spc="-35" dirty="0">
                          <a:latin typeface="Arial"/>
                          <a:cs typeface="Arial"/>
                        </a:rPr>
                        <a:t> </a:t>
                      </a:r>
                      <a:r>
                        <a:rPr sz="2000" dirty="0">
                          <a:latin typeface="Arial"/>
                          <a:cs typeface="Arial"/>
                        </a:rPr>
                        <a:t>risk</a:t>
                      </a:r>
                      <a:r>
                        <a:rPr sz="2000" spc="-35" dirty="0">
                          <a:latin typeface="Arial"/>
                          <a:cs typeface="Arial"/>
                        </a:rPr>
                        <a:t> </a:t>
                      </a:r>
                      <a:r>
                        <a:rPr sz="2000" spc="-10" dirty="0">
                          <a:latin typeface="Arial"/>
                          <a:cs typeface="Arial"/>
                        </a:rPr>
                        <a:t>reduction</a:t>
                      </a:r>
                      <a:endParaRPr sz="2000">
                        <a:latin typeface="Arial"/>
                        <a:cs typeface="Arial"/>
                      </a:endParaRPr>
                    </a:p>
                  </a:txBody>
                  <a:tcPr marL="0" marR="0" marT="62865" marB="0"/>
                </a:tc>
                <a:tc>
                  <a:txBody>
                    <a:bodyPr/>
                    <a:lstStyle/>
                    <a:p>
                      <a:pPr marL="7620" algn="ctr">
                        <a:lnSpc>
                          <a:spcPts val="2325"/>
                        </a:lnSpc>
                        <a:spcBef>
                          <a:spcPts val="495"/>
                        </a:spcBef>
                      </a:pPr>
                      <a:r>
                        <a:rPr sz="2000" dirty="0">
                          <a:latin typeface="Arial"/>
                          <a:cs typeface="Arial"/>
                        </a:rPr>
                        <a:t>=</a:t>
                      </a:r>
                      <a:endParaRPr sz="2000">
                        <a:latin typeface="Arial"/>
                        <a:cs typeface="Arial"/>
                      </a:endParaRPr>
                    </a:p>
                  </a:txBody>
                  <a:tcPr marL="0" marR="0" marT="62865" marB="0"/>
                </a:tc>
                <a:tc>
                  <a:txBody>
                    <a:bodyPr/>
                    <a:lstStyle/>
                    <a:p>
                      <a:pPr marL="69215">
                        <a:lnSpc>
                          <a:spcPts val="2325"/>
                        </a:lnSpc>
                        <a:spcBef>
                          <a:spcPts val="495"/>
                        </a:spcBef>
                      </a:pPr>
                      <a:r>
                        <a:rPr sz="2000" dirty="0">
                          <a:latin typeface="Arial"/>
                          <a:cs typeface="Arial"/>
                        </a:rPr>
                        <a:t>0.1</a:t>
                      </a:r>
                      <a:r>
                        <a:rPr sz="2000" spc="-20" dirty="0">
                          <a:latin typeface="Arial"/>
                          <a:cs typeface="Arial"/>
                        </a:rPr>
                        <a:t> </a:t>
                      </a:r>
                      <a:r>
                        <a:rPr sz="2000" dirty="0">
                          <a:latin typeface="Arial"/>
                          <a:cs typeface="Arial"/>
                        </a:rPr>
                        <a:t>–</a:t>
                      </a:r>
                      <a:r>
                        <a:rPr sz="2000" spc="-10" dirty="0">
                          <a:latin typeface="Arial"/>
                          <a:cs typeface="Arial"/>
                        </a:rPr>
                        <a:t> </a:t>
                      </a:r>
                      <a:r>
                        <a:rPr sz="2000" spc="-20" dirty="0">
                          <a:latin typeface="Arial"/>
                          <a:cs typeface="Arial"/>
                        </a:rPr>
                        <a:t>0.07</a:t>
                      </a:r>
                      <a:endParaRPr sz="2000">
                        <a:latin typeface="Arial"/>
                        <a:cs typeface="Arial"/>
                      </a:endParaRPr>
                    </a:p>
                  </a:txBody>
                  <a:tcPr marL="0" marR="0" marT="62865" marB="0"/>
                </a:tc>
                <a:tc>
                  <a:txBody>
                    <a:bodyPr/>
                    <a:lstStyle/>
                    <a:p>
                      <a:pPr algn="ctr">
                        <a:lnSpc>
                          <a:spcPts val="2325"/>
                        </a:lnSpc>
                        <a:spcBef>
                          <a:spcPts val="495"/>
                        </a:spcBef>
                      </a:pPr>
                      <a:r>
                        <a:rPr sz="2000" dirty="0">
                          <a:latin typeface="Arial"/>
                          <a:cs typeface="Arial"/>
                        </a:rPr>
                        <a:t>=</a:t>
                      </a:r>
                      <a:endParaRPr sz="2000">
                        <a:latin typeface="Arial"/>
                        <a:cs typeface="Arial"/>
                      </a:endParaRPr>
                    </a:p>
                  </a:txBody>
                  <a:tcPr marL="0" marR="0" marT="62865" marB="0"/>
                </a:tc>
                <a:tc>
                  <a:txBody>
                    <a:bodyPr/>
                    <a:lstStyle/>
                    <a:p>
                      <a:pPr marL="139065">
                        <a:lnSpc>
                          <a:spcPts val="2325"/>
                        </a:lnSpc>
                        <a:spcBef>
                          <a:spcPts val="495"/>
                        </a:spcBef>
                      </a:pPr>
                      <a:r>
                        <a:rPr sz="2000" spc="-20" dirty="0">
                          <a:latin typeface="Arial"/>
                          <a:cs typeface="Arial"/>
                        </a:rPr>
                        <a:t>0.03</a:t>
                      </a:r>
                      <a:endParaRPr sz="2000">
                        <a:latin typeface="Arial"/>
                        <a:cs typeface="Arial"/>
                      </a:endParaRPr>
                    </a:p>
                  </a:txBody>
                  <a:tcPr marL="0" marR="0" marT="62865" marB="0"/>
                </a:tc>
                <a:tc>
                  <a:txBody>
                    <a:bodyPr/>
                    <a:lstStyle/>
                    <a:p>
                      <a:pPr marL="26034" algn="ctr">
                        <a:lnSpc>
                          <a:spcPts val="2325"/>
                        </a:lnSpc>
                        <a:spcBef>
                          <a:spcPts val="495"/>
                        </a:spcBef>
                      </a:pPr>
                      <a:r>
                        <a:rPr sz="2000" dirty="0">
                          <a:latin typeface="Arial"/>
                          <a:cs typeface="Arial"/>
                        </a:rPr>
                        <a:t>=</a:t>
                      </a:r>
                      <a:endParaRPr sz="2000">
                        <a:latin typeface="Arial"/>
                        <a:cs typeface="Arial"/>
                      </a:endParaRPr>
                    </a:p>
                  </a:txBody>
                  <a:tcPr marL="0" marR="0" marT="62865" marB="0"/>
                </a:tc>
                <a:tc gridSpan="2">
                  <a:txBody>
                    <a:bodyPr/>
                    <a:lstStyle/>
                    <a:p>
                      <a:pPr marL="52705">
                        <a:lnSpc>
                          <a:spcPts val="2325"/>
                        </a:lnSpc>
                        <a:spcBef>
                          <a:spcPts val="495"/>
                        </a:spcBef>
                      </a:pPr>
                      <a:r>
                        <a:rPr sz="2000" spc="-25" dirty="0">
                          <a:latin typeface="Arial"/>
                          <a:cs typeface="Arial"/>
                        </a:rPr>
                        <a:t>3%</a:t>
                      </a:r>
                      <a:endParaRPr sz="2000">
                        <a:latin typeface="Arial"/>
                        <a:cs typeface="Arial"/>
                      </a:endParaRPr>
                    </a:p>
                  </a:txBody>
                  <a:tcPr marL="0" marR="0" marT="62865" marB="0"/>
                </a:tc>
                <a:tc hMerge="1">
                  <a:txBody>
                    <a:bodyPr/>
                    <a:lstStyle/>
                    <a:p>
                      <a:endParaRPr/>
                    </a:p>
                  </a:txBody>
                  <a:tcPr marL="0" marR="0" marT="0" marB="0"/>
                </a:tc>
                <a:extLst>
                  <a:ext uri="{0D108BD9-81ED-4DB2-BD59-A6C34878D82A}">
                    <a16:rowId xmlns:a16="http://schemas.microsoft.com/office/drawing/2014/main" val="10003"/>
                  </a:ext>
                </a:extLst>
              </a:tr>
              <a:tr h="1665648">
                <a:tc gridSpan="4">
                  <a:txBody>
                    <a:bodyPr/>
                    <a:lstStyle/>
                    <a:p>
                      <a:pPr marL="31750">
                        <a:lnSpc>
                          <a:spcPts val="2325"/>
                        </a:lnSpc>
                        <a:spcBef>
                          <a:spcPts val="1160"/>
                        </a:spcBef>
                        <a:tabLst>
                          <a:tab pos="3954779" algn="l"/>
                        </a:tabLst>
                      </a:pPr>
                      <a:r>
                        <a:rPr sz="2000" dirty="0">
                          <a:latin typeface="Arial"/>
                          <a:cs typeface="Arial"/>
                        </a:rPr>
                        <a:t>Numbers</a:t>
                      </a:r>
                      <a:r>
                        <a:rPr sz="2000" spc="-40" dirty="0">
                          <a:latin typeface="Arial"/>
                          <a:cs typeface="Arial"/>
                        </a:rPr>
                        <a:t> </a:t>
                      </a:r>
                      <a:r>
                        <a:rPr sz="2000" dirty="0">
                          <a:latin typeface="Arial"/>
                          <a:cs typeface="Arial"/>
                        </a:rPr>
                        <a:t>needed</a:t>
                      </a:r>
                      <a:r>
                        <a:rPr sz="2000" spc="-30" dirty="0">
                          <a:latin typeface="Arial"/>
                          <a:cs typeface="Arial"/>
                        </a:rPr>
                        <a:t> </a:t>
                      </a:r>
                      <a:r>
                        <a:rPr sz="2000" dirty="0">
                          <a:latin typeface="Arial"/>
                          <a:cs typeface="Arial"/>
                        </a:rPr>
                        <a:t>to</a:t>
                      </a:r>
                      <a:r>
                        <a:rPr sz="2000" spc="-25" dirty="0">
                          <a:latin typeface="Arial"/>
                          <a:cs typeface="Arial"/>
                        </a:rPr>
                        <a:t> </a:t>
                      </a:r>
                      <a:r>
                        <a:rPr sz="2000" dirty="0">
                          <a:latin typeface="Arial"/>
                          <a:cs typeface="Arial"/>
                        </a:rPr>
                        <a:t>treat</a:t>
                      </a:r>
                      <a:r>
                        <a:rPr sz="2000" spc="-40" dirty="0">
                          <a:latin typeface="Arial"/>
                          <a:cs typeface="Arial"/>
                        </a:rPr>
                        <a:t> </a:t>
                      </a:r>
                      <a:r>
                        <a:rPr sz="2000" dirty="0">
                          <a:latin typeface="Arial"/>
                          <a:cs typeface="Arial"/>
                        </a:rPr>
                        <a:t>(NNT)</a:t>
                      </a:r>
                      <a:r>
                        <a:rPr sz="2000" spc="-25" dirty="0">
                          <a:latin typeface="Arial"/>
                          <a:cs typeface="Arial"/>
                        </a:rPr>
                        <a:t> </a:t>
                      </a:r>
                      <a:r>
                        <a:rPr sz="2000" spc="-50" dirty="0">
                          <a:latin typeface="Arial"/>
                          <a:cs typeface="Arial"/>
                        </a:rPr>
                        <a:t>=</a:t>
                      </a:r>
                      <a:r>
                        <a:rPr sz="2000" dirty="0">
                          <a:latin typeface="Arial"/>
                          <a:cs typeface="Arial"/>
                        </a:rPr>
                        <a:t>	</a:t>
                      </a:r>
                      <a:r>
                        <a:rPr sz="2000" spc="-10" dirty="0">
                          <a:latin typeface="Arial"/>
                          <a:cs typeface="Arial"/>
                        </a:rPr>
                        <a:t>1/0.03</a:t>
                      </a:r>
                      <a:endParaRPr sz="2000">
                        <a:latin typeface="Arial"/>
                        <a:cs typeface="Arial"/>
                      </a:endParaRPr>
                    </a:p>
                  </a:txBody>
                  <a:tcPr marL="0" marR="0" marT="14732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R="33020" algn="r">
                        <a:lnSpc>
                          <a:spcPts val="2325"/>
                        </a:lnSpc>
                        <a:spcBef>
                          <a:spcPts val="1160"/>
                        </a:spcBef>
                      </a:pPr>
                      <a:r>
                        <a:rPr sz="2000" dirty="0">
                          <a:latin typeface="Arial"/>
                          <a:cs typeface="Arial"/>
                        </a:rPr>
                        <a:t>=</a:t>
                      </a:r>
                      <a:endParaRPr sz="2000">
                        <a:latin typeface="Arial"/>
                        <a:cs typeface="Arial"/>
                      </a:endParaRPr>
                    </a:p>
                  </a:txBody>
                  <a:tcPr marL="0" marR="0" marT="147320" marB="0"/>
                </a:tc>
                <a:tc hMerge="1">
                  <a:txBody>
                    <a:bodyPr/>
                    <a:lstStyle/>
                    <a:p>
                      <a:endParaRPr/>
                    </a:p>
                  </a:txBody>
                  <a:tcPr marL="0" marR="0" marT="0" marB="0"/>
                </a:tc>
                <a:tc>
                  <a:txBody>
                    <a:bodyPr/>
                    <a:lstStyle/>
                    <a:p>
                      <a:pPr marL="98425">
                        <a:lnSpc>
                          <a:spcPts val="2325"/>
                        </a:lnSpc>
                        <a:spcBef>
                          <a:spcPts val="1160"/>
                        </a:spcBef>
                      </a:pPr>
                      <a:r>
                        <a:rPr sz="2000" spc="-25" dirty="0">
                          <a:latin typeface="Arial"/>
                          <a:cs typeface="Arial"/>
                        </a:rPr>
                        <a:t>33</a:t>
                      </a:r>
                      <a:endParaRPr sz="2000">
                        <a:latin typeface="Arial"/>
                        <a:cs typeface="Arial"/>
                      </a:endParaRPr>
                    </a:p>
                  </a:txBody>
                  <a:tcPr marL="0" marR="0" marT="147320" marB="0"/>
                </a:tc>
                <a:tc>
                  <a:txBody>
                    <a:bodyPr/>
                    <a:lstStyle/>
                    <a:p>
                      <a:pPr marL="221615">
                        <a:lnSpc>
                          <a:spcPct val="100000"/>
                        </a:lnSpc>
                        <a:spcBef>
                          <a:spcPts val="705"/>
                        </a:spcBef>
                      </a:pPr>
                      <a:r>
                        <a:rPr sz="1500" spc="-25" dirty="0">
                          <a:latin typeface="Times New Roman"/>
                          <a:cs typeface="Times New Roman"/>
                        </a:rPr>
                        <a:t>190</a:t>
                      </a:r>
                      <a:endParaRPr sz="1500">
                        <a:latin typeface="Times New Roman"/>
                        <a:cs typeface="Times New Roman"/>
                      </a:endParaRPr>
                    </a:p>
                  </a:txBody>
                  <a:tcPr marL="0" marR="0" marT="89535" marB="0"/>
                </a:tc>
                <a:extLst>
                  <a:ext uri="{0D108BD9-81ED-4DB2-BD59-A6C34878D82A}">
                    <a16:rowId xmlns:a16="http://schemas.microsoft.com/office/drawing/2014/main" val="10004"/>
                  </a:ext>
                </a:extLst>
              </a:tr>
            </a:tbl>
          </a:graphicData>
        </a:graphic>
      </p:graphicFrame>
      <p:sp>
        <p:nvSpPr>
          <p:cNvPr id="3" name="object 3"/>
          <p:cNvSpPr txBox="1">
            <a:spLocks noGrp="1"/>
          </p:cNvSpPr>
          <p:nvPr>
            <p:ph type="title"/>
          </p:nvPr>
        </p:nvSpPr>
        <p:spPr>
          <a:xfrm>
            <a:off x="1241248" y="770002"/>
            <a:ext cx="6800851" cy="873957"/>
          </a:xfrm>
          <a:prstGeom prst="rect">
            <a:avLst/>
          </a:prstGeom>
        </p:spPr>
        <p:txBody>
          <a:bodyPr vert="horz" wrap="square" lIns="0" tIns="12065" rIns="0" bIns="0" rtlCol="0">
            <a:spAutoFit/>
          </a:bodyPr>
          <a:lstStyle/>
          <a:p>
            <a:pPr marL="992481" marR="5080" indent="-980415">
              <a:spcBef>
                <a:spcPts val="95"/>
              </a:spcBef>
            </a:pPr>
            <a:r>
              <a:rPr sz="2800" dirty="0"/>
              <a:t>Efficacy</a:t>
            </a:r>
            <a:r>
              <a:rPr sz="2800" spc="-65" dirty="0"/>
              <a:t> </a:t>
            </a:r>
            <a:r>
              <a:rPr sz="2800" dirty="0"/>
              <a:t>of</a:t>
            </a:r>
            <a:r>
              <a:rPr sz="2800" spc="-51" dirty="0"/>
              <a:t> </a:t>
            </a:r>
            <a:r>
              <a:rPr sz="2800" dirty="0"/>
              <a:t>zinc</a:t>
            </a:r>
            <a:r>
              <a:rPr sz="2800" spc="-65" dirty="0"/>
              <a:t> </a:t>
            </a:r>
            <a:r>
              <a:rPr sz="2800" dirty="0"/>
              <a:t>given</a:t>
            </a:r>
            <a:r>
              <a:rPr sz="2800" spc="-55" dirty="0"/>
              <a:t> </a:t>
            </a:r>
            <a:r>
              <a:rPr sz="2800" dirty="0"/>
              <a:t>daily</a:t>
            </a:r>
            <a:r>
              <a:rPr sz="2800" spc="-51" dirty="0"/>
              <a:t> </a:t>
            </a:r>
            <a:r>
              <a:rPr sz="2800" dirty="0"/>
              <a:t>for</a:t>
            </a:r>
            <a:r>
              <a:rPr sz="2800" spc="-65" dirty="0"/>
              <a:t> </a:t>
            </a:r>
            <a:r>
              <a:rPr sz="2800" dirty="0"/>
              <a:t>4</a:t>
            </a:r>
            <a:r>
              <a:rPr sz="2800" spc="-60" dirty="0"/>
              <a:t> </a:t>
            </a:r>
            <a:r>
              <a:rPr sz="2800" spc="-11" dirty="0"/>
              <a:t>months </a:t>
            </a:r>
            <a:r>
              <a:rPr sz="2800" dirty="0"/>
              <a:t>for</a:t>
            </a:r>
            <a:r>
              <a:rPr sz="2800" spc="-80" dirty="0"/>
              <a:t> </a:t>
            </a:r>
            <a:r>
              <a:rPr sz="2800" dirty="0"/>
              <a:t>prevention</a:t>
            </a:r>
            <a:r>
              <a:rPr sz="2800" spc="-65" dirty="0"/>
              <a:t> </a:t>
            </a:r>
            <a:r>
              <a:rPr sz="2800" dirty="0"/>
              <a:t>of</a:t>
            </a:r>
            <a:r>
              <a:rPr sz="2800" spc="-71" dirty="0"/>
              <a:t> </a:t>
            </a:r>
            <a:r>
              <a:rPr sz="2800" spc="-11" dirty="0"/>
              <a:t>pneumonia</a:t>
            </a:r>
            <a:endParaRPr sz="2800"/>
          </a:p>
        </p:txBody>
      </p:sp>
      <p:graphicFrame>
        <p:nvGraphicFramePr>
          <p:cNvPr id="4" name="object 4"/>
          <p:cNvGraphicFramePr>
            <a:graphicFrameLocks noGrp="1"/>
          </p:cNvGraphicFramePr>
          <p:nvPr/>
        </p:nvGraphicFramePr>
        <p:xfrm>
          <a:off x="1126795" y="1633707"/>
          <a:ext cx="6543040" cy="1363980"/>
        </p:xfrm>
        <a:graphic>
          <a:graphicData uri="http://schemas.openxmlformats.org/drawingml/2006/table">
            <a:tbl>
              <a:tblPr firstRow="1" bandRow="1">
                <a:tableStyleId>{2D5ABB26-0587-4C30-8999-92F81FD0307C}</a:tableStyleId>
              </a:tblPr>
              <a:tblGrid>
                <a:gridCol w="1891031">
                  <a:extLst>
                    <a:ext uri="{9D8B030D-6E8A-4147-A177-3AD203B41FA5}">
                      <a16:colId xmlns:a16="http://schemas.microsoft.com/office/drawing/2014/main" val="20000"/>
                    </a:ext>
                  </a:extLst>
                </a:gridCol>
                <a:gridCol w="2635885">
                  <a:extLst>
                    <a:ext uri="{9D8B030D-6E8A-4147-A177-3AD203B41FA5}">
                      <a16:colId xmlns:a16="http://schemas.microsoft.com/office/drawing/2014/main" val="20001"/>
                    </a:ext>
                  </a:extLst>
                </a:gridCol>
                <a:gridCol w="886460">
                  <a:extLst>
                    <a:ext uri="{9D8B030D-6E8A-4147-A177-3AD203B41FA5}">
                      <a16:colId xmlns:a16="http://schemas.microsoft.com/office/drawing/2014/main" val="20002"/>
                    </a:ext>
                  </a:extLst>
                </a:gridCol>
                <a:gridCol w="1052831">
                  <a:extLst>
                    <a:ext uri="{9D8B030D-6E8A-4147-A177-3AD203B41FA5}">
                      <a16:colId xmlns:a16="http://schemas.microsoft.com/office/drawing/2014/main" val="20003"/>
                    </a:ext>
                  </a:extLst>
                </a:gridCol>
              </a:tblGrid>
              <a:tr h="709761">
                <a:tc>
                  <a:txBody>
                    <a:bodyPr/>
                    <a:lstStyle/>
                    <a:p>
                      <a:pPr>
                        <a:lnSpc>
                          <a:spcPct val="100000"/>
                        </a:lnSpc>
                      </a:pPr>
                      <a:endParaRPr sz="1900">
                        <a:latin typeface="Times New Roman"/>
                        <a:cs typeface="Times New Roman"/>
                      </a:endParaRPr>
                    </a:p>
                  </a:txBody>
                  <a:tcPr marL="0" marR="0" marT="0" marB="0"/>
                </a:tc>
                <a:tc>
                  <a:txBody>
                    <a:bodyPr/>
                    <a:lstStyle/>
                    <a:p>
                      <a:pPr marL="1188720">
                        <a:lnSpc>
                          <a:spcPts val="2215"/>
                        </a:lnSpc>
                      </a:pPr>
                      <a:r>
                        <a:rPr sz="2000" b="1" i="1" spc="-10" dirty="0">
                          <a:latin typeface="Arial"/>
                          <a:cs typeface="Arial"/>
                        </a:rPr>
                        <a:t>Pneumonia</a:t>
                      </a:r>
                      <a:endParaRPr sz="2000">
                        <a:latin typeface="Arial"/>
                        <a:cs typeface="Arial"/>
                      </a:endParaRPr>
                    </a:p>
                  </a:txBody>
                  <a:tcPr marL="0" marR="0" marT="0" marB="0"/>
                </a:tc>
                <a:tc>
                  <a:txBody>
                    <a:bodyPr/>
                    <a:lstStyle/>
                    <a:p>
                      <a:pPr>
                        <a:lnSpc>
                          <a:spcPct val="100000"/>
                        </a:lnSpc>
                      </a:pPr>
                      <a:endParaRPr sz="1900">
                        <a:latin typeface="Times New Roman"/>
                        <a:cs typeface="Times New Roman"/>
                      </a:endParaRPr>
                    </a:p>
                  </a:txBody>
                  <a:tcPr marL="0" marR="0" marT="0" marB="0"/>
                </a:tc>
                <a:tc>
                  <a:txBody>
                    <a:bodyPr/>
                    <a:lstStyle/>
                    <a:p>
                      <a:pPr marR="61594" algn="r">
                        <a:lnSpc>
                          <a:spcPts val="2215"/>
                        </a:lnSpc>
                      </a:pPr>
                      <a:r>
                        <a:rPr sz="2000" b="1" i="1" spc="-10" dirty="0">
                          <a:latin typeface="Arial"/>
                          <a:cs typeface="Arial"/>
                        </a:rPr>
                        <a:t>Total</a:t>
                      </a:r>
                      <a:endParaRPr sz="2000">
                        <a:latin typeface="Arial"/>
                        <a:cs typeface="Arial"/>
                      </a:endParaRPr>
                    </a:p>
                  </a:txBody>
                  <a:tcPr marL="0" marR="0" marT="0" marB="0"/>
                </a:tc>
                <a:extLst>
                  <a:ext uri="{0D108BD9-81ED-4DB2-BD59-A6C34878D82A}">
                    <a16:rowId xmlns:a16="http://schemas.microsoft.com/office/drawing/2014/main" val="10000"/>
                  </a:ext>
                </a:extLst>
              </a:tr>
              <a:tr h="711200">
                <a:tc>
                  <a:txBody>
                    <a:bodyPr/>
                    <a:lstStyle/>
                    <a:p>
                      <a:pPr>
                        <a:lnSpc>
                          <a:spcPct val="100000"/>
                        </a:lnSpc>
                        <a:spcBef>
                          <a:spcPts val="50"/>
                        </a:spcBef>
                      </a:pPr>
                      <a:endParaRPr sz="2000">
                        <a:latin typeface="Times New Roman"/>
                        <a:cs typeface="Times New Roman"/>
                      </a:endParaRPr>
                    </a:p>
                    <a:p>
                      <a:pPr marL="31750">
                        <a:lnSpc>
                          <a:spcPct val="100000"/>
                        </a:lnSpc>
                      </a:pPr>
                      <a:r>
                        <a:rPr sz="2000" b="1" i="1" spc="-20" dirty="0">
                          <a:latin typeface="Arial"/>
                          <a:cs typeface="Arial"/>
                        </a:rPr>
                        <a:t>Zinc</a:t>
                      </a:r>
                      <a:endParaRPr sz="2000">
                        <a:latin typeface="Arial"/>
                        <a:cs typeface="Arial"/>
                      </a:endParaRPr>
                    </a:p>
                  </a:txBody>
                  <a:tcPr marL="0" marR="0" marT="6351" marB="0"/>
                </a:tc>
                <a:tc>
                  <a:txBody>
                    <a:bodyPr/>
                    <a:lstStyle/>
                    <a:p>
                      <a:pPr marL="883919">
                        <a:lnSpc>
                          <a:spcPts val="2350"/>
                        </a:lnSpc>
                      </a:pPr>
                      <a:r>
                        <a:rPr sz="2000" b="1" i="1" spc="-25" dirty="0">
                          <a:latin typeface="Arial"/>
                          <a:cs typeface="Arial"/>
                        </a:rPr>
                        <a:t>Yes</a:t>
                      </a:r>
                      <a:endParaRPr sz="2000">
                        <a:latin typeface="Arial"/>
                        <a:cs typeface="Arial"/>
                      </a:endParaRPr>
                    </a:p>
                    <a:p>
                      <a:pPr marL="1024255">
                        <a:lnSpc>
                          <a:spcPct val="100000"/>
                        </a:lnSpc>
                      </a:pPr>
                      <a:r>
                        <a:rPr sz="2000" spc="-25" dirty="0">
                          <a:latin typeface="Arial"/>
                          <a:cs typeface="Arial"/>
                        </a:rPr>
                        <a:t>70</a:t>
                      </a:r>
                      <a:endParaRPr sz="2000">
                        <a:latin typeface="Arial"/>
                        <a:cs typeface="Arial"/>
                      </a:endParaRPr>
                    </a:p>
                  </a:txBody>
                  <a:tcPr marL="0" marR="0" marT="0" marB="0"/>
                </a:tc>
                <a:tc>
                  <a:txBody>
                    <a:bodyPr/>
                    <a:lstStyle/>
                    <a:p>
                      <a:pPr marL="76835">
                        <a:lnSpc>
                          <a:spcPts val="2350"/>
                        </a:lnSpc>
                      </a:pPr>
                      <a:r>
                        <a:rPr sz="2000" b="1" i="1" spc="-25" dirty="0">
                          <a:latin typeface="Arial"/>
                          <a:cs typeface="Arial"/>
                        </a:rPr>
                        <a:t>No</a:t>
                      </a:r>
                      <a:endParaRPr sz="2000">
                        <a:latin typeface="Arial"/>
                        <a:cs typeface="Arial"/>
                      </a:endParaRPr>
                    </a:p>
                    <a:p>
                      <a:pPr marL="76835">
                        <a:lnSpc>
                          <a:spcPct val="100000"/>
                        </a:lnSpc>
                      </a:pPr>
                      <a:r>
                        <a:rPr sz="2000" spc="-25" dirty="0">
                          <a:latin typeface="Arial"/>
                          <a:cs typeface="Arial"/>
                        </a:rPr>
                        <a:t>930</a:t>
                      </a:r>
                      <a:endParaRPr sz="2000">
                        <a:latin typeface="Arial"/>
                        <a:cs typeface="Arial"/>
                      </a:endParaRPr>
                    </a:p>
                  </a:txBody>
                  <a:tcPr marL="0" marR="0" marT="0" marB="0"/>
                </a:tc>
                <a:tc>
                  <a:txBody>
                    <a:bodyPr/>
                    <a:lstStyle/>
                    <a:p>
                      <a:pPr>
                        <a:lnSpc>
                          <a:spcPct val="100000"/>
                        </a:lnSpc>
                        <a:spcBef>
                          <a:spcPts val="50"/>
                        </a:spcBef>
                      </a:pPr>
                      <a:endParaRPr sz="2000">
                        <a:latin typeface="Times New Roman"/>
                        <a:cs typeface="Times New Roman"/>
                      </a:endParaRPr>
                    </a:p>
                    <a:p>
                      <a:pPr marR="24130" algn="r">
                        <a:lnSpc>
                          <a:spcPct val="100000"/>
                        </a:lnSpc>
                      </a:pPr>
                      <a:r>
                        <a:rPr sz="2000" spc="-20" dirty="0">
                          <a:latin typeface="Arial"/>
                          <a:cs typeface="Arial"/>
                        </a:rPr>
                        <a:t>1000</a:t>
                      </a:r>
                      <a:endParaRPr sz="2000">
                        <a:latin typeface="Arial"/>
                        <a:cs typeface="Arial"/>
                      </a:endParaRPr>
                    </a:p>
                  </a:txBody>
                  <a:tcPr marL="0" marR="0" marT="6351" marB="0"/>
                </a:tc>
                <a:extLst>
                  <a:ext uri="{0D108BD9-81ED-4DB2-BD59-A6C34878D82A}">
                    <a16:rowId xmlns:a16="http://schemas.microsoft.com/office/drawing/2014/main" val="10001"/>
                  </a:ext>
                </a:extLst>
              </a:tr>
              <a:tr h="412793">
                <a:tc>
                  <a:txBody>
                    <a:bodyPr/>
                    <a:lstStyle/>
                    <a:p>
                      <a:pPr marL="31750">
                        <a:lnSpc>
                          <a:spcPts val="2325"/>
                        </a:lnSpc>
                        <a:spcBef>
                          <a:spcPts val="495"/>
                        </a:spcBef>
                      </a:pPr>
                      <a:r>
                        <a:rPr sz="2000" b="1" i="1" spc="-10" dirty="0">
                          <a:latin typeface="Arial"/>
                          <a:cs typeface="Arial"/>
                        </a:rPr>
                        <a:t>Placebo</a:t>
                      </a:r>
                      <a:endParaRPr sz="2000">
                        <a:latin typeface="Arial"/>
                        <a:cs typeface="Arial"/>
                      </a:endParaRPr>
                    </a:p>
                  </a:txBody>
                  <a:tcPr marL="0" marR="0" marT="62865" marB="0"/>
                </a:tc>
                <a:tc>
                  <a:txBody>
                    <a:bodyPr/>
                    <a:lstStyle/>
                    <a:p>
                      <a:pPr marR="434340" algn="ctr">
                        <a:lnSpc>
                          <a:spcPts val="2325"/>
                        </a:lnSpc>
                        <a:spcBef>
                          <a:spcPts val="495"/>
                        </a:spcBef>
                      </a:pPr>
                      <a:r>
                        <a:rPr sz="2000" spc="-25" dirty="0">
                          <a:latin typeface="Arial"/>
                          <a:cs typeface="Arial"/>
                        </a:rPr>
                        <a:t>100</a:t>
                      </a:r>
                      <a:endParaRPr sz="2000">
                        <a:latin typeface="Arial"/>
                        <a:cs typeface="Arial"/>
                      </a:endParaRPr>
                    </a:p>
                  </a:txBody>
                  <a:tcPr marL="0" marR="0" marT="62865" marB="0"/>
                </a:tc>
                <a:tc>
                  <a:txBody>
                    <a:bodyPr/>
                    <a:lstStyle/>
                    <a:p>
                      <a:pPr marL="76835">
                        <a:lnSpc>
                          <a:spcPts val="2325"/>
                        </a:lnSpc>
                        <a:spcBef>
                          <a:spcPts val="495"/>
                        </a:spcBef>
                      </a:pPr>
                      <a:r>
                        <a:rPr sz="2000" spc="-25" dirty="0">
                          <a:latin typeface="Arial"/>
                          <a:cs typeface="Arial"/>
                        </a:rPr>
                        <a:t>900</a:t>
                      </a:r>
                      <a:endParaRPr sz="2000">
                        <a:latin typeface="Arial"/>
                        <a:cs typeface="Arial"/>
                      </a:endParaRPr>
                    </a:p>
                  </a:txBody>
                  <a:tcPr marL="0" marR="0" marT="62865" marB="0"/>
                </a:tc>
                <a:tc>
                  <a:txBody>
                    <a:bodyPr/>
                    <a:lstStyle/>
                    <a:p>
                      <a:pPr marR="24130" algn="r">
                        <a:lnSpc>
                          <a:spcPts val="2325"/>
                        </a:lnSpc>
                        <a:spcBef>
                          <a:spcPts val="495"/>
                        </a:spcBef>
                      </a:pPr>
                      <a:r>
                        <a:rPr sz="2000" spc="-20" dirty="0">
                          <a:latin typeface="Arial"/>
                          <a:cs typeface="Arial"/>
                        </a:rPr>
                        <a:t>1000</a:t>
                      </a:r>
                      <a:endParaRPr sz="2000">
                        <a:latin typeface="Arial"/>
                        <a:cs typeface="Arial"/>
                      </a:endParaRPr>
                    </a:p>
                  </a:txBody>
                  <a:tcPr marL="0" marR="0" marT="62865" marB="0"/>
                </a:tc>
                <a:extLst>
                  <a:ext uri="{0D108BD9-81ED-4DB2-BD59-A6C34878D82A}">
                    <a16:rowId xmlns:a16="http://schemas.microsoft.com/office/drawing/2014/main" val="10002"/>
                  </a:ext>
                </a:extLst>
              </a:tr>
            </a:tbl>
          </a:graphicData>
        </a:graphic>
      </p:graphicFrame>
      <p:sp>
        <p:nvSpPr>
          <p:cNvPr id="5" name="object 5"/>
          <p:cNvSpPr txBox="1"/>
          <p:nvPr/>
        </p:nvSpPr>
        <p:spPr>
          <a:xfrm>
            <a:off x="2060197" y="2982951"/>
            <a:ext cx="5329555" cy="878510"/>
          </a:xfrm>
          <a:prstGeom prst="rect">
            <a:avLst/>
          </a:prstGeom>
        </p:spPr>
        <p:txBody>
          <a:bodyPr vert="horz" wrap="square" lIns="0" tIns="12065" rIns="0" bIns="0" rtlCol="0">
            <a:spAutoFit/>
          </a:bodyPr>
          <a:lstStyle/>
          <a:p>
            <a:pPr marL="12700" marR="5080">
              <a:lnSpc>
                <a:spcPct val="150100"/>
              </a:lnSpc>
              <a:spcBef>
                <a:spcPts val="95"/>
              </a:spcBef>
            </a:pPr>
            <a:r>
              <a:rPr sz="2000" i="1" dirty="0">
                <a:latin typeface="Arial"/>
                <a:cs typeface="Arial"/>
              </a:rPr>
              <a:t>Risk</a:t>
            </a:r>
            <a:r>
              <a:rPr sz="2000" i="1" spc="-15" dirty="0">
                <a:latin typeface="Arial"/>
                <a:cs typeface="Arial"/>
              </a:rPr>
              <a:t> </a:t>
            </a:r>
            <a:r>
              <a:rPr sz="2000" i="1" dirty="0">
                <a:latin typeface="Arial"/>
                <a:cs typeface="Arial"/>
              </a:rPr>
              <a:t>(incidence)</a:t>
            </a:r>
            <a:r>
              <a:rPr sz="2000" i="1" spc="-45" dirty="0">
                <a:latin typeface="Arial"/>
                <a:cs typeface="Arial"/>
              </a:rPr>
              <a:t> </a:t>
            </a:r>
            <a:r>
              <a:rPr sz="2000" i="1" dirty="0">
                <a:latin typeface="Arial"/>
                <a:cs typeface="Arial"/>
              </a:rPr>
              <a:t>in zinc</a:t>
            </a:r>
            <a:r>
              <a:rPr sz="2000" i="1" spc="-15" dirty="0">
                <a:latin typeface="Arial"/>
                <a:cs typeface="Arial"/>
              </a:rPr>
              <a:t> </a:t>
            </a:r>
            <a:r>
              <a:rPr sz="2000" i="1" dirty="0">
                <a:latin typeface="Arial"/>
                <a:cs typeface="Arial"/>
              </a:rPr>
              <a:t>group</a:t>
            </a:r>
            <a:r>
              <a:rPr sz="2000" i="1" spc="-25" dirty="0">
                <a:latin typeface="Arial"/>
                <a:cs typeface="Arial"/>
              </a:rPr>
              <a:t> </a:t>
            </a:r>
            <a:r>
              <a:rPr sz="2000" i="1" dirty="0">
                <a:latin typeface="Arial"/>
                <a:cs typeface="Arial"/>
              </a:rPr>
              <a:t>=</a:t>
            </a:r>
            <a:r>
              <a:rPr sz="2000" i="1" spc="-15" dirty="0">
                <a:latin typeface="Arial"/>
                <a:cs typeface="Arial"/>
              </a:rPr>
              <a:t> </a:t>
            </a:r>
            <a:r>
              <a:rPr sz="2000" i="1" dirty="0">
                <a:latin typeface="Arial"/>
                <a:cs typeface="Arial"/>
              </a:rPr>
              <a:t>70/1000</a:t>
            </a:r>
            <a:r>
              <a:rPr sz="2000" i="1" spc="-25" dirty="0">
                <a:latin typeface="Arial"/>
                <a:cs typeface="Arial"/>
              </a:rPr>
              <a:t> </a:t>
            </a:r>
            <a:r>
              <a:rPr sz="2000" i="1" dirty="0">
                <a:latin typeface="Arial"/>
                <a:cs typeface="Arial"/>
              </a:rPr>
              <a:t>=</a:t>
            </a:r>
            <a:r>
              <a:rPr sz="2000" i="1" spc="-20" dirty="0">
                <a:latin typeface="Arial"/>
                <a:cs typeface="Arial"/>
              </a:rPr>
              <a:t> 0.07 </a:t>
            </a:r>
            <a:r>
              <a:rPr sz="2000" i="1" dirty="0">
                <a:latin typeface="Arial"/>
                <a:cs typeface="Arial"/>
              </a:rPr>
              <a:t>Risk</a:t>
            </a:r>
            <a:r>
              <a:rPr sz="2000" i="1" spc="-20" dirty="0">
                <a:latin typeface="Arial"/>
                <a:cs typeface="Arial"/>
              </a:rPr>
              <a:t> </a:t>
            </a:r>
            <a:r>
              <a:rPr sz="2000" i="1" dirty="0">
                <a:latin typeface="Arial"/>
                <a:cs typeface="Arial"/>
              </a:rPr>
              <a:t>in</a:t>
            </a:r>
            <a:r>
              <a:rPr sz="2000" i="1" spc="-11" dirty="0">
                <a:latin typeface="Arial"/>
                <a:cs typeface="Arial"/>
              </a:rPr>
              <a:t> </a:t>
            </a:r>
            <a:r>
              <a:rPr sz="2000" i="1" dirty="0">
                <a:latin typeface="Arial"/>
                <a:cs typeface="Arial"/>
              </a:rPr>
              <a:t>placebo</a:t>
            </a:r>
            <a:r>
              <a:rPr sz="2000" i="1" spc="-31" dirty="0">
                <a:latin typeface="Arial"/>
                <a:cs typeface="Arial"/>
              </a:rPr>
              <a:t> </a:t>
            </a:r>
            <a:r>
              <a:rPr sz="2000" i="1" dirty="0">
                <a:latin typeface="Arial"/>
                <a:cs typeface="Arial"/>
              </a:rPr>
              <a:t>group</a:t>
            </a:r>
            <a:r>
              <a:rPr sz="2000" i="1" spc="-31" dirty="0">
                <a:latin typeface="Arial"/>
                <a:cs typeface="Arial"/>
              </a:rPr>
              <a:t> </a:t>
            </a:r>
            <a:r>
              <a:rPr sz="2000" i="1" dirty="0">
                <a:latin typeface="Arial"/>
                <a:cs typeface="Arial"/>
              </a:rPr>
              <a:t>=</a:t>
            </a:r>
            <a:r>
              <a:rPr sz="2000" i="1" spc="-20" dirty="0">
                <a:latin typeface="Arial"/>
                <a:cs typeface="Arial"/>
              </a:rPr>
              <a:t> </a:t>
            </a:r>
            <a:r>
              <a:rPr sz="2000" i="1" dirty="0">
                <a:latin typeface="Arial"/>
                <a:cs typeface="Arial"/>
              </a:rPr>
              <a:t>100/1000</a:t>
            </a:r>
            <a:r>
              <a:rPr sz="2000" i="1" spc="-35" dirty="0">
                <a:latin typeface="Arial"/>
                <a:cs typeface="Arial"/>
              </a:rPr>
              <a:t> </a:t>
            </a:r>
            <a:r>
              <a:rPr sz="2000" i="1" dirty="0">
                <a:latin typeface="Arial"/>
                <a:cs typeface="Arial"/>
              </a:rPr>
              <a:t>=</a:t>
            </a:r>
            <a:r>
              <a:rPr sz="2000" i="1" spc="-20" dirty="0">
                <a:latin typeface="Arial"/>
                <a:cs typeface="Arial"/>
              </a:rPr>
              <a:t> </a:t>
            </a:r>
            <a:r>
              <a:rPr sz="2000" i="1" spc="-25" dirty="0">
                <a:latin typeface="Arial"/>
                <a:cs typeface="Arial"/>
              </a:rPr>
              <a:t>0.1</a:t>
            </a:r>
            <a:endParaRPr sz="2000">
              <a:latin typeface="Arial"/>
              <a:cs typeface="Aria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01758" y="1660001"/>
            <a:ext cx="95251" cy="320040"/>
          </a:xfrm>
          <a:custGeom>
            <a:avLst/>
            <a:gdLst/>
            <a:ahLst/>
            <a:cxnLst/>
            <a:rect l="l" t="t" r="r" b="b"/>
            <a:pathLst>
              <a:path w="95250" h="320039">
                <a:moveTo>
                  <a:pt x="95226" y="0"/>
                </a:moveTo>
                <a:lnTo>
                  <a:pt x="0" y="319886"/>
                </a:lnTo>
              </a:path>
            </a:pathLst>
          </a:custGeom>
          <a:ln w="6105">
            <a:solidFill>
              <a:srgbClr val="000000"/>
            </a:solidFill>
          </a:ln>
        </p:spPr>
        <p:txBody>
          <a:bodyPr wrap="square" lIns="0" tIns="0" rIns="0" bIns="0" rtlCol="0"/>
          <a:lstStyle/>
          <a:p>
            <a:endParaRPr/>
          </a:p>
        </p:txBody>
      </p:sp>
      <p:sp>
        <p:nvSpPr>
          <p:cNvPr id="3" name="object 3"/>
          <p:cNvSpPr/>
          <p:nvPr/>
        </p:nvSpPr>
        <p:spPr>
          <a:xfrm>
            <a:off x="3776868" y="2111285"/>
            <a:ext cx="95251" cy="319405"/>
          </a:xfrm>
          <a:custGeom>
            <a:avLst/>
            <a:gdLst/>
            <a:ahLst/>
            <a:cxnLst/>
            <a:rect l="l" t="t" r="r" b="b"/>
            <a:pathLst>
              <a:path w="95250" h="319405">
                <a:moveTo>
                  <a:pt x="95250" y="0"/>
                </a:moveTo>
                <a:lnTo>
                  <a:pt x="0" y="319234"/>
                </a:lnTo>
              </a:path>
            </a:pathLst>
          </a:custGeom>
          <a:ln w="6105">
            <a:solidFill>
              <a:srgbClr val="000000"/>
            </a:solidFill>
          </a:ln>
        </p:spPr>
        <p:txBody>
          <a:bodyPr wrap="square" lIns="0" tIns="0" rIns="0" bIns="0" rtlCol="0"/>
          <a:lstStyle/>
          <a:p>
            <a:endParaRPr/>
          </a:p>
        </p:txBody>
      </p:sp>
      <p:sp>
        <p:nvSpPr>
          <p:cNvPr id="4" name="object 4"/>
          <p:cNvSpPr/>
          <p:nvPr/>
        </p:nvSpPr>
        <p:spPr>
          <a:xfrm>
            <a:off x="3567589" y="2026523"/>
            <a:ext cx="558165" cy="0"/>
          </a:xfrm>
          <a:custGeom>
            <a:avLst/>
            <a:gdLst/>
            <a:ahLst/>
            <a:cxnLst/>
            <a:rect l="l" t="t" r="r" b="b"/>
            <a:pathLst>
              <a:path w="558164">
                <a:moveTo>
                  <a:pt x="0" y="0"/>
                </a:moveTo>
                <a:lnTo>
                  <a:pt x="558099" y="0"/>
                </a:lnTo>
              </a:path>
            </a:pathLst>
          </a:custGeom>
          <a:ln w="13752">
            <a:solidFill>
              <a:srgbClr val="000000"/>
            </a:solidFill>
          </a:ln>
        </p:spPr>
        <p:txBody>
          <a:bodyPr wrap="square" lIns="0" tIns="0" rIns="0" bIns="0" rtlCol="0"/>
          <a:lstStyle/>
          <a:p>
            <a:endParaRPr/>
          </a:p>
        </p:txBody>
      </p:sp>
      <p:sp>
        <p:nvSpPr>
          <p:cNvPr id="5" name="object 5"/>
          <p:cNvSpPr/>
          <p:nvPr/>
        </p:nvSpPr>
        <p:spPr>
          <a:xfrm>
            <a:off x="4442962" y="2026523"/>
            <a:ext cx="708025" cy="0"/>
          </a:xfrm>
          <a:custGeom>
            <a:avLst/>
            <a:gdLst/>
            <a:ahLst/>
            <a:cxnLst/>
            <a:rect l="l" t="t" r="r" b="b"/>
            <a:pathLst>
              <a:path w="708025">
                <a:moveTo>
                  <a:pt x="0" y="0"/>
                </a:moveTo>
                <a:lnTo>
                  <a:pt x="708011" y="0"/>
                </a:lnTo>
              </a:path>
            </a:pathLst>
          </a:custGeom>
          <a:ln w="13752">
            <a:solidFill>
              <a:srgbClr val="000000"/>
            </a:solidFill>
          </a:ln>
        </p:spPr>
        <p:txBody>
          <a:bodyPr wrap="square" lIns="0" tIns="0" rIns="0" bIns="0" rtlCol="0"/>
          <a:lstStyle/>
          <a:p>
            <a:endParaRPr/>
          </a:p>
        </p:txBody>
      </p:sp>
      <p:sp>
        <p:nvSpPr>
          <p:cNvPr id="6" name="object 6"/>
          <p:cNvSpPr/>
          <p:nvPr/>
        </p:nvSpPr>
        <p:spPr>
          <a:xfrm>
            <a:off x="5467655" y="2026523"/>
            <a:ext cx="460375" cy="0"/>
          </a:xfrm>
          <a:custGeom>
            <a:avLst/>
            <a:gdLst/>
            <a:ahLst/>
            <a:cxnLst/>
            <a:rect l="l" t="t" r="r" b="b"/>
            <a:pathLst>
              <a:path w="460375">
                <a:moveTo>
                  <a:pt x="0" y="0"/>
                </a:moveTo>
                <a:lnTo>
                  <a:pt x="460359" y="0"/>
                </a:lnTo>
              </a:path>
            </a:pathLst>
          </a:custGeom>
          <a:ln w="13752">
            <a:solidFill>
              <a:srgbClr val="000000"/>
            </a:solidFill>
          </a:ln>
        </p:spPr>
        <p:txBody>
          <a:bodyPr wrap="square" lIns="0" tIns="0" rIns="0" bIns="0" rtlCol="0"/>
          <a:lstStyle/>
          <a:p>
            <a:endParaRPr/>
          </a:p>
        </p:txBody>
      </p:sp>
      <p:sp>
        <p:nvSpPr>
          <p:cNvPr id="7" name="object 7"/>
          <p:cNvSpPr txBox="1"/>
          <p:nvPr/>
        </p:nvSpPr>
        <p:spPr>
          <a:xfrm>
            <a:off x="5401817" y="1600962"/>
            <a:ext cx="609600" cy="820738"/>
          </a:xfrm>
          <a:prstGeom prst="rect">
            <a:avLst/>
          </a:prstGeom>
          <a:ln w="28955">
            <a:solidFill>
              <a:srgbClr val="0000FF"/>
            </a:solidFill>
          </a:ln>
        </p:spPr>
        <p:txBody>
          <a:bodyPr vert="horz" wrap="square" lIns="0" tIns="0" rIns="0" bIns="0" rtlCol="0">
            <a:spAutoFit/>
          </a:bodyPr>
          <a:lstStyle/>
          <a:p>
            <a:pPr marL="85723">
              <a:lnSpc>
                <a:spcPts val="2895"/>
              </a:lnSpc>
            </a:pPr>
            <a:r>
              <a:rPr sz="2500" spc="-300" dirty="0">
                <a:latin typeface="Times New Roman"/>
                <a:cs typeface="Times New Roman"/>
              </a:rPr>
              <a:t>AD</a:t>
            </a:r>
            <a:endParaRPr sz="2500">
              <a:latin typeface="Times New Roman"/>
              <a:cs typeface="Times New Roman"/>
            </a:endParaRPr>
          </a:p>
          <a:p>
            <a:pPr marL="102232">
              <a:spcBef>
                <a:spcPts val="545"/>
              </a:spcBef>
            </a:pPr>
            <a:r>
              <a:rPr sz="2500" spc="-25" dirty="0">
                <a:latin typeface="Times New Roman"/>
                <a:cs typeface="Times New Roman"/>
              </a:rPr>
              <a:t>BC</a:t>
            </a:r>
            <a:endParaRPr sz="2500">
              <a:latin typeface="Times New Roman"/>
              <a:cs typeface="Times New Roman"/>
            </a:endParaRPr>
          </a:p>
        </p:txBody>
      </p:sp>
      <p:sp>
        <p:nvSpPr>
          <p:cNvPr id="8" name="object 8"/>
          <p:cNvSpPr txBox="1"/>
          <p:nvPr/>
        </p:nvSpPr>
        <p:spPr>
          <a:xfrm>
            <a:off x="2352043" y="1774391"/>
            <a:ext cx="3091180" cy="655309"/>
          </a:xfrm>
          <a:prstGeom prst="rect">
            <a:avLst/>
          </a:prstGeom>
        </p:spPr>
        <p:txBody>
          <a:bodyPr vert="horz" wrap="square" lIns="0" tIns="13971" rIns="0" bIns="0" rtlCol="0">
            <a:spAutoFit/>
          </a:bodyPr>
          <a:lstStyle/>
          <a:p>
            <a:pPr marL="50799">
              <a:lnSpc>
                <a:spcPts val="2485"/>
              </a:lnSpc>
              <a:spcBef>
                <a:spcPts val="111"/>
              </a:spcBef>
            </a:pPr>
            <a:r>
              <a:rPr sz="2500" spc="-40" dirty="0">
                <a:latin typeface="Times New Roman"/>
                <a:cs typeface="Times New Roman"/>
              </a:rPr>
              <a:t>OR</a:t>
            </a:r>
            <a:r>
              <a:rPr sz="1451" spc="-40" dirty="0">
                <a:latin typeface="Times New Roman"/>
                <a:cs typeface="Times New Roman"/>
              </a:rPr>
              <a:t>disease</a:t>
            </a:r>
            <a:r>
              <a:rPr sz="1451" spc="111" dirty="0">
                <a:latin typeface="Times New Roman"/>
                <a:cs typeface="Times New Roman"/>
              </a:rPr>
              <a:t> </a:t>
            </a:r>
            <a:r>
              <a:rPr sz="1451" dirty="0">
                <a:latin typeface="Symbol"/>
                <a:cs typeface="Symbol"/>
              </a:rPr>
              <a:t></a:t>
            </a:r>
            <a:r>
              <a:rPr sz="1451" spc="320" dirty="0">
                <a:latin typeface="Times New Roman"/>
                <a:cs typeface="Times New Roman"/>
              </a:rPr>
              <a:t> </a:t>
            </a:r>
            <a:r>
              <a:rPr sz="3751" baseline="35555" dirty="0">
                <a:latin typeface="Times New Roman"/>
                <a:cs typeface="Times New Roman"/>
              </a:rPr>
              <a:t>A</a:t>
            </a:r>
            <a:r>
              <a:rPr sz="3751" spc="284" baseline="35555" dirty="0">
                <a:latin typeface="Times New Roman"/>
                <a:cs typeface="Times New Roman"/>
              </a:rPr>
              <a:t> </a:t>
            </a:r>
            <a:r>
              <a:rPr sz="3751" baseline="35555" dirty="0">
                <a:latin typeface="Times New Roman"/>
                <a:cs typeface="Times New Roman"/>
              </a:rPr>
              <a:t>B</a:t>
            </a:r>
            <a:r>
              <a:rPr sz="3751" spc="-15" baseline="35555" dirty="0">
                <a:latin typeface="Times New Roman"/>
                <a:cs typeface="Times New Roman"/>
              </a:rPr>
              <a:t> </a:t>
            </a:r>
            <a:r>
              <a:rPr sz="2500" dirty="0">
                <a:latin typeface="Symbol"/>
                <a:cs typeface="Symbol"/>
              </a:rPr>
              <a:t></a:t>
            </a:r>
            <a:r>
              <a:rPr sz="2500" spc="35" dirty="0">
                <a:latin typeface="Times New Roman"/>
                <a:cs typeface="Times New Roman"/>
              </a:rPr>
              <a:t> </a:t>
            </a:r>
            <a:r>
              <a:rPr sz="3751" baseline="35555" dirty="0">
                <a:latin typeface="Times New Roman"/>
                <a:cs typeface="Times New Roman"/>
              </a:rPr>
              <a:t>A</a:t>
            </a:r>
            <a:r>
              <a:rPr sz="3751" baseline="35555" dirty="0">
                <a:latin typeface="Symbol"/>
                <a:cs typeface="Symbol"/>
              </a:rPr>
              <a:t></a:t>
            </a:r>
            <a:r>
              <a:rPr sz="3751" spc="-435" baseline="35555" dirty="0">
                <a:latin typeface="Times New Roman"/>
                <a:cs typeface="Times New Roman"/>
              </a:rPr>
              <a:t> </a:t>
            </a:r>
            <a:r>
              <a:rPr sz="3751" baseline="35555" dirty="0">
                <a:latin typeface="Times New Roman"/>
                <a:cs typeface="Times New Roman"/>
              </a:rPr>
              <a:t>D</a:t>
            </a:r>
            <a:r>
              <a:rPr sz="3751" spc="67" baseline="35555" dirty="0">
                <a:latin typeface="Times New Roman"/>
                <a:cs typeface="Times New Roman"/>
              </a:rPr>
              <a:t> </a:t>
            </a:r>
            <a:r>
              <a:rPr sz="2500" spc="-51" dirty="0">
                <a:latin typeface="Symbol"/>
                <a:cs typeface="Symbol"/>
              </a:rPr>
              <a:t></a:t>
            </a:r>
            <a:endParaRPr sz="2500">
              <a:latin typeface="Symbol"/>
              <a:cs typeface="Symbol"/>
            </a:endParaRPr>
          </a:p>
          <a:p>
            <a:pPr marL="1231869">
              <a:lnSpc>
                <a:spcPts val="2485"/>
              </a:lnSpc>
              <a:tabLst>
                <a:tab pos="2136721" algn="l"/>
              </a:tabLst>
            </a:pPr>
            <a:r>
              <a:rPr sz="2500" dirty="0">
                <a:latin typeface="Times New Roman"/>
                <a:cs typeface="Times New Roman"/>
              </a:rPr>
              <a:t>C</a:t>
            </a:r>
            <a:r>
              <a:rPr sz="2500" spc="135" dirty="0">
                <a:latin typeface="Times New Roman"/>
                <a:cs typeface="Times New Roman"/>
              </a:rPr>
              <a:t> </a:t>
            </a:r>
            <a:r>
              <a:rPr sz="2500" spc="-51" dirty="0">
                <a:latin typeface="Times New Roman"/>
                <a:cs typeface="Times New Roman"/>
              </a:rPr>
              <a:t>D</a:t>
            </a:r>
            <a:r>
              <a:rPr sz="2500" dirty="0">
                <a:latin typeface="Times New Roman"/>
                <a:cs typeface="Times New Roman"/>
              </a:rPr>
              <a:t>	</a:t>
            </a:r>
            <a:r>
              <a:rPr sz="2500" spc="35" dirty="0">
                <a:latin typeface="Times New Roman"/>
                <a:cs typeface="Times New Roman"/>
              </a:rPr>
              <a:t>B</a:t>
            </a:r>
            <a:r>
              <a:rPr sz="2500" spc="35" dirty="0">
                <a:latin typeface="Symbol"/>
                <a:cs typeface="Symbol"/>
              </a:rPr>
              <a:t></a:t>
            </a:r>
            <a:r>
              <a:rPr sz="2500" spc="35" dirty="0">
                <a:latin typeface="Times New Roman"/>
                <a:cs typeface="Times New Roman"/>
              </a:rPr>
              <a:t>C</a:t>
            </a:r>
            <a:endParaRPr sz="2500">
              <a:latin typeface="Times New Roman"/>
              <a:cs typeface="Times New Roman"/>
            </a:endParaRPr>
          </a:p>
        </p:txBody>
      </p:sp>
      <p:grpSp>
        <p:nvGrpSpPr>
          <p:cNvPr id="9" name="object 9"/>
          <p:cNvGrpSpPr/>
          <p:nvPr/>
        </p:nvGrpSpPr>
        <p:grpSpPr>
          <a:xfrm>
            <a:off x="2952382" y="2876138"/>
            <a:ext cx="1243331" cy="376555"/>
            <a:chOff x="2952382" y="2876135"/>
            <a:chExt cx="1243330" cy="376555"/>
          </a:xfrm>
        </p:grpSpPr>
        <p:sp>
          <p:nvSpPr>
            <p:cNvPr id="10" name="object 10"/>
            <p:cNvSpPr/>
            <p:nvPr/>
          </p:nvSpPr>
          <p:spPr>
            <a:xfrm>
              <a:off x="3186192" y="2879201"/>
              <a:ext cx="95885" cy="320040"/>
            </a:xfrm>
            <a:custGeom>
              <a:avLst/>
              <a:gdLst/>
              <a:ahLst/>
              <a:cxnLst/>
              <a:rect l="l" t="t" r="r" b="b"/>
              <a:pathLst>
                <a:path w="95885" h="320039">
                  <a:moveTo>
                    <a:pt x="95606" y="0"/>
                  </a:moveTo>
                  <a:lnTo>
                    <a:pt x="0" y="319886"/>
                  </a:lnTo>
                </a:path>
              </a:pathLst>
            </a:custGeom>
            <a:ln w="6126">
              <a:solidFill>
                <a:srgbClr val="000000"/>
              </a:solidFill>
            </a:ln>
          </p:spPr>
          <p:txBody>
            <a:bodyPr wrap="square" lIns="0" tIns="0" rIns="0" bIns="0" rtlCol="0"/>
            <a:lstStyle/>
            <a:p>
              <a:endParaRPr/>
            </a:p>
          </p:txBody>
        </p:sp>
        <p:sp>
          <p:nvSpPr>
            <p:cNvPr id="11" name="object 11"/>
            <p:cNvSpPr/>
            <p:nvPr/>
          </p:nvSpPr>
          <p:spPr>
            <a:xfrm>
              <a:off x="2952382" y="3245723"/>
              <a:ext cx="1243330" cy="0"/>
            </a:xfrm>
            <a:custGeom>
              <a:avLst/>
              <a:gdLst/>
              <a:ahLst/>
              <a:cxnLst/>
              <a:rect l="l" t="t" r="r" b="b"/>
              <a:pathLst>
                <a:path w="1243329">
                  <a:moveTo>
                    <a:pt x="0" y="0"/>
                  </a:moveTo>
                  <a:lnTo>
                    <a:pt x="1242713" y="0"/>
                  </a:lnTo>
                </a:path>
              </a:pathLst>
            </a:custGeom>
            <a:ln w="13097">
              <a:solidFill>
                <a:srgbClr val="000000"/>
              </a:solidFill>
            </a:ln>
          </p:spPr>
          <p:txBody>
            <a:bodyPr wrap="square" lIns="0" tIns="0" rIns="0" bIns="0" rtlCol="0"/>
            <a:lstStyle/>
            <a:p>
              <a:endParaRPr/>
            </a:p>
          </p:txBody>
        </p:sp>
      </p:grpSp>
      <p:sp>
        <p:nvSpPr>
          <p:cNvPr id="12" name="object 12"/>
          <p:cNvSpPr/>
          <p:nvPr/>
        </p:nvSpPr>
        <p:spPr>
          <a:xfrm>
            <a:off x="3175236" y="3330485"/>
            <a:ext cx="95885" cy="319405"/>
          </a:xfrm>
          <a:custGeom>
            <a:avLst/>
            <a:gdLst/>
            <a:ahLst/>
            <a:cxnLst/>
            <a:rect l="l" t="t" r="r" b="b"/>
            <a:pathLst>
              <a:path w="95885" h="319404">
                <a:moveTo>
                  <a:pt x="95606" y="0"/>
                </a:moveTo>
                <a:lnTo>
                  <a:pt x="0" y="319234"/>
                </a:lnTo>
              </a:path>
            </a:pathLst>
          </a:custGeom>
          <a:ln w="6126">
            <a:solidFill>
              <a:srgbClr val="000000"/>
            </a:solidFill>
          </a:ln>
        </p:spPr>
        <p:txBody>
          <a:bodyPr wrap="square" lIns="0" tIns="0" rIns="0" bIns="0" rtlCol="0"/>
          <a:lstStyle/>
          <a:p>
            <a:endParaRPr/>
          </a:p>
        </p:txBody>
      </p:sp>
      <p:sp>
        <p:nvSpPr>
          <p:cNvPr id="13" name="object 13"/>
          <p:cNvSpPr/>
          <p:nvPr/>
        </p:nvSpPr>
        <p:spPr>
          <a:xfrm>
            <a:off x="4511723" y="3245723"/>
            <a:ext cx="1363980" cy="0"/>
          </a:xfrm>
          <a:custGeom>
            <a:avLst/>
            <a:gdLst/>
            <a:ahLst/>
            <a:cxnLst/>
            <a:rect l="l" t="t" r="r" b="b"/>
            <a:pathLst>
              <a:path w="1363979">
                <a:moveTo>
                  <a:pt x="0" y="0"/>
                </a:moveTo>
                <a:lnTo>
                  <a:pt x="1363477" y="0"/>
                </a:lnTo>
              </a:path>
            </a:pathLst>
          </a:custGeom>
          <a:ln w="13097">
            <a:solidFill>
              <a:srgbClr val="000000"/>
            </a:solidFill>
          </a:ln>
        </p:spPr>
        <p:txBody>
          <a:bodyPr wrap="square" lIns="0" tIns="0" rIns="0" bIns="0" rtlCol="0"/>
          <a:lstStyle/>
          <a:p>
            <a:endParaRPr/>
          </a:p>
        </p:txBody>
      </p:sp>
      <p:sp>
        <p:nvSpPr>
          <p:cNvPr id="14" name="object 14"/>
          <p:cNvSpPr/>
          <p:nvPr/>
        </p:nvSpPr>
        <p:spPr>
          <a:xfrm>
            <a:off x="6191831" y="3245723"/>
            <a:ext cx="1136015" cy="0"/>
          </a:xfrm>
          <a:custGeom>
            <a:avLst/>
            <a:gdLst/>
            <a:ahLst/>
            <a:cxnLst/>
            <a:rect l="l" t="t" r="r" b="b"/>
            <a:pathLst>
              <a:path w="1136015">
                <a:moveTo>
                  <a:pt x="0" y="0"/>
                </a:moveTo>
                <a:lnTo>
                  <a:pt x="1135406" y="0"/>
                </a:lnTo>
              </a:path>
            </a:pathLst>
          </a:custGeom>
          <a:ln w="13097">
            <a:solidFill>
              <a:srgbClr val="000000"/>
            </a:solidFill>
          </a:ln>
        </p:spPr>
        <p:txBody>
          <a:bodyPr wrap="square" lIns="0" tIns="0" rIns="0" bIns="0" rtlCol="0"/>
          <a:lstStyle/>
          <a:p>
            <a:endParaRPr/>
          </a:p>
        </p:txBody>
      </p:sp>
      <p:sp>
        <p:nvSpPr>
          <p:cNvPr id="15" name="object 15"/>
          <p:cNvSpPr txBox="1"/>
          <p:nvPr/>
        </p:nvSpPr>
        <p:spPr>
          <a:xfrm>
            <a:off x="1044247" y="2724700"/>
            <a:ext cx="7268209" cy="2992550"/>
          </a:xfrm>
          <a:prstGeom prst="rect">
            <a:avLst/>
          </a:prstGeom>
        </p:spPr>
        <p:txBody>
          <a:bodyPr vert="horz" wrap="square" lIns="0" tIns="12065" rIns="0" bIns="0" rtlCol="0">
            <a:spAutoFit/>
          </a:bodyPr>
          <a:lstStyle/>
          <a:p>
            <a:pPr marL="1938606" marR="1010260" indent="-1242664">
              <a:lnSpc>
                <a:spcPct val="118300"/>
              </a:lnSpc>
              <a:spcBef>
                <a:spcPts val="95"/>
              </a:spcBef>
              <a:tabLst>
                <a:tab pos="3494317" algn="l"/>
                <a:tab pos="5183376" algn="l"/>
              </a:tabLst>
            </a:pPr>
            <a:r>
              <a:rPr sz="3751" spc="-60" baseline="-35555" dirty="0">
                <a:latin typeface="Times New Roman"/>
                <a:cs typeface="Times New Roman"/>
              </a:rPr>
              <a:t>RR</a:t>
            </a:r>
            <a:r>
              <a:rPr sz="2175" spc="-60" baseline="-61302" dirty="0">
                <a:latin typeface="Times New Roman"/>
                <a:cs typeface="Times New Roman"/>
              </a:rPr>
              <a:t>disease</a:t>
            </a:r>
            <a:r>
              <a:rPr sz="2175" baseline="-61302" dirty="0">
                <a:latin typeface="Times New Roman"/>
                <a:cs typeface="Times New Roman"/>
              </a:rPr>
              <a:t> </a:t>
            </a:r>
            <a:r>
              <a:rPr sz="3751" baseline="-35555" dirty="0">
                <a:latin typeface="Symbol"/>
                <a:cs typeface="Symbol"/>
              </a:rPr>
              <a:t></a:t>
            </a:r>
            <a:r>
              <a:rPr sz="3751" spc="-187" baseline="-35555" dirty="0">
                <a:latin typeface="Times New Roman"/>
                <a:cs typeface="Times New Roman"/>
              </a:rPr>
              <a:t> </a:t>
            </a:r>
            <a:r>
              <a:rPr sz="2500" dirty="0">
                <a:latin typeface="Times New Roman"/>
                <a:cs typeface="Times New Roman"/>
              </a:rPr>
              <a:t>A</a:t>
            </a:r>
            <a:r>
              <a:rPr sz="2500" spc="155" dirty="0">
                <a:latin typeface="Times New Roman"/>
                <a:cs typeface="Times New Roman"/>
              </a:rPr>
              <a:t> </a:t>
            </a:r>
            <a:r>
              <a:rPr sz="2500" spc="-71" dirty="0">
                <a:latin typeface="Times New Roman"/>
                <a:cs typeface="Times New Roman"/>
              </a:rPr>
              <a:t>(A</a:t>
            </a:r>
            <a:r>
              <a:rPr sz="2500" spc="-255" dirty="0">
                <a:latin typeface="Times New Roman"/>
                <a:cs typeface="Times New Roman"/>
              </a:rPr>
              <a:t> </a:t>
            </a:r>
            <a:r>
              <a:rPr sz="2500" spc="-105" dirty="0">
                <a:latin typeface="Symbol"/>
                <a:cs typeface="Symbol"/>
              </a:rPr>
              <a:t></a:t>
            </a:r>
            <a:r>
              <a:rPr sz="2500" spc="-185" dirty="0">
                <a:latin typeface="Times New Roman"/>
                <a:cs typeface="Times New Roman"/>
              </a:rPr>
              <a:t> </a:t>
            </a:r>
            <a:r>
              <a:rPr sz="2500" dirty="0">
                <a:latin typeface="Times New Roman"/>
                <a:cs typeface="Times New Roman"/>
              </a:rPr>
              <a:t>B)</a:t>
            </a:r>
            <a:r>
              <a:rPr sz="2500" spc="35" dirty="0">
                <a:latin typeface="Times New Roman"/>
                <a:cs typeface="Times New Roman"/>
              </a:rPr>
              <a:t> </a:t>
            </a:r>
            <a:r>
              <a:rPr sz="3751" baseline="-35555" dirty="0">
                <a:latin typeface="Symbol"/>
                <a:cs typeface="Symbol"/>
              </a:rPr>
              <a:t></a:t>
            </a:r>
            <a:r>
              <a:rPr sz="3751" spc="44" baseline="-35555" dirty="0">
                <a:latin typeface="Times New Roman"/>
                <a:cs typeface="Times New Roman"/>
              </a:rPr>
              <a:t> </a:t>
            </a:r>
            <a:r>
              <a:rPr sz="2500" spc="60" dirty="0">
                <a:latin typeface="Times New Roman"/>
                <a:cs typeface="Times New Roman"/>
              </a:rPr>
              <a:t>A</a:t>
            </a:r>
            <a:r>
              <a:rPr sz="2500" spc="60" dirty="0">
                <a:latin typeface="Symbol"/>
                <a:cs typeface="Symbol"/>
              </a:rPr>
              <a:t></a:t>
            </a:r>
            <a:r>
              <a:rPr sz="2500" spc="60" dirty="0">
                <a:latin typeface="Times New Roman"/>
                <a:cs typeface="Times New Roman"/>
              </a:rPr>
              <a:t>(C</a:t>
            </a:r>
            <a:r>
              <a:rPr sz="2500" spc="-311" dirty="0">
                <a:latin typeface="Times New Roman"/>
                <a:cs typeface="Times New Roman"/>
              </a:rPr>
              <a:t> </a:t>
            </a:r>
            <a:r>
              <a:rPr sz="2500" spc="-105" dirty="0">
                <a:latin typeface="Symbol"/>
                <a:cs typeface="Symbol"/>
              </a:rPr>
              <a:t></a:t>
            </a:r>
            <a:r>
              <a:rPr sz="2500" spc="-185" dirty="0">
                <a:latin typeface="Times New Roman"/>
                <a:cs typeface="Times New Roman"/>
              </a:rPr>
              <a:t> </a:t>
            </a:r>
            <a:r>
              <a:rPr sz="2500" dirty="0">
                <a:latin typeface="Times New Roman"/>
                <a:cs typeface="Times New Roman"/>
              </a:rPr>
              <a:t>D)</a:t>
            </a:r>
            <a:r>
              <a:rPr sz="2500" spc="40" dirty="0">
                <a:latin typeface="Times New Roman"/>
                <a:cs typeface="Times New Roman"/>
              </a:rPr>
              <a:t> </a:t>
            </a:r>
            <a:r>
              <a:rPr sz="3751" baseline="-35555" dirty="0">
                <a:latin typeface="Symbol"/>
                <a:cs typeface="Symbol"/>
              </a:rPr>
              <a:t></a:t>
            </a:r>
            <a:r>
              <a:rPr sz="3751" spc="60" baseline="-35555" dirty="0">
                <a:latin typeface="Times New Roman"/>
                <a:cs typeface="Times New Roman"/>
              </a:rPr>
              <a:t> </a:t>
            </a:r>
            <a:r>
              <a:rPr sz="2500" spc="-204" dirty="0">
                <a:latin typeface="Times New Roman"/>
                <a:cs typeface="Times New Roman"/>
              </a:rPr>
              <a:t>AC</a:t>
            </a:r>
            <a:r>
              <a:rPr sz="2500" spc="-131" dirty="0">
                <a:latin typeface="Times New Roman"/>
                <a:cs typeface="Times New Roman"/>
              </a:rPr>
              <a:t> </a:t>
            </a:r>
            <a:r>
              <a:rPr sz="2500" spc="-105" dirty="0">
                <a:latin typeface="Symbol"/>
                <a:cs typeface="Symbol"/>
              </a:rPr>
              <a:t></a:t>
            </a:r>
            <a:r>
              <a:rPr sz="2500" spc="-185" dirty="0">
                <a:latin typeface="Times New Roman"/>
                <a:cs typeface="Times New Roman"/>
              </a:rPr>
              <a:t> </a:t>
            </a:r>
            <a:r>
              <a:rPr sz="2500" spc="-311" dirty="0">
                <a:latin typeface="Times New Roman"/>
                <a:cs typeface="Times New Roman"/>
              </a:rPr>
              <a:t>AD </a:t>
            </a:r>
            <a:r>
              <a:rPr sz="2500" dirty="0">
                <a:latin typeface="Times New Roman"/>
                <a:cs typeface="Times New Roman"/>
              </a:rPr>
              <a:t>C</a:t>
            </a:r>
            <a:r>
              <a:rPr sz="2500" spc="115" dirty="0">
                <a:latin typeface="Times New Roman"/>
                <a:cs typeface="Times New Roman"/>
              </a:rPr>
              <a:t> </a:t>
            </a:r>
            <a:r>
              <a:rPr sz="2500" spc="-65" dirty="0">
                <a:latin typeface="Times New Roman"/>
                <a:cs typeface="Times New Roman"/>
              </a:rPr>
              <a:t>(C</a:t>
            </a:r>
            <a:r>
              <a:rPr sz="2500" spc="-311" dirty="0">
                <a:latin typeface="Times New Roman"/>
                <a:cs typeface="Times New Roman"/>
              </a:rPr>
              <a:t> </a:t>
            </a:r>
            <a:r>
              <a:rPr sz="2500" spc="-105" dirty="0">
                <a:latin typeface="Symbol"/>
                <a:cs typeface="Symbol"/>
              </a:rPr>
              <a:t></a:t>
            </a:r>
            <a:r>
              <a:rPr sz="2500" spc="-185" dirty="0">
                <a:latin typeface="Times New Roman"/>
                <a:cs typeface="Times New Roman"/>
              </a:rPr>
              <a:t> </a:t>
            </a:r>
            <a:r>
              <a:rPr sz="2500" spc="-25" dirty="0">
                <a:latin typeface="Times New Roman"/>
                <a:cs typeface="Times New Roman"/>
              </a:rPr>
              <a:t>D)</a:t>
            </a:r>
            <a:r>
              <a:rPr sz="2500" dirty="0">
                <a:latin typeface="Times New Roman"/>
                <a:cs typeface="Times New Roman"/>
              </a:rPr>
              <a:t>	C</a:t>
            </a:r>
            <a:r>
              <a:rPr sz="2500" dirty="0">
                <a:latin typeface="Symbol"/>
                <a:cs typeface="Symbol"/>
              </a:rPr>
              <a:t></a:t>
            </a:r>
            <a:r>
              <a:rPr sz="2500" dirty="0">
                <a:latin typeface="Times New Roman"/>
                <a:cs typeface="Times New Roman"/>
              </a:rPr>
              <a:t>(A</a:t>
            </a:r>
            <a:r>
              <a:rPr sz="2500" spc="-160" dirty="0">
                <a:latin typeface="Times New Roman"/>
                <a:cs typeface="Times New Roman"/>
              </a:rPr>
              <a:t> </a:t>
            </a:r>
            <a:r>
              <a:rPr sz="2500" spc="-105" dirty="0">
                <a:latin typeface="Symbol"/>
                <a:cs typeface="Symbol"/>
              </a:rPr>
              <a:t></a:t>
            </a:r>
            <a:r>
              <a:rPr sz="2500" spc="-85" dirty="0">
                <a:latin typeface="Times New Roman"/>
                <a:cs typeface="Times New Roman"/>
              </a:rPr>
              <a:t> </a:t>
            </a:r>
            <a:r>
              <a:rPr sz="2500" spc="-25" dirty="0">
                <a:latin typeface="Times New Roman"/>
                <a:cs typeface="Times New Roman"/>
              </a:rPr>
              <a:t>B)</a:t>
            </a:r>
            <a:r>
              <a:rPr sz="2500" dirty="0">
                <a:latin typeface="Times New Roman"/>
                <a:cs typeface="Times New Roman"/>
              </a:rPr>
              <a:t>	</a:t>
            </a:r>
            <a:r>
              <a:rPr sz="2500" spc="-204" dirty="0">
                <a:latin typeface="Times New Roman"/>
                <a:cs typeface="Times New Roman"/>
              </a:rPr>
              <a:t>AC</a:t>
            </a:r>
            <a:r>
              <a:rPr sz="2500" spc="-115" dirty="0">
                <a:latin typeface="Times New Roman"/>
                <a:cs typeface="Times New Roman"/>
              </a:rPr>
              <a:t> </a:t>
            </a:r>
            <a:r>
              <a:rPr sz="2500" spc="-105" dirty="0">
                <a:latin typeface="Symbol"/>
                <a:cs typeface="Symbol"/>
              </a:rPr>
              <a:t></a:t>
            </a:r>
            <a:r>
              <a:rPr sz="2500" spc="-169" dirty="0">
                <a:latin typeface="Times New Roman"/>
                <a:cs typeface="Times New Roman"/>
              </a:rPr>
              <a:t> </a:t>
            </a:r>
            <a:r>
              <a:rPr sz="2500" spc="-145" dirty="0">
                <a:latin typeface="Times New Roman"/>
                <a:cs typeface="Times New Roman"/>
              </a:rPr>
              <a:t>BC</a:t>
            </a:r>
            <a:endParaRPr sz="2500">
              <a:latin typeface="Times New Roman"/>
              <a:cs typeface="Times New Roman"/>
            </a:endParaRPr>
          </a:p>
          <a:p>
            <a:pPr>
              <a:spcBef>
                <a:spcPts val="11"/>
              </a:spcBef>
            </a:pPr>
            <a:endParaRPr sz="3000">
              <a:latin typeface="Times New Roman"/>
              <a:cs typeface="Times New Roman"/>
            </a:endParaRPr>
          </a:p>
          <a:p>
            <a:pPr marL="38099" marR="30479" algn="just"/>
            <a:r>
              <a:rPr b="1" dirty="0">
                <a:latin typeface="Arial"/>
                <a:cs typeface="Arial"/>
              </a:rPr>
              <a:t>The</a:t>
            </a:r>
            <a:r>
              <a:rPr b="1" spc="-25" dirty="0">
                <a:latin typeface="Arial"/>
                <a:cs typeface="Arial"/>
              </a:rPr>
              <a:t> </a:t>
            </a:r>
            <a:r>
              <a:rPr b="1" dirty="0">
                <a:latin typeface="Arial"/>
                <a:cs typeface="Arial"/>
              </a:rPr>
              <a:t>effect</a:t>
            </a:r>
            <a:r>
              <a:rPr b="1" spc="-11" dirty="0">
                <a:latin typeface="Arial"/>
                <a:cs typeface="Arial"/>
              </a:rPr>
              <a:t> </a:t>
            </a:r>
            <a:r>
              <a:rPr b="1" dirty="0">
                <a:latin typeface="Arial"/>
                <a:cs typeface="Arial"/>
              </a:rPr>
              <a:t>of</a:t>
            </a:r>
            <a:r>
              <a:rPr b="1" spc="-5" dirty="0">
                <a:latin typeface="Arial"/>
                <a:cs typeface="Arial"/>
              </a:rPr>
              <a:t> </a:t>
            </a:r>
            <a:r>
              <a:rPr b="1" dirty="0">
                <a:latin typeface="Arial"/>
                <a:cs typeface="Arial"/>
              </a:rPr>
              <a:t>adding</a:t>
            </a:r>
            <a:r>
              <a:rPr b="1" spc="-35" dirty="0">
                <a:latin typeface="Arial"/>
                <a:cs typeface="Arial"/>
              </a:rPr>
              <a:t> </a:t>
            </a:r>
            <a:r>
              <a:rPr b="1" dirty="0">
                <a:latin typeface="Arial"/>
                <a:cs typeface="Arial"/>
              </a:rPr>
              <a:t>the</a:t>
            </a:r>
            <a:r>
              <a:rPr b="1" spc="-20" dirty="0">
                <a:latin typeface="Arial"/>
                <a:cs typeface="Arial"/>
              </a:rPr>
              <a:t> </a:t>
            </a:r>
            <a:r>
              <a:rPr b="1" dirty="0">
                <a:latin typeface="Arial"/>
                <a:cs typeface="Arial"/>
              </a:rPr>
              <a:t>same</a:t>
            </a:r>
            <a:r>
              <a:rPr b="1" spc="11" dirty="0">
                <a:latin typeface="Arial"/>
                <a:cs typeface="Arial"/>
              </a:rPr>
              <a:t> </a:t>
            </a:r>
            <a:r>
              <a:rPr b="1" dirty="0">
                <a:solidFill>
                  <a:srgbClr val="FF6600"/>
                </a:solidFill>
                <a:latin typeface="Arial"/>
                <a:cs typeface="Arial"/>
              </a:rPr>
              <a:t>positive</a:t>
            </a:r>
            <a:r>
              <a:rPr b="1" spc="-35" dirty="0">
                <a:solidFill>
                  <a:srgbClr val="FF6600"/>
                </a:solidFill>
                <a:latin typeface="Arial"/>
                <a:cs typeface="Arial"/>
              </a:rPr>
              <a:t> </a:t>
            </a:r>
            <a:r>
              <a:rPr b="1" dirty="0">
                <a:solidFill>
                  <a:srgbClr val="FF6600"/>
                </a:solidFill>
                <a:latin typeface="Arial"/>
                <a:cs typeface="Arial"/>
              </a:rPr>
              <a:t>number</a:t>
            </a:r>
            <a:r>
              <a:rPr b="1" spc="5" dirty="0">
                <a:solidFill>
                  <a:srgbClr val="FF6600"/>
                </a:solidFill>
                <a:latin typeface="Arial"/>
                <a:cs typeface="Arial"/>
              </a:rPr>
              <a:t> </a:t>
            </a:r>
            <a:r>
              <a:rPr b="1" spc="-25" dirty="0">
                <a:latin typeface="Arial"/>
                <a:cs typeface="Arial"/>
              </a:rPr>
              <a:t>to </a:t>
            </a:r>
            <a:r>
              <a:rPr b="1" dirty="0">
                <a:latin typeface="Arial"/>
                <a:cs typeface="Arial"/>
              </a:rPr>
              <a:t>both</a:t>
            </a:r>
            <a:r>
              <a:rPr b="1" spc="-45" dirty="0">
                <a:latin typeface="Arial"/>
                <a:cs typeface="Arial"/>
              </a:rPr>
              <a:t> </a:t>
            </a:r>
            <a:r>
              <a:rPr b="1" dirty="0">
                <a:latin typeface="Arial"/>
                <a:cs typeface="Arial"/>
              </a:rPr>
              <a:t>numerator</a:t>
            </a:r>
            <a:r>
              <a:rPr b="1" spc="-15" dirty="0">
                <a:latin typeface="Arial"/>
                <a:cs typeface="Arial"/>
              </a:rPr>
              <a:t> </a:t>
            </a:r>
            <a:r>
              <a:rPr b="1" dirty="0">
                <a:latin typeface="Arial"/>
                <a:cs typeface="Arial"/>
              </a:rPr>
              <a:t>and</a:t>
            </a:r>
            <a:r>
              <a:rPr b="1" spc="-15" dirty="0">
                <a:latin typeface="Arial"/>
                <a:cs typeface="Arial"/>
              </a:rPr>
              <a:t> </a:t>
            </a:r>
            <a:r>
              <a:rPr b="1" dirty="0">
                <a:latin typeface="Arial"/>
                <a:cs typeface="Arial"/>
              </a:rPr>
              <a:t>denominator</a:t>
            </a:r>
            <a:r>
              <a:rPr b="1" spc="-35" dirty="0">
                <a:latin typeface="Arial"/>
                <a:cs typeface="Arial"/>
              </a:rPr>
              <a:t> </a:t>
            </a:r>
            <a:r>
              <a:rPr b="1" dirty="0">
                <a:latin typeface="Arial"/>
                <a:cs typeface="Arial"/>
              </a:rPr>
              <a:t>is</a:t>
            </a:r>
            <a:r>
              <a:rPr b="1" spc="-15" dirty="0">
                <a:latin typeface="Arial"/>
                <a:cs typeface="Arial"/>
              </a:rPr>
              <a:t> </a:t>
            </a:r>
            <a:r>
              <a:rPr b="1" dirty="0">
                <a:latin typeface="Arial"/>
                <a:cs typeface="Arial"/>
              </a:rPr>
              <a:t>to</a:t>
            </a:r>
            <a:r>
              <a:rPr b="1" spc="-25" dirty="0">
                <a:latin typeface="Arial"/>
                <a:cs typeface="Arial"/>
              </a:rPr>
              <a:t> </a:t>
            </a:r>
            <a:r>
              <a:rPr b="1" dirty="0">
                <a:latin typeface="Arial"/>
                <a:cs typeface="Arial"/>
              </a:rPr>
              <a:t>make</a:t>
            </a:r>
            <a:r>
              <a:rPr b="1" spc="-11" dirty="0">
                <a:latin typeface="Arial"/>
                <a:cs typeface="Arial"/>
              </a:rPr>
              <a:t> </a:t>
            </a:r>
            <a:r>
              <a:rPr b="1" spc="-20" dirty="0">
                <a:latin typeface="Arial"/>
                <a:cs typeface="Arial"/>
              </a:rPr>
              <a:t>them </a:t>
            </a:r>
            <a:r>
              <a:rPr b="1" dirty="0">
                <a:latin typeface="Arial"/>
                <a:cs typeface="Arial"/>
              </a:rPr>
              <a:t>similar,</a:t>
            </a:r>
            <a:r>
              <a:rPr b="1" spc="-55" dirty="0">
                <a:latin typeface="Arial"/>
                <a:cs typeface="Arial"/>
              </a:rPr>
              <a:t> </a:t>
            </a:r>
            <a:r>
              <a:rPr b="1" dirty="0">
                <a:latin typeface="Arial"/>
                <a:cs typeface="Arial"/>
              </a:rPr>
              <a:t>i.e.</a:t>
            </a:r>
            <a:r>
              <a:rPr b="1" spc="-60" dirty="0">
                <a:latin typeface="Arial"/>
                <a:cs typeface="Arial"/>
              </a:rPr>
              <a:t> </a:t>
            </a:r>
            <a:r>
              <a:rPr b="1" dirty="0">
                <a:latin typeface="Arial"/>
                <a:cs typeface="Arial"/>
              </a:rPr>
              <a:t>to</a:t>
            </a:r>
            <a:r>
              <a:rPr b="1" spc="-35" dirty="0">
                <a:latin typeface="Arial"/>
                <a:cs typeface="Arial"/>
              </a:rPr>
              <a:t> </a:t>
            </a:r>
            <a:r>
              <a:rPr b="1" dirty="0">
                <a:latin typeface="Arial"/>
                <a:cs typeface="Arial"/>
              </a:rPr>
              <a:t>make</a:t>
            </a:r>
            <a:r>
              <a:rPr b="1" spc="-25" dirty="0">
                <a:latin typeface="Arial"/>
                <a:cs typeface="Arial"/>
              </a:rPr>
              <a:t> </a:t>
            </a:r>
            <a:r>
              <a:rPr b="1" dirty="0">
                <a:latin typeface="Arial"/>
                <a:cs typeface="Arial"/>
              </a:rPr>
              <a:t>their</a:t>
            </a:r>
            <a:r>
              <a:rPr b="1" spc="-45" dirty="0">
                <a:latin typeface="Arial"/>
                <a:cs typeface="Arial"/>
              </a:rPr>
              <a:t> </a:t>
            </a:r>
            <a:r>
              <a:rPr b="1" dirty="0">
                <a:latin typeface="Arial"/>
                <a:cs typeface="Arial"/>
              </a:rPr>
              <a:t>ratio</a:t>
            </a:r>
            <a:r>
              <a:rPr b="1" spc="-25" dirty="0">
                <a:latin typeface="Arial"/>
                <a:cs typeface="Arial"/>
              </a:rPr>
              <a:t> </a:t>
            </a:r>
            <a:r>
              <a:rPr b="1" dirty="0">
                <a:latin typeface="Arial"/>
                <a:cs typeface="Arial"/>
              </a:rPr>
              <a:t>closer</a:t>
            </a:r>
            <a:r>
              <a:rPr b="1" spc="-25" dirty="0">
                <a:latin typeface="Arial"/>
                <a:cs typeface="Arial"/>
              </a:rPr>
              <a:t> </a:t>
            </a:r>
            <a:r>
              <a:rPr b="1" dirty="0">
                <a:latin typeface="Arial"/>
                <a:cs typeface="Arial"/>
              </a:rPr>
              <a:t>to</a:t>
            </a:r>
            <a:r>
              <a:rPr b="1" spc="-35" dirty="0">
                <a:latin typeface="Arial"/>
                <a:cs typeface="Arial"/>
              </a:rPr>
              <a:t> </a:t>
            </a:r>
            <a:r>
              <a:rPr b="1" spc="-25" dirty="0">
                <a:latin typeface="Arial"/>
                <a:cs typeface="Arial"/>
              </a:rPr>
              <a:t>1:</a:t>
            </a:r>
            <a:endParaRPr>
              <a:latin typeface="Arial"/>
              <a:cs typeface="Arial"/>
            </a:endParaRPr>
          </a:p>
          <a:p>
            <a:pPr marL="494653" marR="1549361" algn="just">
              <a:lnSpc>
                <a:spcPct val="150000"/>
              </a:lnSpc>
            </a:pPr>
            <a:r>
              <a:rPr b="1" dirty="0">
                <a:latin typeface="Arial"/>
                <a:cs typeface="Arial"/>
              </a:rPr>
              <a:t>RR</a:t>
            </a:r>
            <a:r>
              <a:rPr b="1" spc="-11" dirty="0">
                <a:latin typeface="Arial"/>
                <a:cs typeface="Arial"/>
              </a:rPr>
              <a:t> </a:t>
            </a:r>
            <a:r>
              <a:rPr b="1" dirty="0">
                <a:latin typeface="Arial"/>
                <a:cs typeface="Arial"/>
              </a:rPr>
              <a:t>is</a:t>
            </a:r>
            <a:r>
              <a:rPr b="1" spc="-15" dirty="0">
                <a:latin typeface="Arial"/>
                <a:cs typeface="Arial"/>
              </a:rPr>
              <a:t> </a:t>
            </a:r>
            <a:r>
              <a:rPr b="1" dirty="0">
                <a:latin typeface="Arial"/>
                <a:cs typeface="Arial"/>
              </a:rPr>
              <a:t>always</a:t>
            </a:r>
            <a:r>
              <a:rPr b="1" spc="-25" dirty="0">
                <a:latin typeface="Arial"/>
                <a:cs typeface="Arial"/>
              </a:rPr>
              <a:t> </a:t>
            </a:r>
            <a:r>
              <a:rPr b="1" dirty="0">
                <a:latin typeface="Arial"/>
                <a:cs typeface="Arial"/>
              </a:rPr>
              <a:t>closer</a:t>
            </a:r>
            <a:r>
              <a:rPr b="1" spc="-11" dirty="0">
                <a:latin typeface="Arial"/>
                <a:cs typeface="Arial"/>
              </a:rPr>
              <a:t> </a:t>
            </a:r>
            <a:r>
              <a:rPr b="1" dirty="0">
                <a:latin typeface="Arial"/>
                <a:cs typeface="Arial"/>
              </a:rPr>
              <a:t>to</a:t>
            </a:r>
            <a:r>
              <a:rPr b="1" spc="-25" dirty="0">
                <a:latin typeface="Arial"/>
                <a:cs typeface="Arial"/>
              </a:rPr>
              <a:t> </a:t>
            </a:r>
            <a:r>
              <a:rPr b="1" dirty="0">
                <a:latin typeface="Arial"/>
                <a:cs typeface="Arial"/>
              </a:rPr>
              <a:t>1</a:t>
            </a:r>
            <a:r>
              <a:rPr b="1" spc="-20" dirty="0">
                <a:latin typeface="Arial"/>
                <a:cs typeface="Arial"/>
              </a:rPr>
              <a:t> </a:t>
            </a:r>
            <a:r>
              <a:rPr b="1" dirty="0">
                <a:latin typeface="Arial"/>
                <a:cs typeface="Arial"/>
              </a:rPr>
              <a:t>than</a:t>
            </a:r>
            <a:r>
              <a:rPr b="1" spc="-25" dirty="0">
                <a:latin typeface="Arial"/>
                <a:cs typeface="Arial"/>
              </a:rPr>
              <a:t> OR. </a:t>
            </a:r>
            <a:r>
              <a:rPr b="1" dirty="0">
                <a:latin typeface="Arial"/>
                <a:cs typeface="Arial"/>
              </a:rPr>
              <a:t>OR</a:t>
            </a:r>
            <a:r>
              <a:rPr b="1" spc="-35" dirty="0">
                <a:latin typeface="Arial"/>
                <a:cs typeface="Arial"/>
              </a:rPr>
              <a:t> </a:t>
            </a:r>
            <a:r>
              <a:rPr b="1" dirty="0">
                <a:latin typeface="Arial"/>
                <a:cs typeface="Arial"/>
              </a:rPr>
              <a:t>is</a:t>
            </a:r>
            <a:r>
              <a:rPr b="1" spc="-11" dirty="0">
                <a:latin typeface="Arial"/>
                <a:cs typeface="Arial"/>
              </a:rPr>
              <a:t> </a:t>
            </a:r>
            <a:r>
              <a:rPr b="1" dirty="0">
                <a:latin typeface="Arial"/>
                <a:cs typeface="Arial"/>
              </a:rPr>
              <a:t>always</a:t>
            </a:r>
            <a:r>
              <a:rPr b="1" spc="-11" dirty="0">
                <a:latin typeface="Arial"/>
                <a:cs typeface="Arial"/>
              </a:rPr>
              <a:t> </a:t>
            </a:r>
            <a:r>
              <a:rPr b="1" dirty="0">
                <a:latin typeface="Arial"/>
                <a:cs typeface="Arial"/>
              </a:rPr>
              <a:t>more</a:t>
            </a:r>
            <a:r>
              <a:rPr b="1" spc="-11" dirty="0">
                <a:latin typeface="Arial"/>
                <a:cs typeface="Arial"/>
              </a:rPr>
              <a:t> </a:t>
            </a:r>
            <a:r>
              <a:rPr b="1" dirty="0">
                <a:latin typeface="Arial"/>
                <a:cs typeface="Arial"/>
              </a:rPr>
              <a:t>extreme than</a:t>
            </a:r>
            <a:r>
              <a:rPr b="1" spc="-20" dirty="0">
                <a:latin typeface="Arial"/>
                <a:cs typeface="Arial"/>
              </a:rPr>
              <a:t> </a:t>
            </a:r>
            <a:r>
              <a:rPr b="1" spc="-25" dirty="0">
                <a:latin typeface="Arial"/>
                <a:cs typeface="Arial"/>
              </a:rPr>
              <a:t>RR</a:t>
            </a:r>
            <a:endParaRPr>
              <a:latin typeface="Arial"/>
              <a:cs typeface="Arial"/>
            </a:endParaRPr>
          </a:p>
        </p:txBody>
      </p:sp>
      <p:sp>
        <p:nvSpPr>
          <p:cNvPr id="16" name="object 16"/>
          <p:cNvSpPr txBox="1">
            <a:spLocks noGrp="1"/>
          </p:cNvSpPr>
          <p:nvPr>
            <p:ph type="title"/>
          </p:nvPr>
        </p:nvSpPr>
        <p:spPr>
          <a:xfrm>
            <a:off x="1170841" y="737108"/>
            <a:ext cx="7107555" cy="505908"/>
          </a:xfrm>
          <a:prstGeom prst="rect">
            <a:avLst/>
          </a:prstGeom>
        </p:spPr>
        <p:txBody>
          <a:bodyPr vert="horz" wrap="square" lIns="0" tIns="13335" rIns="0" bIns="0" rtlCol="0">
            <a:spAutoFit/>
          </a:bodyPr>
          <a:lstStyle/>
          <a:p>
            <a:pPr marL="12700">
              <a:spcBef>
                <a:spcPts val="105"/>
              </a:spcBef>
            </a:pPr>
            <a:r>
              <a:rPr sz="3200" dirty="0"/>
              <a:t>Odds</a:t>
            </a:r>
            <a:r>
              <a:rPr sz="3200" spc="-60" dirty="0"/>
              <a:t> </a:t>
            </a:r>
            <a:r>
              <a:rPr sz="3200" dirty="0"/>
              <a:t>ratio</a:t>
            </a:r>
            <a:r>
              <a:rPr sz="3200" spc="-45" dirty="0"/>
              <a:t> </a:t>
            </a:r>
            <a:r>
              <a:rPr sz="3200" dirty="0"/>
              <a:t>compared</a:t>
            </a:r>
            <a:r>
              <a:rPr sz="3200" spc="-35" dirty="0"/>
              <a:t> </a:t>
            </a:r>
            <a:r>
              <a:rPr sz="3200" dirty="0"/>
              <a:t>to</a:t>
            </a:r>
            <a:r>
              <a:rPr sz="3200" spc="-35" dirty="0"/>
              <a:t> </a:t>
            </a:r>
            <a:r>
              <a:rPr sz="3200" dirty="0"/>
              <a:t>Relative</a:t>
            </a:r>
            <a:r>
              <a:rPr sz="3200" spc="-51" dirty="0"/>
              <a:t> </a:t>
            </a:r>
            <a:r>
              <a:rPr sz="3200" spc="-20" dirty="0"/>
              <a:t>risk</a:t>
            </a:r>
            <a:endParaRPr sz="3200"/>
          </a:p>
        </p:txBody>
      </p:sp>
      <p:grpSp>
        <p:nvGrpSpPr>
          <p:cNvPr id="17" name="object 17"/>
          <p:cNvGrpSpPr/>
          <p:nvPr/>
        </p:nvGrpSpPr>
        <p:grpSpPr>
          <a:xfrm>
            <a:off x="6112766" y="2717295"/>
            <a:ext cx="1408431" cy="1481455"/>
            <a:chOff x="6112764" y="2717292"/>
            <a:chExt cx="1408430" cy="1481455"/>
          </a:xfrm>
        </p:grpSpPr>
        <p:sp>
          <p:nvSpPr>
            <p:cNvPr id="18" name="object 18"/>
            <p:cNvSpPr/>
            <p:nvPr/>
          </p:nvSpPr>
          <p:spPr>
            <a:xfrm>
              <a:off x="6896862" y="2820162"/>
              <a:ext cx="609600" cy="838200"/>
            </a:xfrm>
            <a:custGeom>
              <a:avLst/>
              <a:gdLst/>
              <a:ahLst/>
              <a:cxnLst/>
              <a:rect l="l" t="t" r="r" b="b"/>
              <a:pathLst>
                <a:path w="609600" h="838200">
                  <a:moveTo>
                    <a:pt x="0" y="838200"/>
                  </a:moveTo>
                  <a:lnTo>
                    <a:pt x="609600" y="838200"/>
                  </a:lnTo>
                  <a:lnTo>
                    <a:pt x="609600" y="0"/>
                  </a:lnTo>
                  <a:lnTo>
                    <a:pt x="0" y="0"/>
                  </a:lnTo>
                  <a:lnTo>
                    <a:pt x="0" y="838200"/>
                  </a:lnTo>
                  <a:close/>
                </a:path>
              </a:pathLst>
            </a:custGeom>
            <a:ln w="28956">
              <a:solidFill>
                <a:srgbClr val="0000FF"/>
              </a:solidFill>
            </a:ln>
          </p:spPr>
          <p:txBody>
            <a:bodyPr wrap="square" lIns="0" tIns="0" rIns="0" bIns="0" rtlCol="0"/>
            <a:lstStyle/>
            <a:p>
              <a:endParaRPr/>
            </a:p>
          </p:txBody>
        </p:sp>
        <p:sp>
          <p:nvSpPr>
            <p:cNvPr id="19" name="object 19"/>
            <p:cNvSpPr/>
            <p:nvPr/>
          </p:nvSpPr>
          <p:spPr>
            <a:xfrm>
              <a:off x="6214110" y="2731770"/>
              <a:ext cx="527685" cy="1015365"/>
            </a:xfrm>
            <a:custGeom>
              <a:avLst/>
              <a:gdLst/>
              <a:ahLst/>
              <a:cxnLst/>
              <a:rect l="l" t="t" r="r" b="b"/>
              <a:pathLst>
                <a:path w="527684" h="1015364">
                  <a:moveTo>
                    <a:pt x="0" y="266700"/>
                  </a:moveTo>
                  <a:lnTo>
                    <a:pt x="4062" y="218753"/>
                  </a:lnTo>
                  <a:lnTo>
                    <a:pt x="15777" y="173629"/>
                  </a:lnTo>
                  <a:lnTo>
                    <a:pt x="34431" y="132080"/>
                  </a:lnTo>
                  <a:lnTo>
                    <a:pt x="59312" y="94858"/>
                  </a:lnTo>
                  <a:lnTo>
                    <a:pt x="89710" y="62716"/>
                  </a:lnTo>
                  <a:lnTo>
                    <a:pt x="124911" y="36406"/>
                  </a:lnTo>
                  <a:lnTo>
                    <a:pt x="164205" y="16682"/>
                  </a:lnTo>
                  <a:lnTo>
                    <a:pt x="206879" y="4296"/>
                  </a:lnTo>
                  <a:lnTo>
                    <a:pt x="252222" y="0"/>
                  </a:lnTo>
                  <a:lnTo>
                    <a:pt x="297564" y="4296"/>
                  </a:lnTo>
                  <a:lnTo>
                    <a:pt x="340238" y="16682"/>
                  </a:lnTo>
                  <a:lnTo>
                    <a:pt x="379532" y="36406"/>
                  </a:lnTo>
                  <a:lnTo>
                    <a:pt x="414733" y="62716"/>
                  </a:lnTo>
                  <a:lnTo>
                    <a:pt x="445131" y="94858"/>
                  </a:lnTo>
                  <a:lnTo>
                    <a:pt x="470012" y="132079"/>
                  </a:lnTo>
                  <a:lnTo>
                    <a:pt x="488666" y="173629"/>
                  </a:lnTo>
                  <a:lnTo>
                    <a:pt x="500381" y="218753"/>
                  </a:lnTo>
                  <a:lnTo>
                    <a:pt x="504443" y="266700"/>
                  </a:lnTo>
                  <a:lnTo>
                    <a:pt x="500381" y="314646"/>
                  </a:lnTo>
                  <a:lnTo>
                    <a:pt x="488666" y="359770"/>
                  </a:lnTo>
                  <a:lnTo>
                    <a:pt x="470012" y="401319"/>
                  </a:lnTo>
                  <a:lnTo>
                    <a:pt x="445131" y="438541"/>
                  </a:lnTo>
                  <a:lnTo>
                    <a:pt x="414733" y="470683"/>
                  </a:lnTo>
                  <a:lnTo>
                    <a:pt x="379532" y="496993"/>
                  </a:lnTo>
                  <a:lnTo>
                    <a:pt x="340238" y="516717"/>
                  </a:lnTo>
                  <a:lnTo>
                    <a:pt x="297564" y="529103"/>
                  </a:lnTo>
                  <a:lnTo>
                    <a:pt x="252222" y="533400"/>
                  </a:lnTo>
                  <a:lnTo>
                    <a:pt x="206879" y="529103"/>
                  </a:lnTo>
                  <a:lnTo>
                    <a:pt x="164205" y="516717"/>
                  </a:lnTo>
                  <a:lnTo>
                    <a:pt x="124911" y="496993"/>
                  </a:lnTo>
                  <a:lnTo>
                    <a:pt x="89710" y="470683"/>
                  </a:lnTo>
                  <a:lnTo>
                    <a:pt x="59312" y="438541"/>
                  </a:lnTo>
                  <a:lnTo>
                    <a:pt x="34431" y="401320"/>
                  </a:lnTo>
                  <a:lnTo>
                    <a:pt x="15777" y="359770"/>
                  </a:lnTo>
                  <a:lnTo>
                    <a:pt x="4062" y="314646"/>
                  </a:lnTo>
                  <a:lnTo>
                    <a:pt x="0" y="266700"/>
                  </a:lnTo>
                  <a:close/>
                </a:path>
                <a:path w="527684" h="1015364">
                  <a:moveTo>
                    <a:pt x="22860" y="748283"/>
                  </a:moveTo>
                  <a:lnTo>
                    <a:pt x="26922" y="700337"/>
                  </a:lnTo>
                  <a:lnTo>
                    <a:pt x="38637" y="655213"/>
                  </a:lnTo>
                  <a:lnTo>
                    <a:pt x="57291" y="613663"/>
                  </a:lnTo>
                  <a:lnTo>
                    <a:pt x="82172" y="576442"/>
                  </a:lnTo>
                  <a:lnTo>
                    <a:pt x="112570" y="544300"/>
                  </a:lnTo>
                  <a:lnTo>
                    <a:pt x="147771" y="517990"/>
                  </a:lnTo>
                  <a:lnTo>
                    <a:pt x="187065" y="498266"/>
                  </a:lnTo>
                  <a:lnTo>
                    <a:pt x="229739" y="485880"/>
                  </a:lnTo>
                  <a:lnTo>
                    <a:pt x="275081" y="481583"/>
                  </a:lnTo>
                  <a:lnTo>
                    <a:pt x="320424" y="485880"/>
                  </a:lnTo>
                  <a:lnTo>
                    <a:pt x="363098" y="498266"/>
                  </a:lnTo>
                  <a:lnTo>
                    <a:pt x="402392" y="517990"/>
                  </a:lnTo>
                  <a:lnTo>
                    <a:pt x="437593" y="544300"/>
                  </a:lnTo>
                  <a:lnTo>
                    <a:pt x="467991" y="576442"/>
                  </a:lnTo>
                  <a:lnTo>
                    <a:pt x="492872" y="613663"/>
                  </a:lnTo>
                  <a:lnTo>
                    <a:pt x="511526" y="655213"/>
                  </a:lnTo>
                  <a:lnTo>
                    <a:pt x="523241" y="700337"/>
                  </a:lnTo>
                  <a:lnTo>
                    <a:pt x="527304" y="748283"/>
                  </a:lnTo>
                  <a:lnTo>
                    <a:pt x="523241" y="796230"/>
                  </a:lnTo>
                  <a:lnTo>
                    <a:pt x="511526" y="841354"/>
                  </a:lnTo>
                  <a:lnTo>
                    <a:pt x="492872" y="882903"/>
                  </a:lnTo>
                  <a:lnTo>
                    <a:pt x="467991" y="920125"/>
                  </a:lnTo>
                  <a:lnTo>
                    <a:pt x="437593" y="952267"/>
                  </a:lnTo>
                  <a:lnTo>
                    <a:pt x="402392" y="978577"/>
                  </a:lnTo>
                  <a:lnTo>
                    <a:pt x="363098" y="998301"/>
                  </a:lnTo>
                  <a:lnTo>
                    <a:pt x="320424" y="1010687"/>
                  </a:lnTo>
                  <a:lnTo>
                    <a:pt x="275081" y="1014983"/>
                  </a:lnTo>
                  <a:lnTo>
                    <a:pt x="229739" y="1010687"/>
                  </a:lnTo>
                  <a:lnTo>
                    <a:pt x="187065" y="998301"/>
                  </a:lnTo>
                  <a:lnTo>
                    <a:pt x="147771" y="978577"/>
                  </a:lnTo>
                  <a:lnTo>
                    <a:pt x="112570" y="952267"/>
                  </a:lnTo>
                  <a:lnTo>
                    <a:pt x="82172" y="920125"/>
                  </a:lnTo>
                  <a:lnTo>
                    <a:pt x="57291" y="882903"/>
                  </a:lnTo>
                  <a:lnTo>
                    <a:pt x="38637" y="841354"/>
                  </a:lnTo>
                  <a:lnTo>
                    <a:pt x="26922" y="796230"/>
                  </a:lnTo>
                  <a:lnTo>
                    <a:pt x="22860" y="748283"/>
                  </a:lnTo>
                  <a:close/>
                </a:path>
              </a:pathLst>
            </a:custGeom>
            <a:ln w="28956">
              <a:solidFill>
                <a:srgbClr val="FF6600"/>
              </a:solidFill>
            </a:ln>
          </p:spPr>
          <p:txBody>
            <a:bodyPr wrap="square" lIns="0" tIns="0" rIns="0" bIns="0" rtlCol="0"/>
            <a:lstStyle/>
            <a:p>
              <a:endParaRPr/>
            </a:p>
          </p:txBody>
        </p:sp>
        <p:sp>
          <p:nvSpPr>
            <p:cNvPr id="20" name="object 20"/>
            <p:cNvSpPr/>
            <p:nvPr/>
          </p:nvSpPr>
          <p:spPr>
            <a:xfrm>
              <a:off x="6131814" y="3708654"/>
              <a:ext cx="222885" cy="471170"/>
            </a:xfrm>
            <a:custGeom>
              <a:avLst/>
              <a:gdLst/>
              <a:ahLst/>
              <a:cxnLst/>
              <a:rect l="l" t="t" r="r" b="b"/>
              <a:pathLst>
                <a:path w="222885" h="471170">
                  <a:moveTo>
                    <a:pt x="222503" y="0"/>
                  </a:moveTo>
                  <a:lnTo>
                    <a:pt x="0" y="470916"/>
                  </a:lnTo>
                </a:path>
              </a:pathLst>
            </a:custGeom>
            <a:ln w="38100">
              <a:solidFill>
                <a:srgbClr val="FF9900"/>
              </a:solidFill>
            </a:ln>
          </p:spPr>
          <p:txBody>
            <a:bodyPr wrap="square" lIns="0" tIns="0" rIns="0" bIns="0" rtlCol="0"/>
            <a:lstStyle/>
            <a:p>
              <a:endParaRPr/>
            </a:p>
          </p:txBody>
        </p:sp>
      </p:grpSp>
      <p:sp>
        <p:nvSpPr>
          <p:cNvPr id="21" name="object 21"/>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192</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193</a:t>
            </a:r>
          </a:p>
        </p:txBody>
      </p:sp>
      <p:sp>
        <p:nvSpPr>
          <p:cNvPr id="2" name="object 2"/>
          <p:cNvSpPr txBox="1">
            <a:spLocks noGrp="1"/>
          </p:cNvSpPr>
          <p:nvPr>
            <p:ph type="title"/>
          </p:nvPr>
        </p:nvSpPr>
        <p:spPr>
          <a:xfrm>
            <a:off x="598767" y="485393"/>
            <a:ext cx="10994473" cy="908326"/>
          </a:xfrm>
          <a:prstGeom prst="rect">
            <a:avLst/>
          </a:prstGeom>
        </p:spPr>
        <p:txBody>
          <a:bodyPr vert="horz" wrap="square" lIns="0" tIns="472821" rIns="0" bIns="0" rtlCol="0">
            <a:spAutoFit/>
          </a:bodyPr>
          <a:lstStyle/>
          <a:p>
            <a:pPr marL="887708">
              <a:spcBef>
                <a:spcPts val="95"/>
              </a:spcBef>
            </a:pPr>
            <a:r>
              <a:rPr sz="2800" dirty="0"/>
              <a:t>Which</a:t>
            </a:r>
            <a:r>
              <a:rPr sz="2800" spc="-71" dirty="0"/>
              <a:t> </a:t>
            </a:r>
            <a:r>
              <a:rPr sz="2800" dirty="0"/>
              <a:t>measures</a:t>
            </a:r>
            <a:r>
              <a:rPr sz="2800" spc="-60" dirty="0"/>
              <a:t> </a:t>
            </a:r>
            <a:r>
              <a:rPr sz="2800" dirty="0"/>
              <a:t>of</a:t>
            </a:r>
            <a:r>
              <a:rPr sz="2800" spc="-80" dirty="0"/>
              <a:t> </a:t>
            </a:r>
            <a:r>
              <a:rPr sz="2800" dirty="0"/>
              <a:t>efficacy</a:t>
            </a:r>
            <a:r>
              <a:rPr sz="2800" spc="-60" dirty="0"/>
              <a:t> </a:t>
            </a:r>
            <a:r>
              <a:rPr sz="2800" dirty="0"/>
              <a:t>to</a:t>
            </a:r>
            <a:r>
              <a:rPr sz="2800" spc="-80" dirty="0"/>
              <a:t> </a:t>
            </a:r>
            <a:r>
              <a:rPr sz="2800" spc="-11" dirty="0"/>
              <a:t>report?</a:t>
            </a:r>
            <a:endParaRPr sz="2800"/>
          </a:p>
        </p:txBody>
      </p:sp>
      <p:sp>
        <p:nvSpPr>
          <p:cNvPr id="3" name="object 3"/>
          <p:cNvSpPr txBox="1"/>
          <p:nvPr/>
        </p:nvSpPr>
        <p:spPr>
          <a:xfrm>
            <a:off x="1298197" y="2007236"/>
            <a:ext cx="7172325" cy="1613262"/>
          </a:xfrm>
          <a:prstGeom prst="rect">
            <a:avLst/>
          </a:prstGeom>
        </p:spPr>
        <p:txBody>
          <a:bodyPr vert="horz" wrap="square" lIns="0" tIns="12700" rIns="0" bIns="0" rtlCol="0">
            <a:spAutoFit/>
          </a:bodyPr>
          <a:lstStyle/>
          <a:p>
            <a:pPr marL="12700">
              <a:spcBef>
                <a:spcPts val="100"/>
              </a:spcBef>
            </a:pPr>
            <a:r>
              <a:rPr dirty="0">
                <a:latin typeface="Arial"/>
                <a:cs typeface="Arial"/>
              </a:rPr>
              <a:t>A</a:t>
            </a:r>
            <a:r>
              <a:rPr spc="-160" dirty="0">
                <a:latin typeface="Arial"/>
                <a:cs typeface="Arial"/>
              </a:rPr>
              <a:t> </a:t>
            </a:r>
            <a:r>
              <a:rPr dirty="0">
                <a:latin typeface="Arial"/>
                <a:cs typeface="Arial"/>
              </a:rPr>
              <a:t>relative</a:t>
            </a:r>
            <a:r>
              <a:rPr spc="-5" dirty="0">
                <a:latin typeface="Arial"/>
                <a:cs typeface="Arial"/>
              </a:rPr>
              <a:t> </a:t>
            </a:r>
            <a:r>
              <a:rPr dirty="0">
                <a:latin typeface="Arial"/>
                <a:cs typeface="Arial"/>
              </a:rPr>
              <a:t>measure</a:t>
            </a:r>
            <a:r>
              <a:rPr spc="-15" dirty="0">
                <a:latin typeface="Arial"/>
                <a:cs typeface="Arial"/>
              </a:rPr>
              <a:t> </a:t>
            </a:r>
            <a:r>
              <a:rPr dirty="0">
                <a:latin typeface="Arial"/>
                <a:cs typeface="Arial"/>
              </a:rPr>
              <a:t>of</a:t>
            </a:r>
            <a:r>
              <a:rPr spc="-11" dirty="0">
                <a:latin typeface="Arial"/>
                <a:cs typeface="Arial"/>
              </a:rPr>
              <a:t> efficacy</a:t>
            </a:r>
            <a:endParaRPr>
              <a:latin typeface="Arial"/>
              <a:cs typeface="Arial"/>
            </a:endParaRPr>
          </a:p>
          <a:p>
            <a:pPr>
              <a:spcBef>
                <a:spcPts val="5"/>
              </a:spcBef>
            </a:pPr>
            <a:endParaRPr sz="2500">
              <a:latin typeface="Arial"/>
              <a:cs typeface="Arial"/>
            </a:endParaRPr>
          </a:p>
          <a:p>
            <a:pPr marL="12700" marR="5080"/>
            <a:r>
              <a:rPr dirty="0">
                <a:latin typeface="Arial"/>
                <a:cs typeface="Arial"/>
              </a:rPr>
              <a:t>Risk</a:t>
            </a:r>
            <a:r>
              <a:rPr spc="-5" dirty="0">
                <a:latin typeface="Arial"/>
                <a:cs typeface="Arial"/>
              </a:rPr>
              <a:t> </a:t>
            </a:r>
            <a:r>
              <a:rPr dirty="0">
                <a:latin typeface="Arial"/>
                <a:cs typeface="Arial"/>
              </a:rPr>
              <a:t>or</a:t>
            </a:r>
            <a:r>
              <a:rPr spc="-15" dirty="0">
                <a:latin typeface="Arial"/>
                <a:cs typeface="Arial"/>
              </a:rPr>
              <a:t> </a:t>
            </a:r>
            <a:r>
              <a:rPr dirty="0">
                <a:latin typeface="Arial"/>
                <a:cs typeface="Arial"/>
              </a:rPr>
              <a:t>rate</a:t>
            </a:r>
            <a:r>
              <a:rPr spc="-25" dirty="0">
                <a:latin typeface="Arial"/>
                <a:cs typeface="Arial"/>
              </a:rPr>
              <a:t> </a:t>
            </a:r>
            <a:r>
              <a:rPr dirty="0">
                <a:latin typeface="Arial"/>
                <a:cs typeface="Arial"/>
              </a:rPr>
              <a:t>(or</a:t>
            </a:r>
            <a:r>
              <a:rPr spc="-5" dirty="0">
                <a:latin typeface="Arial"/>
                <a:cs typeface="Arial"/>
              </a:rPr>
              <a:t> </a:t>
            </a:r>
            <a:r>
              <a:rPr dirty="0">
                <a:latin typeface="Arial"/>
                <a:cs typeface="Arial"/>
              </a:rPr>
              <a:t>density)</a:t>
            </a:r>
            <a:r>
              <a:rPr spc="-11" dirty="0">
                <a:latin typeface="Arial"/>
                <a:cs typeface="Arial"/>
              </a:rPr>
              <a:t> </a:t>
            </a:r>
            <a:r>
              <a:rPr dirty="0">
                <a:latin typeface="Arial"/>
                <a:cs typeface="Arial"/>
              </a:rPr>
              <a:t>of</a:t>
            </a:r>
            <a:r>
              <a:rPr spc="-11" dirty="0">
                <a:latin typeface="Arial"/>
                <a:cs typeface="Arial"/>
              </a:rPr>
              <a:t> </a:t>
            </a:r>
            <a:r>
              <a:rPr dirty="0">
                <a:latin typeface="Arial"/>
                <a:cs typeface="Arial"/>
              </a:rPr>
              <a:t>the</a:t>
            </a:r>
            <a:r>
              <a:rPr spc="-25" dirty="0">
                <a:latin typeface="Arial"/>
                <a:cs typeface="Arial"/>
              </a:rPr>
              <a:t> </a:t>
            </a:r>
            <a:r>
              <a:rPr dirty="0">
                <a:latin typeface="Arial"/>
                <a:cs typeface="Arial"/>
              </a:rPr>
              <a:t>target</a:t>
            </a:r>
            <a:r>
              <a:rPr spc="-31" dirty="0">
                <a:latin typeface="Arial"/>
                <a:cs typeface="Arial"/>
              </a:rPr>
              <a:t> </a:t>
            </a:r>
            <a:r>
              <a:rPr dirty="0">
                <a:latin typeface="Arial"/>
                <a:cs typeface="Arial"/>
              </a:rPr>
              <a:t>outcome</a:t>
            </a:r>
            <a:r>
              <a:rPr spc="-15" dirty="0">
                <a:latin typeface="Arial"/>
                <a:cs typeface="Arial"/>
              </a:rPr>
              <a:t> </a:t>
            </a:r>
            <a:r>
              <a:rPr spc="-11" dirty="0">
                <a:latin typeface="Arial"/>
                <a:cs typeface="Arial"/>
              </a:rPr>
              <a:t>among </a:t>
            </a:r>
            <a:r>
              <a:rPr dirty="0">
                <a:latin typeface="Arial"/>
                <a:cs typeface="Arial"/>
              </a:rPr>
              <a:t>the</a:t>
            </a:r>
            <a:r>
              <a:rPr spc="-11" dirty="0">
                <a:latin typeface="Arial"/>
                <a:cs typeface="Arial"/>
              </a:rPr>
              <a:t> controls</a:t>
            </a:r>
            <a:endParaRPr>
              <a:latin typeface="Arial"/>
              <a:cs typeface="Arial"/>
            </a:endParaRPr>
          </a:p>
          <a:p>
            <a:pPr>
              <a:spcBef>
                <a:spcPts val="5"/>
              </a:spcBef>
            </a:pPr>
            <a:endParaRPr sz="2500">
              <a:latin typeface="Arial"/>
              <a:cs typeface="Arial"/>
            </a:endParaRPr>
          </a:p>
          <a:p>
            <a:pPr marL="12700"/>
            <a:r>
              <a:rPr dirty="0">
                <a:latin typeface="Arial"/>
                <a:cs typeface="Arial"/>
              </a:rPr>
              <a:t>At</a:t>
            </a:r>
            <a:r>
              <a:rPr spc="-40" dirty="0">
                <a:latin typeface="Arial"/>
                <a:cs typeface="Arial"/>
              </a:rPr>
              <a:t> </a:t>
            </a:r>
            <a:r>
              <a:rPr dirty="0">
                <a:latin typeface="Arial"/>
                <a:cs typeface="Arial"/>
              </a:rPr>
              <a:t>least</a:t>
            </a:r>
            <a:r>
              <a:rPr spc="-15" dirty="0">
                <a:latin typeface="Arial"/>
                <a:cs typeface="Arial"/>
              </a:rPr>
              <a:t> </a:t>
            </a:r>
            <a:r>
              <a:rPr dirty="0">
                <a:latin typeface="Arial"/>
                <a:cs typeface="Arial"/>
              </a:rPr>
              <a:t>one</a:t>
            </a:r>
            <a:r>
              <a:rPr spc="-31" dirty="0">
                <a:latin typeface="Arial"/>
                <a:cs typeface="Arial"/>
              </a:rPr>
              <a:t> </a:t>
            </a:r>
            <a:r>
              <a:rPr dirty="0">
                <a:latin typeface="Arial"/>
                <a:cs typeface="Arial"/>
              </a:rPr>
              <a:t>absolute</a:t>
            </a:r>
            <a:r>
              <a:rPr spc="5" dirty="0">
                <a:latin typeface="Arial"/>
                <a:cs typeface="Arial"/>
              </a:rPr>
              <a:t> </a:t>
            </a:r>
            <a:r>
              <a:rPr dirty="0">
                <a:latin typeface="Arial"/>
                <a:cs typeface="Arial"/>
              </a:rPr>
              <a:t>measure</a:t>
            </a:r>
            <a:r>
              <a:rPr spc="-15" dirty="0">
                <a:latin typeface="Arial"/>
                <a:cs typeface="Arial"/>
              </a:rPr>
              <a:t> </a:t>
            </a:r>
            <a:r>
              <a:rPr dirty="0">
                <a:latin typeface="Arial"/>
                <a:cs typeface="Arial"/>
              </a:rPr>
              <a:t>of</a:t>
            </a:r>
            <a:r>
              <a:rPr spc="-15" dirty="0">
                <a:latin typeface="Arial"/>
                <a:cs typeface="Arial"/>
              </a:rPr>
              <a:t> </a:t>
            </a:r>
            <a:r>
              <a:rPr dirty="0">
                <a:latin typeface="Arial"/>
                <a:cs typeface="Arial"/>
              </a:rPr>
              <a:t>efficacy</a:t>
            </a:r>
            <a:r>
              <a:rPr spc="-20" dirty="0">
                <a:latin typeface="Arial"/>
                <a:cs typeface="Arial"/>
              </a:rPr>
              <a:t> </a:t>
            </a:r>
            <a:r>
              <a:rPr dirty="0">
                <a:latin typeface="Arial"/>
                <a:cs typeface="Arial"/>
              </a:rPr>
              <a:t>(e.g.</a:t>
            </a:r>
            <a:r>
              <a:rPr spc="-31" dirty="0">
                <a:latin typeface="Arial"/>
                <a:cs typeface="Arial"/>
              </a:rPr>
              <a:t> </a:t>
            </a:r>
            <a:r>
              <a:rPr spc="-20" dirty="0">
                <a:latin typeface="Arial"/>
                <a:cs typeface="Arial"/>
              </a:rPr>
              <a:t>NNT)</a:t>
            </a:r>
            <a:endParaRPr>
              <a:latin typeface="Arial"/>
              <a:cs typeface="Aria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194</a:t>
            </a:r>
          </a:p>
        </p:txBody>
      </p:sp>
      <p:sp>
        <p:nvSpPr>
          <p:cNvPr id="2" name="object 2"/>
          <p:cNvSpPr txBox="1">
            <a:spLocks noGrp="1"/>
          </p:cNvSpPr>
          <p:nvPr>
            <p:ph type="title"/>
          </p:nvPr>
        </p:nvSpPr>
        <p:spPr>
          <a:xfrm>
            <a:off x="598767" y="485394"/>
            <a:ext cx="10994473" cy="1004379"/>
          </a:xfrm>
          <a:prstGeom prst="rect">
            <a:avLst/>
          </a:prstGeom>
        </p:spPr>
        <p:txBody>
          <a:bodyPr vert="horz" wrap="square" lIns="0" tIns="446024" rIns="0" bIns="0" rtlCol="0">
            <a:spAutoFit/>
          </a:bodyPr>
          <a:lstStyle/>
          <a:p>
            <a:pPr marL="1051534">
              <a:spcBef>
                <a:spcPts val="100"/>
              </a:spcBef>
            </a:pPr>
            <a:r>
              <a:rPr dirty="0"/>
              <a:t>Adjustment</a:t>
            </a:r>
            <a:r>
              <a:rPr spc="-140" dirty="0"/>
              <a:t> </a:t>
            </a:r>
            <a:r>
              <a:rPr dirty="0"/>
              <a:t>for</a:t>
            </a:r>
            <a:r>
              <a:rPr spc="-140" dirty="0"/>
              <a:t> </a:t>
            </a:r>
            <a:r>
              <a:rPr spc="-11" dirty="0"/>
              <a:t>confounding</a:t>
            </a:r>
          </a:p>
        </p:txBody>
      </p:sp>
      <p:sp>
        <p:nvSpPr>
          <p:cNvPr id="3" name="object 3"/>
          <p:cNvSpPr txBox="1"/>
          <p:nvPr/>
        </p:nvSpPr>
        <p:spPr>
          <a:xfrm>
            <a:off x="1197053" y="2084324"/>
            <a:ext cx="6798309" cy="3248710"/>
          </a:xfrm>
          <a:prstGeom prst="rect">
            <a:avLst/>
          </a:prstGeom>
        </p:spPr>
        <p:txBody>
          <a:bodyPr vert="horz" wrap="square" lIns="0" tIns="71755" rIns="0" bIns="0" rtlCol="0">
            <a:spAutoFit/>
          </a:bodyPr>
          <a:lstStyle/>
          <a:p>
            <a:pPr marL="355591" marR="5080">
              <a:lnSpc>
                <a:spcPts val="1920"/>
              </a:lnSpc>
              <a:spcBef>
                <a:spcPts val="565"/>
              </a:spcBef>
            </a:pPr>
            <a:r>
              <a:rPr sz="2000" b="1" dirty="0">
                <a:solidFill>
                  <a:srgbClr val="A40020"/>
                </a:solidFill>
                <a:latin typeface="Arial"/>
                <a:cs typeface="Arial"/>
              </a:rPr>
              <a:t>RCT</a:t>
            </a:r>
            <a:r>
              <a:rPr sz="2000" b="1" spc="-11" dirty="0">
                <a:solidFill>
                  <a:srgbClr val="A40020"/>
                </a:solidFill>
                <a:latin typeface="Arial"/>
                <a:cs typeface="Arial"/>
              </a:rPr>
              <a:t> </a:t>
            </a:r>
            <a:r>
              <a:rPr sz="2000" b="1" dirty="0">
                <a:solidFill>
                  <a:srgbClr val="A40020"/>
                </a:solidFill>
                <a:latin typeface="Arial"/>
                <a:cs typeface="Arial"/>
              </a:rPr>
              <a:t>findings:</a:t>
            </a:r>
            <a:r>
              <a:rPr sz="2000" b="1" spc="-31" dirty="0">
                <a:solidFill>
                  <a:srgbClr val="A40020"/>
                </a:solidFill>
                <a:latin typeface="Arial"/>
                <a:cs typeface="Arial"/>
              </a:rPr>
              <a:t> </a:t>
            </a:r>
            <a:r>
              <a:rPr sz="2000" b="1" dirty="0">
                <a:solidFill>
                  <a:srgbClr val="A40020"/>
                </a:solidFill>
                <a:latin typeface="Arial"/>
                <a:cs typeface="Arial"/>
              </a:rPr>
              <a:t>Daily</a:t>
            </a:r>
            <a:r>
              <a:rPr sz="2000" b="1" spc="-31" dirty="0">
                <a:solidFill>
                  <a:srgbClr val="A40020"/>
                </a:solidFill>
                <a:latin typeface="Arial"/>
                <a:cs typeface="Arial"/>
              </a:rPr>
              <a:t> </a:t>
            </a:r>
            <a:r>
              <a:rPr sz="2000" b="1" dirty="0">
                <a:solidFill>
                  <a:srgbClr val="A40020"/>
                </a:solidFill>
                <a:latin typeface="Arial"/>
                <a:cs typeface="Arial"/>
              </a:rPr>
              <a:t>food</a:t>
            </a:r>
            <a:r>
              <a:rPr sz="2000" b="1" spc="-11" dirty="0">
                <a:solidFill>
                  <a:srgbClr val="A40020"/>
                </a:solidFill>
                <a:latin typeface="Arial"/>
                <a:cs typeface="Arial"/>
              </a:rPr>
              <a:t> </a:t>
            </a:r>
            <a:r>
              <a:rPr sz="2000" b="1" dirty="0">
                <a:solidFill>
                  <a:srgbClr val="A40020"/>
                </a:solidFill>
                <a:latin typeface="Arial"/>
                <a:cs typeface="Arial"/>
              </a:rPr>
              <a:t>supplementation</a:t>
            </a:r>
            <a:r>
              <a:rPr sz="2000" b="1" spc="-51" dirty="0">
                <a:solidFill>
                  <a:srgbClr val="A40020"/>
                </a:solidFill>
                <a:latin typeface="Arial"/>
                <a:cs typeface="Arial"/>
              </a:rPr>
              <a:t> </a:t>
            </a:r>
            <a:r>
              <a:rPr sz="2000" b="1" dirty="0">
                <a:solidFill>
                  <a:srgbClr val="A40020"/>
                </a:solidFill>
                <a:latin typeface="Arial"/>
                <a:cs typeface="Arial"/>
              </a:rPr>
              <a:t>to</a:t>
            </a:r>
            <a:r>
              <a:rPr sz="2000" b="1" spc="-20" dirty="0">
                <a:solidFill>
                  <a:srgbClr val="A40020"/>
                </a:solidFill>
                <a:latin typeface="Arial"/>
                <a:cs typeface="Arial"/>
              </a:rPr>
              <a:t> </a:t>
            </a:r>
            <a:r>
              <a:rPr sz="2000" b="1" dirty="0">
                <a:solidFill>
                  <a:srgbClr val="A40020"/>
                </a:solidFill>
                <a:latin typeface="Arial"/>
                <a:cs typeface="Arial"/>
              </a:rPr>
              <a:t>4</a:t>
            </a:r>
            <a:r>
              <a:rPr sz="2000" b="1" spc="-20" dirty="0">
                <a:solidFill>
                  <a:srgbClr val="A40020"/>
                </a:solidFill>
                <a:latin typeface="Arial"/>
                <a:cs typeface="Arial"/>
              </a:rPr>
              <a:t> </a:t>
            </a:r>
            <a:r>
              <a:rPr sz="2000" b="1" spc="-11" dirty="0">
                <a:solidFill>
                  <a:srgbClr val="A40020"/>
                </a:solidFill>
                <a:latin typeface="Arial"/>
                <a:cs typeface="Arial"/>
              </a:rPr>
              <a:t>month </a:t>
            </a:r>
            <a:r>
              <a:rPr sz="2000" b="1" dirty="0">
                <a:solidFill>
                  <a:srgbClr val="A40020"/>
                </a:solidFill>
                <a:latin typeface="Arial"/>
                <a:cs typeface="Arial"/>
              </a:rPr>
              <a:t>old</a:t>
            </a:r>
            <a:r>
              <a:rPr sz="2000" b="1" spc="-25" dirty="0">
                <a:solidFill>
                  <a:srgbClr val="A40020"/>
                </a:solidFill>
                <a:latin typeface="Arial"/>
                <a:cs typeface="Arial"/>
              </a:rPr>
              <a:t> </a:t>
            </a:r>
            <a:r>
              <a:rPr sz="2000" b="1" dirty="0">
                <a:solidFill>
                  <a:srgbClr val="A40020"/>
                </a:solidFill>
                <a:latin typeface="Arial"/>
                <a:cs typeface="Arial"/>
              </a:rPr>
              <a:t>infants</a:t>
            </a:r>
            <a:r>
              <a:rPr sz="2000" b="1" spc="-45" dirty="0">
                <a:solidFill>
                  <a:srgbClr val="A40020"/>
                </a:solidFill>
                <a:latin typeface="Arial"/>
                <a:cs typeface="Arial"/>
              </a:rPr>
              <a:t> </a:t>
            </a:r>
            <a:r>
              <a:rPr sz="2000" b="1" dirty="0">
                <a:solidFill>
                  <a:srgbClr val="A40020"/>
                </a:solidFill>
                <a:latin typeface="Arial"/>
                <a:cs typeface="Arial"/>
              </a:rPr>
              <a:t>resulted</a:t>
            </a:r>
            <a:r>
              <a:rPr sz="2000" b="1" spc="-35" dirty="0">
                <a:solidFill>
                  <a:srgbClr val="A40020"/>
                </a:solidFill>
                <a:latin typeface="Arial"/>
                <a:cs typeface="Arial"/>
              </a:rPr>
              <a:t> </a:t>
            </a:r>
            <a:r>
              <a:rPr sz="2000" b="1" dirty="0">
                <a:solidFill>
                  <a:srgbClr val="A40020"/>
                </a:solidFill>
                <a:latin typeface="Arial"/>
                <a:cs typeface="Arial"/>
              </a:rPr>
              <a:t>in</a:t>
            </a:r>
            <a:r>
              <a:rPr sz="2000" b="1" spc="-15" dirty="0">
                <a:solidFill>
                  <a:srgbClr val="A40020"/>
                </a:solidFill>
                <a:latin typeface="Arial"/>
                <a:cs typeface="Arial"/>
              </a:rPr>
              <a:t> </a:t>
            </a:r>
            <a:r>
              <a:rPr sz="2000" b="1" dirty="0">
                <a:solidFill>
                  <a:srgbClr val="A40020"/>
                </a:solidFill>
                <a:latin typeface="Arial"/>
                <a:cs typeface="Arial"/>
              </a:rPr>
              <a:t>0.3</a:t>
            </a:r>
            <a:r>
              <a:rPr sz="2000" b="1" spc="-31" dirty="0">
                <a:solidFill>
                  <a:srgbClr val="A40020"/>
                </a:solidFill>
                <a:latin typeface="Arial"/>
                <a:cs typeface="Arial"/>
              </a:rPr>
              <a:t> </a:t>
            </a:r>
            <a:r>
              <a:rPr sz="2000" b="1" dirty="0">
                <a:solidFill>
                  <a:srgbClr val="A40020"/>
                </a:solidFill>
                <a:latin typeface="Arial"/>
                <a:cs typeface="Arial"/>
              </a:rPr>
              <a:t>kg</a:t>
            </a:r>
            <a:r>
              <a:rPr sz="2000" b="1" spc="-5" dirty="0">
                <a:solidFill>
                  <a:srgbClr val="A40020"/>
                </a:solidFill>
                <a:latin typeface="Arial"/>
                <a:cs typeface="Arial"/>
              </a:rPr>
              <a:t> </a:t>
            </a:r>
            <a:r>
              <a:rPr sz="2000" b="1" i="1" dirty="0">
                <a:solidFill>
                  <a:srgbClr val="A40020"/>
                </a:solidFill>
                <a:latin typeface="Arial"/>
                <a:cs typeface="Arial"/>
              </a:rPr>
              <a:t>higher</a:t>
            </a:r>
            <a:r>
              <a:rPr sz="2000" b="1" i="1" spc="-25" dirty="0">
                <a:solidFill>
                  <a:srgbClr val="A40020"/>
                </a:solidFill>
                <a:latin typeface="Arial"/>
                <a:cs typeface="Arial"/>
              </a:rPr>
              <a:t> </a:t>
            </a:r>
            <a:r>
              <a:rPr sz="2000" b="1" dirty="0">
                <a:solidFill>
                  <a:srgbClr val="A40020"/>
                </a:solidFill>
                <a:latin typeface="Arial"/>
                <a:cs typeface="Arial"/>
              </a:rPr>
              <a:t>mean</a:t>
            </a:r>
            <a:r>
              <a:rPr sz="2000" b="1" spc="-15" dirty="0">
                <a:solidFill>
                  <a:srgbClr val="A40020"/>
                </a:solidFill>
                <a:latin typeface="Arial"/>
                <a:cs typeface="Arial"/>
              </a:rPr>
              <a:t> </a:t>
            </a:r>
            <a:r>
              <a:rPr sz="2000" b="1" dirty="0">
                <a:solidFill>
                  <a:srgbClr val="A40020"/>
                </a:solidFill>
                <a:latin typeface="Arial"/>
                <a:cs typeface="Arial"/>
              </a:rPr>
              <a:t>increase</a:t>
            </a:r>
            <a:r>
              <a:rPr sz="2000" b="1" spc="-25" dirty="0">
                <a:solidFill>
                  <a:srgbClr val="A40020"/>
                </a:solidFill>
                <a:latin typeface="Arial"/>
                <a:cs typeface="Arial"/>
              </a:rPr>
              <a:t> in </a:t>
            </a:r>
            <a:r>
              <a:rPr sz="2000" b="1" dirty="0">
                <a:solidFill>
                  <a:srgbClr val="A40020"/>
                </a:solidFill>
                <a:latin typeface="Arial"/>
                <a:cs typeface="Arial"/>
              </a:rPr>
              <a:t>weight</a:t>
            </a:r>
            <a:r>
              <a:rPr sz="2000" b="1" spc="-71" dirty="0">
                <a:solidFill>
                  <a:srgbClr val="A40020"/>
                </a:solidFill>
                <a:latin typeface="Arial"/>
                <a:cs typeface="Arial"/>
              </a:rPr>
              <a:t> </a:t>
            </a:r>
            <a:r>
              <a:rPr sz="2000" b="1" dirty="0">
                <a:solidFill>
                  <a:srgbClr val="A40020"/>
                </a:solidFill>
                <a:latin typeface="Arial"/>
                <a:cs typeface="Arial"/>
              </a:rPr>
              <a:t>when</a:t>
            </a:r>
            <a:r>
              <a:rPr sz="2000" b="1" spc="-40" dirty="0">
                <a:solidFill>
                  <a:srgbClr val="A40020"/>
                </a:solidFill>
                <a:latin typeface="Arial"/>
                <a:cs typeface="Arial"/>
              </a:rPr>
              <a:t> </a:t>
            </a:r>
            <a:r>
              <a:rPr sz="2000" b="1" dirty="0">
                <a:solidFill>
                  <a:srgbClr val="A40020"/>
                </a:solidFill>
                <a:latin typeface="Arial"/>
                <a:cs typeface="Arial"/>
              </a:rPr>
              <a:t>they</a:t>
            </a:r>
            <a:r>
              <a:rPr sz="2000" b="1" spc="-25" dirty="0">
                <a:solidFill>
                  <a:srgbClr val="A40020"/>
                </a:solidFill>
                <a:latin typeface="Arial"/>
                <a:cs typeface="Arial"/>
              </a:rPr>
              <a:t> </a:t>
            </a:r>
            <a:r>
              <a:rPr sz="2000" b="1" dirty="0">
                <a:solidFill>
                  <a:srgbClr val="A40020"/>
                </a:solidFill>
                <a:latin typeface="Arial"/>
                <a:cs typeface="Arial"/>
              </a:rPr>
              <a:t>had reached</a:t>
            </a:r>
            <a:r>
              <a:rPr sz="2000" b="1" spc="-25" dirty="0">
                <a:solidFill>
                  <a:srgbClr val="A40020"/>
                </a:solidFill>
                <a:latin typeface="Arial"/>
                <a:cs typeface="Arial"/>
              </a:rPr>
              <a:t> </a:t>
            </a:r>
            <a:r>
              <a:rPr sz="2000" b="1" dirty="0">
                <a:solidFill>
                  <a:srgbClr val="A40020"/>
                </a:solidFill>
                <a:latin typeface="Arial"/>
                <a:cs typeface="Arial"/>
              </a:rPr>
              <a:t>age 12</a:t>
            </a:r>
            <a:r>
              <a:rPr sz="2000" b="1" spc="-15" dirty="0">
                <a:solidFill>
                  <a:srgbClr val="A40020"/>
                </a:solidFill>
                <a:latin typeface="Arial"/>
                <a:cs typeface="Arial"/>
              </a:rPr>
              <a:t> </a:t>
            </a:r>
            <a:r>
              <a:rPr sz="2000" b="1" dirty="0">
                <a:solidFill>
                  <a:srgbClr val="A40020"/>
                </a:solidFill>
                <a:latin typeface="Arial"/>
                <a:cs typeface="Arial"/>
              </a:rPr>
              <a:t>months</a:t>
            </a:r>
            <a:r>
              <a:rPr sz="2000" b="1" spc="-15" dirty="0">
                <a:solidFill>
                  <a:srgbClr val="A40020"/>
                </a:solidFill>
                <a:latin typeface="Arial"/>
                <a:cs typeface="Arial"/>
              </a:rPr>
              <a:t> </a:t>
            </a:r>
            <a:r>
              <a:rPr sz="2000" b="1" spc="-25" dirty="0">
                <a:solidFill>
                  <a:srgbClr val="A40020"/>
                </a:solidFill>
                <a:latin typeface="Arial"/>
                <a:cs typeface="Arial"/>
              </a:rPr>
              <a:t>(</a:t>
            </a:r>
            <a:r>
              <a:rPr sz="2000" b="1" i="1" spc="-25" dirty="0">
                <a:solidFill>
                  <a:srgbClr val="A40020"/>
                </a:solidFill>
                <a:latin typeface="Arial"/>
                <a:cs typeface="Arial"/>
              </a:rPr>
              <a:t>as </a:t>
            </a:r>
            <a:r>
              <a:rPr sz="2000" b="1" i="1" dirty="0">
                <a:solidFill>
                  <a:srgbClr val="A40020"/>
                </a:solidFill>
                <a:latin typeface="Arial"/>
                <a:cs typeface="Arial"/>
              </a:rPr>
              <a:t>compared</a:t>
            </a:r>
            <a:r>
              <a:rPr sz="2000" b="1" i="1" spc="-25" dirty="0">
                <a:solidFill>
                  <a:srgbClr val="A40020"/>
                </a:solidFill>
                <a:latin typeface="Arial"/>
                <a:cs typeface="Arial"/>
              </a:rPr>
              <a:t> </a:t>
            </a:r>
            <a:r>
              <a:rPr sz="2000" b="1" i="1" dirty="0">
                <a:solidFill>
                  <a:srgbClr val="A40020"/>
                </a:solidFill>
                <a:latin typeface="Arial"/>
                <a:cs typeface="Arial"/>
              </a:rPr>
              <a:t>to</a:t>
            </a:r>
            <a:r>
              <a:rPr sz="2000" b="1" i="1" spc="-15" dirty="0">
                <a:solidFill>
                  <a:srgbClr val="A40020"/>
                </a:solidFill>
                <a:latin typeface="Arial"/>
                <a:cs typeface="Arial"/>
              </a:rPr>
              <a:t> </a:t>
            </a:r>
            <a:r>
              <a:rPr sz="2000" b="1" i="1" dirty="0">
                <a:solidFill>
                  <a:srgbClr val="A40020"/>
                </a:solidFill>
                <a:latin typeface="Arial"/>
                <a:cs typeface="Arial"/>
              </a:rPr>
              <a:t>children</a:t>
            </a:r>
            <a:r>
              <a:rPr sz="2000" b="1" i="1" spc="-15" dirty="0">
                <a:solidFill>
                  <a:srgbClr val="A40020"/>
                </a:solidFill>
                <a:latin typeface="Arial"/>
                <a:cs typeface="Arial"/>
              </a:rPr>
              <a:t> </a:t>
            </a:r>
            <a:r>
              <a:rPr sz="2000" b="1" i="1" dirty="0">
                <a:solidFill>
                  <a:srgbClr val="A40020"/>
                </a:solidFill>
                <a:latin typeface="Arial"/>
                <a:cs typeface="Arial"/>
              </a:rPr>
              <a:t>in</a:t>
            </a:r>
            <a:r>
              <a:rPr sz="2000" b="1" i="1" spc="-31" dirty="0">
                <a:solidFill>
                  <a:srgbClr val="A40020"/>
                </a:solidFill>
                <a:latin typeface="Arial"/>
                <a:cs typeface="Arial"/>
              </a:rPr>
              <a:t> </a:t>
            </a:r>
            <a:r>
              <a:rPr sz="2000" b="1" i="1" dirty="0">
                <a:solidFill>
                  <a:srgbClr val="A40020"/>
                </a:solidFill>
                <a:latin typeface="Arial"/>
                <a:cs typeface="Arial"/>
              </a:rPr>
              <a:t>a control</a:t>
            </a:r>
            <a:r>
              <a:rPr sz="2000" b="1" i="1" spc="-35" dirty="0">
                <a:solidFill>
                  <a:srgbClr val="A40020"/>
                </a:solidFill>
                <a:latin typeface="Arial"/>
                <a:cs typeface="Arial"/>
              </a:rPr>
              <a:t> </a:t>
            </a:r>
            <a:r>
              <a:rPr sz="2000" b="1" i="1" spc="-11" dirty="0">
                <a:solidFill>
                  <a:srgbClr val="A40020"/>
                </a:solidFill>
                <a:latin typeface="Arial"/>
                <a:cs typeface="Arial"/>
              </a:rPr>
              <a:t>group</a:t>
            </a:r>
            <a:r>
              <a:rPr sz="2000" b="1" spc="-11" dirty="0">
                <a:solidFill>
                  <a:srgbClr val="A40020"/>
                </a:solidFill>
                <a:latin typeface="Arial"/>
                <a:cs typeface="Arial"/>
              </a:rPr>
              <a:t>)</a:t>
            </a:r>
            <a:endParaRPr sz="2000">
              <a:latin typeface="Arial"/>
              <a:cs typeface="Arial"/>
            </a:endParaRPr>
          </a:p>
          <a:p>
            <a:pPr>
              <a:spcBef>
                <a:spcPts val="11"/>
              </a:spcBef>
            </a:pPr>
            <a:endParaRPr sz="2000">
              <a:latin typeface="Arial"/>
              <a:cs typeface="Arial"/>
            </a:endParaRPr>
          </a:p>
          <a:p>
            <a:pPr marL="354956" marR="721342" indent="-342891">
              <a:lnSpc>
                <a:spcPct val="80400"/>
              </a:lnSpc>
              <a:buFont typeface="Arial"/>
              <a:buChar char="•"/>
              <a:tabLst>
                <a:tab pos="546086" algn="l"/>
              </a:tabLst>
            </a:pPr>
            <a:r>
              <a:rPr sz="2000" b="1" dirty="0">
                <a:solidFill>
                  <a:srgbClr val="333399"/>
                </a:solidFill>
                <a:latin typeface="Arial"/>
                <a:cs typeface="Arial"/>
              </a:rPr>
              <a:t>Examine</a:t>
            </a:r>
            <a:r>
              <a:rPr sz="2000" b="1" spc="-51" dirty="0">
                <a:solidFill>
                  <a:srgbClr val="333399"/>
                </a:solidFill>
                <a:latin typeface="Arial"/>
                <a:cs typeface="Arial"/>
              </a:rPr>
              <a:t> </a:t>
            </a:r>
            <a:r>
              <a:rPr sz="2000" b="1" dirty="0">
                <a:solidFill>
                  <a:srgbClr val="333399"/>
                </a:solidFill>
                <a:latin typeface="Arial"/>
                <a:cs typeface="Arial"/>
              </a:rPr>
              <a:t>the</a:t>
            </a:r>
            <a:r>
              <a:rPr sz="2000" b="1" spc="-31" dirty="0">
                <a:solidFill>
                  <a:srgbClr val="333399"/>
                </a:solidFill>
                <a:latin typeface="Arial"/>
                <a:cs typeface="Arial"/>
              </a:rPr>
              <a:t> </a:t>
            </a:r>
            <a:r>
              <a:rPr sz="2000" b="1" dirty="0">
                <a:solidFill>
                  <a:srgbClr val="333399"/>
                </a:solidFill>
                <a:latin typeface="Arial"/>
                <a:cs typeface="Arial"/>
              </a:rPr>
              <a:t>size</a:t>
            </a:r>
            <a:r>
              <a:rPr sz="2000" b="1" spc="-40" dirty="0">
                <a:solidFill>
                  <a:srgbClr val="333399"/>
                </a:solidFill>
                <a:latin typeface="Arial"/>
                <a:cs typeface="Arial"/>
              </a:rPr>
              <a:t> </a:t>
            </a:r>
            <a:r>
              <a:rPr sz="2000" b="1" dirty="0">
                <a:solidFill>
                  <a:srgbClr val="333399"/>
                </a:solidFill>
                <a:latin typeface="Arial"/>
                <a:cs typeface="Arial"/>
              </a:rPr>
              <a:t>of</a:t>
            </a:r>
            <a:r>
              <a:rPr sz="2000" b="1" spc="-31" dirty="0">
                <a:solidFill>
                  <a:srgbClr val="333399"/>
                </a:solidFill>
                <a:latin typeface="Arial"/>
                <a:cs typeface="Arial"/>
              </a:rPr>
              <a:t> </a:t>
            </a:r>
            <a:r>
              <a:rPr sz="2000" b="1" dirty="0">
                <a:solidFill>
                  <a:srgbClr val="333399"/>
                </a:solidFill>
                <a:latin typeface="Arial"/>
                <a:cs typeface="Arial"/>
              </a:rPr>
              <a:t>baseline</a:t>
            </a:r>
            <a:r>
              <a:rPr sz="2000" b="1" spc="-45" dirty="0">
                <a:solidFill>
                  <a:srgbClr val="333399"/>
                </a:solidFill>
                <a:latin typeface="Arial"/>
                <a:cs typeface="Arial"/>
              </a:rPr>
              <a:t> </a:t>
            </a:r>
            <a:r>
              <a:rPr sz="2000" b="1" spc="-11" dirty="0">
                <a:solidFill>
                  <a:srgbClr val="333399"/>
                </a:solidFill>
                <a:latin typeface="Arial"/>
                <a:cs typeface="Arial"/>
              </a:rPr>
              <a:t>differences 	</a:t>
            </a:r>
            <a:r>
              <a:rPr b="1" dirty="0">
                <a:solidFill>
                  <a:srgbClr val="A40020"/>
                </a:solidFill>
                <a:latin typeface="Arial"/>
                <a:cs typeface="Arial"/>
              </a:rPr>
              <a:t>Baseline</a:t>
            </a:r>
            <a:r>
              <a:rPr b="1" spc="-15" dirty="0">
                <a:solidFill>
                  <a:srgbClr val="A40020"/>
                </a:solidFill>
                <a:latin typeface="Arial"/>
                <a:cs typeface="Arial"/>
              </a:rPr>
              <a:t> </a:t>
            </a:r>
            <a:r>
              <a:rPr b="1" dirty="0">
                <a:solidFill>
                  <a:srgbClr val="A40020"/>
                </a:solidFill>
                <a:latin typeface="Arial"/>
                <a:cs typeface="Arial"/>
              </a:rPr>
              <a:t>mean</a:t>
            </a:r>
            <a:r>
              <a:rPr b="1" spc="-15" dirty="0">
                <a:solidFill>
                  <a:srgbClr val="A40020"/>
                </a:solidFill>
                <a:latin typeface="Arial"/>
                <a:cs typeface="Arial"/>
              </a:rPr>
              <a:t> </a:t>
            </a:r>
            <a:r>
              <a:rPr b="1" dirty="0">
                <a:solidFill>
                  <a:srgbClr val="A40020"/>
                </a:solidFill>
                <a:latin typeface="Arial"/>
                <a:cs typeface="Arial"/>
              </a:rPr>
              <a:t>weight</a:t>
            </a:r>
            <a:r>
              <a:rPr b="1" spc="-55" dirty="0">
                <a:solidFill>
                  <a:srgbClr val="A40020"/>
                </a:solidFill>
                <a:latin typeface="Arial"/>
                <a:cs typeface="Arial"/>
              </a:rPr>
              <a:t> </a:t>
            </a:r>
            <a:r>
              <a:rPr b="1" dirty="0">
                <a:solidFill>
                  <a:srgbClr val="A40020"/>
                </a:solidFill>
                <a:latin typeface="Arial"/>
                <a:cs typeface="Arial"/>
              </a:rPr>
              <a:t>in</a:t>
            </a:r>
            <a:r>
              <a:rPr b="1" spc="-20" dirty="0">
                <a:solidFill>
                  <a:srgbClr val="A40020"/>
                </a:solidFill>
                <a:latin typeface="Arial"/>
                <a:cs typeface="Arial"/>
              </a:rPr>
              <a:t> </a:t>
            </a:r>
            <a:r>
              <a:rPr b="1" dirty="0">
                <a:solidFill>
                  <a:srgbClr val="A40020"/>
                </a:solidFill>
                <a:latin typeface="Arial"/>
                <a:cs typeface="Arial"/>
              </a:rPr>
              <a:t>Intervention</a:t>
            </a:r>
            <a:r>
              <a:rPr b="1" spc="15" dirty="0">
                <a:solidFill>
                  <a:srgbClr val="A40020"/>
                </a:solidFill>
                <a:latin typeface="Arial"/>
                <a:cs typeface="Arial"/>
              </a:rPr>
              <a:t> </a:t>
            </a:r>
            <a:r>
              <a:rPr b="1" dirty="0">
                <a:solidFill>
                  <a:srgbClr val="A40020"/>
                </a:solidFill>
                <a:latin typeface="Arial"/>
                <a:cs typeface="Arial"/>
              </a:rPr>
              <a:t>group:</a:t>
            </a:r>
            <a:r>
              <a:rPr b="1" spc="-11" dirty="0">
                <a:solidFill>
                  <a:srgbClr val="A40020"/>
                </a:solidFill>
                <a:latin typeface="Arial"/>
                <a:cs typeface="Arial"/>
              </a:rPr>
              <a:t> </a:t>
            </a:r>
            <a:r>
              <a:rPr b="1" dirty="0">
                <a:solidFill>
                  <a:srgbClr val="A40020"/>
                </a:solidFill>
                <a:latin typeface="Arial"/>
                <a:cs typeface="Arial"/>
              </a:rPr>
              <a:t>5.0</a:t>
            </a:r>
            <a:r>
              <a:rPr b="1" spc="-15" dirty="0">
                <a:solidFill>
                  <a:srgbClr val="A40020"/>
                </a:solidFill>
                <a:latin typeface="Arial"/>
                <a:cs typeface="Arial"/>
              </a:rPr>
              <a:t> </a:t>
            </a:r>
            <a:r>
              <a:rPr b="1" spc="-25" dirty="0">
                <a:solidFill>
                  <a:srgbClr val="A40020"/>
                </a:solidFill>
                <a:latin typeface="Arial"/>
                <a:cs typeface="Arial"/>
              </a:rPr>
              <a:t>kg 	</a:t>
            </a:r>
            <a:r>
              <a:rPr b="1" dirty="0">
                <a:solidFill>
                  <a:srgbClr val="A40020"/>
                </a:solidFill>
                <a:latin typeface="Arial"/>
                <a:cs typeface="Arial"/>
              </a:rPr>
              <a:t>Baseline</a:t>
            </a:r>
            <a:r>
              <a:rPr b="1" spc="-11" dirty="0">
                <a:solidFill>
                  <a:srgbClr val="A40020"/>
                </a:solidFill>
                <a:latin typeface="Arial"/>
                <a:cs typeface="Arial"/>
              </a:rPr>
              <a:t> </a:t>
            </a:r>
            <a:r>
              <a:rPr b="1" dirty="0">
                <a:solidFill>
                  <a:srgbClr val="A40020"/>
                </a:solidFill>
                <a:latin typeface="Arial"/>
                <a:cs typeface="Arial"/>
              </a:rPr>
              <a:t>mean</a:t>
            </a:r>
            <a:r>
              <a:rPr b="1" spc="-5" dirty="0">
                <a:solidFill>
                  <a:srgbClr val="A40020"/>
                </a:solidFill>
                <a:latin typeface="Arial"/>
                <a:cs typeface="Arial"/>
              </a:rPr>
              <a:t> </a:t>
            </a:r>
            <a:r>
              <a:rPr b="1" dirty="0">
                <a:solidFill>
                  <a:srgbClr val="A40020"/>
                </a:solidFill>
                <a:latin typeface="Arial"/>
                <a:cs typeface="Arial"/>
              </a:rPr>
              <a:t>weight</a:t>
            </a:r>
            <a:r>
              <a:rPr b="1" spc="-51" dirty="0">
                <a:solidFill>
                  <a:srgbClr val="A40020"/>
                </a:solidFill>
                <a:latin typeface="Arial"/>
                <a:cs typeface="Arial"/>
              </a:rPr>
              <a:t> </a:t>
            </a:r>
            <a:r>
              <a:rPr b="1" dirty="0">
                <a:solidFill>
                  <a:srgbClr val="A40020"/>
                </a:solidFill>
                <a:latin typeface="Arial"/>
                <a:cs typeface="Arial"/>
              </a:rPr>
              <a:t>in</a:t>
            </a:r>
            <a:r>
              <a:rPr b="1" spc="-11" dirty="0">
                <a:solidFill>
                  <a:srgbClr val="A40020"/>
                </a:solidFill>
                <a:latin typeface="Arial"/>
                <a:cs typeface="Arial"/>
              </a:rPr>
              <a:t> </a:t>
            </a:r>
            <a:r>
              <a:rPr b="1" dirty="0">
                <a:solidFill>
                  <a:srgbClr val="A40020"/>
                </a:solidFill>
                <a:latin typeface="Arial"/>
                <a:cs typeface="Arial"/>
              </a:rPr>
              <a:t>Control</a:t>
            </a:r>
            <a:r>
              <a:rPr b="1" spc="-5" dirty="0">
                <a:solidFill>
                  <a:srgbClr val="A40020"/>
                </a:solidFill>
                <a:latin typeface="Arial"/>
                <a:cs typeface="Arial"/>
              </a:rPr>
              <a:t> </a:t>
            </a:r>
            <a:r>
              <a:rPr b="1" dirty="0">
                <a:solidFill>
                  <a:srgbClr val="A40020"/>
                </a:solidFill>
                <a:latin typeface="Arial"/>
                <a:cs typeface="Arial"/>
              </a:rPr>
              <a:t>group:</a:t>
            </a:r>
            <a:r>
              <a:rPr b="1" spc="-15" dirty="0">
                <a:solidFill>
                  <a:srgbClr val="A40020"/>
                </a:solidFill>
                <a:latin typeface="Arial"/>
                <a:cs typeface="Arial"/>
              </a:rPr>
              <a:t> </a:t>
            </a:r>
            <a:r>
              <a:rPr b="1" dirty="0">
                <a:solidFill>
                  <a:srgbClr val="A40020"/>
                </a:solidFill>
                <a:latin typeface="Arial"/>
                <a:cs typeface="Arial"/>
              </a:rPr>
              <a:t>5.25</a:t>
            </a:r>
            <a:r>
              <a:rPr b="1" spc="-5" dirty="0">
                <a:solidFill>
                  <a:srgbClr val="A40020"/>
                </a:solidFill>
                <a:latin typeface="Arial"/>
                <a:cs typeface="Arial"/>
              </a:rPr>
              <a:t> </a:t>
            </a:r>
            <a:r>
              <a:rPr b="1" spc="-25" dirty="0">
                <a:solidFill>
                  <a:srgbClr val="A40020"/>
                </a:solidFill>
                <a:latin typeface="Arial"/>
                <a:cs typeface="Arial"/>
              </a:rPr>
              <a:t>kg</a:t>
            </a:r>
            <a:endParaRPr>
              <a:latin typeface="Arial"/>
              <a:cs typeface="Arial"/>
            </a:endParaRPr>
          </a:p>
          <a:p>
            <a:pPr marL="354956" indent="-342257">
              <a:spcBef>
                <a:spcPts val="1195"/>
              </a:spcBef>
              <a:buFont typeface="Arial"/>
              <a:buChar char="•"/>
              <a:tabLst>
                <a:tab pos="354956" algn="l"/>
              </a:tabLst>
            </a:pPr>
            <a:r>
              <a:rPr sz="2000" b="1" spc="-11" dirty="0">
                <a:solidFill>
                  <a:srgbClr val="333399"/>
                </a:solidFill>
                <a:latin typeface="Arial"/>
                <a:cs typeface="Arial"/>
              </a:rPr>
              <a:t>P-</a:t>
            </a:r>
            <a:r>
              <a:rPr sz="2000" b="1" dirty="0">
                <a:solidFill>
                  <a:srgbClr val="333399"/>
                </a:solidFill>
                <a:latin typeface="Arial"/>
                <a:cs typeface="Arial"/>
              </a:rPr>
              <a:t>values</a:t>
            </a:r>
            <a:r>
              <a:rPr sz="2000" b="1" spc="-25" dirty="0">
                <a:solidFill>
                  <a:srgbClr val="333399"/>
                </a:solidFill>
                <a:latin typeface="Arial"/>
                <a:cs typeface="Arial"/>
              </a:rPr>
              <a:t> </a:t>
            </a:r>
            <a:r>
              <a:rPr sz="2000" b="1" dirty="0">
                <a:solidFill>
                  <a:srgbClr val="333399"/>
                </a:solidFill>
                <a:latin typeface="Arial"/>
                <a:cs typeface="Arial"/>
              </a:rPr>
              <a:t>for</a:t>
            </a:r>
            <a:r>
              <a:rPr sz="2000" b="1" spc="-40" dirty="0">
                <a:solidFill>
                  <a:srgbClr val="333399"/>
                </a:solidFill>
                <a:latin typeface="Arial"/>
                <a:cs typeface="Arial"/>
              </a:rPr>
              <a:t> </a:t>
            </a:r>
            <a:r>
              <a:rPr sz="2000" b="1" dirty="0">
                <a:solidFill>
                  <a:srgbClr val="333399"/>
                </a:solidFill>
                <a:latin typeface="Arial"/>
                <a:cs typeface="Arial"/>
              </a:rPr>
              <a:t>baseline</a:t>
            </a:r>
            <a:r>
              <a:rPr sz="2000" b="1" spc="-51" dirty="0">
                <a:solidFill>
                  <a:srgbClr val="333399"/>
                </a:solidFill>
                <a:latin typeface="Arial"/>
                <a:cs typeface="Arial"/>
              </a:rPr>
              <a:t> </a:t>
            </a:r>
            <a:r>
              <a:rPr sz="2000" b="1" dirty="0">
                <a:solidFill>
                  <a:srgbClr val="333399"/>
                </a:solidFill>
                <a:latin typeface="Arial"/>
                <a:cs typeface="Arial"/>
              </a:rPr>
              <a:t>comparisons</a:t>
            </a:r>
            <a:r>
              <a:rPr sz="2000" b="1" spc="-35" dirty="0">
                <a:solidFill>
                  <a:srgbClr val="333399"/>
                </a:solidFill>
                <a:latin typeface="Arial"/>
                <a:cs typeface="Arial"/>
              </a:rPr>
              <a:t> </a:t>
            </a:r>
            <a:r>
              <a:rPr sz="2000" b="1" dirty="0">
                <a:solidFill>
                  <a:srgbClr val="333399"/>
                </a:solidFill>
                <a:latin typeface="Arial"/>
                <a:cs typeface="Arial"/>
              </a:rPr>
              <a:t>not</a:t>
            </a:r>
            <a:r>
              <a:rPr sz="2000" b="1" spc="-35" dirty="0">
                <a:solidFill>
                  <a:srgbClr val="333399"/>
                </a:solidFill>
                <a:latin typeface="Arial"/>
                <a:cs typeface="Arial"/>
              </a:rPr>
              <a:t> </a:t>
            </a:r>
            <a:r>
              <a:rPr sz="2000" b="1" spc="-11" dirty="0">
                <a:solidFill>
                  <a:srgbClr val="333399"/>
                </a:solidFill>
                <a:latin typeface="Arial"/>
                <a:cs typeface="Arial"/>
              </a:rPr>
              <a:t>relevant</a:t>
            </a:r>
            <a:endParaRPr sz="2000">
              <a:latin typeface="Arial"/>
              <a:cs typeface="Arial"/>
            </a:endParaRPr>
          </a:p>
          <a:p>
            <a:pPr marL="354956" indent="-342257">
              <a:lnSpc>
                <a:spcPts val="2160"/>
              </a:lnSpc>
              <a:spcBef>
                <a:spcPts val="1200"/>
              </a:spcBef>
              <a:buFont typeface="Arial"/>
              <a:buChar char="•"/>
              <a:tabLst>
                <a:tab pos="354956" algn="l"/>
              </a:tabLst>
            </a:pPr>
            <a:r>
              <a:rPr sz="2000" b="1" dirty="0">
                <a:solidFill>
                  <a:srgbClr val="333399"/>
                </a:solidFill>
                <a:latin typeface="Arial"/>
                <a:cs typeface="Arial"/>
              </a:rPr>
              <a:t>If</a:t>
            </a:r>
            <a:r>
              <a:rPr sz="2000" b="1" spc="-51" dirty="0">
                <a:solidFill>
                  <a:srgbClr val="333399"/>
                </a:solidFill>
                <a:latin typeface="Arial"/>
                <a:cs typeface="Arial"/>
              </a:rPr>
              <a:t> </a:t>
            </a:r>
            <a:r>
              <a:rPr sz="2000" b="1" dirty="0">
                <a:solidFill>
                  <a:srgbClr val="333399"/>
                </a:solidFill>
                <a:latin typeface="Arial"/>
                <a:cs typeface="Arial"/>
              </a:rPr>
              <a:t>there</a:t>
            </a:r>
            <a:r>
              <a:rPr sz="2000" b="1" spc="-51" dirty="0">
                <a:solidFill>
                  <a:srgbClr val="333399"/>
                </a:solidFill>
                <a:latin typeface="Arial"/>
                <a:cs typeface="Arial"/>
              </a:rPr>
              <a:t> </a:t>
            </a:r>
            <a:r>
              <a:rPr sz="2000" b="1" dirty="0">
                <a:solidFill>
                  <a:srgbClr val="333399"/>
                </a:solidFill>
                <a:latin typeface="Arial"/>
                <a:cs typeface="Arial"/>
              </a:rPr>
              <a:t>are</a:t>
            </a:r>
            <a:r>
              <a:rPr sz="2000" b="1" spc="-35" dirty="0">
                <a:solidFill>
                  <a:srgbClr val="333399"/>
                </a:solidFill>
                <a:latin typeface="Arial"/>
                <a:cs typeface="Arial"/>
              </a:rPr>
              <a:t> </a:t>
            </a:r>
            <a:r>
              <a:rPr sz="2000" b="1" dirty="0">
                <a:solidFill>
                  <a:srgbClr val="333399"/>
                </a:solidFill>
                <a:latin typeface="Arial"/>
                <a:cs typeface="Arial"/>
              </a:rPr>
              <a:t>clinically</a:t>
            </a:r>
            <a:r>
              <a:rPr sz="2000" b="1" spc="-55" dirty="0">
                <a:solidFill>
                  <a:srgbClr val="333399"/>
                </a:solidFill>
                <a:latin typeface="Arial"/>
                <a:cs typeface="Arial"/>
              </a:rPr>
              <a:t> </a:t>
            </a:r>
            <a:r>
              <a:rPr sz="2000" b="1" dirty="0">
                <a:solidFill>
                  <a:srgbClr val="333399"/>
                </a:solidFill>
                <a:latin typeface="Arial"/>
                <a:cs typeface="Arial"/>
              </a:rPr>
              <a:t>important</a:t>
            </a:r>
            <a:r>
              <a:rPr sz="2000" b="1" spc="-55" dirty="0">
                <a:solidFill>
                  <a:srgbClr val="333399"/>
                </a:solidFill>
                <a:latin typeface="Arial"/>
                <a:cs typeface="Arial"/>
              </a:rPr>
              <a:t> </a:t>
            </a:r>
            <a:r>
              <a:rPr sz="2000" b="1" dirty="0">
                <a:solidFill>
                  <a:srgbClr val="333399"/>
                </a:solidFill>
                <a:latin typeface="Arial"/>
                <a:cs typeface="Arial"/>
              </a:rPr>
              <a:t>baseline</a:t>
            </a:r>
            <a:r>
              <a:rPr sz="2000" b="1" spc="-35" dirty="0">
                <a:solidFill>
                  <a:srgbClr val="333399"/>
                </a:solidFill>
                <a:latin typeface="Arial"/>
                <a:cs typeface="Arial"/>
              </a:rPr>
              <a:t> </a:t>
            </a:r>
            <a:r>
              <a:rPr sz="2000" b="1" spc="-11" dirty="0">
                <a:solidFill>
                  <a:srgbClr val="333399"/>
                </a:solidFill>
                <a:latin typeface="Arial"/>
                <a:cs typeface="Arial"/>
              </a:rPr>
              <a:t>differences,</a:t>
            </a:r>
            <a:endParaRPr sz="2000">
              <a:latin typeface="Arial"/>
              <a:cs typeface="Arial"/>
            </a:endParaRPr>
          </a:p>
          <a:p>
            <a:pPr marL="355591">
              <a:lnSpc>
                <a:spcPts val="2160"/>
              </a:lnSpc>
            </a:pPr>
            <a:r>
              <a:rPr sz="2000" b="1" dirty="0">
                <a:solidFill>
                  <a:srgbClr val="333399"/>
                </a:solidFill>
                <a:latin typeface="Arial"/>
                <a:cs typeface="Arial"/>
              </a:rPr>
              <a:t>adjust</a:t>
            </a:r>
            <a:r>
              <a:rPr sz="2000" b="1" spc="-45" dirty="0">
                <a:solidFill>
                  <a:srgbClr val="333399"/>
                </a:solidFill>
                <a:latin typeface="Arial"/>
                <a:cs typeface="Arial"/>
              </a:rPr>
              <a:t> </a:t>
            </a:r>
            <a:r>
              <a:rPr sz="2000" b="1" dirty="0">
                <a:solidFill>
                  <a:srgbClr val="333399"/>
                </a:solidFill>
                <a:latin typeface="Arial"/>
                <a:cs typeface="Arial"/>
              </a:rPr>
              <a:t>using</a:t>
            </a:r>
            <a:r>
              <a:rPr sz="2000" b="1" spc="-25" dirty="0">
                <a:solidFill>
                  <a:srgbClr val="333399"/>
                </a:solidFill>
                <a:latin typeface="Arial"/>
                <a:cs typeface="Arial"/>
              </a:rPr>
              <a:t> </a:t>
            </a:r>
            <a:r>
              <a:rPr sz="2000" b="1" dirty="0">
                <a:solidFill>
                  <a:srgbClr val="333399"/>
                </a:solidFill>
                <a:latin typeface="Arial"/>
                <a:cs typeface="Arial"/>
              </a:rPr>
              <a:t>appropriate</a:t>
            </a:r>
            <a:r>
              <a:rPr sz="2000" b="1" spc="-40" dirty="0">
                <a:solidFill>
                  <a:srgbClr val="333399"/>
                </a:solidFill>
                <a:latin typeface="Arial"/>
                <a:cs typeface="Arial"/>
              </a:rPr>
              <a:t> </a:t>
            </a:r>
            <a:r>
              <a:rPr sz="2000" b="1" dirty="0">
                <a:solidFill>
                  <a:srgbClr val="333399"/>
                </a:solidFill>
                <a:latin typeface="Arial"/>
                <a:cs typeface="Arial"/>
              </a:rPr>
              <a:t>(regression)</a:t>
            </a:r>
            <a:r>
              <a:rPr sz="2000" b="1" spc="-60" dirty="0">
                <a:solidFill>
                  <a:srgbClr val="333399"/>
                </a:solidFill>
                <a:latin typeface="Arial"/>
                <a:cs typeface="Arial"/>
              </a:rPr>
              <a:t> </a:t>
            </a:r>
            <a:r>
              <a:rPr sz="2000" b="1" spc="-11" dirty="0">
                <a:solidFill>
                  <a:srgbClr val="333399"/>
                </a:solidFill>
                <a:latin typeface="Arial"/>
                <a:cs typeface="Arial"/>
              </a:rPr>
              <a:t>models</a:t>
            </a:r>
            <a:endParaRPr sz="2000">
              <a:latin typeface="Arial"/>
              <a:cs typeface="Arial"/>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195</a:t>
            </a:r>
          </a:p>
        </p:txBody>
      </p:sp>
      <p:sp>
        <p:nvSpPr>
          <p:cNvPr id="2" name="object 2"/>
          <p:cNvSpPr txBox="1">
            <a:spLocks noGrp="1"/>
          </p:cNvSpPr>
          <p:nvPr>
            <p:ph type="title"/>
          </p:nvPr>
        </p:nvSpPr>
        <p:spPr>
          <a:xfrm>
            <a:off x="2503171" y="855979"/>
            <a:ext cx="4140200" cy="574040"/>
          </a:xfrm>
          <a:prstGeom prst="rect">
            <a:avLst/>
          </a:prstGeom>
        </p:spPr>
        <p:txBody>
          <a:bodyPr vert="horz" wrap="square" lIns="0" tIns="12700" rIns="0" bIns="0" rtlCol="0">
            <a:spAutoFit/>
          </a:bodyPr>
          <a:lstStyle/>
          <a:p>
            <a:pPr marL="12700">
              <a:spcBef>
                <a:spcPts val="100"/>
              </a:spcBef>
            </a:pPr>
            <a:r>
              <a:rPr dirty="0"/>
              <a:t>Effect</a:t>
            </a:r>
            <a:r>
              <a:rPr spc="-11" dirty="0"/>
              <a:t> modification</a:t>
            </a:r>
          </a:p>
        </p:txBody>
      </p:sp>
      <p:sp>
        <p:nvSpPr>
          <p:cNvPr id="3" name="object 3"/>
          <p:cNvSpPr txBox="1"/>
          <p:nvPr/>
        </p:nvSpPr>
        <p:spPr>
          <a:xfrm>
            <a:off x="917247" y="1614883"/>
            <a:ext cx="7545705" cy="4391587"/>
          </a:xfrm>
          <a:prstGeom prst="rect">
            <a:avLst/>
          </a:prstGeom>
        </p:spPr>
        <p:txBody>
          <a:bodyPr vert="horz" wrap="square" lIns="0" tIns="94615" rIns="0" bIns="0" rtlCol="0">
            <a:spAutoFit/>
          </a:bodyPr>
          <a:lstStyle/>
          <a:p>
            <a:pPr marL="354956" marR="577200" indent="-342891">
              <a:lnSpc>
                <a:spcPts val="2691"/>
              </a:lnSpc>
              <a:spcBef>
                <a:spcPts val="745"/>
              </a:spcBef>
              <a:buFont typeface="Arial"/>
              <a:buChar char="•"/>
              <a:tabLst>
                <a:tab pos="354956" algn="l"/>
              </a:tabLst>
            </a:pPr>
            <a:r>
              <a:rPr sz="2800" b="1" dirty="0">
                <a:solidFill>
                  <a:srgbClr val="333399"/>
                </a:solidFill>
                <a:latin typeface="Arial"/>
                <a:cs typeface="Arial"/>
              </a:rPr>
              <a:t>Effect</a:t>
            </a:r>
            <a:r>
              <a:rPr sz="2800" b="1" spc="-100" dirty="0">
                <a:solidFill>
                  <a:srgbClr val="333399"/>
                </a:solidFill>
                <a:latin typeface="Arial"/>
                <a:cs typeface="Arial"/>
              </a:rPr>
              <a:t> </a:t>
            </a:r>
            <a:r>
              <a:rPr sz="2800" b="1" dirty="0">
                <a:solidFill>
                  <a:srgbClr val="333399"/>
                </a:solidFill>
                <a:latin typeface="Arial"/>
                <a:cs typeface="Arial"/>
              </a:rPr>
              <a:t>of</a:t>
            </a:r>
            <a:r>
              <a:rPr sz="2800" b="1" spc="-105" dirty="0">
                <a:solidFill>
                  <a:srgbClr val="333399"/>
                </a:solidFill>
                <a:latin typeface="Arial"/>
                <a:cs typeface="Arial"/>
              </a:rPr>
              <a:t> </a:t>
            </a:r>
            <a:r>
              <a:rPr sz="2800" b="1" dirty="0">
                <a:solidFill>
                  <a:srgbClr val="333399"/>
                </a:solidFill>
                <a:latin typeface="Arial"/>
                <a:cs typeface="Arial"/>
              </a:rPr>
              <a:t>intervention</a:t>
            </a:r>
            <a:r>
              <a:rPr sz="2800" b="1" spc="-91" dirty="0">
                <a:solidFill>
                  <a:srgbClr val="333399"/>
                </a:solidFill>
                <a:latin typeface="Arial"/>
                <a:cs typeface="Arial"/>
              </a:rPr>
              <a:t> </a:t>
            </a:r>
            <a:r>
              <a:rPr sz="2800" b="1" dirty="0">
                <a:solidFill>
                  <a:srgbClr val="333399"/>
                </a:solidFill>
                <a:latin typeface="Arial"/>
                <a:cs typeface="Arial"/>
              </a:rPr>
              <a:t>different</a:t>
            </a:r>
            <a:r>
              <a:rPr sz="2800" b="1" spc="-95" dirty="0">
                <a:solidFill>
                  <a:srgbClr val="333399"/>
                </a:solidFill>
                <a:latin typeface="Arial"/>
                <a:cs typeface="Arial"/>
              </a:rPr>
              <a:t> </a:t>
            </a:r>
            <a:r>
              <a:rPr sz="2800" b="1" spc="-11" dirty="0">
                <a:solidFill>
                  <a:srgbClr val="333399"/>
                </a:solidFill>
                <a:latin typeface="Arial"/>
                <a:cs typeface="Arial"/>
              </a:rPr>
              <a:t>between subgroups</a:t>
            </a:r>
            <a:endParaRPr sz="2800">
              <a:latin typeface="Arial"/>
              <a:cs typeface="Arial"/>
            </a:endParaRPr>
          </a:p>
          <a:p>
            <a:pPr marL="354956" marR="702293">
              <a:lnSpc>
                <a:spcPts val="2300"/>
              </a:lnSpc>
              <a:spcBef>
                <a:spcPts val="25"/>
              </a:spcBef>
            </a:pPr>
            <a:r>
              <a:rPr b="1" dirty="0">
                <a:solidFill>
                  <a:srgbClr val="FF0000"/>
                </a:solidFill>
                <a:latin typeface="Arial"/>
                <a:cs typeface="Arial"/>
              </a:rPr>
              <a:t>Hypothtical:</a:t>
            </a:r>
            <a:r>
              <a:rPr b="1" spc="-15" dirty="0">
                <a:solidFill>
                  <a:srgbClr val="FF0000"/>
                </a:solidFill>
                <a:latin typeface="Arial"/>
                <a:cs typeface="Arial"/>
              </a:rPr>
              <a:t> </a:t>
            </a:r>
            <a:r>
              <a:rPr b="1" dirty="0">
                <a:solidFill>
                  <a:srgbClr val="A40020"/>
                </a:solidFill>
                <a:latin typeface="Arial"/>
                <a:cs typeface="Arial"/>
              </a:rPr>
              <a:t>Effect</a:t>
            </a:r>
            <a:r>
              <a:rPr b="1" spc="-15" dirty="0">
                <a:solidFill>
                  <a:srgbClr val="A40020"/>
                </a:solidFill>
                <a:latin typeface="Arial"/>
                <a:cs typeface="Arial"/>
              </a:rPr>
              <a:t> </a:t>
            </a:r>
            <a:r>
              <a:rPr b="1" dirty="0">
                <a:solidFill>
                  <a:srgbClr val="A40020"/>
                </a:solidFill>
                <a:latin typeface="Arial"/>
                <a:cs typeface="Arial"/>
              </a:rPr>
              <a:t>of</a:t>
            </a:r>
            <a:r>
              <a:rPr b="1" spc="-20" dirty="0">
                <a:solidFill>
                  <a:srgbClr val="A40020"/>
                </a:solidFill>
                <a:latin typeface="Arial"/>
                <a:cs typeface="Arial"/>
              </a:rPr>
              <a:t> </a:t>
            </a:r>
            <a:r>
              <a:rPr b="1" dirty="0">
                <a:solidFill>
                  <a:srgbClr val="A40020"/>
                </a:solidFill>
                <a:latin typeface="Arial"/>
                <a:cs typeface="Arial"/>
              </a:rPr>
              <a:t>zinc</a:t>
            </a:r>
            <a:r>
              <a:rPr b="1" spc="-45" dirty="0">
                <a:solidFill>
                  <a:srgbClr val="A40020"/>
                </a:solidFill>
                <a:latin typeface="Arial"/>
                <a:cs typeface="Arial"/>
              </a:rPr>
              <a:t> </a:t>
            </a:r>
            <a:r>
              <a:rPr b="1" spc="-11" dirty="0">
                <a:solidFill>
                  <a:srgbClr val="A40020"/>
                </a:solidFill>
                <a:latin typeface="Arial"/>
                <a:cs typeface="Arial"/>
              </a:rPr>
              <a:t>supplementation </a:t>
            </a:r>
            <a:r>
              <a:rPr b="1" dirty="0">
                <a:solidFill>
                  <a:srgbClr val="A40020"/>
                </a:solidFill>
                <a:latin typeface="Arial"/>
                <a:cs typeface="Arial"/>
              </a:rPr>
              <a:t>during</a:t>
            </a:r>
            <a:r>
              <a:rPr b="1" spc="-45" dirty="0">
                <a:solidFill>
                  <a:srgbClr val="A40020"/>
                </a:solidFill>
                <a:latin typeface="Arial"/>
                <a:cs typeface="Arial"/>
              </a:rPr>
              <a:t> </a:t>
            </a:r>
            <a:r>
              <a:rPr b="1" dirty="0">
                <a:solidFill>
                  <a:srgbClr val="A40020"/>
                </a:solidFill>
                <a:latin typeface="Arial"/>
                <a:cs typeface="Arial"/>
              </a:rPr>
              <a:t>pregnancy on</a:t>
            </a:r>
            <a:r>
              <a:rPr b="1" spc="-20" dirty="0">
                <a:solidFill>
                  <a:srgbClr val="A40020"/>
                </a:solidFill>
                <a:latin typeface="Arial"/>
                <a:cs typeface="Arial"/>
              </a:rPr>
              <a:t> </a:t>
            </a:r>
            <a:r>
              <a:rPr b="1" dirty="0">
                <a:solidFill>
                  <a:srgbClr val="A40020"/>
                </a:solidFill>
                <a:latin typeface="Arial"/>
                <a:cs typeface="Arial"/>
              </a:rPr>
              <a:t>mortality</a:t>
            </a:r>
            <a:r>
              <a:rPr b="1" spc="-31" dirty="0">
                <a:solidFill>
                  <a:srgbClr val="A40020"/>
                </a:solidFill>
                <a:latin typeface="Arial"/>
                <a:cs typeface="Arial"/>
              </a:rPr>
              <a:t> </a:t>
            </a:r>
            <a:r>
              <a:rPr b="1" dirty="0">
                <a:solidFill>
                  <a:srgbClr val="A40020"/>
                </a:solidFill>
                <a:latin typeface="Arial"/>
                <a:cs typeface="Arial"/>
              </a:rPr>
              <a:t>in</a:t>
            </a:r>
            <a:r>
              <a:rPr b="1" spc="-35" dirty="0">
                <a:solidFill>
                  <a:srgbClr val="A40020"/>
                </a:solidFill>
                <a:latin typeface="Arial"/>
                <a:cs typeface="Arial"/>
              </a:rPr>
              <a:t> </a:t>
            </a:r>
            <a:r>
              <a:rPr b="1" dirty="0">
                <a:solidFill>
                  <a:srgbClr val="A40020"/>
                </a:solidFill>
                <a:latin typeface="Arial"/>
                <a:cs typeface="Arial"/>
              </a:rPr>
              <a:t>those</a:t>
            </a:r>
            <a:r>
              <a:rPr b="1" spc="-5" dirty="0">
                <a:solidFill>
                  <a:srgbClr val="A40020"/>
                </a:solidFill>
                <a:latin typeface="Arial"/>
                <a:cs typeface="Arial"/>
              </a:rPr>
              <a:t> </a:t>
            </a:r>
            <a:r>
              <a:rPr b="1" spc="-11" dirty="0">
                <a:solidFill>
                  <a:srgbClr val="A40020"/>
                </a:solidFill>
                <a:latin typeface="Arial"/>
                <a:cs typeface="Arial"/>
              </a:rPr>
              <a:t>with: </a:t>
            </a:r>
            <a:r>
              <a:rPr b="1" dirty="0">
                <a:solidFill>
                  <a:srgbClr val="A40020"/>
                </a:solidFill>
                <a:latin typeface="Arial"/>
                <a:cs typeface="Arial"/>
              </a:rPr>
              <a:t>Low</a:t>
            </a:r>
            <a:r>
              <a:rPr b="1" spc="-45" dirty="0">
                <a:solidFill>
                  <a:srgbClr val="A40020"/>
                </a:solidFill>
                <a:latin typeface="Arial"/>
                <a:cs typeface="Arial"/>
              </a:rPr>
              <a:t> </a:t>
            </a:r>
            <a:r>
              <a:rPr b="1" dirty="0">
                <a:solidFill>
                  <a:srgbClr val="A40020"/>
                </a:solidFill>
                <a:latin typeface="Arial"/>
                <a:cs typeface="Arial"/>
              </a:rPr>
              <a:t>birth</a:t>
            </a:r>
            <a:r>
              <a:rPr b="1" spc="-45" dirty="0">
                <a:solidFill>
                  <a:srgbClr val="A40020"/>
                </a:solidFill>
                <a:latin typeface="Arial"/>
                <a:cs typeface="Arial"/>
              </a:rPr>
              <a:t> </a:t>
            </a:r>
            <a:r>
              <a:rPr b="1" dirty="0">
                <a:solidFill>
                  <a:srgbClr val="A40020"/>
                </a:solidFill>
                <a:latin typeface="Arial"/>
                <a:cs typeface="Arial"/>
              </a:rPr>
              <a:t>weight:</a:t>
            </a:r>
            <a:r>
              <a:rPr b="1" spc="-60" dirty="0">
                <a:solidFill>
                  <a:srgbClr val="A40020"/>
                </a:solidFill>
                <a:latin typeface="Arial"/>
                <a:cs typeface="Arial"/>
              </a:rPr>
              <a:t> </a:t>
            </a:r>
            <a:r>
              <a:rPr b="1" dirty="0">
                <a:solidFill>
                  <a:srgbClr val="A40020"/>
                </a:solidFill>
                <a:latin typeface="Arial"/>
                <a:cs typeface="Arial"/>
              </a:rPr>
              <a:t>RR</a:t>
            </a:r>
            <a:r>
              <a:rPr b="1" spc="-15" dirty="0">
                <a:solidFill>
                  <a:srgbClr val="A40020"/>
                </a:solidFill>
                <a:latin typeface="Arial"/>
                <a:cs typeface="Arial"/>
              </a:rPr>
              <a:t> </a:t>
            </a:r>
            <a:r>
              <a:rPr b="1" dirty="0">
                <a:solidFill>
                  <a:srgbClr val="A40020"/>
                </a:solidFill>
                <a:latin typeface="Arial"/>
                <a:cs typeface="Arial"/>
              </a:rPr>
              <a:t>0.4</a:t>
            </a:r>
            <a:r>
              <a:rPr b="1" spc="-20" dirty="0">
                <a:solidFill>
                  <a:srgbClr val="A40020"/>
                </a:solidFill>
                <a:latin typeface="Arial"/>
                <a:cs typeface="Arial"/>
              </a:rPr>
              <a:t> </a:t>
            </a:r>
            <a:r>
              <a:rPr b="1" dirty="0">
                <a:solidFill>
                  <a:srgbClr val="A40020"/>
                </a:solidFill>
                <a:latin typeface="Arial"/>
                <a:cs typeface="Arial"/>
              </a:rPr>
              <a:t>(95%CI</a:t>
            </a:r>
            <a:r>
              <a:rPr b="1" spc="11" dirty="0">
                <a:solidFill>
                  <a:srgbClr val="A40020"/>
                </a:solidFill>
                <a:latin typeface="Arial"/>
                <a:cs typeface="Arial"/>
              </a:rPr>
              <a:t> </a:t>
            </a:r>
            <a:r>
              <a:rPr b="1" dirty="0">
                <a:solidFill>
                  <a:srgbClr val="A40020"/>
                </a:solidFill>
                <a:latin typeface="Arial"/>
                <a:cs typeface="Arial"/>
              </a:rPr>
              <a:t>0.24</a:t>
            </a:r>
            <a:r>
              <a:rPr b="1" spc="-20" dirty="0">
                <a:solidFill>
                  <a:srgbClr val="A40020"/>
                </a:solidFill>
                <a:latin typeface="Arial"/>
                <a:cs typeface="Arial"/>
              </a:rPr>
              <a:t> </a:t>
            </a:r>
            <a:r>
              <a:rPr b="1" dirty="0">
                <a:solidFill>
                  <a:srgbClr val="A40020"/>
                </a:solidFill>
                <a:latin typeface="Arial"/>
                <a:cs typeface="Arial"/>
              </a:rPr>
              <a:t>to</a:t>
            </a:r>
            <a:r>
              <a:rPr b="1" spc="-31" dirty="0">
                <a:solidFill>
                  <a:srgbClr val="A40020"/>
                </a:solidFill>
                <a:latin typeface="Arial"/>
                <a:cs typeface="Arial"/>
              </a:rPr>
              <a:t> </a:t>
            </a:r>
            <a:r>
              <a:rPr b="1" spc="-11" dirty="0">
                <a:solidFill>
                  <a:srgbClr val="A40020"/>
                </a:solidFill>
                <a:latin typeface="Arial"/>
                <a:cs typeface="Arial"/>
              </a:rPr>
              <a:t>0.68)</a:t>
            </a:r>
            <a:endParaRPr>
              <a:latin typeface="Arial"/>
              <a:cs typeface="Arial"/>
            </a:endParaRPr>
          </a:p>
          <a:p>
            <a:pPr marL="354956">
              <a:lnSpc>
                <a:spcPts val="2331"/>
              </a:lnSpc>
            </a:pPr>
            <a:r>
              <a:rPr b="1" dirty="0">
                <a:solidFill>
                  <a:srgbClr val="A40020"/>
                </a:solidFill>
                <a:latin typeface="Arial"/>
                <a:cs typeface="Arial"/>
              </a:rPr>
              <a:t>Normal</a:t>
            </a:r>
            <a:r>
              <a:rPr b="1" spc="-31" dirty="0">
                <a:solidFill>
                  <a:srgbClr val="A40020"/>
                </a:solidFill>
                <a:latin typeface="Arial"/>
                <a:cs typeface="Arial"/>
              </a:rPr>
              <a:t> </a:t>
            </a:r>
            <a:r>
              <a:rPr b="1" dirty="0">
                <a:solidFill>
                  <a:srgbClr val="A40020"/>
                </a:solidFill>
                <a:latin typeface="Arial"/>
                <a:cs typeface="Arial"/>
              </a:rPr>
              <a:t>birth</a:t>
            </a:r>
            <a:r>
              <a:rPr b="1" spc="-51" dirty="0">
                <a:solidFill>
                  <a:srgbClr val="A40020"/>
                </a:solidFill>
                <a:latin typeface="Arial"/>
                <a:cs typeface="Arial"/>
              </a:rPr>
              <a:t> </a:t>
            </a:r>
            <a:r>
              <a:rPr b="1" dirty="0">
                <a:solidFill>
                  <a:srgbClr val="A40020"/>
                </a:solidFill>
                <a:latin typeface="Arial"/>
                <a:cs typeface="Arial"/>
              </a:rPr>
              <a:t>weight</a:t>
            </a:r>
            <a:r>
              <a:rPr b="1" spc="-71" dirty="0">
                <a:solidFill>
                  <a:srgbClr val="A40020"/>
                </a:solidFill>
                <a:latin typeface="Arial"/>
                <a:cs typeface="Arial"/>
              </a:rPr>
              <a:t> </a:t>
            </a:r>
            <a:r>
              <a:rPr b="1" dirty="0">
                <a:solidFill>
                  <a:srgbClr val="A40020"/>
                </a:solidFill>
                <a:latin typeface="Arial"/>
                <a:cs typeface="Arial"/>
              </a:rPr>
              <a:t>:</a:t>
            </a:r>
            <a:r>
              <a:rPr b="1" spc="-31" dirty="0">
                <a:solidFill>
                  <a:srgbClr val="A40020"/>
                </a:solidFill>
                <a:latin typeface="Arial"/>
                <a:cs typeface="Arial"/>
              </a:rPr>
              <a:t> </a:t>
            </a:r>
            <a:r>
              <a:rPr b="1" dirty="0">
                <a:solidFill>
                  <a:srgbClr val="A40020"/>
                </a:solidFill>
                <a:latin typeface="Arial"/>
                <a:cs typeface="Arial"/>
              </a:rPr>
              <a:t>RR</a:t>
            </a:r>
            <a:r>
              <a:rPr b="1" spc="-20" dirty="0">
                <a:solidFill>
                  <a:srgbClr val="A40020"/>
                </a:solidFill>
                <a:latin typeface="Arial"/>
                <a:cs typeface="Arial"/>
              </a:rPr>
              <a:t> </a:t>
            </a:r>
            <a:r>
              <a:rPr b="1" dirty="0">
                <a:solidFill>
                  <a:srgbClr val="A40020"/>
                </a:solidFill>
                <a:latin typeface="Arial"/>
                <a:cs typeface="Arial"/>
              </a:rPr>
              <a:t>0.90</a:t>
            </a:r>
            <a:r>
              <a:rPr b="1" spc="-31" dirty="0">
                <a:solidFill>
                  <a:srgbClr val="A40020"/>
                </a:solidFill>
                <a:latin typeface="Arial"/>
                <a:cs typeface="Arial"/>
              </a:rPr>
              <a:t> </a:t>
            </a:r>
            <a:r>
              <a:rPr b="1" dirty="0">
                <a:solidFill>
                  <a:srgbClr val="A40020"/>
                </a:solidFill>
                <a:latin typeface="Arial"/>
                <a:cs typeface="Arial"/>
              </a:rPr>
              <a:t>(95%CI</a:t>
            </a:r>
            <a:r>
              <a:rPr b="1" spc="15" dirty="0">
                <a:solidFill>
                  <a:srgbClr val="A40020"/>
                </a:solidFill>
                <a:latin typeface="Arial"/>
                <a:cs typeface="Arial"/>
              </a:rPr>
              <a:t> </a:t>
            </a:r>
            <a:r>
              <a:rPr b="1" dirty="0">
                <a:solidFill>
                  <a:srgbClr val="A40020"/>
                </a:solidFill>
                <a:latin typeface="Arial"/>
                <a:cs typeface="Arial"/>
              </a:rPr>
              <a:t>0.82</a:t>
            </a:r>
            <a:r>
              <a:rPr b="1" spc="-40" dirty="0">
                <a:solidFill>
                  <a:srgbClr val="A40020"/>
                </a:solidFill>
                <a:latin typeface="Arial"/>
                <a:cs typeface="Arial"/>
              </a:rPr>
              <a:t> </a:t>
            </a:r>
            <a:r>
              <a:rPr b="1" dirty="0">
                <a:solidFill>
                  <a:srgbClr val="A40020"/>
                </a:solidFill>
                <a:latin typeface="Arial"/>
                <a:cs typeface="Arial"/>
              </a:rPr>
              <a:t>to</a:t>
            </a:r>
            <a:r>
              <a:rPr b="1" spc="-31" dirty="0">
                <a:solidFill>
                  <a:srgbClr val="A40020"/>
                </a:solidFill>
                <a:latin typeface="Arial"/>
                <a:cs typeface="Arial"/>
              </a:rPr>
              <a:t> </a:t>
            </a:r>
            <a:r>
              <a:rPr b="1" spc="-11" dirty="0">
                <a:solidFill>
                  <a:srgbClr val="A40020"/>
                </a:solidFill>
                <a:latin typeface="Arial"/>
                <a:cs typeface="Arial"/>
              </a:rPr>
              <a:t>0.98)</a:t>
            </a:r>
            <a:endParaRPr>
              <a:latin typeface="Arial"/>
              <a:cs typeface="Arial"/>
            </a:endParaRPr>
          </a:p>
          <a:p>
            <a:pPr>
              <a:spcBef>
                <a:spcPts val="25"/>
              </a:spcBef>
            </a:pPr>
            <a:endParaRPr sz="2300">
              <a:latin typeface="Arial"/>
              <a:cs typeface="Arial"/>
            </a:endParaRPr>
          </a:p>
          <a:p>
            <a:pPr marL="354956" marR="146682" indent="-342891">
              <a:lnSpc>
                <a:spcPct val="80000"/>
              </a:lnSpc>
              <a:buFont typeface="Arial"/>
              <a:buChar char="•"/>
              <a:tabLst>
                <a:tab pos="354956" algn="l"/>
              </a:tabLst>
            </a:pPr>
            <a:r>
              <a:rPr sz="2800" b="1" dirty="0">
                <a:solidFill>
                  <a:srgbClr val="333399"/>
                </a:solidFill>
                <a:latin typeface="Arial"/>
                <a:cs typeface="Arial"/>
              </a:rPr>
              <a:t>Effect</a:t>
            </a:r>
            <a:r>
              <a:rPr sz="2800" b="1" spc="-85" dirty="0">
                <a:solidFill>
                  <a:srgbClr val="333399"/>
                </a:solidFill>
                <a:latin typeface="Arial"/>
                <a:cs typeface="Arial"/>
              </a:rPr>
              <a:t> </a:t>
            </a:r>
            <a:r>
              <a:rPr sz="2800" b="1" dirty="0">
                <a:solidFill>
                  <a:srgbClr val="333399"/>
                </a:solidFill>
                <a:latin typeface="Arial"/>
                <a:cs typeface="Arial"/>
              </a:rPr>
              <a:t>modification</a:t>
            </a:r>
            <a:r>
              <a:rPr sz="2800" b="1" spc="-80" dirty="0">
                <a:solidFill>
                  <a:srgbClr val="333399"/>
                </a:solidFill>
                <a:latin typeface="Arial"/>
                <a:cs typeface="Arial"/>
              </a:rPr>
              <a:t> </a:t>
            </a:r>
            <a:r>
              <a:rPr sz="2800" b="1" dirty="0">
                <a:solidFill>
                  <a:srgbClr val="333399"/>
                </a:solidFill>
                <a:latin typeface="Arial"/>
                <a:cs typeface="Arial"/>
              </a:rPr>
              <a:t>should</a:t>
            </a:r>
            <a:r>
              <a:rPr sz="2800" b="1" spc="-85" dirty="0">
                <a:solidFill>
                  <a:srgbClr val="333399"/>
                </a:solidFill>
                <a:latin typeface="Arial"/>
                <a:cs typeface="Arial"/>
              </a:rPr>
              <a:t> </a:t>
            </a:r>
            <a:r>
              <a:rPr sz="2800" b="1" dirty="0">
                <a:solidFill>
                  <a:srgbClr val="333399"/>
                </a:solidFill>
                <a:latin typeface="Arial"/>
                <a:cs typeface="Arial"/>
              </a:rPr>
              <a:t>be</a:t>
            </a:r>
            <a:r>
              <a:rPr sz="2800" b="1" spc="-100" dirty="0">
                <a:solidFill>
                  <a:srgbClr val="333399"/>
                </a:solidFill>
                <a:latin typeface="Arial"/>
                <a:cs typeface="Arial"/>
              </a:rPr>
              <a:t> </a:t>
            </a:r>
            <a:r>
              <a:rPr sz="2800" b="1" spc="-11" dirty="0">
                <a:solidFill>
                  <a:srgbClr val="333399"/>
                </a:solidFill>
                <a:latin typeface="Arial"/>
                <a:cs typeface="Arial"/>
              </a:rPr>
              <a:t>biologically </a:t>
            </a:r>
            <a:r>
              <a:rPr sz="2800" b="1" dirty="0">
                <a:solidFill>
                  <a:srgbClr val="333399"/>
                </a:solidFill>
                <a:latin typeface="Arial"/>
                <a:cs typeface="Arial"/>
              </a:rPr>
              <a:t>plausible</a:t>
            </a:r>
            <a:r>
              <a:rPr sz="2800" b="1" spc="-115" dirty="0">
                <a:solidFill>
                  <a:srgbClr val="333399"/>
                </a:solidFill>
                <a:latin typeface="Arial"/>
                <a:cs typeface="Arial"/>
              </a:rPr>
              <a:t> </a:t>
            </a:r>
            <a:r>
              <a:rPr sz="2800" b="1" dirty="0">
                <a:solidFill>
                  <a:srgbClr val="333399"/>
                </a:solidFill>
                <a:latin typeface="Arial"/>
                <a:cs typeface="Arial"/>
              </a:rPr>
              <a:t>and</a:t>
            </a:r>
            <a:r>
              <a:rPr sz="2800" b="1" spc="-115" dirty="0">
                <a:solidFill>
                  <a:srgbClr val="333399"/>
                </a:solidFill>
                <a:latin typeface="Arial"/>
                <a:cs typeface="Arial"/>
              </a:rPr>
              <a:t> </a:t>
            </a:r>
            <a:r>
              <a:rPr sz="2800" b="1" dirty="0">
                <a:solidFill>
                  <a:srgbClr val="333399"/>
                </a:solidFill>
                <a:latin typeface="Arial"/>
                <a:cs typeface="Arial"/>
              </a:rPr>
              <a:t>“statistically</a:t>
            </a:r>
            <a:r>
              <a:rPr sz="2800" b="1" spc="-125" dirty="0">
                <a:solidFill>
                  <a:srgbClr val="333399"/>
                </a:solidFill>
                <a:latin typeface="Arial"/>
                <a:cs typeface="Arial"/>
              </a:rPr>
              <a:t> </a:t>
            </a:r>
            <a:r>
              <a:rPr sz="2800" b="1" spc="-11" dirty="0">
                <a:solidFill>
                  <a:srgbClr val="333399"/>
                </a:solidFill>
                <a:latin typeface="Arial"/>
                <a:cs typeface="Arial"/>
              </a:rPr>
              <a:t>significant”</a:t>
            </a:r>
            <a:endParaRPr sz="2800">
              <a:latin typeface="Arial"/>
              <a:cs typeface="Arial"/>
            </a:endParaRPr>
          </a:p>
          <a:p>
            <a:pPr marL="354956" marR="184146" indent="-342891">
              <a:lnSpc>
                <a:spcPct val="80000"/>
              </a:lnSpc>
              <a:spcBef>
                <a:spcPts val="2691"/>
              </a:spcBef>
              <a:buFont typeface="Arial"/>
              <a:buChar char="•"/>
              <a:tabLst>
                <a:tab pos="354956" algn="l"/>
              </a:tabLst>
            </a:pPr>
            <a:r>
              <a:rPr sz="2800" b="1" dirty="0">
                <a:solidFill>
                  <a:srgbClr val="333399"/>
                </a:solidFill>
                <a:latin typeface="Arial"/>
                <a:cs typeface="Arial"/>
              </a:rPr>
              <a:t>?Findings</a:t>
            </a:r>
            <a:r>
              <a:rPr sz="2800" b="1" spc="-91" dirty="0">
                <a:solidFill>
                  <a:srgbClr val="333399"/>
                </a:solidFill>
                <a:latin typeface="Arial"/>
                <a:cs typeface="Arial"/>
              </a:rPr>
              <a:t> </a:t>
            </a:r>
            <a:r>
              <a:rPr sz="2800" b="1" dirty="0">
                <a:solidFill>
                  <a:srgbClr val="333399"/>
                </a:solidFill>
                <a:latin typeface="Arial"/>
                <a:cs typeface="Arial"/>
              </a:rPr>
              <a:t>are</a:t>
            </a:r>
            <a:r>
              <a:rPr sz="2800" b="1" spc="-115" dirty="0">
                <a:solidFill>
                  <a:srgbClr val="333399"/>
                </a:solidFill>
                <a:latin typeface="Arial"/>
                <a:cs typeface="Arial"/>
              </a:rPr>
              <a:t> </a:t>
            </a:r>
            <a:r>
              <a:rPr sz="2800" b="1" dirty="0">
                <a:solidFill>
                  <a:srgbClr val="333399"/>
                </a:solidFill>
                <a:latin typeface="Arial"/>
                <a:cs typeface="Arial"/>
              </a:rPr>
              <a:t>only</a:t>
            </a:r>
            <a:r>
              <a:rPr sz="2800" b="1" spc="-105" dirty="0">
                <a:solidFill>
                  <a:srgbClr val="333399"/>
                </a:solidFill>
                <a:latin typeface="Arial"/>
                <a:cs typeface="Arial"/>
              </a:rPr>
              <a:t> </a:t>
            </a:r>
            <a:r>
              <a:rPr sz="2800" b="1" dirty="0">
                <a:solidFill>
                  <a:srgbClr val="333399"/>
                </a:solidFill>
                <a:latin typeface="Arial"/>
                <a:cs typeface="Arial"/>
              </a:rPr>
              <a:t>exploratory,</a:t>
            </a:r>
            <a:r>
              <a:rPr sz="2800" b="1" spc="-75" dirty="0">
                <a:solidFill>
                  <a:srgbClr val="333399"/>
                </a:solidFill>
                <a:latin typeface="Arial"/>
                <a:cs typeface="Arial"/>
              </a:rPr>
              <a:t> </a:t>
            </a:r>
            <a:r>
              <a:rPr sz="2800" b="1" spc="-25" dirty="0">
                <a:solidFill>
                  <a:srgbClr val="333399"/>
                </a:solidFill>
                <a:latin typeface="Arial"/>
                <a:cs typeface="Arial"/>
              </a:rPr>
              <a:t>not </a:t>
            </a:r>
            <a:r>
              <a:rPr sz="2800" b="1" dirty="0">
                <a:solidFill>
                  <a:srgbClr val="333399"/>
                </a:solidFill>
                <a:latin typeface="Arial"/>
                <a:cs typeface="Arial"/>
              </a:rPr>
              <a:t>confirmatory</a:t>
            </a:r>
            <a:r>
              <a:rPr sz="2800" b="1" spc="-151" dirty="0">
                <a:solidFill>
                  <a:srgbClr val="333399"/>
                </a:solidFill>
                <a:latin typeface="Arial"/>
                <a:cs typeface="Arial"/>
              </a:rPr>
              <a:t> </a:t>
            </a:r>
            <a:r>
              <a:rPr sz="2800" b="1" dirty="0">
                <a:solidFill>
                  <a:srgbClr val="333399"/>
                </a:solidFill>
                <a:latin typeface="Arial"/>
                <a:cs typeface="Arial"/>
              </a:rPr>
              <a:t>because</a:t>
            </a:r>
            <a:r>
              <a:rPr sz="2800" b="1" spc="-151" dirty="0">
                <a:solidFill>
                  <a:srgbClr val="333399"/>
                </a:solidFill>
                <a:latin typeface="Arial"/>
                <a:cs typeface="Arial"/>
              </a:rPr>
              <a:t> </a:t>
            </a:r>
            <a:r>
              <a:rPr sz="2800" b="1" dirty="0">
                <a:solidFill>
                  <a:srgbClr val="333399"/>
                </a:solidFill>
                <a:latin typeface="Arial"/>
                <a:cs typeface="Arial"/>
              </a:rPr>
              <a:t>randomization</a:t>
            </a:r>
            <a:r>
              <a:rPr sz="2800" b="1" spc="-155" dirty="0">
                <a:solidFill>
                  <a:srgbClr val="333399"/>
                </a:solidFill>
                <a:latin typeface="Arial"/>
                <a:cs typeface="Arial"/>
              </a:rPr>
              <a:t> </a:t>
            </a:r>
            <a:r>
              <a:rPr sz="2800" b="1" spc="-25" dirty="0">
                <a:solidFill>
                  <a:srgbClr val="333399"/>
                </a:solidFill>
                <a:latin typeface="Arial"/>
                <a:cs typeface="Arial"/>
              </a:rPr>
              <a:t>was </a:t>
            </a:r>
            <a:r>
              <a:rPr sz="2800" b="1" dirty="0">
                <a:solidFill>
                  <a:srgbClr val="333399"/>
                </a:solidFill>
                <a:latin typeface="Arial"/>
                <a:cs typeface="Arial"/>
              </a:rPr>
              <a:t>not</a:t>
            </a:r>
            <a:r>
              <a:rPr sz="2800" b="1" spc="-60" dirty="0">
                <a:solidFill>
                  <a:srgbClr val="333399"/>
                </a:solidFill>
                <a:latin typeface="Arial"/>
                <a:cs typeface="Arial"/>
              </a:rPr>
              <a:t> </a:t>
            </a:r>
            <a:r>
              <a:rPr sz="2800" b="1" dirty="0">
                <a:solidFill>
                  <a:srgbClr val="333399"/>
                </a:solidFill>
                <a:latin typeface="Arial"/>
                <a:cs typeface="Arial"/>
              </a:rPr>
              <a:t>stratified.?</a:t>
            </a:r>
            <a:r>
              <a:rPr sz="2800" b="1" spc="-65" dirty="0">
                <a:solidFill>
                  <a:srgbClr val="333399"/>
                </a:solidFill>
                <a:latin typeface="Arial"/>
                <a:cs typeface="Arial"/>
              </a:rPr>
              <a:t> </a:t>
            </a:r>
            <a:r>
              <a:rPr sz="2800" b="1" dirty="0">
                <a:solidFill>
                  <a:srgbClr val="333399"/>
                </a:solidFill>
                <a:latin typeface="Arial"/>
                <a:cs typeface="Arial"/>
              </a:rPr>
              <a:t>(Could</a:t>
            </a:r>
            <a:r>
              <a:rPr sz="2800" b="1" spc="-60" dirty="0">
                <a:solidFill>
                  <a:srgbClr val="333399"/>
                </a:solidFill>
                <a:latin typeface="Arial"/>
                <a:cs typeface="Arial"/>
              </a:rPr>
              <a:t> </a:t>
            </a:r>
            <a:r>
              <a:rPr sz="2800" b="1" dirty="0">
                <a:solidFill>
                  <a:srgbClr val="333399"/>
                </a:solidFill>
                <a:latin typeface="Arial"/>
                <a:cs typeface="Arial"/>
              </a:rPr>
              <a:t>it</a:t>
            </a:r>
            <a:r>
              <a:rPr sz="2800" b="1" spc="-80" dirty="0">
                <a:solidFill>
                  <a:srgbClr val="333399"/>
                </a:solidFill>
                <a:latin typeface="Arial"/>
                <a:cs typeface="Arial"/>
              </a:rPr>
              <a:t> </a:t>
            </a:r>
            <a:r>
              <a:rPr sz="2800" b="1" dirty="0">
                <a:solidFill>
                  <a:srgbClr val="333399"/>
                </a:solidFill>
                <a:latin typeface="Arial"/>
                <a:cs typeface="Arial"/>
              </a:rPr>
              <a:t>have</a:t>
            </a:r>
            <a:r>
              <a:rPr sz="2800" b="1" spc="-60" dirty="0">
                <a:solidFill>
                  <a:srgbClr val="333399"/>
                </a:solidFill>
                <a:latin typeface="Arial"/>
                <a:cs typeface="Arial"/>
              </a:rPr>
              <a:t> </a:t>
            </a:r>
            <a:r>
              <a:rPr sz="2800" b="1" spc="-11" dirty="0">
                <a:solidFill>
                  <a:srgbClr val="333399"/>
                </a:solidFill>
                <a:latin typeface="Arial"/>
                <a:cs typeface="Arial"/>
              </a:rPr>
              <a:t>been?)</a:t>
            </a:r>
            <a:endParaRPr sz="2800">
              <a:latin typeface="Arial"/>
              <a:cs typeface="Aria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196</a:t>
            </a:r>
          </a:p>
        </p:txBody>
      </p:sp>
      <p:sp>
        <p:nvSpPr>
          <p:cNvPr id="2" name="object 2"/>
          <p:cNvSpPr txBox="1">
            <a:spLocks noGrp="1"/>
          </p:cNvSpPr>
          <p:nvPr>
            <p:ph type="title"/>
          </p:nvPr>
        </p:nvSpPr>
        <p:spPr>
          <a:xfrm>
            <a:off x="2969515" y="555447"/>
            <a:ext cx="3202940" cy="443070"/>
          </a:xfrm>
          <a:prstGeom prst="rect">
            <a:avLst/>
          </a:prstGeom>
        </p:spPr>
        <p:txBody>
          <a:bodyPr vert="horz" wrap="square" lIns="0" tIns="12065" rIns="0" bIns="0" rtlCol="0">
            <a:spAutoFit/>
          </a:bodyPr>
          <a:lstStyle/>
          <a:p>
            <a:pPr marL="12700">
              <a:spcBef>
                <a:spcPts val="95"/>
              </a:spcBef>
            </a:pPr>
            <a:r>
              <a:rPr sz="2800" dirty="0"/>
              <a:t>Subgroup</a:t>
            </a:r>
            <a:r>
              <a:rPr sz="2800" spc="-135" dirty="0"/>
              <a:t> </a:t>
            </a:r>
            <a:r>
              <a:rPr sz="2800" spc="-11" dirty="0"/>
              <a:t>analysis</a:t>
            </a:r>
            <a:endParaRPr sz="2800"/>
          </a:p>
        </p:txBody>
      </p:sp>
      <p:graphicFrame>
        <p:nvGraphicFramePr>
          <p:cNvPr id="3" name="object 3"/>
          <p:cNvGraphicFramePr>
            <a:graphicFrameLocks noGrp="1"/>
          </p:cNvGraphicFramePr>
          <p:nvPr/>
        </p:nvGraphicFramePr>
        <p:xfrm>
          <a:off x="313239" y="2182823"/>
          <a:ext cx="5669280" cy="3090545"/>
        </p:xfrm>
        <a:graphic>
          <a:graphicData uri="http://schemas.openxmlformats.org/drawingml/2006/table">
            <a:tbl>
              <a:tblPr firstRow="1" bandRow="1">
                <a:tableStyleId>{2D5ABB26-0587-4C30-8999-92F81FD0307C}</a:tableStyleId>
              </a:tblPr>
              <a:tblGrid>
                <a:gridCol w="2033905">
                  <a:extLst>
                    <a:ext uri="{9D8B030D-6E8A-4147-A177-3AD203B41FA5}">
                      <a16:colId xmlns:a16="http://schemas.microsoft.com/office/drawing/2014/main" val="20000"/>
                    </a:ext>
                  </a:extLst>
                </a:gridCol>
                <a:gridCol w="2149475">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tblGrid>
              <a:tr h="2225464">
                <a:tc>
                  <a:txBody>
                    <a:bodyPr/>
                    <a:lstStyle/>
                    <a:p>
                      <a:pPr>
                        <a:lnSpc>
                          <a:spcPct val="100000"/>
                        </a:lnSpc>
                      </a:pPr>
                      <a:endParaRPr sz="2100">
                        <a:latin typeface="Times New Roman"/>
                        <a:cs typeface="Times New Roman"/>
                      </a:endParaRPr>
                    </a:p>
                    <a:p>
                      <a:pPr>
                        <a:lnSpc>
                          <a:spcPct val="100000"/>
                        </a:lnSpc>
                        <a:spcBef>
                          <a:spcPts val="25"/>
                        </a:spcBef>
                      </a:pPr>
                      <a:endParaRPr sz="2000">
                        <a:latin typeface="Times New Roman"/>
                        <a:cs typeface="Times New Roman"/>
                      </a:endParaRPr>
                    </a:p>
                    <a:p>
                      <a:pPr marL="31750">
                        <a:lnSpc>
                          <a:spcPct val="100000"/>
                        </a:lnSpc>
                      </a:pPr>
                      <a:r>
                        <a:rPr sz="1900" b="1" spc="-105" dirty="0">
                          <a:latin typeface="Arial"/>
                          <a:cs typeface="Arial"/>
                        </a:rPr>
                        <a:t>All</a:t>
                      </a:r>
                      <a:r>
                        <a:rPr sz="1900" b="1" spc="-125" dirty="0">
                          <a:latin typeface="Arial"/>
                          <a:cs typeface="Arial"/>
                        </a:rPr>
                        <a:t> </a:t>
                      </a:r>
                      <a:r>
                        <a:rPr sz="1900" b="1" spc="-10" dirty="0">
                          <a:latin typeface="Arial"/>
                          <a:cs typeface="Arial"/>
                        </a:rPr>
                        <a:t>children</a:t>
                      </a:r>
                      <a:endParaRPr sz="1900">
                        <a:latin typeface="Arial"/>
                        <a:cs typeface="Arial"/>
                      </a:endParaRPr>
                    </a:p>
                  </a:txBody>
                  <a:tcPr marL="0" marR="0" marT="0" marB="0"/>
                </a:tc>
                <a:tc>
                  <a:txBody>
                    <a:bodyPr/>
                    <a:lstStyle/>
                    <a:p>
                      <a:pPr marL="268605" algn="ctr">
                        <a:lnSpc>
                          <a:spcPts val="2075"/>
                        </a:lnSpc>
                      </a:pPr>
                      <a:r>
                        <a:rPr sz="1900" b="1" u="heavy" spc="-20" dirty="0">
                          <a:uFill>
                            <a:solidFill>
                              <a:srgbClr val="000000"/>
                            </a:solidFill>
                          </a:uFill>
                          <a:latin typeface="Arial"/>
                          <a:cs typeface="Arial"/>
                        </a:rPr>
                        <a:t>Zinc</a:t>
                      </a:r>
                      <a:endParaRPr sz="1900">
                        <a:latin typeface="Arial"/>
                        <a:cs typeface="Arial"/>
                      </a:endParaRPr>
                    </a:p>
                    <a:p>
                      <a:pPr marL="805180" marR="537210" indent="8255" algn="ctr">
                        <a:lnSpc>
                          <a:spcPct val="111300"/>
                        </a:lnSpc>
                      </a:pPr>
                      <a:r>
                        <a:rPr sz="1900" b="1" spc="-10" dirty="0">
                          <a:latin typeface="Arial"/>
                          <a:cs typeface="Arial"/>
                        </a:rPr>
                        <a:t>n=140 </a:t>
                      </a:r>
                      <a:r>
                        <a:rPr sz="1900" b="1" spc="-85" dirty="0">
                          <a:latin typeface="Arial"/>
                          <a:cs typeface="Arial"/>
                        </a:rPr>
                        <a:t>120</a:t>
                      </a:r>
                      <a:r>
                        <a:rPr sz="1900" b="1" spc="-70" dirty="0">
                          <a:latin typeface="Arial"/>
                          <a:cs typeface="Arial"/>
                        </a:rPr>
                        <a:t> </a:t>
                      </a:r>
                      <a:r>
                        <a:rPr sz="1900" b="1" spc="-85" dirty="0">
                          <a:latin typeface="Arial"/>
                          <a:cs typeface="Arial"/>
                        </a:rPr>
                        <a:t>(60)</a:t>
                      </a:r>
                      <a:endParaRPr sz="1900">
                        <a:latin typeface="Arial"/>
                        <a:cs typeface="Arial"/>
                      </a:endParaRPr>
                    </a:p>
                  </a:txBody>
                  <a:tcPr marL="0" marR="0" marT="0" marB="0"/>
                </a:tc>
                <a:tc>
                  <a:txBody>
                    <a:bodyPr/>
                    <a:lstStyle/>
                    <a:p>
                      <a:pPr marL="544830">
                        <a:lnSpc>
                          <a:spcPts val="2075"/>
                        </a:lnSpc>
                      </a:pPr>
                      <a:r>
                        <a:rPr sz="1900" b="1" u="heavy" spc="-55" dirty="0">
                          <a:uFill>
                            <a:solidFill>
                              <a:srgbClr val="000000"/>
                            </a:solidFill>
                          </a:uFill>
                          <a:latin typeface="Arial"/>
                          <a:cs typeface="Arial"/>
                        </a:rPr>
                        <a:t>Placebo</a:t>
                      </a:r>
                      <a:endParaRPr sz="1900">
                        <a:latin typeface="Arial"/>
                        <a:cs typeface="Arial"/>
                      </a:endParaRPr>
                    </a:p>
                    <a:p>
                      <a:pPr marL="558800" marR="43815" indent="94615">
                        <a:lnSpc>
                          <a:spcPct val="111300"/>
                        </a:lnSpc>
                      </a:pPr>
                      <a:r>
                        <a:rPr sz="1900" b="1" spc="-10" dirty="0">
                          <a:latin typeface="Arial"/>
                          <a:cs typeface="Arial"/>
                        </a:rPr>
                        <a:t>n=142 </a:t>
                      </a:r>
                      <a:r>
                        <a:rPr sz="1900" b="1" spc="-85" dirty="0">
                          <a:latin typeface="Arial"/>
                          <a:cs typeface="Arial"/>
                        </a:rPr>
                        <a:t>160</a:t>
                      </a:r>
                      <a:r>
                        <a:rPr sz="1900" b="1" spc="-70" dirty="0">
                          <a:latin typeface="Arial"/>
                          <a:cs typeface="Arial"/>
                        </a:rPr>
                        <a:t> </a:t>
                      </a:r>
                      <a:r>
                        <a:rPr sz="1900" b="1" spc="-85" dirty="0">
                          <a:latin typeface="Arial"/>
                          <a:cs typeface="Arial"/>
                        </a:rPr>
                        <a:t>(65)</a:t>
                      </a:r>
                      <a:endParaRPr sz="1900">
                        <a:latin typeface="Arial"/>
                        <a:cs typeface="Arial"/>
                      </a:endParaRPr>
                    </a:p>
                  </a:txBody>
                  <a:tcPr marL="0" marR="0" marT="0" marB="0"/>
                </a:tc>
                <a:extLst>
                  <a:ext uri="{0D108BD9-81ED-4DB2-BD59-A6C34878D82A}">
                    <a16:rowId xmlns:a16="http://schemas.microsoft.com/office/drawing/2014/main" val="10000"/>
                  </a:ext>
                </a:extLst>
              </a:tr>
              <a:tr h="2000039">
                <a:tc>
                  <a:txBody>
                    <a:bodyPr/>
                    <a:lstStyle/>
                    <a:p>
                      <a:pPr>
                        <a:lnSpc>
                          <a:spcPct val="100000"/>
                        </a:lnSpc>
                      </a:pPr>
                      <a:endParaRPr sz="2100">
                        <a:latin typeface="Times New Roman"/>
                        <a:cs typeface="Times New Roman"/>
                      </a:endParaRPr>
                    </a:p>
                    <a:p>
                      <a:pPr marL="31750">
                        <a:lnSpc>
                          <a:spcPct val="100000"/>
                        </a:lnSpc>
                        <a:spcBef>
                          <a:spcPts val="1330"/>
                        </a:spcBef>
                      </a:pPr>
                      <a:r>
                        <a:rPr sz="1900" b="1" spc="-114" dirty="0">
                          <a:latin typeface="Arial"/>
                          <a:cs typeface="Arial"/>
                        </a:rPr>
                        <a:t>Age</a:t>
                      </a:r>
                      <a:r>
                        <a:rPr sz="1900" b="1" spc="-65" dirty="0">
                          <a:latin typeface="Arial"/>
                          <a:cs typeface="Arial"/>
                        </a:rPr>
                        <a:t> </a:t>
                      </a:r>
                      <a:r>
                        <a:rPr sz="1900" b="1" spc="-105" dirty="0">
                          <a:latin typeface="Arial"/>
                          <a:cs typeface="Arial"/>
                        </a:rPr>
                        <a:t>&lt;12</a:t>
                      </a:r>
                      <a:r>
                        <a:rPr sz="1900" b="1" spc="-65" dirty="0">
                          <a:latin typeface="Arial"/>
                          <a:cs typeface="Arial"/>
                        </a:rPr>
                        <a:t> </a:t>
                      </a:r>
                      <a:r>
                        <a:rPr sz="1900" b="1" spc="-25" dirty="0">
                          <a:latin typeface="Arial"/>
                          <a:cs typeface="Arial"/>
                        </a:rPr>
                        <a:t>mo</a:t>
                      </a:r>
                      <a:endParaRPr sz="1900">
                        <a:latin typeface="Arial"/>
                        <a:cs typeface="Arial"/>
                      </a:endParaRPr>
                    </a:p>
                  </a:txBody>
                  <a:tcPr marL="0" marR="0" marT="0" marB="0"/>
                </a:tc>
                <a:tc>
                  <a:txBody>
                    <a:bodyPr/>
                    <a:lstStyle/>
                    <a:p>
                      <a:pPr marL="805180" marR="537210" indent="147955">
                        <a:lnSpc>
                          <a:spcPct val="111300"/>
                        </a:lnSpc>
                        <a:spcBef>
                          <a:spcPts val="1025"/>
                        </a:spcBef>
                      </a:pPr>
                      <a:r>
                        <a:rPr sz="1900" b="1" spc="-20" dirty="0">
                          <a:latin typeface="Arial"/>
                          <a:cs typeface="Arial"/>
                        </a:rPr>
                        <a:t>n=80 </a:t>
                      </a:r>
                      <a:r>
                        <a:rPr sz="1900" b="1" spc="-85" dirty="0">
                          <a:latin typeface="Arial"/>
                          <a:cs typeface="Arial"/>
                        </a:rPr>
                        <a:t>130</a:t>
                      </a:r>
                      <a:r>
                        <a:rPr sz="1900" b="1" spc="-70" dirty="0">
                          <a:latin typeface="Arial"/>
                          <a:cs typeface="Arial"/>
                        </a:rPr>
                        <a:t> </a:t>
                      </a:r>
                      <a:r>
                        <a:rPr sz="1900" b="1" spc="-85" dirty="0">
                          <a:latin typeface="Arial"/>
                          <a:cs typeface="Arial"/>
                        </a:rPr>
                        <a:t>(65)</a:t>
                      </a:r>
                      <a:endParaRPr sz="1900">
                        <a:latin typeface="Arial"/>
                        <a:cs typeface="Arial"/>
                      </a:endParaRPr>
                    </a:p>
                  </a:txBody>
                  <a:tcPr marL="0" marR="0" marT="130175" marB="0"/>
                </a:tc>
                <a:tc>
                  <a:txBody>
                    <a:bodyPr/>
                    <a:lstStyle/>
                    <a:p>
                      <a:pPr marL="558800" marR="43815" indent="148590">
                        <a:lnSpc>
                          <a:spcPct val="111300"/>
                        </a:lnSpc>
                        <a:spcBef>
                          <a:spcPts val="1025"/>
                        </a:spcBef>
                      </a:pPr>
                      <a:r>
                        <a:rPr sz="1900" b="1" spc="-20" dirty="0">
                          <a:latin typeface="Arial"/>
                          <a:cs typeface="Arial"/>
                        </a:rPr>
                        <a:t>n=82 </a:t>
                      </a:r>
                      <a:r>
                        <a:rPr sz="1900" b="1" spc="-85" dirty="0">
                          <a:latin typeface="Arial"/>
                          <a:cs typeface="Arial"/>
                        </a:rPr>
                        <a:t>190</a:t>
                      </a:r>
                      <a:r>
                        <a:rPr sz="1900" b="1" spc="-70" dirty="0">
                          <a:latin typeface="Arial"/>
                          <a:cs typeface="Arial"/>
                        </a:rPr>
                        <a:t> </a:t>
                      </a:r>
                      <a:r>
                        <a:rPr sz="1900" b="1" spc="-85" dirty="0">
                          <a:latin typeface="Arial"/>
                          <a:cs typeface="Arial"/>
                        </a:rPr>
                        <a:t>(70)</a:t>
                      </a:r>
                      <a:endParaRPr sz="1900">
                        <a:latin typeface="Arial"/>
                        <a:cs typeface="Arial"/>
                      </a:endParaRPr>
                    </a:p>
                  </a:txBody>
                  <a:tcPr marL="0" marR="0" marT="130175" marB="0"/>
                </a:tc>
                <a:extLst>
                  <a:ext uri="{0D108BD9-81ED-4DB2-BD59-A6C34878D82A}">
                    <a16:rowId xmlns:a16="http://schemas.microsoft.com/office/drawing/2014/main" val="10001"/>
                  </a:ext>
                </a:extLst>
              </a:tr>
              <a:tr h="2160695">
                <a:tc>
                  <a:txBody>
                    <a:bodyPr/>
                    <a:lstStyle/>
                    <a:p>
                      <a:pPr>
                        <a:lnSpc>
                          <a:spcPct val="100000"/>
                        </a:lnSpc>
                      </a:pPr>
                      <a:endParaRPr sz="2100">
                        <a:latin typeface="Times New Roman"/>
                        <a:cs typeface="Times New Roman"/>
                      </a:endParaRPr>
                    </a:p>
                    <a:p>
                      <a:pPr>
                        <a:lnSpc>
                          <a:spcPct val="100000"/>
                        </a:lnSpc>
                        <a:spcBef>
                          <a:spcPts val="35"/>
                        </a:spcBef>
                      </a:pPr>
                      <a:endParaRPr sz="2300">
                        <a:latin typeface="Times New Roman"/>
                        <a:cs typeface="Times New Roman"/>
                      </a:endParaRPr>
                    </a:p>
                    <a:p>
                      <a:pPr marL="31750">
                        <a:lnSpc>
                          <a:spcPts val="2150"/>
                        </a:lnSpc>
                      </a:pPr>
                      <a:r>
                        <a:rPr sz="1900" b="1" spc="-110" dirty="0">
                          <a:latin typeface="Arial"/>
                          <a:cs typeface="Arial"/>
                        </a:rPr>
                        <a:t>Age</a:t>
                      </a:r>
                      <a:r>
                        <a:rPr sz="1900" b="1" u="heavy" spc="-110" dirty="0">
                          <a:uFill>
                            <a:solidFill>
                              <a:srgbClr val="000000"/>
                            </a:solidFill>
                          </a:uFill>
                          <a:latin typeface="Arial"/>
                          <a:cs typeface="Arial"/>
                        </a:rPr>
                        <a:t>&gt;</a:t>
                      </a:r>
                      <a:r>
                        <a:rPr sz="1900" b="1" spc="-110" dirty="0">
                          <a:latin typeface="Arial"/>
                          <a:cs typeface="Arial"/>
                        </a:rPr>
                        <a:t>12</a:t>
                      </a:r>
                      <a:r>
                        <a:rPr sz="1900" b="1" spc="-35" dirty="0">
                          <a:latin typeface="Arial"/>
                          <a:cs typeface="Arial"/>
                        </a:rPr>
                        <a:t> </a:t>
                      </a:r>
                      <a:r>
                        <a:rPr sz="1900" b="1" spc="-25" dirty="0">
                          <a:latin typeface="Arial"/>
                          <a:cs typeface="Arial"/>
                        </a:rPr>
                        <a:t>mo</a:t>
                      </a:r>
                      <a:endParaRPr sz="1900">
                        <a:latin typeface="Arial"/>
                        <a:cs typeface="Arial"/>
                      </a:endParaRPr>
                    </a:p>
                  </a:txBody>
                  <a:tcPr marL="0" marR="0" marT="0" marB="0"/>
                </a:tc>
                <a:tc>
                  <a:txBody>
                    <a:bodyPr/>
                    <a:lstStyle/>
                    <a:p>
                      <a:pPr>
                        <a:lnSpc>
                          <a:spcPct val="100000"/>
                        </a:lnSpc>
                        <a:spcBef>
                          <a:spcPts val="50"/>
                        </a:spcBef>
                      </a:pPr>
                      <a:endParaRPr sz="1900">
                        <a:latin typeface="Times New Roman"/>
                        <a:cs typeface="Times New Roman"/>
                      </a:endParaRPr>
                    </a:p>
                    <a:p>
                      <a:pPr marL="805180" marR="537210" indent="147955">
                        <a:lnSpc>
                          <a:spcPct val="111300"/>
                        </a:lnSpc>
                      </a:pPr>
                      <a:r>
                        <a:rPr sz="1900" b="1" spc="-20" dirty="0">
                          <a:latin typeface="Arial"/>
                          <a:cs typeface="Arial"/>
                        </a:rPr>
                        <a:t>n=60 </a:t>
                      </a:r>
                      <a:r>
                        <a:rPr sz="1900" b="1" spc="-85" dirty="0">
                          <a:latin typeface="Arial"/>
                          <a:cs typeface="Arial"/>
                        </a:rPr>
                        <a:t>110</a:t>
                      </a:r>
                      <a:r>
                        <a:rPr sz="1900" b="1" spc="-70" dirty="0">
                          <a:latin typeface="Arial"/>
                          <a:cs typeface="Arial"/>
                        </a:rPr>
                        <a:t> </a:t>
                      </a:r>
                      <a:r>
                        <a:rPr sz="1900" b="1" spc="-85" dirty="0">
                          <a:latin typeface="Arial"/>
                          <a:cs typeface="Arial"/>
                        </a:rPr>
                        <a:t>(70)</a:t>
                      </a:r>
                      <a:endParaRPr sz="1900">
                        <a:latin typeface="Arial"/>
                        <a:cs typeface="Arial"/>
                      </a:endParaRPr>
                    </a:p>
                  </a:txBody>
                  <a:tcPr marL="0" marR="0" marT="6351" marB="0"/>
                </a:tc>
                <a:tc>
                  <a:txBody>
                    <a:bodyPr/>
                    <a:lstStyle/>
                    <a:p>
                      <a:pPr>
                        <a:lnSpc>
                          <a:spcPct val="100000"/>
                        </a:lnSpc>
                        <a:spcBef>
                          <a:spcPts val="50"/>
                        </a:spcBef>
                      </a:pPr>
                      <a:endParaRPr sz="1900">
                        <a:latin typeface="Times New Roman"/>
                        <a:cs typeface="Times New Roman"/>
                      </a:endParaRPr>
                    </a:p>
                    <a:p>
                      <a:pPr marL="558800" marR="43815" indent="148590">
                        <a:lnSpc>
                          <a:spcPct val="111300"/>
                        </a:lnSpc>
                      </a:pPr>
                      <a:r>
                        <a:rPr sz="1900" b="1" spc="-20" dirty="0">
                          <a:latin typeface="Arial"/>
                          <a:cs typeface="Arial"/>
                        </a:rPr>
                        <a:t>n=60 </a:t>
                      </a:r>
                      <a:r>
                        <a:rPr sz="1900" b="1" spc="-85" dirty="0">
                          <a:latin typeface="Arial"/>
                          <a:cs typeface="Arial"/>
                        </a:rPr>
                        <a:t>130</a:t>
                      </a:r>
                      <a:r>
                        <a:rPr sz="1900" b="1" spc="-70" dirty="0">
                          <a:latin typeface="Arial"/>
                          <a:cs typeface="Arial"/>
                        </a:rPr>
                        <a:t> </a:t>
                      </a:r>
                      <a:r>
                        <a:rPr sz="1900" b="1" spc="-85" dirty="0">
                          <a:latin typeface="Arial"/>
                          <a:cs typeface="Arial"/>
                        </a:rPr>
                        <a:t>(90)</a:t>
                      </a:r>
                      <a:endParaRPr sz="1900">
                        <a:latin typeface="Arial"/>
                        <a:cs typeface="Arial"/>
                      </a:endParaRPr>
                    </a:p>
                  </a:txBody>
                  <a:tcPr marL="0" marR="0" marT="6351" marB="0"/>
                </a:tc>
                <a:extLst>
                  <a:ext uri="{0D108BD9-81ED-4DB2-BD59-A6C34878D82A}">
                    <a16:rowId xmlns:a16="http://schemas.microsoft.com/office/drawing/2014/main" val="10002"/>
                  </a:ext>
                </a:extLst>
              </a:tr>
            </a:tbl>
          </a:graphicData>
        </a:graphic>
      </p:graphicFrame>
      <p:sp>
        <p:nvSpPr>
          <p:cNvPr id="4" name="object 4"/>
          <p:cNvSpPr txBox="1"/>
          <p:nvPr/>
        </p:nvSpPr>
        <p:spPr>
          <a:xfrm>
            <a:off x="332292" y="1206123"/>
            <a:ext cx="8011795" cy="2818207"/>
          </a:xfrm>
          <a:prstGeom prst="rect">
            <a:avLst/>
          </a:prstGeom>
        </p:spPr>
        <p:txBody>
          <a:bodyPr vert="horz" wrap="square" lIns="0" tIns="17145" rIns="0" bIns="0" rtlCol="0">
            <a:spAutoFit/>
          </a:bodyPr>
          <a:lstStyle/>
          <a:p>
            <a:pPr marL="12700">
              <a:spcBef>
                <a:spcPts val="135"/>
              </a:spcBef>
            </a:pPr>
            <a:r>
              <a:rPr sz="1851" b="1" spc="-85" dirty="0">
                <a:latin typeface="Arial"/>
                <a:cs typeface="Arial"/>
              </a:rPr>
              <a:t>Effect</a:t>
            </a:r>
            <a:r>
              <a:rPr sz="1851" b="1" spc="-111" dirty="0">
                <a:latin typeface="Arial"/>
                <a:cs typeface="Arial"/>
              </a:rPr>
              <a:t> </a:t>
            </a:r>
            <a:r>
              <a:rPr sz="1851" b="1" spc="-71" dirty="0">
                <a:latin typeface="Arial"/>
                <a:cs typeface="Arial"/>
              </a:rPr>
              <a:t>of</a:t>
            </a:r>
            <a:r>
              <a:rPr sz="1851" b="1" spc="-105" dirty="0">
                <a:latin typeface="Arial"/>
                <a:cs typeface="Arial"/>
              </a:rPr>
              <a:t> </a:t>
            </a:r>
            <a:r>
              <a:rPr sz="1851" b="1" spc="-60" dirty="0">
                <a:latin typeface="Arial"/>
                <a:cs typeface="Arial"/>
              </a:rPr>
              <a:t>zinc</a:t>
            </a:r>
            <a:r>
              <a:rPr sz="1851" b="1" spc="-55" dirty="0">
                <a:latin typeface="Arial"/>
                <a:cs typeface="Arial"/>
              </a:rPr>
              <a:t> </a:t>
            </a:r>
            <a:r>
              <a:rPr sz="1851" b="1" spc="-91" dirty="0">
                <a:latin typeface="Arial"/>
                <a:cs typeface="Arial"/>
              </a:rPr>
              <a:t>on</a:t>
            </a:r>
            <a:r>
              <a:rPr sz="1851" b="1" spc="-45" dirty="0">
                <a:latin typeface="Arial"/>
                <a:cs typeface="Arial"/>
              </a:rPr>
              <a:t> </a:t>
            </a:r>
            <a:r>
              <a:rPr sz="1851" b="1" spc="-111" dirty="0">
                <a:latin typeface="Arial"/>
                <a:cs typeface="Arial"/>
              </a:rPr>
              <a:t>mean</a:t>
            </a:r>
            <a:r>
              <a:rPr sz="1851" b="1" spc="-51" dirty="0">
                <a:latin typeface="Arial"/>
                <a:cs typeface="Arial"/>
              </a:rPr>
              <a:t> </a:t>
            </a:r>
            <a:r>
              <a:rPr sz="1851" b="1" spc="-85" dirty="0">
                <a:latin typeface="Arial"/>
                <a:cs typeface="Arial"/>
              </a:rPr>
              <a:t>duration</a:t>
            </a:r>
            <a:r>
              <a:rPr sz="1851" b="1" spc="-45" dirty="0">
                <a:latin typeface="Arial"/>
                <a:cs typeface="Arial"/>
              </a:rPr>
              <a:t> </a:t>
            </a:r>
            <a:r>
              <a:rPr sz="1851" b="1" spc="-85" dirty="0">
                <a:latin typeface="Arial"/>
                <a:cs typeface="Arial"/>
              </a:rPr>
              <a:t>(hours)</a:t>
            </a:r>
            <a:r>
              <a:rPr sz="1851" b="1" spc="-105" dirty="0">
                <a:latin typeface="Arial"/>
                <a:cs typeface="Arial"/>
              </a:rPr>
              <a:t> </a:t>
            </a:r>
            <a:r>
              <a:rPr sz="1851" b="1" spc="-71" dirty="0">
                <a:latin typeface="Arial"/>
                <a:cs typeface="Arial"/>
              </a:rPr>
              <a:t>of</a:t>
            </a:r>
            <a:r>
              <a:rPr sz="1851" b="1" spc="-105" dirty="0">
                <a:latin typeface="Arial"/>
                <a:cs typeface="Arial"/>
              </a:rPr>
              <a:t> </a:t>
            </a:r>
            <a:r>
              <a:rPr sz="1851" b="1" spc="-91" dirty="0">
                <a:latin typeface="Arial"/>
                <a:cs typeface="Arial"/>
              </a:rPr>
              <a:t>acute</a:t>
            </a:r>
            <a:r>
              <a:rPr sz="1851" b="1" spc="-60" dirty="0">
                <a:latin typeface="Arial"/>
                <a:cs typeface="Arial"/>
              </a:rPr>
              <a:t> </a:t>
            </a:r>
            <a:r>
              <a:rPr sz="1851" b="1" spc="-85" dirty="0">
                <a:latin typeface="Arial"/>
                <a:cs typeface="Arial"/>
              </a:rPr>
              <a:t>diarrhoea</a:t>
            </a:r>
            <a:r>
              <a:rPr sz="1851" b="1" spc="-55" dirty="0">
                <a:latin typeface="Arial"/>
                <a:cs typeface="Arial"/>
              </a:rPr>
              <a:t> </a:t>
            </a:r>
            <a:r>
              <a:rPr sz="1851" b="1" spc="-95" dirty="0">
                <a:latin typeface="Arial"/>
                <a:cs typeface="Arial"/>
              </a:rPr>
              <a:t>(3-</a:t>
            </a:r>
            <a:r>
              <a:rPr sz="1851" b="1" spc="-85" dirty="0">
                <a:latin typeface="Arial"/>
                <a:cs typeface="Arial"/>
              </a:rPr>
              <a:t>36</a:t>
            </a:r>
            <a:r>
              <a:rPr sz="1851" b="1" spc="-60" dirty="0">
                <a:latin typeface="Arial"/>
                <a:cs typeface="Arial"/>
              </a:rPr>
              <a:t> </a:t>
            </a:r>
            <a:r>
              <a:rPr sz="1851" b="1" spc="-95" dirty="0">
                <a:latin typeface="Arial"/>
                <a:cs typeface="Arial"/>
              </a:rPr>
              <a:t>months</a:t>
            </a:r>
            <a:r>
              <a:rPr sz="1851" b="1" spc="-55" dirty="0">
                <a:latin typeface="Arial"/>
                <a:cs typeface="Arial"/>
              </a:rPr>
              <a:t> </a:t>
            </a:r>
            <a:r>
              <a:rPr sz="1851" b="1" spc="-11" dirty="0">
                <a:latin typeface="Arial"/>
                <a:cs typeface="Arial"/>
              </a:rPr>
              <a:t>olds)</a:t>
            </a:r>
            <a:endParaRPr sz="1851">
              <a:latin typeface="Arial"/>
              <a:cs typeface="Arial"/>
            </a:endParaRPr>
          </a:p>
          <a:p>
            <a:pPr>
              <a:lnSpc>
                <a:spcPct val="100000"/>
              </a:lnSpc>
            </a:pPr>
            <a:endParaRPr sz="2100">
              <a:latin typeface="Arial"/>
              <a:cs typeface="Arial"/>
            </a:endParaRPr>
          </a:p>
          <a:p>
            <a:pPr marL="6309837" marR="5080" indent="-2540" algn="ctr">
              <a:spcBef>
                <a:spcPts val="1660"/>
              </a:spcBef>
            </a:pPr>
            <a:r>
              <a:rPr b="1" spc="-11" dirty="0">
                <a:latin typeface="Arial"/>
                <a:cs typeface="Arial"/>
              </a:rPr>
              <a:t>Difference</a:t>
            </a:r>
            <a:r>
              <a:rPr b="1" spc="-45" dirty="0">
                <a:latin typeface="Arial"/>
                <a:cs typeface="Arial"/>
              </a:rPr>
              <a:t> </a:t>
            </a:r>
            <a:r>
              <a:rPr b="1" spc="-25" dirty="0">
                <a:latin typeface="Arial"/>
                <a:cs typeface="Arial"/>
              </a:rPr>
              <a:t>in </a:t>
            </a:r>
            <a:r>
              <a:rPr b="1" u="sng" dirty="0">
                <a:uFill>
                  <a:solidFill>
                    <a:srgbClr val="000000"/>
                  </a:solidFill>
                </a:uFill>
                <a:latin typeface="Arial"/>
                <a:cs typeface="Arial"/>
              </a:rPr>
              <a:t>means</a:t>
            </a:r>
            <a:r>
              <a:rPr b="1" u="sng" spc="-71" dirty="0">
                <a:uFill>
                  <a:solidFill>
                    <a:srgbClr val="000000"/>
                  </a:solidFill>
                </a:uFill>
                <a:latin typeface="Arial"/>
                <a:cs typeface="Arial"/>
              </a:rPr>
              <a:t> </a:t>
            </a:r>
            <a:r>
              <a:rPr b="1" u="sng" dirty="0">
                <a:uFill>
                  <a:solidFill>
                    <a:srgbClr val="000000"/>
                  </a:solidFill>
                </a:uFill>
                <a:latin typeface="Arial"/>
                <a:cs typeface="Arial"/>
              </a:rPr>
              <a:t>(95%</a:t>
            </a:r>
            <a:r>
              <a:rPr b="1" u="sng" spc="-71" dirty="0">
                <a:uFill>
                  <a:solidFill>
                    <a:srgbClr val="000000"/>
                  </a:solidFill>
                </a:uFill>
                <a:latin typeface="Arial"/>
                <a:cs typeface="Arial"/>
              </a:rPr>
              <a:t> </a:t>
            </a:r>
            <a:r>
              <a:rPr b="1" u="sng" spc="-25" dirty="0">
                <a:uFill>
                  <a:solidFill>
                    <a:srgbClr val="000000"/>
                  </a:solidFill>
                </a:uFill>
                <a:latin typeface="Arial"/>
                <a:cs typeface="Arial"/>
              </a:rPr>
              <a:t>CI)</a:t>
            </a:r>
            <a:endParaRPr>
              <a:latin typeface="Arial"/>
              <a:cs typeface="Arial"/>
            </a:endParaRPr>
          </a:p>
          <a:p>
            <a:pPr marL="6297137" algn="ctr">
              <a:spcBef>
                <a:spcPts val="1620"/>
              </a:spcBef>
            </a:pPr>
            <a:r>
              <a:rPr b="1" spc="-11" dirty="0">
                <a:latin typeface="Arial"/>
                <a:cs typeface="Arial"/>
              </a:rPr>
              <a:t>-</a:t>
            </a:r>
            <a:r>
              <a:rPr b="1" dirty="0">
                <a:latin typeface="Arial"/>
                <a:cs typeface="Arial"/>
              </a:rPr>
              <a:t>40</a:t>
            </a:r>
            <a:r>
              <a:rPr b="1" spc="-20" dirty="0">
                <a:latin typeface="Arial"/>
                <a:cs typeface="Arial"/>
              </a:rPr>
              <a:t> </a:t>
            </a:r>
            <a:r>
              <a:rPr b="1" dirty="0">
                <a:latin typeface="Arial"/>
                <a:cs typeface="Arial"/>
              </a:rPr>
              <a:t>(-55,</a:t>
            </a:r>
            <a:r>
              <a:rPr b="1" spc="-15" dirty="0">
                <a:latin typeface="Arial"/>
                <a:cs typeface="Arial"/>
              </a:rPr>
              <a:t> </a:t>
            </a:r>
            <a:r>
              <a:rPr b="1" dirty="0">
                <a:latin typeface="Arial"/>
                <a:cs typeface="Arial"/>
              </a:rPr>
              <a:t>-</a:t>
            </a:r>
            <a:r>
              <a:rPr b="1" spc="-25" dirty="0">
                <a:latin typeface="Arial"/>
                <a:cs typeface="Arial"/>
              </a:rPr>
              <a:t>25)</a:t>
            </a:r>
            <a:endParaRPr>
              <a:latin typeface="Arial"/>
              <a:cs typeface="Arial"/>
            </a:endParaRPr>
          </a:p>
          <a:p>
            <a:pPr>
              <a:lnSpc>
                <a:spcPct val="100000"/>
              </a:lnSpc>
            </a:pPr>
            <a:endParaRPr sz="2000">
              <a:latin typeface="Arial"/>
              <a:cs typeface="Arial"/>
            </a:endParaRPr>
          </a:p>
          <a:p>
            <a:pPr>
              <a:spcBef>
                <a:spcPts val="25"/>
              </a:spcBef>
            </a:pPr>
            <a:endParaRPr sz="2300">
              <a:latin typeface="Arial"/>
              <a:cs typeface="Arial"/>
            </a:endParaRPr>
          </a:p>
          <a:p>
            <a:pPr marL="6297137" algn="ctr"/>
            <a:r>
              <a:rPr b="1" spc="-11" dirty="0">
                <a:latin typeface="Arial"/>
                <a:cs typeface="Arial"/>
              </a:rPr>
              <a:t>-</a:t>
            </a:r>
            <a:r>
              <a:rPr b="1" dirty="0">
                <a:latin typeface="Arial"/>
                <a:cs typeface="Arial"/>
              </a:rPr>
              <a:t>60</a:t>
            </a:r>
            <a:r>
              <a:rPr b="1" spc="-20" dirty="0">
                <a:latin typeface="Arial"/>
                <a:cs typeface="Arial"/>
              </a:rPr>
              <a:t> </a:t>
            </a:r>
            <a:r>
              <a:rPr b="1" dirty="0">
                <a:latin typeface="Arial"/>
                <a:cs typeface="Arial"/>
              </a:rPr>
              <a:t>(-80,</a:t>
            </a:r>
            <a:r>
              <a:rPr b="1" spc="-15" dirty="0">
                <a:latin typeface="Arial"/>
                <a:cs typeface="Arial"/>
              </a:rPr>
              <a:t> </a:t>
            </a:r>
            <a:r>
              <a:rPr b="1" dirty="0">
                <a:latin typeface="Arial"/>
                <a:cs typeface="Arial"/>
              </a:rPr>
              <a:t>-</a:t>
            </a:r>
            <a:r>
              <a:rPr b="1" spc="-25" dirty="0">
                <a:latin typeface="Arial"/>
                <a:cs typeface="Arial"/>
              </a:rPr>
              <a:t>40)</a:t>
            </a:r>
            <a:endParaRPr>
              <a:latin typeface="Arial"/>
              <a:cs typeface="Arial"/>
            </a:endParaRPr>
          </a:p>
        </p:txBody>
      </p:sp>
      <p:sp>
        <p:nvSpPr>
          <p:cNvPr id="5" name="object 5"/>
          <p:cNvSpPr txBox="1"/>
          <p:nvPr/>
        </p:nvSpPr>
        <p:spPr>
          <a:xfrm>
            <a:off x="6846571" y="4904996"/>
            <a:ext cx="1281431" cy="289823"/>
          </a:xfrm>
          <a:prstGeom prst="rect">
            <a:avLst/>
          </a:prstGeom>
        </p:spPr>
        <p:txBody>
          <a:bodyPr vert="horz" wrap="square" lIns="0" tIns="12700" rIns="0" bIns="0" rtlCol="0">
            <a:spAutoFit/>
          </a:bodyPr>
          <a:lstStyle/>
          <a:p>
            <a:pPr marL="12700">
              <a:spcBef>
                <a:spcPts val="100"/>
              </a:spcBef>
            </a:pPr>
            <a:r>
              <a:rPr b="1" spc="-11" dirty="0">
                <a:latin typeface="Arial"/>
                <a:cs typeface="Arial"/>
              </a:rPr>
              <a:t>-</a:t>
            </a:r>
            <a:r>
              <a:rPr b="1" dirty="0">
                <a:latin typeface="Arial"/>
                <a:cs typeface="Arial"/>
              </a:rPr>
              <a:t>20</a:t>
            </a:r>
            <a:r>
              <a:rPr b="1" spc="-35" dirty="0">
                <a:latin typeface="Arial"/>
                <a:cs typeface="Arial"/>
              </a:rPr>
              <a:t> </a:t>
            </a:r>
            <a:r>
              <a:rPr b="1" dirty="0">
                <a:latin typeface="Arial"/>
                <a:cs typeface="Arial"/>
              </a:rPr>
              <a:t>(-50,</a:t>
            </a:r>
            <a:r>
              <a:rPr b="1" spc="-20" dirty="0">
                <a:latin typeface="Arial"/>
                <a:cs typeface="Arial"/>
              </a:rPr>
              <a:t> </a:t>
            </a:r>
            <a:r>
              <a:rPr b="1" spc="-25" dirty="0">
                <a:latin typeface="Arial"/>
                <a:cs typeface="Arial"/>
              </a:rPr>
              <a:t>10)</a:t>
            </a:r>
            <a:endParaRPr>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80185" y="413132"/>
            <a:ext cx="3184525" cy="505908"/>
          </a:xfrm>
          <a:prstGeom prst="rect">
            <a:avLst/>
          </a:prstGeom>
        </p:spPr>
        <p:txBody>
          <a:bodyPr vert="horz" wrap="square" lIns="0" tIns="13335" rIns="0" bIns="0" rtlCol="0">
            <a:spAutoFit/>
          </a:bodyPr>
          <a:lstStyle/>
          <a:p>
            <a:pPr marL="12700">
              <a:spcBef>
                <a:spcPts val="105"/>
              </a:spcBef>
            </a:pPr>
            <a:r>
              <a:rPr sz="3200" dirty="0"/>
              <a:t>Factorial</a:t>
            </a:r>
            <a:r>
              <a:rPr sz="3200" spc="-71" dirty="0"/>
              <a:t> </a:t>
            </a:r>
            <a:r>
              <a:rPr sz="3200" spc="-11" dirty="0"/>
              <a:t>Design</a:t>
            </a:r>
            <a:endParaRPr sz="3200"/>
          </a:p>
        </p:txBody>
      </p:sp>
      <p:sp>
        <p:nvSpPr>
          <p:cNvPr id="3" name="object 3"/>
          <p:cNvSpPr txBox="1"/>
          <p:nvPr/>
        </p:nvSpPr>
        <p:spPr>
          <a:xfrm>
            <a:off x="3059050" y="1093980"/>
            <a:ext cx="3246755" cy="289823"/>
          </a:xfrm>
          <a:prstGeom prst="rect">
            <a:avLst/>
          </a:prstGeom>
        </p:spPr>
        <p:txBody>
          <a:bodyPr vert="horz" wrap="square" lIns="0" tIns="12700" rIns="0" bIns="0" rtlCol="0">
            <a:spAutoFit/>
          </a:bodyPr>
          <a:lstStyle/>
          <a:p>
            <a:pPr marL="12700">
              <a:spcBef>
                <a:spcPts val="100"/>
              </a:spcBef>
            </a:pPr>
            <a:r>
              <a:rPr b="1" dirty="0">
                <a:latin typeface="Arial"/>
                <a:cs typeface="Arial"/>
              </a:rPr>
              <a:t>Participant</a:t>
            </a:r>
            <a:r>
              <a:rPr b="1" spc="-5" dirty="0">
                <a:latin typeface="Arial"/>
                <a:cs typeface="Arial"/>
              </a:rPr>
              <a:t> </a:t>
            </a:r>
            <a:r>
              <a:rPr b="1" spc="-11" dirty="0">
                <a:latin typeface="Arial"/>
                <a:cs typeface="Arial"/>
              </a:rPr>
              <a:t>population</a:t>
            </a:r>
            <a:endParaRPr>
              <a:latin typeface="Arial"/>
              <a:cs typeface="Arial"/>
            </a:endParaRPr>
          </a:p>
        </p:txBody>
      </p:sp>
      <p:sp>
        <p:nvSpPr>
          <p:cNvPr id="4" name="object 4"/>
          <p:cNvSpPr/>
          <p:nvPr/>
        </p:nvSpPr>
        <p:spPr>
          <a:xfrm>
            <a:off x="2895603" y="1575819"/>
            <a:ext cx="3264535" cy="901065"/>
          </a:xfrm>
          <a:custGeom>
            <a:avLst/>
            <a:gdLst/>
            <a:ahLst/>
            <a:cxnLst/>
            <a:rect l="l" t="t" r="r" b="b"/>
            <a:pathLst>
              <a:path w="3264535" h="901064">
                <a:moveTo>
                  <a:pt x="1676400" y="0"/>
                </a:moveTo>
                <a:lnTo>
                  <a:pt x="1676400" y="381000"/>
                </a:lnTo>
              </a:path>
              <a:path w="3264535" h="901064">
                <a:moveTo>
                  <a:pt x="1676400" y="367284"/>
                </a:moveTo>
                <a:lnTo>
                  <a:pt x="0" y="900684"/>
                </a:lnTo>
              </a:path>
              <a:path w="3264535" h="901064">
                <a:moveTo>
                  <a:pt x="1676400" y="367284"/>
                </a:moveTo>
                <a:lnTo>
                  <a:pt x="3264408" y="883920"/>
                </a:lnTo>
              </a:path>
            </a:pathLst>
          </a:custGeom>
          <a:ln w="9144">
            <a:solidFill>
              <a:srgbClr val="000000"/>
            </a:solidFill>
          </a:ln>
        </p:spPr>
        <p:txBody>
          <a:bodyPr wrap="square" lIns="0" tIns="0" rIns="0" bIns="0" rtlCol="0"/>
          <a:lstStyle/>
          <a:p>
            <a:endParaRPr/>
          </a:p>
        </p:txBody>
      </p:sp>
      <p:sp>
        <p:nvSpPr>
          <p:cNvPr id="5" name="object 5"/>
          <p:cNvSpPr txBox="1"/>
          <p:nvPr/>
        </p:nvSpPr>
        <p:spPr>
          <a:xfrm>
            <a:off x="1829181" y="2133476"/>
            <a:ext cx="1075691" cy="695575"/>
          </a:xfrm>
          <a:prstGeom prst="rect">
            <a:avLst/>
          </a:prstGeom>
        </p:spPr>
        <p:txBody>
          <a:bodyPr vert="horz" wrap="square" lIns="0" tIns="12700" rIns="0" bIns="0" rtlCol="0">
            <a:spAutoFit/>
          </a:bodyPr>
          <a:lstStyle/>
          <a:p>
            <a:pPr marL="100963" marR="5080" indent="-88898">
              <a:lnSpc>
                <a:spcPct val="130100"/>
              </a:lnSpc>
              <a:spcBef>
                <a:spcPts val="100"/>
              </a:spcBef>
            </a:pPr>
            <a:r>
              <a:rPr b="1" spc="-11" dirty="0">
                <a:latin typeface="Arial"/>
                <a:cs typeface="Arial"/>
              </a:rPr>
              <a:t>Aspirin n=500</a:t>
            </a:r>
            <a:endParaRPr>
              <a:latin typeface="Arial"/>
              <a:cs typeface="Arial"/>
            </a:endParaRPr>
          </a:p>
        </p:txBody>
      </p:sp>
      <p:sp>
        <p:nvSpPr>
          <p:cNvPr id="6" name="object 6"/>
          <p:cNvSpPr txBox="1"/>
          <p:nvPr/>
        </p:nvSpPr>
        <p:spPr>
          <a:xfrm>
            <a:off x="6284470" y="2129159"/>
            <a:ext cx="1464945" cy="695575"/>
          </a:xfrm>
          <a:prstGeom prst="rect">
            <a:avLst/>
          </a:prstGeom>
        </p:spPr>
        <p:txBody>
          <a:bodyPr vert="horz" wrap="square" lIns="0" tIns="12700" rIns="0" bIns="0" rtlCol="0">
            <a:spAutoFit/>
          </a:bodyPr>
          <a:lstStyle/>
          <a:p>
            <a:pPr marL="295903" marR="5080" indent="-283838">
              <a:lnSpc>
                <a:spcPct val="130000"/>
              </a:lnSpc>
              <a:spcBef>
                <a:spcPts val="100"/>
              </a:spcBef>
            </a:pPr>
            <a:r>
              <a:rPr b="1" spc="-11" dirty="0">
                <a:latin typeface="Arial"/>
                <a:cs typeface="Arial"/>
              </a:rPr>
              <a:t>Placebo-</a:t>
            </a:r>
            <a:r>
              <a:rPr b="1" spc="-51" dirty="0">
                <a:latin typeface="Arial"/>
                <a:cs typeface="Arial"/>
              </a:rPr>
              <a:t>a </a:t>
            </a:r>
            <a:r>
              <a:rPr b="1" spc="-11" dirty="0">
                <a:latin typeface="Arial"/>
                <a:cs typeface="Arial"/>
              </a:rPr>
              <a:t>n=500</a:t>
            </a:r>
            <a:endParaRPr>
              <a:latin typeface="Arial"/>
              <a:cs typeface="Arial"/>
            </a:endParaRPr>
          </a:p>
        </p:txBody>
      </p:sp>
      <p:sp>
        <p:nvSpPr>
          <p:cNvPr id="7" name="object 7"/>
          <p:cNvSpPr/>
          <p:nvPr/>
        </p:nvSpPr>
        <p:spPr>
          <a:xfrm>
            <a:off x="867155" y="3086100"/>
            <a:ext cx="2748280" cy="1376680"/>
          </a:xfrm>
          <a:custGeom>
            <a:avLst/>
            <a:gdLst/>
            <a:ahLst/>
            <a:cxnLst/>
            <a:rect l="l" t="t" r="r" b="b"/>
            <a:pathLst>
              <a:path w="2748279" h="1376679">
                <a:moveTo>
                  <a:pt x="1371600" y="0"/>
                </a:moveTo>
                <a:lnTo>
                  <a:pt x="0" y="457200"/>
                </a:lnTo>
              </a:path>
              <a:path w="2748279" h="1376679">
                <a:moveTo>
                  <a:pt x="1376171" y="0"/>
                </a:moveTo>
                <a:lnTo>
                  <a:pt x="2747772" y="457200"/>
                </a:lnTo>
              </a:path>
              <a:path w="2748279" h="1376679">
                <a:moveTo>
                  <a:pt x="13715" y="461772"/>
                </a:moveTo>
                <a:lnTo>
                  <a:pt x="13715" y="1376172"/>
                </a:lnTo>
              </a:path>
              <a:path w="2748279" h="1376679">
                <a:moveTo>
                  <a:pt x="2734056" y="461772"/>
                </a:moveTo>
                <a:lnTo>
                  <a:pt x="2734056" y="1376172"/>
                </a:lnTo>
              </a:path>
            </a:pathLst>
          </a:custGeom>
          <a:ln w="9144">
            <a:solidFill>
              <a:srgbClr val="000000"/>
            </a:solidFill>
          </a:ln>
        </p:spPr>
        <p:txBody>
          <a:bodyPr wrap="square" lIns="0" tIns="0" rIns="0" bIns="0" rtlCol="0"/>
          <a:lstStyle/>
          <a:p>
            <a:endParaRPr/>
          </a:p>
        </p:txBody>
      </p:sp>
      <p:sp>
        <p:nvSpPr>
          <p:cNvPr id="8" name="object 8"/>
          <p:cNvSpPr/>
          <p:nvPr/>
        </p:nvSpPr>
        <p:spPr>
          <a:xfrm>
            <a:off x="5382769" y="3115059"/>
            <a:ext cx="3057525" cy="1390015"/>
          </a:xfrm>
          <a:custGeom>
            <a:avLst/>
            <a:gdLst/>
            <a:ahLst/>
            <a:cxnLst/>
            <a:rect l="l" t="t" r="r" b="b"/>
            <a:pathLst>
              <a:path w="3057525" h="1390014">
                <a:moveTo>
                  <a:pt x="1536191" y="0"/>
                </a:moveTo>
                <a:lnTo>
                  <a:pt x="3054096" y="466344"/>
                </a:lnTo>
              </a:path>
              <a:path w="3057525" h="1390014">
                <a:moveTo>
                  <a:pt x="3057143" y="475488"/>
                </a:moveTo>
                <a:lnTo>
                  <a:pt x="3057143" y="1389888"/>
                </a:lnTo>
              </a:path>
              <a:path w="3057525" h="1390014">
                <a:moveTo>
                  <a:pt x="0" y="428244"/>
                </a:moveTo>
                <a:lnTo>
                  <a:pt x="0" y="1342644"/>
                </a:lnTo>
              </a:path>
            </a:pathLst>
          </a:custGeom>
          <a:ln w="9144">
            <a:solidFill>
              <a:srgbClr val="000000"/>
            </a:solidFill>
          </a:ln>
        </p:spPr>
        <p:txBody>
          <a:bodyPr wrap="square" lIns="0" tIns="0" rIns="0" bIns="0" rtlCol="0"/>
          <a:lstStyle/>
          <a:p>
            <a:endParaRPr/>
          </a:p>
        </p:txBody>
      </p:sp>
      <p:sp>
        <p:nvSpPr>
          <p:cNvPr id="9" name="object 9"/>
          <p:cNvSpPr txBox="1"/>
          <p:nvPr/>
        </p:nvSpPr>
        <p:spPr>
          <a:xfrm>
            <a:off x="550268" y="4307163"/>
            <a:ext cx="1567815" cy="798295"/>
          </a:xfrm>
          <a:prstGeom prst="rect">
            <a:avLst/>
          </a:prstGeom>
        </p:spPr>
        <p:txBody>
          <a:bodyPr vert="horz" wrap="square" lIns="0" tIns="122555" rIns="0" bIns="0" rtlCol="0">
            <a:spAutoFit/>
          </a:bodyPr>
          <a:lstStyle/>
          <a:p>
            <a:pPr marL="12700">
              <a:spcBef>
                <a:spcPts val="965"/>
              </a:spcBef>
            </a:pPr>
            <a:r>
              <a:rPr b="1" dirty="0">
                <a:latin typeface="Symbol"/>
                <a:cs typeface="Symbol"/>
              </a:rPr>
              <a:t></a:t>
            </a:r>
            <a:r>
              <a:rPr b="1" dirty="0">
                <a:latin typeface="Arial"/>
                <a:cs typeface="Arial"/>
              </a:rPr>
              <a:t>-</a:t>
            </a:r>
            <a:r>
              <a:rPr b="1" spc="-11" dirty="0">
                <a:latin typeface="Arial"/>
                <a:cs typeface="Arial"/>
              </a:rPr>
              <a:t>carotene</a:t>
            </a:r>
            <a:endParaRPr>
              <a:latin typeface="Arial"/>
              <a:cs typeface="Arial"/>
            </a:endParaRPr>
          </a:p>
          <a:p>
            <a:pPr marL="303523">
              <a:spcBef>
                <a:spcPts val="725"/>
              </a:spcBef>
            </a:pPr>
            <a:r>
              <a:rPr sz="2000" b="1" spc="-11" dirty="0">
                <a:latin typeface="Arial"/>
                <a:cs typeface="Arial"/>
              </a:rPr>
              <a:t>n=250</a:t>
            </a:r>
            <a:endParaRPr sz="2000">
              <a:latin typeface="Arial"/>
              <a:cs typeface="Arial"/>
            </a:endParaRPr>
          </a:p>
        </p:txBody>
      </p:sp>
      <p:sp>
        <p:nvSpPr>
          <p:cNvPr id="10" name="object 10"/>
          <p:cNvSpPr txBox="1"/>
          <p:nvPr/>
        </p:nvSpPr>
        <p:spPr>
          <a:xfrm>
            <a:off x="2612902" y="4307163"/>
            <a:ext cx="1481455" cy="798295"/>
          </a:xfrm>
          <a:prstGeom prst="rect">
            <a:avLst/>
          </a:prstGeom>
        </p:spPr>
        <p:txBody>
          <a:bodyPr vert="horz" wrap="square" lIns="0" tIns="122555" rIns="0" bIns="0" rtlCol="0">
            <a:spAutoFit/>
          </a:bodyPr>
          <a:lstStyle/>
          <a:p>
            <a:pPr algn="ctr">
              <a:spcBef>
                <a:spcPts val="965"/>
              </a:spcBef>
            </a:pPr>
            <a:r>
              <a:rPr b="1" spc="-11" dirty="0">
                <a:latin typeface="Arial"/>
                <a:cs typeface="Arial"/>
              </a:rPr>
              <a:t>Placebo-</a:t>
            </a:r>
            <a:r>
              <a:rPr b="1" spc="-51" dirty="0">
                <a:latin typeface="Arial"/>
                <a:cs typeface="Arial"/>
              </a:rPr>
              <a:t>b</a:t>
            </a:r>
            <a:endParaRPr>
              <a:latin typeface="Arial"/>
              <a:cs typeface="Arial"/>
            </a:endParaRPr>
          </a:p>
          <a:p>
            <a:pPr algn="ctr">
              <a:spcBef>
                <a:spcPts val="725"/>
              </a:spcBef>
            </a:pPr>
            <a:r>
              <a:rPr sz="2000" b="1" spc="-11" dirty="0">
                <a:latin typeface="Arial"/>
                <a:cs typeface="Arial"/>
              </a:rPr>
              <a:t>n=250</a:t>
            </a:r>
            <a:endParaRPr sz="2000">
              <a:latin typeface="Arial"/>
              <a:cs typeface="Arial"/>
            </a:endParaRPr>
          </a:p>
        </p:txBody>
      </p:sp>
      <p:sp>
        <p:nvSpPr>
          <p:cNvPr id="11" name="object 11"/>
          <p:cNvSpPr txBox="1"/>
          <p:nvPr/>
        </p:nvSpPr>
        <p:spPr>
          <a:xfrm>
            <a:off x="7490206" y="4307163"/>
            <a:ext cx="1482091" cy="798295"/>
          </a:xfrm>
          <a:prstGeom prst="rect">
            <a:avLst/>
          </a:prstGeom>
        </p:spPr>
        <p:txBody>
          <a:bodyPr vert="horz" wrap="square" lIns="0" tIns="122555" rIns="0" bIns="0" rtlCol="0">
            <a:spAutoFit/>
          </a:bodyPr>
          <a:lstStyle/>
          <a:p>
            <a:pPr marL="12700">
              <a:spcBef>
                <a:spcPts val="965"/>
              </a:spcBef>
            </a:pPr>
            <a:r>
              <a:rPr b="1" spc="-11" dirty="0">
                <a:latin typeface="Arial"/>
                <a:cs typeface="Arial"/>
              </a:rPr>
              <a:t>Placebo-</a:t>
            </a:r>
            <a:r>
              <a:rPr b="1" spc="-51" dirty="0">
                <a:latin typeface="Arial"/>
                <a:cs typeface="Arial"/>
              </a:rPr>
              <a:t>b</a:t>
            </a:r>
            <a:endParaRPr>
              <a:latin typeface="Arial"/>
              <a:cs typeface="Arial"/>
            </a:endParaRPr>
          </a:p>
          <a:p>
            <a:pPr marL="337177">
              <a:spcBef>
                <a:spcPts val="725"/>
              </a:spcBef>
            </a:pPr>
            <a:r>
              <a:rPr sz="2000" b="1" spc="-11" dirty="0">
                <a:latin typeface="Arial"/>
                <a:cs typeface="Arial"/>
              </a:rPr>
              <a:t>n=250</a:t>
            </a:r>
            <a:endParaRPr sz="2000">
              <a:latin typeface="Arial"/>
              <a:cs typeface="Arial"/>
            </a:endParaRPr>
          </a:p>
        </p:txBody>
      </p:sp>
      <p:sp>
        <p:nvSpPr>
          <p:cNvPr id="12" name="object 12"/>
          <p:cNvSpPr txBox="1"/>
          <p:nvPr/>
        </p:nvSpPr>
        <p:spPr>
          <a:xfrm>
            <a:off x="4967733" y="4398510"/>
            <a:ext cx="1649731" cy="629018"/>
          </a:xfrm>
          <a:prstGeom prst="rect">
            <a:avLst/>
          </a:prstGeom>
        </p:spPr>
        <p:txBody>
          <a:bodyPr vert="horz" wrap="square" lIns="0" tIns="31115" rIns="0" bIns="0" rtlCol="0">
            <a:spAutoFit/>
          </a:bodyPr>
          <a:lstStyle/>
          <a:p>
            <a:pPr marL="12700">
              <a:spcBef>
                <a:spcPts val="245"/>
              </a:spcBef>
            </a:pPr>
            <a:r>
              <a:rPr b="1" dirty="0">
                <a:latin typeface="Symbol"/>
                <a:cs typeface="Symbol"/>
              </a:rPr>
              <a:t></a:t>
            </a:r>
            <a:r>
              <a:rPr spc="60" dirty="0">
                <a:latin typeface="Times New Roman"/>
                <a:cs typeface="Times New Roman"/>
              </a:rPr>
              <a:t> </a:t>
            </a:r>
            <a:r>
              <a:rPr b="1" dirty="0">
                <a:latin typeface="Arial"/>
                <a:cs typeface="Arial"/>
              </a:rPr>
              <a:t>-</a:t>
            </a:r>
            <a:r>
              <a:rPr b="1" spc="-11" dirty="0">
                <a:latin typeface="Arial"/>
                <a:cs typeface="Arial"/>
              </a:rPr>
              <a:t>carotene</a:t>
            </a:r>
            <a:endParaRPr>
              <a:latin typeface="Arial"/>
              <a:cs typeface="Arial"/>
            </a:endParaRPr>
          </a:p>
          <a:p>
            <a:pPr marL="420995">
              <a:spcBef>
                <a:spcPts val="131"/>
              </a:spcBef>
            </a:pPr>
            <a:r>
              <a:rPr sz="2000" b="1" spc="-11" dirty="0">
                <a:latin typeface="Arial"/>
                <a:cs typeface="Arial"/>
              </a:rPr>
              <a:t>n=250</a:t>
            </a:r>
            <a:endParaRPr sz="2000">
              <a:latin typeface="Arial"/>
              <a:cs typeface="Arial"/>
            </a:endParaRPr>
          </a:p>
        </p:txBody>
      </p:sp>
      <p:sp>
        <p:nvSpPr>
          <p:cNvPr id="13" name="object 13"/>
          <p:cNvSpPr txBox="1"/>
          <p:nvPr/>
        </p:nvSpPr>
        <p:spPr>
          <a:xfrm>
            <a:off x="1000151" y="5560570"/>
            <a:ext cx="209551" cy="320601"/>
          </a:xfrm>
          <a:prstGeom prst="rect">
            <a:avLst/>
          </a:prstGeom>
        </p:spPr>
        <p:txBody>
          <a:bodyPr vert="horz" wrap="square" lIns="0" tIns="12700" rIns="0" bIns="0" rtlCol="0">
            <a:spAutoFit/>
          </a:bodyPr>
          <a:lstStyle/>
          <a:p>
            <a:pPr marL="12700">
              <a:spcBef>
                <a:spcPts val="100"/>
              </a:spcBef>
            </a:pPr>
            <a:r>
              <a:rPr sz="2000" b="1" dirty="0">
                <a:latin typeface="Arial"/>
                <a:cs typeface="Arial"/>
              </a:rPr>
              <a:t>A</a:t>
            </a:r>
            <a:endParaRPr sz="2000">
              <a:latin typeface="Arial"/>
              <a:cs typeface="Arial"/>
            </a:endParaRPr>
          </a:p>
        </p:txBody>
      </p:sp>
      <p:sp>
        <p:nvSpPr>
          <p:cNvPr id="14" name="object 14"/>
          <p:cNvSpPr txBox="1"/>
          <p:nvPr/>
        </p:nvSpPr>
        <p:spPr>
          <a:xfrm>
            <a:off x="3210307" y="5560570"/>
            <a:ext cx="209551" cy="320601"/>
          </a:xfrm>
          <a:prstGeom prst="rect">
            <a:avLst/>
          </a:prstGeom>
        </p:spPr>
        <p:txBody>
          <a:bodyPr vert="horz" wrap="square" lIns="0" tIns="12700" rIns="0" bIns="0" rtlCol="0">
            <a:spAutoFit/>
          </a:bodyPr>
          <a:lstStyle/>
          <a:p>
            <a:pPr marL="12700">
              <a:spcBef>
                <a:spcPts val="100"/>
              </a:spcBef>
            </a:pPr>
            <a:r>
              <a:rPr sz="2000" b="1" dirty="0">
                <a:latin typeface="Arial"/>
                <a:cs typeface="Arial"/>
              </a:rPr>
              <a:t>B</a:t>
            </a:r>
            <a:endParaRPr sz="2000">
              <a:latin typeface="Arial"/>
              <a:cs typeface="Arial"/>
            </a:endParaRPr>
          </a:p>
        </p:txBody>
      </p:sp>
      <p:sp>
        <p:nvSpPr>
          <p:cNvPr id="15" name="object 15"/>
          <p:cNvSpPr txBox="1"/>
          <p:nvPr/>
        </p:nvSpPr>
        <p:spPr>
          <a:xfrm>
            <a:off x="5611115" y="5484370"/>
            <a:ext cx="209551" cy="320601"/>
          </a:xfrm>
          <a:prstGeom prst="rect">
            <a:avLst/>
          </a:prstGeom>
        </p:spPr>
        <p:txBody>
          <a:bodyPr vert="horz" wrap="square" lIns="0" tIns="12700" rIns="0" bIns="0" rtlCol="0">
            <a:spAutoFit/>
          </a:bodyPr>
          <a:lstStyle/>
          <a:p>
            <a:pPr marL="12700">
              <a:spcBef>
                <a:spcPts val="100"/>
              </a:spcBef>
            </a:pPr>
            <a:r>
              <a:rPr sz="2000" b="1" dirty="0">
                <a:latin typeface="Arial"/>
                <a:cs typeface="Arial"/>
              </a:rPr>
              <a:t>C</a:t>
            </a:r>
            <a:endParaRPr sz="2000">
              <a:latin typeface="Arial"/>
              <a:cs typeface="Arial"/>
            </a:endParaRPr>
          </a:p>
        </p:txBody>
      </p:sp>
      <p:sp>
        <p:nvSpPr>
          <p:cNvPr id="16" name="object 16"/>
          <p:cNvSpPr txBox="1"/>
          <p:nvPr/>
        </p:nvSpPr>
        <p:spPr>
          <a:xfrm>
            <a:off x="8049515" y="5484370"/>
            <a:ext cx="209551" cy="320601"/>
          </a:xfrm>
          <a:prstGeom prst="rect">
            <a:avLst/>
          </a:prstGeom>
        </p:spPr>
        <p:txBody>
          <a:bodyPr vert="horz" wrap="square" lIns="0" tIns="12700" rIns="0" bIns="0" rtlCol="0">
            <a:spAutoFit/>
          </a:bodyPr>
          <a:lstStyle/>
          <a:p>
            <a:pPr marL="12700">
              <a:spcBef>
                <a:spcPts val="100"/>
              </a:spcBef>
            </a:pPr>
            <a:r>
              <a:rPr sz="2000" b="1" dirty="0">
                <a:latin typeface="Arial"/>
                <a:cs typeface="Arial"/>
              </a:rPr>
              <a:t>D</a:t>
            </a:r>
            <a:endParaRPr sz="2000">
              <a:latin typeface="Arial"/>
              <a:cs typeface="Arial"/>
            </a:endParaRPr>
          </a:p>
        </p:txBody>
      </p:sp>
      <p:sp>
        <p:nvSpPr>
          <p:cNvPr id="17" name="object 17"/>
          <p:cNvSpPr/>
          <p:nvPr/>
        </p:nvSpPr>
        <p:spPr>
          <a:xfrm>
            <a:off x="5359911" y="3108961"/>
            <a:ext cx="1548765" cy="440691"/>
          </a:xfrm>
          <a:custGeom>
            <a:avLst/>
            <a:gdLst/>
            <a:ahLst/>
            <a:cxnLst/>
            <a:rect l="l" t="t" r="r" b="b"/>
            <a:pathLst>
              <a:path w="1548765" h="440689">
                <a:moveTo>
                  <a:pt x="1548384" y="0"/>
                </a:moveTo>
                <a:lnTo>
                  <a:pt x="0" y="440436"/>
                </a:lnTo>
              </a:path>
            </a:pathLst>
          </a:custGeom>
          <a:ln w="9144">
            <a:solidFill>
              <a:srgbClr val="000000"/>
            </a:solidFill>
          </a:ln>
        </p:spPr>
        <p:txBody>
          <a:bodyPr wrap="square" lIns="0" tIns="0" rIns="0" bIns="0" rtlCol="0"/>
          <a:lstStyle/>
          <a:p>
            <a:endParaRPr/>
          </a:p>
        </p:txBody>
      </p:sp>
      <p:sp>
        <p:nvSpPr>
          <p:cNvPr id="18" name="object 18"/>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fld id="{81D60167-4931-47E6-BA6A-407CBD079E47}" type="slidenum">
              <a:rPr spc="-25" dirty="0"/>
              <a:pPr marL="7462333">
                <a:lnSpc>
                  <a:spcPts val="1631"/>
                </a:lnSpc>
              </a:pPr>
              <a:t>19</a:t>
            </a:fld>
            <a:endParaRPr spc="-25"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197</a:t>
            </a:r>
            <a:endParaRPr sz="1400">
              <a:latin typeface="Times New Roman"/>
              <a:cs typeface="Times New Roman"/>
            </a:endParaRPr>
          </a:p>
        </p:txBody>
      </p:sp>
      <p:sp>
        <p:nvSpPr>
          <p:cNvPr id="3" name="object 3"/>
          <p:cNvSpPr txBox="1">
            <a:spLocks noGrp="1"/>
          </p:cNvSpPr>
          <p:nvPr>
            <p:ph type="title"/>
          </p:nvPr>
        </p:nvSpPr>
        <p:spPr>
          <a:xfrm>
            <a:off x="2969515" y="338455"/>
            <a:ext cx="3202940" cy="443070"/>
          </a:xfrm>
          <a:prstGeom prst="rect">
            <a:avLst/>
          </a:prstGeom>
        </p:spPr>
        <p:txBody>
          <a:bodyPr vert="horz" wrap="square" lIns="0" tIns="12065" rIns="0" bIns="0" rtlCol="0">
            <a:spAutoFit/>
          </a:bodyPr>
          <a:lstStyle/>
          <a:p>
            <a:pPr marL="12700">
              <a:spcBef>
                <a:spcPts val="95"/>
              </a:spcBef>
            </a:pPr>
            <a:r>
              <a:rPr sz="2800" dirty="0"/>
              <a:t>Subgroup</a:t>
            </a:r>
            <a:r>
              <a:rPr sz="2800" spc="-120" dirty="0"/>
              <a:t> </a:t>
            </a:r>
            <a:r>
              <a:rPr sz="2800" spc="-11" dirty="0"/>
              <a:t>analysis</a:t>
            </a:r>
            <a:endParaRPr sz="2800"/>
          </a:p>
        </p:txBody>
      </p:sp>
      <p:sp>
        <p:nvSpPr>
          <p:cNvPr id="4" name="object 4"/>
          <p:cNvSpPr txBox="1"/>
          <p:nvPr/>
        </p:nvSpPr>
        <p:spPr>
          <a:xfrm>
            <a:off x="744121" y="965792"/>
            <a:ext cx="7497445" cy="3768339"/>
          </a:xfrm>
          <a:prstGeom prst="rect">
            <a:avLst/>
          </a:prstGeom>
        </p:spPr>
        <p:txBody>
          <a:bodyPr vert="horz" wrap="square" lIns="0" tIns="196215" rIns="0" bIns="0" rtlCol="0">
            <a:spAutoFit/>
          </a:bodyPr>
          <a:lstStyle/>
          <a:p>
            <a:pPr marL="12700">
              <a:spcBef>
                <a:spcPts val="1545"/>
              </a:spcBef>
            </a:pPr>
            <a:r>
              <a:rPr b="1" dirty="0">
                <a:latin typeface="Arial"/>
                <a:cs typeface="Arial"/>
              </a:rPr>
              <a:t>A</a:t>
            </a:r>
            <a:r>
              <a:rPr b="1" spc="-95" dirty="0">
                <a:latin typeface="Arial"/>
                <a:cs typeface="Arial"/>
              </a:rPr>
              <a:t> </a:t>
            </a:r>
            <a:r>
              <a:rPr b="1" dirty="0">
                <a:latin typeface="Arial"/>
                <a:cs typeface="Arial"/>
              </a:rPr>
              <a:t>priori</a:t>
            </a:r>
            <a:r>
              <a:rPr b="1" spc="-25" dirty="0">
                <a:latin typeface="Arial"/>
                <a:cs typeface="Arial"/>
              </a:rPr>
              <a:t> </a:t>
            </a:r>
            <a:r>
              <a:rPr b="1" spc="-11" dirty="0">
                <a:latin typeface="Arial"/>
                <a:cs typeface="Arial"/>
              </a:rPr>
              <a:t>decision?</a:t>
            </a:r>
            <a:endParaRPr>
              <a:latin typeface="Arial"/>
              <a:cs typeface="Arial"/>
            </a:endParaRPr>
          </a:p>
          <a:p>
            <a:pPr marL="12700">
              <a:spcBef>
                <a:spcPts val="1445"/>
              </a:spcBef>
            </a:pPr>
            <a:r>
              <a:rPr b="1" dirty="0">
                <a:latin typeface="Arial"/>
                <a:cs typeface="Arial"/>
              </a:rPr>
              <a:t>Underlying</a:t>
            </a:r>
            <a:r>
              <a:rPr b="1" spc="-75" dirty="0">
                <a:latin typeface="Arial"/>
                <a:cs typeface="Arial"/>
              </a:rPr>
              <a:t> </a:t>
            </a:r>
            <a:r>
              <a:rPr b="1" spc="-11" dirty="0">
                <a:latin typeface="Arial"/>
                <a:cs typeface="Arial"/>
              </a:rPr>
              <a:t>hypothesis?</a:t>
            </a:r>
            <a:endParaRPr>
              <a:latin typeface="Arial"/>
              <a:cs typeface="Arial"/>
            </a:endParaRPr>
          </a:p>
          <a:p>
            <a:pPr marL="12700">
              <a:spcBef>
                <a:spcPts val="1440"/>
              </a:spcBef>
            </a:pPr>
            <a:r>
              <a:rPr b="1" dirty="0">
                <a:latin typeface="Arial"/>
                <a:cs typeface="Arial"/>
              </a:rPr>
              <a:t>Was</a:t>
            </a:r>
            <a:r>
              <a:rPr b="1" spc="-51" dirty="0">
                <a:latin typeface="Arial"/>
                <a:cs typeface="Arial"/>
              </a:rPr>
              <a:t> </a:t>
            </a:r>
            <a:r>
              <a:rPr b="1" dirty="0">
                <a:latin typeface="Arial"/>
                <a:cs typeface="Arial"/>
              </a:rPr>
              <a:t>stratified</a:t>
            </a:r>
            <a:r>
              <a:rPr b="1" spc="-51" dirty="0">
                <a:latin typeface="Arial"/>
                <a:cs typeface="Arial"/>
              </a:rPr>
              <a:t> </a:t>
            </a:r>
            <a:r>
              <a:rPr b="1" dirty="0">
                <a:latin typeface="Arial"/>
                <a:cs typeface="Arial"/>
              </a:rPr>
              <a:t>randomization*</a:t>
            </a:r>
            <a:r>
              <a:rPr b="1" spc="-45" dirty="0">
                <a:latin typeface="Arial"/>
                <a:cs typeface="Arial"/>
              </a:rPr>
              <a:t> </a:t>
            </a:r>
            <a:r>
              <a:rPr b="1" spc="-11" dirty="0">
                <a:latin typeface="Arial"/>
                <a:cs typeface="Arial"/>
              </a:rPr>
              <a:t>done?</a:t>
            </a:r>
            <a:endParaRPr>
              <a:latin typeface="Arial"/>
              <a:cs typeface="Arial"/>
            </a:endParaRPr>
          </a:p>
          <a:p>
            <a:pPr marL="12700" marR="5080">
              <a:spcBef>
                <a:spcPts val="1440"/>
              </a:spcBef>
            </a:pPr>
            <a:r>
              <a:rPr b="1" dirty="0">
                <a:latin typeface="Arial"/>
                <a:cs typeface="Arial"/>
              </a:rPr>
              <a:t>Was</a:t>
            </a:r>
            <a:r>
              <a:rPr b="1" spc="-51" dirty="0">
                <a:latin typeface="Arial"/>
                <a:cs typeface="Arial"/>
              </a:rPr>
              <a:t> </a:t>
            </a:r>
            <a:r>
              <a:rPr b="1" dirty="0">
                <a:latin typeface="Arial"/>
                <a:cs typeface="Arial"/>
              </a:rPr>
              <a:t>sample</a:t>
            </a:r>
            <a:r>
              <a:rPr b="1" spc="-25" dirty="0">
                <a:latin typeface="Arial"/>
                <a:cs typeface="Arial"/>
              </a:rPr>
              <a:t> </a:t>
            </a:r>
            <a:r>
              <a:rPr b="1" dirty="0">
                <a:latin typeface="Arial"/>
                <a:cs typeface="Arial"/>
              </a:rPr>
              <a:t>size</a:t>
            </a:r>
            <a:r>
              <a:rPr b="1" spc="-20" dirty="0">
                <a:latin typeface="Arial"/>
                <a:cs typeface="Arial"/>
              </a:rPr>
              <a:t> </a:t>
            </a:r>
            <a:r>
              <a:rPr b="1" dirty="0">
                <a:latin typeface="Arial"/>
                <a:cs typeface="Arial"/>
              </a:rPr>
              <a:t>estimated</a:t>
            </a:r>
            <a:r>
              <a:rPr b="1" spc="-25" dirty="0">
                <a:latin typeface="Arial"/>
                <a:cs typeface="Arial"/>
              </a:rPr>
              <a:t> </a:t>
            </a:r>
            <a:r>
              <a:rPr b="1" dirty="0">
                <a:latin typeface="Arial"/>
                <a:cs typeface="Arial"/>
              </a:rPr>
              <a:t>for</a:t>
            </a:r>
            <a:r>
              <a:rPr b="1" spc="-35" dirty="0">
                <a:latin typeface="Arial"/>
                <a:cs typeface="Arial"/>
              </a:rPr>
              <a:t> </a:t>
            </a:r>
            <a:r>
              <a:rPr b="1" dirty="0">
                <a:latin typeface="Arial"/>
                <a:cs typeface="Arial"/>
              </a:rPr>
              <a:t>overall</a:t>
            </a:r>
            <a:r>
              <a:rPr b="1" spc="-15" dirty="0">
                <a:latin typeface="Arial"/>
                <a:cs typeface="Arial"/>
              </a:rPr>
              <a:t> </a:t>
            </a:r>
            <a:r>
              <a:rPr b="1" dirty="0">
                <a:latin typeface="Arial"/>
                <a:cs typeface="Arial"/>
              </a:rPr>
              <a:t>effect</a:t>
            </a:r>
            <a:r>
              <a:rPr b="1" spc="-25" dirty="0">
                <a:latin typeface="Arial"/>
                <a:cs typeface="Arial"/>
              </a:rPr>
              <a:t> </a:t>
            </a:r>
            <a:r>
              <a:rPr b="1" dirty="0">
                <a:latin typeface="Arial"/>
                <a:cs typeface="Arial"/>
              </a:rPr>
              <a:t>only</a:t>
            </a:r>
            <a:r>
              <a:rPr b="1" spc="-31" dirty="0">
                <a:latin typeface="Arial"/>
                <a:cs typeface="Arial"/>
              </a:rPr>
              <a:t> </a:t>
            </a:r>
            <a:r>
              <a:rPr b="1" spc="-25" dirty="0">
                <a:latin typeface="Arial"/>
                <a:cs typeface="Arial"/>
              </a:rPr>
              <a:t>or </a:t>
            </a:r>
            <a:r>
              <a:rPr b="1" dirty="0">
                <a:latin typeface="Arial"/>
                <a:cs typeface="Arial"/>
              </a:rPr>
              <a:t>also</a:t>
            </a:r>
            <a:r>
              <a:rPr b="1" spc="-5" dirty="0">
                <a:latin typeface="Arial"/>
                <a:cs typeface="Arial"/>
              </a:rPr>
              <a:t> </a:t>
            </a:r>
            <a:r>
              <a:rPr b="1" dirty="0">
                <a:latin typeface="Arial"/>
                <a:cs typeface="Arial"/>
              </a:rPr>
              <a:t>for</a:t>
            </a:r>
            <a:r>
              <a:rPr b="1" spc="5" dirty="0">
                <a:latin typeface="Arial"/>
                <a:cs typeface="Arial"/>
              </a:rPr>
              <a:t> </a:t>
            </a:r>
            <a:r>
              <a:rPr b="1" spc="-11" dirty="0">
                <a:latin typeface="Arial"/>
                <a:cs typeface="Arial"/>
              </a:rPr>
              <a:t>age-subgroups?</a:t>
            </a:r>
            <a:endParaRPr>
              <a:latin typeface="Arial"/>
              <a:cs typeface="Arial"/>
            </a:endParaRPr>
          </a:p>
          <a:p>
            <a:pPr marL="12700">
              <a:spcBef>
                <a:spcPts val="1440"/>
              </a:spcBef>
            </a:pPr>
            <a:r>
              <a:rPr b="1" dirty="0">
                <a:latin typeface="Arial"/>
                <a:cs typeface="Arial"/>
              </a:rPr>
              <a:t>Was</a:t>
            </a:r>
            <a:r>
              <a:rPr b="1" spc="-40" dirty="0">
                <a:latin typeface="Arial"/>
                <a:cs typeface="Arial"/>
              </a:rPr>
              <a:t> </a:t>
            </a:r>
            <a:r>
              <a:rPr b="1" dirty="0">
                <a:latin typeface="Arial"/>
                <a:cs typeface="Arial"/>
              </a:rPr>
              <a:t>formal</a:t>
            </a:r>
            <a:r>
              <a:rPr b="1" spc="-20" dirty="0">
                <a:latin typeface="Arial"/>
                <a:cs typeface="Arial"/>
              </a:rPr>
              <a:t> </a:t>
            </a:r>
            <a:r>
              <a:rPr b="1" dirty="0">
                <a:latin typeface="Arial"/>
                <a:cs typeface="Arial"/>
              </a:rPr>
              <a:t>test</a:t>
            </a:r>
            <a:r>
              <a:rPr b="1" spc="-25" dirty="0">
                <a:latin typeface="Arial"/>
                <a:cs typeface="Arial"/>
              </a:rPr>
              <a:t> </a:t>
            </a:r>
            <a:r>
              <a:rPr b="1" dirty="0">
                <a:latin typeface="Arial"/>
                <a:cs typeface="Arial"/>
              </a:rPr>
              <a:t>of</a:t>
            </a:r>
            <a:r>
              <a:rPr b="1" spc="-20" dirty="0">
                <a:latin typeface="Arial"/>
                <a:cs typeface="Arial"/>
              </a:rPr>
              <a:t> </a:t>
            </a:r>
            <a:r>
              <a:rPr b="1" dirty="0">
                <a:latin typeface="Arial"/>
                <a:cs typeface="Arial"/>
              </a:rPr>
              <a:t>interaction</a:t>
            </a:r>
            <a:r>
              <a:rPr b="1" spc="-45" dirty="0">
                <a:latin typeface="Arial"/>
                <a:cs typeface="Arial"/>
              </a:rPr>
              <a:t> </a:t>
            </a:r>
            <a:r>
              <a:rPr b="1" spc="-11" dirty="0">
                <a:latin typeface="Arial"/>
                <a:cs typeface="Arial"/>
              </a:rPr>
              <a:t>used?</a:t>
            </a:r>
            <a:endParaRPr>
              <a:latin typeface="Arial"/>
              <a:cs typeface="Arial"/>
            </a:endParaRPr>
          </a:p>
          <a:p>
            <a:pPr marL="12700">
              <a:spcBef>
                <a:spcPts val="1440"/>
              </a:spcBef>
            </a:pPr>
            <a:r>
              <a:rPr b="1" i="1" u="sng" dirty="0">
                <a:uFill>
                  <a:solidFill>
                    <a:srgbClr val="000000"/>
                  </a:solidFill>
                </a:uFill>
                <a:latin typeface="Arial"/>
                <a:cs typeface="Arial"/>
              </a:rPr>
              <a:t>Interpret</a:t>
            </a:r>
            <a:r>
              <a:rPr b="1" i="1" u="sng" spc="-20" dirty="0">
                <a:uFill>
                  <a:solidFill>
                    <a:srgbClr val="000000"/>
                  </a:solidFill>
                </a:uFill>
                <a:latin typeface="Arial"/>
                <a:cs typeface="Arial"/>
              </a:rPr>
              <a:t> </a:t>
            </a:r>
            <a:r>
              <a:rPr b="1" i="1" u="sng" dirty="0">
                <a:uFill>
                  <a:solidFill>
                    <a:srgbClr val="000000"/>
                  </a:solidFill>
                </a:uFill>
                <a:latin typeface="Arial"/>
                <a:cs typeface="Arial"/>
              </a:rPr>
              <a:t>the</a:t>
            </a:r>
            <a:r>
              <a:rPr b="1" i="1" u="sng" spc="-20" dirty="0">
                <a:uFill>
                  <a:solidFill>
                    <a:srgbClr val="000000"/>
                  </a:solidFill>
                </a:uFill>
                <a:latin typeface="Arial"/>
                <a:cs typeface="Arial"/>
              </a:rPr>
              <a:t> </a:t>
            </a:r>
            <a:r>
              <a:rPr b="1" i="1" u="sng" spc="-11" dirty="0">
                <a:uFill>
                  <a:solidFill>
                    <a:srgbClr val="000000"/>
                  </a:solidFill>
                </a:uFill>
                <a:latin typeface="Arial"/>
                <a:cs typeface="Arial"/>
              </a:rPr>
              <a:t>results…..</a:t>
            </a:r>
            <a:endParaRPr>
              <a:latin typeface="Arial"/>
              <a:cs typeface="Arial"/>
            </a:endParaRPr>
          </a:p>
          <a:p>
            <a:pPr marL="12700" marR="776586" algn="just">
              <a:spcBef>
                <a:spcPts val="1440"/>
              </a:spcBef>
            </a:pPr>
            <a:r>
              <a:rPr b="1" dirty="0">
                <a:latin typeface="Arial"/>
                <a:cs typeface="Arial"/>
              </a:rPr>
              <a:t>Baseline</a:t>
            </a:r>
            <a:r>
              <a:rPr b="1" spc="-25" dirty="0">
                <a:latin typeface="Arial"/>
                <a:cs typeface="Arial"/>
              </a:rPr>
              <a:t> </a:t>
            </a:r>
            <a:r>
              <a:rPr b="1" dirty="0">
                <a:latin typeface="Arial"/>
                <a:cs typeface="Arial"/>
              </a:rPr>
              <a:t>differences</a:t>
            </a:r>
            <a:r>
              <a:rPr b="1" spc="-25" dirty="0">
                <a:latin typeface="Arial"/>
                <a:cs typeface="Arial"/>
              </a:rPr>
              <a:t> </a:t>
            </a:r>
            <a:r>
              <a:rPr b="1" dirty="0">
                <a:latin typeface="Arial"/>
                <a:cs typeface="Arial"/>
              </a:rPr>
              <a:t>within</a:t>
            </a:r>
            <a:r>
              <a:rPr b="1" spc="-71" dirty="0">
                <a:latin typeface="Arial"/>
                <a:cs typeface="Arial"/>
              </a:rPr>
              <a:t> </a:t>
            </a:r>
            <a:r>
              <a:rPr b="1" dirty="0">
                <a:latin typeface="Arial"/>
                <a:cs typeface="Arial"/>
              </a:rPr>
              <a:t>subgroups</a:t>
            </a:r>
            <a:r>
              <a:rPr b="1" spc="-25" dirty="0">
                <a:latin typeface="Arial"/>
                <a:cs typeface="Arial"/>
              </a:rPr>
              <a:t> </a:t>
            </a:r>
            <a:r>
              <a:rPr b="1" dirty="0">
                <a:latin typeface="Arial"/>
                <a:cs typeface="Arial"/>
              </a:rPr>
              <a:t>likely</a:t>
            </a:r>
            <a:r>
              <a:rPr b="1" spc="-51" dirty="0">
                <a:latin typeface="Arial"/>
                <a:cs typeface="Arial"/>
              </a:rPr>
              <a:t> </a:t>
            </a:r>
            <a:r>
              <a:rPr b="1" spc="-35" dirty="0">
                <a:latin typeface="Arial"/>
                <a:cs typeface="Arial"/>
              </a:rPr>
              <a:t>if </a:t>
            </a:r>
            <a:r>
              <a:rPr b="1" dirty="0">
                <a:latin typeface="Arial"/>
                <a:cs typeface="Arial"/>
              </a:rPr>
              <a:t>randomization</a:t>
            </a:r>
            <a:r>
              <a:rPr b="1" spc="-35" dirty="0">
                <a:latin typeface="Arial"/>
                <a:cs typeface="Arial"/>
              </a:rPr>
              <a:t> </a:t>
            </a:r>
            <a:r>
              <a:rPr b="1" dirty="0">
                <a:latin typeface="Arial"/>
                <a:cs typeface="Arial"/>
              </a:rPr>
              <a:t>done</a:t>
            </a:r>
            <a:r>
              <a:rPr b="1" spc="-15" dirty="0">
                <a:latin typeface="Arial"/>
                <a:cs typeface="Arial"/>
              </a:rPr>
              <a:t> </a:t>
            </a:r>
            <a:r>
              <a:rPr b="1" dirty="0">
                <a:latin typeface="Arial"/>
                <a:cs typeface="Arial"/>
              </a:rPr>
              <a:t>for</a:t>
            </a:r>
            <a:r>
              <a:rPr b="1" spc="-15" dirty="0">
                <a:latin typeface="Arial"/>
                <a:cs typeface="Arial"/>
              </a:rPr>
              <a:t> </a:t>
            </a:r>
            <a:r>
              <a:rPr b="1" dirty="0">
                <a:latin typeface="Arial"/>
                <a:cs typeface="Arial"/>
              </a:rPr>
              <a:t>all</a:t>
            </a:r>
            <a:r>
              <a:rPr b="1" spc="-20" dirty="0">
                <a:latin typeface="Arial"/>
                <a:cs typeface="Arial"/>
              </a:rPr>
              <a:t> </a:t>
            </a:r>
            <a:r>
              <a:rPr b="1" dirty="0">
                <a:latin typeface="Arial"/>
                <a:cs typeface="Arial"/>
              </a:rPr>
              <a:t>children</a:t>
            </a:r>
            <a:r>
              <a:rPr b="1" spc="-25" dirty="0">
                <a:latin typeface="Arial"/>
                <a:cs typeface="Arial"/>
              </a:rPr>
              <a:t> </a:t>
            </a:r>
            <a:r>
              <a:rPr b="1" dirty="0">
                <a:latin typeface="Arial"/>
                <a:cs typeface="Arial"/>
              </a:rPr>
              <a:t>and</a:t>
            </a:r>
            <a:r>
              <a:rPr b="1" spc="-15" dirty="0">
                <a:latin typeface="Arial"/>
                <a:cs typeface="Arial"/>
              </a:rPr>
              <a:t> </a:t>
            </a:r>
            <a:r>
              <a:rPr b="1" dirty="0">
                <a:latin typeface="Arial"/>
                <a:cs typeface="Arial"/>
              </a:rPr>
              <a:t>not</a:t>
            </a:r>
            <a:r>
              <a:rPr b="1" spc="-15" dirty="0">
                <a:latin typeface="Arial"/>
                <a:cs typeface="Arial"/>
              </a:rPr>
              <a:t> </a:t>
            </a:r>
            <a:r>
              <a:rPr b="1" spc="-25" dirty="0">
                <a:latin typeface="Arial"/>
                <a:cs typeface="Arial"/>
              </a:rPr>
              <a:t>in </a:t>
            </a:r>
            <a:r>
              <a:rPr b="1" spc="-11" dirty="0">
                <a:latin typeface="Arial"/>
                <a:cs typeface="Arial"/>
              </a:rPr>
              <a:t>subgroups*</a:t>
            </a:r>
            <a:endParaRPr>
              <a:latin typeface="Arial"/>
              <a:cs typeface="Arial"/>
            </a:endParaRPr>
          </a:p>
        </p:txBody>
      </p:sp>
      <p:sp>
        <p:nvSpPr>
          <p:cNvPr id="5" name="object 5"/>
          <p:cNvSpPr txBox="1"/>
          <p:nvPr/>
        </p:nvSpPr>
        <p:spPr>
          <a:xfrm>
            <a:off x="744119" y="6088483"/>
            <a:ext cx="2444751" cy="289823"/>
          </a:xfrm>
          <a:prstGeom prst="rect">
            <a:avLst/>
          </a:prstGeom>
        </p:spPr>
        <p:txBody>
          <a:bodyPr vert="horz" wrap="square" lIns="0" tIns="12700" rIns="0" bIns="0" rtlCol="0">
            <a:spAutoFit/>
          </a:bodyPr>
          <a:lstStyle/>
          <a:p>
            <a:pPr marL="12700">
              <a:spcBef>
                <a:spcPts val="100"/>
              </a:spcBef>
            </a:pPr>
            <a:r>
              <a:rPr b="1" dirty="0">
                <a:latin typeface="Arial"/>
                <a:cs typeface="Arial"/>
              </a:rPr>
              <a:t>Only</a:t>
            </a:r>
            <a:r>
              <a:rPr b="1" spc="-25" dirty="0">
                <a:latin typeface="Arial"/>
                <a:cs typeface="Arial"/>
              </a:rPr>
              <a:t> </a:t>
            </a:r>
            <a:r>
              <a:rPr b="1" spc="-11" dirty="0">
                <a:latin typeface="Arial"/>
                <a:cs typeface="Arial"/>
              </a:rPr>
              <a:t>exploratory</a:t>
            </a:r>
            <a:endParaRPr>
              <a:latin typeface="Arial"/>
              <a:cs typeface="Arial"/>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198</a:t>
            </a:r>
            <a:endParaRPr sz="1400">
              <a:latin typeface="Times New Roman"/>
              <a:cs typeface="Times New Roman"/>
            </a:endParaRPr>
          </a:p>
        </p:txBody>
      </p:sp>
      <p:sp>
        <p:nvSpPr>
          <p:cNvPr id="3" name="object 3"/>
          <p:cNvSpPr txBox="1">
            <a:spLocks noGrp="1"/>
          </p:cNvSpPr>
          <p:nvPr>
            <p:ph type="title"/>
          </p:nvPr>
        </p:nvSpPr>
        <p:spPr>
          <a:xfrm>
            <a:off x="1152859" y="449405"/>
            <a:ext cx="6911975" cy="574675"/>
          </a:xfrm>
          <a:prstGeom prst="rect">
            <a:avLst/>
          </a:prstGeom>
        </p:spPr>
        <p:txBody>
          <a:bodyPr vert="horz" wrap="square" lIns="0" tIns="12700" rIns="0" bIns="0" rtlCol="0">
            <a:spAutoFit/>
          </a:bodyPr>
          <a:lstStyle/>
          <a:p>
            <a:pPr marL="12700">
              <a:spcBef>
                <a:spcPts val="100"/>
              </a:spcBef>
            </a:pPr>
            <a:r>
              <a:rPr dirty="0"/>
              <a:t>Interpreting</a:t>
            </a:r>
            <a:r>
              <a:rPr spc="-25" dirty="0"/>
              <a:t> </a:t>
            </a:r>
            <a:r>
              <a:rPr dirty="0"/>
              <a:t>the</a:t>
            </a:r>
            <a:r>
              <a:rPr spc="-11" dirty="0"/>
              <a:t> </a:t>
            </a:r>
            <a:r>
              <a:rPr dirty="0"/>
              <a:t>results</a:t>
            </a:r>
            <a:r>
              <a:rPr spc="-25" dirty="0"/>
              <a:t> </a:t>
            </a:r>
            <a:r>
              <a:rPr dirty="0"/>
              <a:t>of</a:t>
            </a:r>
            <a:r>
              <a:rPr spc="-11" dirty="0"/>
              <a:t> </a:t>
            </a:r>
            <a:r>
              <a:rPr dirty="0"/>
              <a:t>a</a:t>
            </a:r>
            <a:r>
              <a:rPr spc="-11" dirty="0"/>
              <a:t> trial</a:t>
            </a:r>
          </a:p>
        </p:txBody>
      </p:sp>
      <p:sp>
        <p:nvSpPr>
          <p:cNvPr id="4" name="object 4"/>
          <p:cNvSpPr txBox="1"/>
          <p:nvPr/>
        </p:nvSpPr>
        <p:spPr>
          <a:xfrm>
            <a:off x="993446" y="1001651"/>
            <a:ext cx="7353935" cy="5055679"/>
          </a:xfrm>
          <a:prstGeom prst="rect">
            <a:avLst/>
          </a:prstGeom>
        </p:spPr>
        <p:txBody>
          <a:bodyPr vert="horz" wrap="square" lIns="0" tIns="12065" rIns="0" bIns="0" rtlCol="0">
            <a:spAutoFit/>
          </a:bodyPr>
          <a:lstStyle/>
          <a:p>
            <a:pPr marL="1066773" marR="581011" indent="-607045">
              <a:spcBef>
                <a:spcPts val="95"/>
              </a:spcBef>
            </a:pPr>
            <a:r>
              <a:rPr sz="2800" b="1" dirty="0">
                <a:solidFill>
                  <a:srgbClr val="A40020"/>
                </a:solidFill>
                <a:latin typeface="Arial"/>
                <a:cs typeface="Arial"/>
              </a:rPr>
              <a:t>Should</a:t>
            </a:r>
            <a:r>
              <a:rPr sz="2800" b="1" spc="-60" dirty="0">
                <a:solidFill>
                  <a:srgbClr val="A40020"/>
                </a:solidFill>
                <a:latin typeface="Arial"/>
                <a:cs typeface="Arial"/>
              </a:rPr>
              <a:t> </a:t>
            </a:r>
            <a:r>
              <a:rPr sz="2800" b="1" dirty="0">
                <a:solidFill>
                  <a:srgbClr val="A40020"/>
                </a:solidFill>
                <a:latin typeface="Arial"/>
                <a:cs typeface="Arial"/>
              </a:rPr>
              <a:t>the</a:t>
            </a:r>
            <a:r>
              <a:rPr sz="2800" b="1" spc="-65" dirty="0">
                <a:solidFill>
                  <a:srgbClr val="A40020"/>
                </a:solidFill>
                <a:latin typeface="Arial"/>
                <a:cs typeface="Arial"/>
              </a:rPr>
              <a:t> </a:t>
            </a:r>
            <a:r>
              <a:rPr sz="2800" b="1" dirty="0">
                <a:solidFill>
                  <a:srgbClr val="A40020"/>
                </a:solidFill>
                <a:latin typeface="Arial"/>
                <a:cs typeface="Arial"/>
              </a:rPr>
              <a:t>results</a:t>
            </a:r>
            <a:r>
              <a:rPr sz="2800" b="1" spc="-80" dirty="0">
                <a:solidFill>
                  <a:srgbClr val="A40020"/>
                </a:solidFill>
                <a:latin typeface="Arial"/>
                <a:cs typeface="Arial"/>
              </a:rPr>
              <a:t> </a:t>
            </a:r>
            <a:r>
              <a:rPr sz="2800" b="1" dirty="0">
                <a:solidFill>
                  <a:srgbClr val="A40020"/>
                </a:solidFill>
                <a:latin typeface="Arial"/>
                <a:cs typeface="Arial"/>
              </a:rPr>
              <a:t>be</a:t>
            </a:r>
            <a:r>
              <a:rPr sz="2800" b="1" spc="-65" dirty="0">
                <a:solidFill>
                  <a:srgbClr val="A40020"/>
                </a:solidFill>
                <a:latin typeface="Arial"/>
                <a:cs typeface="Arial"/>
              </a:rPr>
              <a:t> </a:t>
            </a:r>
            <a:r>
              <a:rPr sz="2800" b="1" dirty="0">
                <a:solidFill>
                  <a:srgbClr val="A40020"/>
                </a:solidFill>
                <a:latin typeface="Arial"/>
                <a:cs typeface="Arial"/>
              </a:rPr>
              <a:t>believed</a:t>
            </a:r>
            <a:r>
              <a:rPr sz="2800" b="1" spc="-75" dirty="0">
                <a:solidFill>
                  <a:srgbClr val="A40020"/>
                </a:solidFill>
                <a:latin typeface="Arial"/>
                <a:cs typeface="Arial"/>
              </a:rPr>
              <a:t> </a:t>
            </a:r>
            <a:r>
              <a:rPr sz="2800" b="1" dirty="0">
                <a:solidFill>
                  <a:srgbClr val="A40020"/>
                </a:solidFill>
                <a:latin typeface="Arial"/>
                <a:cs typeface="Arial"/>
              </a:rPr>
              <a:t>and</a:t>
            </a:r>
            <a:r>
              <a:rPr sz="2800" b="1" spc="-71" dirty="0">
                <a:solidFill>
                  <a:srgbClr val="A40020"/>
                </a:solidFill>
                <a:latin typeface="Arial"/>
                <a:cs typeface="Arial"/>
              </a:rPr>
              <a:t> </a:t>
            </a:r>
            <a:r>
              <a:rPr sz="2800" b="1" spc="-25" dirty="0">
                <a:solidFill>
                  <a:srgbClr val="A40020"/>
                </a:solidFill>
                <a:latin typeface="Arial"/>
                <a:cs typeface="Arial"/>
              </a:rPr>
              <a:t>to </a:t>
            </a:r>
            <a:r>
              <a:rPr sz="2800" b="1" dirty="0">
                <a:solidFill>
                  <a:srgbClr val="A40020"/>
                </a:solidFill>
                <a:latin typeface="Arial"/>
                <a:cs typeface="Arial"/>
              </a:rPr>
              <a:t>whom</a:t>
            </a:r>
            <a:r>
              <a:rPr sz="2800" b="1" spc="-60" dirty="0">
                <a:solidFill>
                  <a:srgbClr val="A40020"/>
                </a:solidFill>
                <a:latin typeface="Arial"/>
                <a:cs typeface="Arial"/>
              </a:rPr>
              <a:t> </a:t>
            </a:r>
            <a:r>
              <a:rPr sz="2800" b="1" dirty="0">
                <a:solidFill>
                  <a:srgbClr val="A40020"/>
                </a:solidFill>
                <a:latin typeface="Arial"/>
                <a:cs typeface="Arial"/>
              </a:rPr>
              <a:t>do</a:t>
            </a:r>
            <a:r>
              <a:rPr sz="2800" b="1" spc="-75" dirty="0">
                <a:solidFill>
                  <a:srgbClr val="A40020"/>
                </a:solidFill>
                <a:latin typeface="Arial"/>
                <a:cs typeface="Arial"/>
              </a:rPr>
              <a:t> </a:t>
            </a:r>
            <a:r>
              <a:rPr sz="2800" b="1" dirty="0">
                <a:solidFill>
                  <a:srgbClr val="A40020"/>
                </a:solidFill>
                <a:latin typeface="Arial"/>
                <a:cs typeface="Arial"/>
              </a:rPr>
              <a:t>these</a:t>
            </a:r>
            <a:r>
              <a:rPr sz="2800" b="1" spc="-60" dirty="0">
                <a:solidFill>
                  <a:srgbClr val="A40020"/>
                </a:solidFill>
                <a:latin typeface="Arial"/>
                <a:cs typeface="Arial"/>
              </a:rPr>
              <a:t> </a:t>
            </a:r>
            <a:r>
              <a:rPr sz="2800" b="1" dirty="0">
                <a:solidFill>
                  <a:srgbClr val="A40020"/>
                </a:solidFill>
                <a:latin typeface="Arial"/>
                <a:cs typeface="Arial"/>
              </a:rPr>
              <a:t>results</a:t>
            </a:r>
            <a:r>
              <a:rPr sz="2800" b="1" spc="-80" dirty="0">
                <a:solidFill>
                  <a:srgbClr val="A40020"/>
                </a:solidFill>
                <a:latin typeface="Arial"/>
                <a:cs typeface="Arial"/>
              </a:rPr>
              <a:t> </a:t>
            </a:r>
            <a:r>
              <a:rPr sz="2800" b="1" spc="-11" dirty="0">
                <a:solidFill>
                  <a:srgbClr val="A40020"/>
                </a:solidFill>
                <a:latin typeface="Arial"/>
                <a:cs typeface="Arial"/>
              </a:rPr>
              <a:t>apply?</a:t>
            </a:r>
            <a:endParaRPr sz="2800">
              <a:latin typeface="Arial"/>
              <a:cs typeface="Arial"/>
            </a:endParaRPr>
          </a:p>
          <a:p>
            <a:pPr marL="354956" marR="252088" indent="-342891">
              <a:lnSpc>
                <a:spcPts val="3020"/>
              </a:lnSpc>
              <a:spcBef>
                <a:spcPts val="235"/>
              </a:spcBef>
              <a:buFont typeface="Arial"/>
              <a:buChar char="•"/>
              <a:tabLst>
                <a:tab pos="354956" algn="l"/>
              </a:tabLst>
            </a:pPr>
            <a:r>
              <a:rPr sz="2800" b="1" dirty="0">
                <a:solidFill>
                  <a:srgbClr val="333399"/>
                </a:solidFill>
                <a:latin typeface="Arial"/>
                <a:cs typeface="Arial"/>
              </a:rPr>
              <a:t>Evaluation</a:t>
            </a:r>
            <a:r>
              <a:rPr sz="2800" b="1" spc="-95" dirty="0">
                <a:solidFill>
                  <a:srgbClr val="333399"/>
                </a:solidFill>
                <a:latin typeface="Arial"/>
                <a:cs typeface="Arial"/>
              </a:rPr>
              <a:t> </a:t>
            </a:r>
            <a:r>
              <a:rPr sz="2800" b="1" dirty="0">
                <a:solidFill>
                  <a:srgbClr val="333399"/>
                </a:solidFill>
                <a:latin typeface="Arial"/>
                <a:cs typeface="Arial"/>
              </a:rPr>
              <a:t>for</a:t>
            </a:r>
            <a:r>
              <a:rPr sz="2800" b="1" spc="-111" dirty="0">
                <a:solidFill>
                  <a:srgbClr val="333399"/>
                </a:solidFill>
                <a:latin typeface="Arial"/>
                <a:cs typeface="Arial"/>
              </a:rPr>
              <a:t> </a:t>
            </a:r>
            <a:r>
              <a:rPr sz="2800" b="1" dirty="0">
                <a:solidFill>
                  <a:srgbClr val="333399"/>
                </a:solidFill>
                <a:latin typeface="Arial"/>
                <a:cs typeface="Arial"/>
              </a:rPr>
              <a:t>internal</a:t>
            </a:r>
            <a:r>
              <a:rPr sz="2800" b="1" spc="-111" dirty="0">
                <a:solidFill>
                  <a:srgbClr val="333399"/>
                </a:solidFill>
                <a:latin typeface="Arial"/>
                <a:cs typeface="Arial"/>
              </a:rPr>
              <a:t> </a:t>
            </a:r>
            <a:r>
              <a:rPr sz="2800" b="1" dirty="0">
                <a:solidFill>
                  <a:srgbClr val="333399"/>
                </a:solidFill>
                <a:latin typeface="Arial"/>
                <a:cs typeface="Arial"/>
              </a:rPr>
              <a:t>validity:</a:t>
            </a:r>
            <a:r>
              <a:rPr sz="2800" b="1" spc="-71" dirty="0">
                <a:solidFill>
                  <a:srgbClr val="333399"/>
                </a:solidFill>
                <a:latin typeface="Arial"/>
                <a:cs typeface="Arial"/>
              </a:rPr>
              <a:t> </a:t>
            </a:r>
            <a:r>
              <a:rPr sz="2800" b="1" spc="-11" dirty="0">
                <a:solidFill>
                  <a:srgbClr val="333399"/>
                </a:solidFill>
                <a:latin typeface="Arial"/>
                <a:cs typeface="Arial"/>
              </a:rPr>
              <a:t>possible </a:t>
            </a:r>
            <a:r>
              <a:rPr sz="2800" b="1" dirty="0">
                <a:solidFill>
                  <a:srgbClr val="333399"/>
                </a:solidFill>
                <a:latin typeface="Arial"/>
                <a:cs typeface="Arial"/>
              </a:rPr>
              <a:t>biases</a:t>
            </a:r>
            <a:r>
              <a:rPr sz="2800" b="1" spc="-60" dirty="0">
                <a:solidFill>
                  <a:srgbClr val="333399"/>
                </a:solidFill>
                <a:latin typeface="Arial"/>
                <a:cs typeface="Arial"/>
              </a:rPr>
              <a:t> </a:t>
            </a:r>
            <a:r>
              <a:rPr sz="2800" b="1" dirty="0">
                <a:solidFill>
                  <a:srgbClr val="333399"/>
                </a:solidFill>
                <a:latin typeface="Arial"/>
                <a:cs typeface="Arial"/>
              </a:rPr>
              <a:t>and</a:t>
            </a:r>
            <a:r>
              <a:rPr sz="2800" b="1" spc="-60" dirty="0">
                <a:solidFill>
                  <a:srgbClr val="333399"/>
                </a:solidFill>
                <a:latin typeface="Arial"/>
                <a:cs typeface="Arial"/>
              </a:rPr>
              <a:t> </a:t>
            </a:r>
            <a:r>
              <a:rPr sz="2800" b="1" dirty="0">
                <a:solidFill>
                  <a:srgbClr val="333399"/>
                </a:solidFill>
                <a:latin typeface="Arial"/>
                <a:cs typeface="Arial"/>
              </a:rPr>
              <a:t>their</a:t>
            </a:r>
            <a:r>
              <a:rPr sz="2800" b="1" spc="-75" dirty="0">
                <a:solidFill>
                  <a:srgbClr val="333399"/>
                </a:solidFill>
                <a:latin typeface="Arial"/>
                <a:cs typeface="Arial"/>
              </a:rPr>
              <a:t> </a:t>
            </a:r>
            <a:r>
              <a:rPr sz="2800" b="1" spc="-11" dirty="0">
                <a:solidFill>
                  <a:srgbClr val="333399"/>
                </a:solidFill>
                <a:latin typeface="Arial"/>
                <a:cs typeface="Arial"/>
              </a:rPr>
              <a:t>direction</a:t>
            </a:r>
            <a:endParaRPr sz="2800">
              <a:latin typeface="Arial"/>
              <a:cs typeface="Arial"/>
            </a:endParaRPr>
          </a:p>
          <a:p>
            <a:pPr marL="354956">
              <a:lnSpc>
                <a:spcPts val="2451"/>
              </a:lnSpc>
            </a:pPr>
            <a:r>
              <a:rPr b="1" dirty="0">
                <a:solidFill>
                  <a:srgbClr val="A40020"/>
                </a:solidFill>
                <a:latin typeface="Arial"/>
                <a:cs typeface="Arial"/>
              </a:rPr>
              <a:t>Review</a:t>
            </a:r>
            <a:r>
              <a:rPr b="1" spc="-31" dirty="0">
                <a:solidFill>
                  <a:srgbClr val="A40020"/>
                </a:solidFill>
                <a:latin typeface="Arial"/>
                <a:cs typeface="Arial"/>
              </a:rPr>
              <a:t> </a:t>
            </a:r>
            <a:r>
              <a:rPr b="1" dirty="0">
                <a:solidFill>
                  <a:srgbClr val="A40020"/>
                </a:solidFill>
                <a:latin typeface="Arial"/>
                <a:cs typeface="Arial"/>
              </a:rPr>
              <a:t>study</a:t>
            </a:r>
            <a:r>
              <a:rPr b="1" spc="-45" dirty="0">
                <a:solidFill>
                  <a:srgbClr val="A40020"/>
                </a:solidFill>
                <a:latin typeface="Arial"/>
                <a:cs typeface="Arial"/>
              </a:rPr>
              <a:t> </a:t>
            </a:r>
            <a:r>
              <a:rPr b="1" dirty="0">
                <a:solidFill>
                  <a:srgbClr val="A40020"/>
                </a:solidFill>
                <a:latin typeface="Arial"/>
                <a:cs typeface="Arial"/>
              </a:rPr>
              <a:t>methods</a:t>
            </a:r>
            <a:r>
              <a:rPr b="1" spc="-35" dirty="0">
                <a:solidFill>
                  <a:srgbClr val="A40020"/>
                </a:solidFill>
                <a:latin typeface="Arial"/>
                <a:cs typeface="Arial"/>
              </a:rPr>
              <a:t> </a:t>
            </a:r>
            <a:r>
              <a:rPr b="1" spc="-11" dirty="0">
                <a:solidFill>
                  <a:srgbClr val="A40020"/>
                </a:solidFill>
                <a:latin typeface="Arial"/>
                <a:cs typeface="Arial"/>
              </a:rPr>
              <a:t>carefully</a:t>
            </a:r>
            <a:endParaRPr>
              <a:latin typeface="Arial"/>
              <a:cs typeface="Arial"/>
            </a:endParaRPr>
          </a:p>
          <a:p>
            <a:pPr marL="354956" indent="-342257">
              <a:lnSpc>
                <a:spcPts val="3291"/>
              </a:lnSpc>
              <a:spcBef>
                <a:spcPts val="1351"/>
              </a:spcBef>
              <a:buFont typeface="Arial"/>
              <a:buChar char="•"/>
              <a:tabLst>
                <a:tab pos="354956" algn="l"/>
              </a:tabLst>
            </a:pPr>
            <a:r>
              <a:rPr sz="2800" b="1" spc="-11" dirty="0">
                <a:solidFill>
                  <a:srgbClr val="333399"/>
                </a:solidFill>
                <a:latin typeface="Arial"/>
                <a:cs typeface="Arial"/>
              </a:rPr>
              <a:t>Generalizability</a:t>
            </a:r>
            <a:endParaRPr sz="2800">
              <a:latin typeface="Arial"/>
              <a:cs typeface="Arial"/>
            </a:endParaRPr>
          </a:p>
          <a:p>
            <a:pPr marL="354956">
              <a:lnSpc>
                <a:spcPts val="2811"/>
              </a:lnSpc>
            </a:pPr>
            <a:r>
              <a:rPr b="1" dirty="0">
                <a:solidFill>
                  <a:srgbClr val="A40020"/>
                </a:solidFill>
                <a:latin typeface="Arial"/>
                <a:cs typeface="Arial"/>
              </a:rPr>
              <a:t>Study</a:t>
            </a:r>
            <a:r>
              <a:rPr b="1" spc="-35" dirty="0">
                <a:solidFill>
                  <a:srgbClr val="A40020"/>
                </a:solidFill>
                <a:latin typeface="Arial"/>
                <a:cs typeface="Arial"/>
              </a:rPr>
              <a:t> </a:t>
            </a:r>
            <a:r>
              <a:rPr b="1" dirty="0">
                <a:solidFill>
                  <a:srgbClr val="A40020"/>
                </a:solidFill>
                <a:latin typeface="Arial"/>
                <a:cs typeface="Arial"/>
              </a:rPr>
              <a:t>population</a:t>
            </a:r>
            <a:r>
              <a:rPr b="1" spc="-45" dirty="0">
                <a:solidFill>
                  <a:srgbClr val="A40020"/>
                </a:solidFill>
                <a:latin typeface="Arial"/>
                <a:cs typeface="Arial"/>
              </a:rPr>
              <a:t> </a:t>
            </a:r>
            <a:r>
              <a:rPr b="1" dirty="0">
                <a:solidFill>
                  <a:srgbClr val="A40020"/>
                </a:solidFill>
                <a:latin typeface="Arial"/>
                <a:cs typeface="Arial"/>
              </a:rPr>
              <a:t>&amp;</a:t>
            </a:r>
            <a:r>
              <a:rPr b="1" spc="-15" dirty="0">
                <a:solidFill>
                  <a:srgbClr val="A40020"/>
                </a:solidFill>
                <a:latin typeface="Arial"/>
                <a:cs typeface="Arial"/>
              </a:rPr>
              <a:t> </a:t>
            </a:r>
            <a:r>
              <a:rPr b="1" dirty="0">
                <a:solidFill>
                  <a:srgbClr val="A40020"/>
                </a:solidFill>
                <a:latin typeface="Arial"/>
                <a:cs typeface="Arial"/>
              </a:rPr>
              <a:t>inclusion/exclusion</a:t>
            </a:r>
            <a:r>
              <a:rPr b="1" spc="-45" dirty="0">
                <a:solidFill>
                  <a:srgbClr val="A40020"/>
                </a:solidFill>
                <a:latin typeface="Arial"/>
                <a:cs typeface="Arial"/>
              </a:rPr>
              <a:t> </a:t>
            </a:r>
            <a:r>
              <a:rPr b="1" spc="-11" dirty="0">
                <a:solidFill>
                  <a:srgbClr val="A40020"/>
                </a:solidFill>
                <a:latin typeface="Arial"/>
                <a:cs typeface="Arial"/>
              </a:rPr>
              <a:t>criteria?</a:t>
            </a:r>
            <a:endParaRPr>
              <a:latin typeface="Arial"/>
              <a:cs typeface="Arial"/>
            </a:endParaRPr>
          </a:p>
          <a:p>
            <a:pPr marL="354956" marR="505446" indent="-342891">
              <a:lnSpc>
                <a:spcPct val="90500"/>
              </a:lnSpc>
              <a:spcBef>
                <a:spcPts val="2045"/>
              </a:spcBef>
              <a:buFont typeface="Arial"/>
              <a:buChar char="•"/>
              <a:tabLst>
                <a:tab pos="354956" algn="l"/>
              </a:tabLst>
            </a:pPr>
            <a:r>
              <a:rPr sz="2800" b="1" spc="-11" dirty="0">
                <a:solidFill>
                  <a:srgbClr val="333399"/>
                </a:solidFill>
                <a:latin typeface="Arial"/>
                <a:cs typeface="Arial"/>
              </a:rPr>
              <a:t>Interpretation</a:t>
            </a:r>
            <a:r>
              <a:rPr sz="2800" b="1" spc="-75" dirty="0">
                <a:solidFill>
                  <a:srgbClr val="333399"/>
                </a:solidFill>
                <a:latin typeface="Arial"/>
                <a:cs typeface="Arial"/>
              </a:rPr>
              <a:t> </a:t>
            </a:r>
            <a:r>
              <a:rPr sz="2800" b="1" dirty="0">
                <a:solidFill>
                  <a:srgbClr val="333399"/>
                </a:solidFill>
                <a:latin typeface="Arial"/>
                <a:cs typeface="Arial"/>
              </a:rPr>
              <a:t>of</a:t>
            </a:r>
            <a:r>
              <a:rPr sz="2800" b="1" spc="-85" dirty="0">
                <a:solidFill>
                  <a:srgbClr val="333399"/>
                </a:solidFill>
                <a:latin typeface="Arial"/>
                <a:cs typeface="Arial"/>
              </a:rPr>
              <a:t> </a:t>
            </a:r>
            <a:r>
              <a:rPr sz="2800" b="1" dirty="0">
                <a:solidFill>
                  <a:srgbClr val="333399"/>
                </a:solidFill>
                <a:latin typeface="Arial"/>
                <a:cs typeface="Arial"/>
              </a:rPr>
              <a:t>“negative</a:t>
            </a:r>
            <a:r>
              <a:rPr sz="2800" b="1" spc="-71" dirty="0">
                <a:solidFill>
                  <a:srgbClr val="333399"/>
                </a:solidFill>
                <a:latin typeface="Arial"/>
                <a:cs typeface="Arial"/>
              </a:rPr>
              <a:t> </a:t>
            </a:r>
            <a:r>
              <a:rPr sz="2800" b="1" spc="-11" dirty="0">
                <a:solidFill>
                  <a:srgbClr val="333399"/>
                </a:solidFill>
                <a:latin typeface="Arial"/>
                <a:cs typeface="Arial"/>
              </a:rPr>
              <a:t>studies” </a:t>
            </a:r>
            <a:r>
              <a:rPr b="1" dirty="0">
                <a:solidFill>
                  <a:srgbClr val="A40020"/>
                </a:solidFill>
                <a:latin typeface="Arial"/>
                <a:cs typeface="Arial"/>
              </a:rPr>
              <a:t>Calculate</a:t>
            </a:r>
            <a:r>
              <a:rPr b="1" spc="-20" dirty="0">
                <a:solidFill>
                  <a:srgbClr val="A40020"/>
                </a:solidFill>
                <a:latin typeface="Arial"/>
                <a:cs typeface="Arial"/>
              </a:rPr>
              <a:t> </a:t>
            </a:r>
            <a:r>
              <a:rPr b="1" spc="-11" dirty="0">
                <a:solidFill>
                  <a:srgbClr val="A40020"/>
                </a:solidFill>
                <a:latin typeface="Arial"/>
                <a:cs typeface="Arial"/>
              </a:rPr>
              <a:t>post-</a:t>
            </a:r>
            <a:r>
              <a:rPr b="1" dirty="0">
                <a:solidFill>
                  <a:srgbClr val="A40020"/>
                </a:solidFill>
                <a:latin typeface="Arial"/>
                <a:cs typeface="Arial"/>
              </a:rPr>
              <a:t>study</a:t>
            </a:r>
            <a:r>
              <a:rPr b="1" spc="-20" dirty="0">
                <a:solidFill>
                  <a:srgbClr val="A40020"/>
                </a:solidFill>
                <a:latin typeface="Arial"/>
                <a:cs typeface="Arial"/>
              </a:rPr>
              <a:t> </a:t>
            </a:r>
            <a:r>
              <a:rPr b="1" dirty="0">
                <a:solidFill>
                  <a:srgbClr val="A40020"/>
                </a:solidFill>
                <a:latin typeface="Arial"/>
                <a:cs typeface="Arial"/>
              </a:rPr>
              <a:t>statistical</a:t>
            </a:r>
            <a:r>
              <a:rPr b="1" spc="-25" dirty="0">
                <a:solidFill>
                  <a:srgbClr val="A40020"/>
                </a:solidFill>
                <a:latin typeface="Arial"/>
                <a:cs typeface="Arial"/>
              </a:rPr>
              <a:t> </a:t>
            </a:r>
            <a:r>
              <a:rPr b="1" dirty="0">
                <a:solidFill>
                  <a:srgbClr val="A40020"/>
                </a:solidFill>
                <a:latin typeface="Arial"/>
                <a:cs typeface="Arial"/>
              </a:rPr>
              <a:t>power</a:t>
            </a:r>
            <a:r>
              <a:rPr b="1" spc="-35" dirty="0">
                <a:solidFill>
                  <a:srgbClr val="A40020"/>
                </a:solidFill>
                <a:latin typeface="Arial"/>
                <a:cs typeface="Arial"/>
              </a:rPr>
              <a:t> </a:t>
            </a:r>
            <a:r>
              <a:rPr b="1" spc="-11" dirty="0">
                <a:solidFill>
                  <a:srgbClr val="A40020"/>
                </a:solidFill>
                <a:latin typeface="Arial"/>
                <a:cs typeface="Arial"/>
              </a:rPr>
              <a:t>and/or </a:t>
            </a:r>
            <a:r>
              <a:rPr b="1" dirty="0">
                <a:solidFill>
                  <a:srgbClr val="A40020"/>
                </a:solidFill>
                <a:latin typeface="Arial"/>
                <a:cs typeface="Arial"/>
              </a:rPr>
              <a:t>assess</a:t>
            </a:r>
            <a:r>
              <a:rPr b="1" spc="-20" dirty="0">
                <a:solidFill>
                  <a:srgbClr val="A40020"/>
                </a:solidFill>
                <a:latin typeface="Arial"/>
                <a:cs typeface="Arial"/>
              </a:rPr>
              <a:t> </a:t>
            </a:r>
            <a:r>
              <a:rPr b="1" dirty="0">
                <a:solidFill>
                  <a:srgbClr val="A40020"/>
                </a:solidFill>
                <a:latin typeface="Arial"/>
                <a:cs typeface="Arial"/>
              </a:rPr>
              <a:t>and</a:t>
            </a:r>
            <a:r>
              <a:rPr b="1" spc="-40" dirty="0">
                <a:solidFill>
                  <a:srgbClr val="A40020"/>
                </a:solidFill>
                <a:latin typeface="Arial"/>
                <a:cs typeface="Arial"/>
              </a:rPr>
              <a:t> </a:t>
            </a:r>
            <a:r>
              <a:rPr b="1" dirty="0">
                <a:solidFill>
                  <a:srgbClr val="A40020"/>
                </a:solidFill>
                <a:latin typeface="Arial"/>
                <a:cs typeface="Arial"/>
              </a:rPr>
              <a:t>interpret</a:t>
            </a:r>
            <a:r>
              <a:rPr b="1" spc="-31" dirty="0">
                <a:solidFill>
                  <a:srgbClr val="A40020"/>
                </a:solidFill>
                <a:latin typeface="Arial"/>
                <a:cs typeface="Arial"/>
              </a:rPr>
              <a:t> </a:t>
            </a:r>
            <a:r>
              <a:rPr b="1" dirty="0">
                <a:solidFill>
                  <a:srgbClr val="A40020"/>
                </a:solidFill>
                <a:latin typeface="Arial"/>
                <a:cs typeface="Arial"/>
              </a:rPr>
              <a:t>95%CI </a:t>
            </a:r>
            <a:r>
              <a:rPr b="1" spc="-11" dirty="0">
                <a:solidFill>
                  <a:srgbClr val="A40020"/>
                </a:solidFill>
                <a:latin typeface="Arial"/>
                <a:cs typeface="Arial"/>
              </a:rPr>
              <a:t>carefully</a:t>
            </a:r>
            <a:endParaRPr>
              <a:latin typeface="Arial"/>
              <a:cs typeface="Arial"/>
            </a:endParaRPr>
          </a:p>
          <a:p>
            <a:pPr marL="354956" indent="-342257">
              <a:spcBef>
                <a:spcPts val="1760"/>
              </a:spcBef>
              <a:buFont typeface="Arial"/>
              <a:buChar char="•"/>
              <a:tabLst>
                <a:tab pos="354956" algn="l"/>
              </a:tabLst>
            </a:pPr>
            <a:r>
              <a:rPr sz="2800" b="1" dirty="0">
                <a:solidFill>
                  <a:srgbClr val="333399"/>
                </a:solidFill>
                <a:latin typeface="Arial"/>
                <a:cs typeface="Arial"/>
              </a:rPr>
              <a:t>Consistency</a:t>
            </a:r>
            <a:r>
              <a:rPr sz="2800" b="1" spc="-85" dirty="0">
                <a:solidFill>
                  <a:srgbClr val="333399"/>
                </a:solidFill>
                <a:latin typeface="Arial"/>
                <a:cs typeface="Arial"/>
              </a:rPr>
              <a:t> </a:t>
            </a:r>
            <a:r>
              <a:rPr sz="2800" b="1" dirty="0">
                <a:solidFill>
                  <a:srgbClr val="333399"/>
                </a:solidFill>
                <a:latin typeface="Arial"/>
                <a:cs typeface="Arial"/>
              </a:rPr>
              <a:t>with</a:t>
            </a:r>
            <a:r>
              <a:rPr sz="2800" b="1" spc="-111" dirty="0">
                <a:solidFill>
                  <a:srgbClr val="333399"/>
                </a:solidFill>
                <a:latin typeface="Arial"/>
                <a:cs typeface="Arial"/>
              </a:rPr>
              <a:t> </a:t>
            </a:r>
            <a:r>
              <a:rPr sz="2800" b="1" dirty="0">
                <a:solidFill>
                  <a:srgbClr val="333399"/>
                </a:solidFill>
                <a:latin typeface="Arial"/>
                <a:cs typeface="Arial"/>
              </a:rPr>
              <a:t>other</a:t>
            </a:r>
            <a:r>
              <a:rPr sz="2800" b="1" spc="-95" dirty="0">
                <a:solidFill>
                  <a:srgbClr val="333399"/>
                </a:solidFill>
                <a:latin typeface="Arial"/>
                <a:cs typeface="Arial"/>
              </a:rPr>
              <a:t> </a:t>
            </a:r>
            <a:r>
              <a:rPr sz="2800" b="1" spc="-11" dirty="0">
                <a:solidFill>
                  <a:srgbClr val="333399"/>
                </a:solidFill>
                <a:latin typeface="Arial"/>
                <a:cs typeface="Arial"/>
              </a:rPr>
              <a:t>studies</a:t>
            </a:r>
            <a:endParaRPr sz="2800">
              <a:latin typeface="Arial"/>
              <a:cs typeface="Arial"/>
            </a:endParaRPr>
          </a:p>
          <a:p>
            <a:pPr marL="354956">
              <a:spcBef>
                <a:spcPts val="111"/>
              </a:spcBef>
            </a:pPr>
            <a:r>
              <a:rPr b="1" dirty="0">
                <a:solidFill>
                  <a:srgbClr val="A40020"/>
                </a:solidFill>
                <a:latin typeface="Arial"/>
                <a:cs typeface="Arial"/>
              </a:rPr>
              <a:t>Qualitative</a:t>
            </a:r>
            <a:r>
              <a:rPr b="1" spc="-65" dirty="0">
                <a:solidFill>
                  <a:srgbClr val="A40020"/>
                </a:solidFill>
                <a:latin typeface="Arial"/>
                <a:cs typeface="Arial"/>
              </a:rPr>
              <a:t> </a:t>
            </a:r>
            <a:r>
              <a:rPr b="1" dirty="0">
                <a:solidFill>
                  <a:srgbClr val="A40020"/>
                </a:solidFill>
                <a:latin typeface="Arial"/>
                <a:cs typeface="Arial"/>
              </a:rPr>
              <a:t>and</a:t>
            </a:r>
            <a:r>
              <a:rPr b="1" spc="-11" dirty="0">
                <a:solidFill>
                  <a:srgbClr val="A40020"/>
                </a:solidFill>
                <a:latin typeface="Arial"/>
                <a:cs typeface="Arial"/>
              </a:rPr>
              <a:t> </a:t>
            </a:r>
            <a:r>
              <a:rPr b="1" dirty="0">
                <a:solidFill>
                  <a:srgbClr val="A40020"/>
                </a:solidFill>
                <a:latin typeface="Arial"/>
                <a:cs typeface="Arial"/>
              </a:rPr>
              <a:t>QUANTITATIVE</a:t>
            </a:r>
            <a:r>
              <a:rPr b="1" spc="-25" dirty="0">
                <a:solidFill>
                  <a:srgbClr val="A40020"/>
                </a:solidFill>
                <a:latin typeface="Arial"/>
                <a:cs typeface="Arial"/>
              </a:rPr>
              <a:t> </a:t>
            </a:r>
            <a:r>
              <a:rPr b="1" dirty="0">
                <a:solidFill>
                  <a:srgbClr val="A40020"/>
                </a:solidFill>
                <a:latin typeface="Arial"/>
                <a:cs typeface="Arial"/>
              </a:rPr>
              <a:t>review</a:t>
            </a:r>
            <a:r>
              <a:rPr b="1" spc="-20" dirty="0">
                <a:solidFill>
                  <a:srgbClr val="A40020"/>
                </a:solidFill>
                <a:latin typeface="Arial"/>
                <a:cs typeface="Arial"/>
              </a:rPr>
              <a:t> </a:t>
            </a:r>
            <a:r>
              <a:rPr b="1" dirty="0">
                <a:solidFill>
                  <a:srgbClr val="A40020"/>
                </a:solidFill>
                <a:latin typeface="Arial"/>
                <a:cs typeface="Arial"/>
              </a:rPr>
              <a:t>of</a:t>
            </a:r>
            <a:r>
              <a:rPr b="1" spc="-20" dirty="0">
                <a:solidFill>
                  <a:srgbClr val="A40020"/>
                </a:solidFill>
                <a:latin typeface="Arial"/>
                <a:cs typeface="Arial"/>
              </a:rPr>
              <a:t> </a:t>
            </a:r>
            <a:r>
              <a:rPr b="1" spc="-25" dirty="0">
                <a:solidFill>
                  <a:srgbClr val="A40020"/>
                </a:solidFill>
                <a:latin typeface="Arial"/>
                <a:cs typeface="Arial"/>
              </a:rPr>
              <a:t>the</a:t>
            </a:r>
            <a:endParaRPr>
              <a:latin typeface="Arial"/>
              <a:cs typeface="Arial"/>
            </a:endParaRPr>
          </a:p>
        </p:txBody>
      </p:sp>
      <p:sp>
        <p:nvSpPr>
          <p:cNvPr id="5" name="object 5"/>
          <p:cNvSpPr txBox="1"/>
          <p:nvPr/>
        </p:nvSpPr>
        <p:spPr>
          <a:xfrm>
            <a:off x="1336297" y="6146700"/>
            <a:ext cx="1331595" cy="289823"/>
          </a:xfrm>
          <a:prstGeom prst="rect">
            <a:avLst/>
          </a:prstGeom>
        </p:spPr>
        <p:txBody>
          <a:bodyPr vert="horz" wrap="square" lIns="0" tIns="12700" rIns="0" bIns="0" rtlCol="0">
            <a:spAutoFit/>
          </a:bodyPr>
          <a:lstStyle/>
          <a:p>
            <a:pPr marL="12700">
              <a:spcBef>
                <a:spcPts val="100"/>
              </a:spcBef>
            </a:pPr>
            <a:r>
              <a:rPr b="1" spc="-11" dirty="0">
                <a:solidFill>
                  <a:srgbClr val="A40020"/>
                </a:solidFill>
                <a:latin typeface="Arial"/>
                <a:cs typeface="Arial"/>
              </a:rPr>
              <a:t>literature</a:t>
            </a:r>
            <a:endParaRPr>
              <a:latin typeface="Arial"/>
              <a:cs typeface="Arial"/>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199</a:t>
            </a:r>
            <a:endParaRPr sz="1400">
              <a:latin typeface="Times New Roman"/>
              <a:cs typeface="Times New Roman"/>
            </a:endParaRPr>
          </a:p>
        </p:txBody>
      </p:sp>
      <p:sp>
        <p:nvSpPr>
          <p:cNvPr id="3" name="object 3"/>
          <p:cNvSpPr txBox="1">
            <a:spLocks noGrp="1"/>
          </p:cNvSpPr>
          <p:nvPr>
            <p:ph type="title"/>
          </p:nvPr>
        </p:nvSpPr>
        <p:spPr>
          <a:xfrm>
            <a:off x="2882902" y="845565"/>
            <a:ext cx="3378835" cy="574040"/>
          </a:xfrm>
          <a:prstGeom prst="rect">
            <a:avLst/>
          </a:prstGeom>
        </p:spPr>
        <p:txBody>
          <a:bodyPr vert="horz" wrap="square" lIns="0" tIns="12700" rIns="0" bIns="0" rtlCol="0">
            <a:spAutoFit/>
          </a:bodyPr>
          <a:lstStyle/>
          <a:p>
            <a:pPr marL="12700">
              <a:spcBef>
                <a:spcPts val="100"/>
              </a:spcBef>
            </a:pPr>
            <a:r>
              <a:rPr dirty="0"/>
              <a:t>Internal </a:t>
            </a:r>
            <a:r>
              <a:rPr spc="-11" dirty="0"/>
              <a:t>validity</a:t>
            </a:r>
          </a:p>
        </p:txBody>
      </p:sp>
      <p:sp>
        <p:nvSpPr>
          <p:cNvPr id="4" name="object 4"/>
          <p:cNvSpPr txBox="1"/>
          <p:nvPr/>
        </p:nvSpPr>
        <p:spPr>
          <a:xfrm>
            <a:off x="764543" y="1560956"/>
            <a:ext cx="7324725" cy="4623702"/>
          </a:xfrm>
          <a:prstGeom prst="rect">
            <a:avLst/>
          </a:prstGeom>
        </p:spPr>
        <p:txBody>
          <a:bodyPr vert="horz" wrap="square" lIns="0" tIns="12065" rIns="0" bIns="0" rtlCol="0">
            <a:spAutoFit/>
          </a:bodyPr>
          <a:lstStyle/>
          <a:p>
            <a:pPr marL="355591" marR="5080" indent="-343526">
              <a:spcBef>
                <a:spcPts val="95"/>
              </a:spcBef>
              <a:buFont typeface="Arial"/>
              <a:buChar char="•"/>
              <a:tabLst>
                <a:tab pos="355591" algn="l"/>
              </a:tabLst>
            </a:pPr>
            <a:r>
              <a:rPr sz="2800" b="1" dirty="0">
                <a:solidFill>
                  <a:srgbClr val="333399"/>
                </a:solidFill>
                <a:latin typeface="Arial"/>
                <a:cs typeface="Arial"/>
              </a:rPr>
              <a:t>Are</a:t>
            </a:r>
            <a:r>
              <a:rPr sz="2800" b="1" spc="-75" dirty="0">
                <a:solidFill>
                  <a:srgbClr val="333399"/>
                </a:solidFill>
                <a:latin typeface="Arial"/>
                <a:cs typeface="Arial"/>
              </a:rPr>
              <a:t> </a:t>
            </a:r>
            <a:r>
              <a:rPr sz="2800" b="1" dirty="0">
                <a:solidFill>
                  <a:srgbClr val="333399"/>
                </a:solidFill>
                <a:latin typeface="Arial"/>
                <a:cs typeface="Arial"/>
              </a:rPr>
              <a:t>the</a:t>
            </a:r>
            <a:r>
              <a:rPr sz="2800" b="1" spc="-60" dirty="0">
                <a:solidFill>
                  <a:srgbClr val="333399"/>
                </a:solidFill>
                <a:latin typeface="Arial"/>
                <a:cs typeface="Arial"/>
              </a:rPr>
              <a:t> </a:t>
            </a:r>
            <a:r>
              <a:rPr sz="2800" b="1" dirty="0">
                <a:solidFill>
                  <a:srgbClr val="333399"/>
                </a:solidFill>
                <a:latin typeface="Arial"/>
                <a:cs typeface="Arial"/>
              </a:rPr>
              <a:t>findings</a:t>
            </a:r>
            <a:r>
              <a:rPr sz="2800" b="1" spc="-55" dirty="0">
                <a:solidFill>
                  <a:srgbClr val="333399"/>
                </a:solidFill>
                <a:latin typeface="Arial"/>
                <a:cs typeface="Arial"/>
              </a:rPr>
              <a:t> </a:t>
            </a:r>
            <a:r>
              <a:rPr sz="2800" b="1" dirty="0">
                <a:solidFill>
                  <a:srgbClr val="333399"/>
                </a:solidFill>
                <a:latin typeface="Arial"/>
                <a:cs typeface="Arial"/>
              </a:rPr>
              <a:t>reported</a:t>
            </a:r>
            <a:r>
              <a:rPr sz="2800" b="1" spc="-65" dirty="0">
                <a:solidFill>
                  <a:srgbClr val="333399"/>
                </a:solidFill>
                <a:latin typeface="Arial"/>
                <a:cs typeface="Arial"/>
              </a:rPr>
              <a:t> </a:t>
            </a:r>
            <a:r>
              <a:rPr sz="2800" b="1" dirty="0">
                <a:solidFill>
                  <a:srgbClr val="333399"/>
                </a:solidFill>
                <a:latin typeface="Arial"/>
                <a:cs typeface="Arial"/>
              </a:rPr>
              <a:t>likely</a:t>
            </a:r>
            <a:r>
              <a:rPr sz="2800" b="1" spc="-75" dirty="0">
                <a:solidFill>
                  <a:srgbClr val="333399"/>
                </a:solidFill>
                <a:latin typeface="Arial"/>
                <a:cs typeface="Arial"/>
              </a:rPr>
              <a:t> </a:t>
            </a:r>
            <a:r>
              <a:rPr sz="2800" b="1" dirty="0">
                <a:solidFill>
                  <a:srgbClr val="333399"/>
                </a:solidFill>
                <a:latin typeface="Arial"/>
                <a:cs typeface="Arial"/>
              </a:rPr>
              <a:t>to</a:t>
            </a:r>
            <a:r>
              <a:rPr sz="2800" b="1" spc="-65" dirty="0">
                <a:solidFill>
                  <a:srgbClr val="333399"/>
                </a:solidFill>
                <a:latin typeface="Arial"/>
                <a:cs typeface="Arial"/>
              </a:rPr>
              <a:t> </a:t>
            </a:r>
            <a:r>
              <a:rPr sz="2800" b="1" dirty="0">
                <a:solidFill>
                  <a:srgbClr val="333399"/>
                </a:solidFill>
                <a:latin typeface="Arial"/>
                <a:cs typeface="Arial"/>
              </a:rPr>
              <a:t>be</a:t>
            </a:r>
            <a:r>
              <a:rPr sz="2800" b="1" spc="-80" dirty="0">
                <a:solidFill>
                  <a:srgbClr val="333399"/>
                </a:solidFill>
                <a:latin typeface="Arial"/>
                <a:cs typeface="Arial"/>
              </a:rPr>
              <a:t> </a:t>
            </a:r>
            <a:r>
              <a:rPr sz="2800" b="1" spc="-20" dirty="0">
                <a:solidFill>
                  <a:srgbClr val="333399"/>
                </a:solidFill>
                <a:latin typeface="Arial"/>
                <a:cs typeface="Arial"/>
              </a:rPr>
              <a:t>true </a:t>
            </a:r>
            <a:r>
              <a:rPr sz="2800" b="1" dirty="0">
                <a:solidFill>
                  <a:srgbClr val="333399"/>
                </a:solidFill>
                <a:latin typeface="Arial"/>
                <a:cs typeface="Arial"/>
              </a:rPr>
              <a:t>for</a:t>
            </a:r>
            <a:r>
              <a:rPr sz="2800" b="1" spc="-55" dirty="0">
                <a:solidFill>
                  <a:srgbClr val="333399"/>
                </a:solidFill>
                <a:latin typeface="Arial"/>
                <a:cs typeface="Arial"/>
              </a:rPr>
              <a:t> </a:t>
            </a:r>
            <a:r>
              <a:rPr sz="2800" b="1" dirty="0">
                <a:solidFill>
                  <a:srgbClr val="333399"/>
                </a:solidFill>
                <a:latin typeface="Arial"/>
                <a:cs typeface="Arial"/>
              </a:rPr>
              <a:t>the</a:t>
            </a:r>
            <a:r>
              <a:rPr sz="2800" b="1" spc="-35" dirty="0">
                <a:solidFill>
                  <a:srgbClr val="333399"/>
                </a:solidFill>
                <a:latin typeface="Arial"/>
                <a:cs typeface="Arial"/>
              </a:rPr>
              <a:t> </a:t>
            </a:r>
            <a:r>
              <a:rPr sz="2800" b="1" dirty="0">
                <a:solidFill>
                  <a:srgbClr val="333399"/>
                </a:solidFill>
                <a:latin typeface="Arial"/>
                <a:cs typeface="Arial"/>
              </a:rPr>
              <a:t>trial</a:t>
            </a:r>
            <a:r>
              <a:rPr sz="2800" b="1" spc="-65" dirty="0">
                <a:solidFill>
                  <a:srgbClr val="333399"/>
                </a:solidFill>
                <a:latin typeface="Arial"/>
                <a:cs typeface="Arial"/>
              </a:rPr>
              <a:t> </a:t>
            </a:r>
            <a:r>
              <a:rPr sz="2800" b="1" spc="-11" dirty="0">
                <a:solidFill>
                  <a:srgbClr val="333399"/>
                </a:solidFill>
                <a:latin typeface="Arial"/>
                <a:cs typeface="Arial"/>
              </a:rPr>
              <a:t>subjects?</a:t>
            </a:r>
            <a:endParaRPr sz="2800">
              <a:latin typeface="Arial"/>
              <a:cs typeface="Arial"/>
            </a:endParaRPr>
          </a:p>
          <a:p>
            <a:pPr marL="355591" marR="271139" indent="-343526">
              <a:spcBef>
                <a:spcPts val="675"/>
              </a:spcBef>
              <a:buFont typeface="Arial"/>
              <a:buChar char="•"/>
              <a:tabLst>
                <a:tab pos="355591" algn="l"/>
              </a:tabLst>
            </a:pPr>
            <a:r>
              <a:rPr sz="2800" b="1" dirty="0">
                <a:solidFill>
                  <a:srgbClr val="333399"/>
                </a:solidFill>
                <a:latin typeface="Arial"/>
                <a:cs typeface="Arial"/>
              </a:rPr>
              <a:t>Answer</a:t>
            </a:r>
            <a:r>
              <a:rPr sz="2800" b="1" spc="-91" dirty="0">
                <a:solidFill>
                  <a:srgbClr val="333399"/>
                </a:solidFill>
                <a:latin typeface="Arial"/>
                <a:cs typeface="Arial"/>
              </a:rPr>
              <a:t> </a:t>
            </a:r>
            <a:r>
              <a:rPr sz="2800" b="1" dirty="0">
                <a:solidFill>
                  <a:srgbClr val="333399"/>
                </a:solidFill>
                <a:latin typeface="Arial"/>
                <a:cs typeface="Arial"/>
              </a:rPr>
              <a:t>depends</a:t>
            </a:r>
            <a:r>
              <a:rPr sz="2800" b="1" spc="-80" dirty="0">
                <a:solidFill>
                  <a:srgbClr val="333399"/>
                </a:solidFill>
                <a:latin typeface="Arial"/>
                <a:cs typeface="Arial"/>
              </a:rPr>
              <a:t> </a:t>
            </a:r>
            <a:r>
              <a:rPr sz="2800" b="1" dirty="0">
                <a:solidFill>
                  <a:srgbClr val="333399"/>
                </a:solidFill>
                <a:latin typeface="Arial"/>
                <a:cs typeface="Arial"/>
              </a:rPr>
              <a:t>on</a:t>
            </a:r>
            <a:r>
              <a:rPr sz="2800" b="1" spc="-100" dirty="0">
                <a:solidFill>
                  <a:srgbClr val="333399"/>
                </a:solidFill>
                <a:latin typeface="Arial"/>
                <a:cs typeface="Arial"/>
              </a:rPr>
              <a:t> </a:t>
            </a:r>
            <a:r>
              <a:rPr sz="2800" b="1" dirty="0">
                <a:solidFill>
                  <a:srgbClr val="333399"/>
                </a:solidFill>
                <a:latin typeface="Arial"/>
                <a:cs typeface="Arial"/>
              </a:rPr>
              <a:t>whether</a:t>
            </a:r>
            <a:r>
              <a:rPr sz="2800" b="1" spc="-80" dirty="0">
                <a:solidFill>
                  <a:srgbClr val="333399"/>
                </a:solidFill>
                <a:latin typeface="Arial"/>
                <a:cs typeface="Arial"/>
              </a:rPr>
              <a:t> </a:t>
            </a:r>
            <a:r>
              <a:rPr sz="2800" b="1" dirty="0">
                <a:solidFill>
                  <a:srgbClr val="333399"/>
                </a:solidFill>
                <a:latin typeface="Arial"/>
                <a:cs typeface="Arial"/>
              </a:rPr>
              <a:t>there</a:t>
            </a:r>
            <a:r>
              <a:rPr sz="2800" b="1" spc="-111" dirty="0">
                <a:solidFill>
                  <a:srgbClr val="333399"/>
                </a:solidFill>
                <a:latin typeface="Arial"/>
                <a:cs typeface="Arial"/>
              </a:rPr>
              <a:t> </a:t>
            </a:r>
            <a:r>
              <a:rPr sz="2800" b="1" spc="-25" dirty="0">
                <a:solidFill>
                  <a:srgbClr val="333399"/>
                </a:solidFill>
                <a:latin typeface="Arial"/>
                <a:cs typeface="Arial"/>
              </a:rPr>
              <a:t>are </a:t>
            </a:r>
            <a:r>
              <a:rPr sz="2800" b="1" dirty="0">
                <a:solidFill>
                  <a:srgbClr val="333399"/>
                </a:solidFill>
                <a:latin typeface="Arial"/>
                <a:cs typeface="Arial"/>
              </a:rPr>
              <a:t>important</a:t>
            </a:r>
            <a:r>
              <a:rPr sz="2800" b="1" spc="-71" dirty="0">
                <a:solidFill>
                  <a:srgbClr val="333399"/>
                </a:solidFill>
                <a:latin typeface="Arial"/>
                <a:cs typeface="Arial"/>
              </a:rPr>
              <a:t> </a:t>
            </a:r>
            <a:r>
              <a:rPr sz="2800" b="1" dirty="0">
                <a:solidFill>
                  <a:srgbClr val="333399"/>
                </a:solidFill>
                <a:latin typeface="Arial"/>
                <a:cs typeface="Arial"/>
              </a:rPr>
              <a:t>biases,</a:t>
            </a:r>
            <a:r>
              <a:rPr sz="2800" b="1" spc="-100" dirty="0">
                <a:solidFill>
                  <a:srgbClr val="333399"/>
                </a:solidFill>
                <a:latin typeface="Arial"/>
                <a:cs typeface="Arial"/>
              </a:rPr>
              <a:t> </a:t>
            </a:r>
            <a:r>
              <a:rPr sz="2800" b="1" dirty="0">
                <a:solidFill>
                  <a:srgbClr val="333399"/>
                </a:solidFill>
                <a:latin typeface="Arial"/>
                <a:cs typeface="Arial"/>
              </a:rPr>
              <a:t>which</a:t>
            </a:r>
            <a:r>
              <a:rPr sz="2800" b="1" spc="-91" dirty="0">
                <a:solidFill>
                  <a:srgbClr val="333399"/>
                </a:solidFill>
                <a:latin typeface="Arial"/>
                <a:cs typeface="Arial"/>
              </a:rPr>
              <a:t> </a:t>
            </a:r>
            <a:r>
              <a:rPr sz="2800" b="1" dirty="0">
                <a:solidFill>
                  <a:srgbClr val="333399"/>
                </a:solidFill>
                <a:latin typeface="Arial"/>
                <a:cs typeface="Arial"/>
              </a:rPr>
              <a:t>are</a:t>
            </a:r>
            <a:r>
              <a:rPr sz="2800" b="1" spc="-100" dirty="0">
                <a:solidFill>
                  <a:srgbClr val="333399"/>
                </a:solidFill>
                <a:latin typeface="Arial"/>
                <a:cs typeface="Arial"/>
              </a:rPr>
              <a:t> </a:t>
            </a:r>
            <a:r>
              <a:rPr sz="2800" b="1" dirty="0">
                <a:solidFill>
                  <a:srgbClr val="333399"/>
                </a:solidFill>
                <a:latin typeface="Arial"/>
                <a:cs typeface="Arial"/>
              </a:rPr>
              <a:t>unlikely</a:t>
            </a:r>
            <a:r>
              <a:rPr sz="2800" b="1" spc="-85" dirty="0">
                <a:solidFill>
                  <a:srgbClr val="333399"/>
                </a:solidFill>
                <a:latin typeface="Arial"/>
                <a:cs typeface="Arial"/>
              </a:rPr>
              <a:t> </a:t>
            </a:r>
            <a:r>
              <a:rPr sz="2800" b="1" spc="-25" dirty="0">
                <a:solidFill>
                  <a:srgbClr val="333399"/>
                </a:solidFill>
                <a:latin typeface="Arial"/>
                <a:cs typeface="Arial"/>
              </a:rPr>
              <a:t>if:</a:t>
            </a:r>
            <a:endParaRPr sz="2800">
              <a:latin typeface="Arial"/>
              <a:cs typeface="Arial"/>
            </a:endParaRPr>
          </a:p>
          <a:p>
            <a:pPr marL="755632" lvl="1" indent="-285744">
              <a:spcBef>
                <a:spcPts val="560"/>
              </a:spcBef>
              <a:buFont typeface="Arial"/>
              <a:buChar char="–"/>
              <a:tabLst>
                <a:tab pos="755632" algn="l"/>
              </a:tabLst>
            </a:pPr>
            <a:r>
              <a:rPr sz="2300" b="1" dirty="0">
                <a:solidFill>
                  <a:srgbClr val="CC0000"/>
                </a:solidFill>
                <a:latin typeface="Arial"/>
                <a:cs typeface="Arial"/>
              </a:rPr>
              <a:t>Randomization</a:t>
            </a:r>
            <a:r>
              <a:rPr sz="2300" b="1" spc="-65" dirty="0">
                <a:solidFill>
                  <a:srgbClr val="CC0000"/>
                </a:solidFill>
                <a:latin typeface="Arial"/>
                <a:cs typeface="Arial"/>
              </a:rPr>
              <a:t> </a:t>
            </a:r>
            <a:r>
              <a:rPr sz="2300" b="1" dirty="0">
                <a:solidFill>
                  <a:srgbClr val="CC0000"/>
                </a:solidFill>
                <a:latin typeface="Arial"/>
                <a:cs typeface="Arial"/>
              </a:rPr>
              <a:t>was</a:t>
            </a:r>
            <a:r>
              <a:rPr sz="2300" b="1" spc="-25" dirty="0">
                <a:solidFill>
                  <a:srgbClr val="CC0000"/>
                </a:solidFill>
                <a:latin typeface="Arial"/>
                <a:cs typeface="Arial"/>
              </a:rPr>
              <a:t> </a:t>
            </a:r>
            <a:r>
              <a:rPr sz="2300" b="1" dirty="0">
                <a:solidFill>
                  <a:srgbClr val="CC0000"/>
                </a:solidFill>
                <a:latin typeface="Arial"/>
                <a:cs typeface="Arial"/>
              </a:rPr>
              <a:t>appropriate</a:t>
            </a:r>
            <a:r>
              <a:rPr sz="2300" b="1" spc="-60" dirty="0">
                <a:solidFill>
                  <a:srgbClr val="CC0000"/>
                </a:solidFill>
                <a:latin typeface="Arial"/>
                <a:cs typeface="Arial"/>
              </a:rPr>
              <a:t> </a:t>
            </a:r>
            <a:r>
              <a:rPr sz="2300" b="1" dirty="0">
                <a:solidFill>
                  <a:srgbClr val="CC0000"/>
                </a:solidFill>
                <a:latin typeface="Arial"/>
                <a:cs typeface="Arial"/>
              </a:rPr>
              <a:t>&amp;</a:t>
            </a:r>
            <a:r>
              <a:rPr sz="2300" b="1" spc="-25" dirty="0">
                <a:solidFill>
                  <a:srgbClr val="CC0000"/>
                </a:solidFill>
                <a:latin typeface="Arial"/>
                <a:cs typeface="Arial"/>
              </a:rPr>
              <a:t> </a:t>
            </a:r>
            <a:r>
              <a:rPr sz="2300" b="1" spc="-11" dirty="0">
                <a:solidFill>
                  <a:srgbClr val="CC0000"/>
                </a:solidFill>
                <a:latin typeface="Arial"/>
                <a:cs typeface="Arial"/>
              </a:rPr>
              <a:t>successful</a:t>
            </a:r>
            <a:endParaRPr sz="2300">
              <a:latin typeface="Arial"/>
              <a:cs typeface="Arial"/>
            </a:endParaRPr>
          </a:p>
          <a:p>
            <a:pPr marL="754996" marR="120648" lvl="1" indent="-285744">
              <a:spcBef>
                <a:spcPts val="551"/>
              </a:spcBef>
              <a:buFont typeface="Arial"/>
              <a:buChar char="–"/>
              <a:tabLst>
                <a:tab pos="756266" algn="l"/>
              </a:tabLst>
            </a:pPr>
            <a:r>
              <a:rPr sz="2300" b="1" spc="-11" dirty="0">
                <a:solidFill>
                  <a:srgbClr val="CC0000"/>
                </a:solidFill>
                <a:latin typeface="Arial"/>
                <a:cs typeface="Arial"/>
              </a:rPr>
              <a:t>Double-</a:t>
            </a:r>
            <a:r>
              <a:rPr sz="2300" b="1" dirty="0">
                <a:solidFill>
                  <a:srgbClr val="CC0000"/>
                </a:solidFill>
                <a:latin typeface="Arial"/>
                <a:cs typeface="Arial"/>
              </a:rPr>
              <a:t>blinding</a:t>
            </a:r>
            <a:r>
              <a:rPr sz="2300" b="1" spc="-80" dirty="0">
                <a:solidFill>
                  <a:srgbClr val="CC0000"/>
                </a:solidFill>
                <a:latin typeface="Arial"/>
                <a:cs typeface="Arial"/>
              </a:rPr>
              <a:t> </a:t>
            </a:r>
            <a:r>
              <a:rPr sz="2300" b="1" dirty="0">
                <a:solidFill>
                  <a:srgbClr val="CC0000"/>
                </a:solidFill>
                <a:latin typeface="Arial"/>
                <a:cs typeface="Arial"/>
              </a:rPr>
              <a:t>appropriate</a:t>
            </a:r>
            <a:r>
              <a:rPr sz="2300" b="1" spc="-25" dirty="0">
                <a:solidFill>
                  <a:srgbClr val="CC0000"/>
                </a:solidFill>
                <a:latin typeface="Arial"/>
                <a:cs typeface="Arial"/>
              </a:rPr>
              <a:t> </a:t>
            </a:r>
            <a:r>
              <a:rPr sz="2300" b="1" dirty="0">
                <a:solidFill>
                  <a:srgbClr val="CC0000"/>
                </a:solidFill>
                <a:latin typeface="Arial"/>
                <a:cs typeface="Arial"/>
              </a:rPr>
              <a:t>&amp;</a:t>
            </a:r>
            <a:r>
              <a:rPr sz="2300" b="1" spc="-55" dirty="0">
                <a:solidFill>
                  <a:srgbClr val="CC0000"/>
                </a:solidFill>
                <a:latin typeface="Arial"/>
                <a:cs typeface="Arial"/>
              </a:rPr>
              <a:t> </a:t>
            </a:r>
            <a:r>
              <a:rPr sz="2300" b="1" dirty="0">
                <a:solidFill>
                  <a:srgbClr val="CC0000"/>
                </a:solidFill>
                <a:latin typeface="Arial"/>
                <a:cs typeface="Arial"/>
              </a:rPr>
              <a:t>successful,</a:t>
            </a:r>
            <a:r>
              <a:rPr sz="2300" b="1" spc="-60" dirty="0">
                <a:solidFill>
                  <a:srgbClr val="CC0000"/>
                </a:solidFill>
                <a:latin typeface="Arial"/>
                <a:cs typeface="Arial"/>
              </a:rPr>
              <a:t> </a:t>
            </a:r>
            <a:r>
              <a:rPr sz="2300" b="1" spc="-25" dirty="0">
                <a:solidFill>
                  <a:srgbClr val="CC0000"/>
                </a:solidFill>
                <a:latin typeface="Arial"/>
                <a:cs typeface="Arial"/>
              </a:rPr>
              <a:t>in 	</a:t>
            </a:r>
            <a:r>
              <a:rPr sz="2300" b="1" dirty="0">
                <a:solidFill>
                  <a:srgbClr val="CC0000"/>
                </a:solidFill>
                <a:latin typeface="Arial"/>
                <a:cs typeface="Arial"/>
              </a:rPr>
              <a:t>unblinded</a:t>
            </a:r>
            <a:r>
              <a:rPr sz="2300" b="1" spc="-75" dirty="0">
                <a:solidFill>
                  <a:srgbClr val="CC0000"/>
                </a:solidFill>
                <a:latin typeface="Arial"/>
                <a:cs typeface="Arial"/>
              </a:rPr>
              <a:t> </a:t>
            </a:r>
            <a:r>
              <a:rPr sz="2300" b="1" dirty="0">
                <a:solidFill>
                  <a:srgbClr val="CC0000"/>
                </a:solidFill>
                <a:latin typeface="Arial"/>
                <a:cs typeface="Arial"/>
              </a:rPr>
              <a:t>study:</a:t>
            </a:r>
            <a:r>
              <a:rPr sz="2300" b="1" spc="-55" dirty="0">
                <a:solidFill>
                  <a:srgbClr val="CC0000"/>
                </a:solidFill>
                <a:latin typeface="Arial"/>
                <a:cs typeface="Arial"/>
              </a:rPr>
              <a:t> </a:t>
            </a:r>
            <a:r>
              <a:rPr sz="2300" b="1" dirty="0">
                <a:solidFill>
                  <a:srgbClr val="CC0000"/>
                </a:solidFill>
                <a:latin typeface="Arial"/>
                <a:cs typeface="Arial"/>
              </a:rPr>
              <a:t>Concealment</a:t>
            </a:r>
            <a:r>
              <a:rPr sz="2300" b="1" spc="-80" dirty="0">
                <a:solidFill>
                  <a:srgbClr val="CC0000"/>
                </a:solidFill>
                <a:latin typeface="Arial"/>
                <a:cs typeface="Arial"/>
              </a:rPr>
              <a:t> </a:t>
            </a:r>
            <a:r>
              <a:rPr sz="2300" b="1" dirty="0">
                <a:solidFill>
                  <a:srgbClr val="CC0000"/>
                </a:solidFill>
                <a:latin typeface="Arial"/>
                <a:cs typeface="Arial"/>
              </a:rPr>
              <a:t>successful</a:t>
            </a:r>
            <a:r>
              <a:rPr sz="2300" b="1" spc="-85" dirty="0">
                <a:solidFill>
                  <a:srgbClr val="CC0000"/>
                </a:solidFill>
                <a:latin typeface="Arial"/>
                <a:cs typeface="Arial"/>
              </a:rPr>
              <a:t> </a:t>
            </a:r>
            <a:r>
              <a:rPr sz="2300" b="1" spc="-25" dirty="0">
                <a:solidFill>
                  <a:srgbClr val="CC0000"/>
                </a:solidFill>
                <a:latin typeface="Arial"/>
                <a:cs typeface="Arial"/>
              </a:rPr>
              <a:t>and 	</a:t>
            </a:r>
            <a:r>
              <a:rPr sz="2300" b="1" dirty="0">
                <a:solidFill>
                  <a:srgbClr val="CC0000"/>
                </a:solidFill>
                <a:latin typeface="Arial"/>
                <a:cs typeface="Arial"/>
              </a:rPr>
              <a:t>measurements</a:t>
            </a:r>
            <a:r>
              <a:rPr sz="2300" b="1" spc="-71" dirty="0">
                <a:solidFill>
                  <a:srgbClr val="CC0000"/>
                </a:solidFill>
                <a:latin typeface="Arial"/>
                <a:cs typeface="Arial"/>
              </a:rPr>
              <a:t> </a:t>
            </a:r>
            <a:r>
              <a:rPr sz="2300" b="1" dirty="0">
                <a:solidFill>
                  <a:srgbClr val="CC0000"/>
                </a:solidFill>
                <a:latin typeface="Arial"/>
                <a:cs typeface="Arial"/>
              </a:rPr>
              <a:t>independent</a:t>
            </a:r>
            <a:r>
              <a:rPr sz="2300" b="1" spc="-60" dirty="0">
                <a:solidFill>
                  <a:srgbClr val="CC0000"/>
                </a:solidFill>
                <a:latin typeface="Arial"/>
                <a:cs typeface="Arial"/>
              </a:rPr>
              <a:t> </a:t>
            </a:r>
            <a:r>
              <a:rPr sz="2300" b="1" dirty="0">
                <a:solidFill>
                  <a:srgbClr val="CC0000"/>
                </a:solidFill>
                <a:latin typeface="Arial"/>
                <a:cs typeface="Arial"/>
              </a:rPr>
              <a:t>on</a:t>
            </a:r>
            <a:r>
              <a:rPr sz="2300" b="1" spc="-45" dirty="0">
                <a:solidFill>
                  <a:srgbClr val="CC0000"/>
                </a:solidFill>
                <a:latin typeface="Arial"/>
                <a:cs typeface="Arial"/>
              </a:rPr>
              <a:t> </a:t>
            </a:r>
            <a:r>
              <a:rPr sz="2300" b="1" dirty="0">
                <a:solidFill>
                  <a:srgbClr val="CC0000"/>
                </a:solidFill>
                <a:latin typeface="Arial"/>
                <a:cs typeface="Arial"/>
              </a:rPr>
              <a:t>whether</a:t>
            </a:r>
            <a:r>
              <a:rPr sz="2300" b="1" spc="-51" dirty="0">
                <a:solidFill>
                  <a:srgbClr val="CC0000"/>
                </a:solidFill>
                <a:latin typeface="Arial"/>
                <a:cs typeface="Arial"/>
              </a:rPr>
              <a:t> </a:t>
            </a:r>
            <a:r>
              <a:rPr sz="2300" b="1" spc="-25" dirty="0">
                <a:solidFill>
                  <a:srgbClr val="CC0000"/>
                </a:solidFill>
                <a:latin typeface="Arial"/>
                <a:cs typeface="Arial"/>
              </a:rPr>
              <a:t>in 	</a:t>
            </a:r>
            <a:r>
              <a:rPr sz="2300" b="1" dirty="0">
                <a:solidFill>
                  <a:srgbClr val="CC0000"/>
                </a:solidFill>
                <a:latin typeface="Arial"/>
                <a:cs typeface="Arial"/>
              </a:rPr>
              <a:t>intervention</a:t>
            </a:r>
            <a:r>
              <a:rPr sz="2300" b="1" spc="-65" dirty="0">
                <a:solidFill>
                  <a:srgbClr val="CC0000"/>
                </a:solidFill>
                <a:latin typeface="Arial"/>
                <a:cs typeface="Arial"/>
              </a:rPr>
              <a:t> </a:t>
            </a:r>
            <a:r>
              <a:rPr sz="2300" b="1" dirty="0">
                <a:solidFill>
                  <a:srgbClr val="CC0000"/>
                </a:solidFill>
                <a:latin typeface="Arial"/>
                <a:cs typeface="Arial"/>
              </a:rPr>
              <a:t>or</a:t>
            </a:r>
            <a:r>
              <a:rPr sz="2300" b="1" spc="-20" dirty="0">
                <a:solidFill>
                  <a:srgbClr val="CC0000"/>
                </a:solidFill>
                <a:latin typeface="Arial"/>
                <a:cs typeface="Arial"/>
              </a:rPr>
              <a:t> </a:t>
            </a:r>
            <a:r>
              <a:rPr sz="2300" b="1" dirty="0">
                <a:solidFill>
                  <a:srgbClr val="CC0000"/>
                </a:solidFill>
                <a:latin typeface="Arial"/>
                <a:cs typeface="Arial"/>
              </a:rPr>
              <a:t>control</a:t>
            </a:r>
            <a:r>
              <a:rPr sz="2300" b="1" spc="-51" dirty="0">
                <a:solidFill>
                  <a:srgbClr val="CC0000"/>
                </a:solidFill>
                <a:latin typeface="Arial"/>
                <a:cs typeface="Arial"/>
              </a:rPr>
              <a:t> </a:t>
            </a:r>
            <a:r>
              <a:rPr sz="2300" b="1" spc="-11" dirty="0">
                <a:solidFill>
                  <a:srgbClr val="CC0000"/>
                </a:solidFill>
                <a:latin typeface="Arial"/>
                <a:cs typeface="Arial"/>
              </a:rPr>
              <a:t>group.</a:t>
            </a:r>
            <a:endParaRPr sz="2300">
              <a:latin typeface="Arial"/>
              <a:cs typeface="Arial"/>
            </a:endParaRPr>
          </a:p>
          <a:p>
            <a:pPr marL="755632" lvl="1" indent="-285744">
              <a:spcBef>
                <a:spcPts val="555"/>
              </a:spcBef>
              <a:buFont typeface="Arial"/>
              <a:buChar char="–"/>
              <a:tabLst>
                <a:tab pos="755632" algn="l"/>
              </a:tabLst>
            </a:pPr>
            <a:r>
              <a:rPr sz="2300" b="1" dirty="0">
                <a:solidFill>
                  <a:srgbClr val="CC0000"/>
                </a:solidFill>
                <a:latin typeface="Arial"/>
                <a:cs typeface="Arial"/>
              </a:rPr>
              <a:t>No</a:t>
            </a:r>
            <a:r>
              <a:rPr sz="2300" b="1" spc="-40" dirty="0">
                <a:solidFill>
                  <a:srgbClr val="CC0000"/>
                </a:solidFill>
                <a:latin typeface="Arial"/>
                <a:cs typeface="Arial"/>
              </a:rPr>
              <a:t> </a:t>
            </a:r>
            <a:r>
              <a:rPr sz="2300" b="1" dirty="0">
                <a:solidFill>
                  <a:srgbClr val="CC0000"/>
                </a:solidFill>
                <a:latin typeface="Arial"/>
                <a:cs typeface="Arial"/>
              </a:rPr>
              <a:t>or</a:t>
            </a:r>
            <a:r>
              <a:rPr sz="2300" b="1" spc="-11" dirty="0">
                <a:solidFill>
                  <a:srgbClr val="CC0000"/>
                </a:solidFill>
                <a:latin typeface="Arial"/>
                <a:cs typeface="Arial"/>
              </a:rPr>
              <a:t> </a:t>
            </a:r>
            <a:r>
              <a:rPr sz="2300" b="1" dirty="0">
                <a:solidFill>
                  <a:srgbClr val="CC0000"/>
                </a:solidFill>
                <a:latin typeface="Arial"/>
                <a:cs typeface="Arial"/>
              </a:rPr>
              <a:t>small</a:t>
            </a:r>
            <a:r>
              <a:rPr sz="2300" b="1" spc="-35" dirty="0">
                <a:solidFill>
                  <a:srgbClr val="CC0000"/>
                </a:solidFill>
                <a:latin typeface="Arial"/>
                <a:cs typeface="Arial"/>
              </a:rPr>
              <a:t> </a:t>
            </a:r>
            <a:r>
              <a:rPr sz="2300" b="1" dirty="0">
                <a:solidFill>
                  <a:srgbClr val="CC0000"/>
                </a:solidFill>
                <a:latin typeface="Arial"/>
                <a:cs typeface="Arial"/>
              </a:rPr>
              <a:t>number</a:t>
            </a:r>
            <a:r>
              <a:rPr sz="2300" b="1" spc="-40" dirty="0">
                <a:solidFill>
                  <a:srgbClr val="CC0000"/>
                </a:solidFill>
                <a:latin typeface="Arial"/>
                <a:cs typeface="Arial"/>
              </a:rPr>
              <a:t> </a:t>
            </a:r>
            <a:r>
              <a:rPr sz="2300" b="1" dirty="0">
                <a:solidFill>
                  <a:srgbClr val="CC0000"/>
                </a:solidFill>
                <a:latin typeface="Arial"/>
                <a:cs typeface="Arial"/>
              </a:rPr>
              <a:t>lost</a:t>
            </a:r>
            <a:r>
              <a:rPr sz="2300" b="1" spc="-25" dirty="0">
                <a:solidFill>
                  <a:srgbClr val="CC0000"/>
                </a:solidFill>
                <a:latin typeface="Arial"/>
                <a:cs typeface="Arial"/>
              </a:rPr>
              <a:t> </a:t>
            </a:r>
            <a:r>
              <a:rPr sz="2300" b="1" dirty="0">
                <a:solidFill>
                  <a:srgbClr val="CC0000"/>
                </a:solidFill>
                <a:latin typeface="Arial"/>
                <a:cs typeface="Arial"/>
              </a:rPr>
              <a:t>to</a:t>
            </a:r>
            <a:r>
              <a:rPr sz="2300" b="1" spc="-31" dirty="0">
                <a:solidFill>
                  <a:srgbClr val="CC0000"/>
                </a:solidFill>
                <a:latin typeface="Arial"/>
                <a:cs typeface="Arial"/>
              </a:rPr>
              <a:t> </a:t>
            </a:r>
            <a:r>
              <a:rPr sz="2300" b="1" dirty="0">
                <a:solidFill>
                  <a:srgbClr val="CC0000"/>
                </a:solidFill>
                <a:latin typeface="Arial"/>
                <a:cs typeface="Arial"/>
              </a:rPr>
              <a:t>follow</a:t>
            </a:r>
            <a:r>
              <a:rPr sz="2300" b="1" spc="-20" dirty="0">
                <a:solidFill>
                  <a:srgbClr val="CC0000"/>
                </a:solidFill>
                <a:latin typeface="Arial"/>
                <a:cs typeface="Arial"/>
              </a:rPr>
              <a:t> </a:t>
            </a:r>
            <a:r>
              <a:rPr sz="2300" b="1" spc="-25" dirty="0">
                <a:solidFill>
                  <a:srgbClr val="CC0000"/>
                </a:solidFill>
                <a:latin typeface="Arial"/>
                <a:cs typeface="Arial"/>
              </a:rPr>
              <a:t>up</a:t>
            </a:r>
            <a:endParaRPr sz="2300">
              <a:latin typeface="Arial"/>
              <a:cs typeface="Arial"/>
            </a:endParaRPr>
          </a:p>
          <a:p>
            <a:pPr marL="755632" lvl="1" indent="-285744">
              <a:spcBef>
                <a:spcPts val="685"/>
              </a:spcBef>
              <a:buFont typeface="Arial"/>
              <a:buChar char="–"/>
              <a:tabLst>
                <a:tab pos="755632" algn="l"/>
              </a:tabLst>
            </a:pPr>
            <a:r>
              <a:rPr sz="2300" b="1" spc="-11" dirty="0">
                <a:solidFill>
                  <a:srgbClr val="CC0000"/>
                </a:solidFill>
                <a:latin typeface="Arial"/>
                <a:cs typeface="Arial"/>
              </a:rPr>
              <a:t>Intention-to-</a:t>
            </a:r>
            <a:r>
              <a:rPr sz="2300" b="1" dirty="0">
                <a:solidFill>
                  <a:srgbClr val="CC0000"/>
                </a:solidFill>
                <a:latin typeface="Arial"/>
                <a:cs typeface="Arial"/>
              </a:rPr>
              <a:t>treat</a:t>
            </a:r>
            <a:r>
              <a:rPr sz="2300" b="1" spc="-55" dirty="0">
                <a:solidFill>
                  <a:srgbClr val="CC0000"/>
                </a:solidFill>
                <a:latin typeface="Arial"/>
                <a:cs typeface="Arial"/>
              </a:rPr>
              <a:t> </a:t>
            </a:r>
            <a:r>
              <a:rPr sz="2300" b="1" dirty="0">
                <a:solidFill>
                  <a:srgbClr val="CC0000"/>
                </a:solidFill>
                <a:latin typeface="Arial"/>
                <a:cs typeface="Arial"/>
              </a:rPr>
              <a:t>analysis</a:t>
            </a:r>
            <a:r>
              <a:rPr sz="2300" b="1" spc="5" dirty="0">
                <a:solidFill>
                  <a:srgbClr val="CC0000"/>
                </a:solidFill>
                <a:latin typeface="Arial"/>
                <a:cs typeface="Arial"/>
              </a:rPr>
              <a:t> </a:t>
            </a:r>
            <a:r>
              <a:rPr sz="2300" b="1" spc="-11" dirty="0">
                <a:solidFill>
                  <a:srgbClr val="CC0000"/>
                </a:solidFill>
                <a:latin typeface="Arial"/>
                <a:cs typeface="Arial"/>
              </a:rPr>
              <a:t>performed</a:t>
            </a:r>
            <a:endParaRPr sz="2300">
              <a:latin typeface="Arial"/>
              <a:cs typeface="Arial"/>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200</a:t>
            </a:r>
            <a:endParaRPr sz="1400">
              <a:latin typeface="Times New Roman"/>
              <a:cs typeface="Times New Roman"/>
            </a:endParaRPr>
          </a:p>
        </p:txBody>
      </p:sp>
      <p:sp>
        <p:nvSpPr>
          <p:cNvPr id="3" name="object 3"/>
          <p:cNvSpPr txBox="1">
            <a:spLocks noGrp="1"/>
          </p:cNvSpPr>
          <p:nvPr>
            <p:ph type="title"/>
          </p:nvPr>
        </p:nvSpPr>
        <p:spPr>
          <a:xfrm>
            <a:off x="1202845" y="636779"/>
            <a:ext cx="3002915" cy="505908"/>
          </a:xfrm>
          <a:prstGeom prst="rect">
            <a:avLst/>
          </a:prstGeom>
        </p:spPr>
        <p:txBody>
          <a:bodyPr vert="horz" wrap="square" lIns="0" tIns="13335" rIns="0" bIns="0" rtlCol="0">
            <a:spAutoFit/>
          </a:bodyPr>
          <a:lstStyle/>
          <a:p>
            <a:pPr marL="12700">
              <a:spcBef>
                <a:spcPts val="105"/>
              </a:spcBef>
            </a:pPr>
            <a:r>
              <a:rPr sz="3200" dirty="0"/>
              <a:t>Internal</a:t>
            </a:r>
            <a:r>
              <a:rPr sz="3200" spc="-75" dirty="0"/>
              <a:t> </a:t>
            </a:r>
            <a:r>
              <a:rPr sz="3200" spc="-11" dirty="0"/>
              <a:t>validity</a:t>
            </a:r>
            <a:endParaRPr sz="3200"/>
          </a:p>
        </p:txBody>
      </p:sp>
      <p:sp>
        <p:nvSpPr>
          <p:cNvPr id="4" name="object 4"/>
          <p:cNvSpPr txBox="1"/>
          <p:nvPr/>
        </p:nvSpPr>
        <p:spPr>
          <a:xfrm>
            <a:off x="288446" y="1127387"/>
            <a:ext cx="8429625" cy="5152051"/>
          </a:xfrm>
          <a:prstGeom prst="rect">
            <a:avLst/>
          </a:prstGeom>
        </p:spPr>
        <p:txBody>
          <a:bodyPr vert="horz" wrap="square" lIns="0" tIns="225425" rIns="0" bIns="0" rtlCol="0">
            <a:spAutoFit/>
          </a:bodyPr>
          <a:lstStyle/>
          <a:p>
            <a:pPr marL="927077">
              <a:spcBef>
                <a:spcPts val="1775"/>
              </a:spcBef>
            </a:pPr>
            <a:r>
              <a:rPr sz="2800" b="1" dirty="0">
                <a:latin typeface="Arial"/>
                <a:cs typeface="Arial"/>
              </a:rPr>
              <a:t>Are</a:t>
            </a:r>
            <a:r>
              <a:rPr sz="2800" b="1" spc="-71" dirty="0">
                <a:latin typeface="Arial"/>
                <a:cs typeface="Arial"/>
              </a:rPr>
              <a:t> </a:t>
            </a:r>
            <a:r>
              <a:rPr sz="2800" b="1" dirty="0">
                <a:latin typeface="Arial"/>
                <a:cs typeface="Arial"/>
              </a:rPr>
              <a:t>the</a:t>
            </a:r>
            <a:r>
              <a:rPr sz="2800" b="1" spc="-55" dirty="0">
                <a:latin typeface="Arial"/>
                <a:cs typeface="Arial"/>
              </a:rPr>
              <a:t> </a:t>
            </a:r>
            <a:r>
              <a:rPr sz="2800" b="1" dirty="0">
                <a:latin typeface="Arial"/>
                <a:cs typeface="Arial"/>
              </a:rPr>
              <a:t>findings</a:t>
            </a:r>
            <a:r>
              <a:rPr sz="2800" b="1" spc="-51" dirty="0">
                <a:latin typeface="Arial"/>
                <a:cs typeface="Arial"/>
              </a:rPr>
              <a:t> </a:t>
            </a:r>
            <a:r>
              <a:rPr sz="2800" b="1" dirty="0">
                <a:latin typeface="Arial"/>
                <a:cs typeface="Arial"/>
              </a:rPr>
              <a:t>true</a:t>
            </a:r>
            <a:r>
              <a:rPr sz="2800" b="1" spc="-71" dirty="0">
                <a:latin typeface="Arial"/>
                <a:cs typeface="Arial"/>
              </a:rPr>
              <a:t> </a:t>
            </a:r>
            <a:r>
              <a:rPr sz="2800" b="1" dirty="0">
                <a:latin typeface="Arial"/>
                <a:cs typeface="Arial"/>
              </a:rPr>
              <a:t>for</a:t>
            </a:r>
            <a:r>
              <a:rPr sz="2800" b="1" spc="-75" dirty="0">
                <a:latin typeface="Arial"/>
                <a:cs typeface="Arial"/>
              </a:rPr>
              <a:t> </a:t>
            </a:r>
            <a:r>
              <a:rPr sz="2800" b="1" dirty="0">
                <a:latin typeface="Arial"/>
                <a:cs typeface="Arial"/>
              </a:rPr>
              <a:t>the</a:t>
            </a:r>
            <a:r>
              <a:rPr sz="2800" b="1" spc="-55" dirty="0">
                <a:latin typeface="Arial"/>
                <a:cs typeface="Arial"/>
              </a:rPr>
              <a:t> </a:t>
            </a:r>
            <a:r>
              <a:rPr sz="2800" b="1" dirty="0">
                <a:latin typeface="Arial"/>
                <a:cs typeface="Arial"/>
              </a:rPr>
              <a:t>study</a:t>
            </a:r>
            <a:r>
              <a:rPr sz="2800" b="1" spc="-51" dirty="0">
                <a:latin typeface="Arial"/>
                <a:cs typeface="Arial"/>
              </a:rPr>
              <a:t> </a:t>
            </a:r>
            <a:r>
              <a:rPr sz="2800" b="1" spc="-11" dirty="0">
                <a:latin typeface="Arial"/>
                <a:cs typeface="Arial"/>
              </a:rPr>
              <a:t>subjects?</a:t>
            </a:r>
            <a:endParaRPr sz="2800">
              <a:latin typeface="Arial"/>
              <a:cs typeface="Arial"/>
            </a:endParaRPr>
          </a:p>
          <a:p>
            <a:pPr marL="927077">
              <a:spcBef>
                <a:spcPts val="1680"/>
              </a:spcBef>
            </a:pPr>
            <a:r>
              <a:rPr sz="2800" b="1" i="1" dirty="0">
                <a:latin typeface="Arial"/>
                <a:cs typeface="Arial"/>
              </a:rPr>
              <a:t>Depends</a:t>
            </a:r>
            <a:r>
              <a:rPr sz="2800" b="1" i="1" spc="-65" dirty="0">
                <a:latin typeface="Arial"/>
                <a:cs typeface="Arial"/>
              </a:rPr>
              <a:t> </a:t>
            </a:r>
            <a:r>
              <a:rPr sz="2800" b="1" i="1" dirty="0">
                <a:latin typeface="Arial"/>
                <a:cs typeface="Arial"/>
              </a:rPr>
              <a:t>on</a:t>
            </a:r>
            <a:r>
              <a:rPr sz="2800" b="1" i="1" spc="-91" dirty="0">
                <a:latin typeface="Arial"/>
                <a:cs typeface="Arial"/>
              </a:rPr>
              <a:t> </a:t>
            </a:r>
            <a:r>
              <a:rPr sz="2800" b="1" i="1" dirty="0">
                <a:latin typeface="Arial"/>
                <a:cs typeface="Arial"/>
              </a:rPr>
              <a:t>selection</a:t>
            </a:r>
            <a:r>
              <a:rPr sz="2800" b="1" i="1" spc="-95" dirty="0">
                <a:latin typeface="Arial"/>
                <a:cs typeface="Arial"/>
              </a:rPr>
              <a:t> </a:t>
            </a:r>
            <a:r>
              <a:rPr sz="2800" b="1" i="1" dirty="0">
                <a:latin typeface="Arial"/>
                <a:cs typeface="Arial"/>
              </a:rPr>
              <a:t>or</a:t>
            </a:r>
            <a:r>
              <a:rPr sz="2800" b="1" i="1" spc="-95" dirty="0">
                <a:latin typeface="Arial"/>
                <a:cs typeface="Arial"/>
              </a:rPr>
              <a:t> </a:t>
            </a:r>
            <a:r>
              <a:rPr sz="2800" b="1" i="1" dirty="0">
                <a:latin typeface="Arial"/>
                <a:cs typeface="Arial"/>
              </a:rPr>
              <a:t>information</a:t>
            </a:r>
            <a:r>
              <a:rPr sz="2800" b="1" i="1" spc="-80" dirty="0">
                <a:latin typeface="Arial"/>
                <a:cs typeface="Arial"/>
              </a:rPr>
              <a:t> </a:t>
            </a:r>
            <a:r>
              <a:rPr sz="2800" b="1" i="1" spc="-20" dirty="0">
                <a:latin typeface="Arial"/>
                <a:cs typeface="Arial"/>
              </a:rPr>
              <a:t>bias</a:t>
            </a:r>
            <a:endParaRPr sz="2800">
              <a:latin typeface="Arial"/>
              <a:cs typeface="Arial"/>
            </a:endParaRPr>
          </a:p>
          <a:p>
            <a:pPr>
              <a:lnSpc>
                <a:spcPct val="100000"/>
              </a:lnSpc>
            </a:pPr>
            <a:endParaRPr sz="3100">
              <a:latin typeface="Arial"/>
              <a:cs typeface="Arial"/>
            </a:endParaRPr>
          </a:p>
          <a:p>
            <a:pPr marL="927077">
              <a:spcBef>
                <a:spcPts val="2665"/>
              </a:spcBef>
            </a:pPr>
            <a:r>
              <a:rPr sz="3200" b="1" dirty="0">
                <a:latin typeface="Arial"/>
                <a:cs typeface="Arial"/>
              </a:rPr>
              <a:t>Generalizability</a:t>
            </a:r>
            <a:r>
              <a:rPr sz="3200" b="1" spc="-91" dirty="0">
                <a:latin typeface="Arial"/>
                <a:cs typeface="Arial"/>
              </a:rPr>
              <a:t> </a:t>
            </a:r>
            <a:r>
              <a:rPr sz="3200" b="1" dirty="0">
                <a:latin typeface="Arial"/>
                <a:cs typeface="Arial"/>
              </a:rPr>
              <a:t>or</a:t>
            </a:r>
            <a:r>
              <a:rPr sz="3200" b="1" spc="-55" dirty="0">
                <a:latin typeface="Arial"/>
                <a:cs typeface="Arial"/>
              </a:rPr>
              <a:t> </a:t>
            </a:r>
            <a:r>
              <a:rPr sz="3200" b="1" dirty="0">
                <a:latin typeface="Arial"/>
                <a:cs typeface="Arial"/>
              </a:rPr>
              <a:t>external</a:t>
            </a:r>
            <a:r>
              <a:rPr sz="3200" b="1" spc="-55" dirty="0">
                <a:latin typeface="Arial"/>
                <a:cs typeface="Arial"/>
              </a:rPr>
              <a:t> </a:t>
            </a:r>
            <a:r>
              <a:rPr sz="3200" b="1" spc="-11" dirty="0">
                <a:latin typeface="Arial"/>
                <a:cs typeface="Arial"/>
              </a:rPr>
              <a:t>validity</a:t>
            </a:r>
            <a:endParaRPr sz="3200">
              <a:latin typeface="Arial"/>
              <a:cs typeface="Arial"/>
            </a:endParaRPr>
          </a:p>
          <a:p>
            <a:pPr marL="927077" marR="6985">
              <a:lnSpc>
                <a:spcPts val="4029"/>
              </a:lnSpc>
              <a:spcBef>
                <a:spcPts val="311"/>
              </a:spcBef>
            </a:pPr>
            <a:r>
              <a:rPr sz="2800" b="1" spc="-51" dirty="0">
                <a:latin typeface="Arial"/>
                <a:cs typeface="Arial"/>
              </a:rPr>
              <a:t>To</a:t>
            </a:r>
            <a:r>
              <a:rPr sz="2800" b="1" spc="-100" dirty="0">
                <a:latin typeface="Arial"/>
                <a:cs typeface="Arial"/>
              </a:rPr>
              <a:t> </a:t>
            </a:r>
            <a:r>
              <a:rPr sz="2800" b="1" dirty="0">
                <a:latin typeface="Arial"/>
                <a:cs typeface="Arial"/>
              </a:rPr>
              <a:t>what</a:t>
            </a:r>
            <a:r>
              <a:rPr sz="2800" b="1" spc="-85" dirty="0">
                <a:latin typeface="Arial"/>
                <a:cs typeface="Arial"/>
              </a:rPr>
              <a:t> </a:t>
            </a:r>
            <a:r>
              <a:rPr sz="2800" b="1" dirty="0">
                <a:latin typeface="Arial"/>
                <a:cs typeface="Arial"/>
              </a:rPr>
              <a:t>extent</a:t>
            </a:r>
            <a:r>
              <a:rPr sz="2800" b="1" spc="-91" dirty="0">
                <a:latin typeface="Arial"/>
                <a:cs typeface="Arial"/>
              </a:rPr>
              <a:t> </a:t>
            </a:r>
            <a:r>
              <a:rPr sz="2800" b="1" dirty="0">
                <a:latin typeface="Arial"/>
                <a:cs typeface="Arial"/>
              </a:rPr>
              <a:t>are</a:t>
            </a:r>
            <a:r>
              <a:rPr sz="2800" b="1" spc="-105" dirty="0">
                <a:latin typeface="Arial"/>
                <a:cs typeface="Arial"/>
              </a:rPr>
              <a:t> </a:t>
            </a:r>
            <a:r>
              <a:rPr sz="2800" b="1" dirty="0">
                <a:latin typeface="Arial"/>
                <a:cs typeface="Arial"/>
              </a:rPr>
              <a:t>the</a:t>
            </a:r>
            <a:r>
              <a:rPr sz="2800" b="1" spc="-85" dirty="0">
                <a:latin typeface="Arial"/>
                <a:cs typeface="Arial"/>
              </a:rPr>
              <a:t> </a:t>
            </a:r>
            <a:r>
              <a:rPr sz="2800" b="1" dirty="0">
                <a:latin typeface="Arial"/>
                <a:cs typeface="Arial"/>
              </a:rPr>
              <a:t>findings</a:t>
            </a:r>
            <a:r>
              <a:rPr sz="2800" b="1" spc="-85" dirty="0">
                <a:latin typeface="Arial"/>
                <a:cs typeface="Arial"/>
              </a:rPr>
              <a:t> </a:t>
            </a:r>
            <a:r>
              <a:rPr sz="2800" b="1" dirty="0">
                <a:latin typeface="Arial"/>
                <a:cs typeface="Arial"/>
              </a:rPr>
              <a:t>applicable</a:t>
            </a:r>
            <a:r>
              <a:rPr sz="2800" b="1" spc="-85" dirty="0">
                <a:latin typeface="Arial"/>
                <a:cs typeface="Arial"/>
              </a:rPr>
              <a:t> </a:t>
            </a:r>
            <a:r>
              <a:rPr sz="2800" b="1" spc="-25" dirty="0">
                <a:latin typeface="Arial"/>
                <a:cs typeface="Arial"/>
              </a:rPr>
              <a:t>to </a:t>
            </a:r>
            <a:r>
              <a:rPr sz="2800" b="1" dirty="0">
                <a:latin typeface="Arial"/>
                <a:cs typeface="Arial"/>
              </a:rPr>
              <a:t>the</a:t>
            </a:r>
            <a:r>
              <a:rPr sz="2800" b="1" spc="-71" dirty="0">
                <a:latin typeface="Arial"/>
                <a:cs typeface="Arial"/>
              </a:rPr>
              <a:t> </a:t>
            </a:r>
            <a:r>
              <a:rPr sz="2800" b="1" dirty="0">
                <a:latin typeface="Arial"/>
                <a:cs typeface="Arial"/>
              </a:rPr>
              <a:t>population</a:t>
            </a:r>
            <a:r>
              <a:rPr sz="2800" b="1" spc="-65" dirty="0">
                <a:latin typeface="Arial"/>
                <a:cs typeface="Arial"/>
              </a:rPr>
              <a:t> </a:t>
            </a:r>
            <a:r>
              <a:rPr sz="2800" b="1" dirty="0">
                <a:latin typeface="Arial"/>
                <a:cs typeface="Arial"/>
              </a:rPr>
              <a:t>at</a:t>
            </a:r>
            <a:r>
              <a:rPr sz="2800" b="1" spc="-80" dirty="0">
                <a:latin typeface="Arial"/>
                <a:cs typeface="Arial"/>
              </a:rPr>
              <a:t> </a:t>
            </a:r>
            <a:r>
              <a:rPr sz="2800" b="1" dirty="0">
                <a:latin typeface="Arial"/>
                <a:cs typeface="Arial"/>
              </a:rPr>
              <a:t>large</a:t>
            </a:r>
            <a:r>
              <a:rPr sz="2800" b="1" spc="-95" dirty="0">
                <a:latin typeface="Arial"/>
                <a:cs typeface="Arial"/>
              </a:rPr>
              <a:t> </a:t>
            </a:r>
            <a:r>
              <a:rPr sz="2800" b="1" dirty="0">
                <a:latin typeface="Arial"/>
                <a:cs typeface="Arial"/>
              </a:rPr>
              <a:t>(</a:t>
            </a:r>
            <a:r>
              <a:rPr sz="2800" b="1" dirty="0">
                <a:solidFill>
                  <a:srgbClr val="33CCCC"/>
                </a:solidFill>
                <a:latin typeface="Arial"/>
                <a:cs typeface="Arial"/>
              </a:rPr>
              <a:t>Reference</a:t>
            </a:r>
            <a:r>
              <a:rPr sz="2800" b="1" spc="-65" dirty="0">
                <a:solidFill>
                  <a:srgbClr val="33CCCC"/>
                </a:solidFill>
                <a:latin typeface="Arial"/>
                <a:cs typeface="Arial"/>
              </a:rPr>
              <a:t> </a:t>
            </a:r>
            <a:r>
              <a:rPr sz="2800" b="1" spc="-11" dirty="0">
                <a:solidFill>
                  <a:srgbClr val="33CCCC"/>
                </a:solidFill>
                <a:latin typeface="Arial"/>
                <a:cs typeface="Arial"/>
              </a:rPr>
              <a:t>target</a:t>
            </a:r>
            <a:endParaRPr sz="2800">
              <a:latin typeface="Arial"/>
              <a:cs typeface="Arial"/>
            </a:endParaRPr>
          </a:p>
          <a:p>
            <a:pPr marL="12700">
              <a:lnSpc>
                <a:spcPts val="2111"/>
              </a:lnSpc>
            </a:pPr>
            <a:r>
              <a:rPr sz="2800" b="1" spc="-11" dirty="0">
                <a:solidFill>
                  <a:srgbClr val="33CCCC"/>
                </a:solidFill>
                <a:latin typeface="Arial"/>
                <a:cs typeface="Arial"/>
              </a:rPr>
              <a:t>popul.</a:t>
            </a:r>
            <a:r>
              <a:rPr sz="2800" b="1" spc="-11" dirty="0">
                <a:latin typeface="Arial"/>
                <a:cs typeface="Arial"/>
              </a:rPr>
              <a:t>)?</a:t>
            </a:r>
            <a:endParaRPr sz="2800">
              <a:latin typeface="Arial"/>
              <a:cs typeface="Arial"/>
            </a:endParaRPr>
          </a:p>
          <a:p>
            <a:pPr marL="927077">
              <a:spcBef>
                <a:spcPts val="1631"/>
              </a:spcBef>
            </a:pPr>
            <a:r>
              <a:rPr sz="2800" b="1" i="1" dirty="0">
                <a:latin typeface="Arial"/>
                <a:cs typeface="Arial"/>
              </a:rPr>
              <a:t>Depends</a:t>
            </a:r>
            <a:r>
              <a:rPr sz="2800" b="1" i="1" spc="-60" dirty="0">
                <a:latin typeface="Arial"/>
                <a:cs typeface="Arial"/>
              </a:rPr>
              <a:t> </a:t>
            </a:r>
            <a:r>
              <a:rPr sz="2800" b="1" i="1" dirty="0">
                <a:latin typeface="Arial"/>
                <a:cs typeface="Arial"/>
              </a:rPr>
              <a:t>on</a:t>
            </a:r>
            <a:r>
              <a:rPr sz="2800" b="1" i="1" spc="-85" dirty="0">
                <a:latin typeface="Arial"/>
                <a:cs typeface="Arial"/>
              </a:rPr>
              <a:t> </a:t>
            </a:r>
            <a:r>
              <a:rPr sz="2800" b="1" i="1" dirty="0">
                <a:latin typeface="Arial"/>
                <a:cs typeface="Arial"/>
              </a:rPr>
              <a:t>Inclusion</a:t>
            </a:r>
            <a:r>
              <a:rPr sz="2800" b="1" i="1" spc="-80" dirty="0">
                <a:latin typeface="Arial"/>
                <a:cs typeface="Arial"/>
              </a:rPr>
              <a:t> </a:t>
            </a:r>
            <a:r>
              <a:rPr sz="2800" b="1" i="1" dirty="0">
                <a:latin typeface="Arial"/>
                <a:cs typeface="Arial"/>
              </a:rPr>
              <a:t>&amp;</a:t>
            </a:r>
            <a:r>
              <a:rPr sz="2800" b="1" i="1" spc="-91" dirty="0">
                <a:latin typeface="Arial"/>
                <a:cs typeface="Arial"/>
              </a:rPr>
              <a:t> </a:t>
            </a:r>
            <a:r>
              <a:rPr sz="2800" b="1" i="1" dirty="0">
                <a:latin typeface="Arial"/>
                <a:cs typeface="Arial"/>
              </a:rPr>
              <a:t>exclusion</a:t>
            </a:r>
            <a:r>
              <a:rPr sz="2800" b="1" i="1" spc="-75" dirty="0">
                <a:latin typeface="Arial"/>
                <a:cs typeface="Arial"/>
              </a:rPr>
              <a:t> </a:t>
            </a:r>
            <a:r>
              <a:rPr sz="2800" b="1" i="1" spc="-11" dirty="0">
                <a:latin typeface="Arial"/>
                <a:cs typeface="Arial"/>
              </a:rPr>
              <a:t>criteria</a:t>
            </a:r>
            <a:endParaRPr sz="2800">
              <a:latin typeface="Arial"/>
              <a:cs typeface="Arial"/>
            </a:endParaRPr>
          </a:p>
          <a:p>
            <a:pPr marL="927077">
              <a:spcBef>
                <a:spcPts val="1560"/>
              </a:spcBef>
            </a:pPr>
            <a:r>
              <a:rPr sz="2300" b="1" dirty="0">
                <a:solidFill>
                  <a:srgbClr val="FF0000"/>
                </a:solidFill>
                <a:latin typeface="Arial"/>
                <a:cs typeface="Arial"/>
              </a:rPr>
              <a:t>ACHIEVING</a:t>
            </a:r>
            <a:r>
              <a:rPr sz="2300" b="1" spc="-31" dirty="0">
                <a:solidFill>
                  <a:srgbClr val="FF0000"/>
                </a:solidFill>
                <a:latin typeface="Arial"/>
                <a:cs typeface="Arial"/>
              </a:rPr>
              <a:t> </a:t>
            </a:r>
            <a:r>
              <a:rPr sz="2300" b="1" dirty="0">
                <a:solidFill>
                  <a:srgbClr val="FF0000"/>
                </a:solidFill>
                <a:latin typeface="Arial"/>
                <a:cs typeface="Arial"/>
              </a:rPr>
              <a:t>INTERNAL</a:t>
            </a:r>
            <a:r>
              <a:rPr sz="2300" b="1" spc="-80" dirty="0">
                <a:solidFill>
                  <a:srgbClr val="FF0000"/>
                </a:solidFill>
                <a:latin typeface="Arial"/>
                <a:cs typeface="Arial"/>
              </a:rPr>
              <a:t> </a:t>
            </a:r>
            <a:r>
              <a:rPr sz="2300" b="1" spc="-20" dirty="0">
                <a:solidFill>
                  <a:srgbClr val="FF0000"/>
                </a:solidFill>
                <a:latin typeface="Arial"/>
                <a:cs typeface="Arial"/>
              </a:rPr>
              <a:t>VALIDITY</a:t>
            </a:r>
            <a:r>
              <a:rPr sz="2300" b="1" spc="-60" dirty="0">
                <a:solidFill>
                  <a:srgbClr val="FF0000"/>
                </a:solidFill>
                <a:latin typeface="Arial"/>
                <a:cs typeface="Arial"/>
              </a:rPr>
              <a:t> </a:t>
            </a:r>
            <a:r>
              <a:rPr sz="2300" b="1" dirty="0">
                <a:solidFill>
                  <a:srgbClr val="FF0000"/>
                </a:solidFill>
                <a:latin typeface="Arial"/>
                <a:cs typeface="Arial"/>
              </a:rPr>
              <a:t>IS</a:t>
            </a:r>
            <a:r>
              <a:rPr sz="2300" b="1" spc="-11" dirty="0">
                <a:solidFill>
                  <a:srgbClr val="FF0000"/>
                </a:solidFill>
                <a:latin typeface="Arial"/>
                <a:cs typeface="Arial"/>
              </a:rPr>
              <a:t> </a:t>
            </a:r>
            <a:r>
              <a:rPr sz="2300" b="1" dirty="0">
                <a:solidFill>
                  <a:srgbClr val="FF0000"/>
                </a:solidFill>
                <a:latin typeface="Arial"/>
                <a:cs typeface="Arial"/>
              </a:rPr>
              <a:t>THE</a:t>
            </a:r>
            <a:r>
              <a:rPr sz="2300" b="1" spc="-15" dirty="0">
                <a:solidFill>
                  <a:srgbClr val="FF0000"/>
                </a:solidFill>
                <a:latin typeface="Arial"/>
                <a:cs typeface="Arial"/>
              </a:rPr>
              <a:t> </a:t>
            </a:r>
            <a:r>
              <a:rPr sz="2300" b="1" spc="-11" dirty="0">
                <a:solidFill>
                  <a:srgbClr val="FF0000"/>
                </a:solidFill>
                <a:latin typeface="Arial"/>
                <a:cs typeface="Arial"/>
              </a:rPr>
              <a:t>FIRST</a:t>
            </a:r>
            <a:endParaRPr sz="2300">
              <a:latin typeface="Arial"/>
              <a:cs typeface="Arial"/>
            </a:endParaRPr>
          </a:p>
        </p:txBody>
      </p:sp>
      <p:sp>
        <p:nvSpPr>
          <p:cNvPr id="5" name="object 5"/>
          <p:cNvSpPr txBox="1"/>
          <p:nvPr/>
        </p:nvSpPr>
        <p:spPr>
          <a:xfrm>
            <a:off x="288443" y="6200345"/>
            <a:ext cx="1503680" cy="366767"/>
          </a:xfrm>
          <a:prstGeom prst="rect">
            <a:avLst/>
          </a:prstGeom>
        </p:spPr>
        <p:txBody>
          <a:bodyPr vert="horz" wrap="square" lIns="0" tIns="12700" rIns="0" bIns="0" rtlCol="0">
            <a:spAutoFit/>
          </a:bodyPr>
          <a:lstStyle/>
          <a:p>
            <a:pPr marL="12700">
              <a:spcBef>
                <a:spcPts val="100"/>
              </a:spcBef>
            </a:pPr>
            <a:r>
              <a:rPr sz="2300" b="1" spc="-11" dirty="0">
                <a:solidFill>
                  <a:srgbClr val="FF0000"/>
                </a:solidFill>
                <a:latin typeface="Arial"/>
                <a:cs typeface="Arial"/>
              </a:rPr>
              <a:t>PRIORITY!</a:t>
            </a:r>
            <a:endParaRPr sz="2300">
              <a:latin typeface="Arial"/>
              <a:cs typeface="Aria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201</a:t>
            </a:r>
            <a:endParaRPr sz="1400">
              <a:latin typeface="Times New Roman"/>
              <a:cs typeface="Times New Roman"/>
            </a:endParaRPr>
          </a:p>
        </p:txBody>
      </p:sp>
      <p:sp>
        <p:nvSpPr>
          <p:cNvPr id="3" name="object 3"/>
          <p:cNvSpPr txBox="1">
            <a:spLocks noGrp="1"/>
          </p:cNvSpPr>
          <p:nvPr>
            <p:ph type="title"/>
          </p:nvPr>
        </p:nvSpPr>
        <p:spPr>
          <a:xfrm>
            <a:off x="1271398" y="912623"/>
            <a:ext cx="6602731" cy="505908"/>
          </a:xfrm>
          <a:prstGeom prst="rect">
            <a:avLst/>
          </a:prstGeom>
        </p:spPr>
        <p:txBody>
          <a:bodyPr vert="horz" wrap="square" lIns="0" tIns="13335" rIns="0" bIns="0" rtlCol="0">
            <a:spAutoFit/>
          </a:bodyPr>
          <a:lstStyle/>
          <a:p>
            <a:pPr marL="12700">
              <a:spcBef>
                <a:spcPts val="105"/>
              </a:spcBef>
            </a:pPr>
            <a:r>
              <a:rPr sz="3200" dirty="0"/>
              <a:t>Generalizability</a:t>
            </a:r>
            <a:r>
              <a:rPr sz="3200" spc="-80" dirty="0"/>
              <a:t> </a:t>
            </a:r>
            <a:r>
              <a:rPr sz="3200" dirty="0"/>
              <a:t>=</a:t>
            </a:r>
            <a:r>
              <a:rPr sz="3200" spc="-31" dirty="0"/>
              <a:t> </a:t>
            </a:r>
            <a:r>
              <a:rPr sz="3200" dirty="0"/>
              <a:t>External</a:t>
            </a:r>
            <a:r>
              <a:rPr sz="3200" spc="-55" dirty="0"/>
              <a:t> </a:t>
            </a:r>
            <a:r>
              <a:rPr sz="3200" spc="-11" dirty="0"/>
              <a:t>validity</a:t>
            </a:r>
            <a:endParaRPr sz="3200"/>
          </a:p>
        </p:txBody>
      </p:sp>
      <p:sp>
        <p:nvSpPr>
          <p:cNvPr id="4" name="object 4"/>
          <p:cNvSpPr txBox="1"/>
          <p:nvPr/>
        </p:nvSpPr>
        <p:spPr>
          <a:xfrm>
            <a:off x="840740" y="1766278"/>
            <a:ext cx="7819391" cy="4541884"/>
          </a:xfrm>
          <a:prstGeom prst="rect">
            <a:avLst/>
          </a:prstGeom>
        </p:spPr>
        <p:txBody>
          <a:bodyPr vert="horz" wrap="square" lIns="0" tIns="98425" rIns="0" bIns="0" rtlCol="0">
            <a:spAutoFit/>
          </a:bodyPr>
          <a:lstStyle/>
          <a:p>
            <a:pPr marL="355591" indent="-342891">
              <a:spcBef>
                <a:spcPts val="775"/>
              </a:spcBef>
              <a:buFont typeface="Arial"/>
              <a:buChar char="•"/>
              <a:tabLst>
                <a:tab pos="355591" algn="l"/>
              </a:tabLst>
            </a:pPr>
            <a:r>
              <a:rPr sz="2800" b="1" dirty="0">
                <a:solidFill>
                  <a:srgbClr val="333399"/>
                </a:solidFill>
                <a:latin typeface="Arial"/>
                <a:cs typeface="Arial"/>
              </a:rPr>
              <a:t>Study</a:t>
            </a:r>
            <a:r>
              <a:rPr sz="2800" b="1" spc="-71" dirty="0">
                <a:solidFill>
                  <a:srgbClr val="333399"/>
                </a:solidFill>
                <a:latin typeface="Arial"/>
                <a:cs typeface="Arial"/>
              </a:rPr>
              <a:t> </a:t>
            </a:r>
            <a:r>
              <a:rPr sz="2800" b="1" spc="-11" dirty="0">
                <a:solidFill>
                  <a:srgbClr val="333399"/>
                </a:solidFill>
                <a:latin typeface="Arial"/>
                <a:cs typeface="Arial"/>
              </a:rPr>
              <a:t>site/setting?</a:t>
            </a:r>
            <a:endParaRPr sz="2800">
              <a:latin typeface="Arial"/>
              <a:cs typeface="Arial"/>
            </a:endParaRPr>
          </a:p>
          <a:p>
            <a:pPr marL="355591" indent="-342891">
              <a:spcBef>
                <a:spcPts val="675"/>
              </a:spcBef>
              <a:buFont typeface="Arial"/>
              <a:buChar char="•"/>
              <a:tabLst>
                <a:tab pos="355591" algn="l"/>
              </a:tabLst>
            </a:pPr>
            <a:r>
              <a:rPr sz="2800" b="1" dirty="0">
                <a:solidFill>
                  <a:srgbClr val="333399"/>
                </a:solidFill>
                <a:latin typeface="Arial"/>
                <a:cs typeface="Arial"/>
              </a:rPr>
              <a:t>How</a:t>
            </a:r>
            <a:r>
              <a:rPr sz="2800" b="1" spc="-95" dirty="0">
                <a:solidFill>
                  <a:srgbClr val="333399"/>
                </a:solidFill>
                <a:latin typeface="Arial"/>
                <a:cs typeface="Arial"/>
              </a:rPr>
              <a:t> </a:t>
            </a:r>
            <a:r>
              <a:rPr sz="2800" b="1" dirty="0">
                <a:solidFill>
                  <a:srgbClr val="333399"/>
                </a:solidFill>
                <a:latin typeface="Arial"/>
                <a:cs typeface="Arial"/>
              </a:rPr>
              <a:t>were</a:t>
            </a:r>
            <a:r>
              <a:rPr sz="2800" b="1" spc="-80" dirty="0">
                <a:solidFill>
                  <a:srgbClr val="333399"/>
                </a:solidFill>
                <a:latin typeface="Arial"/>
                <a:cs typeface="Arial"/>
              </a:rPr>
              <a:t> </a:t>
            </a:r>
            <a:r>
              <a:rPr sz="2800" b="1" dirty="0">
                <a:solidFill>
                  <a:srgbClr val="333399"/>
                </a:solidFill>
                <a:latin typeface="Arial"/>
                <a:cs typeface="Arial"/>
              </a:rPr>
              <a:t>subjects</a:t>
            </a:r>
            <a:r>
              <a:rPr sz="2800" b="1" spc="-60" dirty="0">
                <a:solidFill>
                  <a:srgbClr val="333399"/>
                </a:solidFill>
                <a:latin typeface="Arial"/>
                <a:cs typeface="Arial"/>
              </a:rPr>
              <a:t> </a:t>
            </a:r>
            <a:r>
              <a:rPr sz="2800" b="1" dirty="0">
                <a:solidFill>
                  <a:srgbClr val="333399"/>
                </a:solidFill>
                <a:latin typeface="Arial"/>
                <a:cs typeface="Arial"/>
              </a:rPr>
              <a:t>identified</a:t>
            </a:r>
            <a:r>
              <a:rPr sz="2800" b="1" spc="-75" dirty="0">
                <a:solidFill>
                  <a:srgbClr val="333399"/>
                </a:solidFill>
                <a:latin typeface="Arial"/>
                <a:cs typeface="Arial"/>
              </a:rPr>
              <a:t> </a:t>
            </a:r>
            <a:r>
              <a:rPr sz="2800" b="1" dirty="0">
                <a:solidFill>
                  <a:srgbClr val="333399"/>
                </a:solidFill>
                <a:latin typeface="Arial"/>
                <a:cs typeface="Arial"/>
              </a:rPr>
              <a:t>for</a:t>
            </a:r>
            <a:r>
              <a:rPr sz="2800" b="1" spc="-91" dirty="0">
                <a:solidFill>
                  <a:srgbClr val="333399"/>
                </a:solidFill>
                <a:latin typeface="Arial"/>
                <a:cs typeface="Arial"/>
              </a:rPr>
              <a:t> </a:t>
            </a:r>
            <a:r>
              <a:rPr sz="2800" b="1" spc="-11" dirty="0">
                <a:solidFill>
                  <a:srgbClr val="333399"/>
                </a:solidFill>
                <a:latin typeface="Arial"/>
                <a:cs typeface="Arial"/>
              </a:rPr>
              <a:t>screening?</a:t>
            </a:r>
            <a:endParaRPr sz="2800">
              <a:latin typeface="Arial"/>
              <a:cs typeface="Arial"/>
            </a:endParaRPr>
          </a:p>
          <a:p>
            <a:pPr marL="355591" indent="-342891">
              <a:spcBef>
                <a:spcPts val="675"/>
              </a:spcBef>
              <a:buFont typeface="Arial"/>
              <a:buChar char="•"/>
              <a:tabLst>
                <a:tab pos="355591" algn="l"/>
              </a:tabLst>
            </a:pPr>
            <a:r>
              <a:rPr sz="2800" b="1" dirty="0">
                <a:solidFill>
                  <a:srgbClr val="333399"/>
                </a:solidFill>
                <a:latin typeface="Arial"/>
                <a:cs typeface="Arial"/>
              </a:rPr>
              <a:t>Inclusion</a:t>
            </a:r>
            <a:r>
              <a:rPr sz="2800" b="1" spc="-91" dirty="0">
                <a:solidFill>
                  <a:srgbClr val="333399"/>
                </a:solidFill>
                <a:latin typeface="Arial"/>
                <a:cs typeface="Arial"/>
              </a:rPr>
              <a:t> </a:t>
            </a:r>
            <a:r>
              <a:rPr sz="2800" b="1" dirty="0">
                <a:solidFill>
                  <a:srgbClr val="333399"/>
                </a:solidFill>
                <a:latin typeface="Arial"/>
                <a:cs typeface="Arial"/>
              </a:rPr>
              <a:t>and</a:t>
            </a:r>
            <a:r>
              <a:rPr sz="2800" b="1" spc="-95" dirty="0">
                <a:solidFill>
                  <a:srgbClr val="333399"/>
                </a:solidFill>
                <a:latin typeface="Arial"/>
                <a:cs typeface="Arial"/>
              </a:rPr>
              <a:t> </a:t>
            </a:r>
            <a:r>
              <a:rPr sz="2800" b="1" dirty="0">
                <a:solidFill>
                  <a:srgbClr val="333399"/>
                </a:solidFill>
                <a:latin typeface="Arial"/>
                <a:cs typeface="Arial"/>
              </a:rPr>
              <a:t>exclusion</a:t>
            </a:r>
            <a:r>
              <a:rPr sz="2800" b="1" spc="-91" dirty="0">
                <a:solidFill>
                  <a:srgbClr val="333399"/>
                </a:solidFill>
                <a:latin typeface="Arial"/>
                <a:cs typeface="Arial"/>
              </a:rPr>
              <a:t> </a:t>
            </a:r>
            <a:r>
              <a:rPr sz="2800" b="1" spc="-11" dirty="0">
                <a:solidFill>
                  <a:srgbClr val="333399"/>
                </a:solidFill>
                <a:latin typeface="Arial"/>
                <a:cs typeface="Arial"/>
              </a:rPr>
              <a:t>criteria?</a:t>
            </a:r>
            <a:endParaRPr sz="2800">
              <a:latin typeface="Arial"/>
              <a:cs typeface="Arial"/>
            </a:endParaRPr>
          </a:p>
          <a:p>
            <a:pPr>
              <a:spcBef>
                <a:spcPts val="45"/>
              </a:spcBef>
              <a:buFont typeface="Arial"/>
              <a:buChar char="•"/>
            </a:pPr>
            <a:endParaRPr sz="4051">
              <a:latin typeface="Arial"/>
              <a:cs typeface="Arial"/>
            </a:endParaRPr>
          </a:p>
          <a:p>
            <a:pPr marL="354322" marR="951207" indent="-342257" algn="just">
              <a:spcBef>
                <a:spcPts val="5"/>
              </a:spcBef>
              <a:buFont typeface="Arial"/>
              <a:buChar char="•"/>
              <a:tabLst>
                <a:tab pos="355591" algn="l"/>
              </a:tabLst>
            </a:pPr>
            <a:r>
              <a:rPr sz="2800" b="1" dirty="0">
                <a:solidFill>
                  <a:srgbClr val="CC0000"/>
                </a:solidFill>
                <a:latin typeface="Arial"/>
                <a:cs typeface="Arial"/>
              </a:rPr>
              <a:t>In</a:t>
            </a:r>
            <a:r>
              <a:rPr sz="2800" b="1" spc="-65" dirty="0">
                <a:solidFill>
                  <a:srgbClr val="CC0000"/>
                </a:solidFill>
                <a:latin typeface="Arial"/>
                <a:cs typeface="Arial"/>
              </a:rPr>
              <a:t> </a:t>
            </a:r>
            <a:r>
              <a:rPr sz="2800" b="1" dirty="0">
                <a:solidFill>
                  <a:srgbClr val="CC0000"/>
                </a:solidFill>
                <a:latin typeface="Arial"/>
                <a:cs typeface="Arial"/>
              </a:rPr>
              <a:t>what</a:t>
            </a:r>
            <a:r>
              <a:rPr sz="2800" b="1" spc="-45" dirty="0">
                <a:solidFill>
                  <a:srgbClr val="CC0000"/>
                </a:solidFill>
                <a:latin typeface="Arial"/>
                <a:cs typeface="Arial"/>
              </a:rPr>
              <a:t> </a:t>
            </a:r>
            <a:r>
              <a:rPr sz="2800" b="1" dirty="0">
                <a:solidFill>
                  <a:srgbClr val="CC0000"/>
                </a:solidFill>
                <a:latin typeface="Arial"/>
                <a:cs typeface="Arial"/>
              </a:rPr>
              <a:t>kind</a:t>
            </a:r>
            <a:r>
              <a:rPr sz="2800" b="1" spc="-51" dirty="0">
                <a:solidFill>
                  <a:srgbClr val="CC0000"/>
                </a:solidFill>
                <a:latin typeface="Arial"/>
                <a:cs typeface="Arial"/>
              </a:rPr>
              <a:t> </a:t>
            </a:r>
            <a:r>
              <a:rPr sz="2800" b="1" dirty="0">
                <a:solidFill>
                  <a:srgbClr val="CC0000"/>
                </a:solidFill>
                <a:latin typeface="Arial"/>
                <a:cs typeface="Arial"/>
              </a:rPr>
              <a:t>of</a:t>
            </a:r>
            <a:r>
              <a:rPr sz="2800" b="1" spc="-60" dirty="0">
                <a:solidFill>
                  <a:srgbClr val="CC0000"/>
                </a:solidFill>
                <a:latin typeface="Arial"/>
                <a:cs typeface="Arial"/>
              </a:rPr>
              <a:t> </a:t>
            </a:r>
            <a:r>
              <a:rPr sz="2800" b="1" dirty="0">
                <a:solidFill>
                  <a:srgbClr val="CC0000"/>
                </a:solidFill>
                <a:latin typeface="Arial"/>
                <a:cs typeface="Arial"/>
              </a:rPr>
              <a:t>subjects</a:t>
            </a:r>
            <a:r>
              <a:rPr sz="2800" b="1" spc="-31" dirty="0">
                <a:solidFill>
                  <a:srgbClr val="CC0000"/>
                </a:solidFill>
                <a:latin typeface="Arial"/>
                <a:cs typeface="Arial"/>
              </a:rPr>
              <a:t> </a:t>
            </a:r>
            <a:r>
              <a:rPr sz="2800" b="1" dirty="0">
                <a:solidFill>
                  <a:srgbClr val="CC0000"/>
                </a:solidFill>
                <a:latin typeface="Arial"/>
                <a:cs typeface="Arial"/>
              </a:rPr>
              <a:t>was</a:t>
            </a:r>
            <a:r>
              <a:rPr sz="2800" b="1" spc="-55" dirty="0">
                <a:solidFill>
                  <a:srgbClr val="CC0000"/>
                </a:solidFill>
                <a:latin typeface="Arial"/>
                <a:cs typeface="Arial"/>
              </a:rPr>
              <a:t> </a:t>
            </a:r>
            <a:r>
              <a:rPr sz="2800" b="1" dirty="0">
                <a:solidFill>
                  <a:srgbClr val="CC0000"/>
                </a:solidFill>
                <a:latin typeface="Arial"/>
                <a:cs typeface="Arial"/>
              </a:rPr>
              <a:t>the</a:t>
            </a:r>
            <a:r>
              <a:rPr sz="2800" b="1" spc="-60" dirty="0">
                <a:solidFill>
                  <a:srgbClr val="CC0000"/>
                </a:solidFill>
                <a:latin typeface="Arial"/>
                <a:cs typeface="Arial"/>
              </a:rPr>
              <a:t> </a:t>
            </a:r>
            <a:r>
              <a:rPr sz="2800" b="1" spc="-11" dirty="0">
                <a:solidFill>
                  <a:srgbClr val="CC0000"/>
                </a:solidFill>
                <a:latin typeface="Arial"/>
                <a:cs typeface="Arial"/>
              </a:rPr>
              <a:t>study 	</a:t>
            </a:r>
            <a:r>
              <a:rPr sz="2800" b="1" dirty="0">
                <a:solidFill>
                  <a:srgbClr val="CC0000"/>
                </a:solidFill>
                <a:latin typeface="Arial"/>
                <a:cs typeface="Arial"/>
              </a:rPr>
              <a:t>conducted?</a:t>
            </a:r>
            <a:r>
              <a:rPr sz="2800" b="1" spc="-80" dirty="0">
                <a:solidFill>
                  <a:srgbClr val="CC0000"/>
                </a:solidFill>
                <a:latin typeface="Arial"/>
                <a:cs typeface="Arial"/>
              </a:rPr>
              <a:t> </a:t>
            </a:r>
            <a:r>
              <a:rPr sz="2800" b="1" dirty="0">
                <a:solidFill>
                  <a:srgbClr val="CC0000"/>
                </a:solidFill>
                <a:latin typeface="Arial"/>
                <a:cs typeface="Arial"/>
              </a:rPr>
              <a:t>Findings</a:t>
            </a:r>
            <a:r>
              <a:rPr sz="2800" b="1" spc="-111" dirty="0">
                <a:solidFill>
                  <a:srgbClr val="CC0000"/>
                </a:solidFill>
                <a:latin typeface="Arial"/>
                <a:cs typeface="Arial"/>
              </a:rPr>
              <a:t> </a:t>
            </a:r>
            <a:r>
              <a:rPr sz="2800" b="1" dirty="0">
                <a:solidFill>
                  <a:srgbClr val="CC0000"/>
                </a:solidFill>
                <a:latin typeface="Arial"/>
                <a:cs typeface="Arial"/>
              </a:rPr>
              <a:t>are</a:t>
            </a:r>
            <a:r>
              <a:rPr sz="2800" b="1" spc="-131" dirty="0">
                <a:solidFill>
                  <a:srgbClr val="CC0000"/>
                </a:solidFill>
                <a:latin typeface="Arial"/>
                <a:cs typeface="Arial"/>
              </a:rPr>
              <a:t> </a:t>
            </a:r>
            <a:r>
              <a:rPr sz="2800" b="1" dirty="0">
                <a:solidFill>
                  <a:srgbClr val="CC0000"/>
                </a:solidFill>
                <a:latin typeface="Arial"/>
                <a:cs typeface="Arial"/>
              </a:rPr>
              <a:t>applicable</a:t>
            </a:r>
            <a:r>
              <a:rPr sz="2800" b="1" spc="-111" dirty="0">
                <a:solidFill>
                  <a:srgbClr val="CC0000"/>
                </a:solidFill>
                <a:latin typeface="Arial"/>
                <a:cs typeface="Arial"/>
              </a:rPr>
              <a:t> </a:t>
            </a:r>
            <a:r>
              <a:rPr sz="2800" b="1" spc="-25" dirty="0">
                <a:solidFill>
                  <a:srgbClr val="CC0000"/>
                </a:solidFill>
                <a:latin typeface="Arial"/>
                <a:cs typeface="Arial"/>
              </a:rPr>
              <a:t>to 	</a:t>
            </a:r>
            <a:r>
              <a:rPr sz="2800" b="1" dirty="0">
                <a:solidFill>
                  <a:srgbClr val="CC0000"/>
                </a:solidFill>
                <a:latin typeface="Arial"/>
                <a:cs typeface="Arial"/>
              </a:rPr>
              <a:t>similar</a:t>
            </a:r>
            <a:r>
              <a:rPr sz="2800" b="1" spc="-169" dirty="0">
                <a:solidFill>
                  <a:srgbClr val="CC0000"/>
                </a:solidFill>
                <a:latin typeface="Arial"/>
                <a:cs typeface="Arial"/>
              </a:rPr>
              <a:t> </a:t>
            </a:r>
            <a:r>
              <a:rPr sz="2800" b="1" dirty="0">
                <a:solidFill>
                  <a:srgbClr val="CC0000"/>
                </a:solidFill>
                <a:latin typeface="Arial"/>
                <a:cs typeface="Arial"/>
              </a:rPr>
              <a:t>populations</a:t>
            </a:r>
            <a:r>
              <a:rPr sz="2800" b="1" spc="-140" dirty="0">
                <a:solidFill>
                  <a:srgbClr val="CC0000"/>
                </a:solidFill>
                <a:latin typeface="Arial"/>
                <a:cs typeface="Arial"/>
              </a:rPr>
              <a:t> </a:t>
            </a:r>
            <a:r>
              <a:rPr sz="2800" b="1" spc="-20" dirty="0">
                <a:solidFill>
                  <a:srgbClr val="CC0000"/>
                </a:solidFill>
                <a:latin typeface="Arial"/>
                <a:cs typeface="Arial"/>
              </a:rPr>
              <a:t>only</a:t>
            </a:r>
            <a:endParaRPr sz="2800">
              <a:latin typeface="Arial"/>
              <a:cs typeface="Arial"/>
            </a:endParaRPr>
          </a:p>
          <a:p>
            <a:pPr>
              <a:spcBef>
                <a:spcPts val="45"/>
              </a:spcBef>
              <a:buFont typeface="Arial"/>
              <a:buChar char="•"/>
            </a:pPr>
            <a:endParaRPr sz="4051">
              <a:latin typeface="Arial"/>
              <a:cs typeface="Arial"/>
            </a:endParaRPr>
          </a:p>
          <a:p>
            <a:pPr marL="355591" indent="-342891">
              <a:buFont typeface="Arial"/>
              <a:buChar char="•"/>
              <a:tabLst>
                <a:tab pos="355591" algn="l"/>
              </a:tabLst>
            </a:pPr>
            <a:r>
              <a:rPr sz="2800" b="1" dirty="0">
                <a:solidFill>
                  <a:srgbClr val="CC0000"/>
                </a:solidFill>
                <a:latin typeface="Arial"/>
                <a:cs typeface="Arial"/>
              </a:rPr>
              <a:t>Internal</a:t>
            </a:r>
            <a:r>
              <a:rPr sz="2800" b="1" spc="-60" dirty="0">
                <a:solidFill>
                  <a:srgbClr val="CC0000"/>
                </a:solidFill>
                <a:latin typeface="Arial"/>
                <a:cs typeface="Arial"/>
              </a:rPr>
              <a:t> </a:t>
            </a:r>
            <a:r>
              <a:rPr sz="2800" b="1" dirty="0">
                <a:solidFill>
                  <a:srgbClr val="CC0000"/>
                </a:solidFill>
                <a:latin typeface="Arial"/>
                <a:cs typeface="Arial"/>
              </a:rPr>
              <a:t>validity</a:t>
            </a:r>
            <a:r>
              <a:rPr sz="2800" b="1" spc="-60" dirty="0">
                <a:solidFill>
                  <a:srgbClr val="CC0000"/>
                </a:solidFill>
                <a:latin typeface="Arial"/>
                <a:cs typeface="Arial"/>
              </a:rPr>
              <a:t> </a:t>
            </a:r>
            <a:r>
              <a:rPr sz="2800" b="1" dirty="0">
                <a:solidFill>
                  <a:srgbClr val="CC0000"/>
                </a:solidFill>
                <a:latin typeface="Arial"/>
                <a:cs typeface="Arial"/>
              </a:rPr>
              <a:t>is</a:t>
            </a:r>
            <a:r>
              <a:rPr sz="2800" b="1" spc="-55" dirty="0">
                <a:solidFill>
                  <a:srgbClr val="CC0000"/>
                </a:solidFill>
                <a:latin typeface="Arial"/>
                <a:cs typeface="Arial"/>
              </a:rPr>
              <a:t> </a:t>
            </a:r>
            <a:r>
              <a:rPr sz="2800" b="1" dirty="0">
                <a:solidFill>
                  <a:srgbClr val="CC0000"/>
                </a:solidFill>
                <a:latin typeface="Arial"/>
                <a:cs typeface="Arial"/>
              </a:rPr>
              <a:t>a</a:t>
            </a:r>
            <a:r>
              <a:rPr sz="2800" b="1" spc="-65" dirty="0">
                <a:solidFill>
                  <a:srgbClr val="CC0000"/>
                </a:solidFill>
                <a:latin typeface="Arial"/>
                <a:cs typeface="Arial"/>
              </a:rPr>
              <a:t> </a:t>
            </a:r>
            <a:r>
              <a:rPr sz="2800" b="1" spc="-11" dirty="0">
                <a:solidFill>
                  <a:srgbClr val="CC0000"/>
                </a:solidFill>
                <a:latin typeface="Arial"/>
                <a:cs typeface="Arial"/>
              </a:rPr>
              <a:t>pre-requisite</a:t>
            </a:r>
            <a:endParaRPr sz="2800">
              <a:latin typeface="Arial"/>
              <a:cs typeface="Arial"/>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202</a:t>
            </a:r>
            <a:endParaRPr sz="1400">
              <a:latin typeface="Times New Roman"/>
              <a:cs typeface="Times New Roman"/>
            </a:endParaRPr>
          </a:p>
        </p:txBody>
      </p:sp>
      <p:sp>
        <p:nvSpPr>
          <p:cNvPr id="3" name="object 3"/>
          <p:cNvSpPr txBox="1">
            <a:spLocks noGrp="1"/>
          </p:cNvSpPr>
          <p:nvPr>
            <p:ph type="title"/>
          </p:nvPr>
        </p:nvSpPr>
        <p:spPr>
          <a:xfrm>
            <a:off x="1630810" y="204596"/>
            <a:ext cx="5741035" cy="1122680"/>
          </a:xfrm>
          <a:prstGeom prst="rect">
            <a:avLst/>
          </a:prstGeom>
        </p:spPr>
        <p:txBody>
          <a:bodyPr vert="horz" wrap="square" lIns="0" tIns="12700" rIns="0" bIns="0" rtlCol="0">
            <a:spAutoFit/>
          </a:bodyPr>
          <a:lstStyle/>
          <a:p>
            <a:pPr marL="1955751" marR="5080" indent="-1943686">
              <a:spcBef>
                <a:spcPts val="100"/>
              </a:spcBef>
            </a:pPr>
            <a:r>
              <a:rPr dirty="0"/>
              <a:t>Interpretation</a:t>
            </a:r>
            <a:r>
              <a:rPr spc="-11" dirty="0"/>
              <a:t> </a:t>
            </a:r>
            <a:r>
              <a:rPr dirty="0"/>
              <a:t>of </a:t>
            </a:r>
            <a:r>
              <a:rPr spc="-11" dirty="0"/>
              <a:t>“negative studies”</a:t>
            </a:r>
          </a:p>
        </p:txBody>
      </p:sp>
      <p:sp>
        <p:nvSpPr>
          <p:cNvPr id="4" name="object 4"/>
          <p:cNvSpPr txBox="1"/>
          <p:nvPr/>
        </p:nvSpPr>
        <p:spPr>
          <a:xfrm>
            <a:off x="618543" y="1377443"/>
            <a:ext cx="7375525" cy="1300997"/>
          </a:xfrm>
          <a:prstGeom prst="rect">
            <a:avLst/>
          </a:prstGeom>
        </p:spPr>
        <p:txBody>
          <a:bodyPr vert="horz" wrap="square" lIns="0" tIns="74295" rIns="0" bIns="0" rtlCol="0">
            <a:spAutoFit/>
          </a:bodyPr>
          <a:lstStyle/>
          <a:p>
            <a:pPr marL="354956" marR="5080" indent="-342891">
              <a:lnSpc>
                <a:spcPct val="80000"/>
              </a:lnSpc>
              <a:spcBef>
                <a:spcPts val="585"/>
              </a:spcBef>
              <a:buFont typeface="Arial"/>
              <a:buChar char="•"/>
              <a:tabLst>
                <a:tab pos="354956" algn="l"/>
              </a:tabLst>
            </a:pPr>
            <a:r>
              <a:rPr sz="2000" b="1" dirty="0">
                <a:solidFill>
                  <a:srgbClr val="333399"/>
                </a:solidFill>
                <a:latin typeface="Arial"/>
                <a:cs typeface="Arial"/>
              </a:rPr>
              <a:t>Was</a:t>
            </a:r>
            <a:r>
              <a:rPr sz="2000" b="1" spc="-31" dirty="0">
                <a:solidFill>
                  <a:srgbClr val="333399"/>
                </a:solidFill>
                <a:latin typeface="Arial"/>
                <a:cs typeface="Arial"/>
              </a:rPr>
              <a:t> </a:t>
            </a:r>
            <a:r>
              <a:rPr sz="2000" b="1" dirty="0">
                <a:solidFill>
                  <a:srgbClr val="333399"/>
                </a:solidFill>
                <a:latin typeface="Arial"/>
                <a:cs typeface="Arial"/>
              </a:rPr>
              <a:t>no</a:t>
            </a:r>
            <a:r>
              <a:rPr sz="2000" b="1" spc="-11" dirty="0">
                <a:solidFill>
                  <a:srgbClr val="333399"/>
                </a:solidFill>
                <a:latin typeface="Arial"/>
                <a:cs typeface="Arial"/>
              </a:rPr>
              <a:t> </a:t>
            </a:r>
            <a:r>
              <a:rPr sz="2000" b="1" dirty="0">
                <a:solidFill>
                  <a:srgbClr val="333399"/>
                </a:solidFill>
                <a:latin typeface="Arial"/>
                <a:cs typeface="Arial"/>
              </a:rPr>
              <a:t>significant</a:t>
            </a:r>
            <a:r>
              <a:rPr sz="2000" b="1" spc="-51" dirty="0">
                <a:solidFill>
                  <a:srgbClr val="333399"/>
                </a:solidFill>
                <a:latin typeface="Arial"/>
                <a:cs typeface="Arial"/>
              </a:rPr>
              <a:t> </a:t>
            </a:r>
            <a:r>
              <a:rPr sz="2000" b="1" dirty="0">
                <a:solidFill>
                  <a:srgbClr val="333399"/>
                </a:solidFill>
                <a:latin typeface="Arial"/>
                <a:cs typeface="Arial"/>
              </a:rPr>
              <a:t>difference</a:t>
            </a:r>
            <a:r>
              <a:rPr sz="2000" b="1" spc="-60" dirty="0">
                <a:solidFill>
                  <a:srgbClr val="333399"/>
                </a:solidFill>
                <a:latin typeface="Arial"/>
                <a:cs typeface="Arial"/>
              </a:rPr>
              <a:t> </a:t>
            </a:r>
            <a:r>
              <a:rPr sz="2000" b="1" dirty="0">
                <a:solidFill>
                  <a:srgbClr val="333399"/>
                </a:solidFill>
                <a:latin typeface="Arial"/>
                <a:cs typeface="Arial"/>
              </a:rPr>
              <a:t>found</a:t>
            </a:r>
            <a:r>
              <a:rPr sz="2000" b="1" spc="-11" dirty="0">
                <a:solidFill>
                  <a:srgbClr val="333399"/>
                </a:solidFill>
                <a:latin typeface="Arial"/>
                <a:cs typeface="Arial"/>
              </a:rPr>
              <a:t> </a:t>
            </a:r>
            <a:r>
              <a:rPr sz="2000" b="1" dirty="0">
                <a:solidFill>
                  <a:srgbClr val="333399"/>
                </a:solidFill>
                <a:latin typeface="Arial"/>
                <a:cs typeface="Arial"/>
              </a:rPr>
              <a:t>because</a:t>
            </a:r>
            <a:r>
              <a:rPr sz="2000" b="1" spc="-40" dirty="0">
                <a:solidFill>
                  <a:srgbClr val="333399"/>
                </a:solidFill>
                <a:latin typeface="Arial"/>
                <a:cs typeface="Arial"/>
              </a:rPr>
              <a:t> </a:t>
            </a:r>
            <a:r>
              <a:rPr sz="2000" b="1" dirty="0">
                <a:solidFill>
                  <a:srgbClr val="333399"/>
                </a:solidFill>
                <a:latin typeface="Arial"/>
                <a:cs typeface="Arial"/>
              </a:rPr>
              <a:t>there</a:t>
            </a:r>
            <a:r>
              <a:rPr sz="2000" b="1" spc="-40" dirty="0">
                <a:solidFill>
                  <a:srgbClr val="333399"/>
                </a:solidFill>
                <a:latin typeface="Arial"/>
                <a:cs typeface="Arial"/>
              </a:rPr>
              <a:t> </a:t>
            </a:r>
            <a:r>
              <a:rPr sz="2000" b="1" dirty="0">
                <a:solidFill>
                  <a:srgbClr val="333399"/>
                </a:solidFill>
                <a:latin typeface="Arial"/>
                <a:cs typeface="Arial"/>
              </a:rPr>
              <a:t>was</a:t>
            </a:r>
            <a:r>
              <a:rPr sz="2000" b="1" spc="-51" dirty="0">
                <a:solidFill>
                  <a:srgbClr val="333399"/>
                </a:solidFill>
                <a:latin typeface="Arial"/>
                <a:cs typeface="Arial"/>
              </a:rPr>
              <a:t> </a:t>
            </a:r>
            <a:r>
              <a:rPr sz="2000" b="1" spc="-25" dirty="0">
                <a:solidFill>
                  <a:srgbClr val="333399"/>
                </a:solidFill>
                <a:latin typeface="Arial"/>
                <a:cs typeface="Arial"/>
              </a:rPr>
              <a:t>no </a:t>
            </a:r>
            <a:r>
              <a:rPr sz="2000" b="1" dirty="0">
                <a:solidFill>
                  <a:srgbClr val="333399"/>
                </a:solidFill>
                <a:latin typeface="Arial"/>
                <a:cs typeface="Arial"/>
              </a:rPr>
              <a:t>real</a:t>
            </a:r>
            <a:r>
              <a:rPr sz="2000" b="1" spc="-45" dirty="0">
                <a:solidFill>
                  <a:srgbClr val="333399"/>
                </a:solidFill>
                <a:latin typeface="Arial"/>
                <a:cs typeface="Arial"/>
              </a:rPr>
              <a:t> </a:t>
            </a:r>
            <a:r>
              <a:rPr sz="2000" b="1" dirty="0">
                <a:solidFill>
                  <a:srgbClr val="333399"/>
                </a:solidFill>
                <a:latin typeface="Arial"/>
                <a:cs typeface="Arial"/>
              </a:rPr>
              <a:t>difference</a:t>
            </a:r>
            <a:r>
              <a:rPr sz="2000" b="1" spc="-65" dirty="0">
                <a:solidFill>
                  <a:srgbClr val="333399"/>
                </a:solidFill>
                <a:latin typeface="Arial"/>
                <a:cs typeface="Arial"/>
              </a:rPr>
              <a:t> </a:t>
            </a:r>
            <a:r>
              <a:rPr sz="2000" b="1" dirty="0">
                <a:solidFill>
                  <a:srgbClr val="333399"/>
                </a:solidFill>
                <a:latin typeface="Arial"/>
                <a:cs typeface="Arial"/>
              </a:rPr>
              <a:t>or</a:t>
            </a:r>
            <a:r>
              <a:rPr sz="2000" b="1" spc="-31" dirty="0">
                <a:solidFill>
                  <a:srgbClr val="333399"/>
                </a:solidFill>
                <a:latin typeface="Arial"/>
                <a:cs typeface="Arial"/>
              </a:rPr>
              <a:t> </a:t>
            </a:r>
            <a:r>
              <a:rPr sz="2000" b="1" dirty="0">
                <a:solidFill>
                  <a:srgbClr val="333399"/>
                </a:solidFill>
                <a:latin typeface="Arial"/>
                <a:cs typeface="Arial"/>
              </a:rPr>
              <a:t>because</a:t>
            </a:r>
            <a:r>
              <a:rPr sz="2000" b="1" spc="-51" dirty="0">
                <a:solidFill>
                  <a:srgbClr val="333399"/>
                </a:solidFill>
                <a:latin typeface="Arial"/>
                <a:cs typeface="Arial"/>
              </a:rPr>
              <a:t> </a:t>
            </a:r>
            <a:r>
              <a:rPr sz="2000" b="1" dirty="0">
                <a:solidFill>
                  <a:srgbClr val="333399"/>
                </a:solidFill>
                <a:latin typeface="Arial"/>
                <a:cs typeface="Arial"/>
              </a:rPr>
              <a:t>the</a:t>
            </a:r>
            <a:r>
              <a:rPr sz="2000" b="1" spc="-31" dirty="0">
                <a:solidFill>
                  <a:srgbClr val="333399"/>
                </a:solidFill>
                <a:latin typeface="Arial"/>
                <a:cs typeface="Arial"/>
              </a:rPr>
              <a:t> </a:t>
            </a:r>
            <a:r>
              <a:rPr sz="2000" b="1" dirty="0">
                <a:solidFill>
                  <a:srgbClr val="333399"/>
                </a:solidFill>
                <a:latin typeface="Arial"/>
                <a:cs typeface="Arial"/>
              </a:rPr>
              <a:t>study</a:t>
            </a:r>
            <a:r>
              <a:rPr sz="2000" b="1" spc="-35" dirty="0">
                <a:solidFill>
                  <a:srgbClr val="333399"/>
                </a:solidFill>
                <a:latin typeface="Arial"/>
                <a:cs typeface="Arial"/>
              </a:rPr>
              <a:t> </a:t>
            </a:r>
            <a:r>
              <a:rPr sz="2000" b="1" dirty="0">
                <a:solidFill>
                  <a:srgbClr val="333399"/>
                </a:solidFill>
                <a:latin typeface="Arial"/>
                <a:cs typeface="Arial"/>
              </a:rPr>
              <a:t>did</a:t>
            </a:r>
            <a:r>
              <a:rPr sz="2000" b="1" spc="-25" dirty="0">
                <a:solidFill>
                  <a:srgbClr val="333399"/>
                </a:solidFill>
                <a:latin typeface="Arial"/>
                <a:cs typeface="Arial"/>
              </a:rPr>
              <a:t> </a:t>
            </a:r>
            <a:r>
              <a:rPr sz="2000" b="1" dirty="0">
                <a:solidFill>
                  <a:srgbClr val="333399"/>
                </a:solidFill>
                <a:latin typeface="Arial"/>
                <a:cs typeface="Arial"/>
              </a:rPr>
              <a:t>not</a:t>
            </a:r>
            <a:r>
              <a:rPr sz="2000" b="1" spc="-35" dirty="0">
                <a:solidFill>
                  <a:srgbClr val="333399"/>
                </a:solidFill>
                <a:latin typeface="Arial"/>
                <a:cs typeface="Arial"/>
              </a:rPr>
              <a:t> </a:t>
            </a:r>
            <a:r>
              <a:rPr sz="2000" b="1" dirty="0">
                <a:solidFill>
                  <a:srgbClr val="333399"/>
                </a:solidFill>
                <a:latin typeface="Arial"/>
                <a:cs typeface="Arial"/>
              </a:rPr>
              <a:t>have</a:t>
            </a:r>
            <a:r>
              <a:rPr sz="2000" b="1" spc="-11" dirty="0">
                <a:solidFill>
                  <a:srgbClr val="333399"/>
                </a:solidFill>
                <a:latin typeface="Arial"/>
                <a:cs typeface="Arial"/>
              </a:rPr>
              <a:t> </a:t>
            </a:r>
            <a:r>
              <a:rPr sz="2000" b="1" spc="-25" dirty="0">
                <a:solidFill>
                  <a:srgbClr val="333399"/>
                </a:solidFill>
                <a:latin typeface="Arial"/>
                <a:cs typeface="Arial"/>
              </a:rPr>
              <a:t>the </a:t>
            </a:r>
            <a:r>
              <a:rPr sz="2000" b="1" dirty="0">
                <a:solidFill>
                  <a:srgbClr val="333399"/>
                </a:solidFill>
                <a:latin typeface="Arial"/>
                <a:cs typeface="Arial"/>
              </a:rPr>
              <a:t>power</a:t>
            </a:r>
            <a:r>
              <a:rPr sz="2000" b="1" spc="-55" dirty="0">
                <a:solidFill>
                  <a:srgbClr val="333399"/>
                </a:solidFill>
                <a:latin typeface="Arial"/>
                <a:cs typeface="Arial"/>
              </a:rPr>
              <a:t> </a:t>
            </a:r>
            <a:r>
              <a:rPr sz="2000" b="1" dirty="0">
                <a:solidFill>
                  <a:srgbClr val="333399"/>
                </a:solidFill>
                <a:latin typeface="Arial"/>
                <a:cs typeface="Arial"/>
              </a:rPr>
              <a:t>to detect</a:t>
            </a:r>
            <a:r>
              <a:rPr sz="2000" b="1" spc="-35" dirty="0">
                <a:solidFill>
                  <a:srgbClr val="333399"/>
                </a:solidFill>
                <a:latin typeface="Arial"/>
                <a:cs typeface="Arial"/>
              </a:rPr>
              <a:t> </a:t>
            </a:r>
            <a:r>
              <a:rPr sz="2000" b="1" spc="-25" dirty="0">
                <a:solidFill>
                  <a:srgbClr val="333399"/>
                </a:solidFill>
                <a:latin typeface="Arial"/>
                <a:cs typeface="Arial"/>
              </a:rPr>
              <a:t>it?</a:t>
            </a:r>
            <a:endParaRPr sz="2000">
              <a:latin typeface="Arial"/>
              <a:cs typeface="Arial"/>
            </a:endParaRPr>
          </a:p>
          <a:p>
            <a:pPr marL="354956" indent="-342257">
              <a:spcBef>
                <a:spcPts val="1440"/>
              </a:spcBef>
              <a:buFont typeface="Arial"/>
              <a:buChar char="•"/>
              <a:tabLst>
                <a:tab pos="354956" algn="l"/>
              </a:tabLst>
            </a:pPr>
            <a:r>
              <a:rPr sz="2000" b="1" dirty="0">
                <a:solidFill>
                  <a:srgbClr val="333399"/>
                </a:solidFill>
                <a:latin typeface="Arial"/>
                <a:cs typeface="Arial"/>
              </a:rPr>
              <a:t>Do</a:t>
            </a:r>
            <a:r>
              <a:rPr sz="2000" b="1" spc="5" dirty="0">
                <a:solidFill>
                  <a:srgbClr val="333399"/>
                </a:solidFill>
                <a:latin typeface="Arial"/>
                <a:cs typeface="Arial"/>
              </a:rPr>
              <a:t> </a:t>
            </a:r>
            <a:r>
              <a:rPr sz="2000" b="1" dirty="0">
                <a:solidFill>
                  <a:srgbClr val="333399"/>
                </a:solidFill>
                <a:latin typeface="Arial"/>
                <a:cs typeface="Arial"/>
              </a:rPr>
              <a:t>a</a:t>
            </a:r>
            <a:r>
              <a:rPr sz="2000" b="1" spc="-11" dirty="0">
                <a:solidFill>
                  <a:srgbClr val="333399"/>
                </a:solidFill>
                <a:latin typeface="Arial"/>
                <a:cs typeface="Arial"/>
              </a:rPr>
              <a:t> </a:t>
            </a:r>
            <a:r>
              <a:rPr sz="2000" b="1" dirty="0">
                <a:solidFill>
                  <a:srgbClr val="333399"/>
                </a:solidFill>
                <a:latin typeface="Arial"/>
                <a:cs typeface="Arial"/>
              </a:rPr>
              <a:t>post-trial</a:t>
            </a:r>
            <a:r>
              <a:rPr sz="2000" b="1" spc="-40" dirty="0">
                <a:solidFill>
                  <a:srgbClr val="333399"/>
                </a:solidFill>
                <a:latin typeface="Arial"/>
                <a:cs typeface="Arial"/>
              </a:rPr>
              <a:t> </a:t>
            </a:r>
            <a:r>
              <a:rPr sz="2000" b="1" dirty="0">
                <a:solidFill>
                  <a:srgbClr val="333399"/>
                </a:solidFill>
                <a:latin typeface="Arial"/>
                <a:cs typeface="Arial"/>
              </a:rPr>
              <a:t>power</a:t>
            </a:r>
            <a:r>
              <a:rPr sz="2000" b="1" spc="-51" dirty="0">
                <a:solidFill>
                  <a:srgbClr val="333399"/>
                </a:solidFill>
                <a:latin typeface="Arial"/>
                <a:cs typeface="Arial"/>
              </a:rPr>
              <a:t> </a:t>
            </a:r>
            <a:r>
              <a:rPr sz="2000" b="1" spc="-11" dirty="0">
                <a:solidFill>
                  <a:srgbClr val="333399"/>
                </a:solidFill>
                <a:latin typeface="Arial"/>
                <a:cs typeface="Arial"/>
              </a:rPr>
              <a:t>calculation</a:t>
            </a:r>
            <a:endParaRPr sz="2000">
              <a:latin typeface="Arial"/>
              <a:cs typeface="Arial"/>
            </a:endParaRPr>
          </a:p>
        </p:txBody>
      </p:sp>
      <p:grpSp>
        <p:nvGrpSpPr>
          <p:cNvPr id="5" name="object 5"/>
          <p:cNvGrpSpPr/>
          <p:nvPr/>
        </p:nvGrpSpPr>
        <p:grpSpPr>
          <a:xfrm>
            <a:off x="1808620" y="2852331"/>
            <a:ext cx="2016760" cy="1081405"/>
            <a:chOff x="1808620" y="2852328"/>
            <a:chExt cx="2016760" cy="1081405"/>
          </a:xfrm>
        </p:grpSpPr>
        <p:sp>
          <p:nvSpPr>
            <p:cNvPr id="6" name="object 6"/>
            <p:cNvSpPr/>
            <p:nvPr/>
          </p:nvSpPr>
          <p:spPr>
            <a:xfrm>
              <a:off x="1816759" y="3421206"/>
              <a:ext cx="1976755" cy="122555"/>
            </a:xfrm>
            <a:custGeom>
              <a:avLst/>
              <a:gdLst/>
              <a:ahLst/>
              <a:cxnLst/>
              <a:rect l="l" t="t" r="r" b="b"/>
              <a:pathLst>
                <a:path w="1976754" h="122554">
                  <a:moveTo>
                    <a:pt x="251362" y="0"/>
                  </a:moveTo>
                  <a:lnTo>
                    <a:pt x="1976598" y="0"/>
                  </a:lnTo>
                </a:path>
                <a:path w="1976754" h="122554">
                  <a:moveTo>
                    <a:pt x="0" y="121942"/>
                  </a:moveTo>
                  <a:lnTo>
                    <a:pt x="49001" y="93980"/>
                  </a:lnTo>
                </a:path>
              </a:pathLst>
            </a:custGeom>
            <a:ln w="16300">
              <a:solidFill>
                <a:srgbClr val="000000"/>
              </a:solidFill>
            </a:ln>
          </p:spPr>
          <p:txBody>
            <a:bodyPr wrap="square" lIns="0" tIns="0" rIns="0" bIns="0" rtlCol="0"/>
            <a:lstStyle/>
            <a:p>
              <a:endParaRPr/>
            </a:p>
          </p:txBody>
        </p:sp>
        <p:sp>
          <p:nvSpPr>
            <p:cNvPr id="7" name="object 7"/>
            <p:cNvSpPr/>
            <p:nvPr/>
          </p:nvSpPr>
          <p:spPr>
            <a:xfrm>
              <a:off x="1865761" y="3522956"/>
              <a:ext cx="71120" cy="394970"/>
            </a:xfrm>
            <a:custGeom>
              <a:avLst/>
              <a:gdLst/>
              <a:ahLst/>
              <a:cxnLst/>
              <a:rect l="l" t="t" r="r" b="b"/>
              <a:pathLst>
                <a:path w="71119" h="394970">
                  <a:moveTo>
                    <a:pt x="0" y="0"/>
                  </a:moveTo>
                  <a:lnTo>
                    <a:pt x="70846" y="394505"/>
                  </a:lnTo>
                </a:path>
              </a:pathLst>
            </a:custGeom>
            <a:ln w="31899">
              <a:solidFill>
                <a:srgbClr val="000000"/>
              </a:solidFill>
            </a:ln>
          </p:spPr>
          <p:txBody>
            <a:bodyPr wrap="square" lIns="0" tIns="0" rIns="0" bIns="0" rtlCol="0"/>
            <a:lstStyle/>
            <a:p>
              <a:endParaRPr/>
            </a:p>
          </p:txBody>
        </p:sp>
        <p:sp>
          <p:nvSpPr>
            <p:cNvPr id="8" name="object 8"/>
            <p:cNvSpPr/>
            <p:nvPr/>
          </p:nvSpPr>
          <p:spPr>
            <a:xfrm>
              <a:off x="1944385" y="2860498"/>
              <a:ext cx="1880870" cy="1057275"/>
            </a:xfrm>
            <a:custGeom>
              <a:avLst/>
              <a:gdLst/>
              <a:ahLst/>
              <a:cxnLst/>
              <a:rect l="l" t="t" r="r" b="b"/>
              <a:pathLst>
                <a:path w="1880870" h="1057275">
                  <a:moveTo>
                    <a:pt x="0" y="1056962"/>
                  </a:moveTo>
                  <a:lnTo>
                    <a:pt x="93387" y="0"/>
                  </a:lnTo>
                </a:path>
                <a:path w="1880870" h="1057275">
                  <a:moveTo>
                    <a:pt x="93387" y="0"/>
                  </a:moveTo>
                  <a:lnTo>
                    <a:pt x="1880871" y="0"/>
                  </a:lnTo>
                </a:path>
              </a:pathLst>
            </a:custGeom>
            <a:ln w="16300">
              <a:solidFill>
                <a:srgbClr val="000000"/>
              </a:solidFill>
            </a:ln>
          </p:spPr>
          <p:txBody>
            <a:bodyPr wrap="square" lIns="0" tIns="0" rIns="0" bIns="0" rtlCol="0"/>
            <a:lstStyle/>
            <a:p>
              <a:endParaRPr/>
            </a:p>
          </p:txBody>
        </p:sp>
      </p:grpSp>
      <p:sp>
        <p:nvSpPr>
          <p:cNvPr id="9" name="object 9"/>
          <p:cNvSpPr txBox="1"/>
          <p:nvPr/>
        </p:nvSpPr>
        <p:spPr>
          <a:xfrm>
            <a:off x="3890391" y="3122351"/>
            <a:ext cx="558800" cy="475772"/>
          </a:xfrm>
          <a:prstGeom prst="rect">
            <a:avLst/>
          </a:prstGeom>
        </p:spPr>
        <p:txBody>
          <a:bodyPr vert="horz" wrap="square" lIns="0" tIns="13971" rIns="0" bIns="0" rtlCol="0">
            <a:spAutoFit/>
          </a:bodyPr>
          <a:lstStyle/>
          <a:p>
            <a:pPr marL="12700">
              <a:spcBef>
                <a:spcPts val="111"/>
              </a:spcBef>
            </a:pPr>
            <a:r>
              <a:rPr sz="3000" dirty="0">
                <a:latin typeface="Symbol"/>
                <a:cs typeface="Symbol"/>
              </a:rPr>
              <a:t></a:t>
            </a:r>
            <a:r>
              <a:rPr sz="3000" spc="-105" dirty="0">
                <a:latin typeface="Times New Roman"/>
                <a:cs typeface="Times New Roman"/>
              </a:rPr>
              <a:t> </a:t>
            </a:r>
            <a:r>
              <a:rPr sz="3000" i="1" spc="-25" dirty="0">
                <a:latin typeface="Times New Roman"/>
                <a:cs typeface="Times New Roman"/>
              </a:rPr>
              <a:t>z</a:t>
            </a:r>
            <a:r>
              <a:rPr sz="1251" spc="-25" dirty="0">
                <a:latin typeface="Times New Roman"/>
                <a:cs typeface="Times New Roman"/>
              </a:rPr>
              <a:t>1</a:t>
            </a:r>
            <a:endParaRPr sz="1251">
              <a:latin typeface="Times New Roman"/>
              <a:cs typeface="Times New Roman"/>
            </a:endParaRPr>
          </a:p>
        </p:txBody>
      </p:sp>
      <p:sp>
        <p:nvSpPr>
          <p:cNvPr id="10" name="object 10"/>
          <p:cNvSpPr txBox="1"/>
          <p:nvPr/>
        </p:nvSpPr>
        <p:spPr>
          <a:xfrm>
            <a:off x="1140255" y="3122351"/>
            <a:ext cx="587375" cy="475772"/>
          </a:xfrm>
          <a:prstGeom prst="rect">
            <a:avLst/>
          </a:prstGeom>
        </p:spPr>
        <p:txBody>
          <a:bodyPr vert="horz" wrap="square" lIns="0" tIns="13971" rIns="0" bIns="0" rtlCol="0">
            <a:spAutoFit/>
          </a:bodyPr>
          <a:lstStyle/>
          <a:p>
            <a:pPr marL="12700">
              <a:spcBef>
                <a:spcPts val="111"/>
              </a:spcBef>
            </a:pPr>
            <a:r>
              <a:rPr sz="3000" i="1" spc="105" dirty="0">
                <a:latin typeface="Times New Roman"/>
                <a:cs typeface="Times New Roman"/>
              </a:rPr>
              <a:t>z</a:t>
            </a:r>
            <a:r>
              <a:rPr sz="1251" spc="105" dirty="0">
                <a:latin typeface="Times New Roman"/>
                <a:cs typeface="Times New Roman"/>
              </a:rPr>
              <a:t>2</a:t>
            </a:r>
            <a:r>
              <a:rPr sz="1251" spc="415" dirty="0">
                <a:latin typeface="Times New Roman"/>
                <a:cs typeface="Times New Roman"/>
              </a:rPr>
              <a:t> </a:t>
            </a:r>
            <a:r>
              <a:rPr sz="3000" spc="-51" dirty="0">
                <a:latin typeface="Symbol"/>
                <a:cs typeface="Symbol"/>
              </a:rPr>
              <a:t></a:t>
            </a:r>
            <a:endParaRPr sz="3000">
              <a:latin typeface="Symbol"/>
              <a:cs typeface="Symbol"/>
            </a:endParaRPr>
          </a:p>
        </p:txBody>
      </p:sp>
      <p:sp>
        <p:nvSpPr>
          <p:cNvPr id="11" name="object 11"/>
          <p:cNvSpPr txBox="1"/>
          <p:nvPr/>
        </p:nvSpPr>
        <p:spPr>
          <a:xfrm>
            <a:off x="2212607" y="3422118"/>
            <a:ext cx="1445260" cy="475772"/>
          </a:xfrm>
          <a:prstGeom prst="rect">
            <a:avLst/>
          </a:prstGeom>
        </p:spPr>
        <p:txBody>
          <a:bodyPr vert="horz" wrap="square" lIns="0" tIns="13971" rIns="0" bIns="0" rtlCol="0">
            <a:spAutoFit/>
          </a:bodyPr>
          <a:lstStyle/>
          <a:p>
            <a:pPr marL="12700">
              <a:spcBef>
                <a:spcPts val="111"/>
              </a:spcBef>
            </a:pPr>
            <a:r>
              <a:rPr sz="3000" dirty="0">
                <a:latin typeface="Times New Roman"/>
                <a:cs typeface="Times New Roman"/>
              </a:rPr>
              <a:t>2</a:t>
            </a:r>
            <a:r>
              <a:rPr sz="3000" spc="-320" dirty="0">
                <a:latin typeface="Times New Roman"/>
                <a:cs typeface="Times New Roman"/>
              </a:rPr>
              <a:t> </a:t>
            </a:r>
            <a:r>
              <a:rPr sz="3000" i="1" dirty="0">
                <a:latin typeface="Times New Roman"/>
                <a:cs typeface="Times New Roman"/>
              </a:rPr>
              <a:t>p</a:t>
            </a:r>
            <a:r>
              <a:rPr sz="3000" dirty="0">
                <a:latin typeface="Times New Roman"/>
                <a:cs typeface="Times New Roman"/>
              </a:rPr>
              <a:t>(1</a:t>
            </a:r>
            <a:r>
              <a:rPr sz="3000" dirty="0">
                <a:latin typeface="Symbol"/>
                <a:cs typeface="Symbol"/>
              </a:rPr>
              <a:t></a:t>
            </a:r>
            <a:r>
              <a:rPr sz="3000" spc="169" dirty="0">
                <a:latin typeface="Times New Roman"/>
                <a:cs typeface="Times New Roman"/>
              </a:rPr>
              <a:t> </a:t>
            </a:r>
            <a:r>
              <a:rPr sz="3000" i="1" spc="-25" dirty="0">
                <a:latin typeface="Times New Roman"/>
                <a:cs typeface="Times New Roman"/>
              </a:rPr>
              <a:t>p</a:t>
            </a:r>
            <a:r>
              <a:rPr sz="3000" spc="-25" dirty="0">
                <a:latin typeface="Times New Roman"/>
                <a:cs typeface="Times New Roman"/>
              </a:rPr>
              <a:t>)</a:t>
            </a:r>
            <a:endParaRPr sz="3000">
              <a:latin typeface="Times New Roman"/>
              <a:cs typeface="Times New Roman"/>
            </a:endParaRPr>
          </a:p>
        </p:txBody>
      </p:sp>
      <p:sp>
        <p:nvSpPr>
          <p:cNvPr id="12" name="object 12"/>
          <p:cNvSpPr txBox="1"/>
          <p:nvPr/>
        </p:nvSpPr>
        <p:spPr>
          <a:xfrm>
            <a:off x="2055694" y="2880039"/>
            <a:ext cx="1720215" cy="475772"/>
          </a:xfrm>
          <a:prstGeom prst="rect">
            <a:avLst/>
          </a:prstGeom>
        </p:spPr>
        <p:txBody>
          <a:bodyPr vert="horz" wrap="square" lIns="0" tIns="13971" rIns="0" bIns="0" rtlCol="0">
            <a:spAutoFit/>
          </a:bodyPr>
          <a:lstStyle/>
          <a:p>
            <a:pPr marL="38099">
              <a:spcBef>
                <a:spcPts val="111"/>
              </a:spcBef>
            </a:pPr>
            <a:r>
              <a:rPr sz="3000" i="1" dirty="0">
                <a:latin typeface="Times New Roman"/>
                <a:cs typeface="Times New Roman"/>
              </a:rPr>
              <a:t>n</a:t>
            </a:r>
            <a:r>
              <a:rPr sz="3000" dirty="0">
                <a:latin typeface="Times New Roman"/>
                <a:cs typeface="Times New Roman"/>
              </a:rPr>
              <a:t>(</a:t>
            </a:r>
            <a:r>
              <a:rPr sz="3000" spc="-305" dirty="0">
                <a:latin typeface="Times New Roman"/>
                <a:cs typeface="Times New Roman"/>
              </a:rPr>
              <a:t> </a:t>
            </a:r>
            <a:r>
              <a:rPr sz="3000" i="1" spc="75" dirty="0">
                <a:latin typeface="Times New Roman"/>
                <a:cs typeface="Times New Roman"/>
              </a:rPr>
              <a:t>p</a:t>
            </a:r>
            <a:r>
              <a:rPr sz="1751" spc="75" dirty="0">
                <a:latin typeface="Times New Roman"/>
                <a:cs typeface="Times New Roman"/>
              </a:rPr>
              <a:t>2</a:t>
            </a:r>
            <a:r>
              <a:rPr sz="1751" spc="100" dirty="0">
                <a:latin typeface="Times New Roman"/>
                <a:cs typeface="Times New Roman"/>
              </a:rPr>
              <a:t> </a:t>
            </a:r>
            <a:r>
              <a:rPr sz="3000" dirty="0">
                <a:latin typeface="Symbol"/>
                <a:cs typeface="Symbol"/>
              </a:rPr>
              <a:t></a:t>
            </a:r>
            <a:r>
              <a:rPr sz="3000" spc="151" dirty="0">
                <a:latin typeface="Times New Roman"/>
                <a:cs typeface="Times New Roman"/>
              </a:rPr>
              <a:t> </a:t>
            </a:r>
            <a:r>
              <a:rPr sz="3000" i="1" spc="-20" dirty="0">
                <a:latin typeface="Times New Roman"/>
                <a:cs typeface="Times New Roman"/>
              </a:rPr>
              <a:t>p</a:t>
            </a:r>
            <a:r>
              <a:rPr sz="1751" spc="-20" dirty="0">
                <a:latin typeface="Times New Roman"/>
                <a:cs typeface="Times New Roman"/>
              </a:rPr>
              <a:t>1</a:t>
            </a:r>
            <a:r>
              <a:rPr sz="3000" spc="-20" dirty="0">
                <a:latin typeface="Times New Roman"/>
                <a:cs typeface="Times New Roman"/>
              </a:rPr>
              <a:t>)</a:t>
            </a:r>
            <a:r>
              <a:rPr sz="2625" spc="-31" baseline="42857" dirty="0">
                <a:latin typeface="Times New Roman"/>
                <a:cs typeface="Times New Roman"/>
              </a:rPr>
              <a:t>2</a:t>
            </a:r>
            <a:endParaRPr sz="2625" baseline="42857">
              <a:latin typeface="Times New Roman"/>
              <a:cs typeface="Times New Roman"/>
            </a:endParaRPr>
          </a:p>
        </p:txBody>
      </p:sp>
      <p:graphicFrame>
        <p:nvGraphicFramePr>
          <p:cNvPr id="13" name="object 13"/>
          <p:cNvGraphicFramePr>
            <a:graphicFrameLocks noGrp="1"/>
          </p:cNvGraphicFramePr>
          <p:nvPr/>
        </p:nvGraphicFramePr>
        <p:xfrm>
          <a:off x="1415766" y="4178809"/>
          <a:ext cx="1983105" cy="1263651"/>
        </p:xfrm>
        <a:graphic>
          <a:graphicData uri="http://schemas.openxmlformats.org/drawingml/2006/table">
            <a:tbl>
              <a:tblPr firstRow="1" bandRow="1">
                <a:tableStyleId>{2D5ABB26-0587-4C30-8999-92F81FD0307C}</a:tableStyleId>
              </a:tblPr>
              <a:tblGrid>
                <a:gridCol w="632460">
                  <a:extLst>
                    <a:ext uri="{9D8B030D-6E8A-4147-A177-3AD203B41FA5}">
                      <a16:colId xmlns:a16="http://schemas.microsoft.com/office/drawing/2014/main" val="20000"/>
                    </a:ext>
                  </a:extLst>
                </a:gridCol>
                <a:gridCol w="632460">
                  <a:extLst>
                    <a:ext uri="{9D8B030D-6E8A-4147-A177-3AD203B41FA5}">
                      <a16:colId xmlns:a16="http://schemas.microsoft.com/office/drawing/2014/main" val="20001"/>
                    </a:ext>
                  </a:extLst>
                </a:gridCol>
                <a:gridCol w="632459">
                  <a:extLst>
                    <a:ext uri="{9D8B030D-6E8A-4147-A177-3AD203B41FA5}">
                      <a16:colId xmlns:a16="http://schemas.microsoft.com/office/drawing/2014/main" val="20002"/>
                    </a:ext>
                  </a:extLst>
                </a:gridCol>
              </a:tblGrid>
              <a:tr h="200999">
                <a:tc>
                  <a:txBody>
                    <a:bodyPr/>
                    <a:lstStyle/>
                    <a:p>
                      <a:pPr marL="24130">
                        <a:lnSpc>
                          <a:spcPts val="1295"/>
                        </a:lnSpc>
                        <a:spcBef>
                          <a:spcPts val="40"/>
                        </a:spcBef>
                      </a:pPr>
                      <a:r>
                        <a:rPr sz="1100" dirty="0">
                          <a:latin typeface="Arial"/>
                          <a:cs typeface="Arial"/>
                        </a:rPr>
                        <a:t>n</a:t>
                      </a:r>
                      <a:endParaRPr sz="1100">
                        <a:latin typeface="Arial"/>
                        <a:cs typeface="Arial"/>
                      </a:endParaRPr>
                    </a:p>
                  </a:txBody>
                  <a:tcPr marL="0" marR="0" marT="5080"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tc>
                  <a:txBody>
                    <a:bodyPr/>
                    <a:lstStyle/>
                    <a:p>
                      <a:pPr marR="17145" algn="r">
                        <a:lnSpc>
                          <a:spcPts val="1295"/>
                        </a:lnSpc>
                        <a:spcBef>
                          <a:spcPts val="40"/>
                        </a:spcBef>
                      </a:pPr>
                      <a:r>
                        <a:rPr sz="1100" spc="-25" dirty="0">
                          <a:latin typeface="Arial"/>
                          <a:cs typeface="Arial"/>
                        </a:rPr>
                        <a:t>500</a:t>
                      </a:r>
                      <a:endParaRPr sz="1100">
                        <a:latin typeface="Arial"/>
                        <a:cs typeface="Arial"/>
                      </a:endParaRPr>
                    </a:p>
                  </a:txBody>
                  <a:tcPr marL="0" marR="0" marT="5080"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extLst>
                  <a:ext uri="{0D108BD9-81ED-4DB2-BD59-A6C34878D82A}">
                    <a16:rowId xmlns:a16="http://schemas.microsoft.com/office/drawing/2014/main" val="10000"/>
                  </a:ext>
                </a:extLst>
              </a:tr>
              <a:tr h="224791">
                <a:tc>
                  <a:txBody>
                    <a:bodyPr/>
                    <a:lstStyle/>
                    <a:p>
                      <a:pPr marL="24130">
                        <a:lnSpc>
                          <a:spcPct val="100000"/>
                        </a:lnSpc>
                        <a:spcBef>
                          <a:spcPts val="204"/>
                        </a:spcBef>
                      </a:pPr>
                      <a:r>
                        <a:rPr sz="1100" spc="-25" dirty="0">
                          <a:latin typeface="Arial"/>
                          <a:cs typeface="Arial"/>
                        </a:rPr>
                        <a:t>p</a:t>
                      </a:r>
                      <a:r>
                        <a:rPr sz="1100" spc="-37" baseline="-11111" dirty="0">
                          <a:latin typeface="Arial"/>
                          <a:cs typeface="Arial"/>
                        </a:rPr>
                        <a:t>2</a:t>
                      </a:r>
                      <a:endParaRPr sz="1100" baseline="-11111">
                        <a:latin typeface="Arial"/>
                        <a:cs typeface="Arial"/>
                      </a:endParaRPr>
                    </a:p>
                  </a:txBody>
                  <a:tcPr marL="0" marR="0" marT="26035"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tc>
                  <a:txBody>
                    <a:bodyPr/>
                    <a:lstStyle/>
                    <a:p>
                      <a:pPr marR="13970" algn="r">
                        <a:lnSpc>
                          <a:spcPct val="100000"/>
                        </a:lnSpc>
                        <a:spcBef>
                          <a:spcPts val="204"/>
                        </a:spcBef>
                      </a:pPr>
                      <a:r>
                        <a:rPr sz="1100" spc="-25" dirty="0">
                          <a:latin typeface="Arial"/>
                          <a:cs typeface="Arial"/>
                        </a:rPr>
                        <a:t>0.4</a:t>
                      </a:r>
                      <a:endParaRPr sz="1100">
                        <a:latin typeface="Arial"/>
                        <a:cs typeface="Arial"/>
                      </a:endParaRPr>
                    </a:p>
                  </a:txBody>
                  <a:tcPr marL="0" marR="0" marT="26035"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extLst>
                  <a:ext uri="{0D108BD9-81ED-4DB2-BD59-A6C34878D82A}">
                    <a16:rowId xmlns:a16="http://schemas.microsoft.com/office/drawing/2014/main" val="10001"/>
                  </a:ext>
                </a:extLst>
              </a:tr>
              <a:tr h="224791">
                <a:tc>
                  <a:txBody>
                    <a:bodyPr/>
                    <a:lstStyle/>
                    <a:p>
                      <a:pPr marL="24130">
                        <a:lnSpc>
                          <a:spcPct val="100000"/>
                        </a:lnSpc>
                        <a:spcBef>
                          <a:spcPts val="204"/>
                        </a:spcBef>
                      </a:pPr>
                      <a:r>
                        <a:rPr sz="1100" spc="-25" dirty="0">
                          <a:latin typeface="Arial"/>
                          <a:cs typeface="Arial"/>
                        </a:rPr>
                        <a:t>p</a:t>
                      </a:r>
                      <a:r>
                        <a:rPr sz="1100" spc="-37" baseline="-11111" dirty="0">
                          <a:latin typeface="Arial"/>
                          <a:cs typeface="Arial"/>
                        </a:rPr>
                        <a:t>1</a:t>
                      </a:r>
                      <a:endParaRPr sz="1100" baseline="-11111">
                        <a:latin typeface="Arial"/>
                        <a:cs typeface="Arial"/>
                      </a:endParaRPr>
                    </a:p>
                  </a:txBody>
                  <a:tcPr marL="0" marR="0" marT="26035"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tc>
                  <a:txBody>
                    <a:bodyPr/>
                    <a:lstStyle/>
                    <a:p>
                      <a:pPr marR="13970" algn="r">
                        <a:lnSpc>
                          <a:spcPct val="100000"/>
                        </a:lnSpc>
                        <a:spcBef>
                          <a:spcPts val="204"/>
                        </a:spcBef>
                      </a:pPr>
                      <a:r>
                        <a:rPr sz="1100" spc="-25" dirty="0">
                          <a:latin typeface="Arial"/>
                          <a:cs typeface="Arial"/>
                        </a:rPr>
                        <a:t>0.3</a:t>
                      </a:r>
                      <a:endParaRPr sz="1100">
                        <a:latin typeface="Arial"/>
                        <a:cs typeface="Arial"/>
                      </a:endParaRPr>
                    </a:p>
                  </a:txBody>
                  <a:tcPr marL="0" marR="0" marT="26035"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extLst>
                  <a:ext uri="{0D108BD9-81ED-4DB2-BD59-A6C34878D82A}">
                    <a16:rowId xmlns:a16="http://schemas.microsoft.com/office/drawing/2014/main" val="10002"/>
                  </a:ext>
                </a:extLst>
              </a:tr>
              <a:tr h="224791">
                <a:tc>
                  <a:txBody>
                    <a:bodyPr/>
                    <a:lstStyle/>
                    <a:p>
                      <a:pPr marL="24130">
                        <a:lnSpc>
                          <a:spcPct val="100000"/>
                        </a:lnSpc>
                        <a:spcBef>
                          <a:spcPts val="204"/>
                        </a:spcBef>
                      </a:pPr>
                      <a:r>
                        <a:rPr sz="1100" spc="-25" dirty="0">
                          <a:latin typeface="Arial"/>
                          <a:cs typeface="Arial"/>
                        </a:rPr>
                        <a:t>z</a:t>
                      </a:r>
                      <a:r>
                        <a:rPr sz="1100" spc="-37" baseline="-11111" dirty="0">
                          <a:latin typeface="Arial"/>
                          <a:cs typeface="Arial"/>
                        </a:rPr>
                        <a:t>1</a:t>
                      </a:r>
                      <a:endParaRPr sz="1100" baseline="-11111">
                        <a:latin typeface="Arial"/>
                        <a:cs typeface="Arial"/>
                      </a:endParaRPr>
                    </a:p>
                  </a:txBody>
                  <a:tcPr marL="0" marR="0" marT="26035"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tc>
                  <a:txBody>
                    <a:bodyPr/>
                    <a:lstStyle/>
                    <a:p>
                      <a:pPr marR="13970" algn="r">
                        <a:lnSpc>
                          <a:spcPct val="100000"/>
                        </a:lnSpc>
                        <a:spcBef>
                          <a:spcPts val="204"/>
                        </a:spcBef>
                      </a:pPr>
                      <a:r>
                        <a:rPr sz="1100" spc="-20" dirty="0">
                          <a:latin typeface="Arial"/>
                          <a:cs typeface="Arial"/>
                        </a:rPr>
                        <a:t>1.96</a:t>
                      </a:r>
                      <a:endParaRPr sz="1100">
                        <a:latin typeface="Arial"/>
                        <a:cs typeface="Arial"/>
                      </a:endParaRPr>
                    </a:p>
                  </a:txBody>
                  <a:tcPr marL="0" marR="0" marT="26035"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extLst>
                  <a:ext uri="{0D108BD9-81ED-4DB2-BD59-A6C34878D82A}">
                    <a16:rowId xmlns:a16="http://schemas.microsoft.com/office/drawing/2014/main" val="10003"/>
                  </a:ext>
                </a:extLst>
              </a:tr>
              <a:tr h="200999">
                <a:tc>
                  <a:txBody>
                    <a:bodyPr/>
                    <a:lstStyle/>
                    <a:p>
                      <a:pPr marL="24130">
                        <a:lnSpc>
                          <a:spcPts val="1295"/>
                        </a:lnSpc>
                        <a:spcBef>
                          <a:spcPts val="40"/>
                        </a:spcBef>
                      </a:pPr>
                      <a:r>
                        <a:rPr sz="1100" dirty="0">
                          <a:latin typeface="Arial"/>
                          <a:cs typeface="Arial"/>
                        </a:rPr>
                        <a:t>p</a:t>
                      </a:r>
                      <a:endParaRPr sz="1100">
                        <a:latin typeface="Arial"/>
                        <a:cs typeface="Arial"/>
                      </a:endParaRPr>
                    </a:p>
                  </a:txBody>
                  <a:tcPr marL="0" marR="0" marT="5080"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tc>
                  <a:txBody>
                    <a:bodyPr/>
                    <a:lstStyle/>
                    <a:p>
                      <a:pPr marR="13970" algn="r">
                        <a:lnSpc>
                          <a:spcPts val="1295"/>
                        </a:lnSpc>
                        <a:spcBef>
                          <a:spcPts val="40"/>
                        </a:spcBef>
                      </a:pPr>
                      <a:r>
                        <a:rPr sz="1100" spc="-20" dirty="0">
                          <a:latin typeface="Arial"/>
                          <a:cs typeface="Arial"/>
                        </a:rPr>
                        <a:t>0.35</a:t>
                      </a:r>
                      <a:endParaRPr sz="1100">
                        <a:latin typeface="Arial"/>
                        <a:cs typeface="Arial"/>
                      </a:endParaRPr>
                    </a:p>
                  </a:txBody>
                  <a:tcPr marL="0" marR="0" marT="5080"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extLst>
                  <a:ext uri="{0D108BD9-81ED-4DB2-BD59-A6C34878D82A}">
                    <a16:rowId xmlns:a16="http://schemas.microsoft.com/office/drawing/2014/main" val="10004"/>
                  </a:ext>
                </a:extLst>
              </a:tr>
              <a:tr h="224791">
                <a:tc>
                  <a:txBody>
                    <a:bodyPr/>
                    <a:lstStyle/>
                    <a:p>
                      <a:pPr marL="24130">
                        <a:lnSpc>
                          <a:spcPct val="100000"/>
                        </a:lnSpc>
                        <a:spcBef>
                          <a:spcPts val="209"/>
                        </a:spcBef>
                      </a:pPr>
                      <a:r>
                        <a:rPr sz="1100" spc="-25" dirty="0">
                          <a:latin typeface="Arial"/>
                          <a:cs typeface="Arial"/>
                        </a:rPr>
                        <a:t>z</a:t>
                      </a:r>
                      <a:r>
                        <a:rPr sz="1100" spc="-37" baseline="-11111" dirty="0">
                          <a:latin typeface="Arial"/>
                          <a:cs typeface="Arial"/>
                        </a:rPr>
                        <a:t>2</a:t>
                      </a:r>
                      <a:endParaRPr sz="1100" baseline="-11111">
                        <a:latin typeface="Arial"/>
                        <a:cs typeface="Arial"/>
                      </a:endParaRPr>
                    </a:p>
                  </a:txBody>
                  <a:tcPr marL="0" marR="0" marT="26669"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tc>
                  <a:txBody>
                    <a:bodyPr/>
                    <a:lstStyle/>
                    <a:p>
                      <a:pPr marR="14604" algn="r">
                        <a:lnSpc>
                          <a:spcPct val="100000"/>
                        </a:lnSpc>
                        <a:spcBef>
                          <a:spcPts val="209"/>
                        </a:spcBef>
                      </a:pPr>
                      <a:r>
                        <a:rPr sz="1100" spc="-10" dirty="0">
                          <a:latin typeface="Arial"/>
                          <a:cs typeface="Arial"/>
                        </a:rPr>
                        <a:t>1.354968</a:t>
                      </a:r>
                      <a:endParaRPr sz="1100">
                        <a:latin typeface="Arial"/>
                        <a:cs typeface="Arial"/>
                      </a:endParaRPr>
                    </a:p>
                  </a:txBody>
                  <a:tcPr marL="0" marR="0" marT="26669"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tc>
                  <a:txBody>
                    <a:bodyPr/>
                    <a:lstStyle/>
                    <a:p>
                      <a:pPr>
                        <a:lnSpc>
                          <a:spcPct val="100000"/>
                        </a:lnSpc>
                      </a:pPr>
                      <a:endParaRPr sz="1300">
                        <a:latin typeface="Times New Roman"/>
                        <a:cs typeface="Times New Roman"/>
                      </a:endParaRPr>
                    </a:p>
                  </a:txBody>
                  <a:tcPr marL="0" marR="0" marT="0" marB="0">
                    <a:lnL w="12700">
                      <a:solidFill>
                        <a:srgbClr val="C0C0C0"/>
                      </a:solidFill>
                      <a:prstDash val="solid"/>
                    </a:lnL>
                    <a:lnR w="12700">
                      <a:solidFill>
                        <a:srgbClr val="C0C0C0"/>
                      </a:solidFill>
                      <a:prstDash val="solid"/>
                    </a:lnR>
                    <a:lnT w="12700">
                      <a:solidFill>
                        <a:srgbClr val="C0C0C0"/>
                      </a:solidFill>
                      <a:prstDash val="solid"/>
                    </a:lnT>
                    <a:lnB w="12700">
                      <a:solidFill>
                        <a:srgbClr val="C0C0C0"/>
                      </a:solidFill>
                      <a:prstDash val="solid"/>
                    </a:lnB>
                  </a:tcPr>
                </a:tc>
                <a:extLst>
                  <a:ext uri="{0D108BD9-81ED-4DB2-BD59-A6C34878D82A}">
                    <a16:rowId xmlns:a16="http://schemas.microsoft.com/office/drawing/2014/main" val="10005"/>
                  </a:ext>
                </a:extLst>
              </a:tr>
            </a:tbl>
          </a:graphicData>
        </a:graphic>
      </p:graphicFrame>
      <p:grpSp>
        <p:nvGrpSpPr>
          <p:cNvPr id="14" name="object 14"/>
          <p:cNvGrpSpPr/>
          <p:nvPr/>
        </p:nvGrpSpPr>
        <p:grpSpPr>
          <a:xfrm>
            <a:off x="4758945" y="2250826"/>
            <a:ext cx="4371340" cy="3478529"/>
            <a:chOff x="4758944" y="2250822"/>
            <a:chExt cx="4371340" cy="3478529"/>
          </a:xfrm>
        </p:grpSpPr>
        <p:pic>
          <p:nvPicPr>
            <p:cNvPr id="15" name="object 15"/>
            <p:cNvPicPr/>
            <p:nvPr/>
          </p:nvPicPr>
          <p:blipFill>
            <a:blip r:embed="rId2" cstate="print"/>
            <a:stretch>
              <a:fillRect/>
            </a:stretch>
          </p:blipFill>
          <p:spPr>
            <a:xfrm>
              <a:off x="5272254" y="2250822"/>
              <a:ext cx="3857664" cy="2829112"/>
            </a:xfrm>
            <a:prstGeom prst="rect">
              <a:avLst/>
            </a:prstGeom>
          </p:spPr>
        </p:pic>
        <p:sp>
          <p:nvSpPr>
            <p:cNvPr id="16" name="object 16"/>
            <p:cNvSpPr/>
            <p:nvPr/>
          </p:nvSpPr>
          <p:spPr>
            <a:xfrm>
              <a:off x="4765294" y="5078730"/>
              <a:ext cx="3987800" cy="643890"/>
            </a:xfrm>
            <a:custGeom>
              <a:avLst/>
              <a:gdLst/>
              <a:ahLst/>
              <a:cxnLst/>
              <a:rect l="l" t="t" r="r" b="b"/>
              <a:pathLst>
                <a:path w="3987800" h="643889">
                  <a:moveTo>
                    <a:pt x="0" y="295656"/>
                  </a:moveTo>
                  <a:lnTo>
                    <a:pt x="3961637" y="0"/>
                  </a:lnTo>
                  <a:lnTo>
                    <a:pt x="3987546" y="348234"/>
                  </a:lnTo>
                  <a:lnTo>
                    <a:pt x="25907" y="643877"/>
                  </a:lnTo>
                  <a:lnTo>
                    <a:pt x="0" y="295656"/>
                  </a:lnTo>
                  <a:close/>
                </a:path>
              </a:pathLst>
            </a:custGeom>
            <a:ln w="12700">
              <a:solidFill>
                <a:srgbClr val="000000"/>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4881499" y="5235448"/>
              <a:ext cx="3631436" cy="414011"/>
            </a:xfrm>
            <a:prstGeom prst="rect">
              <a:avLst/>
            </a:prstGeom>
          </p:spPr>
        </p:pic>
        <p:sp>
          <p:nvSpPr>
            <p:cNvPr id="18" name="object 18"/>
            <p:cNvSpPr/>
            <p:nvPr/>
          </p:nvSpPr>
          <p:spPr>
            <a:xfrm>
              <a:off x="6665976" y="4168140"/>
              <a:ext cx="614680" cy="250190"/>
            </a:xfrm>
            <a:custGeom>
              <a:avLst/>
              <a:gdLst/>
              <a:ahLst/>
              <a:cxnLst/>
              <a:rect l="l" t="t" r="r" b="b"/>
              <a:pathLst>
                <a:path w="614679" h="250189">
                  <a:moveTo>
                    <a:pt x="0" y="124968"/>
                  </a:moveTo>
                  <a:lnTo>
                    <a:pt x="24139" y="76348"/>
                  </a:lnTo>
                  <a:lnTo>
                    <a:pt x="89963" y="36623"/>
                  </a:lnTo>
                  <a:lnTo>
                    <a:pt x="135414" y="21357"/>
                  </a:lnTo>
                  <a:lnTo>
                    <a:pt x="187577" y="9828"/>
                  </a:lnTo>
                  <a:lnTo>
                    <a:pt x="245212" y="2541"/>
                  </a:lnTo>
                  <a:lnTo>
                    <a:pt x="307085" y="0"/>
                  </a:lnTo>
                  <a:lnTo>
                    <a:pt x="368959" y="2541"/>
                  </a:lnTo>
                  <a:lnTo>
                    <a:pt x="426594" y="9828"/>
                  </a:lnTo>
                  <a:lnTo>
                    <a:pt x="478757" y="21357"/>
                  </a:lnTo>
                  <a:lnTo>
                    <a:pt x="524208" y="36623"/>
                  </a:lnTo>
                  <a:lnTo>
                    <a:pt x="561712" y="55122"/>
                  </a:lnTo>
                  <a:lnTo>
                    <a:pt x="607930" y="99798"/>
                  </a:lnTo>
                  <a:lnTo>
                    <a:pt x="614172" y="124968"/>
                  </a:lnTo>
                  <a:lnTo>
                    <a:pt x="607930" y="150137"/>
                  </a:lnTo>
                  <a:lnTo>
                    <a:pt x="561712" y="194813"/>
                  </a:lnTo>
                  <a:lnTo>
                    <a:pt x="524208" y="213312"/>
                  </a:lnTo>
                  <a:lnTo>
                    <a:pt x="478757" y="228578"/>
                  </a:lnTo>
                  <a:lnTo>
                    <a:pt x="426594" y="240107"/>
                  </a:lnTo>
                  <a:lnTo>
                    <a:pt x="368959" y="247394"/>
                  </a:lnTo>
                  <a:lnTo>
                    <a:pt x="307085" y="249936"/>
                  </a:lnTo>
                  <a:lnTo>
                    <a:pt x="245212" y="247394"/>
                  </a:lnTo>
                  <a:lnTo>
                    <a:pt x="187577" y="240107"/>
                  </a:lnTo>
                  <a:lnTo>
                    <a:pt x="135414" y="228578"/>
                  </a:lnTo>
                  <a:lnTo>
                    <a:pt x="89963" y="213312"/>
                  </a:lnTo>
                  <a:lnTo>
                    <a:pt x="52459" y="194813"/>
                  </a:lnTo>
                  <a:lnTo>
                    <a:pt x="6241" y="150137"/>
                  </a:lnTo>
                  <a:lnTo>
                    <a:pt x="0" y="124968"/>
                  </a:lnTo>
                  <a:close/>
                </a:path>
              </a:pathLst>
            </a:custGeom>
            <a:ln w="12192">
              <a:solidFill>
                <a:srgbClr val="3333CC"/>
              </a:solidFill>
            </a:ln>
          </p:spPr>
          <p:txBody>
            <a:bodyPr wrap="square" lIns="0" tIns="0" rIns="0" bIns="0" rtlCol="0"/>
            <a:lstStyle/>
            <a:p>
              <a:endParaRPr/>
            </a:p>
          </p:txBody>
        </p:sp>
      </p:grpSp>
      <p:sp>
        <p:nvSpPr>
          <p:cNvPr id="19" name="object 19"/>
          <p:cNvSpPr txBox="1"/>
          <p:nvPr/>
        </p:nvSpPr>
        <p:spPr>
          <a:xfrm>
            <a:off x="1597155" y="5949698"/>
            <a:ext cx="5718175" cy="822661"/>
          </a:xfrm>
          <a:prstGeom prst="rect">
            <a:avLst/>
          </a:prstGeom>
          <a:ln w="12192">
            <a:solidFill>
              <a:srgbClr val="3333CC"/>
            </a:solidFill>
          </a:ln>
        </p:spPr>
        <p:txBody>
          <a:bodyPr vert="horz" wrap="square" lIns="0" tIns="83185" rIns="0" bIns="0" rtlCol="0">
            <a:spAutoFit/>
          </a:bodyPr>
          <a:lstStyle/>
          <a:p>
            <a:pPr marL="91438" marR="225420">
              <a:spcBef>
                <a:spcPts val="655"/>
              </a:spcBef>
            </a:pPr>
            <a:r>
              <a:rPr sz="1600" b="1" dirty="0">
                <a:solidFill>
                  <a:srgbClr val="333399"/>
                </a:solidFill>
                <a:latin typeface="Arial"/>
                <a:cs typeface="Arial"/>
              </a:rPr>
              <a:t>Accept</a:t>
            </a:r>
            <a:r>
              <a:rPr sz="1600" b="1" spc="-15" dirty="0">
                <a:solidFill>
                  <a:srgbClr val="333399"/>
                </a:solidFill>
                <a:latin typeface="Arial"/>
                <a:cs typeface="Arial"/>
              </a:rPr>
              <a:t> </a:t>
            </a:r>
            <a:r>
              <a:rPr sz="1600" b="1" dirty="0">
                <a:solidFill>
                  <a:srgbClr val="333399"/>
                </a:solidFill>
                <a:latin typeface="Arial"/>
                <a:cs typeface="Arial"/>
              </a:rPr>
              <a:t>an</a:t>
            </a:r>
            <a:r>
              <a:rPr sz="1600" b="1" spc="-51" dirty="0">
                <a:solidFill>
                  <a:srgbClr val="333399"/>
                </a:solidFill>
                <a:latin typeface="Arial"/>
                <a:cs typeface="Arial"/>
              </a:rPr>
              <a:t> </a:t>
            </a:r>
            <a:r>
              <a:rPr sz="1600" b="1" dirty="0">
                <a:solidFill>
                  <a:srgbClr val="333399"/>
                </a:solidFill>
                <a:latin typeface="Arial"/>
                <a:cs typeface="Arial"/>
              </a:rPr>
              <a:t>interpretation</a:t>
            </a:r>
            <a:r>
              <a:rPr sz="1600" b="1" spc="-11" dirty="0">
                <a:solidFill>
                  <a:srgbClr val="333399"/>
                </a:solidFill>
                <a:latin typeface="Arial"/>
                <a:cs typeface="Arial"/>
              </a:rPr>
              <a:t> </a:t>
            </a:r>
            <a:r>
              <a:rPr sz="1600" b="1" dirty="0">
                <a:solidFill>
                  <a:srgbClr val="333399"/>
                </a:solidFill>
                <a:latin typeface="Arial"/>
                <a:cs typeface="Arial"/>
              </a:rPr>
              <a:t>that</a:t>
            </a:r>
            <a:r>
              <a:rPr sz="1600" b="1" spc="-45" dirty="0">
                <a:solidFill>
                  <a:srgbClr val="333399"/>
                </a:solidFill>
                <a:latin typeface="Arial"/>
                <a:cs typeface="Arial"/>
              </a:rPr>
              <a:t> </a:t>
            </a:r>
            <a:r>
              <a:rPr sz="1600" b="1" dirty="0">
                <a:solidFill>
                  <a:srgbClr val="333399"/>
                </a:solidFill>
                <a:latin typeface="Arial"/>
                <a:cs typeface="Arial"/>
              </a:rPr>
              <a:t>there</a:t>
            </a:r>
            <a:r>
              <a:rPr sz="1600" b="1" spc="-31" dirty="0">
                <a:solidFill>
                  <a:srgbClr val="333399"/>
                </a:solidFill>
                <a:latin typeface="Arial"/>
                <a:cs typeface="Arial"/>
              </a:rPr>
              <a:t> </a:t>
            </a:r>
            <a:r>
              <a:rPr sz="1600" b="1" dirty="0">
                <a:solidFill>
                  <a:srgbClr val="333399"/>
                </a:solidFill>
                <a:latin typeface="Arial"/>
                <a:cs typeface="Arial"/>
              </a:rPr>
              <a:t>is</a:t>
            </a:r>
            <a:r>
              <a:rPr sz="1600" b="1" spc="-45" dirty="0">
                <a:solidFill>
                  <a:srgbClr val="333399"/>
                </a:solidFill>
                <a:latin typeface="Arial"/>
                <a:cs typeface="Arial"/>
              </a:rPr>
              <a:t> </a:t>
            </a:r>
            <a:r>
              <a:rPr sz="1600" b="1" dirty="0">
                <a:solidFill>
                  <a:srgbClr val="333399"/>
                </a:solidFill>
                <a:latin typeface="Arial"/>
                <a:cs typeface="Arial"/>
              </a:rPr>
              <a:t>truly</a:t>
            </a:r>
            <a:r>
              <a:rPr sz="1600" b="1" spc="-45" dirty="0">
                <a:solidFill>
                  <a:srgbClr val="333399"/>
                </a:solidFill>
                <a:latin typeface="Arial"/>
                <a:cs typeface="Arial"/>
              </a:rPr>
              <a:t> </a:t>
            </a:r>
            <a:r>
              <a:rPr sz="1600" b="1" spc="-25" dirty="0">
                <a:solidFill>
                  <a:srgbClr val="333399"/>
                </a:solidFill>
                <a:latin typeface="Arial"/>
                <a:cs typeface="Arial"/>
              </a:rPr>
              <a:t>no </a:t>
            </a:r>
            <a:r>
              <a:rPr sz="1600" b="1" dirty="0">
                <a:solidFill>
                  <a:srgbClr val="333399"/>
                </a:solidFill>
                <a:latin typeface="Arial"/>
                <a:cs typeface="Arial"/>
              </a:rPr>
              <a:t>intervention</a:t>
            </a:r>
            <a:r>
              <a:rPr sz="1600" b="1" spc="11" dirty="0">
                <a:solidFill>
                  <a:srgbClr val="333399"/>
                </a:solidFill>
                <a:latin typeface="Arial"/>
                <a:cs typeface="Arial"/>
              </a:rPr>
              <a:t> </a:t>
            </a:r>
            <a:r>
              <a:rPr sz="1600" b="1" dirty="0">
                <a:solidFill>
                  <a:srgbClr val="333399"/>
                </a:solidFill>
                <a:latin typeface="Arial"/>
                <a:cs typeface="Arial"/>
              </a:rPr>
              <a:t>effect</a:t>
            </a:r>
            <a:r>
              <a:rPr sz="1600" b="1" spc="-11" dirty="0">
                <a:solidFill>
                  <a:srgbClr val="333399"/>
                </a:solidFill>
                <a:latin typeface="Arial"/>
                <a:cs typeface="Arial"/>
              </a:rPr>
              <a:t> </a:t>
            </a:r>
            <a:r>
              <a:rPr sz="1600" b="1" dirty="0">
                <a:solidFill>
                  <a:srgbClr val="333399"/>
                </a:solidFill>
                <a:latin typeface="Arial"/>
                <a:cs typeface="Arial"/>
              </a:rPr>
              <a:t>if</a:t>
            </a:r>
            <a:r>
              <a:rPr sz="1600" b="1" spc="-20" dirty="0">
                <a:solidFill>
                  <a:srgbClr val="333399"/>
                </a:solidFill>
                <a:latin typeface="Arial"/>
                <a:cs typeface="Arial"/>
              </a:rPr>
              <a:t> </a:t>
            </a:r>
            <a:r>
              <a:rPr sz="1600" b="1" dirty="0">
                <a:solidFill>
                  <a:srgbClr val="333399"/>
                </a:solidFill>
                <a:latin typeface="Arial"/>
                <a:cs typeface="Arial"/>
              </a:rPr>
              <a:t>the</a:t>
            </a:r>
            <a:r>
              <a:rPr sz="1600" b="1" spc="-31" dirty="0">
                <a:solidFill>
                  <a:srgbClr val="333399"/>
                </a:solidFill>
                <a:latin typeface="Arial"/>
                <a:cs typeface="Arial"/>
              </a:rPr>
              <a:t> </a:t>
            </a:r>
            <a:r>
              <a:rPr sz="1600" b="1" spc="-11" dirty="0">
                <a:solidFill>
                  <a:srgbClr val="333399"/>
                </a:solidFill>
                <a:latin typeface="Arial"/>
                <a:cs typeface="Arial"/>
              </a:rPr>
              <a:t>post-</a:t>
            </a:r>
            <a:r>
              <a:rPr sz="1600" b="1" dirty="0">
                <a:solidFill>
                  <a:srgbClr val="333399"/>
                </a:solidFill>
                <a:latin typeface="Arial"/>
                <a:cs typeface="Arial"/>
              </a:rPr>
              <a:t>trial</a:t>
            </a:r>
            <a:r>
              <a:rPr sz="1600" b="1" spc="5" dirty="0">
                <a:solidFill>
                  <a:srgbClr val="333399"/>
                </a:solidFill>
                <a:latin typeface="Arial"/>
                <a:cs typeface="Arial"/>
              </a:rPr>
              <a:t> </a:t>
            </a:r>
            <a:r>
              <a:rPr sz="1600" b="1" dirty="0">
                <a:solidFill>
                  <a:srgbClr val="333399"/>
                </a:solidFill>
                <a:latin typeface="Arial"/>
                <a:cs typeface="Arial"/>
              </a:rPr>
              <a:t>power</a:t>
            </a:r>
            <a:r>
              <a:rPr sz="1600" b="1" spc="-45" dirty="0">
                <a:solidFill>
                  <a:srgbClr val="333399"/>
                </a:solidFill>
                <a:latin typeface="Arial"/>
                <a:cs typeface="Arial"/>
              </a:rPr>
              <a:t> </a:t>
            </a:r>
            <a:r>
              <a:rPr sz="1600" b="1" dirty="0">
                <a:solidFill>
                  <a:srgbClr val="333399"/>
                </a:solidFill>
                <a:latin typeface="Arial"/>
                <a:cs typeface="Arial"/>
              </a:rPr>
              <a:t>is</a:t>
            </a:r>
            <a:r>
              <a:rPr sz="1600" b="1" spc="-31" dirty="0">
                <a:solidFill>
                  <a:srgbClr val="333399"/>
                </a:solidFill>
                <a:latin typeface="Arial"/>
                <a:cs typeface="Arial"/>
              </a:rPr>
              <a:t> </a:t>
            </a:r>
            <a:r>
              <a:rPr sz="1600" b="1" dirty="0">
                <a:solidFill>
                  <a:srgbClr val="333399"/>
                </a:solidFill>
                <a:latin typeface="Arial"/>
                <a:cs typeface="Arial"/>
              </a:rPr>
              <a:t>at</a:t>
            </a:r>
            <a:r>
              <a:rPr sz="1600" b="1" spc="-31" dirty="0">
                <a:solidFill>
                  <a:srgbClr val="333399"/>
                </a:solidFill>
                <a:latin typeface="Arial"/>
                <a:cs typeface="Arial"/>
              </a:rPr>
              <a:t> </a:t>
            </a:r>
            <a:r>
              <a:rPr sz="1600" b="1" dirty="0">
                <a:solidFill>
                  <a:srgbClr val="333399"/>
                </a:solidFill>
                <a:latin typeface="Arial"/>
                <a:cs typeface="Arial"/>
              </a:rPr>
              <a:t>least</a:t>
            </a:r>
            <a:r>
              <a:rPr sz="1600" b="1" spc="-25" dirty="0">
                <a:solidFill>
                  <a:srgbClr val="333399"/>
                </a:solidFill>
                <a:latin typeface="Arial"/>
                <a:cs typeface="Arial"/>
              </a:rPr>
              <a:t> </a:t>
            </a:r>
            <a:r>
              <a:rPr sz="1600" b="1" spc="-20" dirty="0">
                <a:solidFill>
                  <a:srgbClr val="333399"/>
                </a:solidFill>
                <a:latin typeface="Arial"/>
                <a:cs typeface="Arial"/>
              </a:rPr>
              <a:t>90%. </a:t>
            </a:r>
            <a:r>
              <a:rPr sz="1600" b="1" dirty="0">
                <a:solidFill>
                  <a:srgbClr val="FF0000"/>
                </a:solidFill>
                <a:latin typeface="Arial"/>
                <a:cs typeface="Arial"/>
              </a:rPr>
              <a:t>MUCH</a:t>
            </a:r>
            <a:r>
              <a:rPr sz="1600" b="1" spc="-85" dirty="0">
                <a:solidFill>
                  <a:srgbClr val="FF0000"/>
                </a:solidFill>
                <a:latin typeface="Arial"/>
                <a:cs typeface="Arial"/>
              </a:rPr>
              <a:t> </a:t>
            </a:r>
            <a:r>
              <a:rPr sz="1600" b="1" dirty="0">
                <a:solidFill>
                  <a:srgbClr val="FF0000"/>
                </a:solidFill>
                <a:latin typeface="Arial"/>
                <a:cs typeface="Arial"/>
              </a:rPr>
              <a:t>BETTER!::</a:t>
            </a:r>
            <a:r>
              <a:rPr sz="1600" b="1" spc="-31" dirty="0">
                <a:solidFill>
                  <a:srgbClr val="FF0000"/>
                </a:solidFill>
                <a:latin typeface="Arial"/>
                <a:cs typeface="Arial"/>
              </a:rPr>
              <a:t> </a:t>
            </a:r>
            <a:r>
              <a:rPr sz="1600" b="1" dirty="0">
                <a:solidFill>
                  <a:srgbClr val="FF0000"/>
                </a:solidFill>
                <a:latin typeface="Arial"/>
                <a:cs typeface="Arial"/>
              </a:rPr>
              <a:t>Interpret</a:t>
            </a:r>
            <a:r>
              <a:rPr sz="1600" b="1" spc="-55" dirty="0">
                <a:solidFill>
                  <a:srgbClr val="FF0000"/>
                </a:solidFill>
                <a:latin typeface="Arial"/>
                <a:cs typeface="Arial"/>
              </a:rPr>
              <a:t> </a:t>
            </a:r>
            <a:r>
              <a:rPr sz="1600" b="1" spc="-11" dirty="0">
                <a:solidFill>
                  <a:srgbClr val="FF0000"/>
                </a:solidFill>
                <a:latin typeface="Arial"/>
                <a:cs typeface="Arial"/>
              </a:rPr>
              <a:t>95%CI!</a:t>
            </a:r>
            <a:endParaRPr sz="1600">
              <a:latin typeface="Arial"/>
              <a:cs typeface="Arial"/>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858" y="186943"/>
            <a:ext cx="7987665" cy="596958"/>
          </a:xfrm>
          <a:prstGeom prst="rect">
            <a:avLst/>
          </a:prstGeom>
        </p:spPr>
        <p:txBody>
          <a:bodyPr vert="horz" wrap="square" lIns="0" tIns="12065" rIns="0" bIns="0" rtlCol="0">
            <a:spAutoFit/>
          </a:bodyPr>
          <a:lstStyle/>
          <a:p>
            <a:pPr marL="340351" marR="5080" indent="-327652">
              <a:spcBef>
                <a:spcPts val="95"/>
              </a:spcBef>
            </a:pPr>
            <a:r>
              <a:rPr sz="1900" dirty="0"/>
              <a:t>Interpretation</a:t>
            </a:r>
            <a:r>
              <a:rPr sz="1900" spc="-31" dirty="0"/>
              <a:t> </a:t>
            </a:r>
            <a:r>
              <a:rPr sz="1900" dirty="0"/>
              <a:t>of</a:t>
            </a:r>
            <a:r>
              <a:rPr sz="1900" spc="-55" dirty="0"/>
              <a:t> </a:t>
            </a:r>
            <a:r>
              <a:rPr sz="1900" dirty="0"/>
              <a:t>95%</a:t>
            </a:r>
            <a:r>
              <a:rPr sz="1900" spc="-35" dirty="0"/>
              <a:t> </a:t>
            </a:r>
            <a:r>
              <a:rPr sz="1900" dirty="0"/>
              <a:t>CI</a:t>
            </a:r>
            <a:r>
              <a:rPr sz="1900" spc="-55" dirty="0"/>
              <a:t> </a:t>
            </a:r>
            <a:r>
              <a:rPr sz="1900" dirty="0"/>
              <a:t>of</a:t>
            </a:r>
            <a:r>
              <a:rPr sz="1900" spc="-55" dirty="0"/>
              <a:t> </a:t>
            </a:r>
            <a:r>
              <a:rPr sz="1900" dirty="0"/>
              <a:t>relative risks</a:t>
            </a:r>
            <a:r>
              <a:rPr sz="1900" spc="-55" dirty="0"/>
              <a:t> </a:t>
            </a:r>
            <a:r>
              <a:rPr sz="1900" dirty="0"/>
              <a:t>when</a:t>
            </a:r>
            <a:r>
              <a:rPr sz="1900" spc="-80" dirty="0"/>
              <a:t> </a:t>
            </a:r>
            <a:r>
              <a:rPr sz="1900" dirty="0"/>
              <a:t>assessing</a:t>
            </a:r>
            <a:r>
              <a:rPr sz="1900" spc="-40" dirty="0"/>
              <a:t> </a:t>
            </a:r>
            <a:r>
              <a:rPr sz="1900" dirty="0"/>
              <a:t>whether</a:t>
            </a:r>
            <a:r>
              <a:rPr sz="1900" spc="-65" dirty="0"/>
              <a:t> </a:t>
            </a:r>
            <a:r>
              <a:rPr sz="1900" spc="-25" dirty="0"/>
              <a:t>one </a:t>
            </a:r>
            <a:r>
              <a:rPr sz="1900" dirty="0"/>
              <a:t>intervention</a:t>
            </a:r>
            <a:r>
              <a:rPr sz="1900" spc="-11" dirty="0"/>
              <a:t> </a:t>
            </a:r>
            <a:r>
              <a:rPr sz="1900" dirty="0"/>
              <a:t>is</a:t>
            </a:r>
            <a:r>
              <a:rPr sz="1900" spc="-60" dirty="0"/>
              <a:t> </a:t>
            </a:r>
            <a:r>
              <a:rPr sz="1900" dirty="0"/>
              <a:t>better</a:t>
            </a:r>
            <a:r>
              <a:rPr sz="1900" spc="-40" dirty="0"/>
              <a:t> </a:t>
            </a:r>
            <a:r>
              <a:rPr sz="1900" dirty="0"/>
              <a:t>or</a:t>
            </a:r>
            <a:r>
              <a:rPr sz="1900" spc="-55" dirty="0"/>
              <a:t> </a:t>
            </a:r>
            <a:r>
              <a:rPr sz="1900" dirty="0"/>
              <a:t>worse</a:t>
            </a:r>
            <a:r>
              <a:rPr sz="1900" spc="-71" dirty="0"/>
              <a:t> </a:t>
            </a:r>
            <a:r>
              <a:rPr sz="1900" dirty="0"/>
              <a:t>or</a:t>
            </a:r>
            <a:r>
              <a:rPr sz="1900" spc="-55" dirty="0"/>
              <a:t> </a:t>
            </a:r>
            <a:r>
              <a:rPr sz="1900" dirty="0"/>
              <a:t>similar</a:t>
            </a:r>
            <a:r>
              <a:rPr sz="1900" spc="-51" dirty="0"/>
              <a:t> </a:t>
            </a:r>
            <a:r>
              <a:rPr sz="1900" dirty="0"/>
              <a:t>to</a:t>
            </a:r>
            <a:r>
              <a:rPr sz="1900" spc="-51" dirty="0"/>
              <a:t> </a:t>
            </a:r>
            <a:r>
              <a:rPr sz="1900" dirty="0"/>
              <a:t>another</a:t>
            </a:r>
            <a:r>
              <a:rPr sz="1900" spc="-51" dirty="0"/>
              <a:t> </a:t>
            </a:r>
            <a:r>
              <a:rPr sz="1900" spc="-11" dirty="0"/>
              <a:t>intervention</a:t>
            </a:r>
            <a:endParaRPr sz="1900"/>
          </a:p>
        </p:txBody>
      </p:sp>
      <p:sp>
        <p:nvSpPr>
          <p:cNvPr id="3" name="object 3"/>
          <p:cNvSpPr/>
          <p:nvPr/>
        </p:nvSpPr>
        <p:spPr>
          <a:xfrm>
            <a:off x="609600" y="829055"/>
            <a:ext cx="8077200" cy="835660"/>
          </a:xfrm>
          <a:custGeom>
            <a:avLst/>
            <a:gdLst/>
            <a:ahLst/>
            <a:cxnLst/>
            <a:rect l="l" t="t" r="r" b="b"/>
            <a:pathLst>
              <a:path w="8077200" h="835660">
                <a:moveTo>
                  <a:pt x="0" y="835151"/>
                </a:moveTo>
                <a:lnTo>
                  <a:pt x="8077200" y="835151"/>
                </a:lnTo>
                <a:lnTo>
                  <a:pt x="8077200" y="0"/>
                </a:lnTo>
                <a:lnTo>
                  <a:pt x="0" y="0"/>
                </a:lnTo>
                <a:lnTo>
                  <a:pt x="0" y="835151"/>
                </a:lnTo>
                <a:close/>
              </a:path>
            </a:pathLst>
          </a:custGeom>
          <a:ln w="12192">
            <a:solidFill>
              <a:srgbClr val="000000"/>
            </a:solidFill>
          </a:ln>
        </p:spPr>
        <p:txBody>
          <a:bodyPr wrap="square" lIns="0" tIns="0" rIns="0" bIns="0" rtlCol="0"/>
          <a:lstStyle/>
          <a:p>
            <a:endParaRPr/>
          </a:p>
        </p:txBody>
      </p:sp>
      <p:sp>
        <p:nvSpPr>
          <p:cNvPr id="4" name="object 4"/>
          <p:cNvSpPr txBox="1"/>
          <p:nvPr/>
        </p:nvSpPr>
        <p:spPr>
          <a:xfrm>
            <a:off x="688343" y="854456"/>
            <a:ext cx="697865" cy="716222"/>
          </a:xfrm>
          <a:prstGeom prst="rect">
            <a:avLst/>
          </a:prstGeom>
        </p:spPr>
        <p:txBody>
          <a:bodyPr vert="horz" wrap="square" lIns="0" tIns="12700" rIns="0" bIns="0" rtlCol="0">
            <a:spAutoFit/>
          </a:bodyPr>
          <a:lstStyle/>
          <a:p>
            <a:pPr marL="181606">
              <a:lnSpc>
                <a:spcPts val="2871"/>
              </a:lnSpc>
              <a:spcBef>
                <a:spcPts val="100"/>
              </a:spcBef>
            </a:pPr>
            <a:r>
              <a:rPr b="1" spc="-25" dirty="0">
                <a:latin typeface="Arial"/>
                <a:cs typeface="Arial"/>
              </a:rPr>
              <a:t>RR</a:t>
            </a:r>
            <a:endParaRPr>
              <a:latin typeface="Arial"/>
              <a:cs typeface="Arial"/>
            </a:endParaRPr>
          </a:p>
          <a:p>
            <a:pPr marL="12700">
              <a:lnSpc>
                <a:spcPts val="2871"/>
              </a:lnSpc>
            </a:pPr>
            <a:r>
              <a:rPr b="1" spc="-25" dirty="0">
                <a:latin typeface="Arial"/>
                <a:cs typeface="Arial"/>
              </a:rPr>
              <a:t>%PE</a:t>
            </a:r>
            <a:endParaRPr>
              <a:latin typeface="Arial"/>
              <a:cs typeface="Arial"/>
            </a:endParaRPr>
          </a:p>
        </p:txBody>
      </p:sp>
      <p:sp>
        <p:nvSpPr>
          <p:cNvPr id="5" name="object 5"/>
          <p:cNvSpPr txBox="1"/>
          <p:nvPr/>
        </p:nvSpPr>
        <p:spPr>
          <a:xfrm>
            <a:off x="2509773" y="854455"/>
            <a:ext cx="4521200" cy="717440"/>
          </a:xfrm>
          <a:prstGeom prst="rect">
            <a:avLst/>
          </a:prstGeom>
        </p:spPr>
        <p:txBody>
          <a:bodyPr vert="horz" wrap="square" lIns="0" tIns="12700" rIns="0" bIns="0" rtlCol="0">
            <a:spAutoFit/>
          </a:bodyPr>
          <a:lstStyle/>
          <a:p>
            <a:pPr marL="1440779">
              <a:lnSpc>
                <a:spcPts val="2871"/>
              </a:lnSpc>
              <a:spcBef>
                <a:spcPts val="100"/>
              </a:spcBef>
              <a:tabLst>
                <a:tab pos="2619945" algn="l"/>
              </a:tabLst>
            </a:pPr>
            <a:r>
              <a:rPr b="1" spc="-25" dirty="0">
                <a:latin typeface="Arial"/>
                <a:cs typeface="Arial"/>
              </a:rPr>
              <a:t>1.1</a:t>
            </a:r>
            <a:r>
              <a:rPr b="1" dirty="0">
                <a:latin typeface="Arial"/>
                <a:cs typeface="Arial"/>
              </a:rPr>
              <a:t>	</a:t>
            </a:r>
            <a:r>
              <a:rPr b="1" spc="-25" dirty="0">
                <a:latin typeface="Arial"/>
                <a:cs typeface="Arial"/>
              </a:rPr>
              <a:t>0.9</a:t>
            </a:r>
            <a:endParaRPr>
              <a:latin typeface="Arial"/>
              <a:cs typeface="Arial"/>
            </a:endParaRPr>
          </a:p>
          <a:p>
            <a:pPr marL="12700">
              <a:lnSpc>
                <a:spcPts val="2871"/>
              </a:lnSpc>
              <a:tabLst>
                <a:tab pos="2120847" algn="l"/>
                <a:tab pos="2641534" algn="l"/>
              </a:tabLst>
            </a:pPr>
            <a:r>
              <a:rPr b="1" dirty="0">
                <a:latin typeface="Times New Roman"/>
                <a:cs typeface="Times New Roman"/>
              </a:rPr>
              <a:t>(</a:t>
            </a:r>
            <a:r>
              <a:rPr b="1" dirty="0">
                <a:latin typeface="Arial"/>
                <a:cs typeface="Arial"/>
              </a:rPr>
              <a:t>INFERIOR)</a:t>
            </a:r>
            <a:r>
              <a:rPr b="1" spc="-25" dirty="0">
                <a:latin typeface="Arial"/>
                <a:cs typeface="Arial"/>
              </a:rPr>
              <a:t> </a:t>
            </a:r>
            <a:r>
              <a:rPr b="1" spc="-20" dirty="0">
                <a:latin typeface="Arial"/>
                <a:cs typeface="Arial"/>
              </a:rPr>
              <a:t>–10%</a:t>
            </a:r>
            <a:r>
              <a:rPr b="1" dirty="0">
                <a:latin typeface="Arial"/>
                <a:cs typeface="Arial"/>
              </a:rPr>
              <a:t>	</a:t>
            </a:r>
            <a:r>
              <a:rPr b="1" spc="-25" dirty="0">
                <a:latin typeface="Arial"/>
                <a:cs typeface="Arial"/>
              </a:rPr>
              <a:t>0%</a:t>
            </a:r>
            <a:r>
              <a:rPr b="1" dirty="0">
                <a:latin typeface="Arial"/>
                <a:cs typeface="Arial"/>
              </a:rPr>
              <a:t>	10%</a:t>
            </a:r>
            <a:r>
              <a:rPr b="1" spc="-55" dirty="0">
                <a:latin typeface="Arial"/>
                <a:cs typeface="Arial"/>
              </a:rPr>
              <a:t> </a:t>
            </a:r>
            <a:r>
              <a:rPr b="1" spc="-11" dirty="0">
                <a:latin typeface="Arial"/>
                <a:cs typeface="Arial"/>
              </a:rPr>
              <a:t>(SUPERIOR)</a:t>
            </a:r>
            <a:endParaRPr>
              <a:latin typeface="Arial"/>
              <a:cs typeface="Arial"/>
            </a:endParaRPr>
          </a:p>
        </p:txBody>
      </p:sp>
      <p:grpSp>
        <p:nvGrpSpPr>
          <p:cNvPr id="6" name="object 6"/>
          <p:cNvGrpSpPr/>
          <p:nvPr/>
        </p:nvGrpSpPr>
        <p:grpSpPr>
          <a:xfrm>
            <a:off x="757238" y="1566484"/>
            <a:ext cx="7434580" cy="4534535"/>
            <a:chOff x="757237" y="1566481"/>
            <a:chExt cx="7434580" cy="4534535"/>
          </a:xfrm>
        </p:grpSpPr>
        <p:sp>
          <p:nvSpPr>
            <p:cNvPr id="7" name="object 7"/>
            <p:cNvSpPr/>
            <p:nvPr/>
          </p:nvSpPr>
          <p:spPr>
            <a:xfrm>
              <a:off x="3886200" y="1571244"/>
              <a:ext cx="1066800" cy="4525010"/>
            </a:xfrm>
            <a:custGeom>
              <a:avLst/>
              <a:gdLst/>
              <a:ahLst/>
              <a:cxnLst/>
              <a:rect l="l" t="t" r="r" b="b"/>
              <a:pathLst>
                <a:path w="1066800" h="4525010">
                  <a:moveTo>
                    <a:pt x="0" y="0"/>
                  </a:moveTo>
                  <a:lnTo>
                    <a:pt x="0" y="4495800"/>
                  </a:lnTo>
                </a:path>
                <a:path w="1066800" h="4525010">
                  <a:moveTo>
                    <a:pt x="1066800" y="28955"/>
                  </a:moveTo>
                  <a:lnTo>
                    <a:pt x="1066800" y="4524756"/>
                  </a:lnTo>
                </a:path>
              </a:pathLst>
            </a:custGeom>
            <a:ln w="9144">
              <a:solidFill>
                <a:srgbClr val="000000"/>
              </a:solidFill>
              <a:prstDash val="dot"/>
            </a:ln>
          </p:spPr>
          <p:txBody>
            <a:bodyPr wrap="square" lIns="0" tIns="0" rIns="0" bIns="0" rtlCol="0"/>
            <a:lstStyle/>
            <a:p>
              <a:endParaRPr/>
            </a:p>
          </p:txBody>
        </p:sp>
        <p:sp>
          <p:nvSpPr>
            <p:cNvPr id="8" name="object 8"/>
            <p:cNvSpPr/>
            <p:nvPr/>
          </p:nvSpPr>
          <p:spPr>
            <a:xfrm>
              <a:off x="795528" y="2133600"/>
              <a:ext cx="7391400" cy="0"/>
            </a:xfrm>
            <a:custGeom>
              <a:avLst/>
              <a:gdLst/>
              <a:ahLst/>
              <a:cxnLst/>
              <a:rect l="l" t="t" r="r" b="b"/>
              <a:pathLst>
                <a:path w="7391400">
                  <a:moveTo>
                    <a:pt x="0" y="0"/>
                  </a:moveTo>
                  <a:lnTo>
                    <a:pt x="7391400" y="0"/>
                  </a:lnTo>
                </a:path>
              </a:pathLst>
            </a:custGeom>
            <a:ln w="9144">
              <a:solidFill>
                <a:srgbClr val="000000"/>
              </a:solidFill>
            </a:ln>
          </p:spPr>
          <p:txBody>
            <a:bodyPr wrap="square" lIns="0" tIns="0" rIns="0" bIns="0" rtlCol="0"/>
            <a:lstStyle/>
            <a:p>
              <a:endParaRPr/>
            </a:p>
          </p:txBody>
        </p:sp>
        <p:sp>
          <p:nvSpPr>
            <p:cNvPr id="9" name="object 9"/>
            <p:cNvSpPr/>
            <p:nvPr/>
          </p:nvSpPr>
          <p:spPr>
            <a:xfrm>
              <a:off x="5177028" y="1943100"/>
              <a:ext cx="1297305" cy="78105"/>
            </a:xfrm>
            <a:custGeom>
              <a:avLst/>
              <a:gdLst/>
              <a:ahLst/>
              <a:cxnLst/>
              <a:rect l="l" t="t" r="r" b="b"/>
              <a:pathLst>
                <a:path w="1297304" h="78105">
                  <a:moveTo>
                    <a:pt x="38862" y="0"/>
                  </a:moveTo>
                  <a:lnTo>
                    <a:pt x="0" y="38862"/>
                  </a:lnTo>
                  <a:lnTo>
                    <a:pt x="38862" y="77724"/>
                  </a:lnTo>
                  <a:lnTo>
                    <a:pt x="64770" y="51815"/>
                  </a:lnTo>
                  <a:lnTo>
                    <a:pt x="38862" y="51815"/>
                  </a:lnTo>
                  <a:lnTo>
                    <a:pt x="38862" y="25908"/>
                  </a:lnTo>
                  <a:lnTo>
                    <a:pt x="64770" y="25908"/>
                  </a:lnTo>
                  <a:lnTo>
                    <a:pt x="38862" y="0"/>
                  </a:lnTo>
                  <a:close/>
                </a:path>
                <a:path w="1297304" h="78105">
                  <a:moveTo>
                    <a:pt x="1258062" y="0"/>
                  </a:moveTo>
                  <a:lnTo>
                    <a:pt x="1219200" y="38862"/>
                  </a:lnTo>
                  <a:lnTo>
                    <a:pt x="1258062" y="77724"/>
                  </a:lnTo>
                  <a:lnTo>
                    <a:pt x="1283970" y="51815"/>
                  </a:lnTo>
                  <a:lnTo>
                    <a:pt x="1258062" y="51815"/>
                  </a:lnTo>
                  <a:lnTo>
                    <a:pt x="1258062" y="25908"/>
                  </a:lnTo>
                  <a:lnTo>
                    <a:pt x="1283970" y="25908"/>
                  </a:lnTo>
                  <a:lnTo>
                    <a:pt x="1258062" y="0"/>
                  </a:lnTo>
                  <a:close/>
                </a:path>
                <a:path w="1297304" h="78105">
                  <a:moveTo>
                    <a:pt x="64770" y="25908"/>
                  </a:moveTo>
                  <a:lnTo>
                    <a:pt x="38862" y="25908"/>
                  </a:lnTo>
                  <a:lnTo>
                    <a:pt x="38862" y="51815"/>
                  </a:lnTo>
                  <a:lnTo>
                    <a:pt x="64770" y="51815"/>
                  </a:lnTo>
                  <a:lnTo>
                    <a:pt x="77724" y="38862"/>
                  </a:lnTo>
                  <a:lnTo>
                    <a:pt x="64770" y="25908"/>
                  </a:lnTo>
                  <a:close/>
                </a:path>
                <a:path w="1297304" h="78105">
                  <a:moveTo>
                    <a:pt x="1232153" y="25908"/>
                  </a:moveTo>
                  <a:lnTo>
                    <a:pt x="64770" y="25908"/>
                  </a:lnTo>
                  <a:lnTo>
                    <a:pt x="77724" y="38862"/>
                  </a:lnTo>
                  <a:lnTo>
                    <a:pt x="64770" y="51815"/>
                  </a:lnTo>
                  <a:lnTo>
                    <a:pt x="1232153" y="51815"/>
                  </a:lnTo>
                  <a:lnTo>
                    <a:pt x="1219200" y="38862"/>
                  </a:lnTo>
                  <a:lnTo>
                    <a:pt x="1232153" y="25908"/>
                  </a:lnTo>
                  <a:close/>
                </a:path>
                <a:path w="1297304" h="78105">
                  <a:moveTo>
                    <a:pt x="1283970" y="25908"/>
                  </a:moveTo>
                  <a:lnTo>
                    <a:pt x="1258062" y="25908"/>
                  </a:lnTo>
                  <a:lnTo>
                    <a:pt x="1258062" y="51815"/>
                  </a:lnTo>
                  <a:lnTo>
                    <a:pt x="1283970" y="51815"/>
                  </a:lnTo>
                  <a:lnTo>
                    <a:pt x="1296924" y="38862"/>
                  </a:lnTo>
                  <a:lnTo>
                    <a:pt x="1283970" y="25908"/>
                  </a:lnTo>
                  <a:close/>
                </a:path>
              </a:pathLst>
            </a:custGeom>
            <a:solidFill>
              <a:srgbClr val="000000"/>
            </a:solidFill>
          </p:spPr>
          <p:txBody>
            <a:bodyPr wrap="square" lIns="0" tIns="0" rIns="0" bIns="0" rtlCol="0"/>
            <a:lstStyle/>
            <a:p>
              <a:endParaRPr/>
            </a:p>
          </p:txBody>
        </p:sp>
        <p:sp>
          <p:nvSpPr>
            <p:cNvPr id="10" name="object 10"/>
            <p:cNvSpPr/>
            <p:nvPr/>
          </p:nvSpPr>
          <p:spPr>
            <a:xfrm>
              <a:off x="762000" y="1862328"/>
              <a:ext cx="7391400" cy="1643380"/>
            </a:xfrm>
            <a:custGeom>
              <a:avLst/>
              <a:gdLst/>
              <a:ahLst/>
              <a:cxnLst/>
              <a:rect l="l" t="t" r="r" b="b"/>
              <a:pathLst>
                <a:path w="7391400" h="1643379">
                  <a:moveTo>
                    <a:pt x="4986528" y="0"/>
                  </a:moveTo>
                  <a:lnTo>
                    <a:pt x="4986528" y="228600"/>
                  </a:lnTo>
                </a:path>
                <a:path w="7391400" h="1643379">
                  <a:moveTo>
                    <a:pt x="0" y="1642872"/>
                  </a:moveTo>
                  <a:lnTo>
                    <a:pt x="7391400" y="1642872"/>
                  </a:lnTo>
                </a:path>
              </a:pathLst>
            </a:custGeom>
            <a:ln w="9144">
              <a:solidFill>
                <a:srgbClr val="000000"/>
              </a:solidFill>
            </a:ln>
          </p:spPr>
          <p:txBody>
            <a:bodyPr wrap="square" lIns="0" tIns="0" rIns="0" bIns="0" rtlCol="0"/>
            <a:lstStyle/>
            <a:p>
              <a:endParaRPr/>
            </a:p>
          </p:txBody>
        </p:sp>
        <p:sp>
          <p:nvSpPr>
            <p:cNvPr id="11" name="object 11"/>
            <p:cNvSpPr/>
            <p:nvPr/>
          </p:nvSpPr>
          <p:spPr>
            <a:xfrm>
              <a:off x="4076700" y="3238500"/>
              <a:ext cx="840105" cy="78105"/>
            </a:xfrm>
            <a:custGeom>
              <a:avLst/>
              <a:gdLst/>
              <a:ahLst/>
              <a:cxnLst/>
              <a:rect l="l" t="t" r="r" b="b"/>
              <a:pathLst>
                <a:path w="840104" h="78104">
                  <a:moveTo>
                    <a:pt x="38862" y="0"/>
                  </a:moveTo>
                  <a:lnTo>
                    <a:pt x="0" y="38862"/>
                  </a:lnTo>
                  <a:lnTo>
                    <a:pt x="38862" y="77724"/>
                  </a:lnTo>
                  <a:lnTo>
                    <a:pt x="64770" y="51815"/>
                  </a:lnTo>
                  <a:lnTo>
                    <a:pt x="38862" y="51815"/>
                  </a:lnTo>
                  <a:lnTo>
                    <a:pt x="38862" y="25908"/>
                  </a:lnTo>
                  <a:lnTo>
                    <a:pt x="64770" y="25908"/>
                  </a:lnTo>
                  <a:lnTo>
                    <a:pt x="38862" y="0"/>
                  </a:lnTo>
                  <a:close/>
                </a:path>
                <a:path w="840104" h="78104">
                  <a:moveTo>
                    <a:pt x="800862" y="0"/>
                  </a:moveTo>
                  <a:lnTo>
                    <a:pt x="762000" y="38862"/>
                  </a:lnTo>
                  <a:lnTo>
                    <a:pt x="800862" y="77724"/>
                  </a:lnTo>
                  <a:lnTo>
                    <a:pt x="826770" y="51815"/>
                  </a:lnTo>
                  <a:lnTo>
                    <a:pt x="800862" y="51815"/>
                  </a:lnTo>
                  <a:lnTo>
                    <a:pt x="800862" y="25908"/>
                  </a:lnTo>
                  <a:lnTo>
                    <a:pt x="826770" y="25908"/>
                  </a:lnTo>
                  <a:lnTo>
                    <a:pt x="800862" y="0"/>
                  </a:lnTo>
                  <a:close/>
                </a:path>
                <a:path w="840104" h="78104">
                  <a:moveTo>
                    <a:pt x="64770" y="25908"/>
                  </a:moveTo>
                  <a:lnTo>
                    <a:pt x="38862" y="25908"/>
                  </a:lnTo>
                  <a:lnTo>
                    <a:pt x="38862" y="51815"/>
                  </a:lnTo>
                  <a:lnTo>
                    <a:pt x="64770" y="51815"/>
                  </a:lnTo>
                  <a:lnTo>
                    <a:pt x="77724" y="38862"/>
                  </a:lnTo>
                  <a:lnTo>
                    <a:pt x="64770" y="25908"/>
                  </a:lnTo>
                  <a:close/>
                </a:path>
                <a:path w="840104" h="78104">
                  <a:moveTo>
                    <a:pt x="774953" y="25908"/>
                  </a:moveTo>
                  <a:lnTo>
                    <a:pt x="64770" y="25908"/>
                  </a:lnTo>
                  <a:lnTo>
                    <a:pt x="77724" y="38862"/>
                  </a:lnTo>
                  <a:lnTo>
                    <a:pt x="64770" y="51815"/>
                  </a:lnTo>
                  <a:lnTo>
                    <a:pt x="774953" y="51815"/>
                  </a:lnTo>
                  <a:lnTo>
                    <a:pt x="762000" y="38862"/>
                  </a:lnTo>
                  <a:lnTo>
                    <a:pt x="774953" y="25908"/>
                  </a:lnTo>
                  <a:close/>
                </a:path>
                <a:path w="840104" h="78104">
                  <a:moveTo>
                    <a:pt x="826770" y="25908"/>
                  </a:moveTo>
                  <a:lnTo>
                    <a:pt x="800862" y="25908"/>
                  </a:lnTo>
                  <a:lnTo>
                    <a:pt x="800862" y="51815"/>
                  </a:lnTo>
                  <a:lnTo>
                    <a:pt x="826770" y="51815"/>
                  </a:lnTo>
                  <a:lnTo>
                    <a:pt x="839724" y="38862"/>
                  </a:lnTo>
                  <a:lnTo>
                    <a:pt x="826770" y="25908"/>
                  </a:lnTo>
                  <a:close/>
                </a:path>
              </a:pathLst>
            </a:custGeom>
            <a:solidFill>
              <a:srgbClr val="000000"/>
            </a:solidFill>
          </p:spPr>
          <p:txBody>
            <a:bodyPr wrap="square" lIns="0" tIns="0" rIns="0" bIns="0" rtlCol="0"/>
            <a:lstStyle/>
            <a:p>
              <a:endParaRPr/>
            </a:p>
          </p:txBody>
        </p:sp>
        <p:sp>
          <p:nvSpPr>
            <p:cNvPr id="12" name="object 12"/>
            <p:cNvSpPr/>
            <p:nvPr/>
          </p:nvSpPr>
          <p:spPr>
            <a:xfrm>
              <a:off x="762000" y="3157727"/>
              <a:ext cx="7391400" cy="1186180"/>
            </a:xfrm>
            <a:custGeom>
              <a:avLst/>
              <a:gdLst/>
              <a:ahLst/>
              <a:cxnLst/>
              <a:rect l="l" t="t" r="r" b="b"/>
              <a:pathLst>
                <a:path w="7391400" h="1186179">
                  <a:moveTo>
                    <a:pt x="3733800" y="0"/>
                  </a:moveTo>
                  <a:lnTo>
                    <a:pt x="3733800" y="228600"/>
                  </a:lnTo>
                </a:path>
                <a:path w="7391400" h="1186179">
                  <a:moveTo>
                    <a:pt x="0" y="1185672"/>
                  </a:moveTo>
                  <a:lnTo>
                    <a:pt x="7391400" y="1185672"/>
                  </a:lnTo>
                </a:path>
              </a:pathLst>
            </a:custGeom>
            <a:ln w="9144">
              <a:solidFill>
                <a:srgbClr val="000000"/>
              </a:solidFill>
            </a:ln>
          </p:spPr>
          <p:txBody>
            <a:bodyPr wrap="square" lIns="0" tIns="0" rIns="0" bIns="0" rtlCol="0"/>
            <a:lstStyle/>
            <a:p>
              <a:endParaRPr/>
            </a:p>
          </p:txBody>
        </p:sp>
        <p:sp>
          <p:nvSpPr>
            <p:cNvPr id="13" name="object 13"/>
            <p:cNvSpPr/>
            <p:nvPr/>
          </p:nvSpPr>
          <p:spPr>
            <a:xfrm>
              <a:off x="3695700" y="4085844"/>
              <a:ext cx="3589020" cy="78105"/>
            </a:xfrm>
            <a:custGeom>
              <a:avLst/>
              <a:gdLst/>
              <a:ahLst/>
              <a:cxnLst/>
              <a:rect l="l" t="t" r="r" b="b"/>
              <a:pathLst>
                <a:path w="3589020" h="78104">
                  <a:moveTo>
                    <a:pt x="38862" y="0"/>
                  </a:moveTo>
                  <a:lnTo>
                    <a:pt x="0" y="38861"/>
                  </a:lnTo>
                  <a:lnTo>
                    <a:pt x="38862" y="77723"/>
                  </a:lnTo>
                  <a:lnTo>
                    <a:pt x="64770" y="51815"/>
                  </a:lnTo>
                  <a:lnTo>
                    <a:pt x="38862" y="51815"/>
                  </a:lnTo>
                  <a:lnTo>
                    <a:pt x="38862" y="25907"/>
                  </a:lnTo>
                  <a:lnTo>
                    <a:pt x="64770" y="25907"/>
                  </a:lnTo>
                  <a:lnTo>
                    <a:pt x="38862" y="0"/>
                  </a:lnTo>
                  <a:close/>
                </a:path>
                <a:path w="3589020" h="78104">
                  <a:moveTo>
                    <a:pt x="3550157" y="0"/>
                  </a:moveTo>
                  <a:lnTo>
                    <a:pt x="3511296" y="38861"/>
                  </a:lnTo>
                  <a:lnTo>
                    <a:pt x="3550157" y="77723"/>
                  </a:lnTo>
                  <a:lnTo>
                    <a:pt x="3576066" y="51815"/>
                  </a:lnTo>
                  <a:lnTo>
                    <a:pt x="3550157" y="51815"/>
                  </a:lnTo>
                  <a:lnTo>
                    <a:pt x="3550157" y="25907"/>
                  </a:lnTo>
                  <a:lnTo>
                    <a:pt x="3576066" y="25907"/>
                  </a:lnTo>
                  <a:lnTo>
                    <a:pt x="3550157" y="0"/>
                  </a:lnTo>
                  <a:close/>
                </a:path>
                <a:path w="3589020" h="78104">
                  <a:moveTo>
                    <a:pt x="64770" y="25907"/>
                  </a:moveTo>
                  <a:lnTo>
                    <a:pt x="38862" y="25907"/>
                  </a:lnTo>
                  <a:lnTo>
                    <a:pt x="38862" y="51815"/>
                  </a:lnTo>
                  <a:lnTo>
                    <a:pt x="64770" y="51815"/>
                  </a:lnTo>
                  <a:lnTo>
                    <a:pt x="77724" y="38861"/>
                  </a:lnTo>
                  <a:lnTo>
                    <a:pt x="64770" y="25907"/>
                  </a:lnTo>
                  <a:close/>
                </a:path>
                <a:path w="3589020" h="78104">
                  <a:moveTo>
                    <a:pt x="3524250" y="25907"/>
                  </a:moveTo>
                  <a:lnTo>
                    <a:pt x="64770" y="25907"/>
                  </a:lnTo>
                  <a:lnTo>
                    <a:pt x="77724" y="38861"/>
                  </a:lnTo>
                  <a:lnTo>
                    <a:pt x="64770" y="51815"/>
                  </a:lnTo>
                  <a:lnTo>
                    <a:pt x="3524250" y="51815"/>
                  </a:lnTo>
                  <a:lnTo>
                    <a:pt x="3511296" y="38861"/>
                  </a:lnTo>
                  <a:lnTo>
                    <a:pt x="3524250" y="25907"/>
                  </a:lnTo>
                  <a:close/>
                </a:path>
                <a:path w="3589020" h="78104">
                  <a:moveTo>
                    <a:pt x="3576066" y="25907"/>
                  </a:moveTo>
                  <a:lnTo>
                    <a:pt x="3550157" y="25907"/>
                  </a:lnTo>
                  <a:lnTo>
                    <a:pt x="3550157" y="51815"/>
                  </a:lnTo>
                  <a:lnTo>
                    <a:pt x="3576066" y="51815"/>
                  </a:lnTo>
                  <a:lnTo>
                    <a:pt x="3589020" y="38861"/>
                  </a:lnTo>
                  <a:lnTo>
                    <a:pt x="3576066" y="25907"/>
                  </a:lnTo>
                  <a:close/>
                </a:path>
              </a:pathLst>
            </a:custGeom>
            <a:solidFill>
              <a:srgbClr val="000000"/>
            </a:solidFill>
          </p:spPr>
          <p:txBody>
            <a:bodyPr wrap="square" lIns="0" tIns="0" rIns="0" bIns="0" rtlCol="0"/>
            <a:lstStyle/>
            <a:p>
              <a:endParaRPr/>
            </a:p>
          </p:txBody>
        </p:sp>
        <p:sp>
          <p:nvSpPr>
            <p:cNvPr id="14" name="object 14"/>
            <p:cNvSpPr/>
            <p:nvPr/>
          </p:nvSpPr>
          <p:spPr>
            <a:xfrm>
              <a:off x="762000" y="4009644"/>
              <a:ext cx="7391400" cy="1477010"/>
            </a:xfrm>
            <a:custGeom>
              <a:avLst/>
              <a:gdLst/>
              <a:ahLst/>
              <a:cxnLst/>
              <a:rect l="l" t="t" r="r" b="b"/>
              <a:pathLst>
                <a:path w="7391400" h="1477010">
                  <a:moveTo>
                    <a:pt x="4572000" y="0"/>
                  </a:moveTo>
                  <a:lnTo>
                    <a:pt x="4572000" y="228599"/>
                  </a:lnTo>
                </a:path>
                <a:path w="7391400" h="1477010">
                  <a:moveTo>
                    <a:pt x="0" y="1476755"/>
                  </a:moveTo>
                  <a:lnTo>
                    <a:pt x="7391400" y="1476755"/>
                  </a:lnTo>
                </a:path>
              </a:pathLst>
            </a:custGeom>
            <a:ln w="9144">
              <a:solidFill>
                <a:srgbClr val="000000"/>
              </a:solidFill>
            </a:ln>
          </p:spPr>
          <p:txBody>
            <a:bodyPr wrap="square" lIns="0" tIns="0" rIns="0" bIns="0" rtlCol="0"/>
            <a:lstStyle/>
            <a:p>
              <a:endParaRPr/>
            </a:p>
          </p:txBody>
        </p:sp>
        <p:sp>
          <p:nvSpPr>
            <p:cNvPr id="15" name="object 15"/>
            <p:cNvSpPr/>
            <p:nvPr/>
          </p:nvSpPr>
          <p:spPr>
            <a:xfrm>
              <a:off x="4034028" y="5286755"/>
              <a:ext cx="1906905" cy="78105"/>
            </a:xfrm>
            <a:custGeom>
              <a:avLst/>
              <a:gdLst/>
              <a:ahLst/>
              <a:cxnLst/>
              <a:rect l="l" t="t" r="r" b="b"/>
              <a:pathLst>
                <a:path w="1906904" h="78104">
                  <a:moveTo>
                    <a:pt x="38862" y="0"/>
                  </a:moveTo>
                  <a:lnTo>
                    <a:pt x="0" y="38862"/>
                  </a:lnTo>
                  <a:lnTo>
                    <a:pt x="38862" y="77724"/>
                  </a:lnTo>
                  <a:lnTo>
                    <a:pt x="64770" y="51816"/>
                  </a:lnTo>
                  <a:lnTo>
                    <a:pt x="38862" y="51816"/>
                  </a:lnTo>
                  <a:lnTo>
                    <a:pt x="38862" y="25908"/>
                  </a:lnTo>
                  <a:lnTo>
                    <a:pt x="64770" y="25908"/>
                  </a:lnTo>
                  <a:lnTo>
                    <a:pt x="38862" y="0"/>
                  </a:lnTo>
                  <a:close/>
                </a:path>
                <a:path w="1906904" h="78104">
                  <a:moveTo>
                    <a:pt x="1867662" y="0"/>
                  </a:moveTo>
                  <a:lnTo>
                    <a:pt x="1828800" y="38862"/>
                  </a:lnTo>
                  <a:lnTo>
                    <a:pt x="1867662" y="77724"/>
                  </a:lnTo>
                  <a:lnTo>
                    <a:pt x="1893570" y="51816"/>
                  </a:lnTo>
                  <a:lnTo>
                    <a:pt x="1867662" y="51816"/>
                  </a:lnTo>
                  <a:lnTo>
                    <a:pt x="1867662" y="25908"/>
                  </a:lnTo>
                  <a:lnTo>
                    <a:pt x="1893570" y="25908"/>
                  </a:lnTo>
                  <a:lnTo>
                    <a:pt x="1867662" y="0"/>
                  </a:lnTo>
                  <a:close/>
                </a:path>
                <a:path w="1906904" h="78104">
                  <a:moveTo>
                    <a:pt x="64770" y="25908"/>
                  </a:moveTo>
                  <a:lnTo>
                    <a:pt x="38862" y="25908"/>
                  </a:lnTo>
                  <a:lnTo>
                    <a:pt x="38862" y="51816"/>
                  </a:lnTo>
                  <a:lnTo>
                    <a:pt x="64770" y="51816"/>
                  </a:lnTo>
                  <a:lnTo>
                    <a:pt x="77724" y="38862"/>
                  </a:lnTo>
                  <a:lnTo>
                    <a:pt x="64770" y="25908"/>
                  </a:lnTo>
                  <a:close/>
                </a:path>
                <a:path w="1906904" h="78104">
                  <a:moveTo>
                    <a:pt x="1841753" y="25908"/>
                  </a:moveTo>
                  <a:lnTo>
                    <a:pt x="64770" y="25908"/>
                  </a:lnTo>
                  <a:lnTo>
                    <a:pt x="77724" y="38862"/>
                  </a:lnTo>
                  <a:lnTo>
                    <a:pt x="64770" y="51816"/>
                  </a:lnTo>
                  <a:lnTo>
                    <a:pt x="1841753" y="51816"/>
                  </a:lnTo>
                  <a:lnTo>
                    <a:pt x="1828800" y="38862"/>
                  </a:lnTo>
                  <a:lnTo>
                    <a:pt x="1841753" y="25908"/>
                  </a:lnTo>
                  <a:close/>
                </a:path>
                <a:path w="1906904" h="78104">
                  <a:moveTo>
                    <a:pt x="1893570" y="25908"/>
                  </a:moveTo>
                  <a:lnTo>
                    <a:pt x="1867662" y="25908"/>
                  </a:lnTo>
                  <a:lnTo>
                    <a:pt x="1867662" y="51816"/>
                  </a:lnTo>
                  <a:lnTo>
                    <a:pt x="1893570" y="51816"/>
                  </a:lnTo>
                  <a:lnTo>
                    <a:pt x="1906524" y="38862"/>
                  </a:lnTo>
                  <a:lnTo>
                    <a:pt x="1893570" y="25908"/>
                  </a:lnTo>
                  <a:close/>
                </a:path>
              </a:pathLst>
            </a:custGeom>
            <a:solidFill>
              <a:srgbClr val="000000"/>
            </a:solidFill>
          </p:spPr>
          <p:txBody>
            <a:bodyPr wrap="square" lIns="0" tIns="0" rIns="0" bIns="0" rtlCol="0"/>
            <a:lstStyle/>
            <a:p>
              <a:endParaRPr/>
            </a:p>
          </p:txBody>
        </p:sp>
        <p:sp>
          <p:nvSpPr>
            <p:cNvPr id="16" name="object 16"/>
            <p:cNvSpPr/>
            <p:nvPr/>
          </p:nvSpPr>
          <p:spPr>
            <a:xfrm>
              <a:off x="4439411" y="1571244"/>
              <a:ext cx="562610" cy="4495800"/>
            </a:xfrm>
            <a:custGeom>
              <a:avLst/>
              <a:gdLst/>
              <a:ahLst/>
              <a:cxnLst/>
              <a:rect l="l" t="t" r="r" b="b"/>
              <a:pathLst>
                <a:path w="562610" h="4495800">
                  <a:moveTo>
                    <a:pt x="562355" y="3630167"/>
                  </a:moveTo>
                  <a:lnTo>
                    <a:pt x="562355" y="3858767"/>
                  </a:lnTo>
                </a:path>
                <a:path w="562610" h="4495800">
                  <a:moveTo>
                    <a:pt x="0" y="0"/>
                  </a:moveTo>
                  <a:lnTo>
                    <a:pt x="0" y="4495800"/>
                  </a:lnTo>
                </a:path>
              </a:pathLst>
            </a:custGeom>
            <a:ln w="9144">
              <a:solidFill>
                <a:srgbClr val="000000"/>
              </a:solidFill>
            </a:ln>
          </p:spPr>
          <p:txBody>
            <a:bodyPr wrap="square" lIns="0" tIns="0" rIns="0" bIns="0" rtlCol="0"/>
            <a:lstStyle/>
            <a:p>
              <a:endParaRPr/>
            </a:p>
          </p:txBody>
        </p:sp>
      </p:grpSp>
      <p:sp>
        <p:nvSpPr>
          <p:cNvPr id="17" name="object 17"/>
          <p:cNvSpPr txBox="1"/>
          <p:nvPr/>
        </p:nvSpPr>
        <p:spPr>
          <a:xfrm>
            <a:off x="5413630" y="2161160"/>
            <a:ext cx="965835" cy="289823"/>
          </a:xfrm>
          <a:prstGeom prst="rect">
            <a:avLst/>
          </a:prstGeom>
        </p:spPr>
        <p:txBody>
          <a:bodyPr vert="horz" wrap="square" lIns="0" tIns="12700" rIns="0" bIns="0" rtlCol="0">
            <a:spAutoFit/>
          </a:bodyPr>
          <a:lstStyle/>
          <a:p>
            <a:pPr marL="12700">
              <a:spcBef>
                <a:spcPts val="100"/>
              </a:spcBef>
            </a:pPr>
            <a:r>
              <a:rPr b="1" spc="-11" dirty="0">
                <a:latin typeface="Arial"/>
                <a:cs typeface="Arial"/>
              </a:rPr>
              <a:t>Superior</a:t>
            </a:r>
            <a:endParaRPr>
              <a:latin typeface="Arial"/>
              <a:cs typeface="Arial"/>
            </a:endParaRPr>
          </a:p>
        </p:txBody>
      </p:sp>
      <p:sp>
        <p:nvSpPr>
          <p:cNvPr id="18" name="object 18"/>
          <p:cNvSpPr txBox="1"/>
          <p:nvPr/>
        </p:nvSpPr>
        <p:spPr>
          <a:xfrm>
            <a:off x="5190875" y="3116961"/>
            <a:ext cx="1176655" cy="289823"/>
          </a:xfrm>
          <a:prstGeom prst="rect">
            <a:avLst/>
          </a:prstGeom>
        </p:spPr>
        <p:txBody>
          <a:bodyPr vert="horz" wrap="square" lIns="0" tIns="12700" rIns="0" bIns="0" rtlCol="0">
            <a:spAutoFit/>
          </a:bodyPr>
          <a:lstStyle/>
          <a:p>
            <a:pPr marL="12700">
              <a:spcBef>
                <a:spcPts val="100"/>
              </a:spcBef>
            </a:pPr>
            <a:r>
              <a:rPr b="1" spc="-11" dirty="0">
                <a:latin typeface="Arial"/>
                <a:cs typeface="Arial"/>
              </a:rPr>
              <a:t>Equivalent</a:t>
            </a:r>
            <a:endParaRPr>
              <a:latin typeface="Arial"/>
              <a:cs typeface="Arial"/>
            </a:endParaRPr>
          </a:p>
        </p:txBody>
      </p:sp>
      <p:sp>
        <p:nvSpPr>
          <p:cNvPr id="19" name="object 19"/>
          <p:cNvSpPr txBox="1"/>
          <p:nvPr/>
        </p:nvSpPr>
        <p:spPr>
          <a:xfrm>
            <a:off x="5413631" y="4351732"/>
            <a:ext cx="2966085" cy="2200602"/>
          </a:xfrm>
          <a:prstGeom prst="rect">
            <a:avLst/>
          </a:prstGeom>
        </p:spPr>
        <p:txBody>
          <a:bodyPr vert="horz" wrap="square" lIns="0" tIns="12700" rIns="0" bIns="0" rtlCol="0">
            <a:spAutoFit/>
          </a:bodyPr>
          <a:lstStyle/>
          <a:p>
            <a:pPr marL="12700">
              <a:spcBef>
                <a:spcPts val="100"/>
              </a:spcBef>
            </a:pPr>
            <a:r>
              <a:rPr b="1" dirty="0">
                <a:latin typeface="Arial"/>
                <a:cs typeface="Arial"/>
              </a:rPr>
              <a:t>Uncertain:</a:t>
            </a:r>
            <a:r>
              <a:rPr b="1" spc="-25" dirty="0">
                <a:latin typeface="Arial"/>
                <a:cs typeface="Arial"/>
              </a:rPr>
              <a:t> </a:t>
            </a:r>
            <a:r>
              <a:rPr b="1" dirty="0">
                <a:latin typeface="Arial"/>
                <a:cs typeface="Arial"/>
              </a:rPr>
              <a:t>may</a:t>
            </a:r>
            <a:r>
              <a:rPr b="1" spc="-25" dirty="0">
                <a:latin typeface="Arial"/>
                <a:cs typeface="Arial"/>
              </a:rPr>
              <a:t> </a:t>
            </a:r>
            <a:r>
              <a:rPr b="1" dirty="0">
                <a:latin typeface="Arial"/>
                <a:cs typeface="Arial"/>
              </a:rPr>
              <a:t>be</a:t>
            </a:r>
            <a:r>
              <a:rPr b="1" spc="-20" dirty="0">
                <a:latin typeface="Arial"/>
                <a:cs typeface="Arial"/>
              </a:rPr>
              <a:t> </a:t>
            </a:r>
            <a:r>
              <a:rPr b="1" spc="-11" dirty="0">
                <a:latin typeface="Arial"/>
                <a:cs typeface="Arial"/>
              </a:rPr>
              <a:t>inferior,</a:t>
            </a:r>
            <a:endParaRPr>
              <a:latin typeface="Arial"/>
              <a:cs typeface="Arial"/>
            </a:endParaRPr>
          </a:p>
          <a:p>
            <a:pPr marL="12700">
              <a:spcBef>
                <a:spcPts val="5"/>
              </a:spcBef>
            </a:pPr>
            <a:r>
              <a:rPr b="1" dirty="0">
                <a:latin typeface="Arial"/>
                <a:cs typeface="Arial"/>
              </a:rPr>
              <a:t>equivalent</a:t>
            </a:r>
            <a:r>
              <a:rPr b="1" spc="-5" dirty="0">
                <a:latin typeface="Arial"/>
                <a:cs typeface="Arial"/>
              </a:rPr>
              <a:t> </a:t>
            </a:r>
            <a:r>
              <a:rPr b="1" dirty="0">
                <a:latin typeface="Arial"/>
                <a:cs typeface="Arial"/>
              </a:rPr>
              <a:t>or</a:t>
            </a:r>
            <a:r>
              <a:rPr b="1" spc="-31" dirty="0">
                <a:latin typeface="Arial"/>
                <a:cs typeface="Arial"/>
              </a:rPr>
              <a:t> </a:t>
            </a:r>
            <a:r>
              <a:rPr b="1" spc="-11" dirty="0">
                <a:latin typeface="Arial"/>
                <a:cs typeface="Arial"/>
              </a:rPr>
              <a:t>superior</a:t>
            </a:r>
            <a:endParaRPr>
              <a:latin typeface="Arial"/>
              <a:cs typeface="Arial"/>
            </a:endParaRPr>
          </a:p>
          <a:p>
            <a:pPr>
              <a:lnSpc>
                <a:spcPct val="100000"/>
              </a:lnSpc>
            </a:pPr>
            <a:endParaRPr sz="2000">
              <a:latin typeface="Arial"/>
              <a:cs typeface="Arial"/>
            </a:endParaRPr>
          </a:p>
          <a:p>
            <a:pPr>
              <a:lnSpc>
                <a:spcPct val="100000"/>
              </a:lnSpc>
            </a:pPr>
            <a:endParaRPr sz="2200">
              <a:latin typeface="Arial"/>
              <a:cs typeface="Arial"/>
            </a:endParaRPr>
          </a:p>
          <a:p>
            <a:pPr marL="88898" marR="214624"/>
            <a:r>
              <a:rPr b="1" spc="-11" dirty="0">
                <a:latin typeface="Arial"/>
                <a:cs typeface="Arial"/>
              </a:rPr>
              <a:t>Uncertain:</a:t>
            </a:r>
            <a:r>
              <a:rPr b="1" spc="-95" dirty="0">
                <a:latin typeface="Arial"/>
                <a:cs typeface="Arial"/>
              </a:rPr>
              <a:t> </a:t>
            </a:r>
            <a:r>
              <a:rPr b="1" dirty="0">
                <a:latin typeface="Arial"/>
                <a:cs typeface="Arial"/>
              </a:rPr>
              <a:t>equivalent</a:t>
            </a:r>
            <a:r>
              <a:rPr b="1" spc="-55" dirty="0">
                <a:latin typeface="Arial"/>
                <a:cs typeface="Arial"/>
              </a:rPr>
              <a:t> </a:t>
            </a:r>
            <a:r>
              <a:rPr b="1" spc="-25" dirty="0">
                <a:latin typeface="Arial"/>
                <a:cs typeface="Arial"/>
              </a:rPr>
              <a:t>or </a:t>
            </a:r>
            <a:r>
              <a:rPr b="1" spc="-20" dirty="0">
                <a:latin typeface="Arial"/>
                <a:cs typeface="Arial"/>
              </a:rPr>
              <a:t>superior,</a:t>
            </a:r>
            <a:r>
              <a:rPr b="1" spc="-11" dirty="0">
                <a:latin typeface="Arial"/>
                <a:cs typeface="Arial"/>
              </a:rPr>
              <a:t> </a:t>
            </a:r>
            <a:r>
              <a:rPr b="1" dirty="0">
                <a:latin typeface="Arial"/>
                <a:cs typeface="Arial"/>
              </a:rPr>
              <a:t>but</a:t>
            </a:r>
            <a:r>
              <a:rPr b="1" spc="-11" dirty="0">
                <a:latin typeface="Arial"/>
                <a:cs typeface="Arial"/>
              </a:rPr>
              <a:t> </a:t>
            </a:r>
            <a:r>
              <a:rPr b="1" dirty="0">
                <a:latin typeface="Arial"/>
                <a:cs typeface="Arial"/>
              </a:rPr>
              <a:t>not</a:t>
            </a:r>
            <a:r>
              <a:rPr b="1" spc="-11" dirty="0">
                <a:latin typeface="Arial"/>
                <a:cs typeface="Arial"/>
              </a:rPr>
              <a:t> inferior</a:t>
            </a:r>
            <a:endParaRPr>
              <a:latin typeface="Arial"/>
              <a:cs typeface="Arial"/>
            </a:endParaRPr>
          </a:p>
          <a:p>
            <a:pPr marR="5080" algn="r">
              <a:spcBef>
                <a:spcPts val="1685"/>
              </a:spcBef>
            </a:pPr>
            <a:r>
              <a:rPr sz="1400" spc="-25" dirty="0">
                <a:latin typeface="Times New Roman"/>
                <a:cs typeface="Times New Roman"/>
              </a:rPr>
              <a:t>203</a:t>
            </a:r>
            <a:endParaRPr sz="1400">
              <a:latin typeface="Times New Roman"/>
              <a:cs typeface="Times New Roman"/>
            </a:endParaRPr>
          </a:p>
        </p:txBody>
      </p:sp>
      <p:grpSp>
        <p:nvGrpSpPr>
          <p:cNvPr id="20" name="object 20"/>
          <p:cNvGrpSpPr/>
          <p:nvPr/>
        </p:nvGrpSpPr>
        <p:grpSpPr>
          <a:xfrm>
            <a:off x="804672" y="2357630"/>
            <a:ext cx="7391400" cy="276225"/>
            <a:chOff x="804672" y="2357627"/>
            <a:chExt cx="7391400" cy="276225"/>
          </a:xfrm>
        </p:grpSpPr>
        <p:sp>
          <p:nvSpPr>
            <p:cNvPr id="21" name="object 21"/>
            <p:cNvSpPr/>
            <p:nvPr/>
          </p:nvSpPr>
          <p:spPr>
            <a:xfrm>
              <a:off x="804672" y="2628900"/>
              <a:ext cx="7391400" cy="0"/>
            </a:xfrm>
            <a:custGeom>
              <a:avLst/>
              <a:gdLst/>
              <a:ahLst/>
              <a:cxnLst/>
              <a:rect l="l" t="t" r="r" b="b"/>
              <a:pathLst>
                <a:path w="7391400">
                  <a:moveTo>
                    <a:pt x="0" y="0"/>
                  </a:moveTo>
                  <a:lnTo>
                    <a:pt x="7391400" y="0"/>
                  </a:lnTo>
                </a:path>
              </a:pathLst>
            </a:custGeom>
            <a:ln w="9144">
              <a:solidFill>
                <a:srgbClr val="000000"/>
              </a:solidFill>
            </a:ln>
          </p:spPr>
          <p:txBody>
            <a:bodyPr wrap="square" lIns="0" tIns="0" rIns="0" bIns="0" rtlCol="0"/>
            <a:lstStyle/>
            <a:p>
              <a:endParaRPr/>
            </a:p>
          </p:txBody>
        </p:sp>
        <p:sp>
          <p:nvSpPr>
            <p:cNvPr id="22" name="object 22"/>
            <p:cNvSpPr/>
            <p:nvPr/>
          </p:nvSpPr>
          <p:spPr>
            <a:xfrm>
              <a:off x="2057400" y="2438399"/>
              <a:ext cx="1617345" cy="78105"/>
            </a:xfrm>
            <a:custGeom>
              <a:avLst/>
              <a:gdLst/>
              <a:ahLst/>
              <a:cxnLst/>
              <a:rect l="l" t="t" r="r" b="b"/>
              <a:pathLst>
                <a:path w="1617345" h="78105">
                  <a:moveTo>
                    <a:pt x="38862" y="0"/>
                  </a:moveTo>
                  <a:lnTo>
                    <a:pt x="0" y="38862"/>
                  </a:lnTo>
                  <a:lnTo>
                    <a:pt x="38862" y="77724"/>
                  </a:lnTo>
                  <a:lnTo>
                    <a:pt x="64770" y="51815"/>
                  </a:lnTo>
                  <a:lnTo>
                    <a:pt x="38862" y="51815"/>
                  </a:lnTo>
                  <a:lnTo>
                    <a:pt x="38862" y="25908"/>
                  </a:lnTo>
                  <a:lnTo>
                    <a:pt x="64770" y="25908"/>
                  </a:lnTo>
                  <a:lnTo>
                    <a:pt x="38862" y="0"/>
                  </a:lnTo>
                  <a:close/>
                </a:path>
                <a:path w="1617345" h="78105">
                  <a:moveTo>
                    <a:pt x="1578102" y="0"/>
                  </a:moveTo>
                  <a:lnTo>
                    <a:pt x="1539239" y="38862"/>
                  </a:lnTo>
                  <a:lnTo>
                    <a:pt x="1578102" y="77724"/>
                  </a:lnTo>
                  <a:lnTo>
                    <a:pt x="1604010" y="51815"/>
                  </a:lnTo>
                  <a:lnTo>
                    <a:pt x="1578102" y="51815"/>
                  </a:lnTo>
                  <a:lnTo>
                    <a:pt x="1578102" y="25908"/>
                  </a:lnTo>
                  <a:lnTo>
                    <a:pt x="1604010" y="25908"/>
                  </a:lnTo>
                  <a:lnTo>
                    <a:pt x="1578102" y="0"/>
                  </a:lnTo>
                  <a:close/>
                </a:path>
                <a:path w="1617345" h="78105">
                  <a:moveTo>
                    <a:pt x="64770" y="25908"/>
                  </a:moveTo>
                  <a:lnTo>
                    <a:pt x="38862" y="25908"/>
                  </a:lnTo>
                  <a:lnTo>
                    <a:pt x="38862" y="51815"/>
                  </a:lnTo>
                  <a:lnTo>
                    <a:pt x="64770" y="51815"/>
                  </a:lnTo>
                  <a:lnTo>
                    <a:pt x="77724" y="38862"/>
                  </a:lnTo>
                  <a:lnTo>
                    <a:pt x="64770" y="25908"/>
                  </a:lnTo>
                  <a:close/>
                </a:path>
                <a:path w="1617345" h="78105">
                  <a:moveTo>
                    <a:pt x="1552193" y="25908"/>
                  </a:moveTo>
                  <a:lnTo>
                    <a:pt x="64770" y="25908"/>
                  </a:lnTo>
                  <a:lnTo>
                    <a:pt x="77724" y="38862"/>
                  </a:lnTo>
                  <a:lnTo>
                    <a:pt x="64770" y="51815"/>
                  </a:lnTo>
                  <a:lnTo>
                    <a:pt x="1552193" y="51815"/>
                  </a:lnTo>
                  <a:lnTo>
                    <a:pt x="1539239" y="38862"/>
                  </a:lnTo>
                  <a:lnTo>
                    <a:pt x="1552193" y="25908"/>
                  </a:lnTo>
                  <a:close/>
                </a:path>
                <a:path w="1617345" h="78105">
                  <a:moveTo>
                    <a:pt x="1604010" y="25908"/>
                  </a:moveTo>
                  <a:lnTo>
                    <a:pt x="1578102" y="25908"/>
                  </a:lnTo>
                  <a:lnTo>
                    <a:pt x="1578102" y="51815"/>
                  </a:lnTo>
                  <a:lnTo>
                    <a:pt x="1604010" y="51815"/>
                  </a:lnTo>
                  <a:lnTo>
                    <a:pt x="1616964" y="38862"/>
                  </a:lnTo>
                  <a:lnTo>
                    <a:pt x="1604010" y="25908"/>
                  </a:lnTo>
                  <a:close/>
                </a:path>
              </a:pathLst>
            </a:custGeom>
            <a:solidFill>
              <a:srgbClr val="000000"/>
            </a:solidFill>
          </p:spPr>
          <p:txBody>
            <a:bodyPr wrap="square" lIns="0" tIns="0" rIns="0" bIns="0" rtlCol="0"/>
            <a:lstStyle/>
            <a:p>
              <a:endParaRPr/>
            </a:p>
          </p:txBody>
        </p:sp>
        <p:sp>
          <p:nvSpPr>
            <p:cNvPr id="23" name="object 23"/>
            <p:cNvSpPr/>
            <p:nvPr/>
          </p:nvSpPr>
          <p:spPr>
            <a:xfrm>
              <a:off x="2948939" y="2357627"/>
              <a:ext cx="0" cy="228600"/>
            </a:xfrm>
            <a:custGeom>
              <a:avLst/>
              <a:gdLst/>
              <a:ahLst/>
              <a:cxnLst/>
              <a:rect l="l" t="t" r="r" b="b"/>
              <a:pathLst>
                <a:path h="228600">
                  <a:moveTo>
                    <a:pt x="0" y="0"/>
                  </a:moveTo>
                  <a:lnTo>
                    <a:pt x="0" y="228600"/>
                  </a:lnTo>
                </a:path>
              </a:pathLst>
            </a:custGeom>
            <a:ln w="9144">
              <a:solidFill>
                <a:srgbClr val="000000"/>
              </a:solidFill>
            </a:ln>
          </p:spPr>
          <p:txBody>
            <a:bodyPr wrap="square" lIns="0" tIns="0" rIns="0" bIns="0" rtlCol="0"/>
            <a:lstStyle/>
            <a:p>
              <a:endParaRPr/>
            </a:p>
          </p:txBody>
        </p:sp>
      </p:grpSp>
      <p:sp>
        <p:nvSpPr>
          <p:cNvPr id="24" name="object 24"/>
          <p:cNvSpPr txBox="1"/>
          <p:nvPr/>
        </p:nvSpPr>
        <p:spPr>
          <a:xfrm>
            <a:off x="2612901" y="2656460"/>
            <a:ext cx="813435" cy="289823"/>
          </a:xfrm>
          <a:prstGeom prst="rect">
            <a:avLst/>
          </a:prstGeom>
        </p:spPr>
        <p:txBody>
          <a:bodyPr vert="horz" wrap="square" lIns="0" tIns="12700" rIns="0" bIns="0" rtlCol="0">
            <a:spAutoFit/>
          </a:bodyPr>
          <a:lstStyle/>
          <a:p>
            <a:pPr marL="12700">
              <a:spcBef>
                <a:spcPts val="100"/>
              </a:spcBef>
            </a:pPr>
            <a:r>
              <a:rPr b="1" spc="-11" dirty="0">
                <a:latin typeface="Arial"/>
                <a:cs typeface="Arial"/>
              </a:rPr>
              <a:t>Inferior</a:t>
            </a:r>
            <a:endParaRPr>
              <a:latin typeface="Arial"/>
              <a:cs typeface="Arial"/>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4060" y="6276545"/>
            <a:ext cx="295275"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204</a:t>
            </a:r>
            <a:endParaRPr sz="1400">
              <a:latin typeface="Times New Roman"/>
              <a:cs typeface="Times New Roman"/>
            </a:endParaRPr>
          </a:p>
        </p:txBody>
      </p:sp>
      <p:grpSp>
        <p:nvGrpSpPr>
          <p:cNvPr id="3" name="object 3"/>
          <p:cNvGrpSpPr/>
          <p:nvPr/>
        </p:nvGrpSpPr>
        <p:grpSpPr>
          <a:xfrm>
            <a:off x="2097831" y="1436961"/>
            <a:ext cx="5603240" cy="4762500"/>
            <a:chOff x="2097830" y="1436960"/>
            <a:chExt cx="5603240" cy="4762500"/>
          </a:xfrm>
        </p:grpSpPr>
        <p:sp>
          <p:nvSpPr>
            <p:cNvPr id="4" name="object 4"/>
            <p:cNvSpPr/>
            <p:nvPr/>
          </p:nvSpPr>
          <p:spPr>
            <a:xfrm>
              <a:off x="2102593" y="1444298"/>
              <a:ext cx="5593715" cy="4732020"/>
            </a:xfrm>
            <a:custGeom>
              <a:avLst/>
              <a:gdLst/>
              <a:ahLst/>
              <a:cxnLst/>
              <a:rect l="l" t="t" r="r" b="b"/>
              <a:pathLst>
                <a:path w="5593715" h="4732020">
                  <a:moveTo>
                    <a:pt x="118530" y="4731815"/>
                  </a:moveTo>
                  <a:lnTo>
                    <a:pt x="5593176" y="4731815"/>
                  </a:lnTo>
                  <a:lnTo>
                    <a:pt x="5593176" y="0"/>
                  </a:lnTo>
                  <a:lnTo>
                    <a:pt x="118530" y="0"/>
                  </a:lnTo>
                  <a:lnTo>
                    <a:pt x="118530" y="4731815"/>
                  </a:lnTo>
                  <a:close/>
                </a:path>
                <a:path w="5593715" h="4732020">
                  <a:moveTo>
                    <a:pt x="0" y="441034"/>
                  </a:moveTo>
                  <a:lnTo>
                    <a:pt x="176389" y="441034"/>
                  </a:lnTo>
                </a:path>
                <a:path w="5593715" h="4732020">
                  <a:moveTo>
                    <a:pt x="0" y="1076498"/>
                  </a:moveTo>
                  <a:lnTo>
                    <a:pt x="176389" y="1076498"/>
                  </a:lnTo>
                </a:path>
                <a:path w="5593715" h="4732020">
                  <a:moveTo>
                    <a:pt x="0" y="1708221"/>
                  </a:moveTo>
                  <a:lnTo>
                    <a:pt x="176389" y="1708221"/>
                  </a:lnTo>
                </a:path>
                <a:path w="5593715" h="4732020">
                  <a:moveTo>
                    <a:pt x="0" y="2340693"/>
                  </a:moveTo>
                  <a:lnTo>
                    <a:pt x="176389" y="2340693"/>
                  </a:lnTo>
                </a:path>
                <a:path w="5593715" h="4732020">
                  <a:moveTo>
                    <a:pt x="0" y="2976207"/>
                  </a:moveTo>
                  <a:lnTo>
                    <a:pt x="176389" y="2976207"/>
                  </a:lnTo>
                </a:path>
                <a:path w="5593715" h="4732020">
                  <a:moveTo>
                    <a:pt x="0" y="3608005"/>
                  </a:moveTo>
                  <a:lnTo>
                    <a:pt x="176389" y="3608005"/>
                  </a:lnTo>
                </a:path>
                <a:path w="5593715" h="4732020">
                  <a:moveTo>
                    <a:pt x="0" y="4240402"/>
                  </a:moveTo>
                  <a:lnTo>
                    <a:pt x="176389" y="4240402"/>
                  </a:lnTo>
                </a:path>
              </a:pathLst>
            </a:custGeom>
            <a:ln w="8858">
              <a:solidFill>
                <a:srgbClr val="000000"/>
              </a:solidFill>
            </a:ln>
          </p:spPr>
          <p:txBody>
            <a:bodyPr wrap="square" lIns="0" tIns="0" rIns="0" bIns="0" rtlCol="0"/>
            <a:lstStyle/>
            <a:p>
              <a:endParaRPr/>
            </a:p>
          </p:txBody>
        </p:sp>
        <p:sp>
          <p:nvSpPr>
            <p:cNvPr id="5" name="object 5"/>
            <p:cNvSpPr/>
            <p:nvPr/>
          </p:nvSpPr>
          <p:spPr>
            <a:xfrm>
              <a:off x="5900834" y="1441405"/>
              <a:ext cx="0" cy="4753610"/>
            </a:xfrm>
            <a:custGeom>
              <a:avLst/>
              <a:gdLst/>
              <a:ahLst/>
              <a:cxnLst/>
              <a:rect l="l" t="t" r="r" b="b"/>
              <a:pathLst>
                <a:path h="4753610">
                  <a:moveTo>
                    <a:pt x="0" y="0"/>
                  </a:moveTo>
                  <a:lnTo>
                    <a:pt x="0" y="4753188"/>
                  </a:lnTo>
                </a:path>
              </a:pathLst>
            </a:custGeom>
            <a:ln w="8295">
              <a:solidFill>
                <a:srgbClr val="000000"/>
              </a:solidFill>
              <a:prstDash val="sysDash"/>
            </a:ln>
          </p:spPr>
          <p:txBody>
            <a:bodyPr wrap="square" lIns="0" tIns="0" rIns="0" bIns="0" rtlCol="0"/>
            <a:lstStyle/>
            <a:p>
              <a:endParaRPr/>
            </a:p>
          </p:txBody>
        </p:sp>
        <p:sp>
          <p:nvSpPr>
            <p:cNvPr id="6" name="object 6"/>
            <p:cNvSpPr/>
            <p:nvPr/>
          </p:nvSpPr>
          <p:spPr>
            <a:xfrm>
              <a:off x="3052631" y="1885332"/>
              <a:ext cx="4424045" cy="3167380"/>
            </a:xfrm>
            <a:custGeom>
              <a:avLst/>
              <a:gdLst/>
              <a:ahLst/>
              <a:cxnLst/>
              <a:rect l="l" t="t" r="r" b="b"/>
              <a:pathLst>
                <a:path w="4424045" h="3167379">
                  <a:moveTo>
                    <a:pt x="1036378" y="0"/>
                  </a:moveTo>
                  <a:lnTo>
                    <a:pt x="2555334" y="0"/>
                  </a:lnTo>
                </a:path>
                <a:path w="4424045" h="3167379">
                  <a:moveTo>
                    <a:pt x="0" y="635464"/>
                  </a:moveTo>
                  <a:lnTo>
                    <a:pt x="1342612" y="635464"/>
                  </a:lnTo>
                </a:path>
                <a:path w="4424045" h="3167379">
                  <a:moveTo>
                    <a:pt x="1094214" y="1267187"/>
                  </a:moveTo>
                  <a:lnTo>
                    <a:pt x="4423612" y="1267187"/>
                  </a:lnTo>
                </a:path>
                <a:path w="4424045" h="3167379">
                  <a:moveTo>
                    <a:pt x="961490" y="1899659"/>
                  </a:moveTo>
                  <a:lnTo>
                    <a:pt x="2188729" y="1899659"/>
                  </a:lnTo>
                </a:path>
                <a:path w="4424045" h="3167379">
                  <a:moveTo>
                    <a:pt x="975546" y="2535173"/>
                  </a:moveTo>
                  <a:lnTo>
                    <a:pt x="2203015" y="2535173"/>
                  </a:lnTo>
                </a:path>
                <a:path w="4424045" h="3167379">
                  <a:moveTo>
                    <a:pt x="2145179" y="3166971"/>
                  </a:moveTo>
                  <a:lnTo>
                    <a:pt x="4131435" y="3166971"/>
                  </a:lnTo>
                </a:path>
              </a:pathLst>
            </a:custGeom>
            <a:ln w="8858">
              <a:solidFill>
                <a:srgbClr val="000000"/>
              </a:solidFill>
            </a:ln>
          </p:spPr>
          <p:txBody>
            <a:bodyPr wrap="square" lIns="0" tIns="0" rIns="0" bIns="0" rtlCol="0"/>
            <a:lstStyle/>
            <a:p>
              <a:endParaRPr/>
            </a:p>
          </p:txBody>
        </p:sp>
        <p:sp>
          <p:nvSpPr>
            <p:cNvPr id="7" name="object 7"/>
            <p:cNvSpPr/>
            <p:nvPr/>
          </p:nvSpPr>
          <p:spPr>
            <a:xfrm>
              <a:off x="4323121" y="5684700"/>
              <a:ext cx="1224280" cy="0"/>
            </a:xfrm>
            <a:custGeom>
              <a:avLst/>
              <a:gdLst/>
              <a:ahLst/>
              <a:cxnLst/>
              <a:rect l="l" t="t" r="r" b="b"/>
              <a:pathLst>
                <a:path w="1224279">
                  <a:moveTo>
                    <a:pt x="0" y="0"/>
                  </a:moveTo>
                  <a:lnTo>
                    <a:pt x="1224012" y="0"/>
                  </a:lnTo>
                </a:path>
              </a:pathLst>
            </a:custGeom>
            <a:ln w="9208">
              <a:solidFill>
                <a:srgbClr val="993366"/>
              </a:solidFill>
            </a:ln>
          </p:spPr>
          <p:txBody>
            <a:bodyPr wrap="square" lIns="0" tIns="0" rIns="0" bIns="0" rtlCol="0"/>
            <a:lstStyle/>
            <a:p>
              <a:endParaRPr/>
            </a:p>
          </p:txBody>
        </p:sp>
      </p:grpSp>
      <p:sp>
        <p:nvSpPr>
          <p:cNvPr id="8" name="object 8"/>
          <p:cNvSpPr txBox="1"/>
          <p:nvPr/>
        </p:nvSpPr>
        <p:spPr>
          <a:xfrm>
            <a:off x="1223769" y="1397232"/>
            <a:ext cx="847091" cy="639920"/>
          </a:xfrm>
          <a:prstGeom prst="rect">
            <a:avLst/>
          </a:prstGeom>
        </p:spPr>
        <p:txBody>
          <a:bodyPr vert="horz" wrap="square" lIns="0" tIns="11431" rIns="0" bIns="0" rtlCol="0">
            <a:spAutoFit/>
          </a:bodyPr>
          <a:lstStyle/>
          <a:p>
            <a:pPr marL="12700">
              <a:spcBef>
                <a:spcPts val="91"/>
              </a:spcBef>
            </a:pPr>
            <a:r>
              <a:rPr sz="2000" b="1" spc="-60" dirty="0">
                <a:solidFill>
                  <a:srgbClr val="003399"/>
                </a:solidFill>
                <a:latin typeface="Arial"/>
                <a:cs typeface="Arial"/>
              </a:rPr>
              <a:t>STUDY</a:t>
            </a:r>
            <a:endParaRPr sz="2000">
              <a:latin typeface="Arial"/>
              <a:cs typeface="Arial"/>
            </a:endParaRPr>
          </a:p>
          <a:p>
            <a:pPr marR="5080" algn="r">
              <a:spcBef>
                <a:spcPts val="95"/>
              </a:spcBef>
            </a:pPr>
            <a:r>
              <a:rPr sz="2000" spc="-80" dirty="0">
                <a:latin typeface="Times New Roman"/>
                <a:cs typeface="Times New Roman"/>
              </a:rPr>
              <a:t>1</a:t>
            </a:r>
            <a:endParaRPr sz="2000">
              <a:latin typeface="Times New Roman"/>
              <a:cs typeface="Times New Roman"/>
            </a:endParaRPr>
          </a:p>
        </p:txBody>
      </p:sp>
      <p:sp>
        <p:nvSpPr>
          <p:cNvPr id="9" name="object 9"/>
          <p:cNvSpPr txBox="1"/>
          <p:nvPr/>
        </p:nvSpPr>
        <p:spPr>
          <a:xfrm>
            <a:off x="2015008" y="6191891"/>
            <a:ext cx="142875" cy="319319"/>
          </a:xfrm>
          <a:prstGeom prst="rect">
            <a:avLst/>
          </a:prstGeom>
        </p:spPr>
        <p:txBody>
          <a:bodyPr vert="horz" wrap="square" lIns="0" tIns="11431" rIns="0" bIns="0" rtlCol="0">
            <a:spAutoFit/>
          </a:bodyPr>
          <a:lstStyle/>
          <a:p>
            <a:pPr marL="12700">
              <a:spcBef>
                <a:spcPts val="91"/>
              </a:spcBef>
            </a:pPr>
            <a:r>
              <a:rPr sz="2000" spc="-80" dirty="0">
                <a:latin typeface="Times New Roman"/>
                <a:cs typeface="Times New Roman"/>
              </a:rPr>
              <a:t>0</a:t>
            </a:r>
            <a:endParaRPr sz="2000">
              <a:latin typeface="Times New Roman"/>
              <a:cs typeface="Times New Roman"/>
            </a:endParaRPr>
          </a:p>
        </p:txBody>
      </p:sp>
      <p:sp>
        <p:nvSpPr>
          <p:cNvPr id="10" name="object 10"/>
          <p:cNvSpPr txBox="1"/>
          <p:nvPr/>
        </p:nvSpPr>
        <p:spPr>
          <a:xfrm>
            <a:off x="3712704" y="6207286"/>
            <a:ext cx="319405" cy="319319"/>
          </a:xfrm>
          <a:prstGeom prst="rect">
            <a:avLst/>
          </a:prstGeom>
        </p:spPr>
        <p:txBody>
          <a:bodyPr vert="horz" wrap="square" lIns="0" tIns="11431" rIns="0" bIns="0" rtlCol="0">
            <a:spAutoFit/>
          </a:bodyPr>
          <a:lstStyle/>
          <a:p>
            <a:pPr marL="12700">
              <a:spcBef>
                <a:spcPts val="91"/>
              </a:spcBef>
            </a:pPr>
            <a:r>
              <a:rPr sz="2000" spc="-55" dirty="0">
                <a:latin typeface="Times New Roman"/>
                <a:cs typeface="Times New Roman"/>
              </a:rPr>
              <a:t>0.5</a:t>
            </a:r>
            <a:endParaRPr sz="2000">
              <a:latin typeface="Times New Roman"/>
              <a:cs typeface="Times New Roman"/>
            </a:endParaRPr>
          </a:p>
        </p:txBody>
      </p:sp>
      <p:sp>
        <p:nvSpPr>
          <p:cNvPr id="11" name="object 11"/>
          <p:cNvSpPr txBox="1"/>
          <p:nvPr/>
        </p:nvSpPr>
        <p:spPr>
          <a:xfrm>
            <a:off x="5825922" y="6191891"/>
            <a:ext cx="142875" cy="319319"/>
          </a:xfrm>
          <a:prstGeom prst="rect">
            <a:avLst/>
          </a:prstGeom>
        </p:spPr>
        <p:txBody>
          <a:bodyPr vert="horz" wrap="square" lIns="0" tIns="11431" rIns="0" bIns="0" rtlCol="0">
            <a:spAutoFit/>
          </a:bodyPr>
          <a:lstStyle/>
          <a:p>
            <a:pPr marL="12700">
              <a:spcBef>
                <a:spcPts val="91"/>
              </a:spcBef>
            </a:pPr>
            <a:r>
              <a:rPr sz="2000" spc="-80" dirty="0">
                <a:latin typeface="Times New Roman"/>
                <a:cs typeface="Times New Roman"/>
              </a:rPr>
              <a:t>1</a:t>
            </a:r>
            <a:endParaRPr sz="2000">
              <a:latin typeface="Times New Roman"/>
              <a:cs typeface="Times New Roman"/>
            </a:endParaRPr>
          </a:p>
        </p:txBody>
      </p:sp>
      <p:sp>
        <p:nvSpPr>
          <p:cNvPr id="12" name="object 12"/>
          <p:cNvSpPr txBox="1"/>
          <p:nvPr/>
        </p:nvSpPr>
        <p:spPr>
          <a:xfrm>
            <a:off x="7446035" y="6179574"/>
            <a:ext cx="319405" cy="319319"/>
          </a:xfrm>
          <a:prstGeom prst="rect">
            <a:avLst/>
          </a:prstGeom>
        </p:spPr>
        <p:txBody>
          <a:bodyPr vert="horz" wrap="square" lIns="0" tIns="11431" rIns="0" bIns="0" rtlCol="0">
            <a:spAutoFit/>
          </a:bodyPr>
          <a:lstStyle/>
          <a:p>
            <a:pPr marL="12700">
              <a:spcBef>
                <a:spcPts val="91"/>
              </a:spcBef>
            </a:pPr>
            <a:r>
              <a:rPr sz="2000" spc="-55" dirty="0">
                <a:latin typeface="Times New Roman"/>
                <a:cs typeface="Times New Roman"/>
              </a:rPr>
              <a:t>1.5</a:t>
            </a:r>
            <a:endParaRPr sz="2000">
              <a:latin typeface="Times New Roman"/>
              <a:cs typeface="Times New Roman"/>
            </a:endParaRPr>
          </a:p>
        </p:txBody>
      </p:sp>
      <p:grpSp>
        <p:nvGrpSpPr>
          <p:cNvPr id="13" name="object 13"/>
          <p:cNvGrpSpPr/>
          <p:nvPr/>
        </p:nvGrpSpPr>
        <p:grpSpPr>
          <a:xfrm>
            <a:off x="3033439" y="1818539"/>
            <a:ext cx="4447540" cy="3933191"/>
            <a:chOff x="3033439" y="1818538"/>
            <a:chExt cx="4447540" cy="3933190"/>
          </a:xfrm>
        </p:grpSpPr>
        <p:sp>
          <p:nvSpPr>
            <p:cNvPr id="14" name="object 14"/>
            <p:cNvSpPr/>
            <p:nvPr/>
          </p:nvSpPr>
          <p:spPr>
            <a:xfrm>
              <a:off x="4323121" y="5621902"/>
              <a:ext cx="1224280" cy="125095"/>
            </a:xfrm>
            <a:custGeom>
              <a:avLst/>
              <a:gdLst/>
              <a:ahLst/>
              <a:cxnLst/>
              <a:rect l="l" t="t" r="r" b="b"/>
              <a:pathLst>
                <a:path w="1224279" h="125095">
                  <a:moveTo>
                    <a:pt x="0" y="0"/>
                  </a:moveTo>
                  <a:lnTo>
                    <a:pt x="0" y="124997"/>
                  </a:lnTo>
                </a:path>
                <a:path w="1224279" h="125095">
                  <a:moveTo>
                    <a:pt x="1224012" y="0"/>
                  </a:moveTo>
                  <a:lnTo>
                    <a:pt x="1224012" y="124997"/>
                  </a:lnTo>
                </a:path>
              </a:pathLst>
            </a:custGeom>
            <a:ln w="8858">
              <a:solidFill>
                <a:srgbClr val="993366"/>
              </a:solidFill>
            </a:ln>
          </p:spPr>
          <p:txBody>
            <a:bodyPr wrap="square" lIns="0" tIns="0" rIns="0" bIns="0" rtlCol="0"/>
            <a:lstStyle/>
            <a:p>
              <a:endParaRPr/>
            </a:p>
          </p:txBody>
        </p:sp>
        <p:sp>
          <p:nvSpPr>
            <p:cNvPr id="15" name="object 15"/>
            <p:cNvSpPr/>
            <p:nvPr/>
          </p:nvSpPr>
          <p:spPr>
            <a:xfrm>
              <a:off x="3037884" y="1822983"/>
              <a:ext cx="4438650" cy="3292475"/>
            </a:xfrm>
            <a:custGeom>
              <a:avLst/>
              <a:gdLst/>
              <a:ahLst/>
              <a:cxnLst/>
              <a:rect l="l" t="t" r="r" b="b"/>
              <a:pathLst>
                <a:path w="4438650" h="3292475">
                  <a:moveTo>
                    <a:pt x="2159926" y="3167121"/>
                  </a:moveTo>
                  <a:lnTo>
                    <a:pt x="2159926" y="3292119"/>
                  </a:lnTo>
                </a:path>
                <a:path w="4438650" h="3292475">
                  <a:moveTo>
                    <a:pt x="4146182" y="3167121"/>
                  </a:moveTo>
                  <a:lnTo>
                    <a:pt x="4146182" y="3292119"/>
                  </a:lnTo>
                </a:path>
                <a:path w="4438650" h="3292475">
                  <a:moveTo>
                    <a:pt x="2217762" y="2531632"/>
                  </a:moveTo>
                  <a:lnTo>
                    <a:pt x="2217762" y="2659697"/>
                  </a:lnTo>
                </a:path>
                <a:path w="4438650" h="3292475">
                  <a:moveTo>
                    <a:pt x="990293" y="2531632"/>
                  </a:moveTo>
                  <a:lnTo>
                    <a:pt x="990293" y="2659697"/>
                  </a:lnTo>
                </a:path>
                <a:path w="4438650" h="3292475">
                  <a:moveTo>
                    <a:pt x="947204" y="1899160"/>
                  </a:moveTo>
                  <a:lnTo>
                    <a:pt x="947204" y="2024856"/>
                  </a:lnTo>
                </a:path>
                <a:path w="4438650" h="3292475">
                  <a:moveTo>
                    <a:pt x="2217762" y="1899160"/>
                  </a:moveTo>
                  <a:lnTo>
                    <a:pt x="2217762" y="2024856"/>
                  </a:lnTo>
                </a:path>
                <a:path w="4438650" h="3292475">
                  <a:moveTo>
                    <a:pt x="1108962" y="1267437"/>
                  </a:moveTo>
                  <a:lnTo>
                    <a:pt x="1108962" y="1392385"/>
                  </a:lnTo>
                </a:path>
                <a:path w="4438650" h="3292475">
                  <a:moveTo>
                    <a:pt x="4438359" y="1267437"/>
                  </a:moveTo>
                  <a:lnTo>
                    <a:pt x="4438359" y="1392385"/>
                  </a:lnTo>
                </a:path>
                <a:path w="4438650" h="3292475">
                  <a:moveTo>
                    <a:pt x="1343072" y="631972"/>
                  </a:moveTo>
                  <a:lnTo>
                    <a:pt x="1343072" y="760661"/>
                  </a:lnTo>
                </a:path>
                <a:path w="4438650" h="3292475">
                  <a:moveTo>
                    <a:pt x="0" y="631972"/>
                  </a:moveTo>
                  <a:lnTo>
                    <a:pt x="0" y="760661"/>
                  </a:lnTo>
                </a:path>
                <a:path w="4438650" h="3292475">
                  <a:moveTo>
                    <a:pt x="1051125" y="0"/>
                  </a:moveTo>
                  <a:lnTo>
                    <a:pt x="1051125" y="125197"/>
                  </a:lnTo>
                </a:path>
                <a:path w="4438650" h="3292475">
                  <a:moveTo>
                    <a:pt x="2570081" y="0"/>
                  </a:moveTo>
                  <a:lnTo>
                    <a:pt x="2570081" y="125197"/>
                  </a:lnTo>
                </a:path>
              </a:pathLst>
            </a:custGeom>
            <a:ln w="8858">
              <a:solidFill>
                <a:srgbClr val="000000"/>
              </a:solidFill>
            </a:ln>
          </p:spPr>
          <p:txBody>
            <a:bodyPr wrap="square" lIns="0" tIns="0" rIns="0" bIns="0" rtlCol="0"/>
            <a:lstStyle/>
            <a:p>
              <a:endParaRPr/>
            </a:p>
          </p:txBody>
        </p:sp>
        <p:pic>
          <p:nvPicPr>
            <p:cNvPr id="16" name="object 16"/>
            <p:cNvPicPr/>
            <p:nvPr/>
          </p:nvPicPr>
          <p:blipFill>
            <a:blip r:embed="rId2" cstate="print"/>
            <a:stretch>
              <a:fillRect/>
            </a:stretch>
          </p:blipFill>
          <p:spPr>
            <a:xfrm>
              <a:off x="4668251" y="1818559"/>
              <a:ext cx="109772" cy="121574"/>
            </a:xfrm>
            <a:prstGeom prst="rect">
              <a:avLst/>
            </a:prstGeom>
          </p:spPr>
        </p:pic>
        <p:pic>
          <p:nvPicPr>
            <p:cNvPr id="17" name="object 17"/>
            <p:cNvPicPr/>
            <p:nvPr/>
          </p:nvPicPr>
          <p:blipFill>
            <a:blip r:embed="rId3" cstate="print"/>
            <a:stretch>
              <a:fillRect/>
            </a:stretch>
          </p:blipFill>
          <p:spPr>
            <a:xfrm>
              <a:off x="3559219" y="2450532"/>
              <a:ext cx="109772" cy="121574"/>
            </a:xfrm>
            <a:prstGeom prst="rect">
              <a:avLst/>
            </a:prstGeom>
          </p:spPr>
        </p:pic>
        <p:sp>
          <p:nvSpPr>
            <p:cNvPr id="18" name="object 18"/>
            <p:cNvSpPr/>
            <p:nvPr/>
          </p:nvSpPr>
          <p:spPr>
            <a:xfrm>
              <a:off x="4496169" y="3722143"/>
              <a:ext cx="104139" cy="113030"/>
            </a:xfrm>
            <a:custGeom>
              <a:avLst/>
              <a:gdLst/>
              <a:ahLst/>
              <a:cxnLst/>
              <a:rect l="l" t="t" r="r" b="b"/>
              <a:pathLst>
                <a:path w="104139" h="113029">
                  <a:moveTo>
                    <a:pt x="52075" y="0"/>
                  </a:moveTo>
                  <a:lnTo>
                    <a:pt x="31787" y="4426"/>
                  </a:lnTo>
                  <a:lnTo>
                    <a:pt x="15236" y="16522"/>
                  </a:lnTo>
                  <a:lnTo>
                    <a:pt x="4086" y="34510"/>
                  </a:lnTo>
                  <a:lnTo>
                    <a:pt x="0" y="56613"/>
                  </a:lnTo>
                  <a:lnTo>
                    <a:pt x="4086" y="78638"/>
                  </a:lnTo>
                  <a:lnTo>
                    <a:pt x="15236" y="96454"/>
                  </a:lnTo>
                  <a:lnTo>
                    <a:pt x="31787" y="108378"/>
                  </a:lnTo>
                  <a:lnTo>
                    <a:pt x="52075" y="112727"/>
                  </a:lnTo>
                  <a:lnTo>
                    <a:pt x="72389" y="108378"/>
                  </a:lnTo>
                  <a:lnTo>
                    <a:pt x="88770" y="96454"/>
                  </a:lnTo>
                  <a:lnTo>
                    <a:pt x="99708" y="78638"/>
                  </a:lnTo>
                  <a:lnTo>
                    <a:pt x="103690" y="56613"/>
                  </a:lnTo>
                  <a:lnTo>
                    <a:pt x="99708" y="34510"/>
                  </a:lnTo>
                  <a:lnTo>
                    <a:pt x="88770" y="16522"/>
                  </a:lnTo>
                  <a:lnTo>
                    <a:pt x="72389" y="4426"/>
                  </a:lnTo>
                  <a:lnTo>
                    <a:pt x="52075" y="0"/>
                  </a:lnTo>
                  <a:close/>
                </a:path>
              </a:pathLst>
            </a:custGeom>
            <a:solidFill>
              <a:srgbClr val="FFFFFF"/>
            </a:solidFill>
          </p:spPr>
          <p:txBody>
            <a:bodyPr wrap="square" lIns="0" tIns="0" rIns="0" bIns="0" rtlCol="0"/>
            <a:lstStyle/>
            <a:p>
              <a:endParaRPr/>
            </a:p>
          </p:txBody>
        </p:sp>
        <p:sp>
          <p:nvSpPr>
            <p:cNvPr id="19" name="object 19"/>
            <p:cNvSpPr/>
            <p:nvPr/>
          </p:nvSpPr>
          <p:spPr>
            <a:xfrm>
              <a:off x="4496169" y="3722143"/>
              <a:ext cx="104139" cy="113030"/>
            </a:xfrm>
            <a:custGeom>
              <a:avLst/>
              <a:gdLst/>
              <a:ahLst/>
              <a:cxnLst/>
              <a:rect l="l" t="t" r="r" b="b"/>
              <a:pathLst>
                <a:path w="104139" h="113029">
                  <a:moveTo>
                    <a:pt x="0" y="56613"/>
                  </a:moveTo>
                  <a:lnTo>
                    <a:pt x="4086" y="78638"/>
                  </a:lnTo>
                  <a:lnTo>
                    <a:pt x="15236" y="96454"/>
                  </a:lnTo>
                  <a:lnTo>
                    <a:pt x="31787" y="108378"/>
                  </a:lnTo>
                  <a:lnTo>
                    <a:pt x="52075" y="112727"/>
                  </a:lnTo>
                  <a:lnTo>
                    <a:pt x="72389" y="108378"/>
                  </a:lnTo>
                  <a:lnTo>
                    <a:pt x="88770" y="96454"/>
                  </a:lnTo>
                  <a:lnTo>
                    <a:pt x="99708" y="78638"/>
                  </a:lnTo>
                  <a:lnTo>
                    <a:pt x="103690" y="56613"/>
                  </a:lnTo>
                  <a:lnTo>
                    <a:pt x="99708" y="34510"/>
                  </a:lnTo>
                  <a:lnTo>
                    <a:pt x="88770" y="16522"/>
                  </a:lnTo>
                  <a:lnTo>
                    <a:pt x="72389" y="4426"/>
                  </a:lnTo>
                  <a:lnTo>
                    <a:pt x="52075" y="0"/>
                  </a:lnTo>
                  <a:lnTo>
                    <a:pt x="31787" y="4426"/>
                  </a:lnTo>
                  <a:lnTo>
                    <a:pt x="15236" y="16522"/>
                  </a:lnTo>
                  <a:lnTo>
                    <a:pt x="4086" y="34510"/>
                  </a:lnTo>
                  <a:lnTo>
                    <a:pt x="0" y="56613"/>
                  </a:lnTo>
                  <a:close/>
                </a:path>
              </a:pathLst>
            </a:custGeom>
            <a:ln w="8829">
              <a:solidFill>
                <a:srgbClr val="000000"/>
              </a:solidFill>
            </a:ln>
          </p:spPr>
          <p:txBody>
            <a:bodyPr wrap="square" lIns="0" tIns="0" rIns="0" bIns="0" rtlCol="0"/>
            <a:lstStyle/>
            <a:p>
              <a:endParaRPr/>
            </a:p>
          </p:txBody>
        </p:sp>
        <p:sp>
          <p:nvSpPr>
            <p:cNvPr id="20" name="object 20"/>
            <p:cNvSpPr/>
            <p:nvPr/>
          </p:nvSpPr>
          <p:spPr>
            <a:xfrm>
              <a:off x="4496169" y="4354615"/>
              <a:ext cx="104139" cy="113030"/>
            </a:xfrm>
            <a:custGeom>
              <a:avLst/>
              <a:gdLst/>
              <a:ahLst/>
              <a:cxnLst/>
              <a:rect l="l" t="t" r="r" b="b"/>
              <a:pathLst>
                <a:path w="104139" h="113029">
                  <a:moveTo>
                    <a:pt x="52075" y="0"/>
                  </a:moveTo>
                  <a:lnTo>
                    <a:pt x="31787" y="4424"/>
                  </a:lnTo>
                  <a:lnTo>
                    <a:pt x="15236" y="16466"/>
                  </a:lnTo>
                  <a:lnTo>
                    <a:pt x="4086" y="34278"/>
                  </a:lnTo>
                  <a:lnTo>
                    <a:pt x="0" y="56014"/>
                  </a:lnTo>
                  <a:lnTo>
                    <a:pt x="4086" y="78125"/>
                  </a:lnTo>
                  <a:lnTo>
                    <a:pt x="15236" y="96130"/>
                  </a:lnTo>
                  <a:lnTo>
                    <a:pt x="31787" y="108243"/>
                  </a:lnTo>
                  <a:lnTo>
                    <a:pt x="52075" y="112677"/>
                  </a:lnTo>
                  <a:lnTo>
                    <a:pt x="72389" y="108243"/>
                  </a:lnTo>
                  <a:lnTo>
                    <a:pt x="88770" y="96130"/>
                  </a:lnTo>
                  <a:lnTo>
                    <a:pt x="99708" y="78125"/>
                  </a:lnTo>
                  <a:lnTo>
                    <a:pt x="103690" y="56014"/>
                  </a:lnTo>
                  <a:lnTo>
                    <a:pt x="99708" y="34278"/>
                  </a:lnTo>
                  <a:lnTo>
                    <a:pt x="88770" y="16466"/>
                  </a:lnTo>
                  <a:lnTo>
                    <a:pt x="72389" y="4424"/>
                  </a:lnTo>
                  <a:lnTo>
                    <a:pt x="52075" y="0"/>
                  </a:lnTo>
                  <a:close/>
                </a:path>
              </a:pathLst>
            </a:custGeom>
            <a:solidFill>
              <a:srgbClr val="FFFFFF"/>
            </a:solidFill>
          </p:spPr>
          <p:txBody>
            <a:bodyPr wrap="square" lIns="0" tIns="0" rIns="0" bIns="0" rtlCol="0"/>
            <a:lstStyle/>
            <a:p>
              <a:endParaRPr/>
            </a:p>
          </p:txBody>
        </p:sp>
        <p:sp>
          <p:nvSpPr>
            <p:cNvPr id="21" name="object 21"/>
            <p:cNvSpPr/>
            <p:nvPr/>
          </p:nvSpPr>
          <p:spPr>
            <a:xfrm>
              <a:off x="4496169" y="4354615"/>
              <a:ext cx="104139" cy="113030"/>
            </a:xfrm>
            <a:custGeom>
              <a:avLst/>
              <a:gdLst/>
              <a:ahLst/>
              <a:cxnLst/>
              <a:rect l="l" t="t" r="r" b="b"/>
              <a:pathLst>
                <a:path w="104139" h="113029">
                  <a:moveTo>
                    <a:pt x="0" y="56014"/>
                  </a:moveTo>
                  <a:lnTo>
                    <a:pt x="4086" y="78125"/>
                  </a:lnTo>
                  <a:lnTo>
                    <a:pt x="15236" y="96130"/>
                  </a:lnTo>
                  <a:lnTo>
                    <a:pt x="31787" y="108243"/>
                  </a:lnTo>
                  <a:lnTo>
                    <a:pt x="52075" y="112677"/>
                  </a:lnTo>
                  <a:lnTo>
                    <a:pt x="72389" y="108243"/>
                  </a:lnTo>
                  <a:lnTo>
                    <a:pt x="88770" y="96130"/>
                  </a:lnTo>
                  <a:lnTo>
                    <a:pt x="99708" y="78125"/>
                  </a:lnTo>
                  <a:lnTo>
                    <a:pt x="103690" y="56014"/>
                  </a:lnTo>
                  <a:lnTo>
                    <a:pt x="99708" y="34278"/>
                  </a:lnTo>
                  <a:lnTo>
                    <a:pt x="88770" y="16466"/>
                  </a:lnTo>
                  <a:lnTo>
                    <a:pt x="72389" y="4424"/>
                  </a:lnTo>
                  <a:lnTo>
                    <a:pt x="52075" y="0"/>
                  </a:lnTo>
                  <a:lnTo>
                    <a:pt x="31787" y="4424"/>
                  </a:lnTo>
                  <a:lnTo>
                    <a:pt x="15236" y="16466"/>
                  </a:lnTo>
                  <a:lnTo>
                    <a:pt x="4086" y="34278"/>
                  </a:lnTo>
                  <a:lnTo>
                    <a:pt x="0" y="56014"/>
                  </a:lnTo>
                  <a:close/>
                </a:path>
              </a:pathLst>
            </a:custGeom>
            <a:ln w="8829">
              <a:solidFill>
                <a:srgbClr val="000000"/>
              </a:solidFill>
            </a:ln>
          </p:spPr>
          <p:txBody>
            <a:bodyPr wrap="square" lIns="0" tIns="0" rIns="0" bIns="0" rtlCol="0"/>
            <a:lstStyle/>
            <a:p>
              <a:endParaRPr/>
            </a:p>
          </p:txBody>
        </p:sp>
        <p:sp>
          <p:nvSpPr>
            <p:cNvPr id="22" name="object 22"/>
            <p:cNvSpPr/>
            <p:nvPr/>
          </p:nvSpPr>
          <p:spPr>
            <a:xfrm>
              <a:off x="6190939" y="4990104"/>
              <a:ext cx="100965" cy="109220"/>
            </a:xfrm>
            <a:custGeom>
              <a:avLst/>
              <a:gdLst/>
              <a:ahLst/>
              <a:cxnLst/>
              <a:rect l="l" t="t" r="r" b="b"/>
              <a:pathLst>
                <a:path w="100964" h="109220">
                  <a:moveTo>
                    <a:pt x="49310" y="0"/>
                  </a:moveTo>
                  <a:lnTo>
                    <a:pt x="30621" y="4288"/>
                  </a:lnTo>
                  <a:lnTo>
                    <a:pt x="14891" y="15849"/>
                  </a:lnTo>
                  <a:lnTo>
                    <a:pt x="4043" y="32721"/>
                  </a:lnTo>
                  <a:lnTo>
                    <a:pt x="0" y="52947"/>
                  </a:lnTo>
                  <a:lnTo>
                    <a:pt x="4043" y="74949"/>
                  </a:lnTo>
                  <a:lnTo>
                    <a:pt x="14891" y="92741"/>
                  </a:lnTo>
                  <a:lnTo>
                    <a:pt x="30621" y="104645"/>
                  </a:lnTo>
                  <a:lnTo>
                    <a:pt x="49310" y="108986"/>
                  </a:lnTo>
                  <a:lnTo>
                    <a:pt x="69624" y="104645"/>
                  </a:lnTo>
                  <a:lnTo>
                    <a:pt x="86005" y="92741"/>
                  </a:lnTo>
                  <a:lnTo>
                    <a:pt x="96943" y="74949"/>
                  </a:lnTo>
                  <a:lnTo>
                    <a:pt x="100925" y="52947"/>
                  </a:lnTo>
                  <a:lnTo>
                    <a:pt x="96943" y="32721"/>
                  </a:lnTo>
                  <a:lnTo>
                    <a:pt x="86005" y="15849"/>
                  </a:lnTo>
                  <a:lnTo>
                    <a:pt x="69624" y="4288"/>
                  </a:lnTo>
                  <a:lnTo>
                    <a:pt x="49310" y="0"/>
                  </a:lnTo>
                  <a:close/>
                </a:path>
              </a:pathLst>
            </a:custGeom>
            <a:solidFill>
              <a:srgbClr val="FFFFFF"/>
            </a:solidFill>
          </p:spPr>
          <p:txBody>
            <a:bodyPr wrap="square" lIns="0" tIns="0" rIns="0" bIns="0" rtlCol="0"/>
            <a:lstStyle/>
            <a:p>
              <a:endParaRPr/>
            </a:p>
          </p:txBody>
        </p:sp>
        <p:sp>
          <p:nvSpPr>
            <p:cNvPr id="23" name="object 23"/>
            <p:cNvSpPr/>
            <p:nvPr/>
          </p:nvSpPr>
          <p:spPr>
            <a:xfrm>
              <a:off x="6190939" y="4990104"/>
              <a:ext cx="100965" cy="109220"/>
            </a:xfrm>
            <a:custGeom>
              <a:avLst/>
              <a:gdLst/>
              <a:ahLst/>
              <a:cxnLst/>
              <a:rect l="l" t="t" r="r" b="b"/>
              <a:pathLst>
                <a:path w="100964" h="109220">
                  <a:moveTo>
                    <a:pt x="0" y="52947"/>
                  </a:moveTo>
                  <a:lnTo>
                    <a:pt x="4043" y="74949"/>
                  </a:lnTo>
                  <a:lnTo>
                    <a:pt x="14891" y="92741"/>
                  </a:lnTo>
                  <a:lnTo>
                    <a:pt x="30621" y="104645"/>
                  </a:lnTo>
                  <a:lnTo>
                    <a:pt x="49310" y="108986"/>
                  </a:lnTo>
                  <a:lnTo>
                    <a:pt x="69624" y="104645"/>
                  </a:lnTo>
                  <a:lnTo>
                    <a:pt x="86005" y="92741"/>
                  </a:lnTo>
                  <a:lnTo>
                    <a:pt x="96943" y="74949"/>
                  </a:lnTo>
                  <a:lnTo>
                    <a:pt x="100925" y="52947"/>
                  </a:lnTo>
                  <a:lnTo>
                    <a:pt x="96943" y="32721"/>
                  </a:lnTo>
                  <a:lnTo>
                    <a:pt x="86005" y="15849"/>
                  </a:lnTo>
                  <a:lnTo>
                    <a:pt x="69624" y="4288"/>
                  </a:lnTo>
                  <a:lnTo>
                    <a:pt x="49310" y="0"/>
                  </a:lnTo>
                  <a:lnTo>
                    <a:pt x="30621" y="4288"/>
                  </a:lnTo>
                  <a:lnTo>
                    <a:pt x="14891" y="15849"/>
                  </a:lnTo>
                  <a:lnTo>
                    <a:pt x="4043" y="32721"/>
                  </a:lnTo>
                  <a:lnTo>
                    <a:pt x="0" y="52947"/>
                  </a:lnTo>
                  <a:close/>
                </a:path>
              </a:pathLst>
            </a:custGeom>
            <a:ln w="8831">
              <a:solidFill>
                <a:srgbClr val="000000"/>
              </a:solidFill>
            </a:ln>
          </p:spPr>
          <p:txBody>
            <a:bodyPr wrap="square" lIns="0" tIns="0" rIns="0" bIns="0" rtlCol="0"/>
            <a:lstStyle/>
            <a:p>
              <a:endParaRPr/>
            </a:p>
          </p:txBody>
        </p:sp>
        <p:sp>
          <p:nvSpPr>
            <p:cNvPr id="24" name="object 24"/>
            <p:cNvSpPr/>
            <p:nvPr/>
          </p:nvSpPr>
          <p:spPr>
            <a:xfrm>
              <a:off x="4787656" y="5621902"/>
              <a:ext cx="104775" cy="113030"/>
            </a:xfrm>
            <a:custGeom>
              <a:avLst/>
              <a:gdLst/>
              <a:ahLst/>
              <a:cxnLst/>
              <a:rect l="l" t="t" r="r" b="b"/>
              <a:pathLst>
                <a:path w="104775" h="113029">
                  <a:moveTo>
                    <a:pt x="52306" y="0"/>
                  </a:moveTo>
                  <a:lnTo>
                    <a:pt x="31884" y="4434"/>
                  </a:lnTo>
                  <a:lnTo>
                    <a:pt x="15265" y="16547"/>
                  </a:lnTo>
                  <a:lnTo>
                    <a:pt x="4090" y="34552"/>
                  </a:lnTo>
                  <a:lnTo>
                    <a:pt x="0" y="56663"/>
                  </a:lnTo>
                  <a:lnTo>
                    <a:pt x="4090" y="78398"/>
                  </a:lnTo>
                  <a:lnTo>
                    <a:pt x="15265" y="96211"/>
                  </a:lnTo>
                  <a:lnTo>
                    <a:pt x="31884" y="108253"/>
                  </a:lnTo>
                  <a:lnTo>
                    <a:pt x="52306" y="112677"/>
                  </a:lnTo>
                  <a:lnTo>
                    <a:pt x="72594" y="108253"/>
                  </a:lnTo>
                  <a:lnTo>
                    <a:pt x="89145" y="96211"/>
                  </a:lnTo>
                  <a:lnTo>
                    <a:pt x="100295" y="78398"/>
                  </a:lnTo>
                  <a:lnTo>
                    <a:pt x="104382" y="56663"/>
                  </a:lnTo>
                  <a:lnTo>
                    <a:pt x="100295" y="34552"/>
                  </a:lnTo>
                  <a:lnTo>
                    <a:pt x="89145" y="16547"/>
                  </a:lnTo>
                  <a:lnTo>
                    <a:pt x="72594" y="4434"/>
                  </a:lnTo>
                  <a:lnTo>
                    <a:pt x="52306" y="0"/>
                  </a:lnTo>
                  <a:close/>
                </a:path>
              </a:pathLst>
            </a:custGeom>
            <a:solidFill>
              <a:srgbClr val="FFFFFF"/>
            </a:solidFill>
          </p:spPr>
          <p:txBody>
            <a:bodyPr wrap="square" lIns="0" tIns="0" rIns="0" bIns="0" rtlCol="0"/>
            <a:lstStyle/>
            <a:p>
              <a:endParaRPr/>
            </a:p>
          </p:txBody>
        </p:sp>
        <p:sp>
          <p:nvSpPr>
            <p:cNvPr id="25" name="object 25"/>
            <p:cNvSpPr/>
            <p:nvPr/>
          </p:nvSpPr>
          <p:spPr>
            <a:xfrm>
              <a:off x="4787656" y="5621902"/>
              <a:ext cx="104775" cy="113030"/>
            </a:xfrm>
            <a:custGeom>
              <a:avLst/>
              <a:gdLst/>
              <a:ahLst/>
              <a:cxnLst/>
              <a:rect l="l" t="t" r="r" b="b"/>
              <a:pathLst>
                <a:path w="104775" h="113029">
                  <a:moveTo>
                    <a:pt x="0" y="56663"/>
                  </a:moveTo>
                  <a:lnTo>
                    <a:pt x="4090" y="78398"/>
                  </a:lnTo>
                  <a:lnTo>
                    <a:pt x="15265" y="96211"/>
                  </a:lnTo>
                  <a:lnTo>
                    <a:pt x="31884" y="108253"/>
                  </a:lnTo>
                  <a:lnTo>
                    <a:pt x="52306" y="112677"/>
                  </a:lnTo>
                  <a:lnTo>
                    <a:pt x="72594" y="108253"/>
                  </a:lnTo>
                  <a:lnTo>
                    <a:pt x="89145" y="96211"/>
                  </a:lnTo>
                  <a:lnTo>
                    <a:pt x="100295" y="78398"/>
                  </a:lnTo>
                  <a:lnTo>
                    <a:pt x="104382" y="56663"/>
                  </a:lnTo>
                  <a:lnTo>
                    <a:pt x="100295" y="34552"/>
                  </a:lnTo>
                  <a:lnTo>
                    <a:pt x="89145" y="16547"/>
                  </a:lnTo>
                  <a:lnTo>
                    <a:pt x="72594" y="4434"/>
                  </a:lnTo>
                  <a:lnTo>
                    <a:pt x="52306" y="0"/>
                  </a:lnTo>
                  <a:lnTo>
                    <a:pt x="31884" y="4434"/>
                  </a:lnTo>
                  <a:lnTo>
                    <a:pt x="15265" y="16547"/>
                  </a:lnTo>
                  <a:lnTo>
                    <a:pt x="4090" y="34552"/>
                  </a:lnTo>
                  <a:lnTo>
                    <a:pt x="0" y="56663"/>
                  </a:lnTo>
                  <a:close/>
                </a:path>
              </a:pathLst>
            </a:custGeom>
            <a:ln w="8831">
              <a:solidFill>
                <a:srgbClr val="000000"/>
              </a:solidFill>
            </a:ln>
          </p:spPr>
          <p:txBody>
            <a:bodyPr wrap="square" lIns="0" tIns="0" rIns="0" bIns="0" rtlCol="0"/>
            <a:lstStyle/>
            <a:p>
              <a:endParaRPr/>
            </a:p>
          </p:txBody>
        </p:sp>
      </p:grpSp>
      <p:sp>
        <p:nvSpPr>
          <p:cNvPr id="26" name="object 26"/>
          <p:cNvSpPr txBox="1"/>
          <p:nvPr/>
        </p:nvSpPr>
        <p:spPr>
          <a:xfrm>
            <a:off x="4555592" y="1966854"/>
            <a:ext cx="436880" cy="319319"/>
          </a:xfrm>
          <a:prstGeom prst="rect">
            <a:avLst/>
          </a:prstGeom>
        </p:spPr>
        <p:txBody>
          <a:bodyPr vert="horz" wrap="square" lIns="0" tIns="11431" rIns="0" bIns="0" rtlCol="0">
            <a:spAutoFit/>
          </a:bodyPr>
          <a:lstStyle/>
          <a:p>
            <a:pPr marL="12700">
              <a:spcBef>
                <a:spcPts val="91"/>
              </a:spcBef>
            </a:pPr>
            <a:r>
              <a:rPr sz="2000" b="1" spc="-60" dirty="0">
                <a:solidFill>
                  <a:srgbClr val="003399"/>
                </a:solidFill>
                <a:latin typeface="Times New Roman"/>
                <a:cs typeface="Times New Roman"/>
              </a:rPr>
              <a:t>0.73</a:t>
            </a:r>
            <a:endParaRPr sz="2000">
              <a:latin typeface="Times New Roman"/>
              <a:cs typeface="Times New Roman"/>
            </a:endParaRPr>
          </a:p>
        </p:txBody>
      </p:sp>
      <p:sp>
        <p:nvSpPr>
          <p:cNvPr id="27" name="object 27"/>
          <p:cNvSpPr txBox="1"/>
          <p:nvPr/>
        </p:nvSpPr>
        <p:spPr>
          <a:xfrm>
            <a:off x="1913482" y="2345691"/>
            <a:ext cx="4598035" cy="3768981"/>
          </a:xfrm>
          <a:prstGeom prst="rect">
            <a:avLst/>
          </a:prstGeom>
        </p:spPr>
        <p:txBody>
          <a:bodyPr vert="horz" wrap="square" lIns="0" tIns="11431" rIns="0" bIns="0" rtlCol="0">
            <a:spAutoFit/>
          </a:bodyPr>
          <a:lstStyle/>
          <a:p>
            <a:pPr marL="27305">
              <a:lnSpc>
                <a:spcPts val="2091"/>
              </a:lnSpc>
              <a:spcBef>
                <a:spcPts val="91"/>
              </a:spcBef>
            </a:pPr>
            <a:r>
              <a:rPr sz="2000" spc="-80" dirty="0">
                <a:latin typeface="Times New Roman"/>
                <a:cs typeface="Times New Roman"/>
              </a:rPr>
              <a:t>2</a:t>
            </a:r>
            <a:endParaRPr sz="2000">
              <a:latin typeface="Times New Roman"/>
              <a:cs typeface="Times New Roman"/>
            </a:endParaRPr>
          </a:p>
          <a:p>
            <a:pPr marL="1543012">
              <a:lnSpc>
                <a:spcPts val="2091"/>
              </a:lnSpc>
            </a:pPr>
            <a:r>
              <a:rPr sz="2000" b="1" spc="-20" dirty="0">
                <a:solidFill>
                  <a:srgbClr val="003399"/>
                </a:solidFill>
                <a:latin typeface="Times New Roman"/>
                <a:cs typeface="Times New Roman"/>
              </a:rPr>
              <a:t>0.46</a:t>
            </a:r>
            <a:endParaRPr sz="2000">
              <a:latin typeface="Times New Roman"/>
              <a:cs typeface="Times New Roman"/>
            </a:endParaRPr>
          </a:p>
          <a:p>
            <a:pPr marL="27305">
              <a:lnSpc>
                <a:spcPts val="2085"/>
              </a:lnSpc>
              <a:spcBef>
                <a:spcPts val="805"/>
              </a:spcBef>
            </a:pPr>
            <a:r>
              <a:rPr sz="2000" spc="-80" dirty="0">
                <a:latin typeface="Times New Roman"/>
                <a:cs typeface="Times New Roman"/>
              </a:rPr>
              <a:t>3</a:t>
            </a:r>
            <a:endParaRPr sz="2000">
              <a:latin typeface="Times New Roman"/>
              <a:cs typeface="Times New Roman"/>
            </a:endParaRPr>
          </a:p>
          <a:p>
            <a:pPr marL="3353351">
              <a:lnSpc>
                <a:spcPts val="2085"/>
              </a:lnSpc>
            </a:pPr>
            <a:r>
              <a:rPr sz="2000" b="1" spc="-20" dirty="0">
                <a:solidFill>
                  <a:srgbClr val="003399"/>
                </a:solidFill>
                <a:latin typeface="Times New Roman"/>
                <a:cs typeface="Times New Roman"/>
              </a:rPr>
              <a:t>0.94</a:t>
            </a:r>
            <a:endParaRPr sz="2000">
              <a:latin typeface="Times New Roman"/>
              <a:cs typeface="Times New Roman"/>
            </a:endParaRPr>
          </a:p>
          <a:p>
            <a:pPr marL="24130">
              <a:lnSpc>
                <a:spcPts val="2075"/>
              </a:lnSpc>
              <a:spcBef>
                <a:spcPts val="825"/>
              </a:spcBef>
            </a:pPr>
            <a:r>
              <a:rPr sz="2000" spc="-80" dirty="0">
                <a:latin typeface="Times New Roman"/>
                <a:cs typeface="Times New Roman"/>
              </a:rPr>
              <a:t>4</a:t>
            </a:r>
            <a:endParaRPr sz="2000">
              <a:latin typeface="Times New Roman"/>
              <a:cs typeface="Times New Roman"/>
            </a:endParaRPr>
          </a:p>
          <a:p>
            <a:pPr marL="2470089">
              <a:lnSpc>
                <a:spcPts val="2075"/>
              </a:lnSpc>
            </a:pPr>
            <a:r>
              <a:rPr sz="2000" b="1" spc="-20" dirty="0">
                <a:solidFill>
                  <a:srgbClr val="003399"/>
                </a:solidFill>
                <a:latin typeface="Times New Roman"/>
                <a:cs typeface="Times New Roman"/>
              </a:rPr>
              <a:t>0.70</a:t>
            </a:r>
            <a:endParaRPr sz="2000">
              <a:latin typeface="Times New Roman"/>
              <a:cs typeface="Times New Roman"/>
            </a:endParaRPr>
          </a:p>
          <a:p>
            <a:pPr marL="24130">
              <a:lnSpc>
                <a:spcPts val="2151"/>
              </a:lnSpc>
              <a:spcBef>
                <a:spcPts val="831"/>
              </a:spcBef>
            </a:pPr>
            <a:r>
              <a:rPr sz="2000" spc="-80" dirty="0">
                <a:latin typeface="Times New Roman"/>
                <a:cs typeface="Times New Roman"/>
              </a:rPr>
              <a:t>5</a:t>
            </a:r>
            <a:endParaRPr sz="2000">
              <a:latin typeface="Times New Roman"/>
              <a:cs typeface="Times New Roman"/>
            </a:endParaRPr>
          </a:p>
          <a:p>
            <a:pPr marL="2435164">
              <a:lnSpc>
                <a:spcPts val="2151"/>
              </a:lnSpc>
            </a:pPr>
            <a:r>
              <a:rPr sz="2000" b="1" spc="-20" dirty="0">
                <a:solidFill>
                  <a:srgbClr val="003399"/>
                </a:solidFill>
                <a:latin typeface="Times New Roman"/>
                <a:cs typeface="Times New Roman"/>
              </a:rPr>
              <a:t>0.70</a:t>
            </a:r>
            <a:endParaRPr sz="2000">
              <a:latin typeface="Times New Roman"/>
              <a:cs typeface="Times New Roman"/>
            </a:endParaRPr>
          </a:p>
          <a:p>
            <a:pPr marL="12700">
              <a:lnSpc>
                <a:spcPts val="2085"/>
              </a:lnSpc>
              <a:spcBef>
                <a:spcPts val="680"/>
              </a:spcBef>
            </a:pPr>
            <a:r>
              <a:rPr sz="2000" spc="-80" dirty="0">
                <a:latin typeface="Times New Roman"/>
                <a:cs typeface="Times New Roman"/>
              </a:rPr>
              <a:t>6</a:t>
            </a:r>
            <a:endParaRPr sz="2000">
              <a:latin typeface="Times New Roman"/>
              <a:cs typeface="Times New Roman"/>
            </a:endParaRPr>
          </a:p>
          <a:p>
            <a:pPr marL="4173116">
              <a:lnSpc>
                <a:spcPts val="2085"/>
              </a:lnSpc>
            </a:pPr>
            <a:r>
              <a:rPr sz="2000" b="1" spc="-60" dirty="0">
                <a:solidFill>
                  <a:srgbClr val="003399"/>
                </a:solidFill>
                <a:latin typeface="Times New Roman"/>
                <a:cs typeface="Times New Roman"/>
              </a:rPr>
              <a:t>1.06</a:t>
            </a:r>
            <a:endParaRPr sz="2000">
              <a:latin typeface="Times New Roman"/>
              <a:cs typeface="Times New Roman"/>
            </a:endParaRPr>
          </a:p>
          <a:p>
            <a:pPr marL="12700">
              <a:lnSpc>
                <a:spcPts val="2075"/>
              </a:lnSpc>
              <a:spcBef>
                <a:spcPts val="831"/>
              </a:spcBef>
            </a:pPr>
            <a:r>
              <a:rPr sz="2000" spc="-80" dirty="0">
                <a:latin typeface="Times New Roman"/>
                <a:cs typeface="Times New Roman"/>
              </a:rPr>
              <a:t>7</a:t>
            </a:r>
            <a:endParaRPr sz="2000">
              <a:latin typeface="Times New Roman"/>
              <a:cs typeface="Times New Roman"/>
            </a:endParaRPr>
          </a:p>
          <a:p>
            <a:pPr marL="2772976">
              <a:lnSpc>
                <a:spcPts val="2075"/>
              </a:lnSpc>
            </a:pPr>
            <a:r>
              <a:rPr sz="2000" b="1" spc="-20" dirty="0">
                <a:solidFill>
                  <a:srgbClr val="A40020"/>
                </a:solidFill>
                <a:latin typeface="Times New Roman"/>
                <a:cs typeface="Times New Roman"/>
              </a:rPr>
              <a:t>0.74</a:t>
            </a:r>
            <a:endParaRPr sz="2000">
              <a:latin typeface="Times New Roman"/>
              <a:cs typeface="Times New Roman"/>
            </a:endParaRPr>
          </a:p>
        </p:txBody>
      </p:sp>
      <p:grpSp>
        <p:nvGrpSpPr>
          <p:cNvPr id="28" name="object 28"/>
          <p:cNvGrpSpPr/>
          <p:nvPr/>
        </p:nvGrpSpPr>
        <p:grpSpPr>
          <a:xfrm>
            <a:off x="3850877" y="1450848"/>
            <a:ext cx="2446020" cy="4740911"/>
            <a:chOff x="3850876" y="1450847"/>
            <a:chExt cx="2446020" cy="4740910"/>
          </a:xfrm>
        </p:grpSpPr>
        <p:sp>
          <p:nvSpPr>
            <p:cNvPr id="29" name="object 29"/>
            <p:cNvSpPr/>
            <p:nvPr/>
          </p:nvSpPr>
          <p:spPr>
            <a:xfrm>
              <a:off x="3855130" y="6000612"/>
              <a:ext cx="0" cy="191135"/>
            </a:xfrm>
            <a:custGeom>
              <a:avLst/>
              <a:gdLst/>
              <a:ahLst/>
              <a:cxnLst/>
              <a:rect l="l" t="t" r="r" b="b"/>
              <a:pathLst>
                <a:path h="191135">
                  <a:moveTo>
                    <a:pt x="0" y="0"/>
                  </a:moveTo>
                  <a:lnTo>
                    <a:pt x="0" y="190888"/>
                  </a:lnTo>
                </a:path>
              </a:pathLst>
            </a:custGeom>
            <a:ln w="8507">
              <a:solidFill>
                <a:srgbClr val="000000"/>
              </a:solidFill>
            </a:ln>
          </p:spPr>
          <p:txBody>
            <a:bodyPr wrap="square" lIns="0" tIns="0" rIns="0" bIns="0" rtlCol="0"/>
            <a:lstStyle/>
            <a:p>
              <a:endParaRPr/>
            </a:p>
          </p:txBody>
        </p:sp>
        <p:pic>
          <p:nvPicPr>
            <p:cNvPr id="30" name="object 30"/>
            <p:cNvPicPr/>
            <p:nvPr/>
          </p:nvPicPr>
          <p:blipFill>
            <a:blip r:embed="rId4" cstate="print"/>
            <a:stretch>
              <a:fillRect/>
            </a:stretch>
          </p:blipFill>
          <p:spPr>
            <a:xfrm>
              <a:off x="5369656" y="3085991"/>
              <a:ext cx="110014" cy="118343"/>
            </a:xfrm>
            <a:prstGeom prst="rect">
              <a:avLst/>
            </a:prstGeom>
          </p:spPr>
        </p:pic>
        <p:sp>
          <p:nvSpPr>
            <p:cNvPr id="31" name="object 31"/>
            <p:cNvSpPr/>
            <p:nvPr/>
          </p:nvSpPr>
          <p:spPr>
            <a:xfrm>
              <a:off x="4496169" y="3712915"/>
              <a:ext cx="104139" cy="109855"/>
            </a:xfrm>
            <a:custGeom>
              <a:avLst/>
              <a:gdLst/>
              <a:ahLst/>
              <a:cxnLst/>
              <a:rect l="l" t="t" r="r" b="b"/>
              <a:pathLst>
                <a:path w="104139" h="109854">
                  <a:moveTo>
                    <a:pt x="52075" y="0"/>
                  </a:moveTo>
                  <a:lnTo>
                    <a:pt x="31787" y="4368"/>
                  </a:lnTo>
                  <a:lnTo>
                    <a:pt x="15236" y="16054"/>
                  </a:lnTo>
                  <a:lnTo>
                    <a:pt x="4086" y="32932"/>
                  </a:lnTo>
                  <a:lnTo>
                    <a:pt x="0" y="52872"/>
                  </a:lnTo>
                  <a:lnTo>
                    <a:pt x="4086" y="75014"/>
                  </a:lnTo>
                  <a:lnTo>
                    <a:pt x="15236" y="93087"/>
                  </a:lnTo>
                  <a:lnTo>
                    <a:pt x="31787" y="105269"/>
                  </a:lnTo>
                  <a:lnTo>
                    <a:pt x="52075" y="109734"/>
                  </a:lnTo>
                  <a:lnTo>
                    <a:pt x="72389" y="105269"/>
                  </a:lnTo>
                  <a:lnTo>
                    <a:pt x="88770" y="93087"/>
                  </a:lnTo>
                  <a:lnTo>
                    <a:pt x="99708" y="75014"/>
                  </a:lnTo>
                  <a:lnTo>
                    <a:pt x="103690" y="52872"/>
                  </a:lnTo>
                  <a:lnTo>
                    <a:pt x="99708" y="32932"/>
                  </a:lnTo>
                  <a:lnTo>
                    <a:pt x="88770" y="16054"/>
                  </a:lnTo>
                  <a:lnTo>
                    <a:pt x="72389" y="4368"/>
                  </a:lnTo>
                  <a:lnTo>
                    <a:pt x="52075" y="0"/>
                  </a:lnTo>
                  <a:close/>
                </a:path>
              </a:pathLst>
            </a:custGeom>
            <a:solidFill>
              <a:srgbClr val="000000"/>
            </a:solidFill>
          </p:spPr>
          <p:txBody>
            <a:bodyPr wrap="square" lIns="0" tIns="0" rIns="0" bIns="0" rtlCol="0"/>
            <a:lstStyle/>
            <a:p>
              <a:endParaRPr/>
            </a:p>
          </p:txBody>
        </p:sp>
        <p:sp>
          <p:nvSpPr>
            <p:cNvPr id="32" name="object 32"/>
            <p:cNvSpPr/>
            <p:nvPr/>
          </p:nvSpPr>
          <p:spPr>
            <a:xfrm>
              <a:off x="4496169" y="3712915"/>
              <a:ext cx="104139" cy="109855"/>
            </a:xfrm>
            <a:custGeom>
              <a:avLst/>
              <a:gdLst/>
              <a:ahLst/>
              <a:cxnLst/>
              <a:rect l="l" t="t" r="r" b="b"/>
              <a:pathLst>
                <a:path w="104139" h="109854">
                  <a:moveTo>
                    <a:pt x="0" y="52872"/>
                  </a:moveTo>
                  <a:lnTo>
                    <a:pt x="4086" y="75014"/>
                  </a:lnTo>
                  <a:lnTo>
                    <a:pt x="15236" y="93087"/>
                  </a:lnTo>
                  <a:lnTo>
                    <a:pt x="31787" y="105269"/>
                  </a:lnTo>
                  <a:lnTo>
                    <a:pt x="52075" y="109734"/>
                  </a:lnTo>
                  <a:lnTo>
                    <a:pt x="72389" y="105269"/>
                  </a:lnTo>
                  <a:lnTo>
                    <a:pt x="88770" y="93087"/>
                  </a:lnTo>
                  <a:lnTo>
                    <a:pt x="99708" y="75014"/>
                  </a:lnTo>
                  <a:lnTo>
                    <a:pt x="103690" y="52872"/>
                  </a:lnTo>
                  <a:lnTo>
                    <a:pt x="99708" y="32932"/>
                  </a:lnTo>
                  <a:lnTo>
                    <a:pt x="88770" y="16054"/>
                  </a:lnTo>
                  <a:lnTo>
                    <a:pt x="72389" y="4368"/>
                  </a:lnTo>
                  <a:lnTo>
                    <a:pt x="52075" y="0"/>
                  </a:lnTo>
                  <a:lnTo>
                    <a:pt x="31787" y="4368"/>
                  </a:lnTo>
                  <a:lnTo>
                    <a:pt x="15236" y="16054"/>
                  </a:lnTo>
                  <a:lnTo>
                    <a:pt x="4086" y="32932"/>
                  </a:lnTo>
                  <a:lnTo>
                    <a:pt x="0" y="52872"/>
                  </a:lnTo>
                  <a:close/>
                </a:path>
              </a:pathLst>
            </a:custGeom>
            <a:ln w="8838">
              <a:solidFill>
                <a:srgbClr val="000000"/>
              </a:solidFill>
            </a:ln>
          </p:spPr>
          <p:txBody>
            <a:bodyPr wrap="square" lIns="0" tIns="0" rIns="0" bIns="0" rtlCol="0"/>
            <a:lstStyle/>
            <a:p>
              <a:endParaRPr/>
            </a:p>
          </p:txBody>
        </p:sp>
        <p:sp>
          <p:nvSpPr>
            <p:cNvPr id="33" name="object 33"/>
            <p:cNvSpPr/>
            <p:nvPr/>
          </p:nvSpPr>
          <p:spPr>
            <a:xfrm>
              <a:off x="4496169" y="4354615"/>
              <a:ext cx="104139" cy="113030"/>
            </a:xfrm>
            <a:custGeom>
              <a:avLst/>
              <a:gdLst/>
              <a:ahLst/>
              <a:cxnLst/>
              <a:rect l="l" t="t" r="r" b="b"/>
              <a:pathLst>
                <a:path w="104139" h="113029">
                  <a:moveTo>
                    <a:pt x="52075" y="0"/>
                  </a:moveTo>
                  <a:lnTo>
                    <a:pt x="31787" y="4424"/>
                  </a:lnTo>
                  <a:lnTo>
                    <a:pt x="15236" y="16466"/>
                  </a:lnTo>
                  <a:lnTo>
                    <a:pt x="4086" y="34278"/>
                  </a:lnTo>
                  <a:lnTo>
                    <a:pt x="0" y="56014"/>
                  </a:lnTo>
                  <a:lnTo>
                    <a:pt x="4086" y="78125"/>
                  </a:lnTo>
                  <a:lnTo>
                    <a:pt x="15236" y="96130"/>
                  </a:lnTo>
                  <a:lnTo>
                    <a:pt x="31787" y="108243"/>
                  </a:lnTo>
                  <a:lnTo>
                    <a:pt x="52075" y="112677"/>
                  </a:lnTo>
                  <a:lnTo>
                    <a:pt x="72389" y="108243"/>
                  </a:lnTo>
                  <a:lnTo>
                    <a:pt x="88770" y="96130"/>
                  </a:lnTo>
                  <a:lnTo>
                    <a:pt x="99708" y="78125"/>
                  </a:lnTo>
                  <a:lnTo>
                    <a:pt x="103690" y="56014"/>
                  </a:lnTo>
                  <a:lnTo>
                    <a:pt x="99708" y="34278"/>
                  </a:lnTo>
                  <a:lnTo>
                    <a:pt x="88770" y="16466"/>
                  </a:lnTo>
                  <a:lnTo>
                    <a:pt x="72389" y="4424"/>
                  </a:lnTo>
                  <a:lnTo>
                    <a:pt x="52075" y="0"/>
                  </a:lnTo>
                  <a:close/>
                </a:path>
              </a:pathLst>
            </a:custGeom>
            <a:solidFill>
              <a:srgbClr val="000000"/>
            </a:solidFill>
          </p:spPr>
          <p:txBody>
            <a:bodyPr wrap="square" lIns="0" tIns="0" rIns="0" bIns="0" rtlCol="0"/>
            <a:lstStyle/>
            <a:p>
              <a:endParaRPr/>
            </a:p>
          </p:txBody>
        </p:sp>
        <p:sp>
          <p:nvSpPr>
            <p:cNvPr id="34" name="object 34"/>
            <p:cNvSpPr/>
            <p:nvPr/>
          </p:nvSpPr>
          <p:spPr>
            <a:xfrm>
              <a:off x="4496169" y="4354615"/>
              <a:ext cx="104139" cy="113030"/>
            </a:xfrm>
            <a:custGeom>
              <a:avLst/>
              <a:gdLst/>
              <a:ahLst/>
              <a:cxnLst/>
              <a:rect l="l" t="t" r="r" b="b"/>
              <a:pathLst>
                <a:path w="104139" h="113029">
                  <a:moveTo>
                    <a:pt x="0" y="56014"/>
                  </a:moveTo>
                  <a:lnTo>
                    <a:pt x="4086" y="78125"/>
                  </a:lnTo>
                  <a:lnTo>
                    <a:pt x="15236" y="96130"/>
                  </a:lnTo>
                  <a:lnTo>
                    <a:pt x="31787" y="108243"/>
                  </a:lnTo>
                  <a:lnTo>
                    <a:pt x="52075" y="112677"/>
                  </a:lnTo>
                  <a:lnTo>
                    <a:pt x="72389" y="108243"/>
                  </a:lnTo>
                  <a:lnTo>
                    <a:pt x="88770" y="96130"/>
                  </a:lnTo>
                  <a:lnTo>
                    <a:pt x="99708" y="78125"/>
                  </a:lnTo>
                  <a:lnTo>
                    <a:pt x="103690" y="56014"/>
                  </a:lnTo>
                  <a:lnTo>
                    <a:pt x="99708" y="34278"/>
                  </a:lnTo>
                  <a:lnTo>
                    <a:pt x="88770" y="16466"/>
                  </a:lnTo>
                  <a:lnTo>
                    <a:pt x="72389" y="4424"/>
                  </a:lnTo>
                  <a:lnTo>
                    <a:pt x="52075" y="0"/>
                  </a:lnTo>
                  <a:lnTo>
                    <a:pt x="31787" y="4424"/>
                  </a:lnTo>
                  <a:lnTo>
                    <a:pt x="15236" y="16466"/>
                  </a:lnTo>
                  <a:lnTo>
                    <a:pt x="4086" y="34278"/>
                  </a:lnTo>
                  <a:lnTo>
                    <a:pt x="0" y="56014"/>
                  </a:lnTo>
                  <a:close/>
                </a:path>
              </a:pathLst>
            </a:custGeom>
            <a:ln w="8829">
              <a:solidFill>
                <a:srgbClr val="000000"/>
              </a:solidFill>
            </a:ln>
          </p:spPr>
          <p:txBody>
            <a:bodyPr wrap="square" lIns="0" tIns="0" rIns="0" bIns="0" rtlCol="0"/>
            <a:lstStyle/>
            <a:p>
              <a:endParaRPr/>
            </a:p>
          </p:txBody>
        </p:sp>
        <p:sp>
          <p:nvSpPr>
            <p:cNvPr id="35" name="object 35"/>
            <p:cNvSpPr/>
            <p:nvPr/>
          </p:nvSpPr>
          <p:spPr>
            <a:xfrm>
              <a:off x="4787656" y="5621902"/>
              <a:ext cx="104775" cy="113030"/>
            </a:xfrm>
            <a:custGeom>
              <a:avLst/>
              <a:gdLst/>
              <a:ahLst/>
              <a:cxnLst/>
              <a:rect l="l" t="t" r="r" b="b"/>
              <a:pathLst>
                <a:path w="104775" h="113029">
                  <a:moveTo>
                    <a:pt x="52306" y="0"/>
                  </a:moveTo>
                  <a:lnTo>
                    <a:pt x="31884" y="4434"/>
                  </a:lnTo>
                  <a:lnTo>
                    <a:pt x="15265" y="16547"/>
                  </a:lnTo>
                  <a:lnTo>
                    <a:pt x="4090" y="34552"/>
                  </a:lnTo>
                  <a:lnTo>
                    <a:pt x="0" y="56663"/>
                  </a:lnTo>
                  <a:lnTo>
                    <a:pt x="4090" y="78398"/>
                  </a:lnTo>
                  <a:lnTo>
                    <a:pt x="15265" y="96211"/>
                  </a:lnTo>
                  <a:lnTo>
                    <a:pt x="31884" y="108253"/>
                  </a:lnTo>
                  <a:lnTo>
                    <a:pt x="52306" y="112677"/>
                  </a:lnTo>
                  <a:lnTo>
                    <a:pt x="72594" y="108253"/>
                  </a:lnTo>
                  <a:lnTo>
                    <a:pt x="89145" y="96211"/>
                  </a:lnTo>
                  <a:lnTo>
                    <a:pt x="100295" y="78398"/>
                  </a:lnTo>
                  <a:lnTo>
                    <a:pt x="104382" y="56663"/>
                  </a:lnTo>
                  <a:lnTo>
                    <a:pt x="100295" y="34552"/>
                  </a:lnTo>
                  <a:lnTo>
                    <a:pt x="89145" y="16547"/>
                  </a:lnTo>
                  <a:lnTo>
                    <a:pt x="72594" y="4434"/>
                  </a:lnTo>
                  <a:lnTo>
                    <a:pt x="52306" y="0"/>
                  </a:lnTo>
                  <a:close/>
                </a:path>
              </a:pathLst>
            </a:custGeom>
            <a:solidFill>
              <a:srgbClr val="993366"/>
            </a:solidFill>
          </p:spPr>
          <p:txBody>
            <a:bodyPr wrap="square" lIns="0" tIns="0" rIns="0" bIns="0" rtlCol="0"/>
            <a:lstStyle/>
            <a:p>
              <a:endParaRPr/>
            </a:p>
          </p:txBody>
        </p:sp>
        <p:sp>
          <p:nvSpPr>
            <p:cNvPr id="36" name="object 36"/>
            <p:cNvSpPr/>
            <p:nvPr/>
          </p:nvSpPr>
          <p:spPr>
            <a:xfrm>
              <a:off x="4787656" y="5621902"/>
              <a:ext cx="104775" cy="113030"/>
            </a:xfrm>
            <a:custGeom>
              <a:avLst/>
              <a:gdLst/>
              <a:ahLst/>
              <a:cxnLst/>
              <a:rect l="l" t="t" r="r" b="b"/>
              <a:pathLst>
                <a:path w="104775" h="113029">
                  <a:moveTo>
                    <a:pt x="0" y="56663"/>
                  </a:moveTo>
                  <a:lnTo>
                    <a:pt x="4090" y="78398"/>
                  </a:lnTo>
                  <a:lnTo>
                    <a:pt x="15265" y="96211"/>
                  </a:lnTo>
                  <a:lnTo>
                    <a:pt x="31884" y="108253"/>
                  </a:lnTo>
                  <a:lnTo>
                    <a:pt x="52306" y="112677"/>
                  </a:lnTo>
                  <a:lnTo>
                    <a:pt x="72594" y="108253"/>
                  </a:lnTo>
                  <a:lnTo>
                    <a:pt x="89145" y="96211"/>
                  </a:lnTo>
                  <a:lnTo>
                    <a:pt x="100295" y="78398"/>
                  </a:lnTo>
                  <a:lnTo>
                    <a:pt x="104382" y="56663"/>
                  </a:lnTo>
                  <a:lnTo>
                    <a:pt x="100295" y="34552"/>
                  </a:lnTo>
                  <a:lnTo>
                    <a:pt x="89145" y="16547"/>
                  </a:lnTo>
                  <a:lnTo>
                    <a:pt x="72594" y="4434"/>
                  </a:lnTo>
                  <a:lnTo>
                    <a:pt x="52306" y="0"/>
                  </a:lnTo>
                  <a:lnTo>
                    <a:pt x="31884" y="4434"/>
                  </a:lnTo>
                  <a:lnTo>
                    <a:pt x="15265" y="16547"/>
                  </a:lnTo>
                  <a:lnTo>
                    <a:pt x="4090" y="34552"/>
                  </a:lnTo>
                  <a:lnTo>
                    <a:pt x="0" y="56663"/>
                  </a:lnTo>
                  <a:close/>
                </a:path>
              </a:pathLst>
            </a:custGeom>
            <a:ln w="8831">
              <a:solidFill>
                <a:srgbClr val="993366"/>
              </a:solidFill>
            </a:ln>
          </p:spPr>
          <p:txBody>
            <a:bodyPr wrap="square" lIns="0" tIns="0" rIns="0" bIns="0" rtlCol="0"/>
            <a:lstStyle/>
            <a:p>
              <a:endParaRPr/>
            </a:p>
          </p:txBody>
        </p:sp>
        <p:sp>
          <p:nvSpPr>
            <p:cNvPr id="37" name="object 37"/>
            <p:cNvSpPr/>
            <p:nvPr/>
          </p:nvSpPr>
          <p:spPr>
            <a:xfrm>
              <a:off x="6190939" y="4990104"/>
              <a:ext cx="100965" cy="109220"/>
            </a:xfrm>
            <a:custGeom>
              <a:avLst/>
              <a:gdLst/>
              <a:ahLst/>
              <a:cxnLst/>
              <a:rect l="l" t="t" r="r" b="b"/>
              <a:pathLst>
                <a:path w="100964" h="109220">
                  <a:moveTo>
                    <a:pt x="49310" y="0"/>
                  </a:moveTo>
                  <a:lnTo>
                    <a:pt x="30621" y="4288"/>
                  </a:lnTo>
                  <a:lnTo>
                    <a:pt x="14891" y="15849"/>
                  </a:lnTo>
                  <a:lnTo>
                    <a:pt x="4043" y="32721"/>
                  </a:lnTo>
                  <a:lnTo>
                    <a:pt x="0" y="52947"/>
                  </a:lnTo>
                  <a:lnTo>
                    <a:pt x="4043" y="74949"/>
                  </a:lnTo>
                  <a:lnTo>
                    <a:pt x="14891" y="92741"/>
                  </a:lnTo>
                  <a:lnTo>
                    <a:pt x="30621" y="104645"/>
                  </a:lnTo>
                  <a:lnTo>
                    <a:pt x="49310" y="108986"/>
                  </a:lnTo>
                  <a:lnTo>
                    <a:pt x="69624" y="104645"/>
                  </a:lnTo>
                  <a:lnTo>
                    <a:pt x="86005" y="92741"/>
                  </a:lnTo>
                  <a:lnTo>
                    <a:pt x="96943" y="74949"/>
                  </a:lnTo>
                  <a:lnTo>
                    <a:pt x="100925" y="52947"/>
                  </a:lnTo>
                  <a:lnTo>
                    <a:pt x="96943" y="32721"/>
                  </a:lnTo>
                  <a:lnTo>
                    <a:pt x="86005" y="15849"/>
                  </a:lnTo>
                  <a:lnTo>
                    <a:pt x="69624" y="4288"/>
                  </a:lnTo>
                  <a:lnTo>
                    <a:pt x="49310" y="0"/>
                  </a:lnTo>
                  <a:close/>
                </a:path>
              </a:pathLst>
            </a:custGeom>
            <a:solidFill>
              <a:srgbClr val="000000"/>
            </a:solidFill>
          </p:spPr>
          <p:txBody>
            <a:bodyPr wrap="square" lIns="0" tIns="0" rIns="0" bIns="0" rtlCol="0"/>
            <a:lstStyle/>
            <a:p>
              <a:endParaRPr/>
            </a:p>
          </p:txBody>
        </p:sp>
        <p:sp>
          <p:nvSpPr>
            <p:cNvPr id="38" name="object 38"/>
            <p:cNvSpPr/>
            <p:nvPr/>
          </p:nvSpPr>
          <p:spPr>
            <a:xfrm>
              <a:off x="6190939" y="4990104"/>
              <a:ext cx="100965" cy="109220"/>
            </a:xfrm>
            <a:custGeom>
              <a:avLst/>
              <a:gdLst/>
              <a:ahLst/>
              <a:cxnLst/>
              <a:rect l="l" t="t" r="r" b="b"/>
              <a:pathLst>
                <a:path w="100964" h="109220">
                  <a:moveTo>
                    <a:pt x="0" y="52947"/>
                  </a:moveTo>
                  <a:lnTo>
                    <a:pt x="4043" y="74949"/>
                  </a:lnTo>
                  <a:lnTo>
                    <a:pt x="14891" y="92741"/>
                  </a:lnTo>
                  <a:lnTo>
                    <a:pt x="30621" y="104645"/>
                  </a:lnTo>
                  <a:lnTo>
                    <a:pt x="49310" y="108986"/>
                  </a:lnTo>
                  <a:lnTo>
                    <a:pt x="69624" y="104645"/>
                  </a:lnTo>
                  <a:lnTo>
                    <a:pt x="86005" y="92741"/>
                  </a:lnTo>
                  <a:lnTo>
                    <a:pt x="96943" y="74949"/>
                  </a:lnTo>
                  <a:lnTo>
                    <a:pt x="100925" y="52947"/>
                  </a:lnTo>
                  <a:lnTo>
                    <a:pt x="96943" y="32721"/>
                  </a:lnTo>
                  <a:lnTo>
                    <a:pt x="86005" y="15849"/>
                  </a:lnTo>
                  <a:lnTo>
                    <a:pt x="69624" y="4288"/>
                  </a:lnTo>
                  <a:lnTo>
                    <a:pt x="49310" y="0"/>
                  </a:lnTo>
                  <a:lnTo>
                    <a:pt x="30621" y="4288"/>
                  </a:lnTo>
                  <a:lnTo>
                    <a:pt x="14891" y="15849"/>
                  </a:lnTo>
                  <a:lnTo>
                    <a:pt x="4043" y="32721"/>
                  </a:lnTo>
                  <a:lnTo>
                    <a:pt x="0" y="52947"/>
                  </a:lnTo>
                  <a:close/>
                </a:path>
              </a:pathLst>
            </a:custGeom>
            <a:ln w="8831">
              <a:solidFill>
                <a:srgbClr val="000000"/>
              </a:solidFill>
            </a:ln>
          </p:spPr>
          <p:txBody>
            <a:bodyPr wrap="square" lIns="0" tIns="0" rIns="0" bIns="0" rtlCol="0"/>
            <a:lstStyle/>
            <a:p>
              <a:endParaRPr/>
            </a:p>
          </p:txBody>
        </p:sp>
        <p:sp>
          <p:nvSpPr>
            <p:cNvPr id="39" name="object 39"/>
            <p:cNvSpPr/>
            <p:nvPr/>
          </p:nvSpPr>
          <p:spPr>
            <a:xfrm>
              <a:off x="5882640" y="1450847"/>
              <a:ext cx="0" cy="4704715"/>
            </a:xfrm>
            <a:custGeom>
              <a:avLst/>
              <a:gdLst/>
              <a:ahLst/>
              <a:cxnLst/>
              <a:rect l="l" t="t" r="r" b="b"/>
              <a:pathLst>
                <a:path h="4704715">
                  <a:moveTo>
                    <a:pt x="0" y="4704588"/>
                  </a:moveTo>
                  <a:lnTo>
                    <a:pt x="0" y="0"/>
                  </a:lnTo>
                </a:path>
              </a:pathLst>
            </a:custGeom>
            <a:ln w="9144">
              <a:solidFill>
                <a:srgbClr val="000000"/>
              </a:solidFill>
            </a:ln>
          </p:spPr>
          <p:txBody>
            <a:bodyPr wrap="square" lIns="0" tIns="0" rIns="0" bIns="0" rtlCol="0"/>
            <a:lstStyle/>
            <a:p>
              <a:endParaRPr/>
            </a:p>
          </p:txBody>
        </p:sp>
      </p:grpSp>
      <p:sp>
        <p:nvSpPr>
          <p:cNvPr id="40" name="object 40"/>
          <p:cNvSpPr txBox="1">
            <a:spLocks noGrp="1"/>
          </p:cNvSpPr>
          <p:nvPr>
            <p:ph type="title"/>
          </p:nvPr>
        </p:nvSpPr>
        <p:spPr>
          <a:xfrm>
            <a:off x="1180896" y="369776"/>
            <a:ext cx="6781800" cy="574675"/>
          </a:xfrm>
          <a:prstGeom prst="rect">
            <a:avLst/>
          </a:prstGeom>
        </p:spPr>
        <p:txBody>
          <a:bodyPr vert="horz" wrap="square" lIns="0" tIns="12700" rIns="0" bIns="0" rtlCol="0">
            <a:spAutoFit/>
          </a:bodyPr>
          <a:lstStyle/>
          <a:p>
            <a:pPr marL="12700">
              <a:spcBef>
                <a:spcPts val="100"/>
              </a:spcBef>
            </a:pPr>
            <a:r>
              <a:rPr dirty="0"/>
              <a:t>Consistency</a:t>
            </a:r>
            <a:r>
              <a:rPr spc="-25" dirty="0"/>
              <a:t> </a:t>
            </a:r>
            <a:r>
              <a:rPr dirty="0"/>
              <a:t>with</a:t>
            </a:r>
            <a:r>
              <a:rPr spc="-25" dirty="0"/>
              <a:t> </a:t>
            </a:r>
            <a:r>
              <a:rPr dirty="0"/>
              <a:t>other</a:t>
            </a:r>
            <a:r>
              <a:rPr spc="-25" dirty="0"/>
              <a:t> </a:t>
            </a:r>
            <a:r>
              <a:rPr spc="-11" dirty="0"/>
              <a:t>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546895" y="2498218"/>
            <a:ext cx="9098212" cy="690574"/>
          </a:xfrm>
          <a:prstGeom prst="rect">
            <a:avLst/>
          </a:prstGeom>
        </p:spPr>
        <p:txBody>
          <a:bodyPr vert="horz" wrap="square" lIns="0" tIns="13335" rIns="0" bIns="0" rtlCol="0">
            <a:spAutoFit/>
          </a:bodyPr>
          <a:lstStyle/>
          <a:p>
            <a:pPr marL="12700">
              <a:spcBef>
                <a:spcPts val="105"/>
              </a:spcBef>
            </a:pPr>
            <a:r>
              <a:rPr sz="4400" b="0" dirty="0">
                <a:latin typeface="Times New Roman"/>
                <a:cs typeface="Times New Roman"/>
              </a:rPr>
              <a:t>Randomized</a:t>
            </a:r>
            <a:r>
              <a:rPr sz="4400" b="0" spc="-35" dirty="0">
                <a:latin typeface="Times New Roman"/>
                <a:cs typeface="Times New Roman"/>
              </a:rPr>
              <a:t> </a:t>
            </a:r>
            <a:r>
              <a:rPr sz="4400" b="0" dirty="0">
                <a:latin typeface="Times New Roman"/>
                <a:cs typeface="Times New Roman"/>
              </a:rPr>
              <a:t>Controlled</a:t>
            </a:r>
            <a:r>
              <a:rPr sz="4400" b="0" spc="-31" dirty="0">
                <a:latin typeface="Times New Roman"/>
                <a:cs typeface="Times New Roman"/>
              </a:rPr>
              <a:t> </a:t>
            </a:r>
            <a:r>
              <a:rPr sz="4400" b="0" spc="-11" dirty="0">
                <a:latin typeface="Times New Roman"/>
                <a:cs typeface="Times New Roman"/>
              </a:rPr>
              <a:t>Trials</a:t>
            </a:r>
            <a:endParaRPr sz="4400">
              <a:latin typeface="Times New Roman"/>
              <a:cs typeface="Times New Roman"/>
            </a:endParaRPr>
          </a:p>
        </p:txBody>
      </p:sp>
      <p:sp>
        <p:nvSpPr>
          <p:cNvPr id="3" name="object 3"/>
          <p:cNvSpPr txBox="1">
            <a:spLocks noGrp="1"/>
          </p:cNvSpPr>
          <p:nvPr>
            <p:ph type="subTitle" idx="4"/>
          </p:nvPr>
        </p:nvSpPr>
        <p:spPr>
          <a:xfrm>
            <a:off x="3126572" y="3900297"/>
            <a:ext cx="5938859" cy="689932"/>
          </a:xfrm>
          <a:prstGeom prst="rect">
            <a:avLst/>
          </a:prstGeom>
        </p:spPr>
        <p:txBody>
          <a:bodyPr vert="horz" wrap="square" lIns="0" tIns="12700" rIns="0" bIns="0" rtlCol="0">
            <a:spAutoFit/>
          </a:bodyPr>
          <a:lstStyle/>
          <a:p>
            <a:pPr marL="13334">
              <a:spcBef>
                <a:spcPts val="100"/>
              </a:spcBef>
            </a:pPr>
            <a:r>
              <a:rPr sz="4400" b="1" dirty="0"/>
              <a:t>General</a:t>
            </a:r>
            <a:r>
              <a:rPr sz="4400" b="1" spc="-15" dirty="0"/>
              <a:t> </a:t>
            </a:r>
            <a:r>
              <a:rPr sz="4400" b="1" spc="-11" dirty="0"/>
              <a:t>principles</a:t>
            </a:r>
            <a:endParaRPr sz="4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inical Trial FAQs - Learn the Basics about Clinical Research">
            <a:extLst>
              <a:ext uri="{FF2B5EF4-FFF2-40B4-BE49-F238E27FC236}">
                <a16:creationId xmlns:a16="http://schemas.microsoft.com/office/drawing/2014/main" id="{95B7361A-5D3B-9323-7A04-D3769AD2E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924800" cy="596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331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173974" y="6295959"/>
            <a:ext cx="205740" cy="205184"/>
          </a:xfrm>
          <a:prstGeom prst="rect">
            <a:avLst/>
          </a:prstGeom>
        </p:spPr>
        <p:txBody>
          <a:bodyPr vert="horz" wrap="square" lIns="0" tIns="0" rIns="0" bIns="0" rtlCol="0">
            <a:spAutoFit/>
          </a:bodyPr>
          <a:lstStyle/>
          <a:p>
            <a:pPr marL="12700">
              <a:lnSpc>
                <a:spcPts val="1631"/>
              </a:lnSpc>
            </a:pPr>
            <a:r>
              <a:rPr sz="1400" spc="-25" dirty="0">
                <a:latin typeface="Times New Roman"/>
                <a:cs typeface="Times New Roman"/>
              </a:rPr>
              <a:t>23</a:t>
            </a:r>
            <a:endParaRPr sz="1400">
              <a:latin typeface="Times New Roman"/>
              <a:cs typeface="Times New Roman"/>
            </a:endParaRPr>
          </a:p>
        </p:txBody>
      </p:sp>
      <p:sp>
        <p:nvSpPr>
          <p:cNvPr id="2" name="object 2"/>
          <p:cNvSpPr txBox="1">
            <a:spLocks noGrp="1"/>
          </p:cNvSpPr>
          <p:nvPr>
            <p:ph type="title"/>
          </p:nvPr>
        </p:nvSpPr>
        <p:spPr>
          <a:xfrm>
            <a:off x="711201" y="2604339"/>
            <a:ext cx="7856220" cy="1258678"/>
          </a:xfrm>
          <a:prstGeom prst="rect">
            <a:avLst/>
          </a:prstGeom>
        </p:spPr>
        <p:txBody>
          <a:bodyPr vert="horz" wrap="square" lIns="0" tIns="27305" rIns="0" bIns="0" rtlCol="0">
            <a:spAutoFit/>
          </a:bodyPr>
          <a:lstStyle/>
          <a:p>
            <a:pPr marL="3515272" marR="5080" indent="-3503207">
              <a:lnSpc>
                <a:spcPts val="4780"/>
              </a:lnSpc>
              <a:spcBef>
                <a:spcPts val="215"/>
              </a:spcBef>
            </a:pPr>
            <a:r>
              <a:rPr sz="4000" b="0" dirty="0"/>
              <a:t>Designing</a:t>
            </a:r>
            <a:r>
              <a:rPr sz="4000" b="0" spc="-140" dirty="0"/>
              <a:t> </a:t>
            </a:r>
            <a:r>
              <a:rPr sz="4000" b="0" dirty="0"/>
              <a:t>a</a:t>
            </a:r>
            <a:r>
              <a:rPr sz="4000" b="0" spc="-165" dirty="0"/>
              <a:t> </a:t>
            </a:r>
            <a:r>
              <a:rPr sz="4000" b="0" dirty="0"/>
              <a:t>randomized</a:t>
            </a:r>
            <a:r>
              <a:rPr sz="4000" b="0" spc="-111" dirty="0"/>
              <a:t> </a:t>
            </a:r>
            <a:r>
              <a:rPr sz="4000" b="0" spc="-11" dirty="0"/>
              <a:t>controlled trial</a:t>
            </a:r>
            <a:endParaRPr sz="4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24</a:t>
            </a:r>
            <a:endParaRPr sz="1400">
              <a:latin typeface="Times New Roman"/>
              <a:cs typeface="Times New Roman"/>
            </a:endParaRPr>
          </a:p>
        </p:txBody>
      </p:sp>
      <p:sp>
        <p:nvSpPr>
          <p:cNvPr id="3" name="object 3"/>
          <p:cNvSpPr txBox="1">
            <a:spLocks noGrp="1"/>
          </p:cNvSpPr>
          <p:nvPr>
            <p:ph type="title"/>
          </p:nvPr>
        </p:nvSpPr>
        <p:spPr>
          <a:xfrm>
            <a:off x="1253138" y="684023"/>
            <a:ext cx="6791959" cy="505908"/>
          </a:xfrm>
          <a:prstGeom prst="rect">
            <a:avLst/>
          </a:prstGeom>
        </p:spPr>
        <p:txBody>
          <a:bodyPr vert="horz" wrap="square" lIns="0" tIns="13335" rIns="0" bIns="0" rtlCol="0">
            <a:spAutoFit/>
          </a:bodyPr>
          <a:lstStyle/>
          <a:p>
            <a:pPr marL="12700">
              <a:spcBef>
                <a:spcPts val="105"/>
              </a:spcBef>
            </a:pPr>
            <a:r>
              <a:rPr sz="3200" dirty="0"/>
              <a:t>Randomized</a:t>
            </a:r>
            <a:r>
              <a:rPr sz="3200" spc="-60" dirty="0"/>
              <a:t> </a:t>
            </a:r>
            <a:r>
              <a:rPr sz="3200" dirty="0"/>
              <a:t>controlled</a:t>
            </a:r>
            <a:r>
              <a:rPr sz="3200" spc="-51" dirty="0"/>
              <a:t> </a:t>
            </a:r>
            <a:r>
              <a:rPr sz="3200" dirty="0"/>
              <a:t>trial</a:t>
            </a:r>
            <a:r>
              <a:rPr sz="3200" spc="-40" dirty="0"/>
              <a:t> </a:t>
            </a:r>
            <a:r>
              <a:rPr sz="3200" spc="-11" dirty="0"/>
              <a:t>design</a:t>
            </a:r>
            <a:endParaRPr sz="3200"/>
          </a:p>
        </p:txBody>
      </p:sp>
      <p:grpSp>
        <p:nvGrpSpPr>
          <p:cNvPr id="4" name="object 4"/>
          <p:cNvGrpSpPr/>
          <p:nvPr/>
        </p:nvGrpSpPr>
        <p:grpSpPr>
          <a:xfrm>
            <a:off x="6355079" y="2238755"/>
            <a:ext cx="2400300" cy="800100"/>
            <a:chOff x="6355079" y="2238755"/>
            <a:chExt cx="2400300" cy="800100"/>
          </a:xfrm>
        </p:grpSpPr>
        <p:sp>
          <p:nvSpPr>
            <p:cNvPr id="5" name="object 5"/>
            <p:cNvSpPr/>
            <p:nvPr/>
          </p:nvSpPr>
          <p:spPr>
            <a:xfrm>
              <a:off x="6374129" y="2257805"/>
              <a:ext cx="2362200" cy="762000"/>
            </a:xfrm>
            <a:custGeom>
              <a:avLst/>
              <a:gdLst/>
              <a:ahLst/>
              <a:cxnLst/>
              <a:rect l="l" t="t" r="r" b="b"/>
              <a:pathLst>
                <a:path w="2362200" h="762000">
                  <a:moveTo>
                    <a:pt x="0" y="762000"/>
                  </a:moveTo>
                  <a:lnTo>
                    <a:pt x="2362200" y="762000"/>
                  </a:lnTo>
                  <a:lnTo>
                    <a:pt x="2362200" y="0"/>
                  </a:lnTo>
                  <a:lnTo>
                    <a:pt x="0" y="0"/>
                  </a:lnTo>
                  <a:lnTo>
                    <a:pt x="0" y="762000"/>
                  </a:lnTo>
                  <a:close/>
                </a:path>
              </a:pathLst>
            </a:custGeom>
            <a:ln w="38100">
              <a:solidFill>
                <a:srgbClr val="3333CC"/>
              </a:solidFill>
            </a:ln>
          </p:spPr>
          <p:txBody>
            <a:bodyPr wrap="square" lIns="0" tIns="0" rIns="0" bIns="0" rtlCol="0"/>
            <a:lstStyle/>
            <a:p>
              <a:endParaRPr/>
            </a:p>
          </p:txBody>
        </p:sp>
        <p:sp>
          <p:nvSpPr>
            <p:cNvPr id="6" name="object 6"/>
            <p:cNvSpPr/>
            <p:nvPr/>
          </p:nvSpPr>
          <p:spPr>
            <a:xfrm>
              <a:off x="7385303" y="2252471"/>
              <a:ext cx="0" cy="762000"/>
            </a:xfrm>
            <a:custGeom>
              <a:avLst/>
              <a:gdLst/>
              <a:ahLst/>
              <a:cxnLst/>
              <a:rect l="l" t="t" r="r" b="b"/>
              <a:pathLst>
                <a:path h="762000">
                  <a:moveTo>
                    <a:pt x="0" y="0"/>
                  </a:moveTo>
                  <a:lnTo>
                    <a:pt x="0" y="762000"/>
                  </a:lnTo>
                </a:path>
              </a:pathLst>
            </a:custGeom>
            <a:ln w="9144">
              <a:solidFill>
                <a:srgbClr val="000000"/>
              </a:solidFill>
            </a:ln>
          </p:spPr>
          <p:txBody>
            <a:bodyPr wrap="square" lIns="0" tIns="0" rIns="0" bIns="0" rtlCol="0"/>
            <a:lstStyle/>
            <a:p>
              <a:endParaRPr/>
            </a:p>
          </p:txBody>
        </p:sp>
      </p:grpSp>
      <p:grpSp>
        <p:nvGrpSpPr>
          <p:cNvPr id="7" name="object 7"/>
          <p:cNvGrpSpPr/>
          <p:nvPr/>
        </p:nvGrpSpPr>
        <p:grpSpPr>
          <a:xfrm>
            <a:off x="6458711" y="5176840"/>
            <a:ext cx="2324100" cy="802005"/>
            <a:chOff x="6458711" y="5176837"/>
            <a:chExt cx="2324100" cy="802005"/>
          </a:xfrm>
        </p:grpSpPr>
        <p:sp>
          <p:nvSpPr>
            <p:cNvPr id="8" name="object 8"/>
            <p:cNvSpPr/>
            <p:nvPr/>
          </p:nvSpPr>
          <p:spPr>
            <a:xfrm>
              <a:off x="6477761" y="5197601"/>
              <a:ext cx="2286000" cy="762000"/>
            </a:xfrm>
            <a:custGeom>
              <a:avLst/>
              <a:gdLst/>
              <a:ahLst/>
              <a:cxnLst/>
              <a:rect l="l" t="t" r="r" b="b"/>
              <a:pathLst>
                <a:path w="2286000" h="762000">
                  <a:moveTo>
                    <a:pt x="0" y="762000"/>
                  </a:moveTo>
                  <a:lnTo>
                    <a:pt x="2285999" y="762000"/>
                  </a:lnTo>
                  <a:lnTo>
                    <a:pt x="2285999" y="0"/>
                  </a:lnTo>
                  <a:lnTo>
                    <a:pt x="0" y="0"/>
                  </a:lnTo>
                  <a:lnTo>
                    <a:pt x="0" y="762000"/>
                  </a:lnTo>
                  <a:close/>
                </a:path>
              </a:pathLst>
            </a:custGeom>
            <a:ln w="38100">
              <a:solidFill>
                <a:srgbClr val="3333CC"/>
              </a:solidFill>
            </a:ln>
          </p:spPr>
          <p:txBody>
            <a:bodyPr wrap="square" lIns="0" tIns="0" rIns="0" bIns="0" rtlCol="0"/>
            <a:lstStyle/>
            <a:p>
              <a:endParaRPr/>
            </a:p>
          </p:txBody>
        </p:sp>
        <p:sp>
          <p:nvSpPr>
            <p:cNvPr id="9" name="object 9"/>
            <p:cNvSpPr/>
            <p:nvPr/>
          </p:nvSpPr>
          <p:spPr>
            <a:xfrm>
              <a:off x="7620000" y="5181600"/>
              <a:ext cx="0" cy="762000"/>
            </a:xfrm>
            <a:custGeom>
              <a:avLst/>
              <a:gdLst/>
              <a:ahLst/>
              <a:cxnLst/>
              <a:rect l="l" t="t" r="r" b="b"/>
              <a:pathLst>
                <a:path h="762000">
                  <a:moveTo>
                    <a:pt x="0" y="0"/>
                  </a:moveTo>
                  <a:lnTo>
                    <a:pt x="0" y="762000"/>
                  </a:lnTo>
                </a:path>
              </a:pathLst>
            </a:custGeom>
            <a:ln w="9144">
              <a:solidFill>
                <a:srgbClr val="000000"/>
              </a:solidFill>
            </a:ln>
          </p:spPr>
          <p:txBody>
            <a:bodyPr wrap="square" lIns="0" tIns="0" rIns="0" bIns="0" rtlCol="0"/>
            <a:lstStyle/>
            <a:p>
              <a:endParaRPr/>
            </a:p>
          </p:txBody>
        </p:sp>
      </p:grpSp>
      <p:grpSp>
        <p:nvGrpSpPr>
          <p:cNvPr id="10" name="object 10"/>
          <p:cNvGrpSpPr/>
          <p:nvPr/>
        </p:nvGrpSpPr>
        <p:grpSpPr>
          <a:xfrm>
            <a:off x="595757" y="2957958"/>
            <a:ext cx="3596004" cy="2467611"/>
            <a:chOff x="595756" y="2957957"/>
            <a:chExt cx="3596004" cy="2467610"/>
          </a:xfrm>
        </p:grpSpPr>
        <p:sp>
          <p:nvSpPr>
            <p:cNvPr id="11" name="object 11"/>
            <p:cNvSpPr/>
            <p:nvPr/>
          </p:nvSpPr>
          <p:spPr>
            <a:xfrm>
              <a:off x="610361" y="2972562"/>
              <a:ext cx="2362200" cy="2438400"/>
            </a:xfrm>
            <a:custGeom>
              <a:avLst/>
              <a:gdLst/>
              <a:ahLst/>
              <a:cxnLst/>
              <a:rect l="l" t="t" r="r" b="b"/>
              <a:pathLst>
                <a:path w="2362200" h="2438400">
                  <a:moveTo>
                    <a:pt x="0" y="0"/>
                  </a:moveTo>
                  <a:lnTo>
                    <a:pt x="0" y="2438400"/>
                  </a:lnTo>
                </a:path>
                <a:path w="2362200" h="2438400">
                  <a:moveTo>
                    <a:pt x="2362200" y="0"/>
                  </a:moveTo>
                  <a:lnTo>
                    <a:pt x="2362200" y="2438400"/>
                  </a:lnTo>
                </a:path>
                <a:path w="2362200" h="2438400">
                  <a:moveTo>
                    <a:pt x="0" y="2438400"/>
                  </a:moveTo>
                  <a:lnTo>
                    <a:pt x="2362200" y="2438400"/>
                  </a:lnTo>
                </a:path>
                <a:path w="2362200" h="2438400">
                  <a:moveTo>
                    <a:pt x="0" y="0"/>
                  </a:moveTo>
                  <a:lnTo>
                    <a:pt x="2362200" y="0"/>
                  </a:lnTo>
                </a:path>
              </a:pathLst>
            </a:custGeom>
            <a:ln w="28956">
              <a:solidFill>
                <a:srgbClr val="000000"/>
              </a:solidFill>
              <a:prstDash val="sysDash"/>
            </a:ln>
          </p:spPr>
          <p:txBody>
            <a:bodyPr wrap="square" lIns="0" tIns="0" rIns="0" bIns="0" rtlCol="0"/>
            <a:lstStyle/>
            <a:p>
              <a:endParaRPr/>
            </a:p>
          </p:txBody>
        </p:sp>
        <p:sp>
          <p:nvSpPr>
            <p:cNvPr id="12" name="object 12"/>
            <p:cNvSpPr/>
            <p:nvPr/>
          </p:nvSpPr>
          <p:spPr>
            <a:xfrm>
              <a:off x="2738881" y="4027424"/>
              <a:ext cx="1452880" cy="651510"/>
            </a:xfrm>
            <a:custGeom>
              <a:avLst/>
              <a:gdLst/>
              <a:ahLst/>
              <a:cxnLst/>
              <a:rect l="l" t="t" r="r" b="b"/>
              <a:pathLst>
                <a:path w="1452879" h="651510">
                  <a:moveTo>
                    <a:pt x="1376223" y="603325"/>
                  </a:moveTo>
                  <a:lnTo>
                    <a:pt x="1356106" y="651128"/>
                  </a:lnTo>
                  <a:lnTo>
                    <a:pt x="1452880" y="621538"/>
                  </a:lnTo>
                  <a:lnTo>
                    <a:pt x="1446052" y="608330"/>
                  </a:lnTo>
                  <a:lnTo>
                    <a:pt x="1388109" y="608330"/>
                  </a:lnTo>
                  <a:lnTo>
                    <a:pt x="1376223" y="603325"/>
                  </a:lnTo>
                  <a:close/>
                </a:path>
                <a:path w="1452879" h="651510">
                  <a:moveTo>
                    <a:pt x="1386287" y="579408"/>
                  </a:moveTo>
                  <a:lnTo>
                    <a:pt x="1376223" y="603325"/>
                  </a:lnTo>
                  <a:lnTo>
                    <a:pt x="1388109" y="608330"/>
                  </a:lnTo>
                  <a:lnTo>
                    <a:pt x="1398270" y="584453"/>
                  </a:lnTo>
                  <a:lnTo>
                    <a:pt x="1386287" y="579408"/>
                  </a:lnTo>
                  <a:close/>
                </a:path>
                <a:path w="1452879" h="651510">
                  <a:moveTo>
                    <a:pt x="1406397" y="531621"/>
                  </a:moveTo>
                  <a:lnTo>
                    <a:pt x="1386287" y="579408"/>
                  </a:lnTo>
                  <a:lnTo>
                    <a:pt x="1398270" y="584453"/>
                  </a:lnTo>
                  <a:lnTo>
                    <a:pt x="1388109" y="608330"/>
                  </a:lnTo>
                  <a:lnTo>
                    <a:pt x="1446052" y="608330"/>
                  </a:lnTo>
                  <a:lnTo>
                    <a:pt x="1406397" y="531621"/>
                  </a:lnTo>
                  <a:close/>
                </a:path>
                <a:path w="1452879" h="651510">
                  <a:moveTo>
                    <a:pt x="10160" y="0"/>
                  </a:moveTo>
                  <a:lnTo>
                    <a:pt x="0" y="23875"/>
                  </a:lnTo>
                  <a:lnTo>
                    <a:pt x="1376223" y="603325"/>
                  </a:lnTo>
                  <a:lnTo>
                    <a:pt x="1386287" y="579408"/>
                  </a:lnTo>
                  <a:lnTo>
                    <a:pt x="10160" y="0"/>
                  </a:lnTo>
                  <a:close/>
                </a:path>
              </a:pathLst>
            </a:custGeom>
            <a:solidFill>
              <a:srgbClr val="000000"/>
            </a:solidFill>
          </p:spPr>
          <p:txBody>
            <a:bodyPr wrap="square" lIns="0" tIns="0" rIns="0" bIns="0" rtlCol="0"/>
            <a:lstStyle/>
            <a:p>
              <a:endParaRPr/>
            </a:p>
          </p:txBody>
        </p:sp>
      </p:grpSp>
      <p:sp>
        <p:nvSpPr>
          <p:cNvPr id="13" name="object 13"/>
          <p:cNvSpPr txBox="1"/>
          <p:nvPr/>
        </p:nvSpPr>
        <p:spPr>
          <a:xfrm>
            <a:off x="840739" y="5420973"/>
            <a:ext cx="2004060" cy="320601"/>
          </a:xfrm>
          <a:prstGeom prst="rect">
            <a:avLst/>
          </a:prstGeom>
        </p:spPr>
        <p:txBody>
          <a:bodyPr vert="horz" wrap="square" lIns="0" tIns="12700" rIns="0" bIns="0" rtlCol="0">
            <a:spAutoFit/>
          </a:bodyPr>
          <a:lstStyle/>
          <a:p>
            <a:pPr marL="12700">
              <a:spcBef>
                <a:spcPts val="100"/>
              </a:spcBef>
            </a:pPr>
            <a:r>
              <a:rPr sz="2000" spc="-25" dirty="0">
                <a:latin typeface="Arial"/>
                <a:cs typeface="Arial"/>
              </a:rPr>
              <a:t>Target</a:t>
            </a:r>
            <a:r>
              <a:rPr sz="2000" spc="-95" dirty="0">
                <a:latin typeface="Arial"/>
                <a:cs typeface="Arial"/>
              </a:rPr>
              <a:t> </a:t>
            </a:r>
            <a:r>
              <a:rPr sz="2000" spc="-11" dirty="0">
                <a:latin typeface="Arial"/>
                <a:cs typeface="Arial"/>
              </a:rPr>
              <a:t>Population</a:t>
            </a:r>
            <a:endParaRPr sz="2000">
              <a:latin typeface="Arial"/>
              <a:cs typeface="Arial"/>
            </a:endParaRPr>
          </a:p>
        </p:txBody>
      </p:sp>
      <p:sp>
        <p:nvSpPr>
          <p:cNvPr id="14" name="object 14"/>
          <p:cNvSpPr txBox="1"/>
          <p:nvPr/>
        </p:nvSpPr>
        <p:spPr>
          <a:xfrm>
            <a:off x="231142" y="4811017"/>
            <a:ext cx="3232151" cy="320601"/>
          </a:xfrm>
          <a:prstGeom prst="rect">
            <a:avLst/>
          </a:prstGeom>
        </p:spPr>
        <p:txBody>
          <a:bodyPr vert="horz" wrap="square" lIns="0" tIns="12700" rIns="0" bIns="0" rtlCol="0">
            <a:spAutoFit/>
          </a:bodyPr>
          <a:lstStyle/>
          <a:p>
            <a:pPr marL="12700">
              <a:spcBef>
                <a:spcPts val="100"/>
              </a:spcBef>
            </a:pPr>
            <a:r>
              <a:rPr sz="2000" i="1" dirty="0">
                <a:latin typeface="Arial"/>
                <a:cs typeface="Arial"/>
              </a:rPr>
              <a:t>Inclusion</a:t>
            </a:r>
            <a:r>
              <a:rPr sz="2000" i="1" spc="-45" dirty="0">
                <a:latin typeface="Arial"/>
                <a:cs typeface="Arial"/>
              </a:rPr>
              <a:t> </a:t>
            </a:r>
            <a:r>
              <a:rPr sz="2000" i="1" dirty="0">
                <a:latin typeface="Arial"/>
                <a:cs typeface="Arial"/>
              </a:rPr>
              <a:t>&amp;</a:t>
            </a:r>
            <a:r>
              <a:rPr sz="2000" i="1" spc="-15" dirty="0">
                <a:latin typeface="Arial"/>
                <a:cs typeface="Arial"/>
              </a:rPr>
              <a:t> </a:t>
            </a:r>
            <a:r>
              <a:rPr sz="2000" i="1" dirty="0">
                <a:latin typeface="Arial"/>
                <a:cs typeface="Arial"/>
              </a:rPr>
              <a:t>exclusion</a:t>
            </a:r>
            <a:r>
              <a:rPr sz="2000" i="1" spc="-35" dirty="0">
                <a:latin typeface="Arial"/>
                <a:cs typeface="Arial"/>
              </a:rPr>
              <a:t> </a:t>
            </a:r>
            <a:r>
              <a:rPr sz="2000" i="1" spc="-11" dirty="0">
                <a:latin typeface="Arial"/>
                <a:cs typeface="Arial"/>
              </a:rPr>
              <a:t>criteria</a:t>
            </a:r>
            <a:endParaRPr sz="2000">
              <a:latin typeface="Arial"/>
              <a:cs typeface="Arial"/>
            </a:endParaRPr>
          </a:p>
        </p:txBody>
      </p:sp>
      <p:sp>
        <p:nvSpPr>
          <p:cNvPr id="15" name="object 15"/>
          <p:cNvSpPr txBox="1"/>
          <p:nvPr/>
        </p:nvSpPr>
        <p:spPr>
          <a:xfrm>
            <a:off x="6393183" y="2435733"/>
            <a:ext cx="993775" cy="321242"/>
          </a:xfrm>
          <a:prstGeom prst="rect">
            <a:avLst/>
          </a:prstGeom>
        </p:spPr>
        <p:txBody>
          <a:bodyPr vert="horz" wrap="square" lIns="0" tIns="13335" rIns="0" bIns="0" rtlCol="0">
            <a:spAutoFit/>
          </a:bodyPr>
          <a:lstStyle/>
          <a:p>
            <a:pPr marL="71753">
              <a:spcBef>
                <a:spcPts val="105"/>
              </a:spcBef>
            </a:pPr>
            <a:r>
              <a:rPr sz="2000" spc="-11" dirty="0">
                <a:solidFill>
                  <a:srgbClr val="3333CC"/>
                </a:solidFill>
                <a:latin typeface="Arial"/>
                <a:cs typeface="Arial"/>
              </a:rPr>
              <a:t>Disease</a:t>
            </a:r>
            <a:endParaRPr sz="2000">
              <a:latin typeface="Arial"/>
              <a:cs typeface="Arial"/>
            </a:endParaRPr>
          </a:p>
        </p:txBody>
      </p:sp>
      <p:sp>
        <p:nvSpPr>
          <p:cNvPr id="16" name="object 16"/>
          <p:cNvSpPr txBox="1"/>
          <p:nvPr/>
        </p:nvSpPr>
        <p:spPr>
          <a:xfrm>
            <a:off x="1374394" y="1549655"/>
            <a:ext cx="6909435" cy="289823"/>
          </a:xfrm>
          <a:prstGeom prst="rect">
            <a:avLst/>
          </a:prstGeom>
        </p:spPr>
        <p:txBody>
          <a:bodyPr vert="horz" wrap="square" lIns="0" tIns="12700" rIns="0" bIns="0" rtlCol="0">
            <a:spAutoFit/>
          </a:bodyPr>
          <a:lstStyle/>
          <a:p>
            <a:pPr marL="12700">
              <a:spcBef>
                <a:spcPts val="100"/>
              </a:spcBef>
              <a:tabLst>
                <a:tab pos="4965576" algn="l"/>
              </a:tabLst>
            </a:pPr>
            <a:r>
              <a:rPr u="sng" dirty="0">
                <a:uFill>
                  <a:solidFill>
                    <a:srgbClr val="000000"/>
                  </a:solidFill>
                </a:uFill>
                <a:latin typeface="Arial"/>
                <a:cs typeface="Arial"/>
              </a:rPr>
              <a:t>THE</a:t>
            </a:r>
            <a:r>
              <a:rPr u="sng" spc="-65" dirty="0">
                <a:uFill>
                  <a:solidFill>
                    <a:srgbClr val="000000"/>
                  </a:solidFill>
                </a:uFill>
                <a:latin typeface="Arial"/>
                <a:cs typeface="Arial"/>
              </a:rPr>
              <a:t> </a:t>
            </a:r>
            <a:r>
              <a:rPr u="sng" spc="-11" dirty="0">
                <a:uFill>
                  <a:solidFill>
                    <a:srgbClr val="000000"/>
                  </a:solidFill>
                </a:uFill>
                <a:latin typeface="Arial"/>
                <a:cs typeface="Arial"/>
              </a:rPr>
              <a:t>PRESENT</a:t>
            </a:r>
            <a:r>
              <a:rPr dirty="0">
                <a:latin typeface="Arial"/>
                <a:cs typeface="Arial"/>
              </a:rPr>
              <a:t>	</a:t>
            </a:r>
            <a:r>
              <a:rPr u="sng" dirty="0">
                <a:uFill>
                  <a:solidFill>
                    <a:srgbClr val="000000"/>
                  </a:solidFill>
                </a:uFill>
                <a:latin typeface="Arial"/>
                <a:cs typeface="Arial"/>
              </a:rPr>
              <a:t>THE</a:t>
            </a:r>
            <a:r>
              <a:rPr u="sng" spc="-11" dirty="0">
                <a:uFill>
                  <a:solidFill>
                    <a:srgbClr val="000000"/>
                  </a:solidFill>
                </a:uFill>
                <a:latin typeface="Arial"/>
                <a:cs typeface="Arial"/>
              </a:rPr>
              <a:t> FUTURE</a:t>
            </a:r>
            <a:endParaRPr>
              <a:latin typeface="Arial"/>
              <a:cs typeface="Arial"/>
            </a:endParaRPr>
          </a:p>
        </p:txBody>
      </p:sp>
      <p:sp>
        <p:nvSpPr>
          <p:cNvPr id="17" name="object 17"/>
          <p:cNvSpPr txBox="1"/>
          <p:nvPr/>
        </p:nvSpPr>
        <p:spPr>
          <a:xfrm>
            <a:off x="838200" y="3429003"/>
            <a:ext cx="1828800" cy="854849"/>
          </a:xfrm>
          <a:prstGeom prst="rect">
            <a:avLst/>
          </a:prstGeom>
          <a:ln w="57912">
            <a:solidFill>
              <a:srgbClr val="3333CC"/>
            </a:solidFill>
          </a:ln>
        </p:spPr>
        <p:txBody>
          <a:bodyPr vert="horz" wrap="square" lIns="0" tIns="635" rIns="0" bIns="0" rtlCol="0">
            <a:spAutoFit/>
          </a:bodyPr>
          <a:lstStyle/>
          <a:p>
            <a:pPr>
              <a:spcBef>
                <a:spcPts val="5"/>
              </a:spcBef>
            </a:pPr>
            <a:endParaRPr sz="2351">
              <a:latin typeface="Times New Roman"/>
              <a:cs typeface="Times New Roman"/>
            </a:endParaRPr>
          </a:p>
          <a:p>
            <a:pPr marL="365116" marR="280664" indent="261613">
              <a:lnSpc>
                <a:spcPct val="80000"/>
              </a:lnSpc>
            </a:pPr>
            <a:r>
              <a:rPr sz="2000" spc="-11" dirty="0">
                <a:solidFill>
                  <a:srgbClr val="3333CC"/>
                </a:solidFill>
                <a:latin typeface="Arial"/>
                <a:cs typeface="Arial"/>
              </a:rPr>
              <a:t>Study population</a:t>
            </a:r>
            <a:endParaRPr sz="2000">
              <a:latin typeface="Arial"/>
              <a:cs typeface="Arial"/>
            </a:endParaRPr>
          </a:p>
        </p:txBody>
      </p:sp>
      <p:sp>
        <p:nvSpPr>
          <p:cNvPr id="18" name="object 18"/>
          <p:cNvSpPr txBox="1"/>
          <p:nvPr/>
        </p:nvSpPr>
        <p:spPr>
          <a:xfrm>
            <a:off x="6496812" y="5436822"/>
            <a:ext cx="1118871" cy="320601"/>
          </a:xfrm>
          <a:prstGeom prst="rect">
            <a:avLst/>
          </a:prstGeom>
        </p:spPr>
        <p:txBody>
          <a:bodyPr vert="horz" wrap="square" lIns="0" tIns="12700" rIns="0" bIns="0" rtlCol="0">
            <a:spAutoFit/>
          </a:bodyPr>
          <a:lstStyle/>
          <a:p>
            <a:pPr marL="72389">
              <a:spcBef>
                <a:spcPts val="100"/>
              </a:spcBef>
            </a:pPr>
            <a:r>
              <a:rPr sz="2000" spc="-11" dirty="0">
                <a:solidFill>
                  <a:srgbClr val="3333CC"/>
                </a:solidFill>
                <a:latin typeface="Arial"/>
                <a:cs typeface="Arial"/>
              </a:rPr>
              <a:t>Disease</a:t>
            </a:r>
            <a:endParaRPr sz="2000">
              <a:latin typeface="Arial"/>
              <a:cs typeface="Arial"/>
            </a:endParaRPr>
          </a:p>
        </p:txBody>
      </p:sp>
      <p:sp>
        <p:nvSpPr>
          <p:cNvPr id="19" name="object 19"/>
          <p:cNvSpPr txBox="1"/>
          <p:nvPr/>
        </p:nvSpPr>
        <p:spPr>
          <a:xfrm>
            <a:off x="7389879" y="2283334"/>
            <a:ext cx="1327785" cy="629018"/>
          </a:xfrm>
          <a:prstGeom prst="rect">
            <a:avLst/>
          </a:prstGeom>
        </p:spPr>
        <p:txBody>
          <a:bodyPr vert="horz" wrap="square" lIns="0" tIns="13335" rIns="0" bIns="0" rtlCol="0">
            <a:spAutoFit/>
          </a:bodyPr>
          <a:lstStyle/>
          <a:p>
            <a:pPr marL="334637" marR="105408" indent="275584">
              <a:spcBef>
                <a:spcPts val="105"/>
              </a:spcBef>
            </a:pPr>
            <a:r>
              <a:rPr sz="2000" spc="-25" dirty="0">
                <a:solidFill>
                  <a:srgbClr val="3333CC"/>
                </a:solidFill>
                <a:latin typeface="Arial"/>
                <a:cs typeface="Arial"/>
              </a:rPr>
              <a:t>No </a:t>
            </a:r>
            <a:r>
              <a:rPr sz="2000" spc="-11" dirty="0">
                <a:solidFill>
                  <a:srgbClr val="3333CC"/>
                </a:solidFill>
                <a:latin typeface="Arial"/>
                <a:cs typeface="Arial"/>
              </a:rPr>
              <a:t>disease</a:t>
            </a:r>
            <a:endParaRPr sz="2000">
              <a:latin typeface="Arial"/>
              <a:cs typeface="Arial"/>
            </a:endParaRPr>
          </a:p>
        </p:txBody>
      </p:sp>
      <p:sp>
        <p:nvSpPr>
          <p:cNvPr id="20" name="object 20"/>
          <p:cNvSpPr txBox="1"/>
          <p:nvPr/>
        </p:nvSpPr>
        <p:spPr>
          <a:xfrm>
            <a:off x="7624571" y="5208273"/>
            <a:ext cx="1120140" cy="628377"/>
          </a:xfrm>
          <a:prstGeom prst="rect">
            <a:avLst/>
          </a:prstGeom>
        </p:spPr>
        <p:txBody>
          <a:bodyPr vert="horz" wrap="square" lIns="0" tIns="12700" rIns="0" bIns="0" rtlCol="0">
            <a:spAutoFit/>
          </a:bodyPr>
          <a:lstStyle/>
          <a:p>
            <a:pPr marL="128267" marR="105408" indent="275584">
              <a:spcBef>
                <a:spcPts val="100"/>
              </a:spcBef>
            </a:pPr>
            <a:r>
              <a:rPr sz="2000" spc="-25" dirty="0">
                <a:solidFill>
                  <a:srgbClr val="3333CC"/>
                </a:solidFill>
                <a:latin typeface="Arial"/>
                <a:cs typeface="Arial"/>
              </a:rPr>
              <a:t>No </a:t>
            </a:r>
            <a:r>
              <a:rPr sz="2000" spc="-11" dirty="0">
                <a:solidFill>
                  <a:srgbClr val="3333CC"/>
                </a:solidFill>
                <a:latin typeface="Arial"/>
                <a:cs typeface="Arial"/>
              </a:rPr>
              <a:t>disease</a:t>
            </a:r>
            <a:endParaRPr sz="2000">
              <a:latin typeface="Arial"/>
              <a:cs typeface="Arial"/>
            </a:endParaRPr>
          </a:p>
        </p:txBody>
      </p:sp>
      <p:sp>
        <p:nvSpPr>
          <p:cNvPr id="21" name="object 21"/>
          <p:cNvSpPr/>
          <p:nvPr/>
        </p:nvSpPr>
        <p:spPr>
          <a:xfrm>
            <a:off x="2739263" y="3473704"/>
            <a:ext cx="1376680" cy="577851"/>
          </a:xfrm>
          <a:custGeom>
            <a:avLst/>
            <a:gdLst/>
            <a:ahLst/>
            <a:cxnLst/>
            <a:rect l="l" t="t" r="r" b="b"/>
            <a:pathLst>
              <a:path w="1376679" h="577850">
                <a:moveTo>
                  <a:pt x="1299189" y="48387"/>
                </a:moveTo>
                <a:lnTo>
                  <a:pt x="0" y="553593"/>
                </a:lnTo>
                <a:lnTo>
                  <a:pt x="9398" y="577723"/>
                </a:lnTo>
                <a:lnTo>
                  <a:pt x="1308556" y="72529"/>
                </a:lnTo>
                <a:lnTo>
                  <a:pt x="1299189" y="48387"/>
                </a:lnTo>
                <a:close/>
              </a:path>
              <a:path w="1376679" h="577850">
                <a:moveTo>
                  <a:pt x="1369969" y="43687"/>
                </a:moveTo>
                <a:lnTo>
                  <a:pt x="1311275" y="43687"/>
                </a:lnTo>
                <a:lnTo>
                  <a:pt x="1320673" y="67818"/>
                </a:lnTo>
                <a:lnTo>
                  <a:pt x="1308556" y="72529"/>
                </a:lnTo>
                <a:lnTo>
                  <a:pt x="1327277" y="120776"/>
                </a:lnTo>
                <a:lnTo>
                  <a:pt x="1369969" y="43687"/>
                </a:lnTo>
                <a:close/>
              </a:path>
              <a:path w="1376679" h="577850">
                <a:moveTo>
                  <a:pt x="1311275" y="43687"/>
                </a:moveTo>
                <a:lnTo>
                  <a:pt x="1299189" y="48387"/>
                </a:lnTo>
                <a:lnTo>
                  <a:pt x="1308556" y="72529"/>
                </a:lnTo>
                <a:lnTo>
                  <a:pt x="1320673" y="67818"/>
                </a:lnTo>
                <a:lnTo>
                  <a:pt x="1311275" y="43687"/>
                </a:lnTo>
                <a:close/>
              </a:path>
              <a:path w="1376679" h="577850">
                <a:moveTo>
                  <a:pt x="1280414" y="0"/>
                </a:moveTo>
                <a:lnTo>
                  <a:pt x="1299189" y="48387"/>
                </a:lnTo>
                <a:lnTo>
                  <a:pt x="1311275" y="43687"/>
                </a:lnTo>
                <a:lnTo>
                  <a:pt x="1369969" y="43687"/>
                </a:lnTo>
                <a:lnTo>
                  <a:pt x="1376299" y="32258"/>
                </a:lnTo>
                <a:lnTo>
                  <a:pt x="1280414" y="0"/>
                </a:lnTo>
                <a:close/>
              </a:path>
            </a:pathLst>
          </a:custGeom>
          <a:solidFill>
            <a:srgbClr val="000000"/>
          </a:solidFill>
        </p:spPr>
        <p:txBody>
          <a:bodyPr wrap="square" lIns="0" tIns="0" rIns="0" bIns="0" rtlCol="0"/>
          <a:lstStyle/>
          <a:p>
            <a:endParaRPr/>
          </a:p>
        </p:txBody>
      </p:sp>
      <p:sp>
        <p:nvSpPr>
          <p:cNvPr id="22" name="object 22"/>
          <p:cNvSpPr txBox="1"/>
          <p:nvPr/>
        </p:nvSpPr>
        <p:spPr>
          <a:xfrm>
            <a:off x="3046606" y="3853691"/>
            <a:ext cx="2131695" cy="320601"/>
          </a:xfrm>
          <a:prstGeom prst="rect">
            <a:avLst/>
          </a:prstGeom>
        </p:spPr>
        <p:txBody>
          <a:bodyPr vert="horz" wrap="square" lIns="0" tIns="12700" rIns="0" bIns="0" rtlCol="0">
            <a:spAutoFit/>
          </a:bodyPr>
          <a:lstStyle/>
          <a:p>
            <a:pPr marL="12700">
              <a:spcBef>
                <a:spcPts val="100"/>
              </a:spcBef>
            </a:pPr>
            <a:r>
              <a:rPr sz="2000" i="1" dirty="0">
                <a:latin typeface="Arial"/>
                <a:cs typeface="Arial"/>
              </a:rPr>
              <a:t>Random</a:t>
            </a:r>
            <a:r>
              <a:rPr sz="2000" i="1" spc="-31" dirty="0">
                <a:latin typeface="Arial"/>
                <a:cs typeface="Arial"/>
              </a:rPr>
              <a:t> </a:t>
            </a:r>
            <a:r>
              <a:rPr sz="2000" i="1" spc="-11" dirty="0">
                <a:latin typeface="Arial"/>
                <a:cs typeface="Arial"/>
              </a:rPr>
              <a:t>allocation</a:t>
            </a:r>
            <a:endParaRPr sz="2000">
              <a:latin typeface="Arial"/>
              <a:cs typeface="Arial"/>
            </a:endParaRPr>
          </a:p>
        </p:txBody>
      </p:sp>
      <p:sp>
        <p:nvSpPr>
          <p:cNvPr id="23" name="object 23"/>
          <p:cNvSpPr/>
          <p:nvPr/>
        </p:nvSpPr>
        <p:spPr>
          <a:xfrm>
            <a:off x="5635247" y="2998470"/>
            <a:ext cx="2595245" cy="520700"/>
          </a:xfrm>
          <a:custGeom>
            <a:avLst/>
            <a:gdLst/>
            <a:ahLst/>
            <a:cxnLst/>
            <a:rect l="l" t="t" r="r" b="b"/>
            <a:pathLst>
              <a:path w="2595245" h="520700">
                <a:moveTo>
                  <a:pt x="2595118" y="50292"/>
                </a:moveTo>
                <a:lnTo>
                  <a:pt x="2592451" y="48768"/>
                </a:lnTo>
                <a:lnTo>
                  <a:pt x="2507361" y="0"/>
                </a:lnTo>
                <a:lnTo>
                  <a:pt x="2516340" y="51015"/>
                </a:lnTo>
                <a:lnTo>
                  <a:pt x="156337" y="467563"/>
                </a:lnTo>
                <a:lnTo>
                  <a:pt x="1230731" y="88392"/>
                </a:lnTo>
                <a:lnTo>
                  <a:pt x="1248029" y="137287"/>
                </a:lnTo>
                <a:lnTo>
                  <a:pt x="1294130" y="59690"/>
                </a:lnTo>
                <a:lnTo>
                  <a:pt x="1299718" y="50292"/>
                </a:lnTo>
                <a:lnTo>
                  <a:pt x="1204849" y="15113"/>
                </a:lnTo>
                <a:lnTo>
                  <a:pt x="1222121" y="63995"/>
                </a:lnTo>
                <a:lnTo>
                  <a:pt x="0" y="495300"/>
                </a:lnTo>
                <a:lnTo>
                  <a:pt x="4318" y="507492"/>
                </a:lnTo>
                <a:lnTo>
                  <a:pt x="6604" y="520192"/>
                </a:lnTo>
                <a:lnTo>
                  <a:pt x="2520835" y="76542"/>
                </a:lnTo>
                <a:lnTo>
                  <a:pt x="2529840" y="127635"/>
                </a:lnTo>
                <a:lnTo>
                  <a:pt x="2595118" y="50292"/>
                </a:lnTo>
                <a:close/>
              </a:path>
            </a:pathLst>
          </a:custGeom>
          <a:solidFill>
            <a:srgbClr val="000000"/>
          </a:solidFill>
        </p:spPr>
        <p:txBody>
          <a:bodyPr wrap="square" lIns="0" tIns="0" rIns="0" bIns="0" rtlCol="0"/>
          <a:lstStyle/>
          <a:p>
            <a:endParaRPr/>
          </a:p>
        </p:txBody>
      </p:sp>
      <p:sp>
        <p:nvSpPr>
          <p:cNvPr id="24" name="object 24"/>
          <p:cNvSpPr/>
          <p:nvPr/>
        </p:nvSpPr>
        <p:spPr>
          <a:xfrm>
            <a:off x="5636771" y="4864608"/>
            <a:ext cx="2593975" cy="364491"/>
          </a:xfrm>
          <a:custGeom>
            <a:avLst/>
            <a:gdLst/>
            <a:ahLst/>
            <a:cxnLst/>
            <a:rect l="l" t="t" r="r" b="b"/>
            <a:pathLst>
              <a:path w="2593975" h="364489">
                <a:moveTo>
                  <a:pt x="2583154" y="248793"/>
                </a:moveTo>
                <a:lnTo>
                  <a:pt x="2527935" y="248793"/>
                </a:lnTo>
                <a:lnTo>
                  <a:pt x="2514943" y="248793"/>
                </a:lnTo>
                <a:lnTo>
                  <a:pt x="2510536" y="299212"/>
                </a:lnTo>
                <a:lnTo>
                  <a:pt x="2583154" y="248793"/>
                </a:lnTo>
                <a:close/>
              </a:path>
              <a:path w="2593975" h="364489">
                <a:moveTo>
                  <a:pt x="2593594" y="241554"/>
                </a:moveTo>
                <a:lnTo>
                  <a:pt x="2521839" y="170180"/>
                </a:lnTo>
                <a:lnTo>
                  <a:pt x="2517305" y="221881"/>
                </a:lnTo>
                <a:lnTo>
                  <a:pt x="3937" y="0"/>
                </a:lnTo>
                <a:lnTo>
                  <a:pt x="2794" y="12954"/>
                </a:lnTo>
                <a:lnTo>
                  <a:pt x="0" y="25654"/>
                </a:lnTo>
                <a:lnTo>
                  <a:pt x="1295692" y="313550"/>
                </a:lnTo>
                <a:lnTo>
                  <a:pt x="1284478" y="364121"/>
                </a:lnTo>
                <a:lnTo>
                  <a:pt x="1374394" y="317754"/>
                </a:lnTo>
                <a:lnTo>
                  <a:pt x="1373314" y="316357"/>
                </a:lnTo>
                <a:lnTo>
                  <a:pt x="1312545" y="237617"/>
                </a:lnTo>
                <a:lnTo>
                  <a:pt x="1301292" y="288277"/>
                </a:lnTo>
                <a:lnTo>
                  <a:pt x="199529" y="43370"/>
                </a:lnTo>
                <a:lnTo>
                  <a:pt x="2515044" y="247662"/>
                </a:lnTo>
                <a:lnTo>
                  <a:pt x="2528024" y="247662"/>
                </a:lnTo>
                <a:lnTo>
                  <a:pt x="2584793" y="247662"/>
                </a:lnTo>
                <a:lnTo>
                  <a:pt x="2593594" y="241554"/>
                </a:lnTo>
                <a:close/>
              </a:path>
            </a:pathLst>
          </a:custGeom>
          <a:solidFill>
            <a:srgbClr val="000000"/>
          </a:solidFill>
        </p:spPr>
        <p:txBody>
          <a:bodyPr wrap="square" lIns="0" tIns="0" rIns="0" bIns="0" rtlCol="0"/>
          <a:lstStyle/>
          <a:p>
            <a:endParaRPr/>
          </a:p>
        </p:txBody>
      </p:sp>
      <p:sp>
        <p:nvSpPr>
          <p:cNvPr id="25" name="object 25"/>
          <p:cNvSpPr txBox="1"/>
          <p:nvPr/>
        </p:nvSpPr>
        <p:spPr>
          <a:xfrm>
            <a:off x="6023228" y="3836293"/>
            <a:ext cx="2286000" cy="320601"/>
          </a:xfrm>
          <a:prstGeom prst="rect">
            <a:avLst/>
          </a:prstGeom>
        </p:spPr>
        <p:txBody>
          <a:bodyPr vert="horz" wrap="square" lIns="0" tIns="12700" rIns="0" bIns="0" rtlCol="0">
            <a:spAutoFit/>
          </a:bodyPr>
          <a:lstStyle/>
          <a:p>
            <a:pPr marL="12700">
              <a:spcBef>
                <a:spcPts val="100"/>
              </a:spcBef>
            </a:pPr>
            <a:r>
              <a:rPr sz="2000" i="1" dirty="0">
                <a:latin typeface="Arial"/>
                <a:cs typeface="Arial"/>
              </a:rPr>
              <a:t>Dropouts,</a:t>
            </a:r>
            <a:r>
              <a:rPr sz="2000" i="1" spc="-51" dirty="0">
                <a:latin typeface="Arial"/>
                <a:cs typeface="Arial"/>
              </a:rPr>
              <a:t> </a:t>
            </a:r>
            <a:r>
              <a:rPr sz="2000" i="1" spc="-11" dirty="0">
                <a:latin typeface="Arial"/>
                <a:cs typeface="Arial"/>
              </a:rPr>
              <a:t>rejections</a:t>
            </a:r>
            <a:endParaRPr sz="2000">
              <a:latin typeface="Arial"/>
              <a:cs typeface="Arial"/>
            </a:endParaRPr>
          </a:p>
        </p:txBody>
      </p:sp>
      <p:sp>
        <p:nvSpPr>
          <p:cNvPr id="26" name="object 26"/>
          <p:cNvSpPr txBox="1"/>
          <p:nvPr/>
        </p:nvSpPr>
        <p:spPr>
          <a:xfrm>
            <a:off x="4115563" y="3048762"/>
            <a:ext cx="1515111" cy="618118"/>
          </a:xfrm>
          <a:prstGeom prst="rect">
            <a:avLst/>
          </a:prstGeom>
          <a:ln w="38100">
            <a:solidFill>
              <a:srgbClr val="3333CC"/>
            </a:solidFill>
          </a:ln>
        </p:spPr>
        <p:txBody>
          <a:bodyPr vert="horz" wrap="square" lIns="0" tIns="53340" rIns="0" bIns="0" rtlCol="0">
            <a:spAutoFit/>
          </a:bodyPr>
          <a:lstStyle/>
          <a:p>
            <a:pPr marL="15874" algn="ctr">
              <a:lnSpc>
                <a:spcPts val="2160"/>
              </a:lnSpc>
              <a:spcBef>
                <a:spcPts val="420"/>
              </a:spcBef>
            </a:pPr>
            <a:r>
              <a:rPr sz="2000" spc="-11" dirty="0">
                <a:solidFill>
                  <a:srgbClr val="3333CC"/>
                </a:solidFill>
                <a:latin typeface="Arial"/>
                <a:cs typeface="Arial"/>
              </a:rPr>
              <a:t>Intervention</a:t>
            </a:r>
            <a:endParaRPr sz="2000">
              <a:latin typeface="Arial"/>
              <a:cs typeface="Arial"/>
            </a:endParaRPr>
          </a:p>
          <a:p>
            <a:pPr marL="15240" algn="ctr">
              <a:lnSpc>
                <a:spcPts val="2160"/>
              </a:lnSpc>
            </a:pPr>
            <a:r>
              <a:rPr sz="2000" spc="-11" dirty="0">
                <a:solidFill>
                  <a:srgbClr val="3333CC"/>
                </a:solidFill>
                <a:latin typeface="Arial"/>
                <a:cs typeface="Arial"/>
              </a:rPr>
              <a:t>group</a:t>
            </a:r>
            <a:endParaRPr sz="2000">
              <a:latin typeface="Arial"/>
              <a:cs typeface="Arial"/>
            </a:endParaRPr>
          </a:p>
        </p:txBody>
      </p:sp>
      <p:sp>
        <p:nvSpPr>
          <p:cNvPr id="27" name="object 27"/>
          <p:cNvSpPr txBox="1"/>
          <p:nvPr/>
        </p:nvSpPr>
        <p:spPr>
          <a:xfrm>
            <a:off x="4191763" y="4496562"/>
            <a:ext cx="1438911" cy="608500"/>
          </a:xfrm>
          <a:prstGeom prst="rect">
            <a:avLst/>
          </a:prstGeom>
          <a:ln w="38100">
            <a:solidFill>
              <a:srgbClr val="3333CC"/>
            </a:solidFill>
          </a:ln>
        </p:spPr>
        <p:txBody>
          <a:bodyPr vert="horz" wrap="square" lIns="0" tIns="114935" rIns="0" bIns="0" rtlCol="0">
            <a:spAutoFit/>
          </a:bodyPr>
          <a:lstStyle/>
          <a:p>
            <a:pPr marL="396865" marR="297173" indent="-83818">
              <a:lnSpc>
                <a:spcPct val="80000"/>
              </a:lnSpc>
              <a:spcBef>
                <a:spcPts val="905"/>
              </a:spcBef>
            </a:pPr>
            <a:r>
              <a:rPr sz="2000" spc="-11" dirty="0">
                <a:solidFill>
                  <a:srgbClr val="3333CC"/>
                </a:solidFill>
                <a:latin typeface="Arial"/>
                <a:cs typeface="Arial"/>
              </a:rPr>
              <a:t>Control group</a:t>
            </a:r>
            <a:endParaRPr sz="2000">
              <a:latin typeface="Arial"/>
              <a:cs typeface="Arial"/>
            </a:endParaRPr>
          </a:p>
        </p:txBody>
      </p:sp>
      <p:sp>
        <p:nvSpPr>
          <p:cNvPr id="28" name="object 28"/>
          <p:cNvSpPr/>
          <p:nvPr/>
        </p:nvSpPr>
        <p:spPr>
          <a:xfrm>
            <a:off x="240792" y="2613663"/>
            <a:ext cx="3077211" cy="3447415"/>
          </a:xfrm>
          <a:custGeom>
            <a:avLst/>
            <a:gdLst/>
            <a:ahLst/>
            <a:cxnLst/>
            <a:rect l="l" t="t" r="r" b="b"/>
            <a:pathLst>
              <a:path w="3077210" h="3447415">
                <a:moveTo>
                  <a:pt x="0" y="3447288"/>
                </a:moveTo>
                <a:lnTo>
                  <a:pt x="3076956" y="3447288"/>
                </a:lnTo>
                <a:lnTo>
                  <a:pt x="3076956" y="0"/>
                </a:lnTo>
                <a:lnTo>
                  <a:pt x="0" y="0"/>
                </a:lnTo>
                <a:lnTo>
                  <a:pt x="0" y="3447288"/>
                </a:lnTo>
                <a:close/>
              </a:path>
            </a:pathLst>
          </a:custGeom>
          <a:ln w="12192">
            <a:solidFill>
              <a:srgbClr val="00CC99"/>
            </a:solidFill>
            <a:prstDash val="sysDot"/>
          </a:ln>
        </p:spPr>
        <p:txBody>
          <a:bodyPr wrap="square" lIns="0" tIns="0" rIns="0" bIns="0" rtlCol="0"/>
          <a:lstStyle/>
          <a:p>
            <a:endParaRPr/>
          </a:p>
        </p:txBody>
      </p:sp>
      <p:sp>
        <p:nvSpPr>
          <p:cNvPr id="29" name="object 29"/>
          <p:cNvSpPr txBox="1"/>
          <p:nvPr/>
        </p:nvSpPr>
        <p:spPr>
          <a:xfrm>
            <a:off x="371960" y="6165598"/>
            <a:ext cx="1918335" cy="628377"/>
          </a:xfrm>
          <a:prstGeom prst="rect">
            <a:avLst/>
          </a:prstGeom>
        </p:spPr>
        <p:txBody>
          <a:bodyPr vert="horz" wrap="square" lIns="0" tIns="12700" rIns="0" bIns="0" rtlCol="0">
            <a:spAutoFit/>
          </a:bodyPr>
          <a:lstStyle/>
          <a:p>
            <a:pPr marL="12700" marR="5080">
              <a:spcBef>
                <a:spcPts val="100"/>
              </a:spcBef>
            </a:pPr>
            <a:r>
              <a:rPr sz="2000" dirty="0">
                <a:solidFill>
                  <a:srgbClr val="33CCCC"/>
                </a:solidFill>
                <a:latin typeface="Arial"/>
                <a:cs typeface="Arial"/>
              </a:rPr>
              <a:t>Reference</a:t>
            </a:r>
            <a:r>
              <a:rPr sz="2000" spc="-40" dirty="0">
                <a:solidFill>
                  <a:srgbClr val="33CCCC"/>
                </a:solidFill>
                <a:latin typeface="Arial"/>
                <a:cs typeface="Arial"/>
              </a:rPr>
              <a:t> </a:t>
            </a:r>
            <a:r>
              <a:rPr sz="2000" spc="-11" dirty="0">
                <a:solidFill>
                  <a:srgbClr val="33CCCC"/>
                </a:solidFill>
                <a:latin typeface="Arial"/>
                <a:cs typeface="Arial"/>
              </a:rPr>
              <a:t>target population</a:t>
            </a:r>
            <a:endParaRPr sz="20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8173974" y="6295959"/>
            <a:ext cx="205740" cy="205184"/>
          </a:xfrm>
          <a:prstGeom prst="rect">
            <a:avLst/>
          </a:prstGeom>
        </p:spPr>
        <p:txBody>
          <a:bodyPr vert="horz" wrap="square" lIns="0" tIns="0" rIns="0" bIns="0" rtlCol="0">
            <a:spAutoFit/>
          </a:bodyPr>
          <a:lstStyle/>
          <a:p>
            <a:pPr marL="12700">
              <a:lnSpc>
                <a:spcPts val="1631"/>
              </a:lnSpc>
            </a:pPr>
            <a:r>
              <a:rPr sz="1400" spc="-25" dirty="0">
                <a:latin typeface="Times New Roman"/>
                <a:cs typeface="Times New Roman"/>
              </a:rPr>
              <a:t>25</a:t>
            </a:r>
            <a:endParaRPr sz="1400">
              <a:latin typeface="Times New Roman"/>
              <a:cs typeface="Times New Roman"/>
            </a:endParaRPr>
          </a:p>
        </p:txBody>
      </p:sp>
      <p:sp>
        <p:nvSpPr>
          <p:cNvPr id="10" name="object 10"/>
          <p:cNvSpPr txBox="1"/>
          <p:nvPr/>
        </p:nvSpPr>
        <p:spPr>
          <a:xfrm>
            <a:off x="4950336" y="6485363"/>
            <a:ext cx="114935" cy="294953"/>
          </a:xfrm>
          <a:prstGeom prst="rect">
            <a:avLst/>
          </a:prstGeom>
        </p:spPr>
        <p:txBody>
          <a:bodyPr vert="horz" wrap="square" lIns="0" tIns="0" rIns="0" bIns="0" rtlCol="0">
            <a:spAutoFit/>
          </a:bodyPr>
          <a:lstStyle/>
          <a:p>
            <a:pPr marL="12700">
              <a:lnSpc>
                <a:spcPts val="2315"/>
              </a:lnSpc>
            </a:pPr>
            <a:r>
              <a:rPr sz="2000" dirty="0">
                <a:latin typeface="Arial"/>
                <a:cs typeface="Arial"/>
              </a:rPr>
              <a:t>•</a:t>
            </a:r>
            <a:endParaRPr sz="2000">
              <a:latin typeface="Arial"/>
              <a:cs typeface="Arial"/>
            </a:endParaRPr>
          </a:p>
        </p:txBody>
      </p:sp>
      <p:sp>
        <p:nvSpPr>
          <p:cNvPr id="11" name="object 11"/>
          <p:cNvSpPr txBox="1"/>
          <p:nvPr/>
        </p:nvSpPr>
        <p:spPr>
          <a:xfrm>
            <a:off x="5293617" y="6485363"/>
            <a:ext cx="1941195" cy="294953"/>
          </a:xfrm>
          <a:prstGeom prst="rect">
            <a:avLst/>
          </a:prstGeom>
        </p:spPr>
        <p:txBody>
          <a:bodyPr vert="horz" wrap="square" lIns="0" tIns="0" rIns="0" bIns="0" rtlCol="0">
            <a:spAutoFit/>
          </a:bodyPr>
          <a:lstStyle/>
          <a:p>
            <a:pPr marL="12700">
              <a:lnSpc>
                <a:spcPts val="2315"/>
              </a:lnSpc>
            </a:pPr>
            <a:r>
              <a:rPr sz="2000" b="1" dirty="0">
                <a:latin typeface="Arial"/>
                <a:cs typeface="Arial"/>
              </a:rPr>
              <a:t>Plan</a:t>
            </a:r>
            <a:r>
              <a:rPr sz="2000" b="1" spc="-11" dirty="0">
                <a:latin typeface="Arial"/>
                <a:cs typeface="Arial"/>
              </a:rPr>
              <a:t> </a:t>
            </a:r>
            <a:r>
              <a:rPr sz="2000" b="1" dirty="0">
                <a:latin typeface="Arial"/>
                <a:cs typeface="Arial"/>
              </a:rPr>
              <a:t>of</a:t>
            </a:r>
            <a:r>
              <a:rPr sz="2000" b="1" spc="-20" dirty="0">
                <a:latin typeface="Arial"/>
                <a:cs typeface="Arial"/>
              </a:rPr>
              <a:t> </a:t>
            </a:r>
            <a:r>
              <a:rPr sz="2000" b="1" spc="-11" dirty="0">
                <a:latin typeface="Arial"/>
                <a:cs typeface="Arial"/>
              </a:rPr>
              <a:t>analysis</a:t>
            </a:r>
            <a:endParaRPr sz="2000">
              <a:latin typeface="Arial"/>
              <a:cs typeface="Arial"/>
            </a:endParaRPr>
          </a:p>
        </p:txBody>
      </p:sp>
      <p:sp>
        <p:nvSpPr>
          <p:cNvPr id="2" name="object 2"/>
          <p:cNvSpPr txBox="1">
            <a:spLocks noGrp="1"/>
          </p:cNvSpPr>
          <p:nvPr>
            <p:ph type="title"/>
          </p:nvPr>
        </p:nvSpPr>
        <p:spPr>
          <a:xfrm>
            <a:off x="1952625" y="450341"/>
            <a:ext cx="5003800" cy="574040"/>
          </a:xfrm>
          <a:prstGeom prst="rect">
            <a:avLst/>
          </a:prstGeom>
        </p:spPr>
        <p:txBody>
          <a:bodyPr vert="horz" wrap="square" lIns="0" tIns="12700" rIns="0" bIns="0" rtlCol="0">
            <a:spAutoFit/>
          </a:bodyPr>
          <a:lstStyle/>
          <a:p>
            <a:pPr marL="12700">
              <a:spcBef>
                <a:spcPts val="100"/>
              </a:spcBef>
            </a:pPr>
            <a:r>
              <a:rPr dirty="0"/>
              <a:t>Trial </a:t>
            </a:r>
            <a:r>
              <a:rPr spc="-11" dirty="0"/>
              <a:t>proposal/protocol</a:t>
            </a:r>
          </a:p>
        </p:txBody>
      </p:sp>
      <p:sp>
        <p:nvSpPr>
          <p:cNvPr id="3" name="object 3"/>
          <p:cNvSpPr txBox="1"/>
          <p:nvPr/>
        </p:nvSpPr>
        <p:spPr>
          <a:xfrm>
            <a:off x="714859" y="904573"/>
            <a:ext cx="3938271" cy="2936060"/>
          </a:xfrm>
          <a:prstGeom prst="rect">
            <a:avLst/>
          </a:prstGeom>
        </p:spPr>
        <p:txBody>
          <a:bodyPr vert="horz" wrap="square" lIns="0" tIns="164465" rIns="0" bIns="0" rtlCol="0">
            <a:spAutoFit/>
          </a:bodyPr>
          <a:lstStyle/>
          <a:p>
            <a:pPr marL="354956" indent="-342257">
              <a:spcBef>
                <a:spcPts val="1295"/>
              </a:spcBef>
              <a:buFont typeface="Arial"/>
              <a:buChar char="•"/>
              <a:tabLst>
                <a:tab pos="354956" algn="l"/>
              </a:tabLst>
            </a:pPr>
            <a:r>
              <a:rPr sz="2000" b="1" spc="-11" dirty="0">
                <a:latin typeface="Arial"/>
                <a:cs typeface="Arial"/>
              </a:rPr>
              <a:t>Title</a:t>
            </a:r>
            <a:endParaRPr sz="2000">
              <a:latin typeface="Arial"/>
              <a:cs typeface="Arial"/>
            </a:endParaRPr>
          </a:p>
          <a:p>
            <a:pPr marL="354956" indent="-342257">
              <a:spcBef>
                <a:spcPts val="1200"/>
              </a:spcBef>
              <a:buFont typeface="Arial"/>
              <a:buChar char="•"/>
              <a:tabLst>
                <a:tab pos="354956" algn="l"/>
              </a:tabLst>
            </a:pPr>
            <a:r>
              <a:rPr sz="2000" b="1" dirty="0">
                <a:latin typeface="Arial"/>
                <a:cs typeface="Arial"/>
              </a:rPr>
              <a:t>Purpose</a:t>
            </a:r>
            <a:r>
              <a:rPr sz="2000" b="1" spc="-20" dirty="0">
                <a:latin typeface="Arial"/>
                <a:cs typeface="Arial"/>
              </a:rPr>
              <a:t> </a:t>
            </a:r>
            <a:r>
              <a:rPr sz="2000" b="1" dirty="0">
                <a:latin typeface="Arial"/>
                <a:cs typeface="Arial"/>
              </a:rPr>
              <a:t>and</a:t>
            </a:r>
            <a:r>
              <a:rPr sz="2000" b="1" spc="-35" dirty="0">
                <a:latin typeface="Arial"/>
                <a:cs typeface="Arial"/>
              </a:rPr>
              <a:t> </a:t>
            </a:r>
            <a:r>
              <a:rPr sz="2000" b="1" spc="-11" dirty="0">
                <a:latin typeface="Arial"/>
                <a:cs typeface="Arial"/>
              </a:rPr>
              <a:t>Rationale</a:t>
            </a:r>
            <a:endParaRPr sz="2000">
              <a:latin typeface="Arial"/>
              <a:cs typeface="Arial"/>
            </a:endParaRPr>
          </a:p>
          <a:p>
            <a:pPr marL="354956" indent="-342257">
              <a:spcBef>
                <a:spcPts val="1200"/>
              </a:spcBef>
              <a:buFont typeface="Arial"/>
              <a:buChar char="•"/>
              <a:tabLst>
                <a:tab pos="354956" algn="l"/>
              </a:tabLst>
            </a:pPr>
            <a:r>
              <a:rPr sz="2000" b="1" spc="-11" dirty="0">
                <a:latin typeface="Arial"/>
                <a:cs typeface="Arial"/>
              </a:rPr>
              <a:t>Hypothesis</a:t>
            </a:r>
            <a:endParaRPr sz="2000">
              <a:latin typeface="Arial"/>
              <a:cs typeface="Arial"/>
            </a:endParaRPr>
          </a:p>
          <a:p>
            <a:pPr marL="355591" marR="5080" indent="-342891">
              <a:spcBef>
                <a:spcPts val="1200"/>
              </a:spcBef>
              <a:buFont typeface="Arial"/>
              <a:buChar char="•"/>
              <a:tabLst>
                <a:tab pos="355591" algn="l"/>
              </a:tabLst>
            </a:pPr>
            <a:r>
              <a:rPr sz="2000" b="1" dirty="0">
                <a:latin typeface="Arial"/>
                <a:cs typeface="Arial"/>
              </a:rPr>
              <a:t>Specific</a:t>
            </a:r>
            <a:r>
              <a:rPr sz="2000" b="1" spc="-60" dirty="0">
                <a:latin typeface="Arial"/>
                <a:cs typeface="Arial"/>
              </a:rPr>
              <a:t> </a:t>
            </a:r>
            <a:r>
              <a:rPr sz="2000" b="1" dirty="0">
                <a:latin typeface="Arial"/>
                <a:cs typeface="Arial"/>
              </a:rPr>
              <a:t>primary</a:t>
            </a:r>
            <a:r>
              <a:rPr sz="2000" b="1" spc="-35" dirty="0">
                <a:latin typeface="Arial"/>
                <a:cs typeface="Arial"/>
              </a:rPr>
              <a:t> </a:t>
            </a:r>
            <a:r>
              <a:rPr sz="2000" b="1" dirty="0">
                <a:latin typeface="Arial"/>
                <a:cs typeface="Arial"/>
              </a:rPr>
              <a:t>&amp;</a:t>
            </a:r>
            <a:r>
              <a:rPr sz="2000" b="1" spc="-35" dirty="0">
                <a:latin typeface="Arial"/>
                <a:cs typeface="Arial"/>
              </a:rPr>
              <a:t> </a:t>
            </a:r>
            <a:r>
              <a:rPr sz="2000" b="1" spc="-11" dirty="0">
                <a:latin typeface="Arial"/>
                <a:cs typeface="Arial"/>
              </a:rPr>
              <a:t>secondary objectives</a:t>
            </a:r>
            <a:endParaRPr sz="2000">
              <a:latin typeface="Arial"/>
              <a:cs typeface="Arial"/>
            </a:endParaRPr>
          </a:p>
          <a:p>
            <a:pPr marL="354956" indent="-342257">
              <a:spcBef>
                <a:spcPts val="1200"/>
              </a:spcBef>
              <a:buFont typeface="Arial"/>
              <a:buChar char="•"/>
              <a:tabLst>
                <a:tab pos="354956" algn="l"/>
              </a:tabLst>
            </a:pPr>
            <a:r>
              <a:rPr sz="2000" b="1" dirty="0">
                <a:latin typeface="Arial"/>
                <a:cs typeface="Arial"/>
              </a:rPr>
              <a:t>Flow</a:t>
            </a:r>
            <a:r>
              <a:rPr sz="2000" b="1" spc="-20" dirty="0">
                <a:latin typeface="Arial"/>
                <a:cs typeface="Arial"/>
              </a:rPr>
              <a:t> </a:t>
            </a:r>
            <a:r>
              <a:rPr sz="2000" b="1" dirty="0">
                <a:latin typeface="Arial"/>
                <a:cs typeface="Arial"/>
              </a:rPr>
              <a:t>Chart</a:t>
            </a:r>
            <a:r>
              <a:rPr sz="2000" b="1" spc="-31" dirty="0">
                <a:latin typeface="Arial"/>
                <a:cs typeface="Arial"/>
              </a:rPr>
              <a:t> </a:t>
            </a:r>
            <a:r>
              <a:rPr sz="2000" b="1" dirty="0">
                <a:latin typeface="Arial"/>
                <a:cs typeface="Arial"/>
              </a:rPr>
              <a:t>/</a:t>
            </a:r>
            <a:r>
              <a:rPr sz="2000" b="1" spc="-15" dirty="0">
                <a:latin typeface="Arial"/>
                <a:cs typeface="Arial"/>
              </a:rPr>
              <a:t> </a:t>
            </a:r>
            <a:r>
              <a:rPr sz="2000" b="1" dirty="0">
                <a:latin typeface="Arial"/>
                <a:cs typeface="Arial"/>
              </a:rPr>
              <a:t>Table</a:t>
            </a:r>
            <a:r>
              <a:rPr sz="2000" b="1" spc="-31" dirty="0">
                <a:latin typeface="Arial"/>
                <a:cs typeface="Arial"/>
              </a:rPr>
              <a:t> </a:t>
            </a:r>
            <a:r>
              <a:rPr sz="2000" b="1" dirty="0">
                <a:latin typeface="Arial"/>
                <a:cs typeface="Arial"/>
              </a:rPr>
              <a:t>of</a:t>
            </a:r>
            <a:r>
              <a:rPr sz="2000" b="1" spc="-20" dirty="0">
                <a:latin typeface="Arial"/>
                <a:cs typeface="Arial"/>
              </a:rPr>
              <a:t> </a:t>
            </a:r>
            <a:r>
              <a:rPr sz="2000" b="1" spc="-11" dirty="0">
                <a:latin typeface="Arial"/>
                <a:cs typeface="Arial"/>
              </a:rPr>
              <a:t>study</a:t>
            </a:r>
            <a:endParaRPr sz="2000">
              <a:latin typeface="Arial"/>
              <a:cs typeface="Arial"/>
            </a:endParaRPr>
          </a:p>
          <a:p>
            <a:pPr marL="355591">
              <a:spcBef>
                <a:spcPts val="5"/>
              </a:spcBef>
            </a:pPr>
            <a:r>
              <a:rPr sz="2000" b="1" spc="-11" dirty="0">
                <a:latin typeface="Arial"/>
                <a:cs typeface="Arial"/>
              </a:rPr>
              <a:t>procedures</a:t>
            </a:r>
            <a:endParaRPr sz="2000">
              <a:latin typeface="Arial"/>
              <a:cs typeface="Arial"/>
            </a:endParaRPr>
          </a:p>
        </p:txBody>
      </p:sp>
      <p:sp>
        <p:nvSpPr>
          <p:cNvPr id="4" name="object 4"/>
          <p:cNvSpPr txBox="1"/>
          <p:nvPr/>
        </p:nvSpPr>
        <p:spPr>
          <a:xfrm>
            <a:off x="714860" y="5479063"/>
            <a:ext cx="3768725" cy="933589"/>
          </a:xfrm>
          <a:prstGeom prst="rect">
            <a:avLst/>
          </a:prstGeom>
        </p:spPr>
        <p:txBody>
          <a:bodyPr vert="horz" wrap="square" lIns="0" tIns="162560" rIns="0" bIns="0" rtlCol="0">
            <a:spAutoFit/>
          </a:bodyPr>
          <a:lstStyle/>
          <a:p>
            <a:pPr marL="354956" indent="-342257">
              <a:spcBef>
                <a:spcPts val="1280"/>
              </a:spcBef>
              <a:buFont typeface="Arial"/>
              <a:buChar char="•"/>
              <a:tabLst>
                <a:tab pos="354956" algn="l"/>
              </a:tabLst>
            </a:pPr>
            <a:r>
              <a:rPr sz="2000" b="1" dirty="0">
                <a:latin typeface="Arial"/>
                <a:cs typeface="Arial"/>
              </a:rPr>
              <a:t>Trial</a:t>
            </a:r>
            <a:r>
              <a:rPr sz="2000" b="1" spc="-35" dirty="0">
                <a:latin typeface="Arial"/>
                <a:cs typeface="Arial"/>
              </a:rPr>
              <a:t> </a:t>
            </a:r>
            <a:r>
              <a:rPr sz="2000" b="1" dirty="0">
                <a:latin typeface="Arial"/>
                <a:cs typeface="Arial"/>
              </a:rPr>
              <a:t>size</a:t>
            </a:r>
            <a:r>
              <a:rPr sz="2000" b="1" spc="-31" dirty="0">
                <a:latin typeface="Arial"/>
                <a:cs typeface="Arial"/>
              </a:rPr>
              <a:t> </a:t>
            </a:r>
            <a:r>
              <a:rPr sz="2000" b="1" spc="-11" dirty="0">
                <a:latin typeface="Arial"/>
                <a:cs typeface="Arial"/>
              </a:rPr>
              <a:t>estimates</a:t>
            </a:r>
            <a:endParaRPr sz="2000">
              <a:latin typeface="Arial"/>
              <a:cs typeface="Arial"/>
            </a:endParaRPr>
          </a:p>
          <a:p>
            <a:pPr marL="354956" indent="-342257">
              <a:spcBef>
                <a:spcPts val="1191"/>
              </a:spcBef>
              <a:buFont typeface="Arial"/>
              <a:buChar char="•"/>
              <a:tabLst>
                <a:tab pos="354956" algn="l"/>
              </a:tabLst>
            </a:pPr>
            <a:r>
              <a:rPr sz="2000" b="1" dirty="0">
                <a:latin typeface="Arial"/>
                <a:cs typeface="Arial"/>
              </a:rPr>
              <a:t>Randomization</a:t>
            </a:r>
            <a:r>
              <a:rPr sz="2000" b="1" spc="-55" dirty="0">
                <a:latin typeface="Arial"/>
                <a:cs typeface="Arial"/>
              </a:rPr>
              <a:t> </a:t>
            </a:r>
            <a:r>
              <a:rPr sz="2000" b="1" dirty="0">
                <a:latin typeface="Arial"/>
                <a:cs typeface="Arial"/>
              </a:rPr>
              <a:t>and</a:t>
            </a:r>
            <a:r>
              <a:rPr sz="2000" b="1" spc="-40" dirty="0">
                <a:latin typeface="Arial"/>
                <a:cs typeface="Arial"/>
              </a:rPr>
              <a:t> </a:t>
            </a:r>
            <a:r>
              <a:rPr sz="2000" b="1" spc="-11" dirty="0">
                <a:latin typeface="Arial"/>
                <a:cs typeface="Arial"/>
              </a:rPr>
              <a:t>blinding</a:t>
            </a:r>
            <a:endParaRPr sz="2000">
              <a:latin typeface="Arial"/>
              <a:cs typeface="Arial"/>
            </a:endParaRPr>
          </a:p>
        </p:txBody>
      </p:sp>
      <p:sp>
        <p:nvSpPr>
          <p:cNvPr id="5" name="object 5"/>
          <p:cNvSpPr txBox="1"/>
          <p:nvPr/>
        </p:nvSpPr>
        <p:spPr>
          <a:xfrm>
            <a:off x="689460" y="3800324"/>
            <a:ext cx="4413885" cy="1705595"/>
          </a:xfrm>
          <a:prstGeom prst="rect">
            <a:avLst/>
          </a:prstGeom>
        </p:spPr>
        <p:txBody>
          <a:bodyPr vert="horz" wrap="square" lIns="0" tIns="165100" rIns="0" bIns="0" rtlCol="0">
            <a:spAutoFit/>
          </a:bodyPr>
          <a:lstStyle/>
          <a:p>
            <a:pPr marL="380356" indent="-342257">
              <a:spcBef>
                <a:spcPts val="1300"/>
              </a:spcBef>
              <a:buFont typeface="Arial"/>
              <a:buChar char="•"/>
              <a:tabLst>
                <a:tab pos="380356" algn="l"/>
              </a:tabLst>
            </a:pPr>
            <a:r>
              <a:rPr sz="2000" b="1" dirty="0">
                <a:latin typeface="Arial"/>
                <a:cs typeface="Arial"/>
              </a:rPr>
              <a:t>Intervention</a:t>
            </a:r>
            <a:r>
              <a:rPr sz="2000" b="1" spc="-35" dirty="0">
                <a:latin typeface="Arial"/>
                <a:cs typeface="Arial"/>
              </a:rPr>
              <a:t> </a:t>
            </a:r>
            <a:r>
              <a:rPr sz="2000" b="1" dirty="0">
                <a:latin typeface="Arial"/>
                <a:cs typeface="Arial"/>
              </a:rPr>
              <a:t>&amp;</a:t>
            </a:r>
            <a:r>
              <a:rPr sz="2000" b="1" spc="-11" dirty="0">
                <a:latin typeface="Arial"/>
                <a:cs typeface="Arial"/>
              </a:rPr>
              <a:t> co-interventions</a:t>
            </a:r>
            <a:endParaRPr sz="2000">
              <a:latin typeface="Arial"/>
              <a:cs typeface="Arial"/>
            </a:endParaRPr>
          </a:p>
          <a:p>
            <a:pPr marL="380356" indent="-342257">
              <a:spcBef>
                <a:spcPts val="1200"/>
              </a:spcBef>
              <a:buFont typeface="Arial"/>
              <a:buChar char="•"/>
              <a:tabLst>
                <a:tab pos="380356" algn="l"/>
              </a:tabLst>
            </a:pPr>
            <a:r>
              <a:rPr sz="2000" b="1" dirty="0">
                <a:latin typeface="Arial"/>
                <a:cs typeface="Arial"/>
              </a:rPr>
              <a:t>Key</a:t>
            </a:r>
            <a:r>
              <a:rPr sz="2000" b="1" spc="-40" dirty="0">
                <a:latin typeface="Arial"/>
                <a:cs typeface="Arial"/>
              </a:rPr>
              <a:t> </a:t>
            </a:r>
            <a:r>
              <a:rPr sz="2000" b="1" dirty="0">
                <a:latin typeface="Arial"/>
                <a:cs typeface="Arial"/>
              </a:rPr>
              <a:t>outcome</a:t>
            </a:r>
            <a:r>
              <a:rPr sz="2000" b="1" spc="-31" dirty="0">
                <a:latin typeface="Arial"/>
                <a:cs typeface="Arial"/>
              </a:rPr>
              <a:t> </a:t>
            </a:r>
            <a:r>
              <a:rPr sz="2000" b="1" spc="-11" dirty="0">
                <a:latin typeface="Arial"/>
                <a:cs typeface="Arial"/>
              </a:rPr>
              <a:t>measures</a:t>
            </a:r>
            <a:endParaRPr sz="2000">
              <a:latin typeface="Arial"/>
              <a:cs typeface="Arial"/>
            </a:endParaRPr>
          </a:p>
          <a:p>
            <a:pPr marL="380356" indent="-342257">
              <a:spcBef>
                <a:spcPts val="1200"/>
              </a:spcBef>
              <a:buFont typeface="Arial"/>
              <a:buChar char="•"/>
              <a:tabLst>
                <a:tab pos="380356" algn="l"/>
              </a:tabLst>
            </a:pPr>
            <a:r>
              <a:rPr sz="2000" b="1" dirty="0">
                <a:latin typeface="Arial"/>
                <a:cs typeface="Arial"/>
              </a:rPr>
              <a:t>Selection</a:t>
            </a:r>
            <a:r>
              <a:rPr sz="2000" b="1" spc="-55" dirty="0">
                <a:latin typeface="Arial"/>
                <a:cs typeface="Arial"/>
              </a:rPr>
              <a:t> </a:t>
            </a:r>
            <a:r>
              <a:rPr sz="2000" b="1" dirty="0">
                <a:latin typeface="Arial"/>
                <a:cs typeface="Arial"/>
              </a:rPr>
              <a:t>of</a:t>
            </a:r>
            <a:r>
              <a:rPr sz="2000" b="1" spc="-5" dirty="0">
                <a:latin typeface="Arial"/>
                <a:cs typeface="Arial"/>
              </a:rPr>
              <a:t> </a:t>
            </a:r>
            <a:r>
              <a:rPr sz="2000" b="1" dirty="0">
                <a:latin typeface="Arial"/>
                <a:cs typeface="Arial"/>
              </a:rPr>
              <a:t>study</a:t>
            </a:r>
            <a:r>
              <a:rPr sz="2000" b="1" spc="-31" dirty="0">
                <a:latin typeface="Arial"/>
                <a:cs typeface="Arial"/>
              </a:rPr>
              <a:t> </a:t>
            </a:r>
            <a:r>
              <a:rPr sz="2000" b="1" dirty="0">
                <a:latin typeface="Arial"/>
                <a:cs typeface="Arial"/>
              </a:rPr>
              <a:t>population</a:t>
            </a:r>
            <a:r>
              <a:rPr sz="2000" b="1" spc="-20" dirty="0">
                <a:latin typeface="Arial"/>
                <a:cs typeface="Arial"/>
              </a:rPr>
              <a:t> </a:t>
            </a:r>
            <a:r>
              <a:rPr sz="2000" b="1" dirty="0">
                <a:latin typeface="Arial"/>
                <a:cs typeface="Arial"/>
              </a:rPr>
              <a:t>&amp;</a:t>
            </a:r>
            <a:r>
              <a:rPr sz="2000" b="1" spc="100" dirty="0">
                <a:latin typeface="Arial"/>
                <a:cs typeface="Arial"/>
              </a:rPr>
              <a:t> </a:t>
            </a:r>
            <a:r>
              <a:rPr sz="3000" spc="-75" baseline="18055" dirty="0">
                <a:latin typeface="Arial"/>
                <a:cs typeface="Arial"/>
              </a:rPr>
              <a:t>•</a:t>
            </a:r>
            <a:endParaRPr sz="3000" baseline="18055">
              <a:latin typeface="Arial"/>
              <a:cs typeface="Arial"/>
            </a:endParaRPr>
          </a:p>
          <a:p>
            <a:pPr marL="380990"/>
            <a:r>
              <a:rPr sz="2000" b="1" dirty="0">
                <a:latin typeface="Arial"/>
                <a:cs typeface="Arial"/>
              </a:rPr>
              <a:t>inclusion</a:t>
            </a:r>
            <a:r>
              <a:rPr sz="2000" b="1" spc="-35" dirty="0">
                <a:latin typeface="Arial"/>
                <a:cs typeface="Arial"/>
              </a:rPr>
              <a:t> </a:t>
            </a:r>
            <a:r>
              <a:rPr sz="2000" b="1" dirty="0">
                <a:latin typeface="Arial"/>
                <a:cs typeface="Arial"/>
              </a:rPr>
              <a:t>&amp;</a:t>
            </a:r>
            <a:r>
              <a:rPr sz="2000" b="1" spc="-5" dirty="0">
                <a:latin typeface="Arial"/>
                <a:cs typeface="Arial"/>
              </a:rPr>
              <a:t> </a:t>
            </a:r>
            <a:r>
              <a:rPr sz="2000" b="1" dirty="0">
                <a:latin typeface="Arial"/>
                <a:cs typeface="Arial"/>
              </a:rPr>
              <a:t>exclusion</a:t>
            </a:r>
            <a:r>
              <a:rPr sz="2000" b="1" spc="-35" dirty="0">
                <a:latin typeface="Arial"/>
                <a:cs typeface="Arial"/>
              </a:rPr>
              <a:t> </a:t>
            </a:r>
            <a:r>
              <a:rPr sz="2000" b="1" spc="-11" dirty="0">
                <a:latin typeface="Arial"/>
                <a:cs typeface="Arial"/>
              </a:rPr>
              <a:t>criteria</a:t>
            </a:r>
            <a:endParaRPr sz="2000">
              <a:latin typeface="Arial"/>
              <a:cs typeface="Arial"/>
            </a:endParaRPr>
          </a:p>
        </p:txBody>
      </p:sp>
      <p:sp>
        <p:nvSpPr>
          <p:cNvPr id="6" name="object 6"/>
          <p:cNvSpPr txBox="1"/>
          <p:nvPr/>
        </p:nvSpPr>
        <p:spPr>
          <a:xfrm>
            <a:off x="4950335" y="1095197"/>
            <a:ext cx="2835911" cy="321242"/>
          </a:xfrm>
          <a:prstGeom prst="rect">
            <a:avLst/>
          </a:prstGeom>
        </p:spPr>
        <p:txBody>
          <a:bodyPr vert="horz" wrap="square" lIns="0" tIns="13335" rIns="0" bIns="0" rtlCol="0">
            <a:spAutoFit/>
          </a:bodyPr>
          <a:lstStyle/>
          <a:p>
            <a:pPr marL="355591" indent="-342891">
              <a:spcBef>
                <a:spcPts val="105"/>
              </a:spcBef>
              <a:buFont typeface="Arial"/>
              <a:buChar char="•"/>
              <a:tabLst>
                <a:tab pos="355591" algn="l"/>
              </a:tabLst>
            </a:pPr>
            <a:r>
              <a:rPr sz="2000" b="1" dirty="0">
                <a:latin typeface="Arial"/>
                <a:cs typeface="Arial"/>
              </a:rPr>
              <a:t>Implementation</a:t>
            </a:r>
            <a:r>
              <a:rPr sz="2000" b="1" spc="-100" dirty="0">
                <a:latin typeface="Arial"/>
                <a:cs typeface="Arial"/>
              </a:rPr>
              <a:t> </a:t>
            </a:r>
            <a:r>
              <a:rPr sz="2000" b="1" spc="-20" dirty="0">
                <a:latin typeface="Arial"/>
                <a:cs typeface="Arial"/>
              </a:rPr>
              <a:t>plan</a:t>
            </a:r>
            <a:endParaRPr sz="2000">
              <a:latin typeface="Arial"/>
              <a:cs typeface="Arial"/>
            </a:endParaRPr>
          </a:p>
        </p:txBody>
      </p:sp>
      <p:sp>
        <p:nvSpPr>
          <p:cNvPr id="7" name="object 7"/>
          <p:cNvSpPr txBox="1"/>
          <p:nvPr/>
        </p:nvSpPr>
        <p:spPr>
          <a:xfrm>
            <a:off x="5407915" y="1402208"/>
            <a:ext cx="3271520" cy="2513509"/>
          </a:xfrm>
          <a:prstGeom prst="rect">
            <a:avLst/>
          </a:prstGeom>
        </p:spPr>
        <p:txBody>
          <a:bodyPr vert="horz" wrap="square" lIns="0" tIns="149860" rIns="0" bIns="0" rtlCol="0">
            <a:spAutoFit/>
          </a:bodyPr>
          <a:lstStyle/>
          <a:p>
            <a:pPr marL="299078" indent="-286378">
              <a:spcBef>
                <a:spcPts val="1180"/>
              </a:spcBef>
              <a:buFont typeface="Arial"/>
              <a:buChar char="–"/>
              <a:tabLst>
                <a:tab pos="299078" algn="l"/>
              </a:tabLst>
            </a:pPr>
            <a:r>
              <a:rPr b="1" dirty="0">
                <a:latin typeface="Arial"/>
                <a:cs typeface="Arial"/>
              </a:rPr>
              <a:t>Staff</a:t>
            </a:r>
            <a:r>
              <a:rPr b="1" spc="-20" dirty="0">
                <a:latin typeface="Arial"/>
                <a:cs typeface="Arial"/>
              </a:rPr>
              <a:t> </a:t>
            </a:r>
            <a:r>
              <a:rPr b="1" dirty="0">
                <a:latin typeface="Arial"/>
                <a:cs typeface="Arial"/>
              </a:rPr>
              <a:t>recruitment</a:t>
            </a:r>
            <a:r>
              <a:rPr b="1" spc="-5" dirty="0">
                <a:latin typeface="Arial"/>
                <a:cs typeface="Arial"/>
              </a:rPr>
              <a:t> </a:t>
            </a:r>
            <a:r>
              <a:rPr b="1" dirty="0">
                <a:latin typeface="Arial"/>
                <a:cs typeface="Arial"/>
              </a:rPr>
              <a:t>&amp;</a:t>
            </a:r>
            <a:r>
              <a:rPr b="1" spc="-20" dirty="0">
                <a:latin typeface="Arial"/>
                <a:cs typeface="Arial"/>
              </a:rPr>
              <a:t> </a:t>
            </a:r>
            <a:r>
              <a:rPr b="1" spc="-11" dirty="0">
                <a:latin typeface="Arial"/>
                <a:cs typeface="Arial"/>
              </a:rPr>
              <a:t>training</a:t>
            </a:r>
            <a:endParaRPr>
              <a:latin typeface="Arial"/>
              <a:cs typeface="Arial"/>
            </a:endParaRPr>
          </a:p>
          <a:p>
            <a:pPr marL="299078" indent="-286378">
              <a:spcBef>
                <a:spcPts val="1080"/>
              </a:spcBef>
              <a:buFont typeface="Arial"/>
              <a:buChar char="–"/>
              <a:tabLst>
                <a:tab pos="299078" algn="l"/>
              </a:tabLst>
            </a:pPr>
            <a:r>
              <a:rPr b="1" dirty="0">
                <a:latin typeface="Arial"/>
                <a:cs typeface="Arial"/>
              </a:rPr>
              <a:t>Field</a:t>
            </a:r>
            <a:r>
              <a:rPr b="1" spc="5" dirty="0">
                <a:latin typeface="Arial"/>
                <a:cs typeface="Arial"/>
              </a:rPr>
              <a:t> </a:t>
            </a:r>
            <a:r>
              <a:rPr b="1" spc="-11" dirty="0">
                <a:latin typeface="Arial"/>
                <a:cs typeface="Arial"/>
              </a:rPr>
              <a:t>organization</a:t>
            </a:r>
            <a:endParaRPr>
              <a:latin typeface="Arial"/>
              <a:cs typeface="Arial"/>
            </a:endParaRPr>
          </a:p>
          <a:p>
            <a:pPr marL="299078" marR="143507" indent="-287013">
              <a:spcBef>
                <a:spcPts val="1080"/>
              </a:spcBef>
              <a:buFont typeface="Arial"/>
              <a:buChar char="–"/>
              <a:tabLst>
                <a:tab pos="299078" algn="l"/>
              </a:tabLst>
            </a:pPr>
            <a:r>
              <a:rPr b="1" dirty="0">
                <a:latin typeface="Arial"/>
                <a:cs typeface="Arial"/>
              </a:rPr>
              <a:t>Subject</a:t>
            </a:r>
            <a:r>
              <a:rPr b="1" spc="-25" dirty="0">
                <a:latin typeface="Arial"/>
                <a:cs typeface="Arial"/>
              </a:rPr>
              <a:t> </a:t>
            </a:r>
            <a:r>
              <a:rPr b="1" dirty="0">
                <a:latin typeface="Arial"/>
                <a:cs typeface="Arial"/>
              </a:rPr>
              <a:t>retention</a:t>
            </a:r>
            <a:r>
              <a:rPr b="1" spc="-11" dirty="0">
                <a:latin typeface="Arial"/>
                <a:cs typeface="Arial"/>
              </a:rPr>
              <a:t> </a:t>
            </a:r>
            <a:r>
              <a:rPr b="1" dirty="0">
                <a:latin typeface="Arial"/>
                <a:cs typeface="Arial"/>
              </a:rPr>
              <a:t>&amp;</a:t>
            </a:r>
            <a:r>
              <a:rPr b="1" spc="-11" dirty="0">
                <a:latin typeface="Arial"/>
                <a:cs typeface="Arial"/>
              </a:rPr>
              <a:t> follow </a:t>
            </a:r>
            <a:r>
              <a:rPr b="1" spc="-25" dirty="0">
                <a:latin typeface="Arial"/>
                <a:cs typeface="Arial"/>
              </a:rPr>
              <a:t>up</a:t>
            </a:r>
            <a:endParaRPr>
              <a:latin typeface="Arial"/>
              <a:cs typeface="Arial"/>
            </a:endParaRPr>
          </a:p>
          <a:p>
            <a:pPr marL="299078" marR="448934" indent="-287013">
              <a:spcBef>
                <a:spcPts val="1080"/>
              </a:spcBef>
              <a:buFont typeface="Arial"/>
              <a:buChar char="–"/>
              <a:tabLst>
                <a:tab pos="299078" algn="l"/>
              </a:tabLst>
            </a:pPr>
            <a:r>
              <a:rPr b="1" dirty="0">
                <a:latin typeface="Arial"/>
                <a:cs typeface="Arial"/>
              </a:rPr>
              <a:t>Handling</a:t>
            </a:r>
            <a:r>
              <a:rPr b="1" spc="-45" dirty="0">
                <a:latin typeface="Arial"/>
                <a:cs typeface="Arial"/>
              </a:rPr>
              <a:t> </a:t>
            </a:r>
            <a:r>
              <a:rPr b="1" spc="-11" dirty="0">
                <a:latin typeface="Arial"/>
                <a:cs typeface="Arial"/>
              </a:rPr>
              <a:t>losses, </a:t>
            </a:r>
            <a:r>
              <a:rPr b="1" dirty="0">
                <a:latin typeface="Arial"/>
                <a:cs typeface="Arial"/>
              </a:rPr>
              <a:t>withdrawals</a:t>
            </a:r>
            <a:r>
              <a:rPr b="1" spc="-45" dirty="0">
                <a:latin typeface="Arial"/>
                <a:cs typeface="Arial"/>
              </a:rPr>
              <a:t> </a:t>
            </a:r>
            <a:r>
              <a:rPr b="1" dirty="0">
                <a:latin typeface="Arial"/>
                <a:cs typeface="Arial"/>
              </a:rPr>
              <a:t>&amp;</a:t>
            </a:r>
            <a:r>
              <a:rPr b="1" spc="-5" dirty="0">
                <a:latin typeface="Arial"/>
                <a:cs typeface="Arial"/>
              </a:rPr>
              <a:t> </a:t>
            </a:r>
            <a:r>
              <a:rPr b="1" spc="-11" dirty="0">
                <a:latin typeface="Arial"/>
                <a:cs typeface="Arial"/>
              </a:rPr>
              <a:t>protocol deviations</a:t>
            </a:r>
            <a:endParaRPr>
              <a:latin typeface="Arial"/>
              <a:cs typeface="Arial"/>
            </a:endParaRPr>
          </a:p>
        </p:txBody>
      </p:sp>
      <p:sp>
        <p:nvSpPr>
          <p:cNvPr id="8" name="object 8"/>
          <p:cNvSpPr txBox="1"/>
          <p:nvPr/>
        </p:nvSpPr>
        <p:spPr>
          <a:xfrm>
            <a:off x="4950337" y="4022217"/>
            <a:ext cx="3725545" cy="2321148"/>
          </a:xfrm>
          <a:prstGeom prst="rect">
            <a:avLst/>
          </a:prstGeom>
        </p:spPr>
        <p:txBody>
          <a:bodyPr vert="horz" wrap="square" lIns="0" tIns="12700" rIns="0" bIns="0" rtlCol="0">
            <a:spAutoFit/>
          </a:bodyPr>
          <a:lstStyle/>
          <a:p>
            <a:pPr marL="355591" indent="-342891">
              <a:spcBef>
                <a:spcPts val="100"/>
              </a:spcBef>
              <a:buFont typeface="Arial"/>
              <a:buChar char="•"/>
              <a:tabLst>
                <a:tab pos="355591" algn="l"/>
              </a:tabLst>
            </a:pPr>
            <a:r>
              <a:rPr sz="2000" b="1" dirty="0">
                <a:latin typeface="Arial"/>
                <a:cs typeface="Arial"/>
              </a:rPr>
              <a:t>Data</a:t>
            </a:r>
            <a:r>
              <a:rPr sz="2000" b="1" spc="-35" dirty="0">
                <a:latin typeface="Arial"/>
                <a:cs typeface="Arial"/>
              </a:rPr>
              <a:t> </a:t>
            </a:r>
            <a:r>
              <a:rPr sz="2000" b="1" dirty="0">
                <a:latin typeface="Arial"/>
                <a:cs typeface="Arial"/>
              </a:rPr>
              <a:t>collection</a:t>
            </a:r>
            <a:r>
              <a:rPr sz="2000" b="1" spc="-40" dirty="0">
                <a:latin typeface="Arial"/>
                <a:cs typeface="Arial"/>
              </a:rPr>
              <a:t> </a:t>
            </a:r>
            <a:r>
              <a:rPr sz="2000" b="1" spc="-51" dirty="0">
                <a:latin typeface="Arial"/>
                <a:cs typeface="Arial"/>
              </a:rPr>
              <a:t>&amp;</a:t>
            </a:r>
            <a:endParaRPr sz="2000">
              <a:latin typeface="Arial"/>
              <a:cs typeface="Arial"/>
            </a:endParaRPr>
          </a:p>
          <a:p>
            <a:pPr marL="355591"/>
            <a:r>
              <a:rPr sz="2000" b="1" spc="-11" dirty="0">
                <a:latin typeface="Arial"/>
                <a:cs typeface="Arial"/>
              </a:rPr>
              <a:t>management</a:t>
            </a:r>
            <a:endParaRPr sz="2000">
              <a:latin typeface="Arial"/>
              <a:cs typeface="Arial"/>
            </a:endParaRPr>
          </a:p>
          <a:p>
            <a:pPr marL="355591" marR="653398">
              <a:spcBef>
                <a:spcPts val="1205"/>
              </a:spcBef>
            </a:pPr>
            <a:r>
              <a:rPr sz="2000" b="1" dirty="0">
                <a:latin typeface="Arial"/>
                <a:cs typeface="Arial"/>
              </a:rPr>
              <a:t>Quality</a:t>
            </a:r>
            <a:r>
              <a:rPr sz="2000" b="1" spc="-60" dirty="0">
                <a:latin typeface="Arial"/>
                <a:cs typeface="Arial"/>
              </a:rPr>
              <a:t> </a:t>
            </a:r>
            <a:r>
              <a:rPr sz="2000" b="1" dirty="0">
                <a:latin typeface="Arial"/>
                <a:cs typeface="Arial"/>
              </a:rPr>
              <a:t>assurance</a:t>
            </a:r>
            <a:r>
              <a:rPr sz="2000" b="1" spc="-45" dirty="0">
                <a:latin typeface="Arial"/>
                <a:cs typeface="Arial"/>
              </a:rPr>
              <a:t> </a:t>
            </a:r>
            <a:r>
              <a:rPr sz="2000" b="1" spc="-25" dirty="0">
                <a:latin typeface="Arial"/>
                <a:cs typeface="Arial"/>
              </a:rPr>
              <a:t>and </a:t>
            </a:r>
            <a:r>
              <a:rPr sz="2000" b="1" dirty="0">
                <a:latin typeface="Arial"/>
                <a:cs typeface="Arial"/>
              </a:rPr>
              <a:t>quality</a:t>
            </a:r>
            <a:r>
              <a:rPr sz="2000" b="1" spc="-40" dirty="0">
                <a:latin typeface="Arial"/>
                <a:cs typeface="Arial"/>
              </a:rPr>
              <a:t> </a:t>
            </a:r>
            <a:r>
              <a:rPr sz="2000" b="1" spc="-11" dirty="0">
                <a:latin typeface="Arial"/>
                <a:cs typeface="Arial"/>
              </a:rPr>
              <a:t>control</a:t>
            </a:r>
            <a:endParaRPr sz="2000">
              <a:latin typeface="Arial"/>
              <a:cs typeface="Arial"/>
            </a:endParaRPr>
          </a:p>
          <a:p>
            <a:pPr marL="355591" indent="-342891">
              <a:spcBef>
                <a:spcPts val="1200"/>
              </a:spcBef>
              <a:buFont typeface="Arial"/>
              <a:buChar char="•"/>
              <a:tabLst>
                <a:tab pos="355591" algn="l"/>
              </a:tabLst>
            </a:pPr>
            <a:r>
              <a:rPr sz="2000" b="1" dirty="0">
                <a:latin typeface="Arial"/>
                <a:cs typeface="Arial"/>
              </a:rPr>
              <a:t>Adverse</a:t>
            </a:r>
            <a:r>
              <a:rPr sz="2000" b="1" spc="-40" dirty="0">
                <a:latin typeface="Arial"/>
                <a:cs typeface="Arial"/>
              </a:rPr>
              <a:t> </a:t>
            </a:r>
            <a:r>
              <a:rPr sz="2000" b="1" dirty="0">
                <a:latin typeface="Arial"/>
                <a:cs typeface="Arial"/>
              </a:rPr>
              <a:t>event</a:t>
            </a:r>
            <a:r>
              <a:rPr sz="2000" b="1" spc="-35" dirty="0">
                <a:latin typeface="Arial"/>
                <a:cs typeface="Arial"/>
              </a:rPr>
              <a:t> </a:t>
            </a:r>
            <a:r>
              <a:rPr sz="2000" b="1" spc="-11" dirty="0">
                <a:latin typeface="Arial"/>
                <a:cs typeface="Arial"/>
              </a:rPr>
              <a:t>reporting</a:t>
            </a:r>
            <a:endParaRPr sz="2000">
              <a:latin typeface="Arial"/>
              <a:cs typeface="Arial"/>
            </a:endParaRPr>
          </a:p>
          <a:p>
            <a:pPr marL="355591" indent="-342891">
              <a:spcBef>
                <a:spcPts val="1200"/>
              </a:spcBef>
              <a:buFont typeface="Arial"/>
              <a:buChar char="•"/>
              <a:tabLst>
                <a:tab pos="355591" algn="l"/>
              </a:tabLst>
            </a:pPr>
            <a:r>
              <a:rPr sz="2000" b="1" dirty="0">
                <a:latin typeface="Arial"/>
                <a:cs typeface="Arial"/>
              </a:rPr>
              <a:t>Clinical</a:t>
            </a:r>
            <a:r>
              <a:rPr sz="2000" b="1" spc="-55" dirty="0">
                <a:latin typeface="Arial"/>
                <a:cs typeface="Arial"/>
              </a:rPr>
              <a:t> </a:t>
            </a:r>
            <a:r>
              <a:rPr sz="2000" b="1" dirty="0">
                <a:latin typeface="Arial"/>
                <a:cs typeface="Arial"/>
              </a:rPr>
              <a:t>&amp;</a:t>
            </a:r>
            <a:r>
              <a:rPr sz="2000" b="1" spc="-5" dirty="0">
                <a:latin typeface="Arial"/>
                <a:cs typeface="Arial"/>
              </a:rPr>
              <a:t> </a:t>
            </a:r>
            <a:r>
              <a:rPr sz="2000" b="1" dirty="0">
                <a:latin typeface="Arial"/>
                <a:cs typeface="Arial"/>
              </a:rPr>
              <a:t>safety</a:t>
            </a:r>
            <a:r>
              <a:rPr sz="2000" b="1" spc="-45" dirty="0">
                <a:latin typeface="Arial"/>
                <a:cs typeface="Arial"/>
              </a:rPr>
              <a:t> </a:t>
            </a:r>
            <a:r>
              <a:rPr sz="2000" b="1" spc="-11" dirty="0">
                <a:latin typeface="Arial"/>
                <a:cs typeface="Arial"/>
              </a:rPr>
              <a:t>monitoring</a:t>
            </a:r>
            <a:endParaRPr sz="20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173974" y="6295959"/>
            <a:ext cx="205740" cy="205184"/>
          </a:xfrm>
          <a:prstGeom prst="rect">
            <a:avLst/>
          </a:prstGeom>
        </p:spPr>
        <p:txBody>
          <a:bodyPr vert="horz" wrap="square" lIns="0" tIns="0" rIns="0" bIns="0" rtlCol="0">
            <a:spAutoFit/>
          </a:bodyPr>
          <a:lstStyle/>
          <a:p>
            <a:pPr marL="12700">
              <a:lnSpc>
                <a:spcPts val="1631"/>
              </a:lnSpc>
            </a:pPr>
            <a:r>
              <a:rPr sz="1400" spc="-25" dirty="0">
                <a:latin typeface="Times New Roman"/>
                <a:cs typeface="Times New Roman"/>
              </a:rPr>
              <a:t>26</a:t>
            </a:r>
            <a:endParaRPr sz="1400">
              <a:latin typeface="Times New Roman"/>
              <a:cs typeface="Times New Roman"/>
            </a:endParaRPr>
          </a:p>
        </p:txBody>
      </p:sp>
      <p:sp>
        <p:nvSpPr>
          <p:cNvPr id="2" name="object 2"/>
          <p:cNvSpPr txBox="1">
            <a:spLocks noGrp="1"/>
          </p:cNvSpPr>
          <p:nvPr>
            <p:ph type="title"/>
          </p:nvPr>
        </p:nvSpPr>
        <p:spPr>
          <a:xfrm>
            <a:off x="1972437" y="169928"/>
            <a:ext cx="5414011" cy="1367041"/>
          </a:xfrm>
          <a:prstGeom prst="rect">
            <a:avLst/>
          </a:prstGeom>
        </p:spPr>
        <p:txBody>
          <a:bodyPr vert="horz" wrap="square" lIns="0" tIns="12700" rIns="0" bIns="0" rtlCol="0">
            <a:spAutoFit/>
          </a:bodyPr>
          <a:lstStyle/>
          <a:p>
            <a:pPr marL="12700" marR="5080" indent="132077">
              <a:spcBef>
                <a:spcPts val="100"/>
              </a:spcBef>
            </a:pPr>
            <a:r>
              <a:rPr sz="4400" b="0" dirty="0">
                <a:latin typeface="Times New Roman"/>
                <a:cs typeface="Times New Roman"/>
              </a:rPr>
              <a:t>Problem</a:t>
            </a:r>
            <a:r>
              <a:rPr sz="4400" b="0" spc="-20" dirty="0">
                <a:latin typeface="Times New Roman"/>
                <a:cs typeface="Times New Roman"/>
              </a:rPr>
              <a:t> </a:t>
            </a:r>
            <a:r>
              <a:rPr sz="4400" b="0" dirty="0">
                <a:latin typeface="Times New Roman"/>
                <a:cs typeface="Times New Roman"/>
              </a:rPr>
              <a:t>statement</a:t>
            </a:r>
            <a:r>
              <a:rPr sz="4400" b="0" spc="-20" dirty="0">
                <a:latin typeface="Times New Roman"/>
                <a:cs typeface="Times New Roman"/>
              </a:rPr>
              <a:t> </a:t>
            </a:r>
            <a:r>
              <a:rPr sz="4400" b="0" spc="-25" dirty="0">
                <a:latin typeface="Times New Roman"/>
                <a:cs typeface="Times New Roman"/>
              </a:rPr>
              <a:t>and </a:t>
            </a:r>
            <a:r>
              <a:rPr sz="4400" b="0" dirty="0">
                <a:latin typeface="Times New Roman"/>
                <a:cs typeface="Times New Roman"/>
              </a:rPr>
              <a:t>Justification</a:t>
            </a:r>
            <a:r>
              <a:rPr sz="4400" b="0" spc="-35" dirty="0">
                <a:latin typeface="Times New Roman"/>
                <a:cs typeface="Times New Roman"/>
              </a:rPr>
              <a:t> </a:t>
            </a:r>
            <a:r>
              <a:rPr sz="4400" b="0" spc="-11" dirty="0">
                <a:latin typeface="Times New Roman"/>
                <a:cs typeface="Times New Roman"/>
              </a:rPr>
              <a:t>(Rationale)</a:t>
            </a:r>
            <a:endParaRPr sz="4400">
              <a:latin typeface="Times New Roman"/>
              <a:cs typeface="Times New Roman"/>
            </a:endParaRPr>
          </a:p>
        </p:txBody>
      </p:sp>
      <p:sp>
        <p:nvSpPr>
          <p:cNvPr id="3" name="object 3"/>
          <p:cNvSpPr txBox="1"/>
          <p:nvPr/>
        </p:nvSpPr>
        <p:spPr>
          <a:xfrm>
            <a:off x="690476" y="1549326"/>
            <a:ext cx="6632575" cy="4845557"/>
          </a:xfrm>
          <a:prstGeom prst="rect">
            <a:avLst/>
          </a:prstGeom>
        </p:spPr>
        <p:txBody>
          <a:bodyPr vert="horz" wrap="square" lIns="0" tIns="112395" rIns="0" bIns="0" rtlCol="0">
            <a:spAutoFit/>
          </a:bodyPr>
          <a:lstStyle/>
          <a:p>
            <a:pPr marL="354956" indent="-342891">
              <a:spcBef>
                <a:spcPts val="885"/>
              </a:spcBef>
              <a:buChar char="•"/>
              <a:tabLst>
                <a:tab pos="354956" algn="l"/>
                <a:tab pos="469254" algn="l"/>
              </a:tabLst>
            </a:pPr>
            <a:r>
              <a:rPr sz="3200" dirty="0">
                <a:latin typeface="Times New Roman"/>
                <a:cs typeface="Times New Roman"/>
              </a:rPr>
              <a:t>Problem</a:t>
            </a:r>
            <a:r>
              <a:rPr sz="3200" spc="-25" dirty="0">
                <a:latin typeface="Times New Roman"/>
                <a:cs typeface="Times New Roman"/>
              </a:rPr>
              <a:t> </a:t>
            </a:r>
            <a:r>
              <a:rPr sz="3200" spc="-11" dirty="0">
                <a:latin typeface="Times New Roman"/>
                <a:cs typeface="Times New Roman"/>
              </a:rPr>
              <a:t>statement</a:t>
            </a:r>
            <a:endParaRPr sz="3200">
              <a:latin typeface="Times New Roman"/>
              <a:cs typeface="Times New Roman"/>
            </a:endParaRPr>
          </a:p>
          <a:p>
            <a:pPr marL="754996" lvl="1" indent="-285744">
              <a:spcBef>
                <a:spcPts val="675"/>
              </a:spcBef>
              <a:buChar char="–"/>
              <a:tabLst>
                <a:tab pos="754996" algn="l"/>
              </a:tabLst>
            </a:pPr>
            <a:r>
              <a:rPr sz="2800" dirty="0">
                <a:latin typeface="Times New Roman"/>
                <a:cs typeface="Times New Roman"/>
              </a:rPr>
              <a:t>Antecedent</a:t>
            </a:r>
            <a:r>
              <a:rPr sz="2800" spc="-145" dirty="0">
                <a:latin typeface="Times New Roman"/>
                <a:cs typeface="Times New Roman"/>
              </a:rPr>
              <a:t> </a:t>
            </a:r>
            <a:r>
              <a:rPr sz="2800" spc="-11" dirty="0">
                <a:latin typeface="Times New Roman"/>
                <a:cs typeface="Times New Roman"/>
              </a:rPr>
              <a:t>factors</a:t>
            </a:r>
            <a:endParaRPr sz="2800">
              <a:latin typeface="Times New Roman"/>
              <a:cs typeface="Times New Roman"/>
            </a:endParaRPr>
          </a:p>
          <a:p>
            <a:pPr marL="754996" lvl="1" indent="-285744">
              <a:spcBef>
                <a:spcPts val="675"/>
              </a:spcBef>
              <a:buChar char="–"/>
              <a:tabLst>
                <a:tab pos="754996" algn="l"/>
              </a:tabLst>
            </a:pPr>
            <a:r>
              <a:rPr sz="2800" spc="-11" dirty="0">
                <a:latin typeface="Times New Roman"/>
                <a:cs typeface="Times New Roman"/>
              </a:rPr>
              <a:t>Consequences</a:t>
            </a:r>
            <a:endParaRPr sz="2800">
              <a:latin typeface="Times New Roman"/>
              <a:cs typeface="Times New Roman"/>
            </a:endParaRPr>
          </a:p>
          <a:p>
            <a:pPr marL="754996" lvl="1" indent="-285744">
              <a:spcBef>
                <a:spcPts val="671"/>
              </a:spcBef>
              <a:buChar char="–"/>
              <a:tabLst>
                <a:tab pos="754996" algn="l"/>
              </a:tabLst>
            </a:pPr>
            <a:r>
              <a:rPr sz="2800" dirty="0">
                <a:latin typeface="Times New Roman"/>
                <a:cs typeface="Times New Roman"/>
              </a:rPr>
              <a:t>Other</a:t>
            </a:r>
            <a:r>
              <a:rPr sz="2800" spc="-55" dirty="0">
                <a:latin typeface="Times New Roman"/>
                <a:cs typeface="Times New Roman"/>
              </a:rPr>
              <a:t> </a:t>
            </a:r>
            <a:r>
              <a:rPr sz="2800" spc="-11" dirty="0">
                <a:latin typeface="Times New Roman"/>
                <a:cs typeface="Times New Roman"/>
              </a:rPr>
              <a:t>factors</a:t>
            </a:r>
            <a:endParaRPr sz="2800">
              <a:latin typeface="Times New Roman"/>
              <a:cs typeface="Times New Roman"/>
            </a:endParaRPr>
          </a:p>
          <a:p>
            <a:pPr marL="754996" lvl="1" indent="-285744">
              <a:spcBef>
                <a:spcPts val="675"/>
              </a:spcBef>
              <a:buChar char="–"/>
              <a:tabLst>
                <a:tab pos="754996" algn="l"/>
              </a:tabLst>
            </a:pPr>
            <a:r>
              <a:rPr sz="2800" dirty="0">
                <a:latin typeface="Times New Roman"/>
                <a:cs typeface="Times New Roman"/>
              </a:rPr>
              <a:t>What</a:t>
            </a:r>
            <a:r>
              <a:rPr sz="2800" spc="-60" dirty="0">
                <a:latin typeface="Times New Roman"/>
                <a:cs typeface="Times New Roman"/>
              </a:rPr>
              <a:t> </a:t>
            </a:r>
            <a:r>
              <a:rPr sz="2800" dirty="0">
                <a:latin typeface="Times New Roman"/>
                <a:cs typeface="Times New Roman"/>
              </a:rPr>
              <a:t>is</a:t>
            </a:r>
            <a:r>
              <a:rPr sz="2800" spc="-45" dirty="0">
                <a:latin typeface="Times New Roman"/>
                <a:cs typeface="Times New Roman"/>
              </a:rPr>
              <a:t> </a:t>
            </a:r>
            <a:r>
              <a:rPr sz="2800" dirty="0">
                <a:latin typeface="Times New Roman"/>
                <a:cs typeface="Times New Roman"/>
              </a:rPr>
              <a:t>known,</a:t>
            </a:r>
            <a:r>
              <a:rPr sz="2800" spc="-51" dirty="0">
                <a:latin typeface="Times New Roman"/>
                <a:cs typeface="Times New Roman"/>
              </a:rPr>
              <a:t> </a:t>
            </a:r>
            <a:r>
              <a:rPr sz="2800" dirty="0">
                <a:latin typeface="Times New Roman"/>
                <a:cs typeface="Times New Roman"/>
              </a:rPr>
              <a:t>and</a:t>
            </a:r>
            <a:r>
              <a:rPr sz="2800" spc="-45" dirty="0">
                <a:latin typeface="Times New Roman"/>
                <a:cs typeface="Times New Roman"/>
              </a:rPr>
              <a:t> </a:t>
            </a:r>
            <a:r>
              <a:rPr sz="2800" dirty="0">
                <a:latin typeface="Times New Roman"/>
                <a:cs typeface="Times New Roman"/>
              </a:rPr>
              <a:t>what</a:t>
            </a:r>
            <a:r>
              <a:rPr sz="2800" spc="-51" dirty="0">
                <a:latin typeface="Times New Roman"/>
                <a:cs typeface="Times New Roman"/>
              </a:rPr>
              <a:t> </a:t>
            </a:r>
            <a:r>
              <a:rPr sz="2800" dirty="0">
                <a:latin typeface="Times New Roman"/>
                <a:cs typeface="Times New Roman"/>
              </a:rPr>
              <a:t>is</a:t>
            </a:r>
            <a:r>
              <a:rPr sz="2800" spc="-45" dirty="0">
                <a:latin typeface="Times New Roman"/>
                <a:cs typeface="Times New Roman"/>
              </a:rPr>
              <a:t> </a:t>
            </a:r>
            <a:r>
              <a:rPr sz="2800" dirty="0">
                <a:latin typeface="Times New Roman"/>
                <a:cs typeface="Times New Roman"/>
              </a:rPr>
              <a:t>not</a:t>
            </a:r>
            <a:r>
              <a:rPr sz="2800" spc="-55" dirty="0">
                <a:latin typeface="Times New Roman"/>
                <a:cs typeface="Times New Roman"/>
              </a:rPr>
              <a:t> </a:t>
            </a:r>
            <a:r>
              <a:rPr sz="2800" spc="-11" dirty="0">
                <a:latin typeface="Times New Roman"/>
                <a:cs typeface="Times New Roman"/>
              </a:rPr>
              <a:t>known</a:t>
            </a:r>
            <a:endParaRPr sz="2800">
              <a:latin typeface="Times New Roman"/>
              <a:cs typeface="Times New Roman"/>
            </a:endParaRPr>
          </a:p>
          <a:p>
            <a:pPr marL="354956" indent="-342257">
              <a:spcBef>
                <a:spcPts val="765"/>
              </a:spcBef>
              <a:buChar char="•"/>
              <a:tabLst>
                <a:tab pos="354956" algn="l"/>
              </a:tabLst>
            </a:pPr>
            <a:r>
              <a:rPr sz="3200" spc="-11" dirty="0">
                <a:latin typeface="Times New Roman"/>
                <a:cs typeface="Times New Roman"/>
              </a:rPr>
              <a:t>Justification/Significance</a:t>
            </a:r>
            <a:endParaRPr sz="3200">
              <a:latin typeface="Times New Roman"/>
              <a:cs typeface="Times New Roman"/>
            </a:endParaRPr>
          </a:p>
          <a:p>
            <a:pPr marL="754996" lvl="1" indent="-285744">
              <a:spcBef>
                <a:spcPts val="675"/>
              </a:spcBef>
              <a:buChar char="–"/>
              <a:tabLst>
                <a:tab pos="754996" algn="l"/>
              </a:tabLst>
            </a:pPr>
            <a:r>
              <a:rPr sz="2800" dirty="0">
                <a:latin typeface="Times New Roman"/>
                <a:cs typeface="Times New Roman"/>
              </a:rPr>
              <a:t>Policy</a:t>
            </a:r>
            <a:r>
              <a:rPr sz="2800" spc="-80" dirty="0">
                <a:latin typeface="Times New Roman"/>
                <a:cs typeface="Times New Roman"/>
              </a:rPr>
              <a:t> </a:t>
            </a:r>
            <a:r>
              <a:rPr sz="2800" dirty="0">
                <a:latin typeface="Times New Roman"/>
                <a:cs typeface="Times New Roman"/>
              </a:rPr>
              <a:t>e.g.</a:t>
            </a:r>
            <a:r>
              <a:rPr sz="2800" spc="-60" dirty="0">
                <a:latin typeface="Times New Roman"/>
                <a:cs typeface="Times New Roman"/>
              </a:rPr>
              <a:t> </a:t>
            </a:r>
            <a:r>
              <a:rPr sz="2800" dirty="0">
                <a:latin typeface="Times New Roman"/>
                <a:cs typeface="Times New Roman"/>
              </a:rPr>
              <a:t>Ministry</a:t>
            </a:r>
            <a:r>
              <a:rPr sz="2800" spc="-91" dirty="0">
                <a:latin typeface="Times New Roman"/>
                <a:cs typeface="Times New Roman"/>
              </a:rPr>
              <a:t> </a:t>
            </a:r>
            <a:r>
              <a:rPr sz="2800" dirty="0">
                <a:latin typeface="Times New Roman"/>
                <a:cs typeface="Times New Roman"/>
              </a:rPr>
              <a:t>of</a:t>
            </a:r>
            <a:r>
              <a:rPr sz="2800" spc="-60" dirty="0">
                <a:latin typeface="Times New Roman"/>
                <a:cs typeface="Times New Roman"/>
              </a:rPr>
              <a:t> </a:t>
            </a:r>
            <a:r>
              <a:rPr sz="2800" dirty="0">
                <a:latin typeface="Times New Roman"/>
                <a:cs typeface="Times New Roman"/>
              </a:rPr>
              <a:t>Health,</a:t>
            </a:r>
            <a:r>
              <a:rPr sz="2800" spc="-71" dirty="0">
                <a:latin typeface="Times New Roman"/>
                <a:cs typeface="Times New Roman"/>
              </a:rPr>
              <a:t> </a:t>
            </a:r>
            <a:r>
              <a:rPr sz="2800" dirty="0">
                <a:latin typeface="Times New Roman"/>
                <a:cs typeface="Times New Roman"/>
              </a:rPr>
              <a:t>WHO,</a:t>
            </a:r>
            <a:r>
              <a:rPr sz="2800" spc="-25" dirty="0">
                <a:latin typeface="Times New Roman"/>
                <a:cs typeface="Times New Roman"/>
              </a:rPr>
              <a:t> etc</a:t>
            </a:r>
            <a:endParaRPr sz="2800">
              <a:latin typeface="Times New Roman"/>
              <a:cs typeface="Times New Roman"/>
            </a:endParaRPr>
          </a:p>
          <a:p>
            <a:pPr marL="754996" lvl="1" indent="-285744">
              <a:spcBef>
                <a:spcPts val="675"/>
              </a:spcBef>
              <a:buChar char="–"/>
              <a:tabLst>
                <a:tab pos="754996" algn="l"/>
              </a:tabLst>
            </a:pPr>
            <a:r>
              <a:rPr sz="2800" dirty="0">
                <a:latin typeface="Times New Roman"/>
                <a:cs typeface="Times New Roman"/>
              </a:rPr>
              <a:t>Shortcomings</a:t>
            </a:r>
            <a:r>
              <a:rPr sz="2800" spc="-100" dirty="0">
                <a:latin typeface="Times New Roman"/>
                <a:cs typeface="Times New Roman"/>
              </a:rPr>
              <a:t> </a:t>
            </a:r>
            <a:r>
              <a:rPr sz="2800" dirty="0">
                <a:latin typeface="Times New Roman"/>
                <a:cs typeface="Times New Roman"/>
              </a:rPr>
              <a:t>of</a:t>
            </a:r>
            <a:r>
              <a:rPr sz="2800" spc="-85" dirty="0">
                <a:latin typeface="Times New Roman"/>
                <a:cs typeface="Times New Roman"/>
              </a:rPr>
              <a:t> </a:t>
            </a:r>
            <a:r>
              <a:rPr sz="2800" spc="-11" dirty="0">
                <a:latin typeface="Times New Roman"/>
                <a:cs typeface="Times New Roman"/>
              </a:rPr>
              <a:t>policy</a:t>
            </a:r>
            <a:endParaRPr sz="2800">
              <a:latin typeface="Times New Roman"/>
              <a:cs typeface="Times New Roman"/>
            </a:endParaRPr>
          </a:p>
          <a:p>
            <a:pPr marL="754996" lvl="1" indent="-285744">
              <a:spcBef>
                <a:spcPts val="671"/>
              </a:spcBef>
              <a:buChar char="–"/>
              <a:tabLst>
                <a:tab pos="754996" algn="l"/>
              </a:tabLst>
            </a:pPr>
            <a:r>
              <a:rPr sz="2800" dirty="0">
                <a:latin typeface="Times New Roman"/>
                <a:cs typeface="Times New Roman"/>
              </a:rPr>
              <a:t>Utility</a:t>
            </a:r>
            <a:r>
              <a:rPr sz="2800" spc="-71" dirty="0">
                <a:latin typeface="Times New Roman"/>
                <a:cs typeface="Times New Roman"/>
              </a:rPr>
              <a:t> </a:t>
            </a:r>
            <a:r>
              <a:rPr sz="2800" dirty="0">
                <a:latin typeface="Times New Roman"/>
                <a:cs typeface="Times New Roman"/>
              </a:rPr>
              <a:t>of</a:t>
            </a:r>
            <a:r>
              <a:rPr sz="2800" spc="-55" dirty="0">
                <a:latin typeface="Times New Roman"/>
                <a:cs typeface="Times New Roman"/>
              </a:rPr>
              <a:t> </a:t>
            </a:r>
            <a:r>
              <a:rPr sz="2800" dirty="0">
                <a:latin typeface="Times New Roman"/>
                <a:cs typeface="Times New Roman"/>
              </a:rPr>
              <a:t>current</a:t>
            </a:r>
            <a:r>
              <a:rPr sz="2800" spc="-65" dirty="0">
                <a:latin typeface="Times New Roman"/>
                <a:cs typeface="Times New Roman"/>
              </a:rPr>
              <a:t> </a:t>
            </a:r>
            <a:r>
              <a:rPr sz="2800" spc="-11" dirty="0">
                <a:latin typeface="Times New Roman"/>
                <a:cs typeface="Times New Roman"/>
              </a:rPr>
              <a:t>study</a:t>
            </a:r>
            <a:endParaRPr sz="28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27</a:t>
            </a:r>
            <a:endParaRPr sz="1400">
              <a:latin typeface="Times New Roman"/>
              <a:cs typeface="Times New Roman"/>
            </a:endParaRPr>
          </a:p>
        </p:txBody>
      </p:sp>
      <p:sp>
        <p:nvSpPr>
          <p:cNvPr id="3" name="object 3"/>
          <p:cNvSpPr txBox="1">
            <a:spLocks noGrp="1"/>
          </p:cNvSpPr>
          <p:nvPr>
            <p:ph type="title"/>
          </p:nvPr>
        </p:nvSpPr>
        <p:spPr>
          <a:xfrm>
            <a:off x="2025527" y="945896"/>
            <a:ext cx="5641975" cy="505908"/>
          </a:xfrm>
          <a:prstGeom prst="rect">
            <a:avLst/>
          </a:prstGeom>
        </p:spPr>
        <p:txBody>
          <a:bodyPr vert="horz" wrap="square" lIns="0" tIns="13335" rIns="0" bIns="0" rtlCol="0">
            <a:spAutoFit/>
          </a:bodyPr>
          <a:lstStyle/>
          <a:p>
            <a:pPr marL="12700">
              <a:spcBef>
                <a:spcPts val="105"/>
              </a:spcBef>
            </a:pPr>
            <a:r>
              <a:rPr sz="3200" dirty="0"/>
              <a:t>Criteria</a:t>
            </a:r>
            <a:r>
              <a:rPr sz="3200" spc="-105" dirty="0"/>
              <a:t> </a:t>
            </a:r>
            <a:r>
              <a:rPr sz="3200" dirty="0"/>
              <a:t>for</a:t>
            </a:r>
            <a:r>
              <a:rPr sz="3200" spc="-85" dirty="0"/>
              <a:t> </a:t>
            </a:r>
            <a:r>
              <a:rPr sz="3200" spc="-11" dirty="0"/>
              <a:t>Target</a:t>
            </a:r>
            <a:r>
              <a:rPr sz="3200" spc="-85" dirty="0"/>
              <a:t> </a:t>
            </a:r>
            <a:r>
              <a:rPr sz="3200" spc="-11" dirty="0"/>
              <a:t>Population</a:t>
            </a:r>
            <a:endParaRPr sz="3200"/>
          </a:p>
        </p:txBody>
      </p:sp>
      <p:sp>
        <p:nvSpPr>
          <p:cNvPr id="4" name="object 4"/>
          <p:cNvSpPr txBox="1"/>
          <p:nvPr/>
        </p:nvSpPr>
        <p:spPr>
          <a:xfrm>
            <a:off x="1022708" y="1649681"/>
            <a:ext cx="7357109" cy="4518545"/>
          </a:xfrm>
          <a:prstGeom prst="rect">
            <a:avLst/>
          </a:prstGeom>
        </p:spPr>
        <p:txBody>
          <a:bodyPr vert="horz" wrap="square" lIns="0" tIns="12065" rIns="0" bIns="0" rtlCol="0">
            <a:spAutoFit/>
          </a:bodyPr>
          <a:lstStyle/>
          <a:p>
            <a:pPr marL="12700" marR="1142971" indent="221609">
              <a:spcBef>
                <a:spcPts val="95"/>
              </a:spcBef>
              <a:buFont typeface="Arial"/>
              <a:buChar char="•"/>
              <a:tabLst>
                <a:tab pos="234309" algn="l"/>
              </a:tabLst>
            </a:pPr>
            <a:r>
              <a:rPr sz="2800" b="1" dirty="0">
                <a:latin typeface="Arial"/>
                <a:cs typeface="Arial"/>
              </a:rPr>
              <a:t>High</a:t>
            </a:r>
            <a:r>
              <a:rPr sz="2800" b="1" spc="-111" dirty="0">
                <a:latin typeface="Arial"/>
                <a:cs typeface="Arial"/>
              </a:rPr>
              <a:t> </a:t>
            </a:r>
            <a:r>
              <a:rPr sz="2800" b="1" dirty="0">
                <a:latin typeface="Arial"/>
                <a:cs typeface="Arial"/>
              </a:rPr>
              <a:t>disease</a:t>
            </a:r>
            <a:r>
              <a:rPr sz="2800" b="1" spc="-91" dirty="0">
                <a:latin typeface="Arial"/>
                <a:cs typeface="Arial"/>
              </a:rPr>
              <a:t> </a:t>
            </a:r>
            <a:r>
              <a:rPr sz="2800" b="1" dirty="0">
                <a:latin typeface="Arial"/>
                <a:cs typeface="Arial"/>
              </a:rPr>
              <a:t>burden:</a:t>
            </a:r>
            <a:r>
              <a:rPr sz="2800" b="1" spc="-91" dirty="0">
                <a:latin typeface="Arial"/>
                <a:cs typeface="Arial"/>
              </a:rPr>
              <a:t> </a:t>
            </a:r>
            <a:r>
              <a:rPr sz="2800" b="1" dirty="0">
                <a:latin typeface="Arial"/>
                <a:cs typeface="Arial"/>
              </a:rPr>
              <a:t>baseline</a:t>
            </a:r>
            <a:r>
              <a:rPr sz="2800" b="1" spc="-95" dirty="0">
                <a:latin typeface="Arial"/>
                <a:cs typeface="Arial"/>
              </a:rPr>
              <a:t> </a:t>
            </a:r>
            <a:r>
              <a:rPr sz="2800" b="1" spc="-20" dirty="0">
                <a:latin typeface="Arial"/>
                <a:cs typeface="Arial"/>
              </a:rPr>
              <a:t>data </a:t>
            </a:r>
            <a:r>
              <a:rPr sz="2800" b="1" spc="-11" dirty="0">
                <a:latin typeface="Arial"/>
                <a:cs typeface="Arial"/>
              </a:rPr>
              <a:t>available</a:t>
            </a:r>
            <a:endParaRPr sz="2800">
              <a:latin typeface="Arial"/>
              <a:cs typeface="Arial"/>
            </a:endParaRPr>
          </a:p>
          <a:p>
            <a:pPr marL="12700" marR="823574" indent="208273">
              <a:spcBef>
                <a:spcPts val="1685"/>
              </a:spcBef>
              <a:buFont typeface="Arial"/>
              <a:buChar char="•"/>
              <a:tabLst>
                <a:tab pos="220973" algn="l"/>
              </a:tabLst>
            </a:pPr>
            <a:r>
              <a:rPr sz="2800" b="1" dirty="0">
                <a:latin typeface="Arial"/>
                <a:cs typeface="Arial"/>
              </a:rPr>
              <a:t>Access</a:t>
            </a:r>
            <a:r>
              <a:rPr sz="2800" b="1" spc="-11" dirty="0">
                <a:latin typeface="Arial"/>
                <a:cs typeface="Arial"/>
              </a:rPr>
              <a:t> </a:t>
            </a:r>
            <a:r>
              <a:rPr sz="2800" b="1" dirty="0">
                <a:latin typeface="Arial"/>
                <a:cs typeface="Arial"/>
              </a:rPr>
              <a:t>for</a:t>
            </a:r>
            <a:r>
              <a:rPr sz="2800" b="1" spc="-25" dirty="0">
                <a:latin typeface="Arial"/>
                <a:cs typeface="Arial"/>
              </a:rPr>
              <a:t> </a:t>
            </a:r>
            <a:r>
              <a:rPr sz="2800" b="1" spc="-20" dirty="0">
                <a:latin typeface="Arial"/>
                <a:cs typeface="Arial"/>
              </a:rPr>
              <a:t>follow-</a:t>
            </a:r>
            <a:r>
              <a:rPr sz="2800" b="1" dirty="0">
                <a:latin typeface="Arial"/>
                <a:cs typeface="Arial"/>
              </a:rPr>
              <a:t>up </a:t>
            </a:r>
            <a:r>
              <a:rPr sz="2600" b="1" dirty="0">
                <a:latin typeface="Arial"/>
                <a:cs typeface="Arial"/>
              </a:rPr>
              <a:t>(also</a:t>
            </a:r>
            <a:r>
              <a:rPr sz="2600" b="1" spc="-20" dirty="0">
                <a:latin typeface="Arial"/>
                <a:cs typeface="Arial"/>
              </a:rPr>
              <a:t> </a:t>
            </a:r>
            <a:r>
              <a:rPr sz="2600" b="1" dirty="0">
                <a:latin typeface="Arial"/>
                <a:cs typeface="Arial"/>
              </a:rPr>
              <a:t>e.g.</a:t>
            </a:r>
            <a:r>
              <a:rPr sz="2600" b="1" spc="-20" dirty="0">
                <a:latin typeface="Arial"/>
                <a:cs typeface="Arial"/>
              </a:rPr>
              <a:t> </a:t>
            </a:r>
            <a:r>
              <a:rPr sz="2600" b="1" dirty="0">
                <a:latin typeface="Arial"/>
                <a:cs typeface="Arial"/>
              </a:rPr>
              <a:t>in</a:t>
            </a:r>
            <a:r>
              <a:rPr sz="2600" b="1" spc="-11" dirty="0">
                <a:latin typeface="Arial"/>
                <a:cs typeface="Arial"/>
              </a:rPr>
              <a:t> rainy season?)</a:t>
            </a:r>
            <a:endParaRPr sz="2600">
              <a:latin typeface="Arial"/>
              <a:cs typeface="Arial"/>
            </a:endParaRPr>
          </a:p>
          <a:p>
            <a:pPr marL="234945" indent="-222245">
              <a:spcBef>
                <a:spcPts val="1680"/>
              </a:spcBef>
              <a:buFont typeface="Arial"/>
              <a:buChar char="•"/>
              <a:tabLst>
                <a:tab pos="234945" algn="l"/>
              </a:tabLst>
            </a:pPr>
            <a:r>
              <a:rPr sz="2800" b="1" dirty="0">
                <a:latin typeface="Arial"/>
                <a:cs typeface="Arial"/>
              </a:rPr>
              <a:t>High</a:t>
            </a:r>
            <a:r>
              <a:rPr sz="2800" b="1" spc="-71" dirty="0">
                <a:latin typeface="Arial"/>
                <a:cs typeface="Arial"/>
              </a:rPr>
              <a:t> </a:t>
            </a:r>
            <a:r>
              <a:rPr sz="2800" b="1" dirty="0">
                <a:latin typeface="Arial"/>
                <a:cs typeface="Arial"/>
              </a:rPr>
              <a:t>quality</a:t>
            </a:r>
            <a:r>
              <a:rPr sz="2800" b="1" spc="-51" dirty="0">
                <a:latin typeface="Arial"/>
                <a:cs typeface="Arial"/>
              </a:rPr>
              <a:t> </a:t>
            </a:r>
            <a:r>
              <a:rPr sz="2800" b="1" dirty="0">
                <a:latin typeface="Arial"/>
                <a:cs typeface="Arial"/>
              </a:rPr>
              <a:t>field</a:t>
            </a:r>
            <a:r>
              <a:rPr sz="2800" b="1" spc="-80" dirty="0">
                <a:latin typeface="Arial"/>
                <a:cs typeface="Arial"/>
              </a:rPr>
              <a:t> </a:t>
            </a:r>
            <a:r>
              <a:rPr sz="2800" b="1" dirty="0">
                <a:latin typeface="Arial"/>
                <a:cs typeface="Arial"/>
              </a:rPr>
              <a:t>staff</a:t>
            </a:r>
            <a:r>
              <a:rPr sz="2800" b="1" spc="-51" dirty="0">
                <a:latin typeface="Arial"/>
                <a:cs typeface="Arial"/>
              </a:rPr>
              <a:t> </a:t>
            </a:r>
            <a:r>
              <a:rPr sz="2800" b="1" spc="-11" dirty="0">
                <a:latin typeface="Arial"/>
                <a:cs typeface="Arial"/>
              </a:rPr>
              <a:t>available</a:t>
            </a:r>
            <a:endParaRPr sz="2800">
              <a:latin typeface="Arial"/>
              <a:cs typeface="Arial"/>
            </a:endParaRPr>
          </a:p>
          <a:p>
            <a:pPr marL="234309" indent="-221609">
              <a:spcBef>
                <a:spcPts val="1680"/>
              </a:spcBef>
              <a:buFont typeface="Arial"/>
              <a:buChar char="•"/>
              <a:tabLst>
                <a:tab pos="234309" algn="l"/>
              </a:tabLst>
            </a:pPr>
            <a:r>
              <a:rPr sz="2800" b="1" dirty="0">
                <a:latin typeface="Arial"/>
                <a:cs typeface="Arial"/>
              </a:rPr>
              <a:t>Supervision</a:t>
            </a:r>
            <a:r>
              <a:rPr sz="2800" b="1" spc="-191" dirty="0">
                <a:latin typeface="Arial"/>
                <a:cs typeface="Arial"/>
              </a:rPr>
              <a:t> </a:t>
            </a:r>
            <a:r>
              <a:rPr sz="2800" b="1" spc="-11" dirty="0">
                <a:latin typeface="Arial"/>
                <a:cs typeface="Arial"/>
              </a:rPr>
              <a:t>feasible</a:t>
            </a:r>
            <a:endParaRPr sz="2800">
              <a:latin typeface="Arial"/>
              <a:cs typeface="Arial"/>
            </a:endParaRPr>
          </a:p>
          <a:p>
            <a:pPr marL="234945" indent="-222245">
              <a:spcBef>
                <a:spcPts val="1685"/>
              </a:spcBef>
              <a:buFont typeface="Arial"/>
              <a:buChar char="•"/>
              <a:tabLst>
                <a:tab pos="234945" algn="l"/>
              </a:tabLst>
            </a:pPr>
            <a:r>
              <a:rPr sz="2800" b="1" dirty="0">
                <a:latin typeface="Arial"/>
                <a:cs typeface="Arial"/>
              </a:rPr>
              <a:t>Community</a:t>
            </a:r>
            <a:r>
              <a:rPr sz="2800" b="1" spc="-85" dirty="0">
                <a:latin typeface="Arial"/>
                <a:cs typeface="Arial"/>
              </a:rPr>
              <a:t> </a:t>
            </a:r>
            <a:r>
              <a:rPr sz="2800" b="1" dirty="0">
                <a:latin typeface="Arial"/>
                <a:cs typeface="Arial"/>
              </a:rPr>
              <a:t>approval</a:t>
            </a:r>
            <a:r>
              <a:rPr sz="2800" b="1" spc="-85" dirty="0">
                <a:latin typeface="Arial"/>
                <a:cs typeface="Arial"/>
              </a:rPr>
              <a:t> </a:t>
            </a:r>
            <a:r>
              <a:rPr sz="2800" b="1" dirty="0">
                <a:latin typeface="Arial"/>
                <a:cs typeface="Arial"/>
              </a:rPr>
              <a:t>&amp;</a:t>
            </a:r>
            <a:r>
              <a:rPr sz="2800" b="1" spc="-111" dirty="0">
                <a:latin typeface="Arial"/>
                <a:cs typeface="Arial"/>
              </a:rPr>
              <a:t> </a:t>
            </a:r>
            <a:r>
              <a:rPr sz="2800" b="1" spc="-11" dirty="0">
                <a:latin typeface="Arial"/>
                <a:cs typeface="Arial"/>
              </a:rPr>
              <a:t>support</a:t>
            </a:r>
            <a:endParaRPr sz="2800">
              <a:latin typeface="Arial"/>
              <a:cs typeface="Arial"/>
            </a:endParaRPr>
          </a:p>
          <a:p>
            <a:pPr marL="234945" indent="-222245">
              <a:spcBef>
                <a:spcPts val="1680"/>
              </a:spcBef>
              <a:buFont typeface="Arial"/>
              <a:buChar char="•"/>
              <a:tabLst>
                <a:tab pos="234945" algn="l"/>
              </a:tabLst>
            </a:pPr>
            <a:r>
              <a:rPr sz="2800" b="1" dirty="0">
                <a:latin typeface="Arial"/>
                <a:cs typeface="Arial"/>
              </a:rPr>
              <a:t>Migration</a:t>
            </a:r>
            <a:r>
              <a:rPr sz="2800" b="1" spc="-95" dirty="0">
                <a:latin typeface="Arial"/>
                <a:cs typeface="Arial"/>
              </a:rPr>
              <a:t> </a:t>
            </a:r>
            <a:r>
              <a:rPr sz="2800" b="1" dirty="0">
                <a:latin typeface="Arial"/>
                <a:cs typeface="Arial"/>
              </a:rPr>
              <a:t>Obs!</a:t>
            </a:r>
            <a:r>
              <a:rPr sz="2800" b="1" spc="-91" dirty="0">
                <a:latin typeface="Arial"/>
                <a:cs typeface="Arial"/>
              </a:rPr>
              <a:t> </a:t>
            </a:r>
            <a:r>
              <a:rPr sz="2800" b="1" dirty="0">
                <a:latin typeface="Arial"/>
                <a:cs typeface="Arial"/>
              </a:rPr>
              <a:t>Permanent</a:t>
            </a:r>
            <a:r>
              <a:rPr sz="2800" b="1" spc="-75" dirty="0">
                <a:latin typeface="Arial"/>
                <a:cs typeface="Arial"/>
              </a:rPr>
              <a:t> </a:t>
            </a:r>
            <a:r>
              <a:rPr sz="2800" b="1" spc="-25" dirty="0">
                <a:latin typeface="Arial"/>
                <a:cs typeface="Arial"/>
              </a:rPr>
              <a:t>drop-</a:t>
            </a:r>
            <a:r>
              <a:rPr sz="2800" b="1" spc="-11" dirty="0">
                <a:latin typeface="Arial"/>
                <a:cs typeface="Arial"/>
              </a:rPr>
              <a:t>out</a:t>
            </a:r>
            <a:r>
              <a:rPr sz="2800" b="1" spc="-11" dirty="0">
                <a:latin typeface="Symbol"/>
                <a:cs typeface="Symbol"/>
              </a:rPr>
              <a:t></a:t>
            </a:r>
            <a:r>
              <a:rPr sz="2800" b="1" spc="-11" dirty="0">
                <a:latin typeface="Arial"/>
                <a:cs typeface="Arial"/>
              </a:rPr>
              <a:t>Bias</a:t>
            </a:r>
            <a:endParaRPr sz="2800">
              <a:latin typeface="Arial"/>
              <a:cs typeface="Arial"/>
            </a:endParaRPr>
          </a:p>
        </p:txBody>
      </p:sp>
      <p:sp>
        <p:nvSpPr>
          <p:cNvPr id="5" name="object 5"/>
          <p:cNvSpPr txBox="1"/>
          <p:nvPr/>
        </p:nvSpPr>
        <p:spPr>
          <a:xfrm>
            <a:off x="1022708" y="6100673"/>
            <a:ext cx="658495" cy="443070"/>
          </a:xfrm>
          <a:prstGeom prst="rect">
            <a:avLst/>
          </a:prstGeom>
        </p:spPr>
        <p:txBody>
          <a:bodyPr vert="horz" wrap="square" lIns="0" tIns="12065" rIns="0" bIns="0" rtlCol="0">
            <a:spAutoFit/>
          </a:bodyPr>
          <a:lstStyle/>
          <a:p>
            <a:pPr marL="12700">
              <a:spcBef>
                <a:spcPts val="95"/>
              </a:spcBef>
            </a:pPr>
            <a:r>
              <a:rPr sz="2800" b="1" spc="-20" dirty="0">
                <a:latin typeface="Arial"/>
                <a:cs typeface="Arial"/>
              </a:rPr>
              <a:t>risk</a:t>
            </a:r>
            <a:endParaRPr sz="28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28</a:t>
            </a:r>
            <a:endParaRPr sz="1400">
              <a:latin typeface="Times New Roman"/>
              <a:cs typeface="Times New Roman"/>
            </a:endParaRPr>
          </a:p>
        </p:txBody>
      </p:sp>
      <p:sp>
        <p:nvSpPr>
          <p:cNvPr id="3" name="object 3"/>
          <p:cNvSpPr txBox="1">
            <a:spLocks noGrp="1"/>
          </p:cNvSpPr>
          <p:nvPr>
            <p:ph type="title"/>
          </p:nvPr>
        </p:nvSpPr>
        <p:spPr>
          <a:xfrm>
            <a:off x="2083691" y="470106"/>
            <a:ext cx="4979671" cy="574675"/>
          </a:xfrm>
          <a:prstGeom prst="rect">
            <a:avLst/>
          </a:prstGeom>
        </p:spPr>
        <p:txBody>
          <a:bodyPr vert="horz" wrap="square" lIns="0" tIns="12700" rIns="0" bIns="0" rtlCol="0">
            <a:spAutoFit/>
          </a:bodyPr>
          <a:lstStyle/>
          <a:p>
            <a:pPr marL="12700">
              <a:spcBef>
                <a:spcPts val="100"/>
              </a:spcBef>
            </a:pPr>
            <a:r>
              <a:rPr dirty="0">
                <a:solidFill>
                  <a:srgbClr val="3333CC"/>
                </a:solidFill>
              </a:rPr>
              <a:t>Stating</a:t>
            </a:r>
            <a:r>
              <a:rPr spc="-25" dirty="0">
                <a:solidFill>
                  <a:srgbClr val="3333CC"/>
                </a:solidFill>
              </a:rPr>
              <a:t> </a:t>
            </a:r>
            <a:r>
              <a:rPr dirty="0">
                <a:solidFill>
                  <a:srgbClr val="3333CC"/>
                </a:solidFill>
              </a:rPr>
              <a:t>the</a:t>
            </a:r>
            <a:r>
              <a:rPr spc="-11" dirty="0">
                <a:solidFill>
                  <a:srgbClr val="3333CC"/>
                </a:solidFill>
              </a:rPr>
              <a:t> Hypothesis</a:t>
            </a:r>
          </a:p>
        </p:txBody>
      </p:sp>
      <p:sp>
        <p:nvSpPr>
          <p:cNvPr id="4" name="object 4"/>
          <p:cNvSpPr txBox="1"/>
          <p:nvPr/>
        </p:nvSpPr>
        <p:spPr>
          <a:xfrm>
            <a:off x="1298195" y="1410971"/>
            <a:ext cx="6375400" cy="3534429"/>
          </a:xfrm>
          <a:prstGeom prst="rect">
            <a:avLst/>
          </a:prstGeom>
        </p:spPr>
        <p:txBody>
          <a:bodyPr vert="horz" wrap="square" lIns="0" tIns="13335" rIns="0" bIns="0" rtlCol="0">
            <a:spAutoFit/>
          </a:bodyPr>
          <a:lstStyle/>
          <a:p>
            <a:pPr marL="354956" indent="-342257">
              <a:lnSpc>
                <a:spcPts val="2295"/>
              </a:lnSpc>
              <a:spcBef>
                <a:spcPts val="105"/>
              </a:spcBef>
              <a:buFont typeface="Arial"/>
              <a:buChar char="•"/>
              <a:tabLst>
                <a:tab pos="354956" algn="l"/>
              </a:tabLst>
            </a:pPr>
            <a:r>
              <a:rPr sz="2000" i="1" dirty="0">
                <a:latin typeface="Arial"/>
                <a:cs typeface="Arial"/>
              </a:rPr>
              <a:t>Exposure</a:t>
            </a:r>
            <a:r>
              <a:rPr sz="2000" i="1" spc="-40" dirty="0">
                <a:latin typeface="Arial"/>
                <a:cs typeface="Arial"/>
              </a:rPr>
              <a:t> </a:t>
            </a:r>
            <a:r>
              <a:rPr sz="2000" i="1" dirty="0">
                <a:latin typeface="Arial"/>
                <a:cs typeface="Arial"/>
              </a:rPr>
              <a:t>factor</a:t>
            </a:r>
            <a:r>
              <a:rPr sz="2000" i="1" spc="-40" dirty="0">
                <a:latin typeface="Arial"/>
                <a:cs typeface="Arial"/>
              </a:rPr>
              <a:t> </a:t>
            </a:r>
            <a:r>
              <a:rPr sz="2000" i="1" dirty="0">
                <a:latin typeface="Arial"/>
                <a:cs typeface="Arial"/>
              </a:rPr>
              <a:t>or</a:t>
            </a:r>
            <a:r>
              <a:rPr sz="2000" i="1" spc="-11" dirty="0">
                <a:latin typeface="Arial"/>
                <a:cs typeface="Arial"/>
              </a:rPr>
              <a:t> intervention</a:t>
            </a:r>
            <a:endParaRPr sz="2000">
              <a:latin typeface="Arial"/>
              <a:cs typeface="Arial"/>
            </a:endParaRPr>
          </a:p>
          <a:p>
            <a:pPr marL="469888">
              <a:lnSpc>
                <a:spcPts val="2635"/>
              </a:lnSpc>
            </a:pPr>
            <a:r>
              <a:rPr b="1" dirty="0">
                <a:solidFill>
                  <a:srgbClr val="3333CC"/>
                </a:solidFill>
                <a:latin typeface="Arial"/>
                <a:cs typeface="Arial"/>
              </a:rPr>
              <a:t>Zinc</a:t>
            </a:r>
            <a:r>
              <a:rPr b="1" spc="-20" dirty="0">
                <a:solidFill>
                  <a:srgbClr val="3333CC"/>
                </a:solidFill>
                <a:latin typeface="Arial"/>
                <a:cs typeface="Arial"/>
              </a:rPr>
              <a:t> </a:t>
            </a:r>
            <a:r>
              <a:rPr b="1" dirty="0">
                <a:solidFill>
                  <a:srgbClr val="3333CC"/>
                </a:solidFill>
                <a:latin typeface="Arial"/>
                <a:cs typeface="Arial"/>
              </a:rPr>
              <a:t>(1</a:t>
            </a:r>
            <a:r>
              <a:rPr b="1" spc="-20" dirty="0">
                <a:solidFill>
                  <a:srgbClr val="3333CC"/>
                </a:solidFill>
                <a:latin typeface="Arial"/>
                <a:cs typeface="Arial"/>
              </a:rPr>
              <a:t> </a:t>
            </a:r>
            <a:r>
              <a:rPr b="1" dirty="0">
                <a:solidFill>
                  <a:srgbClr val="3333CC"/>
                </a:solidFill>
                <a:latin typeface="Arial"/>
                <a:cs typeface="Arial"/>
              </a:rPr>
              <a:t>RDA)</a:t>
            </a:r>
            <a:r>
              <a:rPr b="1" spc="15" dirty="0">
                <a:solidFill>
                  <a:srgbClr val="3333CC"/>
                </a:solidFill>
                <a:latin typeface="Arial"/>
                <a:cs typeface="Arial"/>
              </a:rPr>
              <a:t> </a:t>
            </a:r>
            <a:r>
              <a:rPr b="1" dirty="0">
                <a:solidFill>
                  <a:srgbClr val="3333CC"/>
                </a:solidFill>
                <a:latin typeface="Arial"/>
                <a:cs typeface="Arial"/>
              </a:rPr>
              <a:t>given</a:t>
            </a:r>
            <a:r>
              <a:rPr b="1" spc="-25" dirty="0">
                <a:solidFill>
                  <a:srgbClr val="3333CC"/>
                </a:solidFill>
                <a:latin typeface="Arial"/>
                <a:cs typeface="Arial"/>
              </a:rPr>
              <a:t> </a:t>
            </a:r>
            <a:r>
              <a:rPr b="1" dirty="0">
                <a:solidFill>
                  <a:srgbClr val="3333CC"/>
                </a:solidFill>
                <a:latin typeface="Arial"/>
                <a:cs typeface="Arial"/>
              </a:rPr>
              <a:t>as</a:t>
            </a:r>
            <a:r>
              <a:rPr b="1" spc="-5" dirty="0">
                <a:solidFill>
                  <a:srgbClr val="3333CC"/>
                </a:solidFill>
                <a:latin typeface="Arial"/>
                <a:cs typeface="Arial"/>
              </a:rPr>
              <a:t> </a:t>
            </a:r>
            <a:r>
              <a:rPr b="1" dirty="0">
                <a:solidFill>
                  <a:srgbClr val="3333CC"/>
                </a:solidFill>
                <a:latin typeface="Arial"/>
                <a:cs typeface="Arial"/>
              </a:rPr>
              <a:t>a single</a:t>
            </a:r>
            <a:r>
              <a:rPr b="1" spc="-25" dirty="0">
                <a:solidFill>
                  <a:srgbClr val="3333CC"/>
                </a:solidFill>
                <a:latin typeface="Arial"/>
                <a:cs typeface="Arial"/>
              </a:rPr>
              <a:t> </a:t>
            </a:r>
            <a:r>
              <a:rPr b="1" dirty="0">
                <a:solidFill>
                  <a:srgbClr val="3333CC"/>
                </a:solidFill>
                <a:latin typeface="Arial"/>
                <a:cs typeface="Arial"/>
              </a:rPr>
              <a:t>oral</a:t>
            </a:r>
            <a:r>
              <a:rPr b="1" spc="5" dirty="0">
                <a:solidFill>
                  <a:srgbClr val="3333CC"/>
                </a:solidFill>
                <a:latin typeface="Arial"/>
                <a:cs typeface="Arial"/>
              </a:rPr>
              <a:t> </a:t>
            </a:r>
            <a:r>
              <a:rPr b="1" spc="-20" dirty="0">
                <a:solidFill>
                  <a:srgbClr val="3333CC"/>
                </a:solidFill>
                <a:latin typeface="Arial"/>
                <a:cs typeface="Arial"/>
              </a:rPr>
              <a:t>dose</a:t>
            </a:r>
            <a:endParaRPr>
              <a:latin typeface="Arial"/>
              <a:cs typeface="Arial"/>
            </a:endParaRPr>
          </a:p>
          <a:p>
            <a:pPr marL="756266">
              <a:lnSpc>
                <a:spcPts val="2740"/>
              </a:lnSpc>
            </a:pPr>
            <a:r>
              <a:rPr b="1" dirty="0">
                <a:solidFill>
                  <a:srgbClr val="3333CC"/>
                </a:solidFill>
                <a:latin typeface="Arial"/>
                <a:cs typeface="Arial"/>
              </a:rPr>
              <a:t>daily</a:t>
            </a:r>
            <a:r>
              <a:rPr b="1" spc="-31" dirty="0">
                <a:solidFill>
                  <a:srgbClr val="3333CC"/>
                </a:solidFill>
                <a:latin typeface="Arial"/>
                <a:cs typeface="Arial"/>
              </a:rPr>
              <a:t> </a:t>
            </a:r>
            <a:r>
              <a:rPr b="1" dirty="0">
                <a:solidFill>
                  <a:srgbClr val="3333CC"/>
                </a:solidFill>
                <a:latin typeface="Arial"/>
                <a:cs typeface="Arial"/>
              </a:rPr>
              <a:t>for</a:t>
            </a:r>
            <a:r>
              <a:rPr b="1" spc="-15" dirty="0">
                <a:solidFill>
                  <a:srgbClr val="3333CC"/>
                </a:solidFill>
                <a:latin typeface="Arial"/>
                <a:cs typeface="Arial"/>
              </a:rPr>
              <a:t> </a:t>
            </a:r>
            <a:r>
              <a:rPr b="1" dirty="0">
                <a:solidFill>
                  <a:srgbClr val="3333CC"/>
                </a:solidFill>
                <a:latin typeface="Arial"/>
                <a:cs typeface="Arial"/>
              </a:rPr>
              <a:t>6</a:t>
            </a:r>
            <a:r>
              <a:rPr b="1" spc="-15" dirty="0">
                <a:solidFill>
                  <a:srgbClr val="3333CC"/>
                </a:solidFill>
                <a:latin typeface="Arial"/>
                <a:cs typeface="Arial"/>
              </a:rPr>
              <a:t> </a:t>
            </a:r>
            <a:r>
              <a:rPr b="1" spc="-11" dirty="0">
                <a:solidFill>
                  <a:srgbClr val="3333CC"/>
                </a:solidFill>
                <a:latin typeface="Arial"/>
                <a:cs typeface="Arial"/>
              </a:rPr>
              <a:t>months</a:t>
            </a:r>
            <a:endParaRPr>
              <a:latin typeface="Arial"/>
              <a:cs typeface="Arial"/>
            </a:endParaRPr>
          </a:p>
          <a:p>
            <a:pPr marL="354956" indent="-342257">
              <a:lnSpc>
                <a:spcPts val="2255"/>
              </a:lnSpc>
              <a:spcBef>
                <a:spcPts val="2355"/>
              </a:spcBef>
              <a:buFont typeface="Arial"/>
              <a:buChar char="•"/>
              <a:tabLst>
                <a:tab pos="354956" algn="l"/>
              </a:tabLst>
            </a:pPr>
            <a:r>
              <a:rPr sz="2000" i="1" dirty="0">
                <a:latin typeface="Arial"/>
                <a:cs typeface="Arial"/>
              </a:rPr>
              <a:t>Study</a:t>
            </a:r>
            <a:r>
              <a:rPr sz="2000" i="1" spc="-20" dirty="0">
                <a:latin typeface="Arial"/>
                <a:cs typeface="Arial"/>
              </a:rPr>
              <a:t> </a:t>
            </a:r>
            <a:r>
              <a:rPr sz="2000" i="1" spc="-11" dirty="0">
                <a:latin typeface="Arial"/>
                <a:cs typeface="Arial"/>
              </a:rPr>
              <a:t>subjects</a:t>
            </a:r>
            <a:endParaRPr sz="2000">
              <a:latin typeface="Arial"/>
              <a:cs typeface="Arial"/>
            </a:endParaRPr>
          </a:p>
          <a:p>
            <a:pPr marL="756266" marR="5080" indent="-216529">
              <a:lnSpc>
                <a:spcPts val="2591"/>
              </a:lnSpc>
              <a:spcBef>
                <a:spcPts val="180"/>
              </a:spcBef>
            </a:pPr>
            <a:r>
              <a:rPr b="1" dirty="0">
                <a:solidFill>
                  <a:srgbClr val="3333CC"/>
                </a:solidFill>
                <a:latin typeface="Arial"/>
                <a:cs typeface="Arial"/>
              </a:rPr>
              <a:t>to</a:t>
            </a:r>
            <a:r>
              <a:rPr b="1" spc="-11" dirty="0">
                <a:solidFill>
                  <a:srgbClr val="3333CC"/>
                </a:solidFill>
                <a:latin typeface="Arial"/>
                <a:cs typeface="Arial"/>
              </a:rPr>
              <a:t> </a:t>
            </a:r>
            <a:r>
              <a:rPr b="1" dirty="0">
                <a:solidFill>
                  <a:srgbClr val="3333CC"/>
                </a:solidFill>
                <a:latin typeface="Arial"/>
                <a:cs typeface="Arial"/>
              </a:rPr>
              <a:t>children</a:t>
            </a:r>
            <a:r>
              <a:rPr b="1" spc="-31" dirty="0">
                <a:solidFill>
                  <a:srgbClr val="3333CC"/>
                </a:solidFill>
                <a:latin typeface="Arial"/>
                <a:cs typeface="Arial"/>
              </a:rPr>
              <a:t> </a:t>
            </a:r>
            <a:r>
              <a:rPr b="1" spc="-20" dirty="0">
                <a:solidFill>
                  <a:srgbClr val="3333CC"/>
                </a:solidFill>
                <a:latin typeface="Arial"/>
                <a:cs typeface="Arial"/>
              </a:rPr>
              <a:t>6-</a:t>
            </a:r>
            <a:r>
              <a:rPr b="1" dirty="0">
                <a:solidFill>
                  <a:srgbClr val="3333CC"/>
                </a:solidFill>
                <a:latin typeface="Arial"/>
                <a:cs typeface="Arial"/>
              </a:rPr>
              <a:t>35</a:t>
            </a:r>
            <a:r>
              <a:rPr b="1" spc="-11" dirty="0">
                <a:solidFill>
                  <a:srgbClr val="3333CC"/>
                </a:solidFill>
                <a:latin typeface="Arial"/>
                <a:cs typeface="Arial"/>
              </a:rPr>
              <a:t> </a:t>
            </a:r>
            <a:r>
              <a:rPr b="1" dirty="0">
                <a:solidFill>
                  <a:srgbClr val="3333CC"/>
                </a:solidFill>
                <a:latin typeface="Arial"/>
                <a:cs typeface="Arial"/>
              </a:rPr>
              <a:t>months</a:t>
            </a:r>
            <a:r>
              <a:rPr b="1" spc="-15" dirty="0">
                <a:solidFill>
                  <a:srgbClr val="3333CC"/>
                </a:solidFill>
                <a:latin typeface="Arial"/>
                <a:cs typeface="Arial"/>
              </a:rPr>
              <a:t> </a:t>
            </a:r>
            <a:r>
              <a:rPr b="1" dirty="0">
                <a:solidFill>
                  <a:srgbClr val="3333CC"/>
                </a:solidFill>
                <a:latin typeface="Arial"/>
                <a:cs typeface="Arial"/>
              </a:rPr>
              <a:t>of</a:t>
            </a:r>
            <a:r>
              <a:rPr b="1" spc="-5" dirty="0">
                <a:solidFill>
                  <a:srgbClr val="3333CC"/>
                </a:solidFill>
                <a:latin typeface="Arial"/>
                <a:cs typeface="Arial"/>
              </a:rPr>
              <a:t> </a:t>
            </a:r>
            <a:r>
              <a:rPr b="1" dirty="0">
                <a:solidFill>
                  <a:srgbClr val="3333CC"/>
                </a:solidFill>
                <a:latin typeface="Arial"/>
                <a:cs typeface="Arial"/>
              </a:rPr>
              <a:t>age,</a:t>
            </a:r>
            <a:r>
              <a:rPr b="1" spc="-11" dirty="0">
                <a:solidFill>
                  <a:srgbClr val="3333CC"/>
                </a:solidFill>
                <a:latin typeface="Arial"/>
                <a:cs typeface="Arial"/>
              </a:rPr>
              <a:t> </a:t>
            </a:r>
            <a:r>
              <a:rPr b="1" dirty="0">
                <a:solidFill>
                  <a:srgbClr val="3333CC"/>
                </a:solidFill>
                <a:latin typeface="Arial"/>
                <a:cs typeface="Arial"/>
              </a:rPr>
              <a:t>in</a:t>
            </a:r>
            <a:r>
              <a:rPr b="1" spc="-25" dirty="0">
                <a:solidFill>
                  <a:srgbClr val="3333CC"/>
                </a:solidFill>
                <a:latin typeface="Arial"/>
                <a:cs typeface="Arial"/>
              </a:rPr>
              <a:t> </a:t>
            </a:r>
            <a:r>
              <a:rPr b="1" spc="-20" dirty="0">
                <a:solidFill>
                  <a:srgbClr val="3333CC"/>
                </a:solidFill>
                <a:latin typeface="Arial"/>
                <a:cs typeface="Arial"/>
              </a:rPr>
              <a:t>whom </a:t>
            </a:r>
            <a:r>
              <a:rPr b="1" dirty="0">
                <a:solidFill>
                  <a:srgbClr val="3333CC"/>
                </a:solidFill>
                <a:latin typeface="Arial"/>
                <a:cs typeface="Arial"/>
              </a:rPr>
              <a:t>zinc</a:t>
            </a:r>
            <a:r>
              <a:rPr b="1" spc="-40" dirty="0">
                <a:solidFill>
                  <a:srgbClr val="3333CC"/>
                </a:solidFill>
                <a:latin typeface="Arial"/>
                <a:cs typeface="Arial"/>
              </a:rPr>
              <a:t> </a:t>
            </a:r>
            <a:r>
              <a:rPr b="1" dirty="0">
                <a:solidFill>
                  <a:srgbClr val="3333CC"/>
                </a:solidFill>
                <a:latin typeface="Arial"/>
                <a:cs typeface="Arial"/>
              </a:rPr>
              <a:t>deficiency</a:t>
            </a:r>
            <a:r>
              <a:rPr b="1" spc="-35" dirty="0">
                <a:solidFill>
                  <a:srgbClr val="3333CC"/>
                </a:solidFill>
                <a:latin typeface="Arial"/>
                <a:cs typeface="Arial"/>
              </a:rPr>
              <a:t> </a:t>
            </a:r>
            <a:r>
              <a:rPr b="1" dirty="0">
                <a:solidFill>
                  <a:srgbClr val="3333CC"/>
                </a:solidFill>
                <a:latin typeface="Arial"/>
                <a:cs typeface="Arial"/>
              </a:rPr>
              <a:t>is</a:t>
            </a:r>
            <a:r>
              <a:rPr b="1" spc="-31" dirty="0">
                <a:solidFill>
                  <a:srgbClr val="3333CC"/>
                </a:solidFill>
                <a:latin typeface="Arial"/>
                <a:cs typeface="Arial"/>
              </a:rPr>
              <a:t> </a:t>
            </a:r>
            <a:r>
              <a:rPr b="1" spc="-11" dirty="0">
                <a:solidFill>
                  <a:srgbClr val="3333CC"/>
                </a:solidFill>
                <a:latin typeface="Arial"/>
                <a:cs typeface="Arial"/>
              </a:rPr>
              <a:t>common</a:t>
            </a:r>
            <a:endParaRPr>
              <a:latin typeface="Arial"/>
              <a:cs typeface="Arial"/>
            </a:endParaRPr>
          </a:p>
          <a:p>
            <a:pPr marL="354956" indent="-342257">
              <a:lnSpc>
                <a:spcPts val="2255"/>
              </a:lnSpc>
              <a:spcBef>
                <a:spcPts val="2320"/>
              </a:spcBef>
              <a:buFont typeface="Arial"/>
              <a:buChar char="•"/>
              <a:tabLst>
                <a:tab pos="354956" algn="l"/>
              </a:tabLst>
            </a:pPr>
            <a:r>
              <a:rPr sz="2000" i="1" dirty="0">
                <a:latin typeface="Arial"/>
                <a:cs typeface="Arial"/>
              </a:rPr>
              <a:t>Expected</a:t>
            </a:r>
            <a:r>
              <a:rPr sz="2000" i="1" spc="-45" dirty="0">
                <a:latin typeface="Arial"/>
                <a:cs typeface="Arial"/>
              </a:rPr>
              <a:t> </a:t>
            </a:r>
            <a:r>
              <a:rPr sz="2000" i="1" dirty="0">
                <a:latin typeface="Arial"/>
                <a:cs typeface="Arial"/>
              </a:rPr>
              <a:t>effect</a:t>
            </a:r>
            <a:r>
              <a:rPr sz="2000" i="1" spc="-40" dirty="0">
                <a:latin typeface="Arial"/>
                <a:cs typeface="Arial"/>
              </a:rPr>
              <a:t> </a:t>
            </a:r>
            <a:r>
              <a:rPr sz="2000" i="1" dirty="0">
                <a:latin typeface="Arial"/>
                <a:cs typeface="Arial"/>
              </a:rPr>
              <a:t>size</a:t>
            </a:r>
            <a:r>
              <a:rPr sz="2000" i="1" spc="-35" dirty="0">
                <a:latin typeface="Arial"/>
                <a:cs typeface="Arial"/>
              </a:rPr>
              <a:t> </a:t>
            </a:r>
            <a:r>
              <a:rPr sz="2000" i="1" dirty="0">
                <a:latin typeface="Arial"/>
                <a:cs typeface="Arial"/>
              </a:rPr>
              <a:t>(</a:t>
            </a:r>
            <a:r>
              <a:rPr sz="2000" dirty="0">
                <a:latin typeface="Arial"/>
                <a:cs typeface="Arial"/>
              </a:rPr>
              <a:t>state</a:t>
            </a:r>
            <a:r>
              <a:rPr sz="2000" spc="-35" dirty="0">
                <a:latin typeface="Arial"/>
                <a:cs typeface="Arial"/>
              </a:rPr>
              <a:t> </a:t>
            </a:r>
            <a:r>
              <a:rPr sz="2000" dirty="0">
                <a:latin typeface="Arial"/>
                <a:cs typeface="Arial"/>
              </a:rPr>
              <a:t>which</a:t>
            </a:r>
            <a:r>
              <a:rPr sz="2000" spc="-20" dirty="0">
                <a:latin typeface="Arial"/>
                <a:cs typeface="Arial"/>
              </a:rPr>
              <a:t> </a:t>
            </a:r>
            <a:r>
              <a:rPr sz="2000" spc="-11" dirty="0">
                <a:latin typeface="Arial"/>
                <a:cs typeface="Arial"/>
              </a:rPr>
              <a:t>measure</a:t>
            </a:r>
            <a:r>
              <a:rPr sz="2000" i="1" spc="-11" dirty="0">
                <a:latin typeface="Arial"/>
                <a:cs typeface="Arial"/>
              </a:rPr>
              <a:t>)</a:t>
            </a:r>
            <a:endParaRPr sz="2000">
              <a:latin typeface="Arial"/>
              <a:cs typeface="Arial"/>
            </a:endParaRPr>
          </a:p>
          <a:p>
            <a:pPr marL="756266" marR="38734" indent="-287013">
              <a:lnSpc>
                <a:spcPts val="2591"/>
              </a:lnSpc>
              <a:spcBef>
                <a:spcPts val="185"/>
              </a:spcBef>
            </a:pPr>
            <a:r>
              <a:rPr b="1" dirty="0">
                <a:solidFill>
                  <a:srgbClr val="3333CC"/>
                </a:solidFill>
                <a:latin typeface="Arial"/>
                <a:cs typeface="Arial"/>
              </a:rPr>
              <a:t>will</a:t>
            </a:r>
            <a:r>
              <a:rPr b="1" spc="-60" dirty="0">
                <a:solidFill>
                  <a:srgbClr val="3333CC"/>
                </a:solidFill>
                <a:latin typeface="Arial"/>
                <a:cs typeface="Arial"/>
              </a:rPr>
              <a:t> </a:t>
            </a:r>
            <a:r>
              <a:rPr b="1" dirty="0">
                <a:solidFill>
                  <a:srgbClr val="3333CC"/>
                </a:solidFill>
                <a:latin typeface="Arial"/>
                <a:cs typeface="Arial"/>
              </a:rPr>
              <a:t>result</a:t>
            </a:r>
            <a:r>
              <a:rPr b="1" spc="-5" dirty="0">
                <a:solidFill>
                  <a:srgbClr val="3333CC"/>
                </a:solidFill>
                <a:latin typeface="Arial"/>
                <a:cs typeface="Arial"/>
              </a:rPr>
              <a:t> </a:t>
            </a:r>
            <a:r>
              <a:rPr b="1" dirty="0">
                <a:solidFill>
                  <a:srgbClr val="3333CC"/>
                </a:solidFill>
                <a:latin typeface="Arial"/>
                <a:cs typeface="Arial"/>
              </a:rPr>
              <a:t>in</a:t>
            </a:r>
            <a:r>
              <a:rPr b="1" spc="-25" dirty="0">
                <a:solidFill>
                  <a:srgbClr val="3333CC"/>
                </a:solidFill>
                <a:latin typeface="Arial"/>
                <a:cs typeface="Arial"/>
              </a:rPr>
              <a:t> </a:t>
            </a:r>
            <a:r>
              <a:rPr b="1" dirty="0">
                <a:solidFill>
                  <a:srgbClr val="3333CC"/>
                </a:solidFill>
                <a:latin typeface="Arial"/>
                <a:cs typeface="Arial"/>
              </a:rPr>
              <a:t>a</a:t>
            </a:r>
            <a:r>
              <a:rPr b="1" spc="-5" dirty="0">
                <a:solidFill>
                  <a:srgbClr val="3333CC"/>
                </a:solidFill>
                <a:latin typeface="Arial"/>
                <a:cs typeface="Arial"/>
              </a:rPr>
              <a:t> </a:t>
            </a:r>
            <a:r>
              <a:rPr b="1" dirty="0">
                <a:solidFill>
                  <a:srgbClr val="3333CC"/>
                </a:solidFill>
                <a:latin typeface="Arial"/>
                <a:cs typeface="Arial"/>
              </a:rPr>
              <a:t>reduction</a:t>
            </a:r>
            <a:r>
              <a:rPr b="1" spc="-5" dirty="0">
                <a:solidFill>
                  <a:srgbClr val="3333CC"/>
                </a:solidFill>
                <a:latin typeface="Arial"/>
                <a:cs typeface="Arial"/>
              </a:rPr>
              <a:t> </a:t>
            </a:r>
            <a:r>
              <a:rPr b="1" dirty="0">
                <a:solidFill>
                  <a:srgbClr val="3333CC"/>
                </a:solidFill>
                <a:latin typeface="Arial"/>
                <a:cs typeface="Arial"/>
              </a:rPr>
              <a:t>of</a:t>
            </a:r>
            <a:r>
              <a:rPr b="1" spc="-15" dirty="0">
                <a:solidFill>
                  <a:srgbClr val="3333CC"/>
                </a:solidFill>
                <a:latin typeface="Arial"/>
                <a:cs typeface="Arial"/>
              </a:rPr>
              <a:t> </a:t>
            </a:r>
            <a:r>
              <a:rPr b="1" dirty="0">
                <a:solidFill>
                  <a:srgbClr val="3333CC"/>
                </a:solidFill>
                <a:latin typeface="Symbol"/>
                <a:cs typeface="Symbol"/>
              </a:rPr>
              <a:t></a:t>
            </a:r>
            <a:r>
              <a:rPr b="1" dirty="0">
                <a:solidFill>
                  <a:srgbClr val="3333CC"/>
                </a:solidFill>
                <a:latin typeface="Arial"/>
                <a:cs typeface="Arial"/>
              </a:rPr>
              <a:t>30%</a:t>
            </a:r>
            <a:r>
              <a:rPr b="1" spc="-20" dirty="0">
                <a:solidFill>
                  <a:srgbClr val="3333CC"/>
                </a:solidFill>
                <a:latin typeface="Arial"/>
                <a:cs typeface="Arial"/>
              </a:rPr>
              <a:t> </a:t>
            </a:r>
            <a:r>
              <a:rPr b="1" dirty="0">
                <a:solidFill>
                  <a:srgbClr val="3333CC"/>
                </a:solidFill>
                <a:latin typeface="Arial"/>
                <a:cs typeface="Arial"/>
              </a:rPr>
              <a:t>in</a:t>
            </a:r>
            <a:r>
              <a:rPr b="1" spc="-25" dirty="0">
                <a:solidFill>
                  <a:srgbClr val="3333CC"/>
                </a:solidFill>
                <a:latin typeface="Arial"/>
                <a:cs typeface="Arial"/>
              </a:rPr>
              <a:t> the </a:t>
            </a:r>
            <a:r>
              <a:rPr b="1" i="1" dirty="0">
                <a:solidFill>
                  <a:srgbClr val="3333CC"/>
                </a:solidFill>
                <a:latin typeface="Arial"/>
                <a:cs typeface="Arial"/>
              </a:rPr>
              <a:t>relative</a:t>
            </a:r>
            <a:r>
              <a:rPr b="1" i="1" spc="-15" dirty="0">
                <a:solidFill>
                  <a:srgbClr val="3333CC"/>
                </a:solidFill>
                <a:latin typeface="Arial"/>
                <a:cs typeface="Arial"/>
              </a:rPr>
              <a:t> </a:t>
            </a:r>
            <a:r>
              <a:rPr b="1" dirty="0">
                <a:solidFill>
                  <a:srgbClr val="3333CC"/>
                </a:solidFill>
                <a:latin typeface="Arial"/>
                <a:cs typeface="Arial"/>
              </a:rPr>
              <a:t>risk</a:t>
            </a:r>
            <a:r>
              <a:rPr b="1" spc="-5" dirty="0">
                <a:solidFill>
                  <a:srgbClr val="3333CC"/>
                </a:solidFill>
                <a:latin typeface="Arial"/>
                <a:cs typeface="Arial"/>
              </a:rPr>
              <a:t> </a:t>
            </a:r>
            <a:r>
              <a:rPr b="1" dirty="0">
                <a:solidFill>
                  <a:srgbClr val="3333CC"/>
                </a:solidFill>
                <a:latin typeface="Arial"/>
                <a:cs typeface="Arial"/>
              </a:rPr>
              <a:t>of</a:t>
            </a:r>
            <a:r>
              <a:rPr b="1" spc="-20" dirty="0">
                <a:solidFill>
                  <a:srgbClr val="3333CC"/>
                </a:solidFill>
                <a:latin typeface="Arial"/>
                <a:cs typeface="Arial"/>
              </a:rPr>
              <a:t> </a:t>
            </a:r>
            <a:r>
              <a:rPr b="1" dirty="0">
                <a:solidFill>
                  <a:srgbClr val="3333CC"/>
                </a:solidFill>
                <a:latin typeface="Arial"/>
                <a:cs typeface="Arial"/>
              </a:rPr>
              <a:t>(i.e.</a:t>
            </a:r>
            <a:r>
              <a:rPr b="1" spc="-35" dirty="0">
                <a:solidFill>
                  <a:srgbClr val="3333CC"/>
                </a:solidFill>
                <a:latin typeface="Arial"/>
                <a:cs typeface="Arial"/>
              </a:rPr>
              <a:t> </a:t>
            </a:r>
            <a:r>
              <a:rPr b="1" dirty="0">
                <a:solidFill>
                  <a:srgbClr val="3333CC"/>
                </a:solidFill>
                <a:latin typeface="Arial"/>
                <a:cs typeface="Arial"/>
              </a:rPr>
              <a:t>an</a:t>
            </a:r>
            <a:r>
              <a:rPr b="1" spc="-5" dirty="0">
                <a:solidFill>
                  <a:srgbClr val="3333CC"/>
                </a:solidFill>
                <a:latin typeface="Arial"/>
                <a:cs typeface="Arial"/>
              </a:rPr>
              <a:t> </a:t>
            </a:r>
            <a:r>
              <a:rPr b="1" dirty="0">
                <a:solidFill>
                  <a:srgbClr val="3333CC"/>
                </a:solidFill>
                <a:latin typeface="Arial"/>
                <a:cs typeface="Arial"/>
              </a:rPr>
              <a:t>efficacy</a:t>
            </a:r>
            <a:r>
              <a:rPr b="1" spc="-11" dirty="0">
                <a:solidFill>
                  <a:srgbClr val="3333CC"/>
                </a:solidFill>
                <a:latin typeface="Arial"/>
                <a:cs typeface="Arial"/>
              </a:rPr>
              <a:t> </a:t>
            </a:r>
            <a:r>
              <a:rPr b="1" dirty="0">
                <a:solidFill>
                  <a:srgbClr val="3333CC"/>
                </a:solidFill>
                <a:latin typeface="Arial"/>
                <a:cs typeface="Arial"/>
              </a:rPr>
              <a:t>of</a:t>
            </a:r>
            <a:r>
              <a:rPr b="1" spc="5" dirty="0">
                <a:solidFill>
                  <a:srgbClr val="3333CC"/>
                </a:solidFill>
                <a:latin typeface="Arial"/>
                <a:cs typeface="Arial"/>
              </a:rPr>
              <a:t> </a:t>
            </a:r>
            <a:r>
              <a:rPr b="1" spc="-20" dirty="0">
                <a:solidFill>
                  <a:srgbClr val="3333CC"/>
                </a:solidFill>
                <a:latin typeface="Symbol"/>
                <a:cs typeface="Symbol"/>
              </a:rPr>
              <a:t></a:t>
            </a:r>
            <a:r>
              <a:rPr b="1" spc="-20" dirty="0">
                <a:solidFill>
                  <a:srgbClr val="3333CC"/>
                </a:solidFill>
                <a:latin typeface="Arial"/>
                <a:cs typeface="Arial"/>
              </a:rPr>
              <a:t>30% </a:t>
            </a:r>
            <a:r>
              <a:rPr b="1" spc="-11" dirty="0">
                <a:solidFill>
                  <a:srgbClr val="3333CC"/>
                </a:solidFill>
                <a:latin typeface="Arial"/>
                <a:cs typeface="Arial"/>
              </a:rPr>
              <a:t>against)</a:t>
            </a:r>
            <a:endParaRPr>
              <a:latin typeface="Arial"/>
              <a:cs typeface="Arial"/>
            </a:endParaRPr>
          </a:p>
        </p:txBody>
      </p:sp>
      <p:sp>
        <p:nvSpPr>
          <p:cNvPr id="5" name="object 5"/>
          <p:cNvSpPr txBox="1"/>
          <p:nvPr/>
        </p:nvSpPr>
        <p:spPr>
          <a:xfrm>
            <a:off x="1298195" y="5537405"/>
            <a:ext cx="4354831" cy="969496"/>
          </a:xfrm>
          <a:prstGeom prst="rect">
            <a:avLst/>
          </a:prstGeom>
        </p:spPr>
        <p:txBody>
          <a:bodyPr vert="horz" wrap="square" lIns="0" tIns="12700" rIns="0" bIns="0" rtlCol="0">
            <a:spAutoFit/>
          </a:bodyPr>
          <a:lstStyle/>
          <a:p>
            <a:pPr marL="354956" indent="-342257">
              <a:lnSpc>
                <a:spcPts val="2255"/>
              </a:lnSpc>
              <a:spcBef>
                <a:spcPts val="100"/>
              </a:spcBef>
              <a:buFont typeface="Arial"/>
              <a:buChar char="•"/>
              <a:tabLst>
                <a:tab pos="354956" algn="l"/>
              </a:tabLst>
            </a:pPr>
            <a:r>
              <a:rPr sz="2000" i="1" spc="-11" dirty="0">
                <a:latin typeface="Arial"/>
                <a:cs typeface="Arial"/>
              </a:rPr>
              <a:t>Outcomes</a:t>
            </a:r>
            <a:endParaRPr sz="2000">
              <a:latin typeface="Arial"/>
              <a:cs typeface="Arial"/>
            </a:endParaRPr>
          </a:p>
          <a:p>
            <a:pPr marL="756266" marR="5080" indent="-287013">
              <a:lnSpc>
                <a:spcPts val="2591"/>
              </a:lnSpc>
              <a:spcBef>
                <a:spcPts val="185"/>
              </a:spcBef>
            </a:pPr>
            <a:r>
              <a:rPr b="1" dirty="0">
                <a:solidFill>
                  <a:srgbClr val="3333CC"/>
                </a:solidFill>
                <a:latin typeface="Arial"/>
                <a:cs typeface="Arial"/>
              </a:rPr>
              <a:t>pneumonia</a:t>
            </a:r>
            <a:r>
              <a:rPr b="1" spc="-31" dirty="0">
                <a:solidFill>
                  <a:srgbClr val="3333CC"/>
                </a:solidFill>
                <a:latin typeface="Arial"/>
                <a:cs typeface="Arial"/>
              </a:rPr>
              <a:t> </a:t>
            </a:r>
            <a:r>
              <a:rPr b="1" dirty="0">
                <a:solidFill>
                  <a:srgbClr val="3333CC"/>
                </a:solidFill>
                <a:latin typeface="Arial"/>
                <a:cs typeface="Arial"/>
              </a:rPr>
              <a:t>during</a:t>
            </a:r>
            <a:r>
              <a:rPr b="1" spc="-35" dirty="0">
                <a:solidFill>
                  <a:srgbClr val="3333CC"/>
                </a:solidFill>
                <a:latin typeface="Arial"/>
                <a:cs typeface="Arial"/>
              </a:rPr>
              <a:t> </a:t>
            </a:r>
            <a:r>
              <a:rPr b="1" dirty="0">
                <a:solidFill>
                  <a:srgbClr val="3333CC"/>
                </a:solidFill>
                <a:latin typeface="Arial"/>
                <a:cs typeface="Arial"/>
              </a:rPr>
              <a:t>the</a:t>
            </a:r>
            <a:r>
              <a:rPr b="1" spc="-25" dirty="0">
                <a:solidFill>
                  <a:srgbClr val="3333CC"/>
                </a:solidFill>
                <a:latin typeface="Arial"/>
                <a:cs typeface="Arial"/>
              </a:rPr>
              <a:t> </a:t>
            </a:r>
            <a:r>
              <a:rPr b="1" spc="-20" dirty="0">
                <a:solidFill>
                  <a:srgbClr val="3333CC"/>
                </a:solidFill>
                <a:latin typeface="Arial"/>
                <a:cs typeface="Arial"/>
              </a:rPr>
              <a:t>zinc </a:t>
            </a:r>
            <a:r>
              <a:rPr b="1" dirty="0">
                <a:solidFill>
                  <a:srgbClr val="3333CC"/>
                </a:solidFill>
                <a:latin typeface="Arial"/>
                <a:cs typeface="Arial"/>
              </a:rPr>
              <a:t>supplementation</a:t>
            </a:r>
            <a:r>
              <a:rPr b="1" spc="-31" dirty="0">
                <a:solidFill>
                  <a:srgbClr val="3333CC"/>
                </a:solidFill>
                <a:latin typeface="Arial"/>
                <a:cs typeface="Arial"/>
              </a:rPr>
              <a:t> </a:t>
            </a:r>
            <a:r>
              <a:rPr b="1" spc="-11" dirty="0">
                <a:solidFill>
                  <a:srgbClr val="3333CC"/>
                </a:solidFill>
                <a:latin typeface="Arial"/>
                <a:cs typeface="Arial"/>
              </a:rPr>
              <a:t>period</a:t>
            </a:r>
            <a:endParaRPr>
              <a:latin typeface="Arial"/>
              <a:cs typeface="Arial"/>
            </a:endParaRPr>
          </a:p>
        </p:txBody>
      </p:sp>
      <p:pic>
        <p:nvPicPr>
          <p:cNvPr id="6" name="object 6"/>
          <p:cNvPicPr/>
          <p:nvPr/>
        </p:nvPicPr>
        <p:blipFill>
          <a:blip r:embed="rId2" cstate="print"/>
          <a:stretch>
            <a:fillRect/>
          </a:stretch>
        </p:blipFill>
        <p:spPr>
          <a:xfrm>
            <a:off x="7311203" y="4438279"/>
            <a:ext cx="1729405" cy="13615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14522" y="473458"/>
            <a:ext cx="2082164" cy="505908"/>
          </a:xfrm>
          <a:prstGeom prst="rect">
            <a:avLst/>
          </a:prstGeom>
        </p:spPr>
        <p:txBody>
          <a:bodyPr vert="horz" wrap="square" lIns="0" tIns="13335" rIns="0" bIns="0" rtlCol="0">
            <a:spAutoFit/>
          </a:bodyPr>
          <a:lstStyle/>
          <a:p>
            <a:pPr marL="12700">
              <a:spcBef>
                <a:spcPts val="105"/>
              </a:spcBef>
            </a:pPr>
            <a:r>
              <a:rPr sz="3200" spc="-11" dirty="0"/>
              <a:t>Objectives</a:t>
            </a:r>
            <a:endParaRPr sz="3200"/>
          </a:p>
        </p:txBody>
      </p:sp>
      <p:grpSp>
        <p:nvGrpSpPr>
          <p:cNvPr id="3" name="object 3"/>
          <p:cNvGrpSpPr/>
          <p:nvPr/>
        </p:nvGrpSpPr>
        <p:grpSpPr>
          <a:xfrm>
            <a:off x="5778051" y="2611590"/>
            <a:ext cx="1329055" cy="963931"/>
            <a:chOff x="5778048" y="2611590"/>
            <a:chExt cx="1329055" cy="963930"/>
          </a:xfrm>
        </p:grpSpPr>
        <p:sp>
          <p:nvSpPr>
            <p:cNvPr id="4" name="object 4"/>
            <p:cNvSpPr/>
            <p:nvPr/>
          </p:nvSpPr>
          <p:spPr>
            <a:xfrm>
              <a:off x="6601699" y="2865495"/>
              <a:ext cx="505459" cy="709930"/>
            </a:xfrm>
            <a:custGeom>
              <a:avLst/>
              <a:gdLst/>
              <a:ahLst/>
              <a:cxnLst/>
              <a:rect l="l" t="t" r="r" b="b"/>
              <a:pathLst>
                <a:path w="505459" h="709929">
                  <a:moveTo>
                    <a:pt x="84076" y="0"/>
                  </a:moveTo>
                  <a:lnTo>
                    <a:pt x="56030" y="172077"/>
                  </a:lnTo>
                  <a:lnTo>
                    <a:pt x="0" y="227748"/>
                  </a:lnTo>
                  <a:lnTo>
                    <a:pt x="13991" y="253057"/>
                  </a:lnTo>
                  <a:lnTo>
                    <a:pt x="13991" y="308728"/>
                  </a:lnTo>
                  <a:lnTo>
                    <a:pt x="18676" y="359339"/>
                  </a:lnTo>
                  <a:lnTo>
                    <a:pt x="23361" y="394767"/>
                  </a:lnTo>
                  <a:lnTo>
                    <a:pt x="37353" y="440319"/>
                  </a:lnTo>
                  <a:lnTo>
                    <a:pt x="46660" y="481647"/>
                  </a:lnTo>
                  <a:lnTo>
                    <a:pt x="60715" y="517074"/>
                  </a:lnTo>
                  <a:lnTo>
                    <a:pt x="65400" y="552502"/>
                  </a:lnTo>
                  <a:lnTo>
                    <a:pt x="74707" y="567686"/>
                  </a:lnTo>
                  <a:lnTo>
                    <a:pt x="74707" y="577811"/>
                  </a:lnTo>
                  <a:lnTo>
                    <a:pt x="79392" y="577811"/>
                  </a:lnTo>
                  <a:lnTo>
                    <a:pt x="79392" y="587929"/>
                  </a:lnTo>
                  <a:lnTo>
                    <a:pt x="98068" y="628422"/>
                  </a:lnTo>
                  <a:lnTo>
                    <a:pt x="102753" y="648664"/>
                  </a:lnTo>
                  <a:lnTo>
                    <a:pt x="102753" y="653725"/>
                  </a:lnTo>
                  <a:lnTo>
                    <a:pt x="107438" y="663847"/>
                  </a:lnTo>
                  <a:lnTo>
                    <a:pt x="112060" y="699274"/>
                  </a:lnTo>
                  <a:lnTo>
                    <a:pt x="116745" y="704336"/>
                  </a:lnTo>
                  <a:lnTo>
                    <a:pt x="130737" y="709396"/>
                  </a:lnTo>
                  <a:lnTo>
                    <a:pt x="158784" y="699274"/>
                  </a:lnTo>
                  <a:lnTo>
                    <a:pt x="168153" y="694213"/>
                  </a:lnTo>
                  <a:lnTo>
                    <a:pt x="172776" y="684091"/>
                  </a:lnTo>
                  <a:lnTo>
                    <a:pt x="177460" y="668908"/>
                  </a:lnTo>
                  <a:lnTo>
                    <a:pt x="182145" y="643600"/>
                  </a:lnTo>
                  <a:lnTo>
                    <a:pt x="182145" y="608172"/>
                  </a:lnTo>
                  <a:lnTo>
                    <a:pt x="177460" y="592995"/>
                  </a:lnTo>
                  <a:lnTo>
                    <a:pt x="168153" y="572745"/>
                  </a:lnTo>
                  <a:lnTo>
                    <a:pt x="158784" y="537317"/>
                  </a:lnTo>
                  <a:lnTo>
                    <a:pt x="158784" y="512015"/>
                  </a:lnTo>
                  <a:lnTo>
                    <a:pt x="154099" y="486713"/>
                  </a:lnTo>
                  <a:lnTo>
                    <a:pt x="154099" y="415010"/>
                  </a:lnTo>
                  <a:lnTo>
                    <a:pt x="168153" y="399826"/>
                  </a:lnTo>
                  <a:lnTo>
                    <a:pt x="191515" y="399826"/>
                  </a:lnTo>
                  <a:lnTo>
                    <a:pt x="196137" y="404892"/>
                  </a:lnTo>
                  <a:lnTo>
                    <a:pt x="205507" y="409951"/>
                  </a:lnTo>
                  <a:lnTo>
                    <a:pt x="210192" y="415010"/>
                  </a:lnTo>
                  <a:lnTo>
                    <a:pt x="224184" y="415010"/>
                  </a:lnTo>
                  <a:lnTo>
                    <a:pt x="219499" y="420069"/>
                  </a:lnTo>
                  <a:lnTo>
                    <a:pt x="238176" y="435253"/>
                  </a:lnTo>
                  <a:lnTo>
                    <a:pt x="247545" y="445379"/>
                  </a:lnTo>
                  <a:lnTo>
                    <a:pt x="238176" y="440319"/>
                  </a:lnTo>
                  <a:lnTo>
                    <a:pt x="233491" y="435253"/>
                  </a:lnTo>
                  <a:lnTo>
                    <a:pt x="224184" y="430194"/>
                  </a:lnTo>
                  <a:lnTo>
                    <a:pt x="214814" y="420069"/>
                  </a:lnTo>
                  <a:lnTo>
                    <a:pt x="196137" y="420069"/>
                  </a:lnTo>
                  <a:lnTo>
                    <a:pt x="186830" y="425135"/>
                  </a:lnTo>
                  <a:lnTo>
                    <a:pt x="182145" y="430194"/>
                  </a:lnTo>
                  <a:lnTo>
                    <a:pt x="177460" y="440319"/>
                  </a:lnTo>
                  <a:lnTo>
                    <a:pt x="172776" y="445378"/>
                  </a:lnTo>
                  <a:lnTo>
                    <a:pt x="177460" y="455497"/>
                  </a:lnTo>
                  <a:lnTo>
                    <a:pt x="186830" y="476588"/>
                  </a:lnTo>
                  <a:lnTo>
                    <a:pt x="200822" y="496831"/>
                  </a:lnTo>
                  <a:lnTo>
                    <a:pt x="233491" y="537318"/>
                  </a:lnTo>
                  <a:lnTo>
                    <a:pt x="313695" y="552502"/>
                  </a:lnTo>
                  <a:lnTo>
                    <a:pt x="337057" y="547443"/>
                  </a:lnTo>
                  <a:lnTo>
                    <a:pt x="369725" y="547443"/>
                  </a:lnTo>
                  <a:lnTo>
                    <a:pt x="383780" y="542383"/>
                  </a:lnTo>
                  <a:lnTo>
                    <a:pt x="393087" y="532258"/>
                  </a:lnTo>
                  <a:lnTo>
                    <a:pt x="397772" y="522140"/>
                  </a:lnTo>
                  <a:lnTo>
                    <a:pt x="402457" y="501890"/>
                  </a:lnTo>
                  <a:lnTo>
                    <a:pt x="411764" y="501890"/>
                  </a:lnTo>
                  <a:lnTo>
                    <a:pt x="449180" y="491772"/>
                  </a:lnTo>
                  <a:lnTo>
                    <a:pt x="458487" y="486713"/>
                  </a:lnTo>
                  <a:lnTo>
                    <a:pt x="467857" y="476588"/>
                  </a:lnTo>
                  <a:lnTo>
                    <a:pt x="467857" y="460563"/>
                  </a:lnTo>
                  <a:lnTo>
                    <a:pt x="472541" y="445379"/>
                  </a:lnTo>
                  <a:lnTo>
                    <a:pt x="463172" y="425135"/>
                  </a:lnTo>
                  <a:lnTo>
                    <a:pt x="463172" y="415010"/>
                  </a:lnTo>
                  <a:lnTo>
                    <a:pt x="472541" y="409951"/>
                  </a:lnTo>
                  <a:lnTo>
                    <a:pt x="486533" y="399826"/>
                  </a:lnTo>
                  <a:lnTo>
                    <a:pt x="495841" y="389708"/>
                  </a:lnTo>
                  <a:lnTo>
                    <a:pt x="500525" y="379583"/>
                  </a:lnTo>
                  <a:lnTo>
                    <a:pt x="500525" y="354280"/>
                  </a:lnTo>
                  <a:lnTo>
                    <a:pt x="495841" y="339096"/>
                  </a:lnTo>
                  <a:lnTo>
                    <a:pt x="486533" y="323912"/>
                  </a:lnTo>
                  <a:lnTo>
                    <a:pt x="477164" y="303669"/>
                  </a:lnTo>
                  <a:lnTo>
                    <a:pt x="477164" y="293544"/>
                  </a:lnTo>
                  <a:lnTo>
                    <a:pt x="481849" y="288485"/>
                  </a:lnTo>
                  <a:lnTo>
                    <a:pt x="491218" y="283426"/>
                  </a:lnTo>
                  <a:lnTo>
                    <a:pt x="500525" y="268242"/>
                  </a:lnTo>
                  <a:lnTo>
                    <a:pt x="505210" y="253057"/>
                  </a:lnTo>
                  <a:lnTo>
                    <a:pt x="500525" y="242932"/>
                  </a:lnTo>
                  <a:lnTo>
                    <a:pt x="495841" y="222689"/>
                  </a:lnTo>
                  <a:lnTo>
                    <a:pt x="481849" y="202446"/>
                  </a:lnTo>
                  <a:lnTo>
                    <a:pt x="463172" y="161959"/>
                  </a:lnTo>
                  <a:lnTo>
                    <a:pt x="449180" y="136650"/>
                  </a:lnTo>
                  <a:lnTo>
                    <a:pt x="439810" y="121466"/>
                  </a:lnTo>
                  <a:lnTo>
                    <a:pt x="435125" y="111348"/>
                  </a:lnTo>
                  <a:lnTo>
                    <a:pt x="425818" y="101223"/>
                  </a:lnTo>
                  <a:lnTo>
                    <a:pt x="411764" y="96164"/>
                  </a:lnTo>
                  <a:lnTo>
                    <a:pt x="374410" y="80979"/>
                  </a:lnTo>
                  <a:lnTo>
                    <a:pt x="332372" y="60736"/>
                  </a:lnTo>
                  <a:lnTo>
                    <a:pt x="299703" y="45552"/>
                  </a:lnTo>
                  <a:lnTo>
                    <a:pt x="266222" y="30381"/>
                  </a:lnTo>
                  <a:lnTo>
                    <a:pt x="242860" y="20277"/>
                  </a:lnTo>
                  <a:lnTo>
                    <a:pt x="196137" y="10104"/>
                  </a:lnTo>
                  <a:lnTo>
                    <a:pt x="177460" y="5086"/>
                  </a:lnTo>
                  <a:lnTo>
                    <a:pt x="158784" y="5086"/>
                  </a:lnTo>
                  <a:lnTo>
                    <a:pt x="140107" y="10104"/>
                  </a:lnTo>
                  <a:lnTo>
                    <a:pt x="130737" y="10104"/>
                  </a:lnTo>
                  <a:lnTo>
                    <a:pt x="116745" y="5086"/>
                  </a:lnTo>
                  <a:lnTo>
                    <a:pt x="102753" y="5086"/>
                  </a:lnTo>
                  <a:lnTo>
                    <a:pt x="84076" y="0"/>
                  </a:lnTo>
                  <a:close/>
                </a:path>
              </a:pathLst>
            </a:custGeom>
            <a:solidFill>
              <a:srgbClr val="FFBC7A"/>
            </a:solidFill>
          </p:spPr>
          <p:txBody>
            <a:bodyPr wrap="square" lIns="0" tIns="0" rIns="0" bIns="0" rtlCol="0"/>
            <a:lstStyle/>
            <a:p>
              <a:endParaRPr/>
            </a:p>
          </p:txBody>
        </p:sp>
        <p:sp>
          <p:nvSpPr>
            <p:cNvPr id="5" name="object 5"/>
            <p:cNvSpPr/>
            <p:nvPr/>
          </p:nvSpPr>
          <p:spPr>
            <a:xfrm>
              <a:off x="6681091" y="2865495"/>
              <a:ext cx="346710" cy="111760"/>
            </a:xfrm>
            <a:custGeom>
              <a:avLst/>
              <a:gdLst/>
              <a:ahLst/>
              <a:cxnLst/>
              <a:rect l="l" t="t" r="r" b="b"/>
              <a:pathLst>
                <a:path w="346709" h="111760">
                  <a:moveTo>
                    <a:pt x="18676" y="0"/>
                  </a:moveTo>
                  <a:lnTo>
                    <a:pt x="0" y="111348"/>
                  </a:lnTo>
                  <a:lnTo>
                    <a:pt x="9307" y="101223"/>
                  </a:lnTo>
                  <a:lnTo>
                    <a:pt x="13991" y="91104"/>
                  </a:lnTo>
                  <a:lnTo>
                    <a:pt x="32668" y="60736"/>
                  </a:lnTo>
                  <a:lnTo>
                    <a:pt x="42038" y="50611"/>
                  </a:lnTo>
                  <a:lnTo>
                    <a:pt x="51345" y="35400"/>
                  </a:lnTo>
                  <a:lnTo>
                    <a:pt x="79392" y="25295"/>
                  </a:lnTo>
                  <a:lnTo>
                    <a:pt x="135422" y="25295"/>
                  </a:lnTo>
                  <a:lnTo>
                    <a:pt x="144792" y="30381"/>
                  </a:lnTo>
                  <a:lnTo>
                    <a:pt x="158784" y="30381"/>
                  </a:lnTo>
                  <a:lnTo>
                    <a:pt x="172838" y="35400"/>
                  </a:lnTo>
                  <a:lnTo>
                    <a:pt x="191515" y="45552"/>
                  </a:lnTo>
                  <a:lnTo>
                    <a:pt x="210941" y="50611"/>
                  </a:lnTo>
                  <a:lnTo>
                    <a:pt x="234303" y="60736"/>
                  </a:lnTo>
                  <a:lnTo>
                    <a:pt x="271656" y="80979"/>
                  </a:lnTo>
                  <a:lnTo>
                    <a:pt x="299703" y="101223"/>
                  </a:lnTo>
                  <a:lnTo>
                    <a:pt x="313695" y="106289"/>
                  </a:lnTo>
                  <a:lnTo>
                    <a:pt x="318380" y="106289"/>
                  </a:lnTo>
                  <a:lnTo>
                    <a:pt x="327749" y="101223"/>
                  </a:lnTo>
                  <a:lnTo>
                    <a:pt x="337057" y="101223"/>
                  </a:lnTo>
                  <a:lnTo>
                    <a:pt x="346426" y="106289"/>
                  </a:lnTo>
                  <a:lnTo>
                    <a:pt x="332372" y="96164"/>
                  </a:lnTo>
                  <a:lnTo>
                    <a:pt x="318380" y="91104"/>
                  </a:lnTo>
                  <a:lnTo>
                    <a:pt x="295018" y="80979"/>
                  </a:lnTo>
                  <a:lnTo>
                    <a:pt x="262349" y="60736"/>
                  </a:lnTo>
                  <a:lnTo>
                    <a:pt x="224996" y="45552"/>
                  </a:lnTo>
                  <a:lnTo>
                    <a:pt x="191515" y="30381"/>
                  </a:lnTo>
                  <a:lnTo>
                    <a:pt x="163468" y="20277"/>
                  </a:lnTo>
                  <a:lnTo>
                    <a:pt x="135422" y="15190"/>
                  </a:lnTo>
                  <a:lnTo>
                    <a:pt x="112123" y="5086"/>
                  </a:lnTo>
                  <a:lnTo>
                    <a:pt x="70084" y="5086"/>
                  </a:lnTo>
                  <a:lnTo>
                    <a:pt x="56030" y="10104"/>
                  </a:lnTo>
                  <a:lnTo>
                    <a:pt x="46723" y="5086"/>
                  </a:lnTo>
                  <a:lnTo>
                    <a:pt x="32668" y="5086"/>
                  </a:lnTo>
                  <a:lnTo>
                    <a:pt x="18676" y="0"/>
                  </a:lnTo>
                  <a:close/>
                </a:path>
              </a:pathLst>
            </a:custGeom>
            <a:solidFill>
              <a:srgbClr val="FBA339"/>
            </a:solidFill>
          </p:spPr>
          <p:txBody>
            <a:bodyPr wrap="square" lIns="0" tIns="0" rIns="0" bIns="0" rtlCol="0"/>
            <a:lstStyle/>
            <a:p>
              <a:endParaRPr/>
            </a:p>
          </p:txBody>
        </p:sp>
        <p:sp>
          <p:nvSpPr>
            <p:cNvPr id="6" name="object 6"/>
            <p:cNvSpPr/>
            <p:nvPr/>
          </p:nvSpPr>
          <p:spPr>
            <a:xfrm>
              <a:off x="7013463" y="3062882"/>
              <a:ext cx="74930" cy="96520"/>
            </a:xfrm>
            <a:custGeom>
              <a:avLst/>
              <a:gdLst/>
              <a:ahLst/>
              <a:cxnLst/>
              <a:rect l="l" t="t" r="r" b="b"/>
              <a:pathLst>
                <a:path w="74929" h="96519">
                  <a:moveTo>
                    <a:pt x="0" y="0"/>
                  </a:moveTo>
                  <a:lnTo>
                    <a:pt x="18739" y="15184"/>
                  </a:lnTo>
                  <a:lnTo>
                    <a:pt x="23361" y="20243"/>
                  </a:lnTo>
                  <a:lnTo>
                    <a:pt x="32731" y="25302"/>
                  </a:lnTo>
                  <a:lnTo>
                    <a:pt x="56092" y="50611"/>
                  </a:lnTo>
                  <a:lnTo>
                    <a:pt x="60777" y="60729"/>
                  </a:lnTo>
                  <a:lnTo>
                    <a:pt x="65400" y="75913"/>
                  </a:lnTo>
                  <a:lnTo>
                    <a:pt x="65400" y="96157"/>
                  </a:lnTo>
                  <a:lnTo>
                    <a:pt x="70084" y="91098"/>
                  </a:lnTo>
                  <a:lnTo>
                    <a:pt x="74769" y="80973"/>
                  </a:lnTo>
                  <a:lnTo>
                    <a:pt x="74769" y="70854"/>
                  </a:lnTo>
                  <a:lnTo>
                    <a:pt x="70084" y="55670"/>
                  </a:lnTo>
                  <a:lnTo>
                    <a:pt x="60777" y="45545"/>
                  </a:lnTo>
                  <a:lnTo>
                    <a:pt x="51408" y="30361"/>
                  </a:lnTo>
                  <a:lnTo>
                    <a:pt x="32731" y="20243"/>
                  </a:lnTo>
                  <a:lnTo>
                    <a:pt x="18739" y="10118"/>
                  </a:lnTo>
                  <a:lnTo>
                    <a:pt x="0" y="0"/>
                  </a:lnTo>
                  <a:close/>
                </a:path>
              </a:pathLst>
            </a:custGeom>
            <a:solidFill>
              <a:srgbClr val="FBA335"/>
            </a:solidFill>
          </p:spPr>
          <p:txBody>
            <a:bodyPr wrap="square" lIns="0" tIns="0" rIns="0" bIns="0" rtlCol="0"/>
            <a:lstStyle/>
            <a:p>
              <a:endParaRPr/>
            </a:p>
          </p:txBody>
        </p:sp>
        <p:sp>
          <p:nvSpPr>
            <p:cNvPr id="7" name="object 7"/>
            <p:cNvSpPr/>
            <p:nvPr/>
          </p:nvSpPr>
          <p:spPr>
            <a:xfrm>
              <a:off x="6985479" y="3164099"/>
              <a:ext cx="88900" cy="116839"/>
            </a:xfrm>
            <a:custGeom>
              <a:avLst/>
              <a:gdLst/>
              <a:ahLst/>
              <a:cxnLst/>
              <a:rect l="l" t="t" r="r" b="b"/>
              <a:pathLst>
                <a:path w="88900" h="116839">
                  <a:moveTo>
                    <a:pt x="0" y="0"/>
                  </a:moveTo>
                  <a:lnTo>
                    <a:pt x="13991" y="10125"/>
                  </a:lnTo>
                  <a:lnTo>
                    <a:pt x="23361" y="20250"/>
                  </a:lnTo>
                  <a:lnTo>
                    <a:pt x="37353" y="30368"/>
                  </a:lnTo>
                  <a:lnTo>
                    <a:pt x="56030" y="50611"/>
                  </a:lnTo>
                  <a:lnTo>
                    <a:pt x="65400" y="65795"/>
                  </a:lnTo>
                  <a:lnTo>
                    <a:pt x="70022" y="80979"/>
                  </a:lnTo>
                  <a:lnTo>
                    <a:pt x="74707" y="101223"/>
                  </a:lnTo>
                  <a:lnTo>
                    <a:pt x="79392" y="116407"/>
                  </a:lnTo>
                  <a:lnTo>
                    <a:pt x="84076" y="111348"/>
                  </a:lnTo>
                  <a:lnTo>
                    <a:pt x="88761" y="96164"/>
                  </a:lnTo>
                  <a:lnTo>
                    <a:pt x="84076" y="80979"/>
                  </a:lnTo>
                  <a:lnTo>
                    <a:pt x="84076" y="70861"/>
                  </a:lnTo>
                  <a:lnTo>
                    <a:pt x="74707" y="55677"/>
                  </a:lnTo>
                  <a:lnTo>
                    <a:pt x="70022" y="45552"/>
                  </a:lnTo>
                  <a:lnTo>
                    <a:pt x="42038" y="25309"/>
                  </a:lnTo>
                  <a:lnTo>
                    <a:pt x="23361" y="15184"/>
                  </a:lnTo>
                  <a:lnTo>
                    <a:pt x="0" y="0"/>
                  </a:lnTo>
                  <a:close/>
                </a:path>
              </a:pathLst>
            </a:custGeom>
            <a:solidFill>
              <a:srgbClr val="FBA337"/>
            </a:solidFill>
          </p:spPr>
          <p:txBody>
            <a:bodyPr wrap="square" lIns="0" tIns="0" rIns="0" bIns="0" rtlCol="0"/>
            <a:lstStyle/>
            <a:p>
              <a:endParaRPr/>
            </a:p>
          </p:txBody>
        </p:sp>
        <p:sp>
          <p:nvSpPr>
            <p:cNvPr id="8" name="object 8"/>
            <p:cNvSpPr/>
            <p:nvPr/>
          </p:nvSpPr>
          <p:spPr>
            <a:xfrm>
              <a:off x="6943441" y="3280506"/>
              <a:ext cx="70485" cy="86995"/>
            </a:xfrm>
            <a:custGeom>
              <a:avLst/>
              <a:gdLst/>
              <a:ahLst/>
              <a:cxnLst/>
              <a:rect l="l" t="t" r="r" b="b"/>
              <a:pathLst>
                <a:path w="70484" h="86995">
                  <a:moveTo>
                    <a:pt x="0" y="0"/>
                  </a:moveTo>
                  <a:lnTo>
                    <a:pt x="13991" y="10125"/>
                  </a:lnTo>
                  <a:lnTo>
                    <a:pt x="23361" y="20243"/>
                  </a:lnTo>
                  <a:lnTo>
                    <a:pt x="37353" y="30368"/>
                  </a:lnTo>
                  <a:lnTo>
                    <a:pt x="46723" y="45552"/>
                  </a:lnTo>
                  <a:lnTo>
                    <a:pt x="51345" y="61577"/>
                  </a:lnTo>
                  <a:lnTo>
                    <a:pt x="56030" y="76761"/>
                  </a:lnTo>
                  <a:lnTo>
                    <a:pt x="56030" y="86879"/>
                  </a:lnTo>
                  <a:lnTo>
                    <a:pt x="70022" y="86879"/>
                  </a:lnTo>
                  <a:lnTo>
                    <a:pt x="70022" y="71702"/>
                  </a:lnTo>
                  <a:lnTo>
                    <a:pt x="65400" y="56518"/>
                  </a:lnTo>
                  <a:lnTo>
                    <a:pt x="60715" y="40486"/>
                  </a:lnTo>
                  <a:lnTo>
                    <a:pt x="51345" y="30368"/>
                  </a:lnTo>
                  <a:lnTo>
                    <a:pt x="37353" y="20243"/>
                  </a:lnTo>
                  <a:lnTo>
                    <a:pt x="0" y="0"/>
                  </a:lnTo>
                  <a:close/>
                </a:path>
              </a:pathLst>
            </a:custGeom>
            <a:solidFill>
              <a:srgbClr val="FBA336"/>
            </a:solidFill>
          </p:spPr>
          <p:txBody>
            <a:bodyPr wrap="square" lIns="0" tIns="0" rIns="0" bIns="0" rtlCol="0"/>
            <a:lstStyle/>
            <a:p>
              <a:endParaRPr/>
            </a:p>
          </p:txBody>
        </p:sp>
        <p:sp>
          <p:nvSpPr>
            <p:cNvPr id="9" name="object 9"/>
            <p:cNvSpPr/>
            <p:nvPr/>
          </p:nvSpPr>
          <p:spPr>
            <a:xfrm>
              <a:off x="6774472" y="3234969"/>
              <a:ext cx="183515" cy="178435"/>
            </a:xfrm>
            <a:custGeom>
              <a:avLst/>
              <a:gdLst/>
              <a:ahLst/>
              <a:cxnLst/>
              <a:rect l="l" t="t" r="r" b="b"/>
              <a:pathLst>
                <a:path w="183515" h="178435">
                  <a:moveTo>
                    <a:pt x="46723" y="5054"/>
                  </a:moveTo>
                  <a:lnTo>
                    <a:pt x="42037" y="0"/>
                  </a:lnTo>
                  <a:lnTo>
                    <a:pt x="38036" y="17348"/>
                  </a:lnTo>
                  <a:lnTo>
                    <a:pt x="42037" y="15176"/>
                  </a:lnTo>
                  <a:lnTo>
                    <a:pt x="46723" y="5054"/>
                  </a:lnTo>
                  <a:close/>
                </a:path>
                <a:path w="183515" h="178435">
                  <a:moveTo>
                    <a:pt x="88760" y="25298"/>
                  </a:moveTo>
                  <a:lnTo>
                    <a:pt x="79451" y="25298"/>
                  </a:lnTo>
                  <a:lnTo>
                    <a:pt x="65392" y="30353"/>
                  </a:lnTo>
                  <a:lnTo>
                    <a:pt x="56095" y="40487"/>
                  </a:lnTo>
                  <a:lnTo>
                    <a:pt x="51409" y="50596"/>
                  </a:lnTo>
                  <a:lnTo>
                    <a:pt x="56095" y="60731"/>
                  </a:lnTo>
                  <a:lnTo>
                    <a:pt x="60718" y="50596"/>
                  </a:lnTo>
                  <a:lnTo>
                    <a:pt x="60718" y="40487"/>
                  </a:lnTo>
                  <a:lnTo>
                    <a:pt x="70078" y="35420"/>
                  </a:lnTo>
                  <a:lnTo>
                    <a:pt x="74764" y="30353"/>
                  </a:lnTo>
                  <a:lnTo>
                    <a:pt x="88760" y="25298"/>
                  </a:lnTo>
                  <a:close/>
                </a:path>
                <a:path w="183515" h="178435">
                  <a:moveTo>
                    <a:pt x="182956" y="142544"/>
                  </a:moveTo>
                  <a:lnTo>
                    <a:pt x="154914" y="112179"/>
                  </a:lnTo>
                  <a:lnTo>
                    <a:pt x="136232" y="96151"/>
                  </a:lnTo>
                  <a:lnTo>
                    <a:pt x="122237" y="86029"/>
                  </a:lnTo>
                  <a:lnTo>
                    <a:pt x="107835" y="80975"/>
                  </a:lnTo>
                  <a:lnTo>
                    <a:pt x="93446" y="75907"/>
                  </a:lnTo>
                  <a:lnTo>
                    <a:pt x="65392" y="70853"/>
                  </a:lnTo>
                  <a:lnTo>
                    <a:pt x="56095" y="60731"/>
                  </a:lnTo>
                  <a:lnTo>
                    <a:pt x="42037" y="50596"/>
                  </a:lnTo>
                  <a:lnTo>
                    <a:pt x="28041" y="50596"/>
                  </a:lnTo>
                  <a:lnTo>
                    <a:pt x="18732" y="55664"/>
                  </a:lnTo>
                  <a:lnTo>
                    <a:pt x="9372" y="55664"/>
                  </a:lnTo>
                  <a:lnTo>
                    <a:pt x="4686" y="65786"/>
                  </a:lnTo>
                  <a:lnTo>
                    <a:pt x="4686" y="70853"/>
                  </a:lnTo>
                  <a:lnTo>
                    <a:pt x="0" y="80975"/>
                  </a:lnTo>
                  <a:lnTo>
                    <a:pt x="9372" y="80975"/>
                  </a:lnTo>
                  <a:lnTo>
                    <a:pt x="18732" y="86029"/>
                  </a:lnTo>
                  <a:lnTo>
                    <a:pt x="23355" y="96151"/>
                  </a:lnTo>
                  <a:lnTo>
                    <a:pt x="28041" y="107124"/>
                  </a:lnTo>
                  <a:lnTo>
                    <a:pt x="32727" y="117246"/>
                  </a:lnTo>
                  <a:lnTo>
                    <a:pt x="28041" y="96151"/>
                  </a:lnTo>
                  <a:lnTo>
                    <a:pt x="23355" y="86029"/>
                  </a:lnTo>
                  <a:lnTo>
                    <a:pt x="9372" y="75907"/>
                  </a:lnTo>
                  <a:lnTo>
                    <a:pt x="14046" y="65786"/>
                  </a:lnTo>
                  <a:lnTo>
                    <a:pt x="28041" y="60731"/>
                  </a:lnTo>
                  <a:lnTo>
                    <a:pt x="42037" y="60731"/>
                  </a:lnTo>
                  <a:lnTo>
                    <a:pt x="51409" y="65786"/>
                  </a:lnTo>
                  <a:lnTo>
                    <a:pt x="60718" y="75907"/>
                  </a:lnTo>
                  <a:lnTo>
                    <a:pt x="65392" y="86029"/>
                  </a:lnTo>
                  <a:lnTo>
                    <a:pt x="74764" y="96151"/>
                  </a:lnTo>
                  <a:lnTo>
                    <a:pt x="74764" y="107124"/>
                  </a:lnTo>
                  <a:lnTo>
                    <a:pt x="79451" y="122301"/>
                  </a:lnTo>
                  <a:lnTo>
                    <a:pt x="84074" y="132422"/>
                  </a:lnTo>
                  <a:lnTo>
                    <a:pt x="93446" y="147612"/>
                  </a:lnTo>
                  <a:lnTo>
                    <a:pt x="98132" y="162788"/>
                  </a:lnTo>
                  <a:lnTo>
                    <a:pt x="107442" y="177977"/>
                  </a:lnTo>
                  <a:lnTo>
                    <a:pt x="102755" y="162788"/>
                  </a:lnTo>
                  <a:lnTo>
                    <a:pt x="98132" y="157734"/>
                  </a:lnTo>
                  <a:lnTo>
                    <a:pt x="84074" y="112179"/>
                  </a:lnTo>
                  <a:lnTo>
                    <a:pt x="84074" y="96151"/>
                  </a:lnTo>
                  <a:lnTo>
                    <a:pt x="79451" y="80975"/>
                  </a:lnTo>
                  <a:lnTo>
                    <a:pt x="88760" y="86029"/>
                  </a:lnTo>
                  <a:lnTo>
                    <a:pt x="102755" y="91097"/>
                  </a:lnTo>
                  <a:lnTo>
                    <a:pt x="122237" y="91097"/>
                  </a:lnTo>
                  <a:lnTo>
                    <a:pt x="136232" y="107124"/>
                  </a:lnTo>
                  <a:lnTo>
                    <a:pt x="159588" y="122301"/>
                  </a:lnTo>
                  <a:lnTo>
                    <a:pt x="182956" y="142544"/>
                  </a:lnTo>
                  <a:close/>
                </a:path>
              </a:pathLst>
            </a:custGeom>
            <a:solidFill>
              <a:srgbClr val="FBA339"/>
            </a:solidFill>
          </p:spPr>
          <p:txBody>
            <a:bodyPr wrap="square" lIns="0" tIns="0" rIns="0" bIns="0" rtlCol="0"/>
            <a:lstStyle/>
            <a:p>
              <a:endParaRPr/>
            </a:p>
          </p:txBody>
        </p:sp>
        <p:sp>
          <p:nvSpPr>
            <p:cNvPr id="10" name="object 10"/>
            <p:cNvSpPr/>
            <p:nvPr/>
          </p:nvSpPr>
          <p:spPr>
            <a:xfrm>
              <a:off x="6732437" y="3240019"/>
              <a:ext cx="56515" cy="163195"/>
            </a:xfrm>
            <a:custGeom>
              <a:avLst/>
              <a:gdLst/>
              <a:ahLst/>
              <a:cxnLst/>
              <a:rect l="l" t="t" r="r" b="b"/>
              <a:pathLst>
                <a:path w="56515" h="163195">
                  <a:moveTo>
                    <a:pt x="56092" y="0"/>
                  </a:moveTo>
                  <a:lnTo>
                    <a:pt x="46723" y="10118"/>
                  </a:lnTo>
                  <a:lnTo>
                    <a:pt x="46723" y="20243"/>
                  </a:lnTo>
                  <a:lnTo>
                    <a:pt x="37416" y="20243"/>
                  </a:lnTo>
                  <a:lnTo>
                    <a:pt x="28046" y="25302"/>
                  </a:lnTo>
                  <a:lnTo>
                    <a:pt x="18739" y="35427"/>
                  </a:lnTo>
                  <a:lnTo>
                    <a:pt x="9369" y="30368"/>
                  </a:lnTo>
                  <a:lnTo>
                    <a:pt x="4684" y="20243"/>
                  </a:lnTo>
                  <a:lnTo>
                    <a:pt x="4684" y="10118"/>
                  </a:lnTo>
                  <a:lnTo>
                    <a:pt x="0" y="5059"/>
                  </a:lnTo>
                  <a:lnTo>
                    <a:pt x="0" y="40486"/>
                  </a:lnTo>
                  <a:lnTo>
                    <a:pt x="4684" y="50611"/>
                  </a:lnTo>
                  <a:lnTo>
                    <a:pt x="0" y="60729"/>
                  </a:lnTo>
                  <a:lnTo>
                    <a:pt x="4684" y="75913"/>
                  </a:lnTo>
                  <a:lnTo>
                    <a:pt x="9369" y="86038"/>
                  </a:lnTo>
                  <a:lnTo>
                    <a:pt x="9369" y="97004"/>
                  </a:lnTo>
                  <a:lnTo>
                    <a:pt x="14054" y="107123"/>
                  </a:lnTo>
                  <a:lnTo>
                    <a:pt x="14054" y="117248"/>
                  </a:lnTo>
                  <a:lnTo>
                    <a:pt x="9369" y="122307"/>
                  </a:lnTo>
                  <a:lnTo>
                    <a:pt x="0" y="117248"/>
                  </a:lnTo>
                  <a:lnTo>
                    <a:pt x="9369" y="137491"/>
                  </a:lnTo>
                  <a:lnTo>
                    <a:pt x="9369" y="147616"/>
                  </a:lnTo>
                  <a:lnTo>
                    <a:pt x="14054" y="157734"/>
                  </a:lnTo>
                  <a:lnTo>
                    <a:pt x="23361" y="162793"/>
                  </a:lnTo>
                  <a:lnTo>
                    <a:pt x="28046" y="142550"/>
                  </a:lnTo>
                  <a:lnTo>
                    <a:pt x="23361" y="117248"/>
                  </a:lnTo>
                  <a:lnTo>
                    <a:pt x="23361" y="45545"/>
                  </a:lnTo>
                  <a:lnTo>
                    <a:pt x="28046" y="35427"/>
                  </a:lnTo>
                  <a:lnTo>
                    <a:pt x="46723" y="25302"/>
                  </a:lnTo>
                  <a:lnTo>
                    <a:pt x="51408" y="20243"/>
                  </a:lnTo>
                  <a:lnTo>
                    <a:pt x="51408" y="10118"/>
                  </a:lnTo>
                  <a:lnTo>
                    <a:pt x="56092" y="0"/>
                  </a:lnTo>
                  <a:close/>
                </a:path>
              </a:pathLst>
            </a:custGeom>
            <a:solidFill>
              <a:srgbClr val="FBA338"/>
            </a:solidFill>
          </p:spPr>
          <p:txBody>
            <a:bodyPr wrap="square" lIns="0" tIns="0" rIns="0" bIns="0" rtlCol="0"/>
            <a:lstStyle/>
            <a:p>
              <a:endParaRPr/>
            </a:p>
          </p:txBody>
        </p:sp>
        <p:sp>
          <p:nvSpPr>
            <p:cNvPr id="11" name="object 11"/>
            <p:cNvSpPr/>
            <p:nvPr/>
          </p:nvSpPr>
          <p:spPr>
            <a:xfrm>
              <a:off x="6601688" y="3052762"/>
              <a:ext cx="135890" cy="522605"/>
            </a:xfrm>
            <a:custGeom>
              <a:avLst/>
              <a:gdLst/>
              <a:ahLst/>
              <a:cxnLst/>
              <a:rect l="l" t="t" r="r" b="b"/>
              <a:pathLst>
                <a:path w="135890" h="522604">
                  <a:moveTo>
                    <a:pt x="46659" y="0"/>
                  </a:moveTo>
                  <a:lnTo>
                    <a:pt x="0" y="35433"/>
                  </a:lnTo>
                  <a:lnTo>
                    <a:pt x="9309" y="55676"/>
                  </a:lnTo>
                  <a:lnTo>
                    <a:pt x="18681" y="65798"/>
                  </a:lnTo>
                  <a:lnTo>
                    <a:pt x="23368" y="80975"/>
                  </a:lnTo>
                  <a:lnTo>
                    <a:pt x="27990" y="91097"/>
                  </a:lnTo>
                  <a:lnTo>
                    <a:pt x="27990" y="75920"/>
                  </a:lnTo>
                  <a:lnTo>
                    <a:pt x="13995" y="45554"/>
                  </a:lnTo>
                  <a:lnTo>
                    <a:pt x="23368" y="40487"/>
                  </a:lnTo>
                  <a:lnTo>
                    <a:pt x="32677" y="30365"/>
                  </a:lnTo>
                  <a:lnTo>
                    <a:pt x="42037" y="15189"/>
                  </a:lnTo>
                  <a:lnTo>
                    <a:pt x="46659" y="0"/>
                  </a:lnTo>
                  <a:close/>
                </a:path>
                <a:path w="135890" h="522604">
                  <a:moveTo>
                    <a:pt x="79400" y="334886"/>
                  </a:moveTo>
                  <a:lnTo>
                    <a:pt x="74714" y="324751"/>
                  </a:lnTo>
                  <a:lnTo>
                    <a:pt x="70027" y="319697"/>
                  </a:lnTo>
                  <a:lnTo>
                    <a:pt x="60718" y="314629"/>
                  </a:lnTo>
                  <a:lnTo>
                    <a:pt x="51346" y="314629"/>
                  </a:lnTo>
                  <a:lnTo>
                    <a:pt x="56032" y="324751"/>
                  </a:lnTo>
                  <a:lnTo>
                    <a:pt x="70027" y="324751"/>
                  </a:lnTo>
                  <a:lnTo>
                    <a:pt x="74714" y="329819"/>
                  </a:lnTo>
                  <a:lnTo>
                    <a:pt x="79400" y="344995"/>
                  </a:lnTo>
                  <a:lnTo>
                    <a:pt x="79400" y="334886"/>
                  </a:lnTo>
                  <a:close/>
                </a:path>
                <a:path w="135890" h="522604">
                  <a:moveTo>
                    <a:pt x="98069" y="385483"/>
                  </a:moveTo>
                  <a:lnTo>
                    <a:pt x="93383" y="380428"/>
                  </a:lnTo>
                  <a:lnTo>
                    <a:pt x="84086" y="380428"/>
                  </a:lnTo>
                  <a:lnTo>
                    <a:pt x="79400" y="385483"/>
                  </a:lnTo>
                  <a:lnTo>
                    <a:pt x="74714" y="385483"/>
                  </a:lnTo>
                  <a:lnTo>
                    <a:pt x="74714" y="390550"/>
                  </a:lnTo>
                  <a:lnTo>
                    <a:pt x="79400" y="395605"/>
                  </a:lnTo>
                  <a:lnTo>
                    <a:pt x="84086" y="390550"/>
                  </a:lnTo>
                  <a:lnTo>
                    <a:pt x="88709" y="385483"/>
                  </a:lnTo>
                  <a:lnTo>
                    <a:pt x="98069" y="385483"/>
                  </a:lnTo>
                  <a:close/>
                </a:path>
                <a:path w="135890" h="522604">
                  <a:moveTo>
                    <a:pt x="107442" y="441159"/>
                  </a:moveTo>
                  <a:lnTo>
                    <a:pt x="102755" y="441159"/>
                  </a:lnTo>
                  <a:lnTo>
                    <a:pt x="93383" y="431038"/>
                  </a:lnTo>
                  <a:lnTo>
                    <a:pt x="93383" y="436092"/>
                  </a:lnTo>
                  <a:lnTo>
                    <a:pt x="98069" y="441159"/>
                  </a:lnTo>
                  <a:lnTo>
                    <a:pt x="98069" y="446227"/>
                  </a:lnTo>
                  <a:lnTo>
                    <a:pt x="102755" y="446227"/>
                  </a:lnTo>
                  <a:lnTo>
                    <a:pt x="107442" y="441159"/>
                  </a:lnTo>
                  <a:close/>
                </a:path>
                <a:path w="135890" h="522604">
                  <a:moveTo>
                    <a:pt x="112064" y="395605"/>
                  </a:moveTo>
                  <a:lnTo>
                    <a:pt x="102755" y="390550"/>
                  </a:lnTo>
                  <a:lnTo>
                    <a:pt x="93383" y="390550"/>
                  </a:lnTo>
                  <a:lnTo>
                    <a:pt x="88709" y="395605"/>
                  </a:lnTo>
                  <a:lnTo>
                    <a:pt x="84086" y="400672"/>
                  </a:lnTo>
                  <a:lnTo>
                    <a:pt x="79400" y="395605"/>
                  </a:lnTo>
                  <a:lnTo>
                    <a:pt x="79400" y="405739"/>
                  </a:lnTo>
                  <a:lnTo>
                    <a:pt x="84086" y="410794"/>
                  </a:lnTo>
                  <a:lnTo>
                    <a:pt x="88709" y="405739"/>
                  </a:lnTo>
                  <a:lnTo>
                    <a:pt x="93395" y="400672"/>
                  </a:lnTo>
                  <a:lnTo>
                    <a:pt x="98069" y="395605"/>
                  </a:lnTo>
                  <a:lnTo>
                    <a:pt x="112064" y="395605"/>
                  </a:lnTo>
                  <a:close/>
                </a:path>
                <a:path w="135890" h="522604">
                  <a:moveTo>
                    <a:pt x="121437" y="375361"/>
                  </a:moveTo>
                  <a:lnTo>
                    <a:pt x="107442" y="370306"/>
                  </a:lnTo>
                  <a:lnTo>
                    <a:pt x="74714" y="370306"/>
                  </a:lnTo>
                  <a:lnTo>
                    <a:pt x="70027" y="365239"/>
                  </a:lnTo>
                  <a:lnTo>
                    <a:pt x="65405" y="360184"/>
                  </a:lnTo>
                  <a:lnTo>
                    <a:pt x="65405" y="370306"/>
                  </a:lnTo>
                  <a:lnTo>
                    <a:pt x="70027" y="375361"/>
                  </a:lnTo>
                  <a:lnTo>
                    <a:pt x="70027" y="380428"/>
                  </a:lnTo>
                  <a:lnTo>
                    <a:pt x="74714" y="380428"/>
                  </a:lnTo>
                  <a:lnTo>
                    <a:pt x="79400" y="385483"/>
                  </a:lnTo>
                  <a:lnTo>
                    <a:pt x="79400" y="380428"/>
                  </a:lnTo>
                  <a:lnTo>
                    <a:pt x="88709" y="375361"/>
                  </a:lnTo>
                  <a:lnTo>
                    <a:pt x="121437" y="375361"/>
                  </a:lnTo>
                  <a:close/>
                </a:path>
                <a:path w="135890" h="522604">
                  <a:moveTo>
                    <a:pt x="135432" y="471525"/>
                  </a:moveTo>
                  <a:lnTo>
                    <a:pt x="126123" y="461403"/>
                  </a:lnTo>
                  <a:lnTo>
                    <a:pt x="112064" y="461403"/>
                  </a:lnTo>
                  <a:lnTo>
                    <a:pt x="102755" y="466471"/>
                  </a:lnTo>
                  <a:lnTo>
                    <a:pt x="107442" y="476592"/>
                  </a:lnTo>
                  <a:lnTo>
                    <a:pt x="107442" y="496836"/>
                  </a:lnTo>
                  <a:lnTo>
                    <a:pt x="112064" y="512013"/>
                  </a:lnTo>
                  <a:lnTo>
                    <a:pt x="112064" y="517080"/>
                  </a:lnTo>
                  <a:lnTo>
                    <a:pt x="116751" y="522135"/>
                  </a:lnTo>
                  <a:lnTo>
                    <a:pt x="130746" y="522135"/>
                  </a:lnTo>
                  <a:lnTo>
                    <a:pt x="135432" y="512013"/>
                  </a:lnTo>
                  <a:lnTo>
                    <a:pt x="135432" y="471525"/>
                  </a:lnTo>
                  <a:close/>
                </a:path>
              </a:pathLst>
            </a:custGeom>
            <a:solidFill>
              <a:srgbClr val="FBA339"/>
            </a:solidFill>
          </p:spPr>
          <p:txBody>
            <a:bodyPr wrap="square" lIns="0" tIns="0" rIns="0" bIns="0" rtlCol="0"/>
            <a:lstStyle/>
            <a:p>
              <a:endParaRPr/>
            </a:p>
          </p:txBody>
        </p:sp>
        <p:sp>
          <p:nvSpPr>
            <p:cNvPr id="12" name="object 12"/>
            <p:cNvSpPr/>
            <p:nvPr/>
          </p:nvSpPr>
          <p:spPr>
            <a:xfrm>
              <a:off x="5778048" y="2611590"/>
              <a:ext cx="917575" cy="517525"/>
            </a:xfrm>
            <a:custGeom>
              <a:avLst/>
              <a:gdLst/>
              <a:ahLst/>
              <a:cxnLst/>
              <a:rect l="l" t="t" r="r" b="b"/>
              <a:pathLst>
                <a:path w="917575" h="517525">
                  <a:moveTo>
                    <a:pt x="0" y="0"/>
                  </a:moveTo>
                  <a:lnTo>
                    <a:pt x="18683" y="491779"/>
                  </a:lnTo>
                  <a:lnTo>
                    <a:pt x="200845" y="491779"/>
                  </a:lnTo>
                  <a:lnTo>
                    <a:pt x="281030" y="481654"/>
                  </a:lnTo>
                  <a:lnTo>
                    <a:pt x="369779" y="476595"/>
                  </a:lnTo>
                  <a:lnTo>
                    <a:pt x="439839" y="471535"/>
                  </a:lnTo>
                  <a:lnTo>
                    <a:pt x="533255" y="471535"/>
                  </a:lnTo>
                  <a:lnTo>
                    <a:pt x="607993" y="476595"/>
                  </a:lnTo>
                  <a:lnTo>
                    <a:pt x="654685" y="476595"/>
                  </a:lnTo>
                  <a:lnTo>
                    <a:pt x="692851" y="486720"/>
                  </a:lnTo>
                  <a:lnTo>
                    <a:pt x="734889" y="501904"/>
                  </a:lnTo>
                  <a:lnTo>
                    <a:pt x="753566" y="506963"/>
                  </a:lnTo>
                  <a:lnTo>
                    <a:pt x="776928" y="506963"/>
                  </a:lnTo>
                  <a:lnTo>
                    <a:pt x="800289" y="517081"/>
                  </a:lnTo>
                  <a:lnTo>
                    <a:pt x="809596" y="506963"/>
                  </a:lnTo>
                  <a:lnTo>
                    <a:pt x="823651" y="506963"/>
                  </a:lnTo>
                  <a:lnTo>
                    <a:pt x="832958" y="496838"/>
                  </a:lnTo>
                  <a:lnTo>
                    <a:pt x="842328" y="481654"/>
                  </a:lnTo>
                  <a:lnTo>
                    <a:pt x="861005" y="466476"/>
                  </a:lnTo>
                  <a:lnTo>
                    <a:pt x="874997" y="456351"/>
                  </a:lnTo>
                  <a:lnTo>
                    <a:pt x="893673" y="395622"/>
                  </a:lnTo>
                  <a:lnTo>
                    <a:pt x="907728" y="339944"/>
                  </a:lnTo>
                  <a:lnTo>
                    <a:pt x="917035" y="289306"/>
                  </a:lnTo>
                  <a:lnTo>
                    <a:pt x="917035" y="253905"/>
                  </a:lnTo>
                  <a:lnTo>
                    <a:pt x="903043" y="212605"/>
                  </a:lnTo>
                  <a:lnTo>
                    <a:pt x="865689" y="197414"/>
                  </a:lnTo>
                  <a:lnTo>
                    <a:pt x="823651" y="182223"/>
                  </a:lnTo>
                  <a:lnTo>
                    <a:pt x="767558" y="172118"/>
                  </a:lnTo>
                  <a:lnTo>
                    <a:pt x="720897" y="151841"/>
                  </a:lnTo>
                  <a:lnTo>
                    <a:pt x="669489" y="126546"/>
                  </a:lnTo>
                  <a:lnTo>
                    <a:pt x="622004" y="111355"/>
                  </a:lnTo>
                  <a:lnTo>
                    <a:pt x="579965" y="101250"/>
                  </a:lnTo>
                  <a:lnTo>
                    <a:pt x="565955" y="106268"/>
                  </a:lnTo>
                  <a:lnTo>
                    <a:pt x="556610" y="121459"/>
                  </a:lnTo>
                  <a:lnTo>
                    <a:pt x="528589" y="106268"/>
                  </a:lnTo>
                  <a:lnTo>
                    <a:pt x="491216" y="91077"/>
                  </a:lnTo>
                  <a:lnTo>
                    <a:pt x="449184" y="70868"/>
                  </a:lnTo>
                  <a:lnTo>
                    <a:pt x="416484" y="60763"/>
                  </a:lnTo>
                  <a:lnTo>
                    <a:pt x="397801" y="50591"/>
                  </a:lnTo>
                  <a:lnTo>
                    <a:pt x="374446" y="45572"/>
                  </a:lnTo>
                  <a:lnTo>
                    <a:pt x="346424" y="50591"/>
                  </a:lnTo>
                  <a:lnTo>
                    <a:pt x="323069" y="50591"/>
                  </a:lnTo>
                  <a:lnTo>
                    <a:pt x="276358" y="40486"/>
                  </a:lnTo>
                  <a:lnTo>
                    <a:pt x="257675" y="45572"/>
                  </a:lnTo>
                  <a:lnTo>
                    <a:pt x="238992" y="55677"/>
                  </a:lnTo>
                  <a:lnTo>
                    <a:pt x="186834" y="40486"/>
                  </a:lnTo>
                  <a:lnTo>
                    <a:pt x="126113" y="25295"/>
                  </a:lnTo>
                  <a:lnTo>
                    <a:pt x="51379" y="10104"/>
                  </a:lnTo>
                  <a:lnTo>
                    <a:pt x="0" y="0"/>
                  </a:lnTo>
                  <a:close/>
                </a:path>
              </a:pathLst>
            </a:custGeom>
            <a:solidFill>
              <a:srgbClr val="66FF33"/>
            </a:solidFill>
          </p:spPr>
          <p:txBody>
            <a:bodyPr wrap="square" lIns="0" tIns="0" rIns="0" bIns="0" rtlCol="0"/>
            <a:lstStyle/>
            <a:p>
              <a:endParaRPr/>
            </a:p>
          </p:txBody>
        </p:sp>
        <p:sp>
          <p:nvSpPr>
            <p:cNvPr id="13" name="object 13"/>
            <p:cNvSpPr/>
            <p:nvPr/>
          </p:nvSpPr>
          <p:spPr>
            <a:xfrm>
              <a:off x="5904161" y="3027455"/>
              <a:ext cx="669925" cy="91440"/>
            </a:xfrm>
            <a:custGeom>
              <a:avLst/>
              <a:gdLst/>
              <a:ahLst/>
              <a:cxnLst/>
              <a:rect l="l" t="t" r="r" b="b"/>
              <a:pathLst>
                <a:path w="669925" h="91439">
                  <a:moveTo>
                    <a:pt x="206294" y="0"/>
                  </a:moveTo>
                  <a:lnTo>
                    <a:pt x="178272" y="10118"/>
                  </a:lnTo>
                  <a:lnTo>
                    <a:pt x="164262" y="20243"/>
                  </a:lnTo>
                  <a:lnTo>
                    <a:pt x="154917" y="30361"/>
                  </a:lnTo>
                  <a:lnTo>
                    <a:pt x="140906" y="30361"/>
                  </a:lnTo>
                  <a:lnTo>
                    <a:pt x="131562" y="20243"/>
                  </a:lnTo>
                  <a:lnTo>
                    <a:pt x="126889" y="25302"/>
                  </a:lnTo>
                  <a:lnTo>
                    <a:pt x="108206" y="35427"/>
                  </a:lnTo>
                  <a:lnTo>
                    <a:pt x="79404" y="40486"/>
                  </a:lnTo>
                  <a:lnTo>
                    <a:pt x="65393" y="55670"/>
                  </a:lnTo>
                  <a:lnTo>
                    <a:pt x="37366" y="60729"/>
                  </a:lnTo>
                  <a:lnTo>
                    <a:pt x="18683" y="65788"/>
                  </a:lnTo>
                  <a:lnTo>
                    <a:pt x="0" y="75913"/>
                  </a:lnTo>
                  <a:lnTo>
                    <a:pt x="65393" y="75913"/>
                  </a:lnTo>
                  <a:lnTo>
                    <a:pt x="112879" y="70854"/>
                  </a:lnTo>
                  <a:lnTo>
                    <a:pt x="164262" y="65788"/>
                  </a:lnTo>
                  <a:lnTo>
                    <a:pt x="243666" y="60729"/>
                  </a:lnTo>
                  <a:lnTo>
                    <a:pt x="318398" y="55670"/>
                  </a:lnTo>
                  <a:lnTo>
                    <a:pt x="393131" y="60729"/>
                  </a:lnTo>
                  <a:lnTo>
                    <a:pt x="528572" y="60729"/>
                  </a:lnTo>
                  <a:lnTo>
                    <a:pt x="585414" y="80973"/>
                  </a:lnTo>
                  <a:lnTo>
                    <a:pt x="627453" y="91098"/>
                  </a:lnTo>
                  <a:lnTo>
                    <a:pt x="650814" y="91098"/>
                  </a:lnTo>
                  <a:lnTo>
                    <a:pt x="669491" y="86039"/>
                  </a:lnTo>
                  <a:lnTo>
                    <a:pt x="641445" y="80973"/>
                  </a:lnTo>
                  <a:lnTo>
                    <a:pt x="627453" y="75914"/>
                  </a:lnTo>
                  <a:lnTo>
                    <a:pt x="608776" y="70854"/>
                  </a:lnTo>
                  <a:lnTo>
                    <a:pt x="580730" y="50611"/>
                  </a:lnTo>
                  <a:lnTo>
                    <a:pt x="557368" y="40486"/>
                  </a:lnTo>
                  <a:lnTo>
                    <a:pt x="543376" y="40486"/>
                  </a:lnTo>
                  <a:lnTo>
                    <a:pt x="548061" y="25302"/>
                  </a:lnTo>
                  <a:lnTo>
                    <a:pt x="562053" y="15184"/>
                  </a:lnTo>
                  <a:lnTo>
                    <a:pt x="585414" y="5059"/>
                  </a:lnTo>
                  <a:lnTo>
                    <a:pt x="566738" y="5059"/>
                  </a:lnTo>
                  <a:lnTo>
                    <a:pt x="538691" y="10118"/>
                  </a:lnTo>
                  <a:lnTo>
                    <a:pt x="519265" y="20243"/>
                  </a:lnTo>
                  <a:lnTo>
                    <a:pt x="505210" y="25302"/>
                  </a:lnTo>
                  <a:lnTo>
                    <a:pt x="481880" y="15184"/>
                  </a:lnTo>
                  <a:lnTo>
                    <a:pt x="449180" y="10118"/>
                  </a:lnTo>
                  <a:lnTo>
                    <a:pt x="421158" y="15184"/>
                  </a:lnTo>
                  <a:lnTo>
                    <a:pt x="402475" y="25302"/>
                  </a:lnTo>
                  <a:lnTo>
                    <a:pt x="379120" y="30361"/>
                  </a:lnTo>
                  <a:lnTo>
                    <a:pt x="346420" y="35427"/>
                  </a:lnTo>
                  <a:lnTo>
                    <a:pt x="318398" y="35427"/>
                  </a:lnTo>
                  <a:lnTo>
                    <a:pt x="281032" y="25302"/>
                  </a:lnTo>
                  <a:lnTo>
                    <a:pt x="257677" y="15184"/>
                  </a:lnTo>
                  <a:lnTo>
                    <a:pt x="220311" y="20243"/>
                  </a:lnTo>
                  <a:lnTo>
                    <a:pt x="182945" y="30361"/>
                  </a:lnTo>
                  <a:lnTo>
                    <a:pt x="192283" y="15184"/>
                  </a:lnTo>
                  <a:lnTo>
                    <a:pt x="206294" y="0"/>
                  </a:lnTo>
                  <a:close/>
                </a:path>
              </a:pathLst>
            </a:custGeom>
            <a:solidFill>
              <a:srgbClr val="339933"/>
            </a:solidFill>
          </p:spPr>
          <p:txBody>
            <a:bodyPr wrap="square" lIns="0" tIns="0" rIns="0" bIns="0" rtlCol="0"/>
            <a:lstStyle/>
            <a:p>
              <a:endParaRPr/>
            </a:p>
          </p:txBody>
        </p:sp>
        <p:pic>
          <p:nvPicPr>
            <p:cNvPr id="14" name="object 14"/>
            <p:cNvPicPr/>
            <p:nvPr/>
          </p:nvPicPr>
          <p:blipFill>
            <a:blip r:embed="rId2" cstate="print"/>
            <a:stretch>
              <a:fillRect/>
            </a:stretch>
          </p:blipFill>
          <p:spPr>
            <a:xfrm>
              <a:off x="6264598" y="2702667"/>
              <a:ext cx="135453" cy="126545"/>
            </a:xfrm>
            <a:prstGeom prst="rect">
              <a:avLst/>
            </a:prstGeom>
          </p:spPr>
        </p:pic>
        <p:pic>
          <p:nvPicPr>
            <p:cNvPr id="15" name="object 15"/>
            <p:cNvPicPr/>
            <p:nvPr/>
          </p:nvPicPr>
          <p:blipFill>
            <a:blip r:embed="rId3" cstate="print"/>
            <a:stretch>
              <a:fillRect/>
            </a:stretch>
          </p:blipFill>
          <p:spPr>
            <a:xfrm>
              <a:off x="5936855" y="2652076"/>
              <a:ext cx="187617" cy="172118"/>
            </a:xfrm>
            <a:prstGeom prst="rect">
              <a:avLst/>
            </a:prstGeom>
          </p:spPr>
        </p:pic>
        <p:pic>
          <p:nvPicPr>
            <p:cNvPr id="16" name="object 16"/>
            <p:cNvPicPr/>
            <p:nvPr/>
          </p:nvPicPr>
          <p:blipFill>
            <a:blip r:embed="rId4" cstate="print"/>
            <a:stretch>
              <a:fillRect/>
            </a:stretch>
          </p:blipFill>
          <p:spPr>
            <a:xfrm>
              <a:off x="6587645" y="2824195"/>
              <a:ext cx="112123" cy="299417"/>
            </a:xfrm>
            <a:prstGeom prst="rect">
              <a:avLst/>
            </a:prstGeom>
          </p:spPr>
        </p:pic>
      </p:grpSp>
      <p:pic>
        <p:nvPicPr>
          <p:cNvPr id="17" name="object 17"/>
          <p:cNvPicPr/>
          <p:nvPr/>
        </p:nvPicPr>
        <p:blipFill>
          <a:blip r:embed="rId5" cstate="print"/>
          <a:stretch>
            <a:fillRect/>
          </a:stretch>
        </p:blipFill>
        <p:spPr>
          <a:xfrm>
            <a:off x="6120447" y="5309527"/>
            <a:ext cx="1316012" cy="1039408"/>
          </a:xfrm>
          <a:prstGeom prst="rect">
            <a:avLst/>
          </a:prstGeom>
        </p:spPr>
      </p:pic>
      <p:sp>
        <p:nvSpPr>
          <p:cNvPr id="18" name="object 18"/>
          <p:cNvSpPr txBox="1"/>
          <p:nvPr/>
        </p:nvSpPr>
        <p:spPr>
          <a:xfrm>
            <a:off x="603608" y="991312"/>
            <a:ext cx="8193405" cy="4228850"/>
          </a:xfrm>
          <a:prstGeom prst="rect">
            <a:avLst/>
          </a:prstGeom>
        </p:spPr>
        <p:txBody>
          <a:bodyPr vert="horz" wrap="square" lIns="0" tIns="12065" rIns="0" bIns="0" rtlCol="0">
            <a:spAutoFit/>
          </a:bodyPr>
          <a:lstStyle/>
          <a:p>
            <a:pPr marR="486397" algn="ctr">
              <a:spcBef>
                <a:spcPts val="95"/>
              </a:spcBef>
            </a:pPr>
            <a:r>
              <a:rPr sz="2800" b="1" dirty="0">
                <a:latin typeface="Arial"/>
                <a:cs typeface="Arial"/>
              </a:rPr>
              <a:t>(“action</a:t>
            </a:r>
            <a:r>
              <a:rPr sz="2800" b="1" spc="-100" dirty="0">
                <a:latin typeface="Arial"/>
                <a:cs typeface="Arial"/>
              </a:rPr>
              <a:t> </a:t>
            </a:r>
            <a:r>
              <a:rPr sz="2800" b="1" spc="-11" dirty="0">
                <a:latin typeface="Arial"/>
                <a:cs typeface="Arial"/>
              </a:rPr>
              <a:t>statement”)</a:t>
            </a:r>
            <a:endParaRPr sz="2800">
              <a:latin typeface="Arial"/>
              <a:cs typeface="Arial"/>
            </a:endParaRPr>
          </a:p>
          <a:p>
            <a:pPr>
              <a:spcBef>
                <a:spcPts val="51"/>
              </a:spcBef>
            </a:pPr>
            <a:endParaRPr sz="2600">
              <a:latin typeface="Arial"/>
              <a:cs typeface="Arial"/>
            </a:endParaRPr>
          </a:p>
          <a:p>
            <a:pPr marL="12700" marR="1272508"/>
            <a:r>
              <a:rPr b="1" spc="-31" dirty="0">
                <a:latin typeface="Arial"/>
                <a:cs typeface="Arial"/>
              </a:rPr>
              <a:t>To</a:t>
            </a:r>
            <a:r>
              <a:rPr b="1" spc="-35" dirty="0">
                <a:latin typeface="Arial"/>
                <a:cs typeface="Arial"/>
              </a:rPr>
              <a:t> </a:t>
            </a:r>
            <a:r>
              <a:rPr b="1" dirty="0">
                <a:latin typeface="Arial"/>
                <a:cs typeface="Arial"/>
              </a:rPr>
              <a:t>determine</a:t>
            </a:r>
            <a:r>
              <a:rPr b="1" spc="-20" dirty="0">
                <a:latin typeface="Arial"/>
                <a:cs typeface="Arial"/>
              </a:rPr>
              <a:t> </a:t>
            </a:r>
            <a:r>
              <a:rPr b="1" dirty="0">
                <a:latin typeface="Arial"/>
                <a:cs typeface="Arial"/>
              </a:rPr>
              <a:t>the</a:t>
            </a:r>
            <a:r>
              <a:rPr b="1" spc="-25" dirty="0">
                <a:latin typeface="Arial"/>
                <a:cs typeface="Arial"/>
              </a:rPr>
              <a:t> </a:t>
            </a:r>
            <a:r>
              <a:rPr b="1" dirty="0">
                <a:latin typeface="Arial"/>
                <a:cs typeface="Arial"/>
              </a:rPr>
              <a:t>impact</a:t>
            </a:r>
            <a:r>
              <a:rPr b="1" spc="-25" dirty="0">
                <a:latin typeface="Arial"/>
                <a:cs typeface="Arial"/>
              </a:rPr>
              <a:t> </a:t>
            </a:r>
            <a:r>
              <a:rPr b="1" dirty="0">
                <a:latin typeface="Arial"/>
                <a:cs typeface="Arial"/>
              </a:rPr>
              <a:t>of</a:t>
            </a:r>
            <a:r>
              <a:rPr b="1" spc="-20" dirty="0">
                <a:latin typeface="Arial"/>
                <a:cs typeface="Arial"/>
              </a:rPr>
              <a:t> </a:t>
            </a:r>
            <a:r>
              <a:rPr b="1" dirty="0">
                <a:latin typeface="Arial"/>
                <a:cs typeface="Arial"/>
              </a:rPr>
              <a:t>zinc</a:t>
            </a:r>
            <a:r>
              <a:rPr b="1" spc="-51" dirty="0">
                <a:latin typeface="Arial"/>
                <a:cs typeface="Arial"/>
              </a:rPr>
              <a:t> </a:t>
            </a:r>
            <a:r>
              <a:rPr b="1" dirty="0">
                <a:latin typeface="Arial"/>
                <a:cs typeface="Arial"/>
              </a:rPr>
              <a:t>administered</a:t>
            </a:r>
            <a:r>
              <a:rPr b="1" spc="-20" dirty="0">
                <a:latin typeface="Arial"/>
                <a:cs typeface="Arial"/>
              </a:rPr>
              <a:t> </a:t>
            </a:r>
            <a:r>
              <a:rPr b="1" spc="-25" dirty="0">
                <a:latin typeface="Arial"/>
                <a:cs typeface="Arial"/>
              </a:rPr>
              <a:t>to </a:t>
            </a:r>
            <a:r>
              <a:rPr b="1" dirty="0">
                <a:latin typeface="Arial"/>
                <a:cs typeface="Arial"/>
              </a:rPr>
              <a:t>children</a:t>
            </a:r>
            <a:r>
              <a:rPr b="1" spc="-25" dirty="0">
                <a:latin typeface="Arial"/>
                <a:cs typeface="Arial"/>
              </a:rPr>
              <a:t> </a:t>
            </a:r>
            <a:r>
              <a:rPr b="1" dirty="0">
                <a:latin typeface="Arial"/>
                <a:cs typeface="Arial"/>
              </a:rPr>
              <a:t>with</a:t>
            </a:r>
            <a:r>
              <a:rPr b="1" spc="-55" dirty="0">
                <a:latin typeface="Arial"/>
                <a:cs typeface="Arial"/>
              </a:rPr>
              <a:t> </a:t>
            </a:r>
            <a:r>
              <a:rPr b="1" dirty="0">
                <a:latin typeface="Arial"/>
                <a:cs typeface="Arial"/>
              </a:rPr>
              <a:t>acute</a:t>
            </a:r>
            <a:r>
              <a:rPr b="1" spc="11" dirty="0">
                <a:latin typeface="Arial"/>
                <a:cs typeface="Arial"/>
              </a:rPr>
              <a:t> </a:t>
            </a:r>
            <a:r>
              <a:rPr b="1" dirty="0">
                <a:latin typeface="Arial"/>
                <a:cs typeface="Arial"/>
              </a:rPr>
              <a:t>diarrhoea</a:t>
            </a:r>
            <a:r>
              <a:rPr b="1" spc="-20" dirty="0">
                <a:latin typeface="Arial"/>
                <a:cs typeface="Arial"/>
              </a:rPr>
              <a:t> </a:t>
            </a:r>
            <a:r>
              <a:rPr b="1" dirty="0">
                <a:latin typeface="Arial"/>
                <a:cs typeface="Arial"/>
              </a:rPr>
              <a:t>on</a:t>
            </a:r>
            <a:r>
              <a:rPr b="1" spc="-20" dirty="0">
                <a:latin typeface="Arial"/>
                <a:cs typeface="Arial"/>
              </a:rPr>
              <a:t> </a:t>
            </a:r>
            <a:r>
              <a:rPr b="1" dirty="0">
                <a:latin typeface="Arial"/>
                <a:cs typeface="Arial"/>
              </a:rPr>
              <a:t>its</a:t>
            </a:r>
            <a:r>
              <a:rPr b="1" spc="-11" dirty="0">
                <a:latin typeface="Arial"/>
                <a:cs typeface="Arial"/>
              </a:rPr>
              <a:t> outcome.</a:t>
            </a:r>
            <a:endParaRPr>
              <a:latin typeface="Arial"/>
              <a:cs typeface="Arial"/>
            </a:endParaRPr>
          </a:p>
          <a:p>
            <a:pPr>
              <a:lnSpc>
                <a:spcPct val="100000"/>
              </a:lnSpc>
            </a:pPr>
            <a:endParaRPr sz="2700">
              <a:latin typeface="Arial"/>
              <a:cs typeface="Arial"/>
            </a:endParaRPr>
          </a:p>
          <a:p>
            <a:pPr marL="6756231">
              <a:spcBef>
                <a:spcPts val="1771"/>
              </a:spcBef>
            </a:pPr>
            <a:r>
              <a:rPr sz="2100" b="1" spc="-11" dirty="0">
                <a:solidFill>
                  <a:srgbClr val="00FF00"/>
                </a:solidFill>
                <a:latin typeface="Arial"/>
                <a:cs typeface="Arial"/>
              </a:rPr>
              <a:t>Imprecise</a:t>
            </a:r>
            <a:endParaRPr sz="2100">
              <a:latin typeface="Arial"/>
              <a:cs typeface="Arial"/>
            </a:endParaRPr>
          </a:p>
          <a:p>
            <a:pPr>
              <a:spcBef>
                <a:spcPts val="31"/>
              </a:spcBef>
            </a:pPr>
            <a:endParaRPr sz="2551">
              <a:latin typeface="Arial"/>
              <a:cs typeface="Arial"/>
            </a:endParaRPr>
          </a:p>
          <a:p>
            <a:pPr marL="12700" marR="406390"/>
            <a:r>
              <a:rPr b="1" spc="-31" dirty="0">
                <a:latin typeface="Arial"/>
                <a:cs typeface="Arial"/>
              </a:rPr>
              <a:t>To</a:t>
            </a:r>
            <a:r>
              <a:rPr b="1" spc="-35" dirty="0">
                <a:latin typeface="Arial"/>
                <a:cs typeface="Arial"/>
              </a:rPr>
              <a:t> </a:t>
            </a:r>
            <a:r>
              <a:rPr b="1" dirty="0">
                <a:latin typeface="Arial"/>
                <a:cs typeface="Arial"/>
              </a:rPr>
              <a:t>measure</a:t>
            </a:r>
            <a:r>
              <a:rPr b="1" spc="-15" dirty="0">
                <a:latin typeface="Arial"/>
                <a:cs typeface="Arial"/>
              </a:rPr>
              <a:t> </a:t>
            </a:r>
            <a:r>
              <a:rPr b="1" dirty="0">
                <a:latin typeface="Arial"/>
                <a:cs typeface="Arial"/>
              </a:rPr>
              <a:t>the</a:t>
            </a:r>
            <a:r>
              <a:rPr b="1" spc="-25" dirty="0">
                <a:latin typeface="Arial"/>
                <a:cs typeface="Arial"/>
              </a:rPr>
              <a:t> </a:t>
            </a:r>
            <a:r>
              <a:rPr b="1" dirty="0">
                <a:latin typeface="Arial"/>
                <a:cs typeface="Arial"/>
              </a:rPr>
              <a:t>effect</a:t>
            </a:r>
            <a:r>
              <a:rPr b="1" spc="-25" dirty="0">
                <a:latin typeface="Arial"/>
                <a:cs typeface="Arial"/>
              </a:rPr>
              <a:t> </a:t>
            </a:r>
            <a:r>
              <a:rPr b="1" dirty="0">
                <a:latin typeface="Arial"/>
                <a:cs typeface="Arial"/>
              </a:rPr>
              <a:t>of</a:t>
            </a:r>
            <a:r>
              <a:rPr b="1" spc="-25" dirty="0">
                <a:latin typeface="Arial"/>
                <a:cs typeface="Arial"/>
              </a:rPr>
              <a:t> </a:t>
            </a:r>
            <a:r>
              <a:rPr b="1" dirty="0">
                <a:latin typeface="Arial"/>
                <a:cs typeface="Arial"/>
              </a:rPr>
              <a:t>10</a:t>
            </a:r>
            <a:r>
              <a:rPr b="1" spc="-25" dirty="0">
                <a:latin typeface="Arial"/>
                <a:cs typeface="Arial"/>
              </a:rPr>
              <a:t> </a:t>
            </a:r>
            <a:r>
              <a:rPr b="1" dirty="0">
                <a:latin typeface="Arial"/>
                <a:cs typeface="Arial"/>
              </a:rPr>
              <a:t>mg</a:t>
            </a:r>
            <a:r>
              <a:rPr b="1" spc="-25" dirty="0">
                <a:latin typeface="Arial"/>
                <a:cs typeface="Arial"/>
              </a:rPr>
              <a:t> </a:t>
            </a:r>
            <a:r>
              <a:rPr b="1" dirty="0">
                <a:latin typeface="Arial"/>
                <a:cs typeface="Arial"/>
              </a:rPr>
              <a:t>oral</a:t>
            </a:r>
            <a:r>
              <a:rPr b="1" spc="-25" dirty="0">
                <a:latin typeface="Arial"/>
                <a:cs typeface="Arial"/>
              </a:rPr>
              <a:t> </a:t>
            </a:r>
            <a:r>
              <a:rPr b="1" dirty="0">
                <a:latin typeface="Arial"/>
                <a:cs typeface="Arial"/>
              </a:rPr>
              <a:t>zinc</a:t>
            </a:r>
            <a:r>
              <a:rPr b="1" spc="-35" dirty="0">
                <a:latin typeface="Arial"/>
                <a:cs typeface="Arial"/>
              </a:rPr>
              <a:t> </a:t>
            </a:r>
            <a:r>
              <a:rPr b="1" spc="-11" dirty="0">
                <a:latin typeface="Arial"/>
                <a:cs typeface="Arial"/>
              </a:rPr>
              <a:t>administered </a:t>
            </a:r>
            <a:r>
              <a:rPr b="1" dirty="0">
                <a:latin typeface="Arial"/>
                <a:cs typeface="Arial"/>
              </a:rPr>
              <a:t>as</a:t>
            </a:r>
            <a:r>
              <a:rPr b="1" spc="-15" dirty="0">
                <a:latin typeface="Arial"/>
                <a:cs typeface="Arial"/>
              </a:rPr>
              <a:t> </a:t>
            </a:r>
            <a:r>
              <a:rPr b="1" dirty="0">
                <a:latin typeface="Arial"/>
                <a:cs typeface="Arial"/>
              </a:rPr>
              <a:t>a</a:t>
            </a:r>
            <a:r>
              <a:rPr b="1" spc="-11" dirty="0">
                <a:latin typeface="Arial"/>
                <a:cs typeface="Arial"/>
              </a:rPr>
              <a:t> </a:t>
            </a:r>
            <a:r>
              <a:rPr b="1" dirty="0">
                <a:latin typeface="Arial"/>
                <a:cs typeface="Arial"/>
              </a:rPr>
              <a:t>single</a:t>
            </a:r>
            <a:r>
              <a:rPr b="1" spc="-31" dirty="0">
                <a:latin typeface="Arial"/>
                <a:cs typeface="Arial"/>
              </a:rPr>
              <a:t> </a:t>
            </a:r>
            <a:r>
              <a:rPr b="1" dirty="0">
                <a:latin typeface="Arial"/>
                <a:cs typeface="Arial"/>
              </a:rPr>
              <a:t>daily</a:t>
            </a:r>
            <a:r>
              <a:rPr b="1" spc="-25" dirty="0">
                <a:latin typeface="Arial"/>
                <a:cs typeface="Arial"/>
              </a:rPr>
              <a:t> </a:t>
            </a:r>
            <a:r>
              <a:rPr b="1" dirty="0">
                <a:latin typeface="Arial"/>
                <a:cs typeface="Arial"/>
              </a:rPr>
              <a:t>dose</a:t>
            </a:r>
            <a:r>
              <a:rPr b="1" spc="-20" dirty="0">
                <a:latin typeface="Arial"/>
                <a:cs typeface="Arial"/>
              </a:rPr>
              <a:t> </a:t>
            </a:r>
            <a:r>
              <a:rPr b="1" dirty="0">
                <a:latin typeface="Arial"/>
                <a:cs typeface="Arial"/>
              </a:rPr>
              <a:t>to</a:t>
            </a:r>
            <a:r>
              <a:rPr b="1" spc="-25" dirty="0">
                <a:latin typeface="Arial"/>
                <a:cs typeface="Arial"/>
              </a:rPr>
              <a:t> </a:t>
            </a:r>
            <a:r>
              <a:rPr b="1" dirty="0">
                <a:latin typeface="Arial"/>
                <a:cs typeface="Arial"/>
              </a:rPr>
              <a:t>children</a:t>
            </a:r>
            <a:r>
              <a:rPr b="1" spc="-31" dirty="0">
                <a:latin typeface="Arial"/>
                <a:cs typeface="Arial"/>
              </a:rPr>
              <a:t> </a:t>
            </a:r>
            <a:r>
              <a:rPr b="1" dirty="0">
                <a:latin typeface="Arial"/>
                <a:cs typeface="Arial"/>
              </a:rPr>
              <a:t>aged</a:t>
            </a:r>
            <a:r>
              <a:rPr b="1" spc="-15" dirty="0">
                <a:latin typeface="Arial"/>
                <a:cs typeface="Arial"/>
              </a:rPr>
              <a:t> </a:t>
            </a:r>
            <a:r>
              <a:rPr b="1" spc="-11" dirty="0">
                <a:latin typeface="Arial"/>
                <a:cs typeface="Arial"/>
              </a:rPr>
              <a:t>6-</a:t>
            </a:r>
            <a:r>
              <a:rPr b="1" dirty="0">
                <a:latin typeface="Arial"/>
                <a:cs typeface="Arial"/>
              </a:rPr>
              <a:t>24 </a:t>
            </a:r>
            <a:r>
              <a:rPr b="1" spc="-11" dirty="0">
                <a:latin typeface="Arial"/>
                <a:cs typeface="Arial"/>
              </a:rPr>
              <a:t>months </a:t>
            </a:r>
            <a:r>
              <a:rPr b="1" dirty="0">
                <a:latin typeface="Arial"/>
                <a:cs typeface="Arial"/>
              </a:rPr>
              <a:t>with</a:t>
            </a:r>
            <a:r>
              <a:rPr b="1" spc="-71" dirty="0">
                <a:latin typeface="Arial"/>
                <a:cs typeface="Arial"/>
              </a:rPr>
              <a:t> </a:t>
            </a:r>
            <a:r>
              <a:rPr b="1" dirty="0">
                <a:latin typeface="Arial"/>
                <a:cs typeface="Arial"/>
              </a:rPr>
              <a:t>acute</a:t>
            </a:r>
            <a:r>
              <a:rPr b="1" spc="-11" dirty="0">
                <a:latin typeface="Arial"/>
                <a:cs typeface="Arial"/>
              </a:rPr>
              <a:t> </a:t>
            </a:r>
            <a:r>
              <a:rPr b="1" dirty="0">
                <a:latin typeface="Arial"/>
                <a:cs typeface="Arial"/>
              </a:rPr>
              <a:t>diarrhoea</a:t>
            </a:r>
            <a:r>
              <a:rPr b="1" spc="-11" dirty="0">
                <a:latin typeface="Arial"/>
                <a:cs typeface="Arial"/>
              </a:rPr>
              <a:t> </a:t>
            </a:r>
            <a:r>
              <a:rPr b="1" dirty="0">
                <a:latin typeface="Arial"/>
                <a:cs typeface="Arial"/>
              </a:rPr>
              <a:t>and</a:t>
            </a:r>
            <a:r>
              <a:rPr b="1" spc="-20" dirty="0">
                <a:latin typeface="Arial"/>
                <a:cs typeface="Arial"/>
              </a:rPr>
              <a:t> </a:t>
            </a:r>
            <a:r>
              <a:rPr b="1" dirty="0">
                <a:latin typeface="Arial"/>
                <a:cs typeface="Arial"/>
              </a:rPr>
              <a:t>some dehydration</a:t>
            </a:r>
            <a:r>
              <a:rPr b="1" spc="-15" dirty="0">
                <a:latin typeface="Arial"/>
                <a:cs typeface="Arial"/>
              </a:rPr>
              <a:t> </a:t>
            </a:r>
            <a:r>
              <a:rPr b="1" dirty="0">
                <a:latin typeface="Arial"/>
                <a:cs typeface="Arial"/>
              </a:rPr>
              <a:t>on</a:t>
            </a:r>
            <a:r>
              <a:rPr b="1" spc="-20" dirty="0">
                <a:latin typeface="Arial"/>
                <a:cs typeface="Arial"/>
              </a:rPr>
              <a:t> </a:t>
            </a:r>
            <a:r>
              <a:rPr b="1" spc="-11" dirty="0">
                <a:latin typeface="Arial"/>
                <a:cs typeface="Arial"/>
              </a:rPr>
              <a:t>stool </a:t>
            </a:r>
            <a:r>
              <a:rPr b="1" dirty="0">
                <a:latin typeface="Arial"/>
                <a:cs typeface="Arial"/>
              </a:rPr>
              <a:t>output,</a:t>
            </a:r>
            <a:r>
              <a:rPr b="1" spc="-51" dirty="0">
                <a:latin typeface="Arial"/>
                <a:cs typeface="Arial"/>
              </a:rPr>
              <a:t> </a:t>
            </a:r>
            <a:r>
              <a:rPr b="1" dirty="0">
                <a:latin typeface="Arial"/>
                <a:cs typeface="Arial"/>
              </a:rPr>
              <a:t>episode</a:t>
            </a:r>
            <a:r>
              <a:rPr b="1" spc="-15" dirty="0">
                <a:latin typeface="Arial"/>
                <a:cs typeface="Arial"/>
              </a:rPr>
              <a:t> </a:t>
            </a:r>
            <a:r>
              <a:rPr b="1" dirty="0">
                <a:latin typeface="Arial"/>
                <a:cs typeface="Arial"/>
              </a:rPr>
              <a:t>duration</a:t>
            </a:r>
            <a:r>
              <a:rPr b="1" spc="-31" dirty="0">
                <a:latin typeface="Arial"/>
                <a:cs typeface="Arial"/>
              </a:rPr>
              <a:t> </a:t>
            </a:r>
            <a:r>
              <a:rPr b="1" dirty="0">
                <a:latin typeface="Arial"/>
                <a:cs typeface="Arial"/>
              </a:rPr>
              <a:t>and</a:t>
            </a:r>
            <a:r>
              <a:rPr b="1" spc="-15" dirty="0">
                <a:latin typeface="Arial"/>
                <a:cs typeface="Arial"/>
              </a:rPr>
              <a:t> </a:t>
            </a:r>
            <a:r>
              <a:rPr b="1" dirty="0">
                <a:latin typeface="Arial"/>
                <a:cs typeface="Arial"/>
              </a:rPr>
              <a:t>need</a:t>
            </a:r>
            <a:r>
              <a:rPr b="1" spc="-15" dirty="0">
                <a:latin typeface="Arial"/>
                <a:cs typeface="Arial"/>
              </a:rPr>
              <a:t> </a:t>
            </a:r>
            <a:r>
              <a:rPr b="1" dirty="0">
                <a:latin typeface="Arial"/>
                <a:cs typeface="Arial"/>
              </a:rPr>
              <a:t>for</a:t>
            </a:r>
            <a:r>
              <a:rPr b="1" spc="-15" dirty="0">
                <a:latin typeface="Arial"/>
                <a:cs typeface="Arial"/>
              </a:rPr>
              <a:t> </a:t>
            </a:r>
            <a:r>
              <a:rPr b="1" spc="-11" dirty="0">
                <a:latin typeface="Arial"/>
                <a:cs typeface="Arial"/>
              </a:rPr>
              <a:t>intravenous fluids</a:t>
            </a:r>
            <a:endParaRPr>
              <a:latin typeface="Arial"/>
              <a:cs typeface="Arial"/>
            </a:endParaRPr>
          </a:p>
          <a:p>
            <a:pPr marL="7214690">
              <a:spcBef>
                <a:spcPts val="195"/>
              </a:spcBef>
            </a:pPr>
            <a:r>
              <a:rPr sz="2100" b="1" spc="-11" dirty="0">
                <a:solidFill>
                  <a:srgbClr val="3399FF"/>
                </a:solidFill>
                <a:latin typeface="Arial"/>
                <a:cs typeface="Arial"/>
              </a:rPr>
              <a:t>Precise</a:t>
            </a:r>
            <a:endParaRPr sz="2100">
              <a:latin typeface="Arial"/>
              <a:cs typeface="Arial"/>
            </a:endParaRPr>
          </a:p>
        </p:txBody>
      </p:sp>
      <p:sp>
        <p:nvSpPr>
          <p:cNvPr id="19" name="object 19"/>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29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30</a:t>
            </a:r>
          </a:p>
        </p:txBody>
      </p:sp>
      <p:sp>
        <p:nvSpPr>
          <p:cNvPr id="2" name="object 2"/>
          <p:cNvSpPr txBox="1">
            <a:spLocks noGrp="1"/>
          </p:cNvSpPr>
          <p:nvPr>
            <p:ph type="title"/>
          </p:nvPr>
        </p:nvSpPr>
        <p:spPr>
          <a:xfrm>
            <a:off x="2742441" y="2591816"/>
            <a:ext cx="3662045" cy="627736"/>
          </a:xfrm>
          <a:prstGeom prst="rect">
            <a:avLst/>
          </a:prstGeom>
        </p:spPr>
        <p:txBody>
          <a:bodyPr vert="horz" wrap="square" lIns="0" tIns="12065" rIns="0" bIns="0" rtlCol="0">
            <a:spAutoFit/>
          </a:bodyPr>
          <a:lstStyle/>
          <a:p>
            <a:pPr marL="12700">
              <a:spcBef>
                <a:spcPts val="95"/>
              </a:spcBef>
            </a:pPr>
            <a:r>
              <a:rPr sz="4000" spc="-11" dirty="0"/>
              <a:t>Randomization</a:t>
            </a:r>
            <a:endParaRPr sz="4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31</a:t>
            </a:r>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1217264">
              <a:spcBef>
                <a:spcPts val="105"/>
              </a:spcBef>
            </a:pPr>
            <a:r>
              <a:rPr sz="4400" dirty="0">
                <a:latin typeface="Times New Roman"/>
                <a:cs typeface="Times New Roman"/>
              </a:rPr>
              <a:t>Value</a:t>
            </a:r>
            <a:r>
              <a:rPr sz="4400" spc="-25" dirty="0">
                <a:latin typeface="Times New Roman"/>
                <a:cs typeface="Times New Roman"/>
              </a:rPr>
              <a:t> </a:t>
            </a:r>
            <a:r>
              <a:rPr sz="4400" dirty="0">
                <a:latin typeface="Times New Roman"/>
                <a:cs typeface="Times New Roman"/>
              </a:rPr>
              <a:t>of </a:t>
            </a:r>
            <a:r>
              <a:rPr sz="4400" spc="-11" dirty="0">
                <a:latin typeface="Times New Roman"/>
                <a:cs typeface="Times New Roman"/>
              </a:rPr>
              <a:t>Randomization</a:t>
            </a:r>
            <a:endParaRPr sz="4400">
              <a:latin typeface="Times New Roman"/>
              <a:cs typeface="Times New Roman"/>
            </a:endParaRPr>
          </a:p>
        </p:txBody>
      </p:sp>
      <p:sp>
        <p:nvSpPr>
          <p:cNvPr id="3" name="object 3"/>
          <p:cNvSpPr txBox="1"/>
          <p:nvPr/>
        </p:nvSpPr>
        <p:spPr>
          <a:xfrm>
            <a:off x="764543" y="2001139"/>
            <a:ext cx="7770495" cy="4419800"/>
          </a:xfrm>
          <a:prstGeom prst="rect">
            <a:avLst/>
          </a:prstGeom>
        </p:spPr>
        <p:txBody>
          <a:bodyPr vert="horz" wrap="square" lIns="0" tIns="13335" rIns="0" bIns="0" rtlCol="0">
            <a:spAutoFit/>
          </a:bodyPr>
          <a:lstStyle/>
          <a:p>
            <a:pPr marL="355591" marR="350511" indent="-343526">
              <a:spcBef>
                <a:spcPts val="105"/>
              </a:spcBef>
              <a:buChar char="•"/>
              <a:tabLst>
                <a:tab pos="355591" algn="l"/>
              </a:tabLst>
            </a:pPr>
            <a:r>
              <a:rPr sz="3200" dirty="0">
                <a:latin typeface="Times New Roman"/>
                <a:cs typeface="Times New Roman"/>
              </a:rPr>
              <a:t>Tends</a:t>
            </a:r>
            <a:r>
              <a:rPr sz="3200" spc="-11" dirty="0">
                <a:latin typeface="Times New Roman"/>
                <a:cs typeface="Times New Roman"/>
              </a:rPr>
              <a:t> </a:t>
            </a:r>
            <a:r>
              <a:rPr sz="3200" dirty="0">
                <a:latin typeface="Times New Roman"/>
                <a:cs typeface="Times New Roman"/>
              </a:rPr>
              <a:t>to</a:t>
            </a:r>
            <a:r>
              <a:rPr sz="3200" spc="5" dirty="0">
                <a:latin typeface="Times New Roman"/>
                <a:cs typeface="Times New Roman"/>
              </a:rPr>
              <a:t> </a:t>
            </a:r>
            <a:r>
              <a:rPr sz="3200" dirty="0">
                <a:latin typeface="Times New Roman"/>
                <a:cs typeface="Times New Roman"/>
              </a:rPr>
              <a:t>balance</a:t>
            </a:r>
            <a:r>
              <a:rPr sz="3200" spc="-20" dirty="0">
                <a:latin typeface="Times New Roman"/>
                <a:cs typeface="Times New Roman"/>
              </a:rPr>
              <a:t> </a:t>
            </a:r>
            <a:r>
              <a:rPr sz="3200" dirty="0">
                <a:latin typeface="Times New Roman"/>
                <a:cs typeface="Times New Roman"/>
              </a:rPr>
              <a:t>baseline</a:t>
            </a:r>
            <a:r>
              <a:rPr sz="3200" spc="-11" dirty="0">
                <a:latin typeface="Times New Roman"/>
                <a:cs typeface="Times New Roman"/>
              </a:rPr>
              <a:t> </a:t>
            </a:r>
            <a:r>
              <a:rPr sz="3200" dirty="0">
                <a:latin typeface="Times New Roman"/>
                <a:cs typeface="Times New Roman"/>
              </a:rPr>
              <a:t>characteristics</a:t>
            </a:r>
            <a:r>
              <a:rPr sz="3200" spc="-31" dirty="0">
                <a:latin typeface="Times New Roman"/>
                <a:cs typeface="Times New Roman"/>
              </a:rPr>
              <a:t> </a:t>
            </a:r>
            <a:r>
              <a:rPr sz="3200" spc="-25" dirty="0">
                <a:latin typeface="Times New Roman"/>
                <a:cs typeface="Times New Roman"/>
              </a:rPr>
              <a:t>of </a:t>
            </a:r>
            <a:r>
              <a:rPr sz="3200" dirty="0">
                <a:latin typeface="Times New Roman"/>
                <a:cs typeface="Times New Roman"/>
              </a:rPr>
              <a:t>the</a:t>
            </a:r>
            <a:r>
              <a:rPr sz="3200" spc="5" dirty="0">
                <a:latin typeface="Times New Roman"/>
                <a:cs typeface="Times New Roman"/>
              </a:rPr>
              <a:t> </a:t>
            </a:r>
            <a:r>
              <a:rPr sz="3200" dirty="0">
                <a:latin typeface="Times New Roman"/>
                <a:cs typeface="Times New Roman"/>
              </a:rPr>
              <a:t>treatment</a:t>
            </a:r>
            <a:r>
              <a:rPr sz="3200" spc="-25" dirty="0">
                <a:latin typeface="Times New Roman"/>
                <a:cs typeface="Times New Roman"/>
              </a:rPr>
              <a:t> </a:t>
            </a:r>
            <a:r>
              <a:rPr sz="3200" spc="-11" dirty="0">
                <a:latin typeface="Times New Roman"/>
                <a:cs typeface="Times New Roman"/>
              </a:rPr>
              <a:t>groups</a:t>
            </a:r>
            <a:endParaRPr sz="3200">
              <a:latin typeface="Times New Roman"/>
              <a:cs typeface="Times New Roman"/>
            </a:endParaRPr>
          </a:p>
          <a:p>
            <a:pPr marL="754996" marR="5080" lvl="1" indent="-285744">
              <a:spcBef>
                <a:spcPts val="675"/>
              </a:spcBef>
              <a:buChar char="–"/>
              <a:tabLst>
                <a:tab pos="756266" algn="l"/>
              </a:tabLst>
            </a:pPr>
            <a:r>
              <a:rPr sz="2800" dirty="0">
                <a:latin typeface="Times New Roman"/>
                <a:cs typeface="Times New Roman"/>
              </a:rPr>
              <a:t>Aims</a:t>
            </a:r>
            <a:r>
              <a:rPr sz="2800" spc="-51" dirty="0">
                <a:latin typeface="Times New Roman"/>
                <a:cs typeface="Times New Roman"/>
              </a:rPr>
              <a:t> </a:t>
            </a:r>
            <a:r>
              <a:rPr sz="2800" dirty="0">
                <a:latin typeface="Times New Roman"/>
                <a:cs typeface="Times New Roman"/>
              </a:rPr>
              <a:t>to</a:t>
            </a:r>
            <a:r>
              <a:rPr sz="2800" spc="-75" dirty="0">
                <a:latin typeface="Times New Roman"/>
                <a:cs typeface="Times New Roman"/>
              </a:rPr>
              <a:t> </a:t>
            </a:r>
            <a:r>
              <a:rPr sz="2800" dirty="0">
                <a:latin typeface="Times New Roman"/>
                <a:cs typeface="Times New Roman"/>
              </a:rPr>
              <a:t>eliminate</a:t>
            </a:r>
            <a:r>
              <a:rPr sz="2800" spc="-80" dirty="0">
                <a:latin typeface="Times New Roman"/>
                <a:cs typeface="Times New Roman"/>
              </a:rPr>
              <a:t> </a:t>
            </a:r>
            <a:r>
              <a:rPr sz="2800" dirty="0">
                <a:latin typeface="Times New Roman"/>
                <a:cs typeface="Times New Roman"/>
              </a:rPr>
              <a:t>confounding</a:t>
            </a:r>
            <a:r>
              <a:rPr sz="2800" spc="-91" dirty="0">
                <a:latin typeface="Times New Roman"/>
                <a:cs typeface="Times New Roman"/>
              </a:rPr>
              <a:t> </a:t>
            </a:r>
            <a:r>
              <a:rPr sz="2800" dirty="0">
                <a:latin typeface="Times New Roman"/>
                <a:cs typeface="Times New Roman"/>
              </a:rPr>
              <a:t>due</a:t>
            </a:r>
            <a:r>
              <a:rPr sz="2800" spc="-85" dirty="0">
                <a:latin typeface="Times New Roman"/>
                <a:cs typeface="Times New Roman"/>
              </a:rPr>
              <a:t> </a:t>
            </a:r>
            <a:r>
              <a:rPr sz="2800" dirty="0">
                <a:latin typeface="Times New Roman"/>
                <a:cs typeface="Times New Roman"/>
              </a:rPr>
              <a:t>to</a:t>
            </a:r>
            <a:r>
              <a:rPr sz="2800" spc="-71" dirty="0">
                <a:latin typeface="Times New Roman"/>
                <a:cs typeface="Times New Roman"/>
              </a:rPr>
              <a:t> </a:t>
            </a:r>
            <a:r>
              <a:rPr sz="2800" spc="-11" dirty="0">
                <a:latin typeface="Times New Roman"/>
                <a:cs typeface="Times New Roman"/>
              </a:rPr>
              <a:t>measured 	</a:t>
            </a:r>
            <a:r>
              <a:rPr sz="2800" dirty="0">
                <a:latin typeface="Times New Roman"/>
                <a:cs typeface="Times New Roman"/>
              </a:rPr>
              <a:t>and</a:t>
            </a:r>
            <a:r>
              <a:rPr sz="2800" spc="-91" dirty="0">
                <a:latin typeface="Times New Roman"/>
                <a:cs typeface="Times New Roman"/>
              </a:rPr>
              <a:t> </a:t>
            </a:r>
            <a:r>
              <a:rPr sz="2800" dirty="0">
                <a:latin typeface="Times New Roman"/>
                <a:cs typeface="Times New Roman"/>
              </a:rPr>
              <a:t>unmeasured</a:t>
            </a:r>
            <a:r>
              <a:rPr sz="2800" spc="-85" dirty="0">
                <a:latin typeface="Times New Roman"/>
                <a:cs typeface="Times New Roman"/>
              </a:rPr>
              <a:t> </a:t>
            </a:r>
            <a:r>
              <a:rPr sz="2800" dirty="0">
                <a:latin typeface="Times New Roman"/>
                <a:cs typeface="Times New Roman"/>
              </a:rPr>
              <a:t>risk</a:t>
            </a:r>
            <a:r>
              <a:rPr sz="2800" spc="-75" dirty="0">
                <a:latin typeface="Times New Roman"/>
                <a:cs typeface="Times New Roman"/>
              </a:rPr>
              <a:t> </a:t>
            </a:r>
            <a:r>
              <a:rPr sz="2800" dirty="0">
                <a:latin typeface="Times New Roman"/>
                <a:cs typeface="Times New Roman"/>
              </a:rPr>
              <a:t>factors</a:t>
            </a:r>
            <a:r>
              <a:rPr sz="2800" spc="-91" dirty="0">
                <a:latin typeface="Times New Roman"/>
                <a:cs typeface="Times New Roman"/>
              </a:rPr>
              <a:t> </a:t>
            </a:r>
            <a:r>
              <a:rPr sz="2800" dirty="0">
                <a:latin typeface="Times New Roman"/>
                <a:cs typeface="Times New Roman"/>
              </a:rPr>
              <a:t>(preventive</a:t>
            </a:r>
            <a:r>
              <a:rPr sz="2800" spc="-105" dirty="0">
                <a:latin typeface="Times New Roman"/>
                <a:cs typeface="Times New Roman"/>
              </a:rPr>
              <a:t> </a:t>
            </a:r>
            <a:r>
              <a:rPr sz="2800" dirty="0">
                <a:latin typeface="Times New Roman"/>
                <a:cs typeface="Times New Roman"/>
              </a:rPr>
              <a:t>trials)</a:t>
            </a:r>
            <a:r>
              <a:rPr sz="2800" spc="-91" dirty="0">
                <a:latin typeface="Times New Roman"/>
                <a:cs typeface="Times New Roman"/>
              </a:rPr>
              <a:t> </a:t>
            </a:r>
            <a:r>
              <a:rPr sz="2800" spc="-25" dirty="0">
                <a:latin typeface="Times New Roman"/>
                <a:cs typeface="Times New Roman"/>
              </a:rPr>
              <a:t>or 	</a:t>
            </a:r>
            <a:r>
              <a:rPr sz="2800" dirty="0">
                <a:latin typeface="Times New Roman"/>
                <a:cs typeface="Times New Roman"/>
              </a:rPr>
              <a:t>factors</a:t>
            </a:r>
            <a:r>
              <a:rPr sz="2800" spc="-105" dirty="0">
                <a:latin typeface="Times New Roman"/>
                <a:cs typeface="Times New Roman"/>
              </a:rPr>
              <a:t> </a:t>
            </a:r>
            <a:r>
              <a:rPr sz="2800" dirty="0">
                <a:latin typeface="Times New Roman"/>
                <a:cs typeface="Times New Roman"/>
              </a:rPr>
              <a:t>predicting</a:t>
            </a:r>
            <a:r>
              <a:rPr sz="2800" spc="-125" dirty="0">
                <a:latin typeface="Times New Roman"/>
                <a:cs typeface="Times New Roman"/>
              </a:rPr>
              <a:t> </a:t>
            </a:r>
            <a:r>
              <a:rPr sz="2800" dirty="0">
                <a:latin typeface="Times New Roman"/>
                <a:cs typeface="Times New Roman"/>
              </a:rPr>
              <a:t>recovery</a:t>
            </a:r>
            <a:r>
              <a:rPr sz="2800" spc="-100" dirty="0">
                <a:latin typeface="Times New Roman"/>
                <a:cs typeface="Times New Roman"/>
              </a:rPr>
              <a:t> </a:t>
            </a:r>
            <a:r>
              <a:rPr sz="2800" dirty="0">
                <a:latin typeface="Times New Roman"/>
                <a:cs typeface="Times New Roman"/>
              </a:rPr>
              <a:t>(treatment</a:t>
            </a:r>
            <a:r>
              <a:rPr sz="2800" spc="-111" dirty="0">
                <a:latin typeface="Times New Roman"/>
                <a:cs typeface="Times New Roman"/>
              </a:rPr>
              <a:t> </a:t>
            </a:r>
            <a:r>
              <a:rPr sz="2800" spc="-11" dirty="0">
                <a:latin typeface="Times New Roman"/>
                <a:cs typeface="Times New Roman"/>
              </a:rPr>
              <a:t>trials)</a:t>
            </a:r>
            <a:endParaRPr sz="2800">
              <a:latin typeface="Times New Roman"/>
              <a:cs typeface="Times New Roman"/>
            </a:endParaRPr>
          </a:p>
          <a:p>
            <a:pPr marL="754996" marR="1177896" lvl="1" indent="-285744">
              <a:spcBef>
                <a:spcPts val="675"/>
              </a:spcBef>
              <a:buChar char="–"/>
              <a:tabLst>
                <a:tab pos="756266" algn="l"/>
              </a:tabLst>
            </a:pPr>
            <a:r>
              <a:rPr sz="2800" dirty="0">
                <a:latin typeface="Times New Roman"/>
                <a:cs typeface="Times New Roman"/>
              </a:rPr>
              <a:t>Aims</a:t>
            </a:r>
            <a:r>
              <a:rPr sz="2800" spc="-40" dirty="0">
                <a:latin typeface="Times New Roman"/>
                <a:cs typeface="Times New Roman"/>
              </a:rPr>
              <a:t> </a:t>
            </a:r>
            <a:r>
              <a:rPr sz="2800" dirty="0">
                <a:latin typeface="Times New Roman"/>
                <a:cs typeface="Times New Roman"/>
              </a:rPr>
              <a:t>to</a:t>
            </a:r>
            <a:r>
              <a:rPr sz="2800" spc="-71" dirty="0">
                <a:latin typeface="Times New Roman"/>
                <a:cs typeface="Times New Roman"/>
              </a:rPr>
              <a:t> </a:t>
            </a:r>
            <a:r>
              <a:rPr sz="2800" dirty="0">
                <a:latin typeface="Times New Roman"/>
                <a:cs typeface="Times New Roman"/>
              </a:rPr>
              <a:t>provide</a:t>
            </a:r>
            <a:r>
              <a:rPr sz="2800" spc="-80" dirty="0">
                <a:latin typeface="Times New Roman"/>
                <a:cs typeface="Times New Roman"/>
              </a:rPr>
              <a:t> </a:t>
            </a:r>
            <a:r>
              <a:rPr sz="2800" dirty="0">
                <a:latin typeface="Times New Roman"/>
                <a:cs typeface="Times New Roman"/>
              </a:rPr>
              <a:t>an</a:t>
            </a:r>
            <a:r>
              <a:rPr sz="2800" spc="-60" dirty="0">
                <a:latin typeface="Times New Roman"/>
                <a:cs typeface="Times New Roman"/>
              </a:rPr>
              <a:t> </a:t>
            </a:r>
            <a:r>
              <a:rPr sz="2800" dirty="0">
                <a:latin typeface="Times New Roman"/>
                <a:cs typeface="Times New Roman"/>
              </a:rPr>
              <a:t>unbiased</a:t>
            </a:r>
            <a:r>
              <a:rPr sz="2800" spc="-75" dirty="0">
                <a:latin typeface="Times New Roman"/>
                <a:cs typeface="Times New Roman"/>
              </a:rPr>
              <a:t> </a:t>
            </a:r>
            <a:r>
              <a:rPr sz="2800" spc="-11" dirty="0">
                <a:latin typeface="Times New Roman"/>
                <a:cs typeface="Times New Roman"/>
              </a:rPr>
              <a:t>comparison 	</a:t>
            </a:r>
            <a:r>
              <a:rPr sz="2800" dirty="0">
                <a:latin typeface="Times New Roman"/>
                <a:cs typeface="Times New Roman"/>
              </a:rPr>
              <a:t>between</a:t>
            </a:r>
            <a:r>
              <a:rPr sz="2800" spc="-115" dirty="0">
                <a:latin typeface="Times New Roman"/>
                <a:cs typeface="Times New Roman"/>
              </a:rPr>
              <a:t> </a:t>
            </a:r>
            <a:r>
              <a:rPr sz="2800" spc="-11" dirty="0">
                <a:latin typeface="Times New Roman"/>
                <a:cs typeface="Times New Roman"/>
              </a:rPr>
              <a:t>groups</a:t>
            </a:r>
            <a:endParaRPr sz="2800">
              <a:latin typeface="Times New Roman"/>
              <a:cs typeface="Times New Roman"/>
            </a:endParaRPr>
          </a:p>
          <a:p>
            <a:pPr marL="355591" marR="1918923" indent="-343526">
              <a:spcBef>
                <a:spcPts val="765"/>
              </a:spcBef>
              <a:buChar char="•"/>
              <a:tabLst>
                <a:tab pos="355591" algn="l"/>
              </a:tabLst>
            </a:pPr>
            <a:r>
              <a:rPr sz="3200" dirty="0">
                <a:latin typeface="Times New Roman"/>
                <a:cs typeface="Times New Roman"/>
              </a:rPr>
              <a:t>Does</a:t>
            </a:r>
            <a:r>
              <a:rPr sz="3200" spc="5" dirty="0">
                <a:latin typeface="Times New Roman"/>
                <a:cs typeface="Times New Roman"/>
              </a:rPr>
              <a:t> </a:t>
            </a:r>
            <a:r>
              <a:rPr sz="3200" dirty="0">
                <a:latin typeface="Times New Roman"/>
                <a:cs typeface="Times New Roman"/>
              </a:rPr>
              <a:t>NOT</a:t>
            </a:r>
            <a:r>
              <a:rPr sz="3200" spc="-20" dirty="0">
                <a:latin typeface="Times New Roman"/>
                <a:cs typeface="Times New Roman"/>
              </a:rPr>
              <a:t> </a:t>
            </a:r>
            <a:r>
              <a:rPr sz="3200" dirty="0">
                <a:latin typeface="Times New Roman"/>
                <a:cs typeface="Times New Roman"/>
              </a:rPr>
              <a:t>maintain</a:t>
            </a:r>
            <a:r>
              <a:rPr sz="3200" spc="-20" dirty="0">
                <a:latin typeface="Times New Roman"/>
                <a:cs typeface="Times New Roman"/>
              </a:rPr>
              <a:t> </a:t>
            </a:r>
            <a:r>
              <a:rPr sz="3200" dirty="0">
                <a:latin typeface="Times New Roman"/>
                <a:cs typeface="Times New Roman"/>
              </a:rPr>
              <a:t>balance</a:t>
            </a:r>
            <a:r>
              <a:rPr sz="3200" spc="-11" dirty="0">
                <a:latin typeface="Times New Roman"/>
                <a:cs typeface="Times New Roman"/>
              </a:rPr>
              <a:t> after randomization</a:t>
            </a:r>
            <a:endParaRPr sz="32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552502">
              <a:lnSpc>
                <a:spcPts val="1631"/>
              </a:lnSpc>
            </a:pPr>
            <a:fld id="{81D60167-4931-47E6-BA6A-407CBD079E47}" type="slidenum">
              <a:rPr dirty="0"/>
              <a:pPr marL="7552502">
                <a:lnSpc>
                  <a:spcPts val="1631"/>
                </a:lnSpc>
              </a:pPr>
              <a:t>3</a:t>
            </a:fld>
            <a:endParaRPr dirty="0"/>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057349">
              <a:spcBef>
                <a:spcPts val="105"/>
              </a:spcBef>
            </a:pPr>
            <a:r>
              <a:rPr sz="4400" b="0" dirty="0">
                <a:latin typeface="Times New Roman"/>
                <a:cs typeface="Times New Roman"/>
              </a:rPr>
              <a:t>Definition</a:t>
            </a:r>
            <a:r>
              <a:rPr sz="4400" b="0" spc="-25" dirty="0">
                <a:latin typeface="Times New Roman"/>
                <a:cs typeface="Times New Roman"/>
              </a:rPr>
              <a:t> </a:t>
            </a:r>
            <a:r>
              <a:rPr sz="4400" b="0" dirty="0">
                <a:latin typeface="Times New Roman"/>
                <a:cs typeface="Times New Roman"/>
              </a:rPr>
              <a:t>of </a:t>
            </a:r>
            <a:r>
              <a:rPr sz="4400" b="0" spc="-25" dirty="0">
                <a:latin typeface="Times New Roman"/>
                <a:cs typeface="Times New Roman"/>
              </a:rPr>
              <a:t>RCT</a:t>
            </a:r>
            <a:endParaRPr sz="4400">
              <a:latin typeface="Times New Roman"/>
              <a:cs typeface="Times New Roman"/>
            </a:endParaRPr>
          </a:p>
        </p:txBody>
      </p:sp>
      <p:sp>
        <p:nvSpPr>
          <p:cNvPr id="3" name="object 3"/>
          <p:cNvSpPr txBox="1"/>
          <p:nvPr/>
        </p:nvSpPr>
        <p:spPr>
          <a:xfrm>
            <a:off x="764543" y="1904212"/>
            <a:ext cx="7541895" cy="4003660"/>
          </a:xfrm>
          <a:prstGeom prst="rect">
            <a:avLst/>
          </a:prstGeom>
        </p:spPr>
        <p:txBody>
          <a:bodyPr vert="horz" wrap="square" lIns="0" tIns="60960" rIns="0" bIns="0" rtlCol="0">
            <a:spAutoFit/>
          </a:bodyPr>
          <a:lstStyle/>
          <a:p>
            <a:pPr marL="355591" indent="-342891">
              <a:spcBef>
                <a:spcPts val="480"/>
              </a:spcBef>
              <a:buChar char="•"/>
              <a:tabLst>
                <a:tab pos="355591" algn="l"/>
              </a:tabLst>
            </a:pPr>
            <a:r>
              <a:rPr sz="3200" dirty="0">
                <a:latin typeface="Times New Roman"/>
                <a:cs typeface="Times New Roman"/>
              </a:rPr>
              <a:t>RCT</a:t>
            </a:r>
            <a:r>
              <a:rPr sz="3200" spc="-11" dirty="0">
                <a:latin typeface="Times New Roman"/>
                <a:cs typeface="Times New Roman"/>
              </a:rPr>
              <a:t> </a:t>
            </a:r>
            <a:r>
              <a:rPr sz="3200" dirty="0">
                <a:latin typeface="Times New Roman"/>
                <a:cs typeface="Times New Roman"/>
              </a:rPr>
              <a:t>means</a:t>
            </a:r>
            <a:r>
              <a:rPr sz="3200" spc="-11" dirty="0">
                <a:latin typeface="Times New Roman"/>
                <a:cs typeface="Times New Roman"/>
              </a:rPr>
              <a:t> </a:t>
            </a:r>
            <a:r>
              <a:rPr sz="3200" dirty="0">
                <a:latin typeface="Times New Roman"/>
                <a:cs typeface="Times New Roman"/>
              </a:rPr>
              <a:t>Randomized</a:t>
            </a:r>
            <a:r>
              <a:rPr sz="3200" spc="-35" dirty="0">
                <a:latin typeface="Times New Roman"/>
                <a:cs typeface="Times New Roman"/>
              </a:rPr>
              <a:t> </a:t>
            </a:r>
            <a:r>
              <a:rPr sz="3200" dirty="0">
                <a:latin typeface="Times New Roman"/>
                <a:cs typeface="Times New Roman"/>
              </a:rPr>
              <a:t>Controlled</a:t>
            </a:r>
            <a:r>
              <a:rPr sz="3200" spc="-31" dirty="0">
                <a:latin typeface="Times New Roman"/>
                <a:cs typeface="Times New Roman"/>
              </a:rPr>
              <a:t> </a:t>
            </a:r>
            <a:r>
              <a:rPr sz="3200" spc="-11" dirty="0">
                <a:latin typeface="Times New Roman"/>
                <a:cs typeface="Times New Roman"/>
              </a:rPr>
              <a:t>Trial</a:t>
            </a:r>
            <a:endParaRPr sz="3200">
              <a:latin typeface="Times New Roman"/>
              <a:cs typeface="Times New Roman"/>
            </a:endParaRPr>
          </a:p>
          <a:p>
            <a:pPr marL="355591" marR="5080" indent="-343526">
              <a:lnSpc>
                <a:spcPts val="3460"/>
              </a:lnSpc>
              <a:spcBef>
                <a:spcPts val="820"/>
              </a:spcBef>
              <a:buChar char="•"/>
              <a:tabLst>
                <a:tab pos="355591" algn="l"/>
              </a:tabLst>
            </a:pPr>
            <a:r>
              <a:rPr sz="3200" dirty="0">
                <a:latin typeface="Times New Roman"/>
                <a:cs typeface="Times New Roman"/>
              </a:rPr>
              <a:t>A research</a:t>
            </a:r>
            <a:r>
              <a:rPr sz="3200" spc="-11" dirty="0">
                <a:latin typeface="Times New Roman"/>
                <a:cs typeface="Times New Roman"/>
              </a:rPr>
              <a:t> </a:t>
            </a:r>
            <a:r>
              <a:rPr sz="3200" dirty="0">
                <a:latin typeface="Times New Roman"/>
                <a:cs typeface="Times New Roman"/>
              </a:rPr>
              <a:t>activity</a:t>
            </a:r>
            <a:r>
              <a:rPr sz="3200" spc="-35" dirty="0">
                <a:latin typeface="Times New Roman"/>
                <a:cs typeface="Times New Roman"/>
              </a:rPr>
              <a:t> </a:t>
            </a:r>
            <a:r>
              <a:rPr sz="3200" dirty="0">
                <a:latin typeface="Times New Roman"/>
                <a:cs typeface="Times New Roman"/>
              </a:rPr>
              <a:t>that</a:t>
            </a:r>
            <a:r>
              <a:rPr sz="3200" spc="5" dirty="0">
                <a:latin typeface="Times New Roman"/>
                <a:cs typeface="Times New Roman"/>
              </a:rPr>
              <a:t> </a:t>
            </a:r>
            <a:r>
              <a:rPr sz="3200" dirty="0">
                <a:latin typeface="Times New Roman"/>
                <a:cs typeface="Times New Roman"/>
              </a:rPr>
              <a:t>involves</a:t>
            </a:r>
            <a:r>
              <a:rPr sz="3200" spc="-20" dirty="0">
                <a:latin typeface="Times New Roman"/>
                <a:cs typeface="Times New Roman"/>
              </a:rPr>
              <a:t> </a:t>
            </a:r>
            <a:r>
              <a:rPr sz="3200" spc="-25" dirty="0">
                <a:latin typeface="Times New Roman"/>
                <a:cs typeface="Times New Roman"/>
              </a:rPr>
              <a:t>the </a:t>
            </a:r>
            <a:r>
              <a:rPr sz="3200" dirty="0">
                <a:latin typeface="Times New Roman"/>
                <a:cs typeface="Times New Roman"/>
              </a:rPr>
              <a:t>administration</a:t>
            </a:r>
            <a:r>
              <a:rPr sz="3200" spc="-55" dirty="0">
                <a:latin typeface="Times New Roman"/>
                <a:cs typeface="Times New Roman"/>
              </a:rPr>
              <a:t> </a:t>
            </a:r>
            <a:r>
              <a:rPr sz="3200" dirty="0">
                <a:latin typeface="Times New Roman"/>
                <a:cs typeface="Times New Roman"/>
              </a:rPr>
              <a:t>of a</a:t>
            </a:r>
            <a:r>
              <a:rPr sz="3200" spc="5" dirty="0">
                <a:latin typeface="Times New Roman"/>
                <a:cs typeface="Times New Roman"/>
              </a:rPr>
              <a:t> </a:t>
            </a:r>
            <a:r>
              <a:rPr sz="3200" dirty="0">
                <a:latin typeface="Times New Roman"/>
                <a:cs typeface="Times New Roman"/>
              </a:rPr>
              <a:t>test regimen</a:t>
            </a:r>
            <a:r>
              <a:rPr sz="3200" spc="-35" dirty="0">
                <a:latin typeface="Times New Roman"/>
                <a:cs typeface="Times New Roman"/>
              </a:rPr>
              <a:t> </a:t>
            </a:r>
            <a:r>
              <a:rPr sz="3200" dirty="0">
                <a:latin typeface="Times New Roman"/>
                <a:cs typeface="Times New Roman"/>
              </a:rPr>
              <a:t>to</a:t>
            </a:r>
            <a:r>
              <a:rPr sz="3200" spc="5" dirty="0">
                <a:latin typeface="Times New Roman"/>
                <a:cs typeface="Times New Roman"/>
              </a:rPr>
              <a:t> </a:t>
            </a:r>
            <a:r>
              <a:rPr sz="3200" spc="-11" dirty="0">
                <a:latin typeface="Times New Roman"/>
                <a:cs typeface="Times New Roman"/>
              </a:rPr>
              <a:t>humans </a:t>
            </a:r>
            <a:r>
              <a:rPr sz="3200" dirty="0">
                <a:latin typeface="Times New Roman"/>
                <a:cs typeface="Times New Roman"/>
              </a:rPr>
              <a:t>to evaluate</a:t>
            </a:r>
            <a:r>
              <a:rPr sz="3200" spc="-35" dirty="0">
                <a:latin typeface="Times New Roman"/>
                <a:cs typeface="Times New Roman"/>
              </a:rPr>
              <a:t> </a:t>
            </a:r>
            <a:r>
              <a:rPr sz="3200" dirty="0">
                <a:latin typeface="Times New Roman"/>
                <a:cs typeface="Times New Roman"/>
              </a:rPr>
              <a:t>its</a:t>
            </a:r>
            <a:r>
              <a:rPr sz="3200" spc="5" dirty="0">
                <a:latin typeface="Times New Roman"/>
                <a:cs typeface="Times New Roman"/>
              </a:rPr>
              <a:t> </a:t>
            </a:r>
            <a:r>
              <a:rPr sz="3200" dirty="0">
                <a:latin typeface="Times New Roman"/>
                <a:cs typeface="Times New Roman"/>
              </a:rPr>
              <a:t>safety,</a:t>
            </a:r>
            <a:r>
              <a:rPr sz="3200" spc="-15" dirty="0">
                <a:latin typeface="Times New Roman"/>
                <a:cs typeface="Times New Roman"/>
              </a:rPr>
              <a:t> </a:t>
            </a:r>
            <a:r>
              <a:rPr sz="3200" dirty="0">
                <a:latin typeface="Times New Roman"/>
                <a:cs typeface="Times New Roman"/>
              </a:rPr>
              <a:t>efficacy,</a:t>
            </a:r>
            <a:r>
              <a:rPr sz="3200" spc="-20" dirty="0">
                <a:latin typeface="Times New Roman"/>
                <a:cs typeface="Times New Roman"/>
              </a:rPr>
              <a:t> </a:t>
            </a:r>
            <a:r>
              <a:rPr sz="3200" spc="-11" dirty="0">
                <a:latin typeface="Times New Roman"/>
                <a:cs typeface="Times New Roman"/>
              </a:rPr>
              <a:t>effectiveness</a:t>
            </a:r>
            <a:endParaRPr sz="3200">
              <a:latin typeface="Times New Roman"/>
              <a:cs typeface="Times New Roman"/>
            </a:endParaRPr>
          </a:p>
          <a:p>
            <a:pPr marL="355591" marR="571486" indent="-343526">
              <a:lnSpc>
                <a:spcPts val="3460"/>
              </a:lnSpc>
              <a:spcBef>
                <a:spcPts val="755"/>
              </a:spcBef>
              <a:buChar char="•"/>
              <a:tabLst>
                <a:tab pos="355591" algn="l"/>
              </a:tabLst>
            </a:pPr>
            <a:r>
              <a:rPr sz="3200" dirty="0">
                <a:latin typeface="Times New Roman"/>
                <a:cs typeface="Times New Roman"/>
              </a:rPr>
              <a:t>An experimental</a:t>
            </a:r>
            <a:r>
              <a:rPr sz="3200" spc="-40" dirty="0">
                <a:latin typeface="Times New Roman"/>
                <a:cs typeface="Times New Roman"/>
              </a:rPr>
              <a:t> </a:t>
            </a:r>
            <a:r>
              <a:rPr sz="3200" dirty="0">
                <a:latin typeface="Times New Roman"/>
                <a:cs typeface="Times New Roman"/>
              </a:rPr>
              <a:t>design</a:t>
            </a:r>
            <a:r>
              <a:rPr sz="3200" spc="-11" dirty="0">
                <a:latin typeface="Times New Roman"/>
                <a:cs typeface="Times New Roman"/>
              </a:rPr>
              <a:t> </a:t>
            </a:r>
            <a:r>
              <a:rPr sz="3200" dirty="0">
                <a:latin typeface="Times New Roman"/>
                <a:cs typeface="Times New Roman"/>
              </a:rPr>
              <a:t>used</a:t>
            </a:r>
            <a:r>
              <a:rPr sz="3200" spc="-11" dirty="0">
                <a:latin typeface="Times New Roman"/>
                <a:cs typeface="Times New Roman"/>
              </a:rPr>
              <a:t> </a:t>
            </a:r>
            <a:r>
              <a:rPr sz="3200" dirty="0">
                <a:latin typeface="Times New Roman"/>
                <a:cs typeface="Times New Roman"/>
              </a:rPr>
              <a:t>to</a:t>
            </a:r>
            <a:r>
              <a:rPr sz="3200" spc="5" dirty="0">
                <a:latin typeface="Times New Roman"/>
                <a:cs typeface="Times New Roman"/>
              </a:rPr>
              <a:t> </a:t>
            </a:r>
            <a:r>
              <a:rPr sz="3200" spc="-11" dirty="0">
                <a:latin typeface="Times New Roman"/>
                <a:cs typeface="Times New Roman"/>
              </a:rPr>
              <a:t>evaluate </a:t>
            </a:r>
            <a:r>
              <a:rPr sz="3200" dirty="0">
                <a:latin typeface="Times New Roman"/>
                <a:cs typeface="Times New Roman"/>
              </a:rPr>
              <a:t>drugs</a:t>
            </a:r>
            <a:r>
              <a:rPr sz="3200" spc="-31" dirty="0">
                <a:latin typeface="Times New Roman"/>
                <a:cs typeface="Times New Roman"/>
              </a:rPr>
              <a:t> </a:t>
            </a:r>
            <a:r>
              <a:rPr sz="3200" dirty="0">
                <a:latin typeface="Times New Roman"/>
                <a:cs typeface="Times New Roman"/>
              </a:rPr>
              <a:t>and</a:t>
            </a:r>
            <a:r>
              <a:rPr sz="3200" spc="-11" dirty="0">
                <a:latin typeface="Times New Roman"/>
                <a:cs typeface="Times New Roman"/>
              </a:rPr>
              <a:t> </a:t>
            </a:r>
            <a:r>
              <a:rPr sz="3200" dirty="0">
                <a:latin typeface="Times New Roman"/>
                <a:cs typeface="Times New Roman"/>
              </a:rPr>
              <a:t>health</a:t>
            </a:r>
            <a:r>
              <a:rPr sz="3200" spc="-11" dirty="0">
                <a:latin typeface="Times New Roman"/>
                <a:cs typeface="Times New Roman"/>
              </a:rPr>
              <a:t> interventions</a:t>
            </a:r>
            <a:endParaRPr sz="3200">
              <a:latin typeface="Times New Roman"/>
              <a:cs typeface="Times New Roman"/>
            </a:endParaRPr>
          </a:p>
          <a:p>
            <a:pPr marL="355591" marR="264153" indent="-343526">
              <a:lnSpc>
                <a:spcPts val="3460"/>
              </a:lnSpc>
              <a:spcBef>
                <a:spcPts val="760"/>
              </a:spcBef>
              <a:buChar char="•"/>
              <a:tabLst>
                <a:tab pos="355591" algn="l"/>
              </a:tabLst>
            </a:pPr>
            <a:r>
              <a:rPr sz="3200" dirty="0">
                <a:latin typeface="Times New Roman"/>
                <a:cs typeface="Times New Roman"/>
              </a:rPr>
              <a:t>RCTs do</a:t>
            </a:r>
            <a:r>
              <a:rPr sz="3200" spc="-15" dirty="0">
                <a:latin typeface="Times New Roman"/>
                <a:cs typeface="Times New Roman"/>
              </a:rPr>
              <a:t> </a:t>
            </a:r>
            <a:r>
              <a:rPr sz="3200" dirty="0">
                <a:latin typeface="Times New Roman"/>
                <a:cs typeface="Times New Roman"/>
              </a:rPr>
              <a:t>not</a:t>
            </a:r>
            <a:r>
              <a:rPr sz="3200" spc="-15" dirty="0">
                <a:latin typeface="Times New Roman"/>
                <a:cs typeface="Times New Roman"/>
              </a:rPr>
              <a:t> </a:t>
            </a:r>
            <a:r>
              <a:rPr sz="3200" dirty="0">
                <a:latin typeface="Times New Roman"/>
                <a:cs typeface="Times New Roman"/>
              </a:rPr>
              <a:t>include</a:t>
            </a:r>
            <a:r>
              <a:rPr sz="3200" spc="-31" dirty="0">
                <a:latin typeface="Times New Roman"/>
                <a:cs typeface="Times New Roman"/>
              </a:rPr>
              <a:t> </a:t>
            </a:r>
            <a:r>
              <a:rPr sz="3200" dirty="0">
                <a:latin typeface="Times New Roman"/>
                <a:cs typeface="Times New Roman"/>
              </a:rPr>
              <a:t>studies in animals,</a:t>
            </a:r>
            <a:r>
              <a:rPr sz="3200" spc="-15" dirty="0">
                <a:latin typeface="Times New Roman"/>
                <a:cs typeface="Times New Roman"/>
              </a:rPr>
              <a:t> </a:t>
            </a:r>
            <a:r>
              <a:rPr sz="3200" i="1" spc="-25" dirty="0">
                <a:latin typeface="Times New Roman"/>
                <a:cs typeface="Times New Roman"/>
              </a:rPr>
              <a:t>in </a:t>
            </a:r>
            <a:r>
              <a:rPr sz="3200" i="1" dirty="0">
                <a:latin typeface="Times New Roman"/>
                <a:cs typeface="Times New Roman"/>
              </a:rPr>
              <a:t>vitro </a:t>
            </a:r>
            <a:r>
              <a:rPr sz="3200" dirty="0">
                <a:latin typeface="Times New Roman"/>
                <a:cs typeface="Times New Roman"/>
              </a:rPr>
              <a:t>studies,</a:t>
            </a:r>
            <a:r>
              <a:rPr sz="3200" spc="-11" dirty="0">
                <a:latin typeface="Times New Roman"/>
                <a:cs typeface="Times New Roman"/>
              </a:rPr>
              <a:t> </a:t>
            </a:r>
            <a:r>
              <a:rPr sz="3200" dirty="0">
                <a:latin typeface="Times New Roman"/>
                <a:cs typeface="Times New Roman"/>
              </a:rPr>
              <a:t>historical</a:t>
            </a:r>
            <a:r>
              <a:rPr sz="3200" spc="-25" dirty="0">
                <a:latin typeface="Times New Roman"/>
                <a:cs typeface="Times New Roman"/>
              </a:rPr>
              <a:t> </a:t>
            </a:r>
            <a:r>
              <a:rPr sz="3200" spc="-11" dirty="0">
                <a:latin typeface="Times New Roman"/>
                <a:cs typeface="Times New Roman"/>
              </a:rPr>
              <a:t>comparisons</a:t>
            </a:r>
            <a:endParaRPr sz="32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32</a:t>
            </a:r>
          </a:p>
        </p:txBody>
      </p:sp>
      <p:sp>
        <p:nvSpPr>
          <p:cNvPr id="2" name="object 2"/>
          <p:cNvSpPr txBox="1">
            <a:spLocks noGrp="1"/>
          </p:cNvSpPr>
          <p:nvPr>
            <p:ph type="title"/>
          </p:nvPr>
        </p:nvSpPr>
        <p:spPr>
          <a:xfrm>
            <a:off x="877319" y="437517"/>
            <a:ext cx="6892925" cy="1075294"/>
          </a:xfrm>
          <a:prstGeom prst="rect">
            <a:avLst/>
          </a:prstGeom>
        </p:spPr>
        <p:txBody>
          <a:bodyPr vert="horz" wrap="square" lIns="0" tIns="74295" rIns="0" bIns="0" rtlCol="0">
            <a:spAutoFit/>
          </a:bodyPr>
          <a:lstStyle/>
          <a:p>
            <a:pPr marL="12700" marR="5080" indent="545452">
              <a:lnSpc>
                <a:spcPts val="3891"/>
              </a:lnSpc>
              <a:spcBef>
                <a:spcPts val="585"/>
              </a:spcBef>
            </a:pPr>
            <a:r>
              <a:rPr spc="-11" dirty="0"/>
              <a:t>Randomization:</a:t>
            </a:r>
            <a:r>
              <a:rPr spc="-155" dirty="0"/>
              <a:t> </a:t>
            </a:r>
            <a:r>
              <a:rPr spc="-11" dirty="0"/>
              <a:t>minimizes </a:t>
            </a:r>
            <a:r>
              <a:rPr dirty="0"/>
              <a:t>confounding</a:t>
            </a:r>
            <a:r>
              <a:rPr spc="20" dirty="0"/>
              <a:t> </a:t>
            </a:r>
            <a:r>
              <a:rPr dirty="0"/>
              <a:t>and</a:t>
            </a:r>
            <a:r>
              <a:rPr spc="-5" dirty="0"/>
              <a:t> </a:t>
            </a:r>
            <a:r>
              <a:rPr dirty="0"/>
              <a:t>selection </a:t>
            </a:r>
            <a:r>
              <a:rPr spc="-20" dirty="0"/>
              <a:t>bias</a:t>
            </a:r>
          </a:p>
        </p:txBody>
      </p:sp>
      <p:sp>
        <p:nvSpPr>
          <p:cNvPr id="3" name="object 3"/>
          <p:cNvSpPr txBox="1"/>
          <p:nvPr/>
        </p:nvSpPr>
        <p:spPr>
          <a:xfrm>
            <a:off x="482297" y="1657607"/>
            <a:ext cx="7797165" cy="4634217"/>
          </a:xfrm>
          <a:prstGeom prst="rect">
            <a:avLst/>
          </a:prstGeom>
        </p:spPr>
        <p:txBody>
          <a:bodyPr vert="horz" wrap="square" lIns="0" tIns="12065" rIns="0" bIns="0" rtlCol="0">
            <a:spAutoFit/>
          </a:bodyPr>
          <a:lstStyle/>
          <a:p>
            <a:pPr marL="621650" indent="-608950">
              <a:spcBef>
                <a:spcPts val="95"/>
              </a:spcBef>
              <a:buFont typeface="Arial"/>
              <a:buChar char="•"/>
              <a:tabLst>
                <a:tab pos="621650" algn="l"/>
              </a:tabLst>
            </a:pPr>
            <a:r>
              <a:rPr sz="2800" b="1" dirty="0">
                <a:latin typeface="Arial"/>
                <a:cs typeface="Arial"/>
              </a:rPr>
              <a:t>Individual</a:t>
            </a:r>
            <a:r>
              <a:rPr sz="2800" b="1" spc="-71" dirty="0">
                <a:latin typeface="Arial"/>
                <a:cs typeface="Arial"/>
              </a:rPr>
              <a:t> </a:t>
            </a:r>
            <a:r>
              <a:rPr sz="2800" b="1" dirty="0">
                <a:latin typeface="Arial"/>
                <a:cs typeface="Arial"/>
              </a:rPr>
              <a:t>or</a:t>
            </a:r>
            <a:r>
              <a:rPr sz="2800" b="1" spc="-85" dirty="0">
                <a:latin typeface="Arial"/>
                <a:cs typeface="Arial"/>
              </a:rPr>
              <a:t> </a:t>
            </a:r>
            <a:r>
              <a:rPr sz="2800" b="1" spc="-11" dirty="0">
                <a:latin typeface="Arial"/>
                <a:cs typeface="Arial"/>
              </a:rPr>
              <a:t>groups?</a:t>
            </a:r>
            <a:endParaRPr sz="2800">
              <a:latin typeface="Arial"/>
              <a:cs typeface="Arial"/>
            </a:endParaRPr>
          </a:p>
          <a:p>
            <a:pPr>
              <a:spcBef>
                <a:spcPts val="45"/>
              </a:spcBef>
              <a:buFont typeface="Arial"/>
              <a:buChar char="•"/>
            </a:pPr>
            <a:endParaRPr sz="2451">
              <a:latin typeface="Arial"/>
              <a:cs typeface="Arial"/>
            </a:endParaRPr>
          </a:p>
          <a:p>
            <a:pPr marL="622284" marR="507353" indent="-609585">
              <a:lnSpc>
                <a:spcPts val="2860"/>
              </a:lnSpc>
              <a:buFont typeface="Arial"/>
              <a:buChar char="•"/>
              <a:tabLst>
                <a:tab pos="622284" algn="l"/>
              </a:tabLst>
            </a:pPr>
            <a:r>
              <a:rPr sz="2800" b="1" dirty="0">
                <a:latin typeface="Arial"/>
                <a:cs typeface="Arial"/>
              </a:rPr>
              <a:t>Simple</a:t>
            </a:r>
            <a:r>
              <a:rPr sz="2800" b="1" spc="-105" dirty="0">
                <a:latin typeface="Arial"/>
                <a:cs typeface="Arial"/>
              </a:rPr>
              <a:t> </a:t>
            </a:r>
            <a:r>
              <a:rPr sz="2800" b="1" dirty="0">
                <a:latin typeface="Arial"/>
                <a:cs typeface="Arial"/>
              </a:rPr>
              <a:t>or</a:t>
            </a:r>
            <a:r>
              <a:rPr sz="2800" b="1" spc="-105" dirty="0">
                <a:latin typeface="Arial"/>
                <a:cs typeface="Arial"/>
              </a:rPr>
              <a:t> </a:t>
            </a:r>
            <a:r>
              <a:rPr sz="2800" b="1" dirty="0">
                <a:latin typeface="Arial"/>
                <a:cs typeface="Arial"/>
              </a:rPr>
              <a:t>restricted</a:t>
            </a:r>
            <a:r>
              <a:rPr sz="2800" b="1" spc="-105" dirty="0">
                <a:latin typeface="Arial"/>
                <a:cs typeface="Arial"/>
              </a:rPr>
              <a:t> </a:t>
            </a:r>
            <a:r>
              <a:rPr sz="2800" b="1" dirty="0">
                <a:latin typeface="Arial"/>
                <a:cs typeface="Arial"/>
              </a:rPr>
              <a:t>(blocked,</a:t>
            </a:r>
            <a:r>
              <a:rPr sz="2800" b="1" spc="-85" dirty="0">
                <a:latin typeface="Arial"/>
                <a:cs typeface="Arial"/>
              </a:rPr>
              <a:t> </a:t>
            </a:r>
            <a:r>
              <a:rPr sz="2800" b="1" spc="-11" dirty="0">
                <a:latin typeface="Arial"/>
                <a:cs typeface="Arial"/>
              </a:rPr>
              <a:t>matched, stratified)?</a:t>
            </a:r>
            <a:endParaRPr sz="2800">
              <a:latin typeface="Arial"/>
              <a:cs typeface="Arial"/>
            </a:endParaRPr>
          </a:p>
          <a:p>
            <a:pPr>
              <a:spcBef>
                <a:spcPts val="35"/>
              </a:spcBef>
              <a:buFont typeface="Arial"/>
              <a:buChar char="•"/>
            </a:pPr>
            <a:endParaRPr sz="2451">
              <a:latin typeface="Arial"/>
              <a:cs typeface="Arial"/>
            </a:endParaRPr>
          </a:p>
          <a:p>
            <a:pPr marL="622284" marR="1069313" indent="-609585">
              <a:lnSpc>
                <a:spcPts val="2860"/>
              </a:lnSpc>
              <a:buFont typeface="Arial"/>
              <a:buChar char="•"/>
              <a:tabLst>
                <a:tab pos="622284" algn="l"/>
              </a:tabLst>
            </a:pPr>
            <a:r>
              <a:rPr sz="2800" b="1" dirty="0">
                <a:latin typeface="Arial"/>
                <a:cs typeface="Arial"/>
              </a:rPr>
              <a:t>Randomization</a:t>
            </a:r>
            <a:r>
              <a:rPr sz="2800" b="1" spc="-85" dirty="0">
                <a:latin typeface="Arial"/>
                <a:cs typeface="Arial"/>
              </a:rPr>
              <a:t> </a:t>
            </a:r>
            <a:r>
              <a:rPr sz="2800" dirty="0">
                <a:latin typeface="Arial"/>
                <a:cs typeface="Arial"/>
              </a:rPr>
              <a:t>distributes</a:t>
            </a:r>
            <a:r>
              <a:rPr sz="2800" spc="-125" dirty="0">
                <a:latin typeface="Arial"/>
                <a:cs typeface="Arial"/>
              </a:rPr>
              <a:t> </a:t>
            </a:r>
            <a:r>
              <a:rPr sz="2800" dirty="0">
                <a:latin typeface="Arial"/>
                <a:cs typeface="Arial"/>
              </a:rPr>
              <a:t>the</a:t>
            </a:r>
            <a:r>
              <a:rPr sz="2800" spc="-131" dirty="0">
                <a:latin typeface="Arial"/>
                <a:cs typeface="Arial"/>
              </a:rPr>
              <a:t> </a:t>
            </a:r>
            <a:r>
              <a:rPr sz="2800" spc="-11" dirty="0">
                <a:latin typeface="Arial"/>
                <a:cs typeface="Arial"/>
              </a:rPr>
              <a:t>study </a:t>
            </a:r>
            <a:r>
              <a:rPr sz="2800" dirty="0">
                <a:latin typeface="Arial"/>
                <a:cs typeface="Arial"/>
              </a:rPr>
              <a:t>participants</a:t>
            </a:r>
            <a:r>
              <a:rPr sz="2800" spc="-60" dirty="0">
                <a:latin typeface="Arial"/>
                <a:cs typeface="Arial"/>
              </a:rPr>
              <a:t> </a:t>
            </a:r>
            <a:r>
              <a:rPr sz="2800" dirty="0">
                <a:latin typeface="Arial"/>
                <a:cs typeface="Arial"/>
              </a:rPr>
              <a:t>so</a:t>
            </a:r>
            <a:r>
              <a:rPr sz="2800" spc="-55" dirty="0">
                <a:latin typeface="Arial"/>
                <a:cs typeface="Arial"/>
              </a:rPr>
              <a:t> </a:t>
            </a:r>
            <a:r>
              <a:rPr sz="2800" dirty="0">
                <a:latin typeface="Arial"/>
                <a:cs typeface="Arial"/>
              </a:rPr>
              <a:t>that</a:t>
            </a:r>
            <a:r>
              <a:rPr sz="2800" spc="-65" dirty="0">
                <a:latin typeface="Arial"/>
                <a:cs typeface="Arial"/>
              </a:rPr>
              <a:t> </a:t>
            </a:r>
            <a:r>
              <a:rPr sz="2800" dirty="0">
                <a:latin typeface="Arial"/>
                <a:cs typeface="Arial"/>
              </a:rPr>
              <a:t>they</a:t>
            </a:r>
            <a:r>
              <a:rPr sz="2800" spc="-65" dirty="0">
                <a:latin typeface="Arial"/>
                <a:cs typeface="Arial"/>
              </a:rPr>
              <a:t> </a:t>
            </a:r>
            <a:r>
              <a:rPr sz="2800" dirty="0">
                <a:latin typeface="Arial"/>
                <a:cs typeface="Arial"/>
              </a:rPr>
              <a:t>have</a:t>
            </a:r>
            <a:r>
              <a:rPr sz="2800" spc="-65" dirty="0">
                <a:latin typeface="Arial"/>
                <a:cs typeface="Arial"/>
              </a:rPr>
              <a:t> </a:t>
            </a:r>
            <a:r>
              <a:rPr sz="2800" dirty="0">
                <a:latin typeface="Arial"/>
                <a:cs typeface="Arial"/>
              </a:rPr>
              <a:t>an</a:t>
            </a:r>
            <a:r>
              <a:rPr sz="2800" spc="-20" dirty="0">
                <a:latin typeface="Arial"/>
                <a:cs typeface="Arial"/>
              </a:rPr>
              <a:t> </a:t>
            </a:r>
            <a:r>
              <a:rPr sz="2800" i="1" spc="-11" dirty="0">
                <a:latin typeface="Arial"/>
                <a:cs typeface="Arial"/>
              </a:rPr>
              <a:t>equal </a:t>
            </a:r>
            <a:r>
              <a:rPr sz="2800" i="1" dirty="0">
                <a:latin typeface="Arial"/>
                <a:cs typeface="Arial"/>
              </a:rPr>
              <a:t>chance</a:t>
            </a:r>
            <a:r>
              <a:rPr sz="2800" i="1" spc="-55" dirty="0">
                <a:latin typeface="Arial"/>
                <a:cs typeface="Arial"/>
              </a:rPr>
              <a:t> </a:t>
            </a:r>
            <a:r>
              <a:rPr sz="2800" dirty="0">
                <a:latin typeface="Arial"/>
                <a:cs typeface="Arial"/>
              </a:rPr>
              <a:t>of</a:t>
            </a:r>
            <a:r>
              <a:rPr sz="2800" spc="-65" dirty="0">
                <a:latin typeface="Arial"/>
                <a:cs typeface="Arial"/>
              </a:rPr>
              <a:t> </a:t>
            </a:r>
            <a:r>
              <a:rPr sz="2800" dirty="0">
                <a:latin typeface="Arial"/>
                <a:cs typeface="Arial"/>
              </a:rPr>
              <a:t>being</a:t>
            </a:r>
            <a:r>
              <a:rPr sz="2800" spc="-45" dirty="0">
                <a:latin typeface="Arial"/>
                <a:cs typeface="Arial"/>
              </a:rPr>
              <a:t> </a:t>
            </a:r>
            <a:r>
              <a:rPr sz="2800" dirty="0">
                <a:latin typeface="Arial"/>
                <a:cs typeface="Arial"/>
              </a:rPr>
              <a:t>allocated</a:t>
            </a:r>
            <a:r>
              <a:rPr sz="2800" spc="-51" dirty="0">
                <a:latin typeface="Arial"/>
                <a:cs typeface="Arial"/>
              </a:rPr>
              <a:t> </a:t>
            </a:r>
            <a:r>
              <a:rPr sz="2800" dirty="0">
                <a:latin typeface="Arial"/>
                <a:cs typeface="Arial"/>
              </a:rPr>
              <a:t>to</a:t>
            </a:r>
            <a:r>
              <a:rPr sz="2800" spc="-65" dirty="0">
                <a:latin typeface="Arial"/>
                <a:cs typeface="Arial"/>
              </a:rPr>
              <a:t> </a:t>
            </a:r>
            <a:r>
              <a:rPr sz="2800" dirty="0">
                <a:latin typeface="Arial"/>
                <a:cs typeface="Arial"/>
              </a:rPr>
              <a:t>the</a:t>
            </a:r>
            <a:r>
              <a:rPr sz="2800" spc="-51" dirty="0">
                <a:latin typeface="Arial"/>
                <a:cs typeface="Arial"/>
              </a:rPr>
              <a:t> </a:t>
            </a:r>
            <a:r>
              <a:rPr sz="2800" spc="-11" dirty="0">
                <a:latin typeface="Arial"/>
                <a:cs typeface="Arial"/>
              </a:rPr>
              <a:t>(two) </a:t>
            </a:r>
            <a:r>
              <a:rPr sz="2800" dirty="0">
                <a:latin typeface="Arial"/>
                <a:cs typeface="Arial"/>
              </a:rPr>
              <a:t>different</a:t>
            </a:r>
            <a:r>
              <a:rPr sz="2800" spc="-120" dirty="0">
                <a:latin typeface="Arial"/>
                <a:cs typeface="Arial"/>
              </a:rPr>
              <a:t> </a:t>
            </a:r>
            <a:r>
              <a:rPr sz="2800" dirty="0">
                <a:latin typeface="Arial"/>
                <a:cs typeface="Arial"/>
              </a:rPr>
              <a:t>intervention</a:t>
            </a:r>
            <a:r>
              <a:rPr sz="2800" spc="-111" dirty="0">
                <a:latin typeface="Arial"/>
                <a:cs typeface="Arial"/>
              </a:rPr>
              <a:t> </a:t>
            </a:r>
            <a:r>
              <a:rPr sz="2800" spc="-11" dirty="0">
                <a:latin typeface="Arial"/>
                <a:cs typeface="Arial"/>
              </a:rPr>
              <a:t>groups</a:t>
            </a:r>
            <a:endParaRPr sz="2800">
              <a:latin typeface="Arial"/>
              <a:cs typeface="Arial"/>
            </a:endParaRPr>
          </a:p>
          <a:p>
            <a:pPr>
              <a:spcBef>
                <a:spcPts val="40"/>
              </a:spcBef>
              <a:buFont typeface="Arial"/>
              <a:buChar char="•"/>
            </a:pPr>
            <a:endParaRPr sz="2500">
              <a:latin typeface="Arial"/>
              <a:cs typeface="Arial"/>
            </a:endParaRPr>
          </a:p>
          <a:p>
            <a:pPr marL="622284" marR="5080" indent="-609585">
              <a:lnSpc>
                <a:spcPts val="3191"/>
              </a:lnSpc>
              <a:buFont typeface="Arial"/>
              <a:buChar char="•"/>
              <a:tabLst>
                <a:tab pos="622284" algn="l"/>
              </a:tabLst>
            </a:pPr>
            <a:r>
              <a:rPr sz="2800" b="1" dirty="0">
                <a:latin typeface="Arial"/>
                <a:cs typeface="Arial"/>
              </a:rPr>
              <a:t>Did</a:t>
            </a:r>
            <a:r>
              <a:rPr sz="2800" b="1" spc="-105" dirty="0">
                <a:latin typeface="Arial"/>
                <a:cs typeface="Arial"/>
              </a:rPr>
              <a:t> </a:t>
            </a:r>
            <a:r>
              <a:rPr sz="2800" b="1" spc="-11" dirty="0">
                <a:latin typeface="Arial"/>
                <a:cs typeface="Arial"/>
              </a:rPr>
              <a:t>randomization</a:t>
            </a:r>
            <a:r>
              <a:rPr sz="2800" b="1" spc="-91" dirty="0">
                <a:latin typeface="Arial"/>
                <a:cs typeface="Arial"/>
              </a:rPr>
              <a:t> </a:t>
            </a:r>
            <a:r>
              <a:rPr sz="2800" b="1" dirty="0">
                <a:latin typeface="Arial"/>
                <a:cs typeface="Arial"/>
              </a:rPr>
              <a:t>succeed</a:t>
            </a:r>
            <a:r>
              <a:rPr sz="2800" b="1" spc="-65" dirty="0">
                <a:latin typeface="Arial"/>
                <a:cs typeface="Arial"/>
              </a:rPr>
              <a:t> </a:t>
            </a:r>
            <a:r>
              <a:rPr sz="2800" b="1" dirty="0">
                <a:latin typeface="Arial"/>
                <a:cs typeface="Arial"/>
              </a:rPr>
              <a:t>(differences</a:t>
            </a:r>
            <a:r>
              <a:rPr sz="2800" b="1" spc="-80" dirty="0">
                <a:latin typeface="Arial"/>
                <a:cs typeface="Arial"/>
              </a:rPr>
              <a:t> </a:t>
            </a:r>
            <a:r>
              <a:rPr sz="2800" b="1" spc="-25" dirty="0">
                <a:latin typeface="Arial"/>
                <a:cs typeface="Arial"/>
              </a:rPr>
              <a:t>in </a:t>
            </a:r>
            <a:r>
              <a:rPr sz="2800" b="1" dirty="0">
                <a:latin typeface="Arial"/>
                <a:cs typeface="Arial"/>
              </a:rPr>
              <a:t>characteristics</a:t>
            </a:r>
            <a:r>
              <a:rPr sz="2800" b="1" spc="-60" dirty="0">
                <a:latin typeface="Arial"/>
                <a:cs typeface="Arial"/>
              </a:rPr>
              <a:t> </a:t>
            </a:r>
            <a:r>
              <a:rPr sz="2800" b="1" dirty="0">
                <a:latin typeface="Arial"/>
                <a:cs typeface="Arial"/>
              </a:rPr>
              <a:t>of</a:t>
            </a:r>
            <a:r>
              <a:rPr sz="2800" b="1" spc="-95" dirty="0">
                <a:latin typeface="Arial"/>
                <a:cs typeface="Arial"/>
              </a:rPr>
              <a:t> </a:t>
            </a:r>
            <a:r>
              <a:rPr sz="2800" b="1" dirty="0">
                <a:latin typeface="Arial"/>
                <a:cs typeface="Arial"/>
              </a:rPr>
              <a:t>groups</a:t>
            </a:r>
            <a:r>
              <a:rPr sz="2800" b="1" spc="-71" dirty="0">
                <a:latin typeface="Arial"/>
                <a:cs typeface="Arial"/>
              </a:rPr>
              <a:t> </a:t>
            </a:r>
            <a:r>
              <a:rPr sz="2800" b="1" dirty="0">
                <a:latin typeface="Arial"/>
                <a:cs typeface="Arial"/>
              </a:rPr>
              <a:t>at</a:t>
            </a:r>
            <a:r>
              <a:rPr sz="2800" b="1" spc="-85" dirty="0">
                <a:latin typeface="Arial"/>
                <a:cs typeface="Arial"/>
              </a:rPr>
              <a:t> </a:t>
            </a:r>
            <a:r>
              <a:rPr sz="2800" b="1" spc="-11" dirty="0">
                <a:latin typeface="Arial"/>
                <a:cs typeface="Arial"/>
              </a:rPr>
              <a:t>baseline)?</a:t>
            </a:r>
            <a:endParaRPr sz="28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33</a:t>
            </a:r>
            <a:endParaRPr sz="1400">
              <a:latin typeface="Times New Roman"/>
              <a:cs typeface="Times New Roman"/>
            </a:endParaRPr>
          </a:p>
        </p:txBody>
      </p:sp>
      <p:sp>
        <p:nvSpPr>
          <p:cNvPr id="3" name="object 3"/>
          <p:cNvSpPr txBox="1">
            <a:spLocks noGrp="1"/>
          </p:cNvSpPr>
          <p:nvPr>
            <p:ph type="title"/>
          </p:nvPr>
        </p:nvSpPr>
        <p:spPr>
          <a:xfrm>
            <a:off x="2006349" y="627077"/>
            <a:ext cx="5213985" cy="998350"/>
          </a:xfrm>
          <a:prstGeom prst="rect">
            <a:avLst/>
          </a:prstGeom>
        </p:spPr>
        <p:txBody>
          <a:bodyPr vert="horz" wrap="square" lIns="0" tIns="13335" rIns="0" bIns="0" rtlCol="0">
            <a:spAutoFit/>
          </a:bodyPr>
          <a:lstStyle/>
          <a:p>
            <a:pPr marL="1216630" marR="5080" indent="-1204565">
              <a:spcBef>
                <a:spcPts val="105"/>
              </a:spcBef>
            </a:pPr>
            <a:r>
              <a:rPr sz="3200" dirty="0"/>
              <a:t>Steps</a:t>
            </a:r>
            <a:r>
              <a:rPr sz="3200" spc="-51" dirty="0"/>
              <a:t> </a:t>
            </a:r>
            <a:r>
              <a:rPr sz="3200" dirty="0"/>
              <a:t>in</a:t>
            </a:r>
            <a:r>
              <a:rPr sz="3200" spc="-65" dirty="0"/>
              <a:t> </a:t>
            </a:r>
            <a:r>
              <a:rPr sz="3200" dirty="0"/>
              <a:t>implementation</a:t>
            </a:r>
            <a:r>
              <a:rPr sz="3200" spc="-55" dirty="0"/>
              <a:t> </a:t>
            </a:r>
            <a:r>
              <a:rPr sz="3200" spc="-25" dirty="0"/>
              <a:t>of </a:t>
            </a:r>
            <a:r>
              <a:rPr sz="3200" spc="-11" dirty="0"/>
              <a:t>randomization</a:t>
            </a:r>
            <a:endParaRPr sz="3200"/>
          </a:p>
        </p:txBody>
      </p:sp>
      <p:sp>
        <p:nvSpPr>
          <p:cNvPr id="4" name="object 4"/>
          <p:cNvSpPr txBox="1"/>
          <p:nvPr/>
        </p:nvSpPr>
        <p:spPr>
          <a:xfrm>
            <a:off x="941937" y="1614933"/>
            <a:ext cx="7115809" cy="5193088"/>
          </a:xfrm>
          <a:prstGeom prst="rect">
            <a:avLst/>
          </a:prstGeom>
        </p:spPr>
        <p:txBody>
          <a:bodyPr vert="horz" wrap="square" lIns="0" tIns="12065" rIns="0" bIns="0" rtlCol="0">
            <a:spAutoFit/>
          </a:bodyPr>
          <a:lstStyle/>
          <a:p>
            <a:pPr marL="12700" marR="5080" indent="395595">
              <a:spcBef>
                <a:spcPts val="95"/>
              </a:spcBef>
              <a:buFont typeface="Arial"/>
              <a:buAutoNum type="arabicPeriod"/>
              <a:tabLst>
                <a:tab pos="408295" algn="l"/>
                <a:tab pos="4585220" algn="l"/>
              </a:tabLst>
            </a:pPr>
            <a:r>
              <a:rPr sz="2800" dirty="0">
                <a:latin typeface="Arial"/>
                <a:cs typeface="Arial"/>
              </a:rPr>
              <a:t>Generate</a:t>
            </a:r>
            <a:r>
              <a:rPr sz="2800" spc="-125" dirty="0">
                <a:latin typeface="Arial"/>
                <a:cs typeface="Arial"/>
              </a:rPr>
              <a:t> </a:t>
            </a:r>
            <a:r>
              <a:rPr sz="2800" dirty="0">
                <a:latin typeface="Arial"/>
                <a:cs typeface="Arial"/>
              </a:rPr>
              <a:t>randomization</a:t>
            </a:r>
            <a:r>
              <a:rPr sz="2800" spc="-105" dirty="0">
                <a:latin typeface="Arial"/>
                <a:cs typeface="Arial"/>
              </a:rPr>
              <a:t> </a:t>
            </a:r>
            <a:r>
              <a:rPr sz="2800" dirty="0">
                <a:latin typeface="Arial"/>
                <a:cs typeface="Arial"/>
              </a:rPr>
              <a:t>sequence:</a:t>
            </a:r>
            <a:r>
              <a:rPr sz="2800" spc="-131" dirty="0">
                <a:latin typeface="Arial"/>
                <a:cs typeface="Arial"/>
              </a:rPr>
              <a:t> </a:t>
            </a:r>
            <a:r>
              <a:rPr sz="2800" spc="-11" dirty="0">
                <a:latin typeface="Arial"/>
                <a:cs typeface="Arial"/>
              </a:rPr>
              <a:t>simple </a:t>
            </a:r>
            <a:r>
              <a:rPr sz="2800" dirty="0">
                <a:latin typeface="Arial"/>
                <a:cs typeface="Arial"/>
              </a:rPr>
              <a:t>or</a:t>
            </a:r>
            <a:r>
              <a:rPr sz="2800" spc="-60" dirty="0">
                <a:latin typeface="Arial"/>
                <a:cs typeface="Arial"/>
              </a:rPr>
              <a:t> </a:t>
            </a:r>
            <a:r>
              <a:rPr sz="2800" dirty="0">
                <a:latin typeface="Arial"/>
                <a:cs typeface="Arial"/>
              </a:rPr>
              <a:t>restricted</a:t>
            </a:r>
            <a:r>
              <a:rPr sz="2800" spc="-55" dirty="0">
                <a:latin typeface="Arial"/>
                <a:cs typeface="Arial"/>
              </a:rPr>
              <a:t> </a:t>
            </a:r>
            <a:r>
              <a:rPr sz="2800" dirty="0">
                <a:latin typeface="Arial"/>
                <a:cs typeface="Arial"/>
              </a:rPr>
              <a:t>(i.e.</a:t>
            </a:r>
            <a:r>
              <a:rPr sz="2800" spc="-60" dirty="0">
                <a:latin typeface="Arial"/>
                <a:cs typeface="Arial"/>
              </a:rPr>
              <a:t> </a:t>
            </a:r>
            <a:r>
              <a:rPr sz="2800" spc="-11" dirty="0">
                <a:latin typeface="Arial"/>
                <a:cs typeface="Arial"/>
              </a:rPr>
              <a:t>blocked,</a:t>
            </a:r>
            <a:r>
              <a:rPr sz="2800" dirty="0">
                <a:latin typeface="Arial"/>
                <a:cs typeface="Arial"/>
              </a:rPr>
              <a:t>	matched</a:t>
            </a:r>
            <a:r>
              <a:rPr sz="2800" spc="-115" dirty="0">
                <a:latin typeface="Arial"/>
                <a:cs typeface="Arial"/>
              </a:rPr>
              <a:t> </a:t>
            </a:r>
            <a:r>
              <a:rPr sz="2800" spc="-25" dirty="0">
                <a:latin typeface="Arial"/>
                <a:cs typeface="Arial"/>
              </a:rPr>
              <a:t>or </a:t>
            </a:r>
            <a:r>
              <a:rPr sz="2800" spc="-11" dirty="0">
                <a:latin typeface="Arial"/>
                <a:cs typeface="Arial"/>
              </a:rPr>
              <a:t>stratified)</a:t>
            </a:r>
            <a:endParaRPr sz="2800">
              <a:latin typeface="Arial"/>
              <a:cs typeface="Arial"/>
            </a:endParaRPr>
          </a:p>
          <a:p>
            <a:pPr marL="469888" marR="283204" indent="-457823">
              <a:spcBef>
                <a:spcPts val="1680"/>
              </a:spcBef>
              <a:buAutoNum type="arabicPeriod"/>
              <a:tabLst>
                <a:tab pos="469888" algn="l"/>
              </a:tabLst>
            </a:pPr>
            <a:r>
              <a:rPr sz="2800" dirty="0">
                <a:latin typeface="Arial"/>
                <a:cs typeface="Arial"/>
              </a:rPr>
              <a:t>Conceal</a:t>
            </a:r>
            <a:r>
              <a:rPr sz="2800" spc="-85" dirty="0">
                <a:latin typeface="Arial"/>
                <a:cs typeface="Arial"/>
              </a:rPr>
              <a:t> </a:t>
            </a:r>
            <a:r>
              <a:rPr sz="2800" dirty="0">
                <a:latin typeface="Arial"/>
                <a:cs typeface="Arial"/>
              </a:rPr>
              <a:t>allocation:</a:t>
            </a:r>
            <a:r>
              <a:rPr sz="2800" spc="-100" dirty="0">
                <a:latin typeface="Arial"/>
                <a:cs typeface="Arial"/>
              </a:rPr>
              <a:t> </a:t>
            </a:r>
            <a:r>
              <a:rPr sz="2800" dirty="0">
                <a:latin typeface="Arial"/>
                <a:cs typeface="Arial"/>
              </a:rPr>
              <a:t>sealed</a:t>
            </a:r>
            <a:r>
              <a:rPr sz="2800" spc="-71" dirty="0">
                <a:latin typeface="Arial"/>
                <a:cs typeface="Arial"/>
              </a:rPr>
              <a:t> </a:t>
            </a:r>
            <a:r>
              <a:rPr sz="2800" spc="-11" dirty="0">
                <a:latin typeface="Arial"/>
                <a:cs typeface="Arial"/>
              </a:rPr>
              <a:t>envelopes </a:t>
            </a:r>
            <a:r>
              <a:rPr sz="2800" dirty="0">
                <a:latin typeface="Arial"/>
                <a:cs typeface="Arial"/>
              </a:rPr>
              <a:t>(SNOSE),</a:t>
            </a:r>
            <a:r>
              <a:rPr sz="2800" spc="-85" dirty="0">
                <a:latin typeface="Arial"/>
                <a:cs typeface="Arial"/>
              </a:rPr>
              <a:t> </a:t>
            </a:r>
            <a:r>
              <a:rPr sz="2800" dirty="0">
                <a:latin typeface="Arial"/>
                <a:cs typeface="Arial"/>
              </a:rPr>
              <a:t>numbered</a:t>
            </a:r>
            <a:r>
              <a:rPr sz="2800" spc="-80" dirty="0">
                <a:latin typeface="Arial"/>
                <a:cs typeface="Arial"/>
              </a:rPr>
              <a:t> </a:t>
            </a:r>
            <a:r>
              <a:rPr sz="2800" dirty="0">
                <a:latin typeface="Arial"/>
                <a:cs typeface="Arial"/>
              </a:rPr>
              <a:t>containers</a:t>
            </a:r>
            <a:r>
              <a:rPr sz="2800" spc="-95" dirty="0">
                <a:latin typeface="Arial"/>
                <a:cs typeface="Arial"/>
              </a:rPr>
              <a:t> </a:t>
            </a:r>
            <a:r>
              <a:rPr sz="2800" dirty="0">
                <a:latin typeface="Arial"/>
                <a:cs typeface="Arial"/>
              </a:rPr>
              <a:t>or</a:t>
            </a:r>
            <a:r>
              <a:rPr sz="2800" spc="-100" dirty="0">
                <a:latin typeface="Arial"/>
                <a:cs typeface="Arial"/>
              </a:rPr>
              <a:t> </a:t>
            </a:r>
            <a:r>
              <a:rPr sz="2800" spc="-11" dirty="0">
                <a:latin typeface="Arial"/>
                <a:cs typeface="Arial"/>
              </a:rPr>
              <a:t>other</a:t>
            </a:r>
            <a:endParaRPr sz="2800">
              <a:latin typeface="Arial"/>
              <a:cs typeface="Arial"/>
            </a:endParaRPr>
          </a:p>
          <a:p>
            <a:pPr marL="469888" marR="920092" indent="-457823">
              <a:spcBef>
                <a:spcPts val="1685"/>
              </a:spcBef>
              <a:buAutoNum type="arabicPeriod"/>
              <a:tabLst>
                <a:tab pos="469888" algn="l"/>
              </a:tabLst>
            </a:pPr>
            <a:r>
              <a:rPr sz="2800" dirty="0">
                <a:latin typeface="Arial"/>
                <a:cs typeface="Arial"/>
              </a:rPr>
              <a:t>Select</a:t>
            </a:r>
            <a:r>
              <a:rPr sz="2800" spc="-71" dirty="0">
                <a:latin typeface="Arial"/>
                <a:cs typeface="Arial"/>
              </a:rPr>
              <a:t> </a:t>
            </a:r>
            <a:r>
              <a:rPr sz="2800" dirty="0">
                <a:latin typeface="Arial"/>
                <a:cs typeface="Arial"/>
              </a:rPr>
              <a:t>patients</a:t>
            </a:r>
            <a:r>
              <a:rPr sz="2800" spc="-80" dirty="0">
                <a:latin typeface="Arial"/>
                <a:cs typeface="Arial"/>
              </a:rPr>
              <a:t> </a:t>
            </a:r>
            <a:r>
              <a:rPr sz="2800" dirty="0">
                <a:latin typeface="Arial"/>
                <a:cs typeface="Arial"/>
              </a:rPr>
              <a:t>based</a:t>
            </a:r>
            <a:r>
              <a:rPr sz="2800" spc="-85" dirty="0">
                <a:latin typeface="Arial"/>
                <a:cs typeface="Arial"/>
              </a:rPr>
              <a:t> </a:t>
            </a:r>
            <a:r>
              <a:rPr sz="2800" dirty="0">
                <a:latin typeface="Arial"/>
                <a:cs typeface="Arial"/>
              </a:rPr>
              <a:t>on</a:t>
            </a:r>
            <a:r>
              <a:rPr sz="2800" spc="-80" dirty="0">
                <a:latin typeface="Arial"/>
                <a:cs typeface="Arial"/>
              </a:rPr>
              <a:t> </a:t>
            </a:r>
            <a:r>
              <a:rPr sz="2800" dirty="0">
                <a:latin typeface="Arial"/>
                <a:cs typeface="Arial"/>
              </a:rPr>
              <a:t>inclusion</a:t>
            </a:r>
            <a:r>
              <a:rPr sz="2800" spc="-75" dirty="0">
                <a:latin typeface="Arial"/>
                <a:cs typeface="Arial"/>
              </a:rPr>
              <a:t> </a:t>
            </a:r>
            <a:r>
              <a:rPr sz="2800" spc="-51" dirty="0">
                <a:latin typeface="Arial"/>
                <a:cs typeface="Arial"/>
              </a:rPr>
              <a:t>&amp; </a:t>
            </a:r>
            <a:r>
              <a:rPr sz="2800" dirty="0">
                <a:latin typeface="Arial"/>
                <a:cs typeface="Arial"/>
              </a:rPr>
              <a:t>exclusion</a:t>
            </a:r>
            <a:r>
              <a:rPr sz="2800" spc="-115" dirty="0">
                <a:latin typeface="Arial"/>
                <a:cs typeface="Arial"/>
              </a:rPr>
              <a:t> </a:t>
            </a:r>
            <a:r>
              <a:rPr sz="2800" spc="-11" dirty="0">
                <a:latin typeface="Arial"/>
                <a:cs typeface="Arial"/>
              </a:rPr>
              <a:t>criteria</a:t>
            </a:r>
            <a:endParaRPr sz="2800">
              <a:latin typeface="Arial"/>
              <a:cs typeface="Arial"/>
            </a:endParaRPr>
          </a:p>
          <a:p>
            <a:pPr marL="469888" indent="-457189">
              <a:spcBef>
                <a:spcPts val="1680"/>
              </a:spcBef>
              <a:buAutoNum type="arabicPeriod"/>
              <a:tabLst>
                <a:tab pos="469888" algn="l"/>
              </a:tabLst>
            </a:pPr>
            <a:r>
              <a:rPr sz="2800" dirty="0">
                <a:latin typeface="Arial"/>
                <a:cs typeface="Arial"/>
              </a:rPr>
              <a:t>Obtain</a:t>
            </a:r>
            <a:r>
              <a:rPr sz="2800" spc="-105" dirty="0">
                <a:latin typeface="Arial"/>
                <a:cs typeface="Arial"/>
              </a:rPr>
              <a:t> </a:t>
            </a:r>
            <a:r>
              <a:rPr sz="2800" spc="-11" dirty="0">
                <a:latin typeface="Arial"/>
                <a:cs typeface="Arial"/>
              </a:rPr>
              <a:t>consent</a:t>
            </a:r>
            <a:endParaRPr sz="2800">
              <a:latin typeface="Arial"/>
              <a:cs typeface="Arial"/>
            </a:endParaRPr>
          </a:p>
          <a:p>
            <a:pPr marL="469888" marR="125728" indent="-457823">
              <a:spcBef>
                <a:spcPts val="1680"/>
              </a:spcBef>
              <a:buAutoNum type="arabicPeriod"/>
              <a:tabLst>
                <a:tab pos="469888" algn="l"/>
              </a:tabLst>
            </a:pPr>
            <a:r>
              <a:rPr sz="2800" dirty="0">
                <a:latin typeface="Arial"/>
                <a:cs typeface="Arial"/>
              </a:rPr>
              <a:t>Assign</a:t>
            </a:r>
            <a:r>
              <a:rPr sz="2800" spc="-71" dirty="0">
                <a:latin typeface="Arial"/>
                <a:cs typeface="Arial"/>
              </a:rPr>
              <a:t> </a:t>
            </a:r>
            <a:r>
              <a:rPr sz="2800" dirty="0">
                <a:latin typeface="Arial"/>
                <a:cs typeface="Arial"/>
              </a:rPr>
              <a:t>to</a:t>
            </a:r>
            <a:r>
              <a:rPr sz="2800" spc="-80" dirty="0">
                <a:latin typeface="Arial"/>
                <a:cs typeface="Arial"/>
              </a:rPr>
              <a:t> </a:t>
            </a:r>
            <a:r>
              <a:rPr sz="2800" dirty="0">
                <a:latin typeface="Arial"/>
                <a:cs typeface="Arial"/>
              </a:rPr>
              <a:t>receive</a:t>
            </a:r>
            <a:r>
              <a:rPr sz="2800" spc="-80" dirty="0">
                <a:latin typeface="Arial"/>
                <a:cs typeface="Arial"/>
              </a:rPr>
              <a:t> </a:t>
            </a:r>
            <a:r>
              <a:rPr sz="2800" dirty="0">
                <a:latin typeface="Arial"/>
                <a:cs typeface="Arial"/>
              </a:rPr>
              <a:t>intervention</a:t>
            </a:r>
            <a:r>
              <a:rPr sz="2800" spc="-75" dirty="0">
                <a:latin typeface="Arial"/>
                <a:cs typeface="Arial"/>
              </a:rPr>
              <a:t> </a:t>
            </a:r>
            <a:r>
              <a:rPr sz="2800" dirty="0">
                <a:latin typeface="Arial"/>
                <a:cs typeface="Arial"/>
              </a:rPr>
              <a:t>or</a:t>
            </a:r>
            <a:r>
              <a:rPr sz="2800" spc="-80" dirty="0">
                <a:latin typeface="Arial"/>
                <a:cs typeface="Arial"/>
              </a:rPr>
              <a:t> </a:t>
            </a:r>
            <a:r>
              <a:rPr sz="2800" spc="-11" dirty="0">
                <a:latin typeface="Arial"/>
                <a:cs typeface="Arial"/>
              </a:rPr>
              <a:t>control </a:t>
            </a:r>
            <a:r>
              <a:rPr sz="2800" dirty="0">
                <a:latin typeface="Arial"/>
                <a:cs typeface="Arial"/>
              </a:rPr>
              <a:t>according</a:t>
            </a:r>
            <a:r>
              <a:rPr sz="2800" spc="-95" dirty="0">
                <a:latin typeface="Arial"/>
                <a:cs typeface="Arial"/>
              </a:rPr>
              <a:t> </a:t>
            </a:r>
            <a:r>
              <a:rPr sz="2800" dirty="0">
                <a:latin typeface="Arial"/>
                <a:cs typeface="Arial"/>
              </a:rPr>
              <a:t>to</a:t>
            </a:r>
            <a:r>
              <a:rPr sz="2800" spc="-91" dirty="0">
                <a:latin typeface="Arial"/>
                <a:cs typeface="Arial"/>
              </a:rPr>
              <a:t> </a:t>
            </a:r>
            <a:r>
              <a:rPr sz="2800" dirty="0">
                <a:latin typeface="Arial"/>
                <a:cs typeface="Arial"/>
              </a:rPr>
              <a:t>the</a:t>
            </a:r>
            <a:r>
              <a:rPr sz="2800" spc="-91" dirty="0">
                <a:latin typeface="Arial"/>
                <a:cs typeface="Arial"/>
              </a:rPr>
              <a:t> </a:t>
            </a:r>
            <a:r>
              <a:rPr sz="2800" dirty="0">
                <a:latin typeface="Arial"/>
                <a:cs typeface="Arial"/>
              </a:rPr>
              <a:t>randomization</a:t>
            </a:r>
            <a:r>
              <a:rPr sz="2800" spc="-60" dirty="0">
                <a:latin typeface="Arial"/>
                <a:cs typeface="Arial"/>
              </a:rPr>
              <a:t> </a:t>
            </a:r>
            <a:r>
              <a:rPr sz="2800" spc="-11" dirty="0">
                <a:latin typeface="Arial"/>
                <a:cs typeface="Arial"/>
              </a:rPr>
              <a:t>sequence</a:t>
            </a:r>
            <a:endParaRPr sz="28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34</a:t>
            </a:r>
          </a:p>
        </p:txBody>
      </p:sp>
      <p:sp>
        <p:nvSpPr>
          <p:cNvPr id="2" name="object 2"/>
          <p:cNvSpPr txBox="1">
            <a:spLocks noGrp="1"/>
          </p:cNvSpPr>
          <p:nvPr>
            <p:ph type="title"/>
          </p:nvPr>
        </p:nvSpPr>
        <p:spPr>
          <a:xfrm>
            <a:off x="876404" y="413132"/>
            <a:ext cx="7609205" cy="998350"/>
          </a:xfrm>
          <a:prstGeom prst="rect">
            <a:avLst/>
          </a:prstGeom>
        </p:spPr>
        <p:txBody>
          <a:bodyPr vert="horz" wrap="square" lIns="0" tIns="13335" rIns="0" bIns="0" rtlCol="0">
            <a:spAutoFit/>
          </a:bodyPr>
          <a:lstStyle/>
          <a:p>
            <a:pPr marL="93343" marR="5080" indent="-81278">
              <a:spcBef>
                <a:spcPts val="105"/>
              </a:spcBef>
            </a:pPr>
            <a:r>
              <a:rPr sz="3200" dirty="0"/>
              <a:t>How</a:t>
            </a:r>
            <a:r>
              <a:rPr sz="3200" spc="-40" dirty="0"/>
              <a:t> </a:t>
            </a:r>
            <a:r>
              <a:rPr sz="3200" dirty="0"/>
              <a:t>to</a:t>
            </a:r>
            <a:r>
              <a:rPr sz="3200" spc="-31" dirty="0"/>
              <a:t> </a:t>
            </a:r>
            <a:r>
              <a:rPr sz="3200" dirty="0"/>
              <a:t>prepare</a:t>
            </a:r>
            <a:r>
              <a:rPr sz="3200" spc="-11" dirty="0"/>
              <a:t> </a:t>
            </a:r>
            <a:r>
              <a:rPr sz="3200" dirty="0"/>
              <a:t>a</a:t>
            </a:r>
            <a:r>
              <a:rPr sz="3200" spc="-60" dirty="0"/>
              <a:t> </a:t>
            </a:r>
            <a:r>
              <a:rPr sz="3200" dirty="0"/>
              <a:t>simple</a:t>
            </a:r>
            <a:r>
              <a:rPr sz="3200" spc="-20" dirty="0"/>
              <a:t> </a:t>
            </a:r>
            <a:r>
              <a:rPr sz="3200" spc="-11" dirty="0"/>
              <a:t>randomization </a:t>
            </a:r>
            <a:r>
              <a:rPr sz="3200" dirty="0"/>
              <a:t>scheme</a:t>
            </a:r>
            <a:r>
              <a:rPr sz="3200" spc="-60" dirty="0"/>
              <a:t> </a:t>
            </a:r>
            <a:r>
              <a:rPr sz="3200" dirty="0"/>
              <a:t>using</a:t>
            </a:r>
            <a:r>
              <a:rPr sz="3200" spc="-65" dirty="0"/>
              <a:t> </a:t>
            </a:r>
            <a:r>
              <a:rPr sz="3200" dirty="0"/>
              <a:t>random</a:t>
            </a:r>
            <a:r>
              <a:rPr sz="3200" spc="-55" dirty="0"/>
              <a:t> </a:t>
            </a:r>
            <a:r>
              <a:rPr sz="3200" dirty="0"/>
              <a:t>numbers</a:t>
            </a:r>
            <a:r>
              <a:rPr sz="3200" spc="-45" dirty="0"/>
              <a:t> </a:t>
            </a:r>
            <a:r>
              <a:rPr sz="3200" spc="-11" dirty="0"/>
              <a:t>tables</a:t>
            </a:r>
            <a:endParaRPr sz="3200"/>
          </a:p>
        </p:txBody>
      </p:sp>
      <p:sp>
        <p:nvSpPr>
          <p:cNvPr id="3" name="object 3"/>
          <p:cNvSpPr txBox="1"/>
          <p:nvPr/>
        </p:nvSpPr>
        <p:spPr>
          <a:xfrm>
            <a:off x="890729" y="1781687"/>
            <a:ext cx="7720965" cy="1577355"/>
          </a:xfrm>
          <a:prstGeom prst="rect">
            <a:avLst/>
          </a:prstGeom>
        </p:spPr>
        <p:txBody>
          <a:bodyPr vert="horz" wrap="square" lIns="0" tIns="12700" rIns="0" bIns="0" rtlCol="0">
            <a:spAutoFit/>
          </a:bodyPr>
          <a:lstStyle/>
          <a:p>
            <a:pPr marL="12700">
              <a:spcBef>
                <a:spcPts val="100"/>
              </a:spcBef>
            </a:pPr>
            <a:r>
              <a:rPr b="1" dirty="0">
                <a:latin typeface="Arial"/>
                <a:cs typeface="Arial"/>
              </a:rPr>
              <a:t>Decide</a:t>
            </a:r>
            <a:r>
              <a:rPr b="1" spc="-11" dirty="0">
                <a:latin typeface="Arial"/>
                <a:cs typeface="Arial"/>
              </a:rPr>
              <a:t> </a:t>
            </a:r>
            <a:r>
              <a:rPr b="1" dirty="0">
                <a:latin typeface="Arial"/>
                <a:cs typeface="Arial"/>
              </a:rPr>
              <a:t>allocation</a:t>
            </a:r>
            <a:r>
              <a:rPr b="1" spc="-31" dirty="0">
                <a:latin typeface="Arial"/>
                <a:cs typeface="Arial"/>
              </a:rPr>
              <a:t> </a:t>
            </a:r>
            <a:r>
              <a:rPr b="1" dirty="0">
                <a:latin typeface="Arial"/>
                <a:cs typeface="Arial"/>
              </a:rPr>
              <a:t>rule,</a:t>
            </a:r>
            <a:r>
              <a:rPr b="1" spc="-20" dirty="0">
                <a:latin typeface="Arial"/>
                <a:cs typeface="Arial"/>
              </a:rPr>
              <a:t> </a:t>
            </a:r>
            <a:r>
              <a:rPr b="1" dirty="0">
                <a:latin typeface="Arial"/>
                <a:cs typeface="Arial"/>
              </a:rPr>
              <a:t>e.g.</a:t>
            </a:r>
            <a:r>
              <a:rPr b="1" spc="-20" dirty="0">
                <a:latin typeface="Arial"/>
                <a:cs typeface="Arial"/>
              </a:rPr>
              <a:t> </a:t>
            </a:r>
            <a:r>
              <a:rPr b="1" dirty="0">
                <a:latin typeface="Arial"/>
                <a:cs typeface="Arial"/>
              </a:rPr>
              <a:t>for</a:t>
            </a:r>
            <a:r>
              <a:rPr b="1" spc="-15" dirty="0">
                <a:latin typeface="Arial"/>
                <a:cs typeface="Arial"/>
              </a:rPr>
              <a:t> </a:t>
            </a:r>
            <a:r>
              <a:rPr b="1" dirty="0">
                <a:latin typeface="Arial"/>
                <a:cs typeface="Arial"/>
              </a:rPr>
              <a:t>two</a:t>
            </a:r>
            <a:r>
              <a:rPr b="1" spc="-45" dirty="0">
                <a:latin typeface="Arial"/>
                <a:cs typeface="Arial"/>
              </a:rPr>
              <a:t> </a:t>
            </a:r>
            <a:r>
              <a:rPr b="1" spc="-11" dirty="0">
                <a:latin typeface="Arial"/>
                <a:cs typeface="Arial"/>
              </a:rPr>
              <a:t>groups</a:t>
            </a:r>
            <a:endParaRPr>
              <a:latin typeface="Arial"/>
              <a:cs typeface="Arial"/>
            </a:endParaRPr>
          </a:p>
          <a:p>
            <a:pPr marL="12700"/>
            <a:r>
              <a:rPr spc="-11" dirty="0">
                <a:latin typeface="Arial"/>
                <a:cs typeface="Arial"/>
              </a:rPr>
              <a:t>-</a:t>
            </a:r>
            <a:r>
              <a:rPr i="1" dirty="0">
                <a:latin typeface="Arial"/>
                <a:cs typeface="Arial"/>
              </a:rPr>
              <a:t>Digits</a:t>
            </a:r>
            <a:r>
              <a:rPr i="1" spc="-5" dirty="0">
                <a:latin typeface="Arial"/>
                <a:cs typeface="Arial"/>
              </a:rPr>
              <a:t> </a:t>
            </a:r>
            <a:r>
              <a:rPr i="1" spc="-20" dirty="0">
                <a:latin typeface="Arial"/>
                <a:cs typeface="Arial"/>
              </a:rPr>
              <a:t>0-</a:t>
            </a:r>
            <a:r>
              <a:rPr i="1" dirty="0">
                <a:latin typeface="Arial"/>
                <a:cs typeface="Arial"/>
              </a:rPr>
              <a:t>4</a:t>
            </a:r>
            <a:r>
              <a:rPr i="1" spc="-25" dirty="0">
                <a:latin typeface="Arial"/>
                <a:cs typeface="Arial"/>
              </a:rPr>
              <a:t> </a:t>
            </a:r>
            <a:r>
              <a:rPr i="1" dirty="0">
                <a:latin typeface="Arial"/>
                <a:cs typeface="Arial"/>
              </a:rPr>
              <a:t>to</a:t>
            </a:r>
            <a:r>
              <a:rPr i="1" spc="-20" dirty="0">
                <a:latin typeface="Arial"/>
                <a:cs typeface="Arial"/>
              </a:rPr>
              <a:t> </a:t>
            </a:r>
            <a:r>
              <a:rPr i="1" dirty="0">
                <a:latin typeface="Arial"/>
                <a:cs typeface="Arial"/>
              </a:rPr>
              <a:t>be</a:t>
            </a:r>
            <a:r>
              <a:rPr i="1" spc="-25" dirty="0">
                <a:latin typeface="Arial"/>
                <a:cs typeface="Arial"/>
              </a:rPr>
              <a:t> </a:t>
            </a:r>
            <a:r>
              <a:rPr i="1" dirty="0">
                <a:latin typeface="Arial"/>
                <a:cs typeface="Arial"/>
              </a:rPr>
              <a:t>assigned to</a:t>
            </a:r>
            <a:r>
              <a:rPr i="1" spc="-25" dirty="0">
                <a:latin typeface="Arial"/>
                <a:cs typeface="Arial"/>
              </a:rPr>
              <a:t> </a:t>
            </a:r>
            <a:r>
              <a:rPr i="1" dirty="0">
                <a:latin typeface="Arial"/>
                <a:cs typeface="Arial"/>
              </a:rPr>
              <a:t>intervention</a:t>
            </a:r>
            <a:r>
              <a:rPr i="1" spc="-5" dirty="0">
                <a:latin typeface="Arial"/>
                <a:cs typeface="Arial"/>
              </a:rPr>
              <a:t> </a:t>
            </a:r>
            <a:r>
              <a:rPr i="1" dirty="0">
                <a:latin typeface="Arial"/>
                <a:cs typeface="Arial"/>
              </a:rPr>
              <a:t>(group</a:t>
            </a:r>
            <a:r>
              <a:rPr i="1" spc="-120" dirty="0">
                <a:latin typeface="Arial"/>
                <a:cs typeface="Arial"/>
              </a:rPr>
              <a:t> </a:t>
            </a:r>
            <a:r>
              <a:rPr i="1" spc="-25" dirty="0">
                <a:latin typeface="Arial"/>
                <a:cs typeface="Arial"/>
              </a:rPr>
              <a:t>A)</a:t>
            </a:r>
            <a:endParaRPr>
              <a:latin typeface="Arial"/>
              <a:cs typeface="Arial"/>
            </a:endParaRPr>
          </a:p>
          <a:p>
            <a:pPr marL="12700"/>
            <a:r>
              <a:rPr i="1" spc="-11" dirty="0">
                <a:latin typeface="Arial"/>
                <a:cs typeface="Arial"/>
              </a:rPr>
              <a:t>-</a:t>
            </a:r>
            <a:r>
              <a:rPr i="1" dirty="0">
                <a:latin typeface="Arial"/>
                <a:cs typeface="Arial"/>
              </a:rPr>
              <a:t>Digits </a:t>
            </a:r>
            <a:r>
              <a:rPr i="1" spc="-20" dirty="0">
                <a:latin typeface="Arial"/>
                <a:cs typeface="Arial"/>
              </a:rPr>
              <a:t>5-</a:t>
            </a:r>
            <a:r>
              <a:rPr i="1" dirty="0">
                <a:latin typeface="Arial"/>
                <a:cs typeface="Arial"/>
              </a:rPr>
              <a:t>9</a:t>
            </a:r>
            <a:r>
              <a:rPr i="1" spc="-20" dirty="0">
                <a:latin typeface="Arial"/>
                <a:cs typeface="Arial"/>
              </a:rPr>
              <a:t> </a:t>
            </a:r>
            <a:r>
              <a:rPr i="1" dirty="0">
                <a:latin typeface="Arial"/>
                <a:cs typeface="Arial"/>
              </a:rPr>
              <a:t>to</a:t>
            </a:r>
            <a:r>
              <a:rPr i="1" spc="-15" dirty="0">
                <a:latin typeface="Arial"/>
                <a:cs typeface="Arial"/>
              </a:rPr>
              <a:t> </a:t>
            </a:r>
            <a:r>
              <a:rPr i="1" dirty="0">
                <a:latin typeface="Arial"/>
                <a:cs typeface="Arial"/>
              </a:rPr>
              <a:t>be</a:t>
            </a:r>
            <a:r>
              <a:rPr i="1" spc="-20" dirty="0">
                <a:latin typeface="Arial"/>
                <a:cs typeface="Arial"/>
              </a:rPr>
              <a:t> </a:t>
            </a:r>
            <a:r>
              <a:rPr i="1" dirty="0">
                <a:latin typeface="Arial"/>
                <a:cs typeface="Arial"/>
              </a:rPr>
              <a:t>assigned to</a:t>
            </a:r>
            <a:r>
              <a:rPr i="1" spc="-15" dirty="0">
                <a:latin typeface="Arial"/>
                <a:cs typeface="Arial"/>
              </a:rPr>
              <a:t> </a:t>
            </a:r>
            <a:r>
              <a:rPr i="1" dirty="0">
                <a:latin typeface="Arial"/>
                <a:cs typeface="Arial"/>
              </a:rPr>
              <a:t>control</a:t>
            </a:r>
            <a:r>
              <a:rPr i="1" spc="-31" dirty="0">
                <a:latin typeface="Arial"/>
                <a:cs typeface="Arial"/>
              </a:rPr>
              <a:t> </a:t>
            </a:r>
            <a:r>
              <a:rPr i="1" dirty="0">
                <a:latin typeface="Arial"/>
                <a:cs typeface="Arial"/>
              </a:rPr>
              <a:t>(group</a:t>
            </a:r>
            <a:r>
              <a:rPr i="1" spc="-15" dirty="0">
                <a:latin typeface="Arial"/>
                <a:cs typeface="Arial"/>
              </a:rPr>
              <a:t> </a:t>
            </a:r>
            <a:r>
              <a:rPr i="1" spc="-25" dirty="0">
                <a:latin typeface="Arial"/>
                <a:cs typeface="Arial"/>
              </a:rPr>
              <a:t>B)</a:t>
            </a:r>
            <a:endParaRPr>
              <a:latin typeface="Arial"/>
              <a:cs typeface="Arial"/>
            </a:endParaRPr>
          </a:p>
          <a:p>
            <a:pPr marL="12700" marR="5080">
              <a:spcBef>
                <a:spcPts val="1440"/>
              </a:spcBef>
            </a:pPr>
            <a:r>
              <a:rPr b="1" dirty="0">
                <a:latin typeface="Arial"/>
                <a:cs typeface="Arial"/>
              </a:rPr>
              <a:t>Start</a:t>
            </a:r>
            <a:r>
              <a:rPr b="1" spc="-15" dirty="0">
                <a:latin typeface="Arial"/>
                <a:cs typeface="Arial"/>
              </a:rPr>
              <a:t> </a:t>
            </a:r>
            <a:r>
              <a:rPr b="1" dirty="0">
                <a:latin typeface="Arial"/>
                <a:cs typeface="Arial"/>
              </a:rPr>
              <a:t>at a</a:t>
            </a:r>
            <a:r>
              <a:rPr b="1" spc="-5" dirty="0">
                <a:latin typeface="Arial"/>
                <a:cs typeface="Arial"/>
              </a:rPr>
              <a:t> </a:t>
            </a:r>
            <a:r>
              <a:rPr b="1" dirty="0">
                <a:latin typeface="Arial"/>
                <a:cs typeface="Arial"/>
              </a:rPr>
              <a:t>random place</a:t>
            </a:r>
            <a:r>
              <a:rPr b="1" spc="-15" dirty="0">
                <a:latin typeface="Arial"/>
                <a:cs typeface="Arial"/>
              </a:rPr>
              <a:t> </a:t>
            </a:r>
            <a:r>
              <a:rPr b="1" dirty="0">
                <a:latin typeface="Arial"/>
                <a:cs typeface="Arial"/>
              </a:rPr>
              <a:t>in</a:t>
            </a:r>
            <a:r>
              <a:rPr b="1" spc="-25" dirty="0">
                <a:latin typeface="Arial"/>
                <a:cs typeface="Arial"/>
              </a:rPr>
              <a:t> </a:t>
            </a:r>
            <a:r>
              <a:rPr b="1" dirty="0">
                <a:latin typeface="Arial"/>
                <a:cs typeface="Arial"/>
              </a:rPr>
              <a:t>the</a:t>
            </a:r>
            <a:r>
              <a:rPr b="1" spc="-15" dirty="0">
                <a:latin typeface="Arial"/>
                <a:cs typeface="Arial"/>
              </a:rPr>
              <a:t> </a:t>
            </a:r>
            <a:r>
              <a:rPr b="1" dirty="0">
                <a:latin typeface="Arial"/>
                <a:cs typeface="Arial"/>
              </a:rPr>
              <a:t>table,</a:t>
            </a:r>
            <a:r>
              <a:rPr b="1" spc="-15" dirty="0">
                <a:latin typeface="Arial"/>
                <a:cs typeface="Arial"/>
              </a:rPr>
              <a:t> </a:t>
            </a:r>
            <a:r>
              <a:rPr b="1" dirty="0">
                <a:latin typeface="Arial"/>
                <a:cs typeface="Arial"/>
              </a:rPr>
              <a:t>go</a:t>
            </a:r>
            <a:r>
              <a:rPr b="1" spc="-20" dirty="0">
                <a:latin typeface="Arial"/>
                <a:cs typeface="Arial"/>
              </a:rPr>
              <a:t> </a:t>
            </a:r>
            <a:r>
              <a:rPr b="1" dirty="0">
                <a:latin typeface="Arial"/>
                <a:cs typeface="Arial"/>
              </a:rPr>
              <a:t>in a</a:t>
            </a:r>
            <a:r>
              <a:rPr b="1" spc="-11" dirty="0">
                <a:latin typeface="Arial"/>
                <a:cs typeface="Arial"/>
              </a:rPr>
              <a:t> </a:t>
            </a:r>
            <a:r>
              <a:rPr b="1" spc="-20" dirty="0">
                <a:latin typeface="Arial"/>
                <a:cs typeface="Arial"/>
              </a:rPr>
              <a:t>pre- </a:t>
            </a:r>
            <a:r>
              <a:rPr b="1" dirty="0">
                <a:latin typeface="Arial"/>
                <a:cs typeface="Arial"/>
              </a:rPr>
              <a:t>decided</a:t>
            </a:r>
            <a:r>
              <a:rPr b="1" spc="-31" dirty="0">
                <a:latin typeface="Arial"/>
                <a:cs typeface="Arial"/>
              </a:rPr>
              <a:t> </a:t>
            </a:r>
            <a:r>
              <a:rPr b="1" dirty="0">
                <a:latin typeface="Arial"/>
                <a:cs typeface="Arial"/>
              </a:rPr>
              <a:t>direction</a:t>
            </a:r>
            <a:r>
              <a:rPr b="1" spc="-31" dirty="0">
                <a:latin typeface="Arial"/>
                <a:cs typeface="Arial"/>
              </a:rPr>
              <a:t> </a:t>
            </a:r>
            <a:r>
              <a:rPr b="1" dirty="0">
                <a:latin typeface="Arial"/>
                <a:cs typeface="Arial"/>
              </a:rPr>
              <a:t>and</a:t>
            </a:r>
            <a:r>
              <a:rPr b="1" spc="-20" dirty="0">
                <a:latin typeface="Arial"/>
                <a:cs typeface="Arial"/>
              </a:rPr>
              <a:t> </a:t>
            </a:r>
            <a:r>
              <a:rPr b="1" dirty="0">
                <a:latin typeface="Arial"/>
                <a:cs typeface="Arial"/>
              </a:rPr>
              <a:t>record</a:t>
            </a:r>
            <a:r>
              <a:rPr b="1" spc="-5" dirty="0">
                <a:latin typeface="Arial"/>
                <a:cs typeface="Arial"/>
              </a:rPr>
              <a:t> </a:t>
            </a:r>
            <a:r>
              <a:rPr b="1" dirty="0">
                <a:latin typeface="Arial"/>
                <a:cs typeface="Arial"/>
              </a:rPr>
              <a:t>one</a:t>
            </a:r>
            <a:r>
              <a:rPr b="1" spc="-20" dirty="0">
                <a:latin typeface="Arial"/>
                <a:cs typeface="Arial"/>
              </a:rPr>
              <a:t> </a:t>
            </a:r>
            <a:r>
              <a:rPr b="1" dirty="0">
                <a:latin typeface="Arial"/>
                <a:cs typeface="Arial"/>
              </a:rPr>
              <a:t>single</a:t>
            </a:r>
            <a:r>
              <a:rPr b="1" spc="-15" dirty="0">
                <a:latin typeface="Arial"/>
                <a:cs typeface="Arial"/>
              </a:rPr>
              <a:t> </a:t>
            </a:r>
            <a:r>
              <a:rPr b="1" dirty="0">
                <a:latin typeface="Arial"/>
                <a:cs typeface="Arial"/>
              </a:rPr>
              <a:t>digit</a:t>
            </a:r>
            <a:r>
              <a:rPr b="1" spc="-31" dirty="0">
                <a:latin typeface="Arial"/>
                <a:cs typeface="Arial"/>
              </a:rPr>
              <a:t> </a:t>
            </a:r>
            <a:r>
              <a:rPr b="1" spc="-11" dirty="0">
                <a:latin typeface="Arial"/>
                <a:cs typeface="Arial"/>
              </a:rPr>
              <a:t>number </a:t>
            </a:r>
            <a:r>
              <a:rPr b="1" dirty="0">
                <a:latin typeface="Arial"/>
                <a:cs typeface="Arial"/>
              </a:rPr>
              <a:t>for</a:t>
            </a:r>
            <a:r>
              <a:rPr b="1" spc="-15" dirty="0">
                <a:latin typeface="Arial"/>
                <a:cs typeface="Arial"/>
              </a:rPr>
              <a:t> </a:t>
            </a:r>
            <a:r>
              <a:rPr b="1" dirty="0">
                <a:latin typeface="Arial"/>
                <a:cs typeface="Arial"/>
              </a:rPr>
              <a:t>each</a:t>
            </a:r>
            <a:r>
              <a:rPr b="1" spc="-11" dirty="0">
                <a:latin typeface="Arial"/>
                <a:cs typeface="Arial"/>
              </a:rPr>
              <a:t> </a:t>
            </a:r>
            <a:r>
              <a:rPr b="1" dirty="0">
                <a:latin typeface="Arial"/>
                <a:cs typeface="Arial"/>
              </a:rPr>
              <a:t>study</a:t>
            </a:r>
            <a:r>
              <a:rPr b="1" spc="-11" dirty="0">
                <a:latin typeface="Arial"/>
                <a:cs typeface="Arial"/>
              </a:rPr>
              <a:t> </a:t>
            </a:r>
            <a:r>
              <a:rPr b="1" dirty="0">
                <a:latin typeface="Arial"/>
                <a:cs typeface="Arial"/>
              </a:rPr>
              <a:t>participant,</a:t>
            </a:r>
            <a:r>
              <a:rPr b="1" spc="-40" dirty="0">
                <a:latin typeface="Arial"/>
                <a:cs typeface="Arial"/>
              </a:rPr>
              <a:t> </a:t>
            </a:r>
            <a:r>
              <a:rPr b="1" spc="-20" dirty="0">
                <a:latin typeface="Arial"/>
                <a:cs typeface="Arial"/>
              </a:rPr>
              <a:t>e.g.</a:t>
            </a:r>
            <a:endParaRPr>
              <a:latin typeface="Arial"/>
              <a:cs typeface="Arial"/>
            </a:endParaRPr>
          </a:p>
        </p:txBody>
      </p:sp>
      <p:graphicFrame>
        <p:nvGraphicFramePr>
          <p:cNvPr id="4" name="object 4"/>
          <p:cNvGraphicFramePr>
            <a:graphicFrameLocks noGrp="1"/>
          </p:cNvGraphicFramePr>
          <p:nvPr/>
        </p:nvGraphicFramePr>
        <p:xfrm>
          <a:off x="1786127" y="4383553"/>
          <a:ext cx="6870067" cy="824654"/>
        </p:xfrm>
        <a:graphic>
          <a:graphicData uri="http://schemas.openxmlformats.org/drawingml/2006/table">
            <a:tbl>
              <a:tblPr firstRow="1" bandRow="1">
                <a:tableStyleId>{2D5ABB26-0587-4C30-8999-92F81FD0307C}</a:tableStyleId>
              </a:tblPr>
              <a:tblGrid>
                <a:gridCol w="2741931">
                  <a:extLst>
                    <a:ext uri="{9D8B030D-6E8A-4147-A177-3AD203B41FA5}">
                      <a16:colId xmlns:a16="http://schemas.microsoft.com/office/drawing/2014/main" val="20000"/>
                    </a:ext>
                  </a:extLst>
                </a:gridCol>
                <a:gridCol w="381635">
                  <a:extLst>
                    <a:ext uri="{9D8B030D-6E8A-4147-A177-3AD203B41FA5}">
                      <a16:colId xmlns:a16="http://schemas.microsoft.com/office/drawing/2014/main" val="20001"/>
                    </a:ext>
                  </a:extLst>
                </a:gridCol>
                <a:gridCol w="381635">
                  <a:extLst>
                    <a:ext uri="{9D8B030D-6E8A-4147-A177-3AD203B41FA5}">
                      <a16:colId xmlns:a16="http://schemas.microsoft.com/office/drawing/2014/main" val="20002"/>
                    </a:ext>
                  </a:extLst>
                </a:gridCol>
                <a:gridCol w="422911">
                  <a:extLst>
                    <a:ext uri="{9D8B030D-6E8A-4147-A177-3AD203B41FA5}">
                      <a16:colId xmlns:a16="http://schemas.microsoft.com/office/drawing/2014/main" val="20003"/>
                    </a:ext>
                  </a:extLst>
                </a:gridCol>
                <a:gridCol w="386715">
                  <a:extLst>
                    <a:ext uri="{9D8B030D-6E8A-4147-A177-3AD203B41FA5}">
                      <a16:colId xmlns:a16="http://schemas.microsoft.com/office/drawing/2014/main" val="20004"/>
                    </a:ext>
                  </a:extLst>
                </a:gridCol>
                <a:gridCol w="415289">
                  <a:extLst>
                    <a:ext uri="{9D8B030D-6E8A-4147-A177-3AD203B41FA5}">
                      <a16:colId xmlns:a16="http://schemas.microsoft.com/office/drawing/2014/main" val="20005"/>
                    </a:ext>
                  </a:extLst>
                </a:gridCol>
                <a:gridCol w="422911">
                  <a:extLst>
                    <a:ext uri="{9D8B030D-6E8A-4147-A177-3AD203B41FA5}">
                      <a16:colId xmlns:a16="http://schemas.microsoft.com/office/drawing/2014/main" val="20006"/>
                    </a:ext>
                  </a:extLst>
                </a:gridCol>
                <a:gridCol w="423545">
                  <a:extLst>
                    <a:ext uri="{9D8B030D-6E8A-4147-A177-3AD203B41FA5}">
                      <a16:colId xmlns:a16="http://schemas.microsoft.com/office/drawing/2014/main" val="20007"/>
                    </a:ext>
                  </a:extLst>
                </a:gridCol>
                <a:gridCol w="423545">
                  <a:extLst>
                    <a:ext uri="{9D8B030D-6E8A-4147-A177-3AD203B41FA5}">
                      <a16:colId xmlns:a16="http://schemas.microsoft.com/office/drawing/2014/main" val="20008"/>
                    </a:ext>
                  </a:extLst>
                </a:gridCol>
                <a:gridCol w="414655">
                  <a:extLst>
                    <a:ext uri="{9D8B030D-6E8A-4147-A177-3AD203B41FA5}">
                      <a16:colId xmlns:a16="http://schemas.microsoft.com/office/drawing/2014/main" val="20009"/>
                    </a:ext>
                  </a:extLst>
                </a:gridCol>
                <a:gridCol w="455295">
                  <a:extLst>
                    <a:ext uri="{9D8B030D-6E8A-4147-A177-3AD203B41FA5}">
                      <a16:colId xmlns:a16="http://schemas.microsoft.com/office/drawing/2014/main" val="20010"/>
                    </a:ext>
                  </a:extLst>
                </a:gridCol>
              </a:tblGrid>
              <a:tr h="412327">
                <a:tc>
                  <a:txBody>
                    <a:bodyPr/>
                    <a:lstStyle/>
                    <a:p>
                      <a:pPr marL="31750">
                        <a:lnSpc>
                          <a:spcPts val="2655"/>
                        </a:lnSpc>
                      </a:pPr>
                      <a:r>
                        <a:rPr sz="2400" b="1" i="1" dirty="0">
                          <a:latin typeface="Arial"/>
                          <a:cs typeface="Arial"/>
                        </a:rPr>
                        <a:t>Participant</a:t>
                      </a:r>
                      <a:r>
                        <a:rPr sz="2400" b="1" i="1" spc="-35" dirty="0">
                          <a:latin typeface="Arial"/>
                          <a:cs typeface="Arial"/>
                        </a:rPr>
                        <a:t> </a:t>
                      </a:r>
                      <a:r>
                        <a:rPr sz="2400" b="1" i="1" spc="-25" dirty="0">
                          <a:latin typeface="Arial"/>
                          <a:cs typeface="Arial"/>
                        </a:rPr>
                        <a:t>no.</a:t>
                      </a:r>
                      <a:endParaRPr sz="2400">
                        <a:latin typeface="Arial"/>
                        <a:cs typeface="Arial"/>
                      </a:endParaRPr>
                    </a:p>
                  </a:txBody>
                  <a:tcPr marL="0" marR="0" marT="0" marB="0"/>
                </a:tc>
                <a:tc>
                  <a:txBody>
                    <a:bodyPr/>
                    <a:lstStyle/>
                    <a:p>
                      <a:pPr marL="23495" algn="ctr">
                        <a:lnSpc>
                          <a:spcPts val="2655"/>
                        </a:lnSpc>
                      </a:pPr>
                      <a:r>
                        <a:rPr sz="2400" b="1" i="1" dirty="0">
                          <a:latin typeface="Arial"/>
                          <a:cs typeface="Arial"/>
                        </a:rPr>
                        <a:t>1</a:t>
                      </a:r>
                      <a:endParaRPr sz="2400">
                        <a:latin typeface="Arial"/>
                        <a:cs typeface="Arial"/>
                      </a:endParaRPr>
                    </a:p>
                  </a:txBody>
                  <a:tcPr marL="0" marR="0" marT="0" marB="0"/>
                </a:tc>
                <a:tc>
                  <a:txBody>
                    <a:bodyPr/>
                    <a:lstStyle/>
                    <a:p>
                      <a:pPr marL="74295">
                        <a:lnSpc>
                          <a:spcPts val="2655"/>
                        </a:lnSpc>
                      </a:pPr>
                      <a:r>
                        <a:rPr sz="2400" b="1" i="1" dirty="0">
                          <a:latin typeface="Arial"/>
                          <a:cs typeface="Arial"/>
                        </a:rPr>
                        <a:t>2</a:t>
                      </a:r>
                      <a:endParaRPr sz="2400">
                        <a:latin typeface="Arial"/>
                        <a:cs typeface="Arial"/>
                      </a:endParaRPr>
                    </a:p>
                  </a:txBody>
                  <a:tcPr marL="0" marR="0" marT="0" marB="0"/>
                </a:tc>
                <a:tc>
                  <a:txBody>
                    <a:bodyPr/>
                    <a:lstStyle/>
                    <a:p>
                      <a:pPr marR="10795" algn="ctr">
                        <a:lnSpc>
                          <a:spcPts val="2655"/>
                        </a:lnSpc>
                      </a:pPr>
                      <a:r>
                        <a:rPr sz="2400" b="1" i="1" dirty="0">
                          <a:latin typeface="Arial"/>
                          <a:cs typeface="Arial"/>
                        </a:rPr>
                        <a:t>3</a:t>
                      </a:r>
                      <a:endParaRPr sz="2400">
                        <a:latin typeface="Arial"/>
                        <a:cs typeface="Arial"/>
                      </a:endParaRPr>
                    </a:p>
                  </a:txBody>
                  <a:tcPr marL="0" marR="0" marT="0" marB="0"/>
                </a:tc>
                <a:tc>
                  <a:txBody>
                    <a:bodyPr/>
                    <a:lstStyle/>
                    <a:p>
                      <a:pPr marL="13335" algn="ctr">
                        <a:lnSpc>
                          <a:spcPts val="2655"/>
                        </a:lnSpc>
                      </a:pPr>
                      <a:r>
                        <a:rPr sz="2400" b="1" i="1" dirty="0">
                          <a:latin typeface="Arial"/>
                          <a:cs typeface="Arial"/>
                        </a:rPr>
                        <a:t>4</a:t>
                      </a:r>
                      <a:endParaRPr sz="2400">
                        <a:latin typeface="Arial"/>
                        <a:cs typeface="Arial"/>
                      </a:endParaRPr>
                    </a:p>
                  </a:txBody>
                  <a:tcPr marL="0" marR="0" marT="0" marB="0"/>
                </a:tc>
                <a:tc>
                  <a:txBody>
                    <a:bodyPr/>
                    <a:lstStyle/>
                    <a:p>
                      <a:pPr marL="151765">
                        <a:lnSpc>
                          <a:spcPts val="2655"/>
                        </a:lnSpc>
                      </a:pPr>
                      <a:r>
                        <a:rPr sz="2400" b="1" i="1" dirty="0">
                          <a:latin typeface="Arial"/>
                          <a:cs typeface="Arial"/>
                        </a:rPr>
                        <a:t>5</a:t>
                      </a:r>
                      <a:endParaRPr sz="2400">
                        <a:latin typeface="Arial"/>
                        <a:cs typeface="Arial"/>
                      </a:endParaRPr>
                    </a:p>
                  </a:txBody>
                  <a:tcPr marL="0" marR="0" marT="0" marB="0"/>
                </a:tc>
                <a:tc>
                  <a:txBody>
                    <a:bodyPr/>
                    <a:lstStyle/>
                    <a:p>
                      <a:pPr marL="158750">
                        <a:lnSpc>
                          <a:spcPts val="2655"/>
                        </a:lnSpc>
                      </a:pPr>
                      <a:r>
                        <a:rPr sz="2400" b="1" i="1" dirty="0">
                          <a:latin typeface="Arial"/>
                          <a:cs typeface="Arial"/>
                        </a:rPr>
                        <a:t>6</a:t>
                      </a:r>
                      <a:endParaRPr sz="2400">
                        <a:latin typeface="Arial"/>
                        <a:cs typeface="Arial"/>
                      </a:endParaRPr>
                    </a:p>
                  </a:txBody>
                  <a:tcPr marL="0" marR="0" marT="0" marB="0"/>
                </a:tc>
                <a:tc>
                  <a:txBody>
                    <a:bodyPr/>
                    <a:lstStyle/>
                    <a:p>
                      <a:pPr marL="160020">
                        <a:lnSpc>
                          <a:spcPts val="2655"/>
                        </a:lnSpc>
                      </a:pPr>
                      <a:r>
                        <a:rPr sz="2400" b="1" i="1" dirty="0">
                          <a:latin typeface="Arial"/>
                          <a:cs typeface="Arial"/>
                        </a:rPr>
                        <a:t>7</a:t>
                      </a:r>
                      <a:endParaRPr sz="2400">
                        <a:latin typeface="Arial"/>
                        <a:cs typeface="Arial"/>
                      </a:endParaRPr>
                    </a:p>
                  </a:txBody>
                  <a:tcPr marL="0" marR="0" marT="0" marB="0"/>
                </a:tc>
                <a:tc>
                  <a:txBody>
                    <a:bodyPr/>
                    <a:lstStyle/>
                    <a:p>
                      <a:pPr marL="160655">
                        <a:lnSpc>
                          <a:spcPts val="2655"/>
                        </a:lnSpc>
                      </a:pPr>
                      <a:r>
                        <a:rPr sz="2400" b="1" i="1" dirty="0">
                          <a:latin typeface="Arial"/>
                          <a:cs typeface="Arial"/>
                        </a:rPr>
                        <a:t>8</a:t>
                      </a:r>
                      <a:endParaRPr sz="2400">
                        <a:latin typeface="Arial"/>
                        <a:cs typeface="Arial"/>
                      </a:endParaRPr>
                    </a:p>
                  </a:txBody>
                  <a:tcPr marL="0" marR="0" marT="0" marB="0"/>
                </a:tc>
                <a:tc>
                  <a:txBody>
                    <a:bodyPr/>
                    <a:lstStyle/>
                    <a:p>
                      <a:pPr marL="160020">
                        <a:lnSpc>
                          <a:spcPts val="2655"/>
                        </a:lnSpc>
                      </a:pPr>
                      <a:r>
                        <a:rPr sz="2400" b="1" i="1" dirty="0">
                          <a:latin typeface="Arial"/>
                          <a:cs typeface="Arial"/>
                        </a:rPr>
                        <a:t>9</a:t>
                      </a:r>
                      <a:endParaRPr sz="2400">
                        <a:latin typeface="Arial"/>
                        <a:cs typeface="Arial"/>
                      </a:endParaRPr>
                    </a:p>
                  </a:txBody>
                  <a:tcPr marL="0" marR="0" marT="0" marB="0"/>
                </a:tc>
                <a:tc>
                  <a:txBody>
                    <a:bodyPr/>
                    <a:lstStyle/>
                    <a:p>
                      <a:pPr marL="83820">
                        <a:lnSpc>
                          <a:spcPts val="2655"/>
                        </a:lnSpc>
                      </a:pPr>
                      <a:r>
                        <a:rPr sz="2400" b="1" i="1" spc="-25" dirty="0">
                          <a:latin typeface="Arial"/>
                          <a:cs typeface="Arial"/>
                        </a:rPr>
                        <a:t>10</a:t>
                      </a:r>
                      <a:endParaRPr sz="2400">
                        <a:latin typeface="Arial"/>
                        <a:cs typeface="Arial"/>
                      </a:endParaRPr>
                    </a:p>
                  </a:txBody>
                  <a:tcPr marL="0" marR="0" marT="0" marB="0"/>
                </a:tc>
                <a:extLst>
                  <a:ext uri="{0D108BD9-81ED-4DB2-BD59-A6C34878D82A}">
                    <a16:rowId xmlns:a16="http://schemas.microsoft.com/office/drawing/2014/main" val="10000"/>
                  </a:ext>
                </a:extLst>
              </a:tr>
              <a:tr h="412327">
                <a:tc>
                  <a:txBody>
                    <a:bodyPr/>
                    <a:lstStyle/>
                    <a:p>
                      <a:pPr marL="31750">
                        <a:lnSpc>
                          <a:spcPts val="2680"/>
                        </a:lnSpc>
                      </a:pPr>
                      <a:r>
                        <a:rPr sz="2400" b="1" i="1" dirty="0">
                          <a:latin typeface="Arial"/>
                          <a:cs typeface="Arial"/>
                        </a:rPr>
                        <a:t>Random</a:t>
                      </a:r>
                      <a:r>
                        <a:rPr sz="2400" b="1" i="1" spc="-125" dirty="0">
                          <a:latin typeface="Arial"/>
                          <a:cs typeface="Arial"/>
                        </a:rPr>
                        <a:t> </a:t>
                      </a:r>
                      <a:r>
                        <a:rPr sz="2400" b="1" i="1" spc="-10" dirty="0">
                          <a:latin typeface="Arial"/>
                          <a:cs typeface="Arial"/>
                        </a:rPr>
                        <a:t>numbers</a:t>
                      </a:r>
                      <a:endParaRPr sz="2400">
                        <a:latin typeface="Arial"/>
                        <a:cs typeface="Arial"/>
                      </a:endParaRPr>
                    </a:p>
                  </a:txBody>
                  <a:tcPr marL="0" marR="0" marT="0" marB="0"/>
                </a:tc>
                <a:tc>
                  <a:txBody>
                    <a:bodyPr/>
                    <a:lstStyle/>
                    <a:p>
                      <a:pPr marL="62230" algn="ctr">
                        <a:lnSpc>
                          <a:spcPts val="2680"/>
                        </a:lnSpc>
                      </a:pPr>
                      <a:r>
                        <a:rPr sz="2400" b="1" i="1" dirty="0">
                          <a:latin typeface="Arial"/>
                          <a:cs typeface="Arial"/>
                        </a:rPr>
                        <a:t>0</a:t>
                      </a:r>
                      <a:endParaRPr sz="2400">
                        <a:latin typeface="Arial"/>
                        <a:cs typeface="Arial"/>
                      </a:endParaRPr>
                    </a:p>
                  </a:txBody>
                  <a:tcPr marL="0" marR="0" marT="0" marB="0"/>
                </a:tc>
                <a:tc>
                  <a:txBody>
                    <a:bodyPr/>
                    <a:lstStyle/>
                    <a:p>
                      <a:pPr marL="94615">
                        <a:lnSpc>
                          <a:spcPts val="2680"/>
                        </a:lnSpc>
                      </a:pPr>
                      <a:r>
                        <a:rPr sz="2400" b="1" i="1" dirty="0">
                          <a:latin typeface="Arial"/>
                          <a:cs typeface="Arial"/>
                        </a:rPr>
                        <a:t>5</a:t>
                      </a:r>
                      <a:endParaRPr sz="2400">
                        <a:latin typeface="Arial"/>
                        <a:cs typeface="Arial"/>
                      </a:endParaRPr>
                    </a:p>
                  </a:txBody>
                  <a:tcPr marL="0" marR="0" marT="0" marB="0"/>
                </a:tc>
                <a:tc>
                  <a:txBody>
                    <a:bodyPr/>
                    <a:lstStyle/>
                    <a:p>
                      <a:pPr marL="22225" algn="ctr">
                        <a:lnSpc>
                          <a:spcPts val="2680"/>
                        </a:lnSpc>
                      </a:pPr>
                      <a:r>
                        <a:rPr sz="2400" b="1" i="1" dirty="0">
                          <a:latin typeface="Arial"/>
                          <a:cs typeface="Arial"/>
                        </a:rPr>
                        <a:t>2</a:t>
                      </a:r>
                      <a:endParaRPr sz="2400">
                        <a:latin typeface="Arial"/>
                        <a:cs typeface="Arial"/>
                      </a:endParaRPr>
                    </a:p>
                  </a:txBody>
                  <a:tcPr marL="0" marR="0" marT="0" marB="0"/>
                </a:tc>
                <a:tc>
                  <a:txBody>
                    <a:bodyPr/>
                    <a:lstStyle/>
                    <a:p>
                      <a:pPr marL="48260" algn="ctr">
                        <a:lnSpc>
                          <a:spcPts val="2680"/>
                        </a:lnSpc>
                      </a:pPr>
                      <a:r>
                        <a:rPr sz="2400" b="1" i="1" dirty="0">
                          <a:latin typeface="Arial"/>
                          <a:cs typeface="Arial"/>
                        </a:rPr>
                        <a:t>7</a:t>
                      </a:r>
                      <a:endParaRPr sz="2400">
                        <a:latin typeface="Arial"/>
                        <a:cs typeface="Arial"/>
                      </a:endParaRPr>
                    </a:p>
                  </a:txBody>
                  <a:tcPr marL="0" marR="0" marT="0" marB="0"/>
                </a:tc>
                <a:tc>
                  <a:txBody>
                    <a:bodyPr/>
                    <a:lstStyle/>
                    <a:p>
                      <a:pPr marL="83820">
                        <a:lnSpc>
                          <a:spcPts val="2680"/>
                        </a:lnSpc>
                      </a:pPr>
                      <a:r>
                        <a:rPr sz="2400" b="1" i="1" dirty="0">
                          <a:latin typeface="Arial"/>
                          <a:cs typeface="Arial"/>
                        </a:rPr>
                        <a:t>8</a:t>
                      </a:r>
                      <a:endParaRPr sz="2400">
                        <a:latin typeface="Arial"/>
                        <a:cs typeface="Arial"/>
                      </a:endParaRPr>
                    </a:p>
                  </a:txBody>
                  <a:tcPr marL="0" marR="0" marT="0" marB="0"/>
                </a:tc>
                <a:tc>
                  <a:txBody>
                    <a:bodyPr/>
                    <a:lstStyle/>
                    <a:p>
                      <a:pPr marL="92075">
                        <a:lnSpc>
                          <a:spcPts val="2680"/>
                        </a:lnSpc>
                      </a:pPr>
                      <a:r>
                        <a:rPr sz="2400" b="1" i="1" dirty="0">
                          <a:latin typeface="Arial"/>
                          <a:cs typeface="Arial"/>
                        </a:rPr>
                        <a:t>4</a:t>
                      </a:r>
                      <a:endParaRPr sz="2400">
                        <a:latin typeface="Arial"/>
                        <a:cs typeface="Arial"/>
                      </a:endParaRPr>
                    </a:p>
                  </a:txBody>
                  <a:tcPr marL="0" marR="0" marT="0" marB="0"/>
                </a:tc>
                <a:tc>
                  <a:txBody>
                    <a:bodyPr/>
                    <a:lstStyle/>
                    <a:p>
                      <a:pPr marL="92710">
                        <a:lnSpc>
                          <a:spcPts val="2680"/>
                        </a:lnSpc>
                      </a:pPr>
                      <a:r>
                        <a:rPr sz="2400" b="1" i="1" dirty="0">
                          <a:latin typeface="Arial"/>
                          <a:cs typeface="Arial"/>
                        </a:rPr>
                        <a:t>3</a:t>
                      </a:r>
                      <a:endParaRPr sz="2400">
                        <a:latin typeface="Arial"/>
                        <a:cs typeface="Arial"/>
                      </a:endParaRPr>
                    </a:p>
                  </a:txBody>
                  <a:tcPr marL="0" marR="0" marT="0" marB="0"/>
                </a:tc>
                <a:tc>
                  <a:txBody>
                    <a:bodyPr/>
                    <a:lstStyle/>
                    <a:p>
                      <a:pPr marL="92075">
                        <a:lnSpc>
                          <a:spcPts val="2680"/>
                        </a:lnSpc>
                      </a:pPr>
                      <a:r>
                        <a:rPr sz="2400" b="1" i="1" dirty="0">
                          <a:latin typeface="Arial"/>
                          <a:cs typeface="Arial"/>
                        </a:rPr>
                        <a:t>7</a:t>
                      </a:r>
                      <a:endParaRPr sz="2400">
                        <a:latin typeface="Arial"/>
                        <a:cs typeface="Arial"/>
                      </a:endParaRPr>
                    </a:p>
                  </a:txBody>
                  <a:tcPr marL="0" marR="0" marT="0" marB="0"/>
                </a:tc>
                <a:tc>
                  <a:txBody>
                    <a:bodyPr/>
                    <a:lstStyle/>
                    <a:p>
                      <a:pPr marL="92075">
                        <a:lnSpc>
                          <a:spcPts val="2680"/>
                        </a:lnSpc>
                      </a:pPr>
                      <a:r>
                        <a:rPr sz="2400" b="1" i="1" dirty="0">
                          <a:latin typeface="Arial"/>
                          <a:cs typeface="Arial"/>
                        </a:rPr>
                        <a:t>4</a:t>
                      </a:r>
                      <a:endParaRPr sz="2400">
                        <a:latin typeface="Arial"/>
                        <a:cs typeface="Arial"/>
                      </a:endParaRPr>
                    </a:p>
                  </a:txBody>
                  <a:tcPr marL="0" marR="0" marT="0" marB="0"/>
                </a:tc>
                <a:tc>
                  <a:txBody>
                    <a:bodyPr/>
                    <a:lstStyle/>
                    <a:p>
                      <a:pPr marL="101600">
                        <a:lnSpc>
                          <a:spcPts val="2680"/>
                        </a:lnSpc>
                      </a:pPr>
                      <a:r>
                        <a:rPr sz="2400" b="1" i="1" dirty="0">
                          <a:latin typeface="Arial"/>
                          <a:cs typeface="Arial"/>
                        </a:rPr>
                        <a:t>1</a:t>
                      </a:r>
                      <a:endParaRPr sz="2400">
                        <a:latin typeface="Arial"/>
                        <a:cs typeface="Arial"/>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txBox="1"/>
          <p:nvPr/>
        </p:nvSpPr>
        <p:spPr>
          <a:xfrm>
            <a:off x="1805178" y="5074160"/>
            <a:ext cx="1501140" cy="289823"/>
          </a:xfrm>
          <a:prstGeom prst="rect">
            <a:avLst/>
          </a:prstGeom>
        </p:spPr>
        <p:txBody>
          <a:bodyPr vert="horz" wrap="square" lIns="0" tIns="12700" rIns="0" bIns="0" rtlCol="0">
            <a:spAutoFit/>
          </a:bodyPr>
          <a:lstStyle/>
          <a:p>
            <a:pPr marL="12700">
              <a:spcBef>
                <a:spcPts val="100"/>
              </a:spcBef>
            </a:pPr>
            <a:r>
              <a:rPr b="1" i="1" spc="-11" dirty="0">
                <a:latin typeface="Arial"/>
                <a:cs typeface="Arial"/>
              </a:rPr>
              <a:t>Allocation</a:t>
            </a:r>
            <a:endParaRPr>
              <a:latin typeface="Arial"/>
              <a:cs typeface="Arial"/>
            </a:endParaRPr>
          </a:p>
        </p:txBody>
      </p:sp>
      <p:sp>
        <p:nvSpPr>
          <p:cNvPr id="6" name="object 6"/>
          <p:cNvSpPr txBox="1"/>
          <p:nvPr/>
        </p:nvSpPr>
        <p:spPr>
          <a:xfrm>
            <a:off x="4614419" y="5074160"/>
            <a:ext cx="3714751" cy="289823"/>
          </a:xfrm>
          <a:prstGeom prst="rect">
            <a:avLst/>
          </a:prstGeom>
        </p:spPr>
        <p:txBody>
          <a:bodyPr vert="horz" wrap="square" lIns="0" tIns="12700" rIns="0" bIns="0" rtlCol="0">
            <a:spAutoFit/>
          </a:bodyPr>
          <a:lstStyle/>
          <a:p>
            <a:pPr marL="12700">
              <a:spcBef>
                <a:spcPts val="100"/>
              </a:spcBef>
              <a:tabLst>
                <a:tab pos="387976" algn="l"/>
                <a:tab pos="766426" algn="l"/>
                <a:tab pos="1144877" algn="l"/>
                <a:tab pos="1533487" algn="l"/>
                <a:tab pos="1911303" algn="l"/>
                <a:tab pos="2278958" algn="l"/>
                <a:tab pos="2655504" algn="l"/>
                <a:tab pos="3115867" algn="l"/>
                <a:tab pos="3481617" algn="l"/>
              </a:tabLst>
            </a:pPr>
            <a:r>
              <a:rPr b="1" i="1" spc="-51" dirty="0">
                <a:latin typeface="Arial"/>
                <a:cs typeface="Arial"/>
              </a:rPr>
              <a:t>A</a:t>
            </a:r>
            <a:r>
              <a:rPr b="1" i="1" dirty="0">
                <a:latin typeface="Arial"/>
                <a:cs typeface="Arial"/>
              </a:rPr>
              <a:t>	</a:t>
            </a:r>
            <a:r>
              <a:rPr b="1" i="1" spc="-51" dirty="0">
                <a:latin typeface="Arial"/>
                <a:cs typeface="Arial"/>
              </a:rPr>
              <a:t>B</a:t>
            </a:r>
            <a:r>
              <a:rPr b="1" i="1" dirty="0">
                <a:latin typeface="Arial"/>
                <a:cs typeface="Arial"/>
              </a:rPr>
              <a:t>	</a:t>
            </a:r>
            <a:r>
              <a:rPr b="1" i="1" spc="-51" dirty="0">
                <a:latin typeface="Arial"/>
                <a:cs typeface="Arial"/>
              </a:rPr>
              <a:t>A</a:t>
            </a:r>
            <a:r>
              <a:rPr b="1" i="1" dirty="0">
                <a:latin typeface="Arial"/>
                <a:cs typeface="Arial"/>
              </a:rPr>
              <a:t>	</a:t>
            </a:r>
            <a:r>
              <a:rPr b="1" i="1" spc="-51" dirty="0">
                <a:latin typeface="Arial"/>
                <a:cs typeface="Arial"/>
              </a:rPr>
              <a:t>B</a:t>
            </a:r>
            <a:r>
              <a:rPr b="1" i="1" dirty="0">
                <a:latin typeface="Arial"/>
                <a:cs typeface="Arial"/>
              </a:rPr>
              <a:t>	</a:t>
            </a:r>
            <a:r>
              <a:rPr b="1" i="1" spc="-51" dirty="0">
                <a:latin typeface="Arial"/>
                <a:cs typeface="Arial"/>
              </a:rPr>
              <a:t>B</a:t>
            </a:r>
            <a:r>
              <a:rPr b="1" i="1" dirty="0">
                <a:latin typeface="Arial"/>
                <a:cs typeface="Arial"/>
              </a:rPr>
              <a:t>	</a:t>
            </a:r>
            <a:r>
              <a:rPr b="1" i="1" spc="-51" dirty="0">
                <a:latin typeface="Arial"/>
                <a:cs typeface="Arial"/>
              </a:rPr>
              <a:t>A</a:t>
            </a:r>
            <a:r>
              <a:rPr b="1" i="1" dirty="0">
                <a:latin typeface="Arial"/>
                <a:cs typeface="Arial"/>
              </a:rPr>
              <a:t>	</a:t>
            </a:r>
            <a:r>
              <a:rPr b="1" i="1" spc="-51" dirty="0">
                <a:latin typeface="Arial"/>
                <a:cs typeface="Arial"/>
              </a:rPr>
              <a:t>A</a:t>
            </a:r>
            <a:r>
              <a:rPr b="1" i="1" dirty="0">
                <a:latin typeface="Arial"/>
                <a:cs typeface="Arial"/>
              </a:rPr>
              <a:t>	</a:t>
            </a:r>
            <a:r>
              <a:rPr b="1" i="1" spc="-51" dirty="0">
                <a:latin typeface="Arial"/>
                <a:cs typeface="Arial"/>
              </a:rPr>
              <a:t>B</a:t>
            </a:r>
            <a:r>
              <a:rPr b="1" i="1" dirty="0">
                <a:latin typeface="Arial"/>
                <a:cs typeface="Arial"/>
              </a:rPr>
              <a:t>	</a:t>
            </a:r>
            <a:r>
              <a:rPr b="1" i="1" spc="-51" dirty="0">
                <a:latin typeface="Arial"/>
                <a:cs typeface="Arial"/>
              </a:rPr>
              <a:t>A</a:t>
            </a:r>
            <a:r>
              <a:rPr b="1" i="1" dirty="0">
                <a:latin typeface="Arial"/>
                <a:cs typeface="Arial"/>
              </a:rPr>
              <a:t>	</a:t>
            </a:r>
            <a:r>
              <a:rPr b="1" i="1" spc="-51" dirty="0">
                <a:latin typeface="Arial"/>
                <a:cs typeface="Arial"/>
              </a:rPr>
              <a:t>A</a:t>
            </a:r>
            <a:endParaRPr>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35</a:t>
            </a:r>
          </a:p>
        </p:txBody>
      </p:sp>
      <p:sp>
        <p:nvSpPr>
          <p:cNvPr id="2" name="object 2"/>
          <p:cNvSpPr txBox="1">
            <a:spLocks noGrp="1"/>
          </p:cNvSpPr>
          <p:nvPr>
            <p:ph type="title"/>
          </p:nvPr>
        </p:nvSpPr>
        <p:spPr>
          <a:xfrm>
            <a:off x="2229359" y="244605"/>
            <a:ext cx="4908551" cy="320601"/>
          </a:xfrm>
          <a:prstGeom prst="rect">
            <a:avLst/>
          </a:prstGeom>
        </p:spPr>
        <p:txBody>
          <a:bodyPr vert="horz" wrap="square" lIns="0" tIns="12700" rIns="0" bIns="0" rtlCol="0">
            <a:spAutoFit/>
          </a:bodyPr>
          <a:lstStyle/>
          <a:p>
            <a:pPr marL="12700">
              <a:spcBef>
                <a:spcPts val="100"/>
              </a:spcBef>
            </a:pPr>
            <a:r>
              <a:rPr sz="2000" dirty="0"/>
              <a:t>SIMPLE</a:t>
            </a:r>
            <a:r>
              <a:rPr sz="2000" spc="-20" dirty="0"/>
              <a:t> </a:t>
            </a:r>
            <a:r>
              <a:rPr sz="2000" spc="-11" dirty="0"/>
              <a:t>RANDOMIZATION</a:t>
            </a:r>
            <a:r>
              <a:rPr sz="2000" spc="-51" dirty="0"/>
              <a:t> </a:t>
            </a:r>
            <a:r>
              <a:rPr sz="2000" spc="-11" dirty="0"/>
              <a:t>WORKSHEET</a:t>
            </a:r>
            <a:endParaRPr sz="2000"/>
          </a:p>
        </p:txBody>
      </p:sp>
      <p:sp>
        <p:nvSpPr>
          <p:cNvPr id="3" name="object 3"/>
          <p:cNvSpPr txBox="1"/>
          <p:nvPr/>
        </p:nvSpPr>
        <p:spPr>
          <a:xfrm>
            <a:off x="496319" y="552451"/>
            <a:ext cx="2747645" cy="504625"/>
          </a:xfrm>
          <a:prstGeom prst="rect">
            <a:avLst/>
          </a:prstGeom>
        </p:spPr>
        <p:txBody>
          <a:bodyPr vert="horz" wrap="square" lIns="0" tIns="12065" rIns="0" bIns="0" rtlCol="0">
            <a:spAutoFit/>
          </a:bodyPr>
          <a:lstStyle/>
          <a:p>
            <a:pPr marL="12700">
              <a:spcBef>
                <a:spcPts val="95"/>
              </a:spcBef>
            </a:pPr>
            <a:r>
              <a:rPr sz="1600" b="1" dirty="0">
                <a:latin typeface="Arial"/>
                <a:cs typeface="Arial"/>
              </a:rPr>
              <a:t>Source</a:t>
            </a:r>
            <a:r>
              <a:rPr sz="1600" b="1" spc="-45" dirty="0">
                <a:latin typeface="Arial"/>
                <a:cs typeface="Arial"/>
              </a:rPr>
              <a:t> </a:t>
            </a:r>
            <a:r>
              <a:rPr sz="1600" b="1" dirty="0">
                <a:latin typeface="Arial"/>
                <a:cs typeface="Arial"/>
              </a:rPr>
              <a:t>of</a:t>
            </a:r>
            <a:r>
              <a:rPr sz="1600" b="1" spc="-51" dirty="0">
                <a:latin typeface="Arial"/>
                <a:cs typeface="Arial"/>
              </a:rPr>
              <a:t> </a:t>
            </a:r>
            <a:r>
              <a:rPr sz="1600" b="1" dirty="0">
                <a:latin typeface="Arial"/>
                <a:cs typeface="Arial"/>
              </a:rPr>
              <a:t>random</a:t>
            </a:r>
            <a:r>
              <a:rPr sz="1600" b="1" spc="-35" dirty="0">
                <a:latin typeface="Arial"/>
                <a:cs typeface="Arial"/>
              </a:rPr>
              <a:t> </a:t>
            </a:r>
            <a:r>
              <a:rPr sz="1600" b="1" spc="-11" dirty="0">
                <a:latin typeface="Arial"/>
                <a:cs typeface="Arial"/>
              </a:rPr>
              <a:t>numbers:</a:t>
            </a:r>
            <a:endParaRPr sz="1600">
              <a:latin typeface="Arial"/>
              <a:cs typeface="Arial"/>
            </a:endParaRPr>
          </a:p>
          <a:p>
            <a:pPr marL="12700"/>
            <a:r>
              <a:rPr sz="1600" b="1" dirty="0">
                <a:latin typeface="Arial"/>
                <a:cs typeface="Arial"/>
              </a:rPr>
              <a:t>Allocation</a:t>
            </a:r>
            <a:r>
              <a:rPr sz="1600" b="1" spc="-80" dirty="0">
                <a:latin typeface="Arial"/>
                <a:cs typeface="Arial"/>
              </a:rPr>
              <a:t> </a:t>
            </a:r>
            <a:r>
              <a:rPr sz="1600" b="1" spc="-11" dirty="0">
                <a:latin typeface="Arial"/>
                <a:cs typeface="Arial"/>
              </a:rPr>
              <a:t>rule:</a:t>
            </a:r>
            <a:endParaRPr sz="1600">
              <a:latin typeface="Arial"/>
              <a:cs typeface="Arial"/>
            </a:endParaRPr>
          </a:p>
        </p:txBody>
      </p:sp>
      <p:graphicFrame>
        <p:nvGraphicFramePr>
          <p:cNvPr id="4" name="object 4"/>
          <p:cNvGraphicFramePr>
            <a:graphicFrameLocks noGrp="1"/>
          </p:cNvGraphicFramePr>
          <p:nvPr/>
        </p:nvGraphicFramePr>
        <p:xfrm>
          <a:off x="1484376" y="1179576"/>
          <a:ext cx="6096000" cy="5517477"/>
        </p:xfrm>
        <a:graphic>
          <a:graphicData uri="http://schemas.openxmlformats.org/drawingml/2006/table">
            <a:tbl>
              <a:tblPr firstRow="1" bandRow="1">
                <a:tableStyleId>{2D5ABB26-0587-4C30-8999-92F81FD0307C}</a:tableStyleId>
              </a:tblPr>
              <a:tblGrid>
                <a:gridCol w="2030731">
                  <a:extLst>
                    <a:ext uri="{9D8B030D-6E8A-4147-A177-3AD203B41FA5}">
                      <a16:colId xmlns:a16="http://schemas.microsoft.com/office/drawing/2014/main" val="20000"/>
                    </a:ext>
                  </a:extLst>
                </a:gridCol>
                <a:gridCol w="2031365">
                  <a:extLst>
                    <a:ext uri="{9D8B030D-6E8A-4147-A177-3AD203B41FA5}">
                      <a16:colId xmlns:a16="http://schemas.microsoft.com/office/drawing/2014/main" val="20001"/>
                    </a:ext>
                  </a:extLst>
                </a:gridCol>
                <a:gridCol w="2033904">
                  <a:extLst>
                    <a:ext uri="{9D8B030D-6E8A-4147-A177-3AD203B41FA5}">
                      <a16:colId xmlns:a16="http://schemas.microsoft.com/office/drawing/2014/main" val="20002"/>
                    </a:ext>
                  </a:extLst>
                </a:gridCol>
              </a:tblGrid>
              <a:tr h="287613">
                <a:tc>
                  <a:txBody>
                    <a:bodyPr/>
                    <a:lstStyle/>
                    <a:p>
                      <a:pPr marL="90170">
                        <a:lnSpc>
                          <a:spcPts val="1855"/>
                        </a:lnSpc>
                      </a:pPr>
                      <a:r>
                        <a:rPr sz="1600" b="1" spc="-10" dirty="0">
                          <a:latin typeface="Arial"/>
                          <a:cs typeface="Arial"/>
                        </a:rPr>
                        <a:t>Participant</a:t>
                      </a:r>
                      <a:endParaRPr sz="1600">
                        <a:latin typeface="Arial"/>
                        <a:cs typeface="Arial"/>
                      </a:endParaRPr>
                    </a:p>
                  </a:txBody>
                  <a:tcPr marL="0" marR="0" marT="0" marB="0">
                    <a:lnL w="381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tcPr>
                </a:tc>
                <a:tc>
                  <a:txBody>
                    <a:bodyPr/>
                    <a:lstStyle/>
                    <a:p>
                      <a:pPr marL="92710">
                        <a:lnSpc>
                          <a:spcPts val="1845"/>
                        </a:lnSpc>
                      </a:pPr>
                      <a:r>
                        <a:rPr sz="1600" b="1" dirty="0">
                          <a:latin typeface="Arial"/>
                          <a:cs typeface="Arial"/>
                        </a:rPr>
                        <a:t>Random</a:t>
                      </a:r>
                      <a:r>
                        <a:rPr sz="1600" b="1" spc="-70" dirty="0">
                          <a:latin typeface="Arial"/>
                          <a:cs typeface="Arial"/>
                        </a:rPr>
                        <a:t> </a:t>
                      </a:r>
                      <a:r>
                        <a:rPr sz="1600" b="1" spc="-10" dirty="0">
                          <a:latin typeface="Arial"/>
                          <a:cs typeface="Arial"/>
                        </a:rPr>
                        <a:t>Number</a:t>
                      </a:r>
                      <a:endParaRPr sz="1600">
                        <a:latin typeface="Arial"/>
                        <a:cs typeface="Arial"/>
                      </a:endParaRPr>
                    </a:p>
                  </a:txBody>
                  <a:tcPr marL="0" marR="0" marT="0" marB="0">
                    <a:lnL w="127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tcPr>
                </a:tc>
                <a:tc>
                  <a:txBody>
                    <a:bodyPr/>
                    <a:lstStyle/>
                    <a:p>
                      <a:pPr marL="92075">
                        <a:lnSpc>
                          <a:spcPts val="1845"/>
                        </a:lnSpc>
                      </a:pPr>
                      <a:r>
                        <a:rPr sz="1600" b="1" spc="-10" dirty="0">
                          <a:latin typeface="Arial"/>
                          <a:cs typeface="Arial"/>
                        </a:rPr>
                        <a:t>Allocation</a:t>
                      </a:r>
                      <a:endParaRPr sz="1600">
                        <a:latin typeface="Arial"/>
                        <a:cs typeface="Arial"/>
                      </a:endParaRPr>
                    </a:p>
                  </a:txBody>
                  <a:tcPr marL="0" marR="0" marT="0" marB="0">
                    <a:lnL w="127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61620">
                <a:tc>
                  <a:txBody>
                    <a:bodyPr/>
                    <a:lstStyle/>
                    <a:p>
                      <a:pPr marL="90170">
                        <a:lnSpc>
                          <a:spcPts val="1145"/>
                        </a:lnSpc>
                      </a:pPr>
                      <a:r>
                        <a:rPr sz="1600" b="1" spc="-10" dirty="0">
                          <a:latin typeface="Arial"/>
                          <a:cs typeface="Arial"/>
                        </a:rPr>
                        <a:t>Number</a:t>
                      </a:r>
                      <a:endParaRPr sz="1600">
                        <a:latin typeface="Arial"/>
                        <a:cs typeface="Arial"/>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60351">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260351">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6"/>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7"/>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8"/>
                  </a:ext>
                </a:extLst>
              </a:tr>
              <a:tr h="260351">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9"/>
                  </a:ext>
                </a:extLst>
              </a:tr>
              <a:tr h="262891">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38100">
                      <a:solidFill>
                        <a:srgbClr val="000000"/>
                      </a:solidFill>
                      <a:prstDash val="solid"/>
                    </a:lnB>
                  </a:tcPr>
                </a:tc>
                <a:extLst>
                  <a:ext uri="{0D108BD9-81ED-4DB2-BD59-A6C34878D82A}">
                    <a16:rowId xmlns:a16="http://schemas.microsoft.com/office/drawing/2014/main" val="10020"/>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36</a:t>
            </a:r>
          </a:p>
        </p:txBody>
      </p:sp>
      <p:sp>
        <p:nvSpPr>
          <p:cNvPr id="2" name="object 2"/>
          <p:cNvSpPr txBox="1">
            <a:spLocks noGrp="1"/>
          </p:cNvSpPr>
          <p:nvPr>
            <p:ph type="title"/>
          </p:nvPr>
        </p:nvSpPr>
        <p:spPr>
          <a:xfrm>
            <a:off x="1743204" y="244605"/>
            <a:ext cx="5882005" cy="320601"/>
          </a:xfrm>
          <a:prstGeom prst="rect">
            <a:avLst/>
          </a:prstGeom>
        </p:spPr>
        <p:txBody>
          <a:bodyPr vert="horz" wrap="square" lIns="0" tIns="12700" rIns="0" bIns="0" rtlCol="0">
            <a:spAutoFit/>
          </a:bodyPr>
          <a:lstStyle/>
          <a:p>
            <a:pPr marL="12700">
              <a:spcBef>
                <a:spcPts val="100"/>
              </a:spcBef>
            </a:pPr>
            <a:r>
              <a:rPr sz="2000" dirty="0"/>
              <a:t>BLOCK</a:t>
            </a:r>
            <a:r>
              <a:rPr sz="2000" spc="-25" dirty="0"/>
              <a:t> </a:t>
            </a:r>
            <a:r>
              <a:rPr sz="2000" spc="-11" dirty="0"/>
              <a:t>RANDOMIZATION</a:t>
            </a:r>
            <a:r>
              <a:rPr sz="2000" spc="-31" dirty="0"/>
              <a:t> </a:t>
            </a:r>
            <a:r>
              <a:rPr sz="2000" dirty="0"/>
              <a:t>(SIZE</a:t>
            </a:r>
            <a:r>
              <a:rPr sz="2000" spc="-20" dirty="0"/>
              <a:t> </a:t>
            </a:r>
            <a:r>
              <a:rPr sz="2000" dirty="0"/>
              <a:t>4)</a:t>
            </a:r>
            <a:r>
              <a:rPr sz="2000" spc="-31" dirty="0"/>
              <a:t> </a:t>
            </a:r>
            <a:r>
              <a:rPr sz="2000" spc="-11" dirty="0"/>
              <a:t>WORKSHEET</a:t>
            </a:r>
            <a:endParaRPr sz="2000"/>
          </a:p>
        </p:txBody>
      </p:sp>
      <p:sp>
        <p:nvSpPr>
          <p:cNvPr id="3" name="object 3"/>
          <p:cNvSpPr txBox="1"/>
          <p:nvPr/>
        </p:nvSpPr>
        <p:spPr>
          <a:xfrm>
            <a:off x="496319" y="552451"/>
            <a:ext cx="2747645" cy="504625"/>
          </a:xfrm>
          <a:prstGeom prst="rect">
            <a:avLst/>
          </a:prstGeom>
        </p:spPr>
        <p:txBody>
          <a:bodyPr vert="horz" wrap="square" lIns="0" tIns="12065" rIns="0" bIns="0" rtlCol="0">
            <a:spAutoFit/>
          </a:bodyPr>
          <a:lstStyle/>
          <a:p>
            <a:pPr marL="12700">
              <a:spcBef>
                <a:spcPts val="95"/>
              </a:spcBef>
            </a:pPr>
            <a:r>
              <a:rPr sz="1600" b="1" dirty="0">
                <a:latin typeface="Arial"/>
                <a:cs typeface="Arial"/>
              </a:rPr>
              <a:t>Source</a:t>
            </a:r>
            <a:r>
              <a:rPr sz="1600" b="1" spc="-45" dirty="0">
                <a:latin typeface="Arial"/>
                <a:cs typeface="Arial"/>
              </a:rPr>
              <a:t> </a:t>
            </a:r>
            <a:r>
              <a:rPr sz="1600" b="1" dirty="0">
                <a:latin typeface="Arial"/>
                <a:cs typeface="Arial"/>
              </a:rPr>
              <a:t>of</a:t>
            </a:r>
            <a:r>
              <a:rPr sz="1600" b="1" spc="-51" dirty="0">
                <a:latin typeface="Arial"/>
                <a:cs typeface="Arial"/>
              </a:rPr>
              <a:t> </a:t>
            </a:r>
            <a:r>
              <a:rPr sz="1600" b="1" dirty="0">
                <a:latin typeface="Arial"/>
                <a:cs typeface="Arial"/>
              </a:rPr>
              <a:t>random</a:t>
            </a:r>
            <a:r>
              <a:rPr sz="1600" b="1" spc="-35" dirty="0">
                <a:latin typeface="Arial"/>
                <a:cs typeface="Arial"/>
              </a:rPr>
              <a:t> </a:t>
            </a:r>
            <a:r>
              <a:rPr sz="1600" b="1" spc="-11" dirty="0">
                <a:latin typeface="Arial"/>
                <a:cs typeface="Arial"/>
              </a:rPr>
              <a:t>numbers:</a:t>
            </a:r>
            <a:endParaRPr sz="1600">
              <a:latin typeface="Arial"/>
              <a:cs typeface="Arial"/>
            </a:endParaRPr>
          </a:p>
          <a:p>
            <a:pPr marL="12700"/>
            <a:r>
              <a:rPr sz="1600" b="1" dirty="0">
                <a:latin typeface="Arial"/>
                <a:cs typeface="Arial"/>
              </a:rPr>
              <a:t>Allocation</a:t>
            </a:r>
            <a:r>
              <a:rPr sz="1600" b="1" spc="-80" dirty="0">
                <a:latin typeface="Arial"/>
                <a:cs typeface="Arial"/>
              </a:rPr>
              <a:t> </a:t>
            </a:r>
            <a:r>
              <a:rPr sz="1600" b="1" spc="-11" dirty="0">
                <a:latin typeface="Arial"/>
                <a:cs typeface="Arial"/>
              </a:rPr>
              <a:t>rule:</a:t>
            </a:r>
            <a:endParaRPr sz="1600">
              <a:latin typeface="Arial"/>
              <a:cs typeface="Arial"/>
            </a:endParaRPr>
          </a:p>
        </p:txBody>
      </p:sp>
      <p:graphicFrame>
        <p:nvGraphicFramePr>
          <p:cNvPr id="4" name="object 4"/>
          <p:cNvGraphicFramePr>
            <a:graphicFrameLocks noGrp="1"/>
          </p:cNvGraphicFramePr>
          <p:nvPr/>
        </p:nvGraphicFramePr>
        <p:xfrm>
          <a:off x="1484376" y="1168909"/>
          <a:ext cx="6096000" cy="5517477"/>
        </p:xfrm>
        <a:graphic>
          <a:graphicData uri="http://schemas.openxmlformats.org/drawingml/2006/table">
            <a:tbl>
              <a:tblPr firstRow="1" bandRow="1">
                <a:tableStyleId>{2D5ABB26-0587-4C30-8999-92F81FD0307C}</a:tableStyleId>
              </a:tblPr>
              <a:tblGrid>
                <a:gridCol w="2030731">
                  <a:extLst>
                    <a:ext uri="{9D8B030D-6E8A-4147-A177-3AD203B41FA5}">
                      <a16:colId xmlns:a16="http://schemas.microsoft.com/office/drawing/2014/main" val="20000"/>
                    </a:ext>
                  </a:extLst>
                </a:gridCol>
                <a:gridCol w="2031365">
                  <a:extLst>
                    <a:ext uri="{9D8B030D-6E8A-4147-A177-3AD203B41FA5}">
                      <a16:colId xmlns:a16="http://schemas.microsoft.com/office/drawing/2014/main" val="20001"/>
                    </a:ext>
                  </a:extLst>
                </a:gridCol>
                <a:gridCol w="2033904">
                  <a:extLst>
                    <a:ext uri="{9D8B030D-6E8A-4147-A177-3AD203B41FA5}">
                      <a16:colId xmlns:a16="http://schemas.microsoft.com/office/drawing/2014/main" val="20002"/>
                    </a:ext>
                  </a:extLst>
                </a:gridCol>
              </a:tblGrid>
              <a:tr h="287613">
                <a:tc>
                  <a:txBody>
                    <a:bodyPr/>
                    <a:lstStyle/>
                    <a:p>
                      <a:pPr marL="90170">
                        <a:lnSpc>
                          <a:spcPts val="1850"/>
                        </a:lnSpc>
                      </a:pPr>
                      <a:r>
                        <a:rPr sz="1600" b="1" spc="-10" dirty="0">
                          <a:latin typeface="Arial"/>
                          <a:cs typeface="Arial"/>
                        </a:rPr>
                        <a:t>Participant</a:t>
                      </a:r>
                      <a:endParaRPr sz="1600">
                        <a:latin typeface="Arial"/>
                        <a:cs typeface="Arial"/>
                      </a:endParaRPr>
                    </a:p>
                  </a:txBody>
                  <a:tcPr marL="0" marR="0" marT="0" marB="0">
                    <a:lnL w="381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tcPr>
                </a:tc>
                <a:tc>
                  <a:txBody>
                    <a:bodyPr/>
                    <a:lstStyle/>
                    <a:p>
                      <a:pPr marL="92710">
                        <a:lnSpc>
                          <a:spcPts val="1839"/>
                        </a:lnSpc>
                      </a:pPr>
                      <a:r>
                        <a:rPr sz="1600" b="1" dirty="0">
                          <a:latin typeface="Arial"/>
                          <a:cs typeface="Arial"/>
                        </a:rPr>
                        <a:t>Random</a:t>
                      </a:r>
                      <a:r>
                        <a:rPr sz="1600" b="1" spc="-70" dirty="0">
                          <a:latin typeface="Arial"/>
                          <a:cs typeface="Arial"/>
                        </a:rPr>
                        <a:t> </a:t>
                      </a:r>
                      <a:r>
                        <a:rPr sz="1600" b="1" spc="-10" dirty="0">
                          <a:latin typeface="Arial"/>
                          <a:cs typeface="Arial"/>
                        </a:rPr>
                        <a:t>Number</a:t>
                      </a:r>
                      <a:endParaRPr sz="1600">
                        <a:latin typeface="Arial"/>
                        <a:cs typeface="Arial"/>
                      </a:endParaRPr>
                    </a:p>
                  </a:txBody>
                  <a:tcPr marL="0" marR="0" marT="0" marB="0">
                    <a:lnL w="127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tcPr>
                </a:tc>
                <a:tc>
                  <a:txBody>
                    <a:bodyPr/>
                    <a:lstStyle/>
                    <a:p>
                      <a:pPr marL="92075">
                        <a:lnSpc>
                          <a:spcPts val="1839"/>
                        </a:lnSpc>
                      </a:pPr>
                      <a:r>
                        <a:rPr sz="1600" b="1" spc="-10" dirty="0">
                          <a:latin typeface="Arial"/>
                          <a:cs typeface="Arial"/>
                        </a:rPr>
                        <a:t>Allocation</a:t>
                      </a:r>
                      <a:endParaRPr sz="1600">
                        <a:latin typeface="Arial"/>
                        <a:cs typeface="Arial"/>
                      </a:endParaRPr>
                    </a:p>
                  </a:txBody>
                  <a:tcPr marL="0" marR="0" marT="0" marB="0">
                    <a:lnL w="127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60351">
                <a:tc>
                  <a:txBody>
                    <a:bodyPr/>
                    <a:lstStyle/>
                    <a:p>
                      <a:pPr marL="90170">
                        <a:lnSpc>
                          <a:spcPts val="1140"/>
                        </a:lnSpc>
                      </a:pPr>
                      <a:r>
                        <a:rPr sz="1600" b="1" spc="-10" dirty="0">
                          <a:latin typeface="Arial"/>
                          <a:cs typeface="Arial"/>
                        </a:rPr>
                        <a:t>Number</a:t>
                      </a:r>
                      <a:endParaRPr sz="1600">
                        <a:latin typeface="Arial"/>
                        <a:cs typeface="Arial"/>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4">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4">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260351">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4">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4">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6"/>
                  </a:ext>
                </a:extLst>
              </a:tr>
              <a:tr h="260351">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4">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7"/>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8"/>
                  </a:ext>
                </a:extLst>
              </a:tr>
              <a:tr h="261620">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9"/>
                  </a:ext>
                </a:extLst>
              </a:tr>
              <a:tr h="262891">
                <a:tc>
                  <a:txBody>
                    <a:bodyPr/>
                    <a:lstStyle/>
                    <a:p>
                      <a:pPr>
                        <a:lnSpc>
                          <a:spcPct val="100000"/>
                        </a:lnSpc>
                      </a:pPr>
                      <a:endParaRPr sz="16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38100">
                      <a:solidFill>
                        <a:srgbClr val="000000"/>
                      </a:solidFill>
                      <a:prstDash val="solid"/>
                    </a:lnB>
                  </a:tcPr>
                </a:tc>
                <a:extLst>
                  <a:ext uri="{0D108BD9-81ED-4DB2-BD59-A6C34878D82A}">
                    <a16:rowId xmlns:a16="http://schemas.microsoft.com/office/drawing/2014/main" val="1002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838200" y="5984198"/>
            <a:ext cx="10464800" cy="638636"/>
          </a:xfrm>
          <a:prstGeom prst="rect">
            <a:avLst/>
          </a:prstGeom>
        </p:spPr>
        <p:txBody>
          <a:bodyPr vert="horz" wrap="square" lIns="0" tIns="0" rIns="0" bIns="0" rtlCol="0">
            <a:spAutoFit/>
          </a:bodyPr>
          <a:lstStyle/>
          <a:p>
            <a:pPr marR="197480" algn="r">
              <a:lnSpc>
                <a:spcPts val="1631"/>
              </a:lnSpc>
            </a:pPr>
            <a:r>
              <a:rPr spc="-25" dirty="0"/>
              <a:t>37</a:t>
            </a:r>
          </a:p>
          <a:p>
            <a:pPr marL="12700">
              <a:spcBef>
                <a:spcPts val="535"/>
              </a:spcBef>
            </a:pPr>
            <a:r>
              <a:rPr sz="2400" b="1" dirty="0">
                <a:latin typeface="Arial"/>
                <a:cs typeface="Arial"/>
              </a:rPr>
              <a:t>Repeat</a:t>
            </a:r>
            <a:r>
              <a:rPr sz="2400" b="1" spc="-15" dirty="0">
                <a:latin typeface="Arial"/>
                <a:cs typeface="Arial"/>
              </a:rPr>
              <a:t> </a:t>
            </a:r>
            <a:r>
              <a:rPr sz="2400" b="1" dirty="0">
                <a:latin typeface="Arial"/>
                <a:cs typeface="Arial"/>
              </a:rPr>
              <a:t>same</a:t>
            </a:r>
            <a:r>
              <a:rPr sz="2400" b="1" spc="-20" dirty="0">
                <a:latin typeface="Arial"/>
                <a:cs typeface="Arial"/>
              </a:rPr>
              <a:t> </a:t>
            </a:r>
            <a:r>
              <a:rPr sz="2400" b="1" dirty="0">
                <a:latin typeface="Arial"/>
                <a:cs typeface="Arial"/>
              </a:rPr>
              <a:t>procedure</a:t>
            </a:r>
            <a:r>
              <a:rPr sz="2400" b="1" spc="-31" dirty="0">
                <a:latin typeface="Arial"/>
                <a:cs typeface="Arial"/>
              </a:rPr>
              <a:t> </a:t>
            </a:r>
            <a:r>
              <a:rPr sz="2400" b="1" dirty="0">
                <a:latin typeface="Arial"/>
                <a:cs typeface="Arial"/>
              </a:rPr>
              <a:t>for</a:t>
            </a:r>
            <a:r>
              <a:rPr sz="2400" b="1" spc="-25" dirty="0">
                <a:latin typeface="Arial"/>
                <a:cs typeface="Arial"/>
              </a:rPr>
              <a:t> </a:t>
            </a:r>
            <a:r>
              <a:rPr sz="2400" b="1" dirty="0">
                <a:latin typeface="Arial"/>
                <a:cs typeface="Arial"/>
              </a:rPr>
              <a:t>the</a:t>
            </a:r>
            <a:r>
              <a:rPr sz="2400" b="1" spc="-35" dirty="0">
                <a:latin typeface="Arial"/>
                <a:cs typeface="Arial"/>
              </a:rPr>
              <a:t> </a:t>
            </a:r>
            <a:r>
              <a:rPr sz="2400" b="1" dirty="0">
                <a:latin typeface="Arial"/>
                <a:cs typeface="Arial"/>
              </a:rPr>
              <a:t>next</a:t>
            </a:r>
            <a:r>
              <a:rPr sz="2400" b="1" spc="-20" dirty="0">
                <a:latin typeface="Arial"/>
                <a:cs typeface="Arial"/>
              </a:rPr>
              <a:t> </a:t>
            </a:r>
            <a:r>
              <a:rPr sz="2400" b="1" dirty="0">
                <a:latin typeface="Arial"/>
                <a:cs typeface="Arial"/>
              </a:rPr>
              <a:t>block</a:t>
            </a:r>
            <a:r>
              <a:rPr sz="2400" b="1" spc="-45" dirty="0">
                <a:latin typeface="Arial"/>
                <a:cs typeface="Arial"/>
              </a:rPr>
              <a:t> </a:t>
            </a:r>
            <a:r>
              <a:rPr sz="2400" b="1" spc="-11" dirty="0">
                <a:latin typeface="Arial"/>
                <a:cs typeface="Arial"/>
              </a:rPr>
              <a:t>(participant</a:t>
            </a:r>
            <a:endParaRPr sz="2400" dirty="0">
              <a:latin typeface="Arial"/>
              <a:cs typeface="Arial"/>
            </a:endParaRPr>
          </a:p>
        </p:txBody>
      </p:sp>
      <p:sp>
        <p:nvSpPr>
          <p:cNvPr id="2" name="object 2"/>
          <p:cNvSpPr txBox="1">
            <a:spLocks noGrp="1"/>
          </p:cNvSpPr>
          <p:nvPr>
            <p:ph type="title"/>
          </p:nvPr>
        </p:nvSpPr>
        <p:spPr>
          <a:xfrm>
            <a:off x="1932817" y="554484"/>
            <a:ext cx="5594985" cy="998350"/>
          </a:xfrm>
          <a:prstGeom prst="rect">
            <a:avLst/>
          </a:prstGeom>
        </p:spPr>
        <p:txBody>
          <a:bodyPr vert="horz" wrap="square" lIns="0" tIns="13335" rIns="0" bIns="0" rtlCol="0">
            <a:spAutoFit/>
          </a:bodyPr>
          <a:lstStyle/>
          <a:p>
            <a:pPr marL="2412940" marR="5080" indent="-2400875">
              <a:spcBef>
                <a:spcPts val="105"/>
              </a:spcBef>
            </a:pPr>
            <a:r>
              <a:rPr sz="3200" dirty="0"/>
              <a:t>Allocation</a:t>
            </a:r>
            <a:r>
              <a:rPr sz="3200" spc="-80" dirty="0"/>
              <a:t> </a:t>
            </a:r>
            <a:r>
              <a:rPr sz="3200" dirty="0"/>
              <a:t>using</a:t>
            </a:r>
            <a:r>
              <a:rPr sz="3200" spc="-40" dirty="0"/>
              <a:t> </a:t>
            </a:r>
            <a:r>
              <a:rPr sz="3200" dirty="0"/>
              <a:t>larger</a:t>
            </a:r>
            <a:r>
              <a:rPr sz="3200" spc="-40" dirty="0"/>
              <a:t> </a:t>
            </a:r>
            <a:r>
              <a:rPr sz="3200" spc="-11" dirty="0"/>
              <a:t>block </a:t>
            </a:r>
            <a:r>
              <a:rPr sz="3200" spc="-20" dirty="0"/>
              <a:t>size</a:t>
            </a:r>
            <a:endParaRPr sz="3200"/>
          </a:p>
        </p:txBody>
      </p:sp>
      <p:sp>
        <p:nvSpPr>
          <p:cNvPr id="3" name="object 3"/>
          <p:cNvSpPr txBox="1"/>
          <p:nvPr/>
        </p:nvSpPr>
        <p:spPr>
          <a:xfrm>
            <a:off x="723698" y="1436575"/>
            <a:ext cx="8062595" cy="2913746"/>
          </a:xfrm>
          <a:prstGeom prst="rect">
            <a:avLst/>
          </a:prstGeom>
        </p:spPr>
        <p:txBody>
          <a:bodyPr vert="horz" wrap="square" lIns="0" tIns="12700" rIns="0" bIns="0" rtlCol="0">
            <a:spAutoFit/>
          </a:bodyPr>
          <a:lstStyle/>
          <a:p>
            <a:pPr marL="12700">
              <a:spcBef>
                <a:spcPts val="100"/>
              </a:spcBef>
            </a:pPr>
            <a:r>
              <a:rPr b="1" dirty="0">
                <a:latin typeface="Arial"/>
                <a:cs typeface="Arial"/>
              </a:rPr>
              <a:t>Suppose</a:t>
            </a:r>
            <a:r>
              <a:rPr b="1" spc="-20" dirty="0">
                <a:latin typeface="Arial"/>
                <a:cs typeface="Arial"/>
              </a:rPr>
              <a:t> </a:t>
            </a:r>
            <a:r>
              <a:rPr b="1" dirty="0">
                <a:latin typeface="Arial"/>
                <a:cs typeface="Arial"/>
              </a:rPr>
              <a:t>block</a:t>
            </a:r>
            <a:r>
              <a:rPr b="1" spc="-25" dirty="0">
                <a:latin typeface="Arial"/>
                <a:cs typeface="Arial"/>
              </a:rPr>
              <a:t> </a:t>
            </a:r>
            <a:r>
              <a:rPr b="1" dirty="0">
                <a:latin typeface="Arial"/>
                <a:cs typeface="Arial"/>
              </a:rPr>
              <a:t>size</a:t>
            </a:r>
            <a:r>
              <a:rPr b="1" spc="-25" dirty="0">
                <a:latin typeface="Arial"/>
                <a:cs typeface="Arial"/>
              </a:rPr>
              <a:t> </a:t>
            </a:r>
            <a:r>
              <a:rPr b="1" dirty="0">
                <a:latin typeface="Arial"/>
                <a:cs typeface="Arial"/>
              </a:rPr>
              <a:t>is</a:t>
            </a:r>
            <a:r>
              <a:rPr b="1" spc="-15" dirty="0">
                <a:latin typeface="Arial"/>
                <a:cs typeface="Arial"/>
              </a:rPr>
              <a:t> </a:t>
            </a:r>
            <a:r>
              <a:rPr b="1" dirty="0">
                <a:latin typeface="Arial"/>
                <a:cs typeface="Arial"/>
              </a:rPr>
              <a:t>12</a:t>
            </a:r>
            <a:r>
              <a:rPr b="1" spc="-20" dirty="0">
                <a:latin typeface="Arial"/>
                <a:cs typeface="Arial"/>
              </a:rPr>
              <a:t> </a:t>
            </a:r>
            <a:r>
              <a:rPr b="1" dirty="0">
                <a:latin typeface="Arial"/>
                <a:cs typeface="Arial"/>
              </a:rPr>
              <a:t>(to</a:t>
            </a:r>
            <a:r>
              <a:rPr b="1" spc="-15" dirty="0">
                <a:latin typeface="Arial"/>
                <a:cs typeface="Arial"/>
              </a:rPr>
              <a:t> </a:t>
            </a:r>
            <a:r>
              <a:rPr b="1" dirty="0">
                <a:latin typeface="Arial"/>
                <a:cs typeface="Arial"/>
              </a:rPr>
              <a:t>be</a:t>
            </a:r>
            <a:r>
              <a:rPr b="1" spc="-25" dirty="0">
                <a:latin typeface="Arial"/>
                <a:cs typeface="Arial"/>
              </a:rPr>
              <a:t> </a:t>
            </a:r>
            <a:r>
              <a:rPr b="1" dirty="0">
                <a:latin typeface="Arial"/>
                <a:cs typeface="Arial"/>
              </a:rPr>
              <a:t>allocated</a:t>
            </a:r>
            <a:r>
              <a:rPr b="1" spc="-25" dirty="0">
                <a:latin typeface="Arial"/>
                <a:cs typeface="Arial"/>
              </a:rPr>
              <a:t> </a:t>
            </a:r>
            <a:r>
              <a:rPr b="1" dirty="0">
                <a:latin typeface="Arial"/>
                <a:cs typeface="Arial"/>
              </a:rPr>
              <a:t>to</a:t>
            </a:r>
            <a:r>
              <a:rPr b="1" spc="-20" dirty="0">
                <a:latin typeface="Arial"/>
                <a:cs typeface="Arial"/>
              </a:rPr>
              <a:t> </a:t>
            </a:r>
            <a:r>
              <a:rPr b="1" dirty="0">
                <a:latin typeface="Arial"/>
                <a:cs typeface="Arial"/>
              </a:rPr>
              <a:t>group</a:t>
            </a:r>
            <a:r>
              <a:rPr b="1" spc="-115" dirty="0">
                <a:latin typeface="Arial"/>
                <a:cs typeface="Arial"/>
              </a:rPr>
              <a:t> </a:t>
            </a:r>
            <a:r>
              <a:rPr b="1" dirty="0">
                <a:latin typeface="Arial"/>
                <a:cs typeface="Arial"/>
              </a:rPr>
              <a:t>A</a:t>
            </a:r>
            <a:r>
              <a:rPr b="1" spc="-91" dirty="0">
                <a:latin typeface="Arial"/>
                <a:cs typeface="Arial"/>
              </a:rPr>
              <a:t> </a:t>
            </a:r>
            <a:r>
              <a:rPr b="1" spc="-25" dirty="0">
                <a:latin typeface="Arial"/>
                <a:cs typeface="Arial"/>
              </a:rPr>
              <a:t>or</a:t>
            </a:r>
            <a:endParaRPr>
              <a:latin typeface="Arial"/>
              <a:cs typeface="Arial"/>
            </a:endParaRPr>
          </a:p>
          <a:p>
            <a:pPr marL="12700">
              <a:spcBef>
                <a:spcPts val="5"/>
              </a:spcBef>
            </a:pPr>
            <a:r>
              <a:rPr b="1" spc="-25" dirty="0">
                <a:latin typeface="Arial"/>
                <a:cs typeface="Arial"/>
              </a:rPr>
              <a:t>B)</a:t>
            </a:r>
            <a:endParaRPr>
              <a:latin typeface="Arial"/>
              <a:cs typeface="Arial"/>
            </a:endParaRPr>
          </a:p>
          <a:p>
            <a:pPr>
              <a:spcBef>
                <a:spcPts val="5"/>
              </a:spcBef>
            </a:pPr>
            <a:endParaRPr sz="3751">
              <a:latin typeface="Arial"/>
              <a:cs typeface="Arial"/>
            </a:endParaRPr>
          </a:p>
          <a:p>
            <a:pPr marL="12700" marR="5080"/>
            <a:r>
              <a:rPr b="1" dirty="0">
                <a:latin typeface="Arial"/>
                <a:cs typeface="Arial"/>
              </a:rPr>
              <a:t>Identify</a:t>
            </a:r>
            <a:r>
              <a:rPr b="1" spc="-40" dirty="0">
                <a:latin typeface="Arial"/>
                <a:cs typeface="Arial"/>
              </a:rPr>
              <a:t> </a:t>
            </a:r>
            <a:r>
              <a:rPr b="1" dirty="0">
                <a:latin typeface="Arial"/>
                <a:cs typeface="Arial"/>
              </a:rPr>
              <a:t>6</a:t>
            </a:r>
            <a:r>
              <a:rPr b="1" spc="-15" dirty="0">
                <a:latin typeface="Arial"/>
                <a:cs typeface="Arial"/>
              </a:rPr>
              <a:t> </a:t>
            </a:r>
            <a:r>
              <a:rPr b="1" dirty="0">
                <a:latin typeface="Arial"/>
                <a:cs typeface="Arial"/>
              </a:rPr>
              <a:t>two-digit</a:t>
            </a:r>
            <a:r>
              <a:rPr b="1" spc="-45" dirty="0">
                <a:latin typeface="Arial"/>
                <a:cs typeface="Arial"/>
              </a:rPr>
              <a:t> </a:t>
            </a:r>
            <a:r>
              <a:rPr b="1" dirty="0">
                <a:latin typeface="Arial"/>
                <a:cs typeface="Arial"/>
              </a:rPr>
              <a:t>random</a:t>
            </a:r>
            <a:r>
              <a:rPr b="1" spc="-5" dirty="0">
                <a:latin typeface="Arial"/>
                <a:cs typeface="Arial"/>
              </a:rPr>
              <a:t> </a:t>
            </a:r>
            <a:r>
              <a:rPr b="1" dirty="0">
                <a:latin typeface="Arial"/>
                <a:cs typeface="Arial"/>
              </a:rPr>
              <a:t>numbers</a:t>
            </a:r>
            <a:r>
              <a:rPr b="1" spc="-11" dirty="0">
                <a:latin typeface="Arial"/>
                <a:cs typeface="Arial"/>
              </a:rPr>
              <a:t> </a:t>
            </a:r>
            <a:r>
              <a:rPr b="1" dirty="0">
                <a:latin typeface="Arial"/>
                <a:cs typeface="Arial"/>
              </a:rPr>
              <a:t>between</a:t>
            </a:r>
            <a:r>
              <a:rPr b="1" spc="-35" dirty="0">
                <a:latin typeface="Arial"/>
                <a:cs typeface="Arial"/>
              </a:rPr>
              <a:t> </a:t>
            </a:r>
            <a:r>
              <a:rPr b="1" dirty="0">
                <a:latin typeface="Arial"/>
                <a:cs typeface="Arial"/>
              </a:rPr>
              <a:t>01</a:t>
            </a:r>
            <a:r>
              <a:rPr b="1" spc="-5" dirty="0">
                <a:latin typeface="Arial"/>
                <a:cs typeface="Arial"/>
              </a:rPr>
              <a:t> </a:t>
            </a:r>
            <a:r>
              <a:rPr b="1" dirty="0">
                <a:latin typeface="Arial"/>
                <a:cs typeface="Arial"/>
              </a:rPr>
              <a:t>and</a:t>
            </a:r>
            <a:r>
              <a:rPr b="1" spc="-15" dirty="0">
                <a:latin typeface="Arial"/>
                <a:cs typeface="Arial"/>
              </a:rPr>
              <a:t> </a:t>
            </a:r>
            <a:r>
              <a:rPr b="1" spc="-25" dirty="0">
                <a:latin typeface="Arial"/>
                <a:cs typeface="Arial"/>
              </a:rPr>
              <a:t>12 </a:t>
            </a:r>
            <a:r>
              <a:rPr b="1" dirty="0">
                <a:latin typeface="Arial"/>
                <a:cs typeface="Arial"/>
              </a:rPr>
              <a:t>ignoring</a:t>
            </a:r>
            <a:r>
              <a:rPr b="1" spc="-51" dirty="0">
                <a:latin typeface="Arial"/>
                <a:cs typeface="Arial"/>
              </a:rPr>
              <a:t> </a:t>
            </a:r>
            <a:r>
              <a:rPr b="1" dirty="0">
                <a:latin typeface="Arial"/>
                <a:cs typeface="Arial"/>
              </a:rPr>
              <a:t>numbers</a:t>
            </a:r>
            <a:r>
              <a:rPr b="1" spc="-15" dirty="0">
                <a:latin typeface="Arial"/>
                <a:cs typeface="Arial"/>
              </a:rPr>
              <a:t> </a:t>
            </a:r>
            <a:r>
              <a:rPr b="1" dirty="0">
                <a:latin typeface="Arial"/>
                <a:cs typeface="Arial"/>
              </a:rPr>
              <a:t>outside</a:t>
            </a:r>
            <a:r>
              <a:rPr b="1" spc="-31" dirty="0">
                <a:latin typeface="Arial"/>
                <a:cs typeface="Arial"/>
              </a:rPr>
              <a:t> </a:t>
            </a:r>
            <a:r>
              <a:rPr b="1" spc="-11" dirty="0">
                <a:latin typeface="Arial"/>
                <a:cs typeface="Arial"/>
              </a:rPr>
              <a:t>01-</a:t>
            </a:r>
            <a:r>
              <a:rPr b="1" dirty="0">
                <a:latin typeface="Arial"/>
                <a:cs typeface="Arial"/>
              </a:rPr>
              <a:t>12</a:t>
            </a:r>
            <a:r>
              <a:rPr b="1" spc="-15" dirty="0">
                <a:latin typeface="Arial"/>
                <a:cs typeface="Arial"/>
              </a:rPr>
              <a:t> </a:t>
            </a:r>
            <a:r>
              <a:rPr b="1" dirty="0">
                <a:latin typeface="Arial"/>
                <a:cs typeface="Arial"/>
              </a:rPr>
              <a:t>&amp;</a:t>
            </a:r>
            <a:r>
              <a:rPr b="1" spc="-15" dirty="0">
                <a:latin typeface="Arial"/>
                <a:cs typeface="Arial"/>
              </a:rPr>
              <a:t> </a:t>
            </a:r>
            <a:r>
              <a:rPr b="1" dirty="0">
                <a:latin typeface="Arial"/>
                <a:cs typeface="Arial"/>
              </a:rPr>
              <a:t>those</a:t>
            </a:r>
            <a:r>
              <a:rPr b="1" spc="-5" dirty="0">
                <a:latin typeface="Arial"/>
                <a:cs typeface="Arial"/>
              </a:rPr>
              <a:t> </a:t>
            </a:r>
            <a:r>
              <a:rPr b="1" spc="-11" dirty="0">
                <a:latin typeface="Arial"/>
                <a:cs typeface="Arial"/>
              </a:rPr>
              <a:t>previously selected</a:t>
            </a:r>
            <a:endParaRPr>
              <a:latin typeface="Arial"/>
              <a:cs typeface="Arial"/>
            </a:endParaRPr>
          </a:p>
          <a:p>
            <a:pPr>
              <a:spcBef>
                <a:spcPts val="11"/>
              </a:spcBef>
            </a:pPr>
            <a:endParaRPr sz="2500">
              <a:latin typeface="Arial"/>
              <a:cs typeface="Arial"/>
            </a:endParaRPr>
          </a:p>
          <a:p>
            <a:pPr marL="12700"/>
            <a:r>
              <a:rPr b="1" dirty="0">
                <a:latin typeface="Arial"/>
                <a:cs typeface="Arial"/>
              </a:rPr>
              <a:t>e.g.</a:t>
            </a:r>
            <a:r>
              <a:rPr b="1" spc="-40" dirty="0">
                <a:latin typeface="Arial"/>
                <a:cs typeface="Arial"/>
              </a:rPr>
              <a:t> </a:t>
            </a:r>
            <a:r>
              <a:rPr b="1" dirty="0">
                <a:latin typeface="Arial"/>
                <a:cs typeface="Arial"/>
              </a:rPr>
              <a:t>02,</a:t>
            </a:r>
            <a:r>
              <a:rPr b="1" spc="-31" dirty="0">
                <a:latin typeface="Arial"/>
                <a:cs typeface="Arial"/>
              </a:rPr>
              <a:t> </a:t>
            </a:r>
            <a:r>
              <a:rPr b="1" dirty="0">
                <a:latin typeface="Arial"/>
                <a:cs typeface="Arial"/>
              </a:rPr>
              <a:t>11,</a:t>
            </a:r>
            <a:r>
              <a:rPr b="1" spc="-15" dirty="0">
                <a:latin typeface="Arial"/>
                <a:cs typeface="Arial"/>
              </a:rPr>
              <a:t> </a:t>
            </a:r>
            <a:r>
              <a:rPr b="1" dirty="0">
                <a:latin typeface="Arial"/>
                <a:cs typeface="Arial"/>
              </a:rPr>
              <a:t>07,</a:t>
            </a:r>
            <a:r>
              <a:rPr b="1" spc="-31" dirty="0">
                <a:latin typeface="Arial"/>
                <a:cs typeface="Arial"/>
              </a:rPr>
              <a:t> </a:t>
            </a:r>
            <a:r>
              <a:rPr b="1" dirty="0">
                <a:latin typeface="Arial"/>
                <a:cs typeface="Arial"/>
              </a:rPr>
              <a:t>04,</a:t>
            </a:r>
            <a:r>
              <a:rPr b="1" spc="-31" dirty="0">
                <a:latin typeface="Arial"/>
                <a:cs typeface="Arial"/>
              </a:rPr>
              <a:t> </a:t>
            </a:r>
            <a:r>
              <a:rPr b="1" dirty="0">
                <a:latin typeface="Arial"/>
                <a:cs typeface="Arial"/>
              </a:rPr>
              <a:t>01,</a:t>
            </a:r>
            <a:r>
              <a:rPr b="1" spc="-25" dirty="0">
                <a:latin typeface="Arial"/>
                <a:cs typeface="Arial"/>
              </a:rPr>
              <a:t> </a:t>
            </a:r>
            <a:r>
              <a:rPr b="1" dirty="0">
                <a:latin typeface="Arial"/>
                <a:cs typeface="Arial"/>
              </a:rPr>
              <a:t>12</a:t>
            </a:r>
            <a:r>
              <a:rPr b="1" spc="-20" dirty="0">
                <a:latin typeface="Arial"/>
                <a:cs typeface="Arial"/>
              </a:rPr>
              <a:t> </a:t>
            </a:r>
            <a:r>
              <a:rPr b="1" dirty="0">
                <a:latin typeface="Arial"/>
                <a:cs typeface="Arial"/>
              </a:rPr>
              <a:t>identified</a:t>
            </a:r>
            <a:r>
              <a:rPr b="1" spc="-71" dirty="0">
                <a:latin typeface="Arial"/>
                <a:cs typeface="Arial"/>
              </a:rPr>
              <a:t> </a:t>
            </a:r>
            <a:r>
              <a:rPr b="1" dirty="0">
                <a:latin typeface="Arial"/>
                <a:cs typeface="Arial"/>
              </a:rPr>
              <a:t>for</a:t>
            </a:r>
            <a:r>
              <a:rPr b="1" spc="-20" dirty="0">
                <a:latin typeface="Arial"/>
                <a:cs typeface="Arial"/>
              </a:rPr>
              <a:t> </a:t>
            </a:r>
            <a:r>
              <a:rPr b="1" dirty="0">
                <a:latin typeface="Arial"/>
                <a:cs typeface="Arial"/>
              </a:rPr>
              <a:t>allocating</a:t>
            </a:r>
            <a:r>
              <a:rPr b="1" spc="-31" dirty="0">
                <a:latin typeface="Arial"/>
                <a:cs typeface="Arial"/>
              </a:rPr>
              <a:t> </a:t>
            </a:r>
            <a:r>
              <a:rPr b="1" spc="-25" dirty="0">
                <a:latin typeface="Arial"/>
                <a:cs typeface="Arial"/>
              </a:rPr>
              <a:t>to</a:t>
            </a:r>
            <a:endParaRPr>
              <a:latin typeface="Arial"/>
              <a:cs typeface="Arial"/>
            </a:endParaRPr>
          </a:p>
          <a:p>
            <a:pPr marL="12700"/>
            <a:r>
              <a:rPr b="1" dirty="0">
                <a:latin typeface="Arial"/>
                <a:cs typeface="Arial"/>
              </a:rPr>
              <a:t>group</a:t>
            </a:r>
            <a:r>
              <a:rPr b="1" spc="-135" dirty="0">
                <a:latin typeface="Arial"/>
                <a:cs typeface="Arial"/>
              </a:rPr>
              <a:t> </a:t>
            </a:r>
            <a:r>
              <a:rPr b="1" dirty="0">
                <a:latin typeface="Arial"/>
                <a:cs typeface="Arial"/>
              </a:rPr>
              <a:t>A,</a:t>
            </a:r>
            <a:r>
              <a:rPr b="1" spc="-20" dirty="0">
                <a:latin typeface="Arial"/>
                <a:cs typeface="Arial"/>
              </a:rPr>
              <a:t> </a:t>
            </a:r>
            <a:r>
              <a:rPr b="1" dirty="0">
                <a:latin typeface="Arial"/>
                <a:cs typeface="Arial"/>
              </a:rPr>
              <a:t>reorganized</a:t>
            </a:r>
            <a:r>
              <a:rPr b="1" spc="-35" dirty="0">
                <a:latin typeface="Arial"/>
                <a:cs typeface="Arial"/>
              </a:rPr>
              <a:t> </a:t>
            </a:r>
            <a:r>
              <a:rPr b="1" dirty="0">
                <a:latin typeface="Arial"/>
                <a:cs typeface="Arial"/>
              </a:rPr>
              <a:t>(01,</a:t>
            </a:r>
            <a:r>
              <a:rPr b="1" spc="-15" dirty="0">
                <a:latin typeface="Arial"/>
                <a:cs typeface="Arial"/>
              </a:rPr>
              <a:t> </a:t>
            </a:r>
            <a:r>
              <a:rPr b="1" dirty="0">
                <a:latin typeface="Arial"/>
                <a:cs typeface="Arial"/>
              </a:rPr>
              <a:t>02,</a:t>
            </a:r>
            <a:r>
              <a:rPr b="1" spc="-15" dirty="0">
                <a:latin typeface="Arial"/>
                <a:cs typeface="Arial"/>
              </a:rPr>
              <a:t> </a:t>
            </a:r>
            <a:r>
              <a:rPr b="1" dirty="0">
                <a:latin typeface="Arial"/>
                <a:cs typeface="Arial"/>
              </a:rPr>
              <a:t>04,</a:t>
            </a:r>
            <a:r>
              <a:rPr b="1" spc="-20" dirty="0">
                <a:latin typeface="Arial"/>
                <a:cs typeface="Arial"/>
              </a:rPr>
              <a:t> </a:t>
            </a:r>
            <a:r>
              <a:rPr b="1" dirty="0">
                <a:latin typeface="Arial"/>
                <a:cs typeface="Arial"/>
              </a:rPr>
              <a:t>07,</a:t>
            </a:r>
            <a:r>
              <a:rPr b="1" spc="-25" dirty="0">
                <a:latin typeface="Arial"/>
                <a:cs typeface="Arial"/>
              </a:rPr>
              <a:t> </a:t>
            </a:r>
            <a:r>
              <a:rPr b="1" dirty="0">
                <a:latin typeface="Arial"/>
                <a:cs typeface="Arial"/>
              </a:rPr>
              <a:t>11,</a:t>
            </a:r>
            <a:r>
              <a:rPr b="1" spc="-25" dirty="0">
                <a:latin typeface="Arial"/>
                <a:cs typeface="Arial"/>
              </a:rPr>
              <a:t> </a:t>
            </a:r>
            <a:r>
              <a:rPr b="1" dirty="0">
                <a:latin typeface="Arial"/>
                <a:cs typeface="Arial"/>
              </a:rPr>
              <a:t>12</a:t>
            </a:r>
            <a:r>
              <a:rPr b="1" spc="-15" dirty="0">
                <a:latin typeface="Arial"/>
                <a:cs typeface="Arial"/>
              </a:rPr>
              <a:t> </a:t>
            </a:r>
            <a:r>
              <a:rPr b="1" dirty="0">
                <a:latin typeface="Arial"/>
                <a:cs typeface="Arial"/>
              </a:rPr>
              <a:t>or</a:t>
            </a:r>
            <a:r>
              <a:rPr b="1" spc="-25" dirty="0">
                <a:latin typeface="Arial"/>
                <a:cs typeface="Arial"/>
              </a:rPr>
              <a:t> </a:t>
            </a:r>
            <a:r>
              <a:rPr b="1" dirty="0">
                <a:latin typeface="Arial"/>
                <a:cs typeface="Arial"/>
              </a:rPr>
              <a:t>1,</a:t>
            </a:r>
            <a:r>
              <a:rPr b="1" spc="-25" dirty="0">
                <a:latin typeface="Arial"/>
                <a:cs typeface="Arial"/>
              </a:rPr>
              <a:t> </a:t>
            </a:r>
            <a:r>
              <a:rPr b="1" dirty="0">
                <a:latin typeface="Arial"/>
                <a:cs typeface="Arial"/>
              </a:rPr>
              <a:t>2,</a:t>
            </a:r>
            <a:r>
              <a:rPr b="1" spc="-25" dirty="0">
                <a:latin typeface="Arial"/>
                <a:cs typeface="Arial"/>
              </a:rPr>
              <a:t> </a:t>
            </a:r>
            <a:r>
              <a:rPr b="1" dirty="0">
                <a:latin typeface="Arial"/>
                <a:cs typeface="Arial"/>
              </a:rPr>
              <a:t>4,</a:t>
            </a:r>
            <a:r>
              <a:rPr b="1" spc="-35" dirty="0">
                <a:latin typeface="Arial"/>
                <a:cs typeface="Arial"/>
              </a:rPr>
              <a:t> </a:t>
            </a:r>
            <a:r>
              <a:rPr b="1" spc="-25" dirty="0">
                <a:latin typeface="Arial"/>
                <a:cs typeface="Arial"/>
              </a:rPr>
              <a:t>7,</a:t>
            </a:r>
            <a:endParaRPr>
              <a:latin typeface="Arial"/>
              <a:cs typeface="Arial"/>
            </a:endParaRPr>
          </a:p>
          <a:p>
            <a:pPr marL="12700"/>
            <a:r>
              <a:rPr b="1" dirty="0">
                <a:latin typeface="Arial"/>
                <a:cs typeface="Arial"/>
              </a:rPr>
              <a:t>11,</a:t>
            </a:r>
            <a:r>
              <a:rPr b="1" spc="-151" dirty="0">
                <a:latin typeface="Arial"/>
                <a:cs typeface="Arial"/>
              </a:rPr>
              <a:t> </a:t>
            </a:r>
            <a:r>
              <a:rPr b="1" spc="-20" dirty="0">
                <a:latin typeface="Arial"/>
                <a:cs typeface="Arial"/>
              </a:rPr>
              <a:t>12):</a:t>
            </a:r>
            <a:endParaRPr>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2767835234"/>
              </p:ext>
            </p:extLst>
          </p:nvPr>
        </p:nvGraphicFramePr>
        <p:xfrm>
          <a:off x="1295400" y="4551898"/>
          <a:ext cx="5975984" cy="1739054"/>
        </p:xfrm>
        <a:graphic>
          <a:graphicData uri="http://schemas.openxmlformats.org/drawingml/2006/table">
            <a:tbl>
              <a:tblPr firstRow="1" bandRow="1">
                <a:tableStyleId>{2D5ABB26-0587-4C30-8999-92F81FD0307C}</a:tableStyleId>
              </a:tblPr>
              <a:tblGrid>
                <a:gridCol w="875665">
                  <a:extLst>
                    <a:ext uri="{9D8B030D-6E8A-4147-A177-3AD203B41FA5}">
                      <a16:colId xmlns:a16="http://schemas.microsoft.com/office/drawing/2014/main" val="20000"/>
                    </a:ext>
                  </a:extLst>
                </a:gridCol>
                <a:gridCol w="494665">
                  <a:extLst>
                    <a:ext uri="{9D8B030D-6E8A-4147-A177-3AD203B41FA5}">
                      <a16:colId xmlns:a16="http://schemas.microsoft.com/office/drawing/2014/main" val="20001"/>
                    </a:ext>
                  </a:extLst>
                </a:gridCol>
                <a:gridCol w="514351">
                  <a:extLst>
                    <a:ext uri="{9D8B030D-6E8A-4147-A177-3AD203B41FA5}">
                      <a16:colId xmlns:a16="http://schemas.microsoft.com/office/drawing/2014/main" val="20002"/>
                    </a:ext>
                  </a:extLst>
                </a:gridCol>
                <a:gridCol w="499109">
                  <a:extLst>
                    <a:ext uri="{9D8B030D-6E8A-4147-A177-3AD203B41FA5}">
                      <a16:colId xmlns:a16="http://schemas.microsoft.com/office/drawing/2014/main" val="20003"/>
                    </a:ext>
                  </a:extLst>
                </a:gridCol>
                <a:gridCol w="477519">
                  <a:extLst>
                    <a:ext uri="{9D8B030D-6E8A-4147-A177-3AD203B41FA5}">
                      <a16:colId xmlns:a16="http://schemas.microsoft.com/office/drawing/2014/main" val="20004"/>
                    </a:ext>
                  </a:extLst>
                </a:gridCol>
                <a:gridCol w="526415">
                  <a:extLst>
                    <a:ext uri="{9D8B030D-6E8A-4147-A177-3AD203B41FA5}">
                      <a16:colId xmlns:a16="http://schemas.microsoft.com/office/drawing/2014/main" val="20005"/>
                    </a:ext>
                  </a:extLst>
                </a:gridCol>
                <a:gridCol w="489585">
                  <a:extLst>
                    <a:ext uri="{9D8B030D-6E8A-4147-A177-3AD203B41FA5}">
                      <a16:colId xmlns:a16="http://schemas.microsoft.com/office/drawing/2014/main" val="20006"/>
                    </a:ext>
                  </a:extLst>
                </a:gridCol>
                <a:gridCol w="517525">
                  <a:extLst>
                    <a:ext uri="{9D8B030D-6E8A-4147-A177-3AD203B41FA5}">
                      <a16:colId xmlns:a16="http://schemas.microsoft.com/office/drawing/2014/main" val="20007"/>
                    </a:ext>
                  </a:extLst>
                </a:gridCol>
                <a:gridCol w="584200">
                  <a:extLst>
                    <a:ext uri="{9D8B030D-6E8A-4147-A177-3AD203B41FA5}">
                      <a16:colId xmlns:a16="http://schemas.microsoft.com/office/drawing/2014/main" val="20008"/>
                    </a:ext>
                  </a:extLst>
                </a:gridCol>
                <a:gridCol w="541655">
                  <a:extLst>
                    <a:ext uri="{9D8B030D-6E8A-4147-A177-3AD203B41FA5}">
                      <a16:colId xmlns:a16="http://schemas.microsoft.com/office/drawing/2014/main" val="20009"/>
                    </a:ext>
                  </a:extLst>
                </a:gridCol>
                <a:gridCol w="455295">
                  <a:extLst>
                    <a:ext uri="{9D8B030D-6E8A-4147-A177-3AD203B41FA5}">
                      <a16:colId xmlns:a16="http://schemas.microsoft.com/office/drawing/2014/main" val="20010"/>
                    </a:ext>
                  </a:extLst>
                </a:gridCol>
              </a:tblGrid>
              <a:tr h="1326727">
                <a:tc>
                  <a:txBody>
                    <a:bodyPr/>
                    <a:lstStyle/>
                    <a:p>
                      <a:pPr marL="43815">
                        <a:lnSpc>
                          <a:spcPts val="2655"/>
                        </a:lnSpc>
                        <a:tabLst>
                          <a:tab pos="551180" algn="l"/>
                        </a:tabLst>
                      </a:pPr>
                      <a:r>
                        <a:rPr sz="2400" b="1" spc="-50" dirty="0">
                          <a:latin typeface="Arial"/>
                          <a:cs typeface="Arial"/>
                        </a:rPr>
                        <a:t>1</a:t>
                      </a:r>
                      <a:r>
                        <a:rPr sz="2400" b="1" dirty="0">
                          <a:latin typeface="Arial"/>
                          <a:cs typeface="Arial"/>
                        </a:rPr>
                        <a:t>	</a:t>
                      </a:r>
                      <a:r>
                        <a:rPr sz="2400" b="1" spc="-50" dirty="0">
                          <a:latin typeface="Arial"/>
                          <a:cs typeface="Arial"/>
                        </a:rPr>
                        <a:t>2</a:t>
                      </a:r>
                      <a:endParaRPr sz="2400">
                        <a:latin typeface="Arial"/>
                        <a:cs typeface="Arial"/>
                      </a:endParaRPr>
                    </a:p>
                  </a:txBody>
                  <a:tcPr marL="0" marR="0" marT="0" marB="0"/>
                </a:tc>
                <a:tc>
                  <a:txBody>
                    <a:bodyPr/>
                    <a:lstStyle/>
                    <a:p>
                      <a:pPr marL="38100" algn="ctr">
                        <a:lnSpc>
                          <a:spcPts val="2655"/>
                        </a:lnSpc>
                      </a:pPr>
                      <a:r>
                        <a:rPr sz="2400" b="1" dirty="0">
                          <a:latin typeface="Arial"/>
                          <a:cs typeface="Arial"/>
                        </a:rPr>
                        <a:t>3</a:t>
                      </a:r>
                      <a:endParaRPr sz="2400" dirty="0">
                        <a:latin typeface="Arial"/>
                        <a:cs typeface="Arial"/>
                      </a:endParaRPr>
                    </a:p>
                  </a:txBody>
                  <a:tcPr marL="0" marR="0" marT="0" marB="0"/>
                </a:tc>
                <a:tc>
                  <a:txBody>
                    <a:bodyPr/>
                    <a:lstStyle/>
                    <a:p>
                      <a:pPr marR="143510" algn="r">
                        <a:lnSpc>
                          <a:spcPts val="2655"/>
                        </a:lnSpc>
                      </a:pPr>
                      <a:r>
                        <a:rPr sz="2400" b="1" dirty="0">
                          <a:latin typeface="Arial"/>
                          <a:cs typeface="Arial"/>
                        </a:rPr>
                        <a:t>4</a:t>
                      </a:r>
                      <a:endParaRPr sz="2400">
                        <a:latin typeface="Arial"/>
                        <a:cs typeface="Arial"/>
                      </a:endParaRPr>
                    </a:p>
                  </a:txBody>
                  <a:tcPr marL="0" marR="0" marT="0" marB="0"/>
                </a:tc>
                <a:tc>
                  <a:txBody>
                    <a:bodyPr/>
                    <a:lstStyle/>
                    <a:p>
                      <a:pPr marL="43815" algn="ctr">
                        <a:lnSpc>
                          <a:spcPts val="2655"/>
                        </a:lnSpc>
                      </a:pPr>
                      <a:r>
                        <a:rPr sz="2400" b="1" dirty="0">
                          <a:latin typeface="Arial"/>
                          <a:cs typeface="Arial"/>
                        </a:rPr>
                        <a:t>5</a:t>
                      </a:r>
                      <a:endParaRPr sz="2400" dirty="0">
                        <a:latin typeface="Arial"/>
                        <a:cs typeface="Arial"/>
                      </a:endParaRPr>
                    </a:p>
                  </a:txBody>
                  <a:tcPr marL="0" marR="0" marT="0" marB="0"/>
                </a:tc>
                <a:tc>
                  <a:txBody>
                    <a:bodyPr/>
                    <a:lstStyle/>
                    <a:p>
                      <a:pPr marR="105410" algn="r">
                        <a:lnSpc>
                          <a:spcPts val="2655"/>
                        </a:lnSpc>
                      </a:pPr>
                      <a:r>
                        <a:rPr sz="2400" b="1" dirty="0">
                          <a:latin typeface="Arial"/>
                          <a:cs typeface="Arial"/>
                        </a:rPr>
                        <a:t>6</a:t>
                      </a:r>
                      <a:endParaRPr sz="2400">
                        <a:latin typeface="Arial"/>
                        <a:cs typeface="Arial"/>
                      </a:endParaRPr>
                    </a:p>
                  </a:txBody>
                  <a:tcPr marL="0" marR="0" marT="0" marB="0"/>
                </a:tc>
                <a:tc>
                  <a:txBody>
                    <a:bodyPr/>
                    <a:lstStyle/>
                    <a:p>
                      <a:pPr marL="222885">
                        <a:lnSpc>
                          <a:spcPts val="2655"/>
                        </a:lnSpc>
                      </a:pPr>
                      <a:r>
                        <a:rPr sz="2400" b="1" dirty="0">
                          <a:latin typeface="Arial"/>
                          <a:cs typeface="Arial"/>
                        </a:rPr>
                        <a:t>7</a:t>
                      </a:r>
                      <a:endParaRPr sz="2400">
                        <a:latin typeface="Arial"/>
                        <a:cs typeface="Arial"/>
                      </a:endParaRPr>
                    </a:p>
                  </a:txBody>
                  <a:tcPr marL="0" marR="0" marT="0" marB="0"/>
                </a:tc>
                <a:tc>
                  <a:txBody>
                    <a:bodyPr/>
                    <a:lstStyle/>
                    <a:p>
                      <a:pPr marR="106680" algn="r">
                        <a:lnSpc>
                          <a:spcPts val="2655"/>
                        </a:lnSpc>
                      </a:pPr>
                      <a:r>
                        <a:rPr sz="2400" b="1" dirty="0">
                          <a:latin typeface="Arial"/>
                          <a:cs typeface="Arial"/>
                        </a:rPr>
                        <a:t>8</a:t>
                      </a:r>
                      <a:endParaRPr sz="2400">
                        <a:latin typeface="Arial"/>
                        <a:cs typeface="Arial"/>
                      </a:endParaRPr>
                    </a:p>
                  </a:txBody>
                  <a:tcPr marL="0" marR="0" marT="0" marB="0"/>
                </a:tc>
                <a:tc>
                  <a:txBody>
                    <a:bodyPr/>
                    <a:lstStyle/>
                    <a:p>
                      <a:pPr marL="221615">
                        <a:lnSpc>
                          <a:spcPts val="2655"/>
                        </a:lnSpc>
                      </a:pPr>
                      <a:r>
                        <a:rPr sz="2400" b="1" dirty="0">
                          <a:latin typeface="Arial"/>
                          <a:cs typeface="Arial"/>
                        </a:rPr>
                        <a:t>9</a:t>
                      </a:r>
                      <a:endParaRPr sz="2400">
                        <a:latin typeface="Arial"/>
                        <a:cs typeface="Arial"/>
                      </a:endParaRPr>
                    </a:p>
                  </a:txBody>
                  <a:tcPr marL="0" marR="0" marT="0" marB="0"/>
                </a:tc>
                <a:tc>
                  <a:txBody>
                    <a:bodyPr/>
                    <a:lstStyle/>
                    <a:p>
                      <a:pPr marL="5715" algn="ctr">
                        <a:lnSpc>
                          <a:spcPts val="2655"/>
                        </a:lnSpc>
                      </a:pPr>
                      <a:r>
                        <a:rPr sz="2400" b="1" spc="-25" dirty="0">
                          <a:latin typeface="Arial"/>
                          <a:cs typeface="Arial"/>
                        </a:rPr>
                        <a:t>10</a:t>
                      </a:r>
                      <a:endParaRPr sz="2400">
                        <a:latin typeface="Arial"/>
                        <a:cs typeface="Arial"/>
                      </a:endParaRPr>
                    </a:p>
                  </a:txBody>
                  <a:tcPr marL="0" marR="0" marT="0" marB="0"/>
                </a:tc>
                <a:tc>
                  <a:txBody>
                    <a:bodyPr/>
                    <a:lstStyle/>
                    <a:p>
                      <a:pPr marL="134620">
                        <a:lnSpc>
                          <a:spcPts val="2655"/>
                        </a:lnSpc>
                      </a:pPr>
                      <a:r>
                        <a:rPr sz="2400" b="1" spc="-25" dirty="0">
                          <a:latin typeface="Arial"/>
                          <a:cs typeface="Arial"/>
                        </a:rPr>
                        <a:t>11</a:t>
                      </a:r>
                      <a:endParaRPr sz="2400">
                        <a:latin typeface="Arial"/>
                        <a:cs typeface="Arial"/>
                      </a:endParaRPr>
                    </a:p>
                  </a:txBody>
                  <a:tcPr marL="0" marR="0" marT="0" marB="0"/>
                </a:tc>
                <a:tc>
                  <a:txBody>
                    <a:bodyPr/>
                    <a:lstStyle/>
                    <a:p>
                      <a:pPr marL="52069" algn="ctr">
                        <a:lnSpc>
                          <a:spcPts val="2655"/>
                        </a:lnSpc>
                      </a:pPr>
                      <a:r>
                        <a:rPr sz="2400" b="1" spc="-25" dirty="0">
                          <a:latin typeface="Arial"/>
                          <a:cs typeface="Arial"/>
                        </a:rPr>
                        <a:t>12</a:t>
                      </a:r>
                      <a:endParaRPr sz="2400">
                        <a:latin typeface="Arial"/>
                        <a:cs typeface="Arial"/>
                      </a:endParaRPr>
                    </a:p>
                  </a:txBody>
                  <a:tcPr marL="0" marR="0" marT="0" marB="0"/>
                </a:tc>
                <a:extLst>
                  <a:ext uri="{0D108BD9-81ED-4DB2-BD59-A6C34878D82A}">
                    <a16:rowId xmlns:a16="http://schemas.microsoft.com/office/drawing/2014/main" val="10000"/>
                  </a:ext>
                </a:extLst>
              </a:tr>
              <a:tr h="412327">
                <a:tc>
                  <a:txBody>
                    <a:bodyPr/>
                    <a:lstStyle/>
                    <a:p>
                      <a:pPr marL="31750">
                        <a:lnSpc>
                          <a:spcPts val="2680"/>
                        </a:lnSpc>
                        <a:tabLst>
                          <a:tab pos="484505" algn="l"/>
                        </a:tabLst>
                      </a:pPr>
                      <a:r>
                        <a:rPr sz="2400" b="1" spc="-50" dirty="0">
                          <a:latin typeface="Arial"/>
                          <a:cs typeface="Arial"/>
                        </a:rPr>
                        <a:t>A</a:t>
                      </a:r>
                      <a:r>
                        <a:rPr sz="2400" b="1" dirty="0">
                          <a:latin typeface="Arial"/>
                          <a:cs typeface="Arial"/>
                        </a:rPr>
                        <a:t>	</a:t>
                      </a:r>
                      <a:r>
                        <a:rPr sz="2400" b="1" spc="-50" dirty="0">
                          <a:latin typeface="Arial"/>
                          <a:cs typeface="Arial"/>
                        </a:rPr>
                        <a:t>A</a:t>
                      </a:r>
                      <a:endParaRPr sz="2400">
                        <a:latin typeface="Arial"/>
                        <a:cs typeface="Arial"/>
                      </a:endParaRPr>
                    </a:p>
                  </a:txBody>
                  <a:tcPr marL="0" marR="0" marT="0" marB="0"/>
                </a:tc>
                <a:tc>
                  <a:txBody>
                    <a:bodyPr/>
                    <a:lstStyle/>
                    <a:p>
                      <a:pPr marL="34290" algn="ctr">
                        <a:lnSpc>
                          <a:spcPts val="2680"/>
                        </a:lnSpc>
                      </a:pPr>
                      <a:r>
                        <a:rPr sz="2400" b="1" dirty="0">
                          <a:latin typeface="Arial"/>
                          <a:cs typeface="Arial"/>
                        </a:rPr>
                        <a:t>B</a:t>
                      </a:r>
                      <a:endParaRPr sz="2400">
                        <a:latin typeface="Arial"/>
                        <a:cs typeface="Arial"/>
                      </a:endParaRPr>
                    </a:p>
                  </a:txBody>
                  <a:tcPr marL="0" marR="0" marT="0" marB="0"/>
                </a:tc>
                <a:tc>
                  <a:txBody>
                    <a:bodyPr/>
                    <a:lstStyle/>
                    <a:p>
                      <a:pPr marR="166370" algn="r">
                        <a:lnSpc>
                          <a:spcPts val="2680"/>
                        </a:lnSpc>
                      </a:pPr>
                      <a:r>
                        <a:rPr sz="2400" b="1" dirty="0">
                          <a:latin typeface="Arial"/>
                          <a:cs typeface="Arial"/>
                        </a:rPr>
                        <a:t>A</a:t>
                      </a:r>
                      <a:endParaRPr sz="2400">
                        <a:latin typeface="Arial"/>
                        <a:cs typeface="Arial"/>
                      </a:endParaRPr>
                    </a:p>
                  </a:txBody>
                  <a:tcPr marL="0" marR="0" marT="0" marB="0"/>
                </a:tc>
                <a:tc>
                  <a:txBody>
                    <a:bodyPr/>
                    <a:lstStyle/>
                    <a:p>
                      <a:pPr marL="24130" algn="ctr">
                        <a:lnSpc>
                          <a:spcPts val="2680"/>
                        </a:lnSpc>
                      </a:pPr>
                      <a:r>
                        <a:rPr sz="2400" b="1" dirty="0">
                          <a:latin typeface="Arial"/>
                          <a:cs typeface="Arial"/>
                        </a:rPr>
                        <a:t>B</a:t>
                      </a:r>
                      <a:endParaRPr sz="2400">
                        <a:latin typeface="Arial"/>
                        <a:cs typeface="Arial"/>
                      </a:endParaRPr>
                    </a:p>
                  </a:txBody>
                  <a:tcPr marL="0" marR="0" marT="0" marB="0"/>
                </a:tc>
                <a:tc>
                  <a:txBody>
                    <a:bodyPr/>
                    <a:lstStyle/>
                    <a:p>
                      <a:pPr marR="121920" algn="r">
                        <a:lnSpc>
                          <a:spcPts val="2680"/>
                        </a:lnSpc>
                      </a:pPr>
                      <a:r>
                        <a:rPr sz="2400" b="1" dirty="0">
                          <a:latin typeface="Arial"/>
                          <a:cs typeface="Arial"/>
                        </a:rPr>
                        <a:t>B</a:t>
                      </a:r>
                      <a:endParaRPr sz="2400">
                        <a:latin typeface="Arial"/>
                        <a:cs typeface="Arial"/>
                      </a:endParaRPr>
                    </a:p>
                  </a:txBody>
                  <a:tcPr marL="0" marR="0" marT="0" marB="0"/>
                </a:tc>
                <a:tc>
                  <a:txBody>
                    <a:bodyPr/>
                    <a:lstStyle/>
                    <a:p>
                      <a:pPr marL="113030">
                        <a:lnSpc>
                          <a:spcPts val="2680"/>
                        </a:lnSpc>
                      </a:pPr>
                      <a:r>
                        <a:rPr sz="2400" b="1" dirty="0">
                          <a:latin typeface="Arial"/>
                          <a:cs typeface="Arial"/>
                        </a:rPr>
                        <a:t>A</a:t>
                      </a:r>
                      <a:endParaRPr sz="2400">
                        <a:latin typeface="Arial"/>
                        <a:cs typeface="Arial"/>
                      </a:endParaRPr>
                    </a:p>
                  </a:txBody>
                  <a:tcPr marL="0" marR="0" marT="0" marB="0"/>
                </a:tc>
                <a:tc>
                  <a:txBody>
                    <a:bodyPr/>
                    <a:lstStyle/>
                    <a:p>
                      <a:pPr marR="128270" algn="r">
                        <a:lnSpc>
                          <a:spcPts val="2680"/>
                        </a:lnSpc>
                      </a:pPr>
                      <a:r>
                        <a:rPr sz="2400" b="1" dirty="0">
                          <a:latin typeface="Arial"/>
                          <a:cs typeface="Arial"/>
                        </a:rPr>
                        <a:t>B</a:t>
                      </a:r>
                      <a:endParaRPr sz="2400">
                        <a:latin typeface="Arial"/>
                        <a:cs typeface="Arial"/>
                      </a:endParaRPr>
                    </a:p>
                  </a:txBody>
                  <a:tcPr marL="0" marR="0" marT="0" marB="0"/>
                </a:tc>
                <a:tc>
                  <a:txBody>
                    <a:bodyPr/>
                    <a:lstStyle/>
                    <a:p>
                      <a:pPr marL="114300">
                        <a:lnSpc>
                          <a:spcPts val="2680"/>
                        </a:lnSpc>
                      </a:pPr>
                      <a:r>
                        <a:rPr sz="2400" b="1" dirty="0">
                          <a:latin typeface="Arial"/>
                          <a:cs typeface="Arial"/>
                        </a:rPr>
                        <a:t>B</a:t>
                      </a:r>
                      <a:endParaRPr sz="2400">
                        <a:latin typeface="Arial"/>
                        <a:cs typeface="Arial"/>
                      </a:endParaRPr>
                    </a:p>
                  </a:txBody>
                  <a:tcPr marL="0" marR="0" marT="0" marB="0"/>
                </a:tc>
                <a:tc>
                  <a:txBody>
                    <a:bodyPr/>
                    <a:lstStyle/>
                    <a:p>
                      <a:pPr marR="40640" algn="ctr">
                        <a:lnSpc>
                          <a:spcPts val="2680"/>
                        </a:lnSpc>
                      </a:pPr>
                      <a:r>
                        <a:rPr sz="2400" b="1" dirty="0">
                          <a:latin typeface="Arial"/>
                          <a:cs typeface="Arial"/>
                        </a:rPr>
                        <a:t>B</a:t>
                      </a:r>
                      <a:endParaRPr sz="2400">
                        <a:latin typeface="Arial"/>
                        <a:cs typeface="Arial"/>
                      </a:endParaRPr>
                    </a:p>
                  </a:txBody>
                  <a:tcPr marL="0" marR="0" marT="0" marB="0"/>
                </a:tc>
                <a:tc>
                  <a:txBody>
                    <a:bodyPr/>
                    <a:lstStyle/>
                    <a:p>
                      <a:pPr marL="119380">
                        <a:lnSpc>
                          <a:spcPts val="2680"/>
                        </a:lnSpc>
                      </a:pPr>
                      <a:r>
                        <a:rPr sz="2400" b="1" dirty="0">
                          <a:latin typeface="Arial"/>
                          <a:cs typeface="Arial"/>
                        </a:rPr>
                        <a:t>A</a:t>
                      </a:r>
                      <a:endParaRPr sz="2400">
                        <a:latin typeface="Arial"/>
                        <a:cs typeface="Arial"/>
                      </a:endParaRPr>
                    </a:p>
                  </a:txBody>
                  <a:tcPr marL="0" marR="0" marT="0" marB="0"/>
                </a:tc>
                <a:tc>
                  <a:txBody>
                    <a:bodyPr/>
                    <a:lstStyle/>
                    <a:p>
                      <a:pPr algn="ctr">
                        <a:lnSpc>
                          <a:spcPts val="2680"/>
                        </a:lnSpc>
                      </a:pPr>
                      <a:r>
                        <a:rPr sz="2400" b="1" dirty="0">
                          <a:latin typeface="Arial"/>
                          <a:cs typeface="Arial"/>
                        </a:rPr>
                        <a:t>A</a:t>
                      </a:r>
                      <a:endParaRPr sz="2400" dirty="0">
                        <a:latin typeface="Arial"/>
                        <a:cs typeface="Arial"/>
                      </a:endParaRPr>
                    </a:p>
                  </a:txBody>
                  <a:tcPr marL="0" marR="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38</a:t>
            </a:r>
            <a:endParaRPr sz="1400">
              <a:latin typeface="Times New Roman"/>
              <a:cs typeface="Times New Roman"/>
            </a:endParaRPr>
          </a:p>
        </p:txBody>
      </p:sp>
      <p:sp>
        <p:nvSpPr>
          <p:cNvPr id="3" name="object 3"/>
          <p:cNvSpPr txBox="1">
            <a:spLocks noGrp="1"/>
          </p:cNvSpPr>
          <p:nvPr>
            <p:ph type="title"/>
          </p:nvPr>
        </p:nvSpPr>
        <p:spPr>
          <a:xfrm>
            <a:off x="2317246" y="313184"/>
            <a:ext cx="4675505" cy="505267"/>
          </a:xfrm>
          <a:prstGeom prst="rect">
            <a:avLst/>
          </a:prstGeom>
        </p:spPr>
        <p:txBody>
          <a:bodyPr vert="horz" wrap="square" lIns="0" tIns="12700" rIns="0" bIns="0" rtlCol="0">
            <a:spAutoFit/>
          </a:bodyPr>
          <a:lstStyle/>
          <a:p>
            <a:pPr marL="12700">
              <a:spcBef>
                <a:spcPts val="100"/>
              </a:spcBef>
            </a:pPr>
            <a:r>
              <a:rPr sz="3200" dirty="0"/>
              <a:t>Stratified</a:t>
            </a:r>
            <a:r>
              <a:rPr sz="3200" spc="-85" dirty="0"/>
              <a:t> </a:t>
            </a:r>
            <a:r>
              <a:rPr sz="3200" spc="-11" dirty="0"/>
              <a:t>randomization</a:t>
            </a:r>
            <a:endParaRPr sz="3200"/>
          </a:p>
        </p:txBody>
      </p:sp>
      <p:sp>
        <p:nvSpPr>
          <p:cNvPr id="4" name="object 4"/>
          <p:cNvSpPr txBox="1"/>
          <p:nvPr/>
        </p:nvSpPr>
        <p:spPr>
          <a:xfrm>
            <a:off x="676760" y="906225"/>
            <a:ext cx="7636509" cy="2946961"/>
          </a:xfrm>
          <a:prstGeom prst="rect">
            <a:avLst/>
          </a:prstGeom>
        </p:spPr>
        <p:txBody>
          <a:bodyPr vert="horz" wrap="square" lIns="0" tIns="12700" rIns="0" bIns="0" rtlCol="0">
            <a:spAutoFit/>
          </a:bodyPr>
          <a:lstStyle/>
          <a:p>
            <a:pPr marL="12700" marR="5080">
              <a:spcBef>
                <a:spcPts val="100"/>
              </a:spcBef>
            </a:pPr>
            <a:r>
              <a:rPr b="1" dirty="0">
                <a:latin typeface="Arial"/>
                <a:cs typeface="Arial"/>
              </a:rPr>
              <a:t>If:</a:t>
            </a:r>
            <a:r>
              <a:rPr b="1" spc="-45" dirty="0">
                <a:latin typeface="Arial"/>
                <a:cs typeface="Arial"/>
              </a:rPr>
              <a:t> </a:t>
            </a:r>
            <a:r>
              <a:rPr b="1" dirty="0">
                <a:latin typeface="Arial"/>
                <a:cs typeface="Arial"/>
              </a:rPr>
              <a:t>1.</a:t>
            </a:r>
            <a:r>
              <a:rPr b="1" spc="-20" dirty="0">
                <a:latin typeface="Arial"/>
                <a:cs typeface="Arial"/>
              </a:rPr>
              <a:t> </a:t>
            </a:r>
            <a:r>
              <a:rPr b="1" dirty="0">
                <a:latin typeface="Arial"/>
                <a:cs typeface="Arial"/>
              </a:rPr>
              <a:t>some</a:t>
            </a:r>
            <a:r>
              <a:rPr b="1" spc="-15" dirty="0">
                <a:latin typeface="Arial"/>
                <a:cs typeface="Arial"/>
              </a:rPr>
              <a:t> </a:t>
            </a:r>
            <a:r>
              <a:rPr b="1" dirty="0">
                <a:latin typeface="Arial"/>
                <a:cs typeface="Arial"/>
              </a:rPr>
              <a:t>strong</a:t>
            </a:r>
            <a:r>
              <a:rPr b="1" spc="-31" dirty="0">
                <a:latin typeface="Arial"/>
                <a:cs typeface="Arial"/>
              </a:rPr>
              <a:t> </a:t>
            </a:r>
            <a:r>
              <a:rPr b="1" dirty="0">
                <a:latin typeface="Arial"/>
                <a:cs typeface="Arial"/>
              </a:rPr>
              <a:t>risk</a:t>
            </a:r>
            <a:r>
              <a:rPr b="1" spc="-25" dirty="0">
                <a:latin typeface="Arial"/>
                <a:cs typeface="Arial"/>
              </a:rPr>
              <a:t> </a:t>
            </a:r>
            <a:r>
              <a:rPr b="1" dirty="0">
                <a:latin typeface="Arial"/>
                <a:cs typeface="Arial"/>
              </a:rPr>
              <a:t>factor</a:t>
            </a:r>
            <a:r>
              <a:rPr b="1" spc="-15" dirty="0">
                <a:latin typeface="Arial"/>
                <a:cs typeface="Arial"/>
              </a:rPr>
              <a:t> </a:t>
            </a:r>
            <a:r>
              <a:rPr b="1" dirty="0">
                <a:latin typeface="Arial"/>
                <a:cs typeface="Arial"/>
              </a:rPr>
              <a:t>is</a:t>
            </a:r>
            <a:r>
              <a:rPr b="1" spc="-15" dirty="0">
                <a:latin typeface="Arial"/>
                <a:cs typeface="Arial"/>
              </a:rPr>
              <a:t> </a:t>
            </a:r>
            <a:r>
              <a:rPr b="1" dirty="0">
                <a:latin typeface="Arial"/>
                <a:cs typeface="Arial"/>
              </a:rPr>
              <a:t>known/suspected</a:t>
            </a:r>
            <a:r>
              <a:rPr b="1" spc="-35" dirty="0">
                <a:latin typeface="Arial"/>
                <a:cs typeface="Arial"/>
              </a:rPr>
              <a:t> </a:t>
            </a:r>
            <a:r>
              <a:rPr b="1" spc="-25" dirty="0">
                <a:latin typeface="Arial"/>
                <a:cs typeface="Arial"/>
              </a:rPr>
              <a:t>to </a:t>
            </a:r>
            <a:r>
              <a:rPr b="1" dirty="0">
                <a:latin typeface="Arial"/>
                <a:cs typeface="Arial"/>
              </a:rPr>
              <a:t>be</a:t>
            </a:r>
            <a:r>
              <a:rPr b="1" spc="-15" dirty="0">
                <a:latin typeface="Arial"/>
                <a:cs typeface="Arial"/>
              </a:rPr>
              <a:t> </a:t>
            </a:r>
            <a:r>
              <a:rPr b="1" dirty="0">
                <a:latin typeface="Arial"/>
                <a:cs typeface="Arial"/>
              </a:rPr>
              <a:t>present</a:t>
            </a:r>
            <a:r>
              <a:rPr b="1" spc="-5" dirty="0">
                <a:latin typeface="Arial"/>
                <a:cs typeface="Arial"/>
              </a:rPr>
              <a:t> </a:t>
            </a:r>
            <a:r>
              <a:rPr b="1" dirty="0">
                <a:latin typeface="Arial"/>
                <a:cs typeface="Arial"/>
              </a:rPr>
              <a:t>in</a:t>
            </a:r>
            <a:r>
              <a:rPr b="1" spc="-31" dirty="0">
                <a:latin typeface="Arial"/>
                <a:cs typeface="Arial"/>
              </a:rPr>
              <a:t> </a:t>
            </a:r>
            <a:r>
              <a:rPr b="1" dirty="0">
                <a:latin typeface="Arial"/>
                <a:cs typeface="Arial"/>
              </a:rPr>
              <a:t>the</a:t>
            </a:r>
            <a:r>
              <a:rPr b="1" spc="-20" dirty="0">
                <a:latin typeface="Arial"/>
                <a:cs typeface="Arial"/>
              </a:rPr>
              <a:t> </a:t>
            </a:r>
            <a:r>
              <a:rPr b="1" dirty="0">
                <a:latin typeface="Arial"/>
                <a:cs typeface="Arial"/>
              </a:rPr>
              <a:t>study</a:t>
            </a:r>
            <a:r>
              <a:rPr b="1" spc="-15" dirty="0">
                <a:latin typeface="Arial"/>
                <a:cs typeface="Arial"/>
              </a:rPr>
              <a:t> </a:t>
            </a:r>
            <a:r>
              <a:rPr b="1" dirty="0">
                <a:latin typeface="Arial"/>
                <a:cs typeface="Arial"/>
              </a:rPr>
              <a:t>population,</a:t>
            </a:r>
            <a:r>
              <a:rPr b="1" spc="-45" dirty="0">
                <a:latin typeface="Arial"/>
                <a:cs typeface="Arial"/>
              </a:rPr>
              <a:t> </a:t>
            </a:r>
            <a:r>
              <a:rPr b="1" dirty="0">
                <a:latin typeface="Arial"/>
                <a:cs typeface="Arial"/>
              </a:rPr>
              <a:t>or</a:t>
            </a:r>
            <a:r>
              <a:rPr b="1" spc="-20" dirty="0">
                <a:latin typeface="Arial"/>
                <a:cs typeface="Arial"/>
              </a:rPr>
              <a:t> </a:t>
            </a:r>
            <a:r>
              <a:rPr b="1" dirty="0">
                <a:latin typeface="Arial"/>
                <a:cs typeface="Arial"/>
              </a:rPr>
              <a:t>2.</a:t>
            </a:r>
            <a:r>
              <a:rPr b="1" spc="-11" dirty="0">
                <a:latin typeface="Arial"/>
                <a:cs typeface="Arial"/>
              </a:rPr>
              <a:t> intervention </a:t>
            </a:r>
            <a:r>
              <a:rPr b="1" dirty="0">
                <a:latin typeface="Arial"/>
                <a:cs typeface="Arial"/>
              </a:rPr>
              <a:t>impact</a:t>
            </a:r>
            <a:r>
              <a:rPr b="1" spc="-5" dirty="0">
                <a:latin typeface="Arial"/>
                <a:cs typeface="Arial"/>
              </a:rPr>
              <a:t> </a:t>
            </a:r>
            <a:r>
              <a:rPr b="1" dirty="0">
                <a:latin typeface="Arial"/>
                <a:cs typeface="Arial"/>
              </a:rPr>
              <a:t>is</a:t>
            </a:r>
            <a:r>
              <a:rPr b="1" spc="-5" dirty="0">
                <a:latin typeface="Arial"/>
                <a:cs typeface="Arial"/>
              </a:rPr>
              <a:t> </a:t>
            </a:r>
            <a:r>
              <a:rPr b="1" dirty="0">
                <a:latin typeface="Arial"/>
                <a:cs typeface="Arial"/>
              </a:rPr>
              <a:t>expected</a:t>
            </a:r>
            <a:r>
              <a:rPr b="1" spc="5" dirty="0">
                <a:latin typeface="Arial"/>
                <a:cs typeface="Arial"/>
              </a:rPr>
              <a:t> </a:t>
            </a:r>
            <a:r>
              <a:rPr b="1" dirty="0">
                <a:latin typeface="Arial"/>
                <a:cs typeface="Arial"/>
              </a:rPr>
              <a:t>to be</a:t>
            </a:r>
            <a:r>
              <a:rPr b="1" spc="-25" dirty="0">
                <a:latin typeface="Arial"/>
                <a:cs typeface="Arial"/>
              </a:rPr>
              <a:t> </a:t>
            </a:r>
            <a:r>
              <a:rPr b="1" dirty="0">
                <a:latin typeface="Arial"/>
                <a:cs typeface="Arial"/>
              </a:rPr>
              <a:t>substantially</a:t>
            </a:r>
            <a:r>
              <a:rPr b="1" spc="-31" dirty="0">
                <a:latin typeface="Arial"/>
                <a:cs typeface="Arial"/>
              </a:rPr>
              <a:t> </a:t>
            </a:r>
            <a:r>
              <a:rPr b="1" dirty="0">
                <a:latin typeface="Arial"/>
                <a:cs typeface="Arial"/>
              </a:rPr>
              <a:t>different</a:t>
            </a:r>
            <a:r>
              <a:rPr b="1" spc="-15" dirty="0">
                <a:latin typeface="Arial"/>
                <a:cs typeface="Arial"/>
              </a:rPr>
              <a:t> </a:t>
            </a:r>
            <a:r>
              <a:rPr b="1" spc="-25" dirty="0">
                <a:latin typeface="Arial"/>
                <a:cs typeface="Arial"/>
              </a:rPr>
              <a:t>in </a:t>
            </a:r>
            <a:r>
              <a:rPr b="1" spc="-11" dirty="0">
                <a:latin typeface="Arial"/>
                <a:cs typeface="Arial"/>
              </a:rPr>
              <a:t>subgroups.</a:t>
            </a:r>
            <a:endParaRPr>
              <a:latin typeface="Arial"/>
              <a:cs typeface="Arial"/>
            </a:endParaRPr>
          </a:p>
          <a:p>
            <a:pPr marL="12700" marR="1019785">
              <a:spcBef>
                <a:spcPts val="1445"/>
              </a:spcBef>
            </a:pPr>
            <a:r>
              <a:rPr b="1" dirty="0">
                <a:latin typeface="Arial"/>
                <a:cs typeface="Arial"/>
              </a:rPr>
              <a:t>Allocate</a:t>
            </a:r>
            <a:r>
              <a:rPr b="1" spc="-71" dirty="0">
                <a:latin typeface="Arial"/>
                <a:cs typeface="Arial"/>
              </a:rPr>
              <a:t> </a:t>
            </a:r>
            <a:r>
              <a:rPr b="1" dirty="0">
                <a:latin typeface="Arial"/>
                <a:cs typeface="Arial"/>
              </a:rPr>
              <a:t>in</a:t>
            </a:r>
            <a:r>
              <a:rPr b="1" spc="-85" dirty="0">
                <a:latin typeface="Arial"/>
                <a:cs typeface="Arial"/>
              </a:rPr>
              <a:t> </a:t>
            </a:r>
            <a:r>
              <a:rPr b="1" dirty="0">
                <a:latin typeface="Arial"/>
                <a:cs typeface="Arial"/>
              </a:rPr>
              <a:t>a</a:t>
            </a:r>
            <a:r>
              <a:rPr b="1" spc="-80" dirty="0">
                <a:latin typeface="Arial"/>
                <a:cs typeface="Arial"/>
              </a:rPr>
              <a:t> </a:t>
            </a:r>
            <a:r>
              <a:rPr b="1" dirty="0">
                <a:latin typeface="Arial"/>
                <a:cs typeface="Arial"/>
              </a:rPr>
              <a:t>way</a:t>
            </a:r>
            <a:r>
              <a:rPr b="1" spc="-95" dirty="0">
                <a:latin typeface="Arial"/>
                <a:cs typeface="Arial"/>
              </a:rPr>
              <a:t> </a:t>
            </a:r>
            <a:r>
              <a:rPr b="1" dirty="0">
                <a:latin typeface="Arial"/>
                <a:cs typeface="Arial"/>
              </a:rPr>
              <a:t>that</a:t>
            </a:r>
            <a:r>
              <a:rPr b="1" spc="-80" dirty="0">
                <a:latin typeface="Arial"/>
                <a:cs typeface="Arial"/>
              </a:rPr>
              <a:t> </a:t>
            </a:r>
            <a:r>
              <a:rPr b="1" dirty="0">
                <a:latin typeface="Arial"/>
                <a:cs typeface="Arial"/>
              </a:rPr>
              <a:t>equal</a:t>
            </a:r>
            <a:r>
              <a:rPr b="1" spc="-71" dirty="0">
                <a:latin typeface="Arial"/>
                <a:cs typeface="Arial"/>
              </a:rPr>
              <a:t> </a:t>
            </a:r>
            <a:r>
              <a:rPr b="1" dirty="0">
                <a:latin typeface="Arial"/>
                <a:cs typeface="Arial"/>
              </a:rPr>
              <a:t>numbers</a:t>
            </a:r>
            <a:r>
              <a:rPr b="1" spc="-71" dirty="0">
                <a:latin typeface="Arial"/>
                <a:cs typeface="Arial"/>
              </a:rPr>
              <a:t> </a:t>
            </a:r>
            <a:r>
              <a:rPr b="1" spc="-11" dirty="0">
                <a:latin typeface="Arial"/>
                <a:cs typeface="Arial"/>
              </a:rPr>
              <a:t>receive intervention</a:t>
            </a:r>
            <a:r>
              <a:rPr b="1" spc="-91" dirty="0">
                <a:latin typeface="Arial"/>
                <a:cs typeface="Arial"/>
              </a:rPr>
              <a:t> </a:t>
            </a:r>
            <a:r>
              <a:rPr b="1" dirty="0">
                <a:latin typeface="Arial"/>
                <a:cs typeface="Arial"/>
              </a:rPr>
              <a:t>or</a:t>
            </a:r>
            <a:r>
              <a:rPr b="1" spc="-75" dirty="0">
                <a:latin typeface="Arial"/>
                <a:cs typeface="Arial"/>
              </a:rPr>
              <a:t> </a:t>
            </a:r>
            <a:r>
              <a:rPr b="1" dirty="0">
                <a:latin typeface="Arial"/>
                <a:cs typeface="Arial"/>
              </a:rPr>
              <a:t>placebo</a:t>
            </a:r>
            <a:r>
              <a:rPr b="1" spc="-65" dirty="0">
                <a:latin typeface="Arial"/>
                <a:cs typeface="Arial"/>
              </a:rPr>
              <a:t> </a:t>
            </a:r>
            <a:r>
              <a:rPr b="1" dirty="0">
                <a:latin typeface="Arial"/>
                <a:cs typeface="Arial"/>
              </a:rPr>
              <a:t>within</a:t>
            </a:r>
            <a:r>
              <a:rPr b="1" spc="-105" dirty="0">
                <a:latin typeface="Arial"/>
                <a:cs typeface="Arial"/>
              </a:rPr>
              <a:t> </a:t>
            </a:r>
            <a:r>
              <a:rPr b="1" dirty="0">
                <a:latin typeface="Arial"/>
                <a:cs typeface="Arial"/>
              </a:rPr>
              <a:t>each</a:t>
            </a:r>
            <a:r>
              <a:rPr b="1" spc="-65" dirty="0">
                <a:latin typeface="Arial"/>
                <a:cs typeface="Arial"/>
              </a:rPr>
              <a:t> </a:t>
            </a:r>
            <a:r>
              <a:rPr b="1" spc="-11" dirty="0">
                <a:latin typeface="Arial"/>
                <a:cs typeface="Arial"/>
              </a:rPr>
              <a:t>subgroup</a:t>
            </a:r>
            <a:endParaRPr>
              <a:latin typeface="Arial"/>
              <a:cs typeface="Arial"/>
            </a:endParaRPr>
          </a:p>
          <a:p>
            <a:pPr marL="12700">
              <a:spcBef>
                <a:spcPts val="1440"/>
              </a:spcBef>
            </a:pPr>
            <a:r>
              <a:rPr b="1" dirty="0">
                <a:latin typeface="Arial"/>
                <a:cs typeface="Arial"/>
              </a:rPr>
              <a:t>Example:</a:t>
            </a:r>
            <a:r>
              <a:rPr b="1" spc="-11" dirty="0">
                <a:latin typeface="Arial"/>
                <a:cs typeface="Arial"/>
              </a:rPr>
              <a:t> </a:t>
            </a:r>
            <a:r>
              <a:rPr b="1" dirty="0">
                <a:latin typeface="Arial"/>
                <a:cs typeface="Arial"/>
              </a:rPr>
              <a:t>Stratification</a:t>
            </a:r>
            <a:r>
              <a:rPr b="1" spc="-40" dirty="0">
                <a:latin typeface="Arial"/>
                <a:cs typeface="Arial"/>
              </a:rPr>
              <a:t> </a:t>
            </a:r>
            <a:r>
              <a:rPr b="1" dirty="0">
                <a:latin typeface="Arial"/>
                <a:cs typeface="Arial"/>
              </a:rPr>
              <a:t>by</a:t>
            </a:r>
            <a:r>
              <a:rPr b="1" spc="-15" dirty="0">
                <a:latin typeface="Arial"/>
                <a:cs typeface="Arial"/>
              </a:rPr>
              <a:t> </a:t>
            </a:r>
            <a:r>
              <a:rPr b="1" spc="-25" dirty="0">
                <a:latin typeface="Arial"/>
                <a:cs typeface="Arial"/>
              </a:rPr>
              <a:t>sex</a:t>
            </a:r>
            <a:endParaRPr>
              <a:latin typeface="Arial"/>
              <a:cs typeface="Arial"/>
            </a:endParaRPr>
          </a:p>
          <a:p>
            <a:pPr marL="460998" algn="ctr">
              <a:spcBef>
                <a:spcPts val="1440"/>
              </a:spcBef>
            </a:pPr>
            <a:r>
              <a:rPr b="1" dirty="0">
                <a:latin typeface="Arial"/>
                <a:cs typeface="Arial"/>
              </a:rPr>
              <a:t>100</a:t>
            </a:r>
            <a:r>
              <a:rPr b="1" spc="-11" dirty="0">
                <a:latin typeface="Arial"/>
                <a:cs typeface="Arial"/>
              </a:rPr>
              <a:t> subjects</a:t>
            </a:r>
            <a:endParaRPr>
              <a:latin typeface="Arial"/>
              <a:cs typeface="Arial"/>
            </a:endParaRPr>
          </a:p>
          <a:p>
            <a:pPr marL="360671" algn="ctr">
              <a:spcBef>
                <a:spcPts val="1445"/>
              </a:spcBef>
              <a:tabLst>
                <a:tab pos="4923032" algn="l"/>
              </a:tabLst>
            </a:pPr>
            <a:r>
              <a:rPr b="1" dirty="0">
                <a:latin typeface="Arial"/>
                <a:cs typeface="Arial"/>
              </a:rPr>
              <a:t>60</a:t>
            </a:r>
            <a:r>
              <a:rPr b="1" spc="-25" dirty="0">
                <a:latin typeface="Arial"/>
                <a:cs typeface="Arial"/>
              </a:rPr>
              <a:t> </a:t>
            </a:r>
            <a:r>
              <a:rPr b="1" spc="-20" dirty="0">
                <a:latin typeface="Arial"/>
                <a:cs typeface="Arial"/>
              </a:rPr>
              <a:t>males</a:t>
            </a:r>
            <a:r>
              <a:rPr b="1" dirty="0">
                <a:latin typeface="Arial"/>
                <a:cs typeface="Arial"/>
              </a:rPr>
              <a:t>	40</a:t>
            </a:r>
            <a:r>
              <a:rPr b="1" spc="-31" dirty="0">
                <a:latin typeface="Arial"/>
                <a:cs typeface="Arial"/>
              </a:rPr>
              <a:t> </a:t>
            </a:r>
            <a:r>
              <a:rPr b="1" spc="-11" dirty="0">
                <a:latin typeface="Arial"/>
                <a:cs typeface="Arial"/>
              </a:rPr>
              <a:t>females</a:t>
            </a:r>
            <a:endParaRPr>
              <a:latin typeface="Arial"/>
              <a:cs typeface="Arial"/>
            </a:endParaRPr>
          </a:p>
        </p:txBody>
      </p:sp>
      <p:graphicFrame>
        <p:nvGraphicFramePr>
          <p:cNvPr id="5" name="object 5"/>
          <p:cNvGraphicFramePr>
            <a:graphicFrameLocks noGrp="1"/>
          </p:cNvGraphicFramePr>
          <p:nvPr/>
        </p:nvGraphicFramePr>
        <p:xfrm>
          <a:off x="657709" y="5297086"/>
          <a:ext cx="7823834" cy="1679786"/>
        </p:xfrm>
        <a:graphic>
          <a:graphicData uri="http://schemas.openxmlformats.org/drawingml/2006/table">
            <a:tbl>
              <a:tblPr firstRow="1" bandRow="1">
                <a:tableStyleId>{2D5ABB26-0587-4C30-8999-92F81FD0307C}</a:tableStyleId>
              </a:tblPr>
              <a:tblGrid>
                <a:gridCol w="2113280">
                  <a:extLst>
                    <a:ext uri="{9D8B030D-6E8A-4147-A177-3AD203B41FA5}">
                      <a16:colId xmlns:a16="http://schemas.microsoft.com/office/drawing/2014/main" val="20000"/>
                    </a:ext>
                  </a:extLst>
                </a:gridCol>
                <a:gridCol w="1798320">
                  <a:extLst>
                    <a:ext uri="{9D8B030D-6E8A-4147-A177-3AD203B41FA5}">
                      <a16:colId xmlns:a16="http://schemas.microsoft.com/office/drawing/2014/main" val="20001"/>
                    </a:ext>
                  </a:extLst>
                </a:gridCol>
                <a:gridCol w="2460625">
                  <a:extLst>
                    <a:ext uri="{9D8B030D-6E8A-4147-A177-3AD203B41FA5}">
                      <a16:colId xmlns:a16="http://schemas.microsoft.com/office/drawing/2014/main" val="20002"/>
                    </a:ext>
                  </a:extLst>
                </a:gridCol>
                <a:gridCol w="1451609">
                  <a:extLst>
                    <a:ext uri="{9D8B030D-6E8A-4147-A177-3AD203B41FA5}">
                      <a16:colId xmlns:a16="http://schemas.microsoft.com/office/drawing/2014/main" val="20003"/>
                    </a:ext>
                  </a:extLst>
                </a:gridCol>
              </a:tblGrid>
              <a:tr h="839893">
                <a:tc>
                  <a:txBody>
                    <a:bodyPr/>
                    <a:lstStyle/>
                    <a:p>
                      <a:pPr marR="296545" algn="ctr">
                        <a:lnSpc>
                          <a:spcPts val="2645"/>
                        </a:lnSpc>
                      </a:pPr>
                      <a:r>
                        <a:rPr sz="2400" b="1" spc="-10" dirty="0">
                          <a:latin typeface="Arial"/>
                          <a:cs typeface="Arial"/>
                        </a:rPr>
                        <a:t>Intervention</a:t>
                      </a:r>
                      <a:endParaRPr sz="2400">
                        <a:latin typeface="Arial"/>
                        <a:cs typeface="Arial"/>
                      </a:endParaRPr>
                    </a:p>
                  </a:txBody>
                  <a:tcPr marL="0" marR="0" marT="0" marB="0"/>
                </a:tc>
                <a:tc>
                  <a:txBody>
                    <a:bodyPr/>
                    <a:lstStyle/>
                    <a:p>
                      <a:pPr marL="335915">
                        <a:lnSpc>
                          <a:spcPts val="2645"/>
                        </a:lnSpc>
                      </a:pPr>
                      <a:r>
                        <a:rPr sz="2400" b="1" spc="-10" dirty="0">
                          <a:latin typeface="Arial"/>
                          <a:cs typeface="Arial"/>
                        </a:rPr>
                        <a:t>Control</a:t>
                      </a:r>
                      <a:endParaRPr sz="2400">
                        <a:latin typeface="Arial"/>
                        <a:cs typeface="Arial"/>
                      </a:endParaRPr>
                    </a:p>
                  </a:txBody>
                  <a:tcPr marL="0" marR="0" marT="0" marB="0"/>
                </a:tc>
                <a:tc>
                  <a:txBody>
                    <a:bodyPr/>
                    <a:lstStyle/>
                    <a:p>
                      <a:pPr marL="379095">
                        <a:lnSpc>
                          <a:spcPts val="2645"/>
                        </a:lnSpc>
                      </a:pPr>
                      <a:r>
                        <a:rPr sz="2400" b="1" spc="-10" dirty="0">
                          <a:latin typeface="Arial"/>
                          <a:cs typeface="Arial"/>
                        </a:rPr>
                        <a:t>Intervention</a:t>
                      </a:r>
                      <a:endParaRPr sz="2400">
                        <a:latin typeface="Arial"/>
                        <a:cs typeface="Arial"/>
                      </a:endParaRPr>
                    </a:p>
                  </a:txBody>
                  <a:tcPr marL="0" marR="0" marT="0" marB="0"/>
                </a:tc>
                <a:tc>
                  <a:txBody>
                    <a:bodyPr/>
                    <a:lstStyle/>
                    <a:p>
                      <a:pPr marL="335280">
                        <a:lnSpc>
                          <a:spcPts val="2645"/>
                        </a:lnSpc>
                      </a:pPr>
                      <a:r>
                        <a:rPr sz="2400" b="1" spc="-10" dirty="0">
                          <a:latin typeface="Arial"/>
                          <a:cs typeface="Arial"/>
                        </a:rPr>
                        <a:t>Control</a:t>
                      </a:r>
                      <a:endParaRPr sz="2400">
                        <a:latin typeface="Arial"/>
                        <a:cs typeface="Arial"/>
                      </a:endParaRPr>
                    </a:p>
                  </a:txBody>
                  <a:tcPr marL="0" marR="0" marT="0" marB="0"/>
                </a:tc>
                <a:extLst>
                  <a:ext uri="{0D108BD9-81ED-4DB2-BD59-A6C34878D82A}">
                    <a16:rowId xmlns:a16="http://schemas.microsoft.com/office/drawing/2014/main" val="10000"/>
                  </a:ext>
                </a:extLst>
              </a:tr>
              <a:tr h="839893">
                <a:tc>
                  <a:txBody>
                    <a:bodyPr/>
                    <a:lstStyle/>
                    <a:p>
                      <a:pPr marR="327025" algn="ctr">
                        <a:lnSpc>
                          <a:spcPts val="2645"/>
                        </a:lnSpc>
                      </a:pPr>
                      <a:r>
                        <a:rPr sz="2400" b="1" spc="-20" dirty="0">
                          <a:latin typeface="Arial"/>
                          <a:cs typeface="Arial"/>
                        </a:rPr>
                        <a:t>n=30</a:t>
                      </a:r>
                      <a:endParaRPr sz="2400">
                        <a:latin typeface="Arial"/>
                        <a:cs typeface="Arial"/>
                      </a:endParaRPr>
                    </a:p>
                  </a:txBody>
                  <a:tcPr marL="0" marR="0" marT="0" marB="0"/>
                </a:tc>
                <a:tc>
                  <a:txBody>
                    <a:bodyPr/>
                    <a:lstStyle/>
                    <a:p>
                      <a:pPr marL="589915">
                        <a:lnSpc>
                          <a:spcPts val="2645"/>
                        </a:lnSpc>
                      </a:pPr>
                      <a:r>
                        <a:rPr sz="2400" b="1" spc="-20" dirty="0">
                          <a:latin typeface="Arial"/>
                          <a:cs typeface="Arial"/>
                        </a:rPr>
                        <a:t>n=30</a:t>
                      </a:r>
                      <a:endParaRPr sz="2400">
                        <a:latin typeface="Arial"/>
                        <a:cs typeface="Arial"/>
                      </a:endParaRPr>
                    </a:p>
                  </a:txBody>
                  <a:tcPr marL="0" marR="0" marT="0" marB="0"/>
                </a:tc>
                <a:tc>
                  <a:txBody>
                    <a:bodyPr/>
                    <a:lstStyle/>
                    <a:p>
                      <a:pPr marL="692785">
                        <a:lnSpc>
                          <a:spcPts val="2645"/>
                        </a:lnSpc>
                      </a:pPr>
                      <a:r>
                        <a:rPr sz="2400" b="1" spc="-20" dirty="0">
                          <a:latin typeface="Arial"/>
                          <a:cs typeface="Arial"/>
                        </a:rPr>
                        <a:t>n=20</a:t>
                      </a:r>
                      <a:endParaRPr sz="2400">
                        <a:latin typeface="Arial"/>
                        <a:cs typeface="Arial"/>
                      </a:endParaRPr>
                    </a:p>
                  </a:txBody>
                  <a:tcPr marL="0" marR="0" marT="0" marB="0"/>
                </a:tc>
                <a:tc>
                  <a:txBody>
                    <a:bodyPr/>
                    <a:lstStyle/>
                    <a:p>
                      <a:pPr marL="578485">
                        <a:lnSpc>
                          <a:spcPts val="2645"/>
                        </a:lnSpc>
                      </a:pPr>
                      <a:r>
                        <a:rPr sz="2400" b="1" spc="-20" dirty="0">
                          <a:latin typeface="Arial"/>
                          <a:cs typeface="Arial"/>
                        </a:rPr>
                        <a:t>n=20</a:t>
                      </a:r>
                      <a:endParaRPr sz="2400">
                        <a:latin typeface="Arial"/>
                        <a:cs typeface="Arial"/>
                      </a:endParaRPr>
                    </a:p>
                  </a:txBody>
                  <a:tcPr marL="0" marR="0" marT="0" marB="0"/>
                </a:tc>
                <a:extLst>
                  <a:ext uri="{0D108BD9-81ED-4DB2-BD59-A6C34878D82A}">
                    <a16:rowId xmlns:a16="http://schemas.microsoft.com/office/drawing/2014/main" val="10001"/>
                  </a:ext>
                </a:extLst>
              </a:tr>
            </a:tbl>
          </a:graphicData>
        </a:graphic>
      </p:graphicFrame>
      <p:sp>
        <p:nvSpPr>
          <p:cNvPr id="6" name="object 6"/>
          <p:cNvSpPr/>
          <p:nvPr/>
        </p:nvSpPr>
        <p:spPr>
          <a:xfrm>
            <a:off x="3031239" y="3942463"/>
            <a:ext cx="2929255" cy="358775"/>
          </a:xfrm>
          <a:custGeom>
            <a:avLst/>
            <a:gdLst/>
            <a:ahLst/>
            <a:cxnLst/>
            <a:rect l="l" t="t" r="r" b="b"/>
            <a:pathLst>
              <a:path w="2929254" h="358775">
                <a:moveTo>
                  <a:pt x="1639570" y="23114"/>
                </a:moveTo>
                <a:lnTo>
                  <a:pt x="1637030" y="10668"/>
                </a:lnTo>
                <a:lnTo>
                  <a:pt x="73571" y="314566"/>
                </a:lnTo>
                <a:lnTo>
                  <a:pt x="67564" y="283464"/>
                </a:lnTo>
                <a:lnTo>
                  <a:pt x="0" y="335407"/>
                </a:lnTo>
                <a:lnTo>
                  <a:pt x="82042" y="358267"/>
                </a:lnTo>
                <a:lnTo>
                  <a:pt x="76479" y="329565"/>
                </a:lnTo>
                <a:lnTo>
                  <a:pt x="76009" y="327139"/>
                </a:lnTo>
                <a:lnTo>
                  <a:pt x="1639570" y="23114"/>
                </a:lnTo>
                <a:close/>
              </a:path>
              <a:path w="2929254" h="358775">
                <a:moveTo>
                  <a:pt x="2929128" y="312547"/>
                </a:moveTo>
                <a:lnTo>
                  <a:pt x="2918866" y="303911"/>
                </a:lnTo>
                <a:lnTo>
                  <a:pt x="2863977" y="257683"/>
                </a:lnTo>
                <a:lnTo>
                  <a:pt x="2856522" y="288493"/>
                </a:lnTo>
                <a:lnTo>
                  <a:pt x="1656588" y="0"/>
                </a:lnTo>
                <a:lnTo>
                  <a:pt x="1653540" y="12446"/>
                </a:lnTo>
                <a:lnTo>
                  <a:pt x="2853512" y="300939"/>
                </a:lnTo>
                <a:lnTo>
                  <a:pt x="2846070" y="331724"/>
                </a:lnTo>
                <a:lnTo>
                  <a:pt x="2929128" y="312547"/>
                </a:lnTo>
                <a:close/>
              </a:path>
            </a:pathLst>
          </a:custGeom>
          <a:solidFill>
            <a:srgbClr val="000000"/>
          </a:solidFill>
        </p:spPr>
        <p:txBody>
          <a:bodyPr wrap="square" lIns="0" tIns="0" rIns="0" bIns="0" rtlCol="0"/>
          <a:lstStyle/>
          <a:p>
            <a:endParaRPr/>
          </a:p>
        </p:txBody>
      </p:sp>
      <p:sp>
        <p:nvSpPr>
          <p:cNvPr id="7" name="object 7"/>
          <p:cNvSpPr/>
          <p:nvPr/>
        </p:nvSpPr>
        <p:spPr>
          <a:xfrm>
            <a:off x="1714503" y="4510153"/>
            <a:ext cx="1320165" cy="441325"/>
          </a:xfrm>
          <a:custGeom>
            <a:avLst/>
            <a:gdLst/>
            <a:ahLst/>
            <a:cxnLst/>
            <a:rect l="l" t="t" r="r" b="b"/>
            <a:pathLst>
              <a:path w="1320164" h="441325">
                <a:moveTo>
                  <a:pt x="579755" y="30480"/>
                </a:moveTo>
                <a:lnTo>
                  <a:pt x="572389" y="20066"/>
                </a:lnTo>
                <a:lnTo>
                  <a:pt x="58623" y="381584"/>
                </a:lnTo>
                <a:lnTo>
                  <a:pt x="40386" y="355600"/>
                </a:lnTo>
                <a:lnTo>
                  <a:pt x="0" y="430657"/>
                </a:lnTo>
                <a:lnTo>
                  <a:pt x="84201" y="417957"/>
                </a:lnTo>
                <a:lnTo>
                  <a:pt x="71081" y="399288"/>
                </a:lnTo>
                <a:lnTo>
                  <a:pt x="65963" y="392010"/>
                </a:lnTo>
                <a:lnTo>
                  <a:pt x="579755" y="30480"/>
                </a:lnTo>
                <a:close/>
              </a:path>
              <a:path w="1320164" h="441325">
                <a:moveTo>
                  <a:pt x="1319784" y="441325"/>
                </a:moveTo>
                <a:lnTo>
                  <a:pt x="1302448" y="414401"/>
                </a:lnTo>
                <a:lnTo>
                  <a:pt x="1273683" y="369697"/>
                </a:lnTo>
                <a:lnTo>
                  <a:pt x="1257465" y="397040"/>
                </a:lnTo>
                <a:lnTo>
                  <a:pt x="586867" y="0"/>
                </a:lnTo>
                <a:lnTo>
                  <a:pt x="580517" y="10922"/>
                </a:lnTo>
                <a:lnTo>
                  <a:pt x="1250988" y="407962"/>
                </a:lnTo>
                <a:lnTo>
                  <a:pt x="1234821" y="435229"/>
                </a:lnTo>
                <a:lnTo>
                  <a:pt x="1319784" y="441325"/>
                </a:lnTo>
                <a:close/>
              </a:path>
            </a:pathLst>
          </a:custGeom>
          <a:solidFill>
            <a:srgbClr val="000000"/>
          </a:solidFill>
        </p:spPr>
        <p:txBody>
          <a:bodyPr wrap="square" lIns="0" tIns="0" rIns="0" bIns="0" rtlCol="0"/>
          <a:lstStyle/>
          <a:p>
            <a:endParaRPr/>
          </a:p>
        </p:txBody>
      </p:sp>
      <p:sp>
        <p:nvSpPr>
          <p:cNvPr id="8" name="object 8"/>
          <p:cNvSpPr/>
          <p:nvPr/>
        </p:nvSpPr>
        <p:spPr>
          <a:xfrm>
            <a:off x="6059427" y="4531741"/>
            <a:ext cx="1396365" cy="445771"/>
          </a:xfrm>
          <a:custGeom>
            <a:avLst/>
            <a:gdLst/>
            <a:ahLst/>
            <a:cxnLst/>
            <a:rect l="l" t="t" r="r" b="b"/>
            <a:pathLst>
              <a:path w="1396365" h="445770">
                <a:moveTo>
                  <a:pt x="623824" y="10414"/>
                </a:moveTo>
                <a:lnTo>
                  <a:pt x="616712" y="0"/>
                </a:lnTo>
                <a:lnTo>
                  <a:pt x="59093" y="384962"/>
                </a:lnTo>
                <a:lnTo>
                  <a:pt x="41021" y="358775"/>
                </a:lnTo>
                <a:lnTo>
                  <a:pt x="0" y="433451"/>
                </a:lnTo>
                <a:lnTo>
                  <a:pt x="84328" y="421513"/>
                </a:lnTo>
                <a:lnTo>
                  <a:pt x="71259" y="402590"/>
                </a:lnTo>
                <a:lnTo>
                  <a:pt x="66294" y="395401"/>
                </a:lnTo>
                <a:lnTo>
                  <a:pt x="623824" y="10414"/>
                </a:lnTo>
                <a:close/>
              </a:path>
              <a:path w="1396365" h="445770">
                <a:moveTo>
                  <a:pt x="1395984" y="445643"/>
                </a:moveTo>
                <a:lnTo>
                  <a:pt x="1378648" y="418719"/>
                </a:lnTo>
                <a:lnTo>
                  <a:pt x="1349883" y="374015"/>
                </a:lnTo>
                <a:lnTo>
                  <a:pt x="1333677" y="401269"/>
                </a:lnTo>
                <a:lnTo>
                  <a:pt x="663194" y="2794"/>
                </a:lnTo>
                <a:lnTo>
                  <a:pt x="656590" y="13716"/>
                </a:lnTo>
                <a:lnTo>
                  <a:pt x="1327200" y="412191"/>
                </a:lnTo>
                <a:lnTo>
                  <a:pt x="1311021" y="439420"/>
                </a:lnTo>
                <a:lnTo>
                  <a:pt x="1395984" y="445643"/>
                </a:lnTo>
                <a:close/>
              </a:path>
            </a:pathLst>
          </a:custGeom>
          <a:solidFill>
            <a:srgbClr val="000000"/>
          </a:solidFill>
        </p:spPr>
        <p:txBody>
          <a:bodyPr wrap="square" lIns="0" tIns="0" rIns="0" bIns="0" rtlCol="0"/>
          <a:lstStyle/>
          <a:p>
            <a:endParaRPr/>
          </a:p>
        </p:txBody>
      </p:sp>
      <p:sp>
        <p:nvSpPr>
          <p:cNvPr id="9" name="object 9"/>
          <p:cNvSpPr txBox="1"/>
          <p:nvPr/>
        </p:nvSpPr>
        <p:spPr>
          <a:xfrm>
            <a:off x="676758" y="6423071"/>
            <a:ext cx="7780020" cy="321883"/>
          </a:xfrm>
          <a:prstGeom prst="rect">
            <a:avLst/>
          </a:prstGeom>
        </p:spPr>
        <p:txBody>
          <a:bodyPr vert="horz" wrap="square" lIns="0" tIns="0" rIns="0" bIns="0" rtlCol="0">
            <a:spAutoFit/>
          </a:bodyPr>
          <a:lstStyle/>
          <a:p>
            <a:pPr marL="12700">
              <a:lnSpc>
                <a:spcPts val="2755"/>
              </a:lnSpc>
            </a:pPr>
            <a:r>
              <a:rPr b="1" i="1" dirty="0">
                <a:latin typeface="Arial"/>
                <a:cs typeface="Arial"/>
              </a:rPr>
              <a:t>Analyze</a:t>
            </a:r>
            <a:r>
              <a:rPr b="1" i="1" spc="-25" dirty="0">
                <a:latin typeface="Arial"/>
                <a:cs typeface="Arial"/>
              </a:rPr>
              <a:t> </a:t>
            </a:r>
            <a:r>
              <a:rPr b="1" i="1" dirty="0">
                <a:latin typeface="Arial"/>
                <a:cs typeface="Arial"/>
              </a:rPr>
              <a:t>overall:</a:t>
            </a:r>
            <a:r>
              <a:rPr b="1" i="1" spc="-31" dirty="0">
                <a:latin typeface="Arial"/>
                <a:cs typeface="Arial"/>
              </a:rPr>
              <a:t> </a:t>
            </a:r>
            <a:r>
              <a:rPr b="1" i="1" dirty="0">
                <a:latin typeface="Arial"/>
                <a:cs typeface="Arial"/>
              </a:rPr>
              <a:t>intervention</a:t>
            </a:r>
            <a:r>
              <a:rPr b="1" i="1" spc="-45" dirty="0">
                <a:latin typeface="Arial"/>
                <a:cs typeface="Arial"/>
              </a:rPr>
              <a:t> </a:t>
            </a:r>
            <a:r>
              <a:rPr b="1" i="1" dirty="0">
                <a:latin typeface="Arial"/>
                <a:cs typeface="Arial"/>
              </a:rPr>
              <a:t>(n=50)</a:t>
            </a:r>
            <a:r>
              <a:rPr b="1" i="1" spc="-25" dirty="0">
                <a:latin typeface="Arial"/>
                <a:cs typeface="Arial"/>
              </a:rPr>
              <a:t> </a:t>
            </a:r>
            <a:r>
              <a:rPr b="1" i="1" dirty="0">
                <a:latin typeface="Arial"/>
                <a:cs typeface="Arial"/>
              </a:rPr>
              <a:t>vs.</a:t>
            </a:r>
            <a:r>
              <a:rPr b="1" i="1" spc="-35" dirty="0">
                <a:latin typeface="Arial"/>
                <a:cs typeface="Arial"/>
              </a:rPr>
              <a:t> </a:t>
            </a:r>
            <a:r>
              <a:rPr b="1" i="1" dirty="0">
                <a:latin typeface="Arial"/>
                <a:cs typeface="Arial"/>
              </a:rPr>
              <a:t>control</a:t>
            </a:r>
            <a:r>
              <a:rPr b="1" i="1" spc="-31" dirty="0">
                <a:latin typeface="Arial"/>
                <a:cs typeface="Arial"/>
              </a:rPr>
              <a:t> </a:t>
            </a:r>
            <a:r>
              <a:rPr b="1" i="1" spc="-11" dirty="0">
                <a:latin typeface="Arial"/>
                <a:cs typeface="Arial"/>
              </a:rPr>
              <a:t>(n=50)</a:t>
            </a:r>
            <a:endParaRPr>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39</a:t>
            </a:r>
          </a:p>
        </p:txBody>
      </p:sp>
      <p:sp>
        <p:nvSpPr>
          <p:cNvPr id="2" name="object 2"/>
          <p:cNvSpPr txBox="1">
            <a:spLocks noGrp="1"/>
          </p:cNvSpPr>
          <p:nvPr>
            <p:ph type="title"/>
          </p:nvPr>
        </p:nvSpPr>
        <p:spPr>
          <a:xfrm>
            <a:off x="2184658" y="568833"/>
            <a:ext cx="5010785" cy="998350"/>
          </a:xfrm>
          <a:prstGeom prst="rect">
            <a:avLst/>
          </a:prstGeom>
        </p:spPr>
        <p:txBody>
          <a:bodyPr vert="horz" wrap="square" lIns="0" tIns="13335" rIns="0" bIns="0" rtlCol="0">
            <a:spAutoFit/>
          </a:bodyPr>
          <a:lstStyle/>
          <a:p>
            <a:pPr marL="1115667" marR="5080" indent="-1103603">
              <a:spcBef>
                <a:spcPts val="105"/>
              </a:spcBef>
            </a:pPr>
            <a:r>
              <a:rPr sz="3200" dirty="0"/>
              <a:t>Allocation</a:t>
            </a:r>
            <a:r>
              <a:rPr sz="3200" spc="-75" dirty="0"/>
              <a:t> </a:t>
            </a:r>
            <a:r>
              <a:rPr sz="3200" dirty="0"/>
              <a:t>using</a:t>
            </a:r>
            <a:r>
              <a:rPr sz="3200" spc="-40" dirty="0"/>
              <a:t> </a:t>
            </a:r>
            <a:r>
              <a:rPr sz="3200" spc="-11" dirty="0"/>
              <a:t>stratified randomization</a:t>
            </a:r>
            <a:endParaRPr sz="3200"/>
          </a:p>
        </p:txBody>
      </p:sp>
      <p:sp>
        <p:nvSpPr>
          <p:cNvPr id="3" name="object 3"/>
          <p:cNvSpPr txBox="1"/>
          <p:nvPr/>
        </p:nvSpPr>
        <p:spPr>
          <a:xfrm>
            <a:off x="602310" y="1581931"/>
            <a:ext cx="8531858" cy="3875420"/>
          </a:xfrm>
          <a:prstGeom prst="rect">
            <a:avLst/>
          </a:prstGeom>
        </p:spPr>
        <p:txBody>
          <a:bodyPr vert="horz" wrap="square" lIns="0" tIns="12700" rIns="0" bIns="0" rtlCol="0">
            <a:spAutoFit/>
          </a:bodyPr>
          <a:lstStyle/>
          <a:p>
            <a:pPr marL="12700" marR="346702">
              <a:lnSpc>
                <a:spcPct val="150000"/>
              </a:lnSpc>
              <a:spcBef>
                <a:spcPts val="100"/>
              </a:spcBef>
            </a:pPr>
            <a:r>
              <a:rPr b="1" dirty="0">
                <a:latin typeface="Arial"/>
                <a:cs typeface="Arial"/>
              </a:rPr>
              <a:t>Identify</a:t>
            </a:r>
            <a:r>
              <a:rPr b="1" spc="-31" dirty="0">
                <a:latin typeface="Arial"/>
                <a:cs typeface="Arial"/>
              </a:rPr>
              <a:t> </a:t>
            </a:r>
            <a:r>
              <a:rPr b="1" dirty="0">
                <a:latin typeface="Arial"/>
                <a:cs typeface="Arial"/>
              </a:rPr>
              <a:t>variables on</a:t>
            </a:r>
            <a:r>
              <a:rPr b="1" spc="-20" dirty="0">
                <a:latin typeface="Arial"/>
                <a:cs typeface="Arial"/>
              </a:rPr>
              <a:t> </a:t>
            </a:r>
            <a:r>
              <a:rPr b="1" dirty="0">
                <a:latin typeface="Arial"/>
                <a:cs typeface="Arial"/>
              </a:rPr>
              <a:t>which</a:t>
            </a:r>
            <a:r>
              <a:rPr b="1" spc="-55" dirty="0">
                <a:latin typeface="Arial"/>
                <a:cs typeface="Arial"/>
              </a:rPr>
              <a:t> </a:t>
            </a:r>
            <a:r>
              <a:rPr b="1" dirty="0">
                <a:latin typeface="Arial"/>
                <a:cs typeface="Arial"/>
              </a:rPr>
              <a:t>to stratify</a:t>
            </a:r>
            <a:r>
              <a:rPr b="1" spc="-15" dirty="0">
                <a:latin typeface="Arial"/>
                <a:cs typeface="Arial"/>
              </a:rPr>
              <a:t> </a:t>
            </a:r>
            <a:r>
              <a:rPr b="1" dirty="0">
                <a:latin typeface="Arial"/>
                <a:cs typeface="Arial"/>
              </a:rPr>
              <a:t>(1</a:t>
            </a:r>
            <a:r>
              <a:rPr b="1" spc="-5" dirty="0">
                <a:latin typeface="Arial"/>
                <a:cs typeface="Arial"/>
              </a:rPr>
              <a:t> </a:t>
            </a:r>
            <a:r>
              <a:rPr b="1" dirty="0">
                <a:latin typeface="Arial"/>
                <a:cs typeface="Arial"/>
              </a:rPr>
              <a:t>or</a:t>
            </a:r>
            <a:r>
              <a:rPr b="1" spc="-5" dirty="0">
                <a:latin typeface="Arial"/>
                <a:cs typeface="Arial"/>
              </a:rPr>
              <a:t> </a:t>
            </a:r>
            <a:r>
              <a:rPr b="1" spc="-25" dirty="0">
                <a:latin typeface="Arial"/>
                <a:cs typeface="Arial"/>
              </a:rPr>
              <a:t>2) </a:t>
            </a:r>
            <a:r>
              <a:rPr b="1" dirty="0">
                <a:latin typeface="Arial"/>
                <a:cs typeface="Arial"/>
              </a:rPr>
              <a:t>Categorize</a:t>
            </a:r>
            <a:r>
              <a:rPr b="1" spc="-20" dirty="0">
                <a:latin typeface="Arial"/>
                <a:cs typeface="Arial"/>
              </a:rPr>
              <a:t> </a:t>
            </a:r>
            <a:r>
              <a:rPr b="1" dirty="0">
                <a:latin typeface="Arial"/>
                <a:cs typeface="Arial"/>
              </a:rPr>
              <a:t>each</a:t>
            </a:r>
            <a:r>
              <a:rPr b="1" spc="-5" dirty="0">
                <a:latin typeface="Arial"/>
                <a:cs typeface="Arial"/>
              </a:rPr>
              <a:t> </a:t>
            </a:r>
            <a:r>
              <a:rPr b="1" dirty="0">
                <a:latin typeface="Arial"/>
                <a:cs typeface="Arial"/>
              </a:rPr>
              <a:t>variable</a:t>
            </a:r>
            <a:r>
              <a:rPr b="1" spc="-15" dirty="0">
                <a:latin typeface="Arial"/>
                <a:cs typeface="Arial"/>
              </a:rPr>
              <a:t> </a:t>
            </a:r>
            <a:r>
              <a:rPr b="1" dirty="0">
                <a:latin typeface="Arial"/>
                <a:cs typeface="Arial"/>
              </a:rPr>
              <a:t>into</a:t>
            </a:r>
            <a:r>
              <a:rPr b="1" spc="-40" dirty="0">
                <a:latin typeface="Arial"/>
                <a:cs typeface="Arial"/>
              </a:rPr>
              <a:t> </a:t>
            </a:r>
            <a:r>
              <a:rPr b="1" dirty="0">
                <a:latin typeface="Arial"/>
                <a:cs typeface="Arial"/>
              </a:rPr>
              <a:t>two</a:t>
            </a:r>
            <a:r>
              <a:rPr b="1" spc="-60" dirty="0">
                <a:latin typeface="Arial"/>
                <a:cs typeface="Arial"/>
              </a:rPr>
              <a:t> </a:t>
            </a:r>
            <a:r>
              <a:rPr b="1" dirty="0">
                <a:latin typeface="Arial"/>
                <a:cs typeface="Arial"/>
              </a:rPr>
              <a:t>(or</a:t>
            </a:r>
            <a:r>
              <a:rPr b="1" spc="-15" dirty="0">
                <a:latin typeface="Arial"/>
                <a:cs typeface="Arial"/>
              </a:rPr>
              <a:t> </a:t>
            </a:r>
            <a:r>
              <a:rPr b="1" dirty="0">
                <a:latin typeface="Arial"/>
                <a:cs typeface="Arial"/>
              </a:rPr>
              <a:t>three)</a:t>
            </a:r>
            <a:r>
              <a:rPr b="1" spc="-15" dirty="0">
                <a:latin typeface="Arial"/>
                <a:cs typeface="Arial"/>
              </a:rPr>
              <a:t> </a:t>
            </a:r>
            <a:r>
              <a:rPr b="1" dirty="0">
                <a:latin typeface="Arial"/>
                <a:cs typeface="Arial"/>
              </a:rPr>
              <a:t>levels,</a:t>
            </a:r>
            <a:r>
              <a:rPr b="1" spc="-20" dirty="0">
                <a:latin typeface="Arial"/>
                <a:cs typeface="Arial"/>
              </a:rPr>
              <a:t> e.g.</a:t>
            </a:r>
            <a:endParaRPr>
              <a:latin typeface="Arial"/>
              <a:cs typeface="Arial"/>
            </a:endParaRPr>
          </a:p>
          <a:p>
            <a:pPr marL="12700"/>
            <a:r>
              <a:rPr b="1" dirty="0">
                <a:latin typeface="Arial"/>
                <a:cs typeface="Arial"/>
              </a:rPr>
              <a:t>age:</a:t>
            </a:r>
            <a:r>
              <a:rPr b="1" spc="-15" dirty="0">
                <a:latin typeface="Arial"/>
                <a:cs typeface="Arial"/>
              </a:rPr>
              <a:t> </a:t>
            </a:r>
            <a:r>
              <a:rPr b="1" dirty="0">
                <a:latin typeface="Arial"/>
                <a:cs typeface="Arial"/>
              </a:rPr>
              <a:t>&lt;12</a:t>
            </a:r>
            <a:r>
              <a:rPr b="1" spc="-25" dirty="0">
                <a:latin typeface="Arial"/>
                <a:cs typeface="Arial"/>
              </a:rPr>
              <a:t> </a:t>
            </a:r>
            <a:r>
              <a:rPr b="1" dirty="0">
                <a:latin typeface="Arial"/>
                <a:cs typeface="Arial"/>
              </a:rPr>
              <a:t>and</a:t>
            </a:r>
            <a:r>
              <a:rPr b="1" spc="-5" dirty="0">
                <a:latin typeface="Arial"/>
                <a:cs typeface="Arial"/>
              </a:rPr>
              <a:t> </a:t>
            </a:r>
            <a:r>
              <a:rPr b="1" u="sng" dirty="0">
                <a:uFill>
                  <a:solidFill>
                    <a:srgbClr val="000000"/>
                  </a:solidFill>
                </a:uFill>
                <a:latin typeface="Arial"/>
                <a:cs typeface="Arial"/>
              </a:rPr>
              <a:t>&gt;</a:t>
            </a:r>
            <a:r>
              <a:rPr b="1" dirty="0">
                <a:latin typeface="Arial"/>
                <a:cs typeface="Arial"/>
              </a:rPr>
              <a:t>12</a:t>
            </a:r>
            <a:r>
              <a:rPr b="1" spc="-11" dirty="0">
                <a:latin typeface="Arial"/>
                <a:cs typeface="Arial"/>
              </a:rPr>
              <a:t> </a:t>
            </a:r>
            <a:r>
              <a:rPr b="1" dirty="0">
                <a:latin typeface="Arial"/>
                <a:cs typeface="Arial"/>
              </a:rPr>
              <a:t>months,</a:t>
            </a:r>
            <a:r>
              <a:rPr b="1" spc="-25" dirty="0">
                <a:latin typeface="Arial"/>
                <a:cs typeface="Arial"/>
              </a:rPr>
              <a:t> </a:t>
            </a:r>
            <a:r>
              <a:rPr b="1" dirty="0">
                <a:latin typeface="Arial"/>
                <a:cs typeface="Arial"/>
              </a:rPr>
              <a:t>weight</a:t>
            </a:r>
            <a:r>
              <a:rPr b="1" spc="-60" dirty="0">
                <a:latin typeface="Arial"/>
                <a:cs typeface="Arial"/>
              </a:rPr>
              <a:t> </a:t>
            </a:r>
            <a:r>
              <a:rPr b="1" dirty="0">
                <a:latin typeface="Arial"/>
                <a:cs typeface="Arial"/>
              </a:rPr>
              <a:t>for</a:t>
            </a:r>
            <a:r>
              <a:rPr b="1" spc="-5" dirty="0">
                <a:latin typeface="Arial"/>
                <a:cs typeface="Arial"/>
              </a:rPr>
              <a:t> </a:t>
            </a:r>
            <a:r>
              <a:rPr b="1" dirty="0">
                <a:latin typeface="Arial"/>
                <a:cs typeface="Arial"/>
              </a:rPr>
              <a:t>height</a:t>
            </a:r>
            <a:r>
              <a:rPr b="1" spc="-11" dirty="0">
                <a:latin typeface="Arial"/>
                <a:cs typeface="Arial"/>
              </a:rPr>
              <a:t> </a:t>
            </a:r>
            <a:r>
              <a:rPr b="1" dirty="0">
                <a:latin typeface="Arial"/>
                <a:cs typeface="Arial"/>
              </a:rPr>
              <a:t>(WFH):</a:t>
            </a:r>
            <a:r>
              <a:rPr b="1" spc="-20" dirty="0">
                <a:latin typeface="Arial"/>
                <a:cs typeface="Arial"/>
              </a:rPr>
              <a:t> </a:t>
            </a:r>
            <a:r>
              <a:rPr b="1" u="sng" spc="-20" dirty="0">
                <a:uFill>
                  <a:solidFill>
                    <a:srgbClr val="000000"/>
                  </a:solidFill>
                </a:uFill>
                <a:latin typeface="Arial"/>
                <a:cs typeface="Arial"/>
              </a:rPr>
              <a:t>&lt;</a:t>
            </a:r>
            <a:r>
              <a:rPr b="1" spc="-20" dirty="0">
                <a:latin typeface="Arial"/>
                <a:cs typeface="Arial"/>
              </a:rPr>
              <a:t>70%</a:t>
            </a:r>
            <a:endParaRPr>
              <a:latin typeface="Arial"/>
              <a:cs typeface="Arial"/>
            </a:endParaRPr>
          </a:p>
          <a:p>
            <a:pPr marL="12700"/>
            <a:r>
              <a:rPr b="1" dirty="0">
                <a:latin typeface="Arial"/>
                <a:cs typeface="Arial"/>
              </a:rPr>
              <a:t>or</a:t>
            </a:r>
            <a:r>
              <a:rPr b="1" spc="-31" dirty="0">
                <a:latin typeface="Arial"/>
                <a:cs typeface="Arial"/>
              </a:rPr>
              <a:t> </a:t>
            </a:r>
            <a:r>
              <a:rPr b="1" dirty="0">
                <a:latin typeface="Arial"/>
                <a:cs typeface="Arial"/>
              </a:rPr>
              <a:t>&gt;70%</a:t>
            </a:r>
            <a:r>
              <a:rPr b="1" spc="-11" dirty="0">
                <a:latin typeface="Arial"/>
                <a:cs typeface="Arial"/>
              </a:rPr>
              <a:t> </a:t>
            </a:r>
            <a:r>
              <a:rPr b="1" dirty="0">
                <a:latin typeface="Arial"/>
                <a:cs typeface="Arial"/>
              </a:rPr>
              <a:t>of</a:t>
            </a:r>
            <a:r>
              <a:rPr b="1" spc="-25" dirty="0">
                <a:latin typeface="Arial"/>
                <a:cs typeface="Arial"/>
              </a:rPr>
              <a:t> </a:t>
            </a:r>
            <a:r>
              <a:rPr b="1" dirty="0">
                <a:latin typeface="Arial"/>
                <a:cs typeface="Arial"/>
              </a:rPr>
              <a:t>WHO</a:t>
            </a:r>
            <a:r>
              <a:rPr b="1" spc="-15" dirty="0">
                <a:latin typeface="Arial"/>
                <a:cs typeface="Arial"/>
              </a:rPr>
              <a:t> </a:t>
            </a:r>
            <a:r>
              <a:rPr b="1" spc="-11" dirty="0">
                <a:latin typeface="Arial"/>
                <a:cs typeface="Arial"/>
              </a:rPr>
              <a:t>median</a:t>
            </a:r>
            <a:endParaRPr>
              <a:latin typeface="Arial"/>
              <a:cs typeface="Arial"/>
            </a:endParaRPr>
          </a:p>
          <a:p>
            <a:pPr marL="12700">
              <a:spcBef>
                <a:spcPts val="1440"/>
              </a:spcBef>
            </a:pPr>
            <a:r>
              <a:rPr b="1" dirty="0">
                <a:latin typeface="Arial"/>
                <a:cs typeface="Arial"/>
              </a:rPr>
              <a:t>These</a:t>
            </a:r>
            <a:r>
              <a:rPr b="1" spc="-25" dirty="0">
                <a:latin typeface="Arial"/>
                <a:cs typeface="Arial"/>
              </a:rPr>
              <a:t> </a:t>
            </a:r>
            <a:r>
              <a:rPr b="1" dirty="0">
                <a:latin typeface="Arial"/>
                <a:cs typeface="Arial"/>
              </a:rPr>
              <a:t>form</a:t>
            </a:r>
            <a:r>
              <a:rPr b="1" spc="-20" dirty="0">
                <a:latin typeface="Arial"/>
                <a:cs typeface="Arial"/>
              </a:rPr>
              <a:t> </a:t>
            </a:r>
            <a:r>
              <a:rPr b="1" dirty="0">
                <a:latin typeface="Arial"/>
                <a:cs typeface="Arial"/>
              </a:rPr>
              <a:t>4</a:t>
            </a:r>
            <a:r>
              <a:rPr b="1" spc="-20" dirty="0">
                <a:latin typeface="Arial"/>
                <a:cs typeface="Arial"/>
              </a:rPr>
              <a:t> </a:t>
            </a:r>
            <a:r>
              <a:rPr b="1" dirty="0">
                <a:latin typeface="Arial"/>
                <a:cs typeface="Arial"/>
              </a:rPr>
              <a:t>strata:</a:t>
            </a:r>
            <a:r>
              <a:rPr b="1" spc="-11" dirty="0">
                <a:latin typeface="Arial"/>
                <a:cs typeface="Arial"/>
              </a:rPr>
              <a:t> </a:t>
            </a:r>
            <a:r>
              <a:rPr b="1" dirty="0">
                <a:latin typeface="Arial"/>
                <a:cs typeface="Arial"/>
              </a:rPr>
              <a:t>(i)</a:t>
            </a:r>
            <a:r>
              <a:rPr b="1" spc="-51" dirty="0">
                <a:latin typeface="Arial"/>
                <a:cs typeface="Arial"/>
              </a:rPr>
              <a:t> </a:t>
            </a:r>
            <a:r>
              <a:rPr b="1" dirty="0">
                <a:latin typeface="Arial"/>
                <a:cs typeface="Arial"/>
              </a:rPr>
              <a:t>age</a:t>
            </a:r>
            <a:r>
              <a:rPr b="1" spc="-31" dirty="0">
                <a:latin typeface="Arial"/>
                <a:cs typeface="Arial"/>
              </a:rPr>
              <a:t> </a:t>
            </a:r>
            <a:r>
              <a:rPr b="1" dirty="0">
                <a:latin typeface="Arial"/>
                <a:cs typeface="Arial"/>
              </a:rPr>
              <a:t>&lt;12</a:t>
            </a:r>
            <a:r>
              <a:rPr b="1" spc="-20" dirty="0">
                <a:latin typeface="Arial"/>
                <a:cs typeface="Arial"/>
              </a:rPr>
              <a:t> </a:t>
            </a:r>
            <a:r>
              <a:rPr b="1" dirty="0">
                <a:latin typeface="Arial"/>
                <a:cs typeface="Arial"/>
              </a:rPr>
              <a:t>and</a:t>
            </a:r>
            <a:r>
              <a:rPr b="1" spc="-31" dirty="0">
                <a:latin typeface="Arial"/>
                <a:cs typeface="Arial"/>
              </a:rPr>
              <a:t> </a:t>
            </a:r>
            <a:r>
              <a:rPr b="1" dirty="0">
                <a:latin typeface="Arial"/>
                <a:cs typeface="Arial"/>
              </a:rPr>
              <a:t>WFH</a:t>
            </a:r>
            <a:r>
              <a:rPr b="1" spc="-25" dirty="0">
                <a:latin typeface="Arial"/>
                <a:cs typeface="Arial"/>
              </a:rPr>
              <a:t> </a:t>
            </a:r>
            <a:r>
              <a:rPr b="1" u="sng" dirty="0">
                <a:uFill>
                  <a:solidFill>
                    <a:srgbClr val="000000"/>
                  </a:solidFill>
                </a:uFill>
                <a:latin typeface="Arial"/>
                <a:cs typeface="Arial"/>
              </a:rPr>
              <a:t>&lt;</a:t>
            </a:r>
            <a:r>
              <a:rPr b="1" dirty="0">
                <a:latin typeface="Arial"/>
                <a:cs typeface="Arial"/>
              </a:rPr>
              <a:t>70%,</a:t>
            </a:r>
            <a:r>
              <a:rPr b="1" spc="15" dirty="0">
                <a:latin typeface="Arial"/>
                <a:cs typeface="Arial"/>
              </a:rPr>
              <a:t> </a:t>
            </a:r>
            <a:r>
              <a:rPr b="1" dirty="0">
                <a:latin typeface="Arial"/>
                <a:cs typeface="Arial"/>
              </a:rPr>
              <a:t>(ii)</a:t>
            </a:r>
            <a:r>
              <a:rPr b="1" spc="-45" dirty="0">
                <a:latin typeface="Arial"/>
                <a:cs typeface="Arial"/>
              </a:rPr>
              <a:t> </a:t>
            </a:r>
            <a:r>
              <a:rPr b="1" spc="-25" dirty="0">
                <a:latin typeface="Arial"/>
                <a:cs typeface="Arial"/>
              </a:rPr>
              <a:t>age</a:t>
            </a:r>
            <a:endParaRPr>
              <a:latin typeface="Arial"/>
              <a:cs typeface="Arial"/>
            </a:endParaRPr>
          </a:p>
          <a:p>
            <a:pPr marL="12700"/>
            <a:r>
              <a:rPr b="1" dirty="0">
                <a:latin typeface="Arial"/>
                <a:cs typeface="Arial"/>
              </a:rPr>
              <a:t>&lt;12</a:t>
            </a:r>
            <a:r>
              <a:rPr b="1" spc="-31" dirty="0">
                <a:latin typeface="Arial"/>
                <a:cs typeface="Arial"/>
              </a:rPr>
              <a:t> </a:t>
            </a:r>
            <a:r>
              <a:rPr b="1" dirty="0">
                <a:latin typeface="Arial"/>
                <a:cs typeface="Arial"/>
              </a:rPr>
              <a:t>and</a:t>
            </a:r>
            <a:r>
              <a:rPr b="1" spc="-40" dirty="0">
                <a:latin typeface="Arial"/>
                <a:cs typeface="Arial"/>
              </a:rPr>
              <a:t> </a:t>
            </a:r>
            <a:r>
              <a:rPr b="1" dirty="0">
                <a:latin typeface="Arial"/>
                <a:cs typeface="Arial"/>
              </a:rPr>
              <a:t>WFH</a:t>
            </a:r>
            <a:r>
              <a:rPr b="1" spc="-25" dirty="0">
                <a:latin typeface="Arial"/>
                <a:cs typeface="Arial"/>
              </a:rPr>
              <a:t> </a:t>
            </a:r>
            <a:r>
              <a:rPr b="1" dirty="0">
                <a:latin typeface="Arial"/>
                <a:cs typeface="Arial"/>
              </a:rPr>
              <a:t>&gt;70%,</a:t>
            </a:r>
            <a:r>
              <a:rPr b="1" spc="15" dirty="0">
                <a:latin typeface="Arial"/>
                <a:cs typeface="Arial"/>
              </a:rPr>
              <a:t> </a:t>
            </a:r>
            <a:r>
              <a:rPr b="1" dirty="0">
                <a:latin typeface="Arial"/>
                <a:cs typeface="Arial"/>
              </a:rPr>
              <a:t>(iii)</a:t>
            </a:r>
            <a:r>
              <a:rPr b="1" spc="-65" dirty="0">
                <a:latin typeface="Arial"/>
                <a:cs typeface="Arial"/>
              </a:rPr>
              <a:t> </a:t>
            </a:r>
            <a:r>
              <a:rPr b="1" dirty="0">
                <a:latin typeface="Arial"/>
                <a:cs typeface="Arial"/>
              </a:rPr>
              <a:t>age</a:t>
            </a:r>
            <a:r>
              <a:rPr b="1" spc="-20" dirty="0">
                <a:latin typeface="Arial"/>
                <a:cs typeface="Arial"/>
              </a:rPr>
              <a:t> </a:t>
            </a:r>
            <a:r>
              <a:rPr b="1" u="sng" dirty="0">
                <a:uFill>
                  <a:solidFill>
                    <a:srgbClr val="000000"/>
                  </a:solidFill>
                </a:uFill>
                <a:latin typeface="Arial"/>
                <a:cs typeface="Arial"/>
              </a:rPr>
              <a:t>&gt;</a:t>
            </a:r>
            <a:r>
              <a:rPr b="1" dirty="0">
                <a:latin typeface="Arial"/>
                <a:cs typeface="Arial"/>
              </a:rPr>
              <a:t>12</a:t>
            </a:r>
            <a:r>
              <a:rPr b="1" spc="-25" dirty="0">
                <a:latin typeface="Arial"/>
                <a:cs typeface="Arial"/>
              </a:rPr>
              <a:t> </a:t>
            </a:r>
            <a:r>
              <a:rPr b="1" dirty="0">
                <a:latin typeface="Arial"/>
                <a:cs typeface="Arial"/>
              </a:rPr>
              <a:t>and</a:t>
            </a:r>
            <a:r>
              <a:rPr b="1" spc="-35" dirty="0">
                <a:latin typeface="Arial"/>
                <a:cs typeface="Arial"/>
              </a:rPr>
              <a:t> </a:t>
            </a:r>
            <a:r>
              <a:rPr b="1" dirty="0">
                <a:latin typeface="Arial"/>
                <a:cs typeface="Arial"/>
              </a:rPr>
              <a:t>WFH</a:t>
            </a:r>
            <a:r>
              <a:rPr b="1" spc="-31" dirty="0">
                <a:latin typeface="Arial"/>
                <a:cs typeface="Arial"/>
              </a:rPr>
              <a:t> </a:t>
            </a:r>
            <a:r>
              <a:rPr b="1" u="sng" dirty="0">
                <a:uFill>
                  <a:solidFill>
                    <a:srgbClr val="000000"/>
                  </a:solidFill>
                </a:uFill>
                <a:latin typeface="Arial"/>
                <a:cs typeface="Arial"/>
              </a:rPr>
              <a:t>&lt;</a:t>
            </a:r>
            <a:r>
              <a:rPr b="1" dirty="0">
                <a:latin typeface="Arial"/>
                <a:cs typeface="Arial"/>
              </a:rPr>
              <a:t>70%,</a:t>
            </a:r>
            <a:r>
              <a:rPr b="1" spc="15" dirty="0">
                <a:latin typeface="Arial"/>
                <a:cs typeface="Arial"/>
              </a:rPr>
              <a:t> </a:t>
            </a:r>
            <a:r>
              <a:rPr b="1" dirty="0">
                <a:latin typeface="Arial"/>
                <a:cs typeface="Arial"/>
              </a:rPr>
              <a:t>and</a:t>
            </a:r>
            <a:r>
              <a:rPr b="1" spc="-35" dirty="0">
                <a:latin typeface="Arial"/>
                <a:cs typeface="Arial"/>
              </a:rPr>
              <a:t> </a:t>
            </a:r>
            <a:r>
              <a:rPr b="1" spc="-20" dirty="0">
                <a:latin typeface="Arial"/>
                <a:cs typeface="Arial"/>
              </a:rPr>
              <a:t>(iv)</a:t>
            </a:r>
            <a:endParaRPr>
              <a:latin typeface="Arial"/>
              <a:cs typeface="Arial"/>
            </a:endParaRPr>
          </a:p>
          <a:p>
            <a:pPr marL="12700"/>
            <a:r>
              <a:rPr b="1" dirty="0">
                <a:latin typeface="Arial"/>
                <a:cs typeface="Arial"/>
              </a:rPr>
              <a:t>age</a:t>
            </a:r>
            <a:r>
              <a:rPr b="1" spc="-5" dirty="0">
                <a:latin typeface="Arial"/>
                <a:cs typeface="Arial"/>
              </a:rPr>
              <a:t> </a:t>
            </a:r>
            <a:r>
              <a:rPr b="1" u="sng" dirty="0">
                <a:uFill>
                  <a:solidFill>
                    <a:srgbClr val="000000"/>
                  </a:solidFill>
                </a:uFill>
                <a:latin typeface="Arial"/>
                <a:cs typeface="Arial"/>
              </a:rPr>
              <a:t>&gt;</a:t>
            </a:r>
            <a:r>
              <a:rPr b="1" dirty="0">
                <a:latin typeface="Arial"/>
                <a:cs typeface="Arial"/>
              </a:rPr>
              <a:t>12</a:t>
            </a:r>
            <a:r>
              <a:rPr b="1" spc="-11" dirty="0">
                <a:latin typeface="Arial"/>
                <a:cs typeface="Arial"/>
              </a:rPr>
              <a:t> </a:t>
            </a:r>
            <a:r>
              <a:rPr b="1" dirty="0">
                <a:latin typeface="Arial"/>
                <a:cs typeface="Arial"/>
              </a:rPr>
              <a:t>and</a:t>
            </a:r>
            <a:r>
              <a:rPr b="1" spc="-20" dirty="0">
                <a:latin typeface="Arial"/>
                <a:cs typeface="Arial"/>
              </a:rPr>
              <a:t> </a:t>
            </a:r>
            <a:r>
              <a:rPr b="1" dirty="0">
                <a:latin typeface="Arial"/>
                <a:cs typeface="Arial"/>
              </a:rPr>
              <a:t>WFH</a:t>
            </a:r>
            <a:r>
              <a:rPr b="1" spc="-5" dirty="0">
                <a:latin typeface="Arial"/>
                <a:cs typeface="Arial"/>
              </a:rPr>
              <a:t> </a:t>
            </a:r>
            <a:r>
              <a:rPr b="1" spc="-20" dirty="0">
                <a:latin typeface="Arial"/>
                <a:cs typeface="Arial"/>
              </a:rPr>
              <a:t>&gt;70%</a:t>
            </a:r>
            <a:endParaRPr>
              <a:latin typeface="Arial"/>
              <a:cs typeface="Arial"/>
            </a:endParaRPr>
          </a:p>
          <a:p>
            <a:pPr marL="12700" marR="786111">
              <a:spcBef>
                <a:spcPts val="1440"/>
              </a:spcBef>
            </a:pPr>
            <a:r>
              <a:rPr b="1" dirty="0">
                <a:latin typeface="Arial"/>
                <a:cs typeface="Arial"/>
              </a:rPr>
              <a:t>Separate</a:t>
            </a:r>
            <a:r>
              <a:rPr b="1" spc="-15" dirty="0">
                <a:latin typeface="Arial"/>
                <a:cs typeface="Arial"/>
              </a:rPr>
              <a:t> </a:t>
            </a:r>
            <a:r>
              <a:rPr b="1" dirty="0">
                <a:latin typeface="Arial"/>
                <a:cs typeface="Arial"/>
              </a:rPr>
              <a:t>randomization</a:t>
            </a:r>
            <a:r>
              <a:rPr b="1" spc="-31" dirty="0">
                <a:latin typeface="Arial"/>
                <a:cs typeface="Arial"/>
              </a:rPr>
              <a:t> </a:t>
            </a:r>
            <a:r>
              <a:rPr b="1" dirty="0">
                <a:latin typeface="Arial"/>
                <a:cs typeface="Arial"/>
              </a:rPr>
              <a:t>list</a:t>
            </a:r>
            <a:r>
              <a:rPr b="1" spc="-35" dirty="0">
                <a:latin typeface="Arial"/>
                <a:cs typeface="Arial"/>
              </a:rPr>
              <a:t> </a:t>
            </a:r>
            <a:r>
              <a:rPr b="1" dirty="0">
                <a:latin typeface="Arial"/>
                <a:cs typeface="Arial"/>
              </a:rPr>
              <a:t>for</a:t>
            </a:r>
            <a:r>
              <a:rPr b="1" spc="-11" dirty="0">
                <a:latin typeface="Arial"/>
                <a:cs typeface="Arial"/>
              </a:rPr>
              <a:t> </a:t>
            </a:r>
            <a:r>
              <a:rPr b="1" dirty="0">
                <a:latin typeface="Arial"/>
                <a:cs typeface="Arial"/>
              </a:rPr>
              <a:t>each</a:t>
            </a:r>
            <a:r>
              <a:rPr b="1" spc="-15" dirty="0">
                <a:latin typeface="Arial"/>
                <a:cs typeface="Arial"/>
              </a:rPr>
              <a:t> </a:t>
            </a:r>
            <a:r>
              <a:rPr b="1" dirty="0">
                <a:latin typeface="Arial"/>
                <a:cs typeface="Arial"/>
              </a:rPr>
              <a:t>stratum,</a:t>
            </a:r>
            <a:r>
              <a:rPr b="1" spc="-15" dirty="0">
                <a:latin typeface="Arial"/>
                <a:cs typeface="Arial"/>
              </a:rPr>
              <a:t> </a:t>
            </a:r>
            <a:r>
              <a:rPr b="1" spc="-11" dirty="0">
                <a:latin typeface="Arial"/>
                <a:cs typeface="Arial"/>
              </a:rPr>
              <a:t>using </a:t>
            </a:r>
            <a:r>
              <a:rPr b="1" dirty="0">
                <a:latin typeface="Arial"/>
                <a:cs typeface="Arial"/>
              </a:rPr>
              <a:t>simple</a:t>
            </a:r>
            <a:r>
              <a:rPr b="1" spc="-31" dirty="0">
                <a:latin typeface="Arial"/>
                <a:cs typeface="Arial"/>
              </a:rPr>
              <a:t> </a:t>
            </a:r>
            <a:r>
              <a:rPr b="1" dirty="0">
                <a:latin typeface="Arial"/>
                <a:cs typeface="Arial"/>
              </a:rPr>
              <a:t>random</a:t>
            </a:r>
            <a:r>
              <a:rPr b="1" spc="-11" dirty="0">
                <a:latin typeface="Arial"/>
                <a:cs typeface="Arial"/>
              </a:rPr>
              <a:t> </a:t>
            </a:r>
            <a:r>
              <a:rPr b="1" dirty="0">
                <a:latin typeface="Arial"/>
                <a:cs typeface="Arial"/>
              </a:rPr>
              <a:t>or</a:t>
            </a:r>
            <a:r>
              <a:rPr b="1" spc="-20" dirty="0">
                <a:latin typeface="Arial"/>
                <a:cs typeface="Arial"/>
              </a:rPr>
              <a:t> </a:t>
            </a:r>
            <a:r>
              <a:rPr b="1" dirty="0">
                <a:latin typeface="Arial"/>
                <a:cs typeface="Arial"/>
              </a:rPr>
              <a:t>block</a:t>
            </a:r>
            <a:r>
              <a:rPr b="1" spc="-15" dirty="0">
                <a:latin typeface="Arial"/>
                <a:cs typeface="Arial"/>
              </a:rPr>
              <a:t> </a:t>
            </a:r>
            <a:r>
              <a:rPr b="1" spc="-11" dirty="0">
                <a:latin typeface="Arial"/>
                <a:cs typeface="Arial"/>
              </a:rPr>
              <a:t>randomization</a:t>
            </a:r>
            <a:endParaRPr>
              <a:latin typeface="Arial"/>
              <a:cs typeface="Arial"/>
            </a:endParaRPr>
          </a:p>
          <a:p>
            <a:pPr marL="12700">
              <a:spcBef>
                <a:spcPts val="1445"/>
              </a:spcBef>
            </a:pPr>
            <a:r>
              <a:rPr b="1" dirty="0">
                <a:latin typeface="Arial"/>
                <a:cs typeface="Arial"/>
              </a:rPr>
              <a:t>Small</a:t>
            </a:r>
            <a:r>
              <a:rPr b="1" spc="-35" dirty="0">
                <a:latin typeface="Arial"/>
                <a:cs typeface="Arial"/>
              </a:rPr>
              <a:t> </a:t>
            </a:r>
            <a:r>
              <a:rPr b="1" dirty="0">
                <a:latin typeface="Arial"/>
                <a:cs typeface="Arial"/>
              </a:rPr>
              <a:t>block</a:t>
            </a:r>
            <a:r>
              <a:rPr b="1" spc="-35" dirty="0">
                <a:latin typeface="Arial"/>
                <a:cs typeface="Arial"/>
              </a:rPr>
              <a:t> </a:t>
            </a:r>
            <a:r>
              <a:rPr b="1" dirty="0">
                <a:latin typeface="Arial"/>
                <a:cs typeface="Arial"/>
              </a:rPr>
              <a:t>sizes</a:t>
            </a:r>
            <a:r>
              <a:rPr b="1" spc="-31" dirty="0">
                <a:latin typeface="Arial"/>
                <a:cs typeface="Arial"/>
              </a:rPr>
              <a:t> </a:t>
            </a:r>
            <a:r>
              <a:rPr b="1" dirty="0">
                <a:latin typeface="Arial"/>
                <a:cs typeface="Arial"/>
              </a:rPr>
              <a:t>used</a:t>
            </a:r>
            <a:r>
              <a:rPr b="1" spc="-31" dirty="0">
                <a:latin typeface="Arial"/>
                <a:cs typeface="Arial"/>
              </a:rPr>
              <a:t> </a:t>
            </a:r>
            <a:r>
              <a:rPr b="1" dirty="0">
                <a:latin typeface="Arial"/>
                <a:cs typeface="Arial"/>
              </a:rPr>
              <a:t>for</a:t>
            </a:r>
            <a:r>
              <a:rPr b="1" spc="-25" dirty="0">
                <a:latin typeface="Arial"/>
                <a:cs typeface="Arial"/>
              </a:rPr>
              <a:t> </a:t>
            </a:r>
            <a:r>
              <a:rPr b="1" dirty="0">
                <a:latin typeface="Arial"/>
                <a:cs typeface="Arial"/>
              </a:rPr>
              <a:t>several</a:t>
            </a:r>
            <a:r>
              <a:rPr b="1" spc="-5" dirty="0">
                <a:latin typeface="Arial"/>
                <a:cs typeface="Arial"/>
              </a:rPr>
              <a:t> </a:t>
            </a:r>
            <a:r>
              <a:rPr b="1" dirty="0">
                <a:latin typeface="Arial"/>
                <a:cs typeface="Arial"/>
              </a:rPr>
              <a:t>strata</a:t>
            </a:r>
            <a:r>
              <a:rPr b="1" spc="5" dirty="0">
                <a:latin typeface="Arial"/>
                <a:cs typeface="Arial"/>
              </a:rPr>
              <a:t> </a:t>
            </a:r>
            <a:r>
              <a:rPr b="1" dirty="0">
                <a:latin typeface="Arial"/>
                <a:cs typeface="Arial"/>
              </a:rPr>
              <a:t>or</a:t>
            </a:r>
            <a:r>
              <a:rPr b="1" spc="-31" dirty="0">
                <a:latin typeface="Arial"/>
                <a:cs typeface="Arial"/>
              </a:rPr>
              <a:t> </a:t>
            </a:r>
            <a:r>
              <a:rPr b="1" dirty="0">
                <a:latin typeface="Arial"/>
                <a:cs typeface="Arial"/>
              </a:rPr>
              <a:t>having</a:t>
            </a:r>
            <a:r>
              <a:rPr b="1" spc="-31" dirty="0">
                <a:latin typeface="Arial"/>
                <a:cs typeface="Arial"/>
              </a:rPr>
              <a:t> </a:t>
            </a:r>
            <a:r>
              <a:rPr b="1" spc="-20" dirty="0">
                <a:latin typeface="Arial"/>
                <a:cs typeface="Arial"/>
              </a:rPr>
              <a:t>many</a:t>
            </a:r>
            <a:endParaRPr>
              <a:latin typeface="Arial"/>
              <a:cs typeface="Arial"/>
            </a:endParaRPr>
          </a:p>
          <a:p>
            <a:pPr marL="12700"/>
            <a:r>
              <a:rPr b="1" dirty="0">
                <a:latin typeface="Arial"/>
                <a:cs typeface="Arial"/>
              </a:rPr>
              <a:t>strata</a:t>
            </a:r>
            <a:r>
              <a:rPr b="1" spc="-5" dirty="0">
                <a:latin typeface="Arial"/>
                <a:cs typeface="Arial"/>
              </a:rPr>
              <a:t> </a:t>
            </a:r>
            <a:r>
              <a:rPr b="1" dirty="0">
                <a:latin typeface="Arial"/>
                <a:cs typeface="Arial"/>
              </a:rPr>
              <a:t>may</a:t>
            </a:r>
            <a:r>
              <a:rPr b="1" spc="-5" dirty="0">
                <a:latin typeface="Arial"/>
                <a:cs typeface="Arial"/>
              </a:rPr>
              <a:t> </a:t>
            </a:r>
            <a:r>
              <a:rPr b="1" dirty="0">
                <a:latin typeface="Arial"/>
                <a:cs typeface="Arial"/>
              </a:rPr>
              <a:t>be</a:t>
            </a:r>
            <a:r>
              <a:rPr b="1" spc="-5" dirty="0">
                <a:latin typeface="Arial"/>
                <a:cs typeface="Arial"/>
              </a:rPr>
              <a:t> </a:t>
            </a:r>
            <a:r>
              <a:rPr b="1" dirty="0">
                <a:latin typeface="Arial"/>
                <a:cs typeface="Arial"/>
              </a:rPr>
              <a:t>self </a:t>
            </a:r>
            <a:r>
              <a:rPr b="1" spc="-11" dirty="0">
                <a:latin typeface="Arial"/>
                <a:cs typeface="Arial"/>
              </a:rPr>
              <a:t>defeating</a:t>
            </a:r>
            <a:endParaRPr>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40</a:t>
            </a:r>
          </a:p>
        </p:txBody>
      </p:sp>
      <p:sp>
        <p:nvSpPr>
          <p:cNvPr id="2" name="object 2"/>
          <p:cNvSpPr txBox="1">
            <a:spLocks noGrp="1"/>
          </p:cNvSpPr>
          <p:nvPr>
            <p:ph type="title"/>
          </p:nvPr>
        </p:nvSpPr>
        <p:spPr>
          <a:xfrm>
            <a:off x="152400" y="2286000"/>
            <a:ext cx="10994473" cy="1021946"/>
          </a:xfrm>
          <a:prstGeom prst="rect">
            <a:avLst/>
          </a:prstGeom>
        </p:spPr>
        <p:txBody>
          <a:bodyPr vert="horz" wrap="square" lIns="0" tIns="341503" rIns="0" bIns="0" rtlCol="0">
            <a:spAutoFit/>
          </a:bodyPr>
          <a:lstStyle/>
          <a:p>
            <a:pPr marL="3142536">
              <a:spcBef>
                <a:spcPts val="105"/>
              </a:spcBef>
            </a:pPr>
            <a:r>
              <a:rPr sz="4400" b="0" spc="-11" dirty="0">
                <a:latin typeface="Times New Roman"/>
                <a:cs typeface="Times New Roman"/>
              </a:rPr>
              <a:t>Blinding</a:t>
            </a:r>
            <a:endParaRPr sz="4400" dirty="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41</a:t>
            </a:r>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085923">
              <a:spcBef>
                <a:spcPts val="105"/>
              </a:spcBef>
            </a:pPr>
            <a:r>
              <a:rPr sz="4400" b="0" dirty="0">
                <a:latin typeface="Times New Roman"/>
                <a:cs typeface="Times New Roman"/>
              </a:rPr>
              <a:t>What</a:t>
            </a:r>
            <a:r>
              <a:rPr sz="4400" b="0" spc="-11" dirty="0">
                <a:latin typeface="Times New Roman"/>
                <a:cs typeface="Times New Roman"/>
              </a:rPr>
              <a:t> </a:t>
            </a:r>
            <a:r>
              <a:rPr sz="4400" b="0" dirty="0">
                <a:latin typeface="Times New Roman"/>
                <a:cs typeface="Times New Roman"/>
              </a:rPr>
              <a:t>is </a:t>
            </a:r>
            <a:r>
              <a:rPr sz="4400" b="0" spc="-11" dirty="0">
                <a:latin typeface="Times New Roman"/>
                <a:cs typeface="Times New Roman"/>
              </a:rPr>
              <a:t>Blinding?</a:t>
            </a:r>
            <a:endParaRPr sz="4400">
              <a:latin typeface="Times New Roman"/>
              <a:cs typeface="Times New Roman"/>
            </a:endParaRPr>
          </a:p>
        </p:txBody>
      </p:sp>
      <p:sp>
        <p:nvSpPr>
          <p:cNvPr id="3" name="object 3"/>
          <p:cNvSpPr txBox="1"/>
          <p:nvPr/>
        </p:nvSpPr>
        <p:spPr>
          <a:xfrm>
            <a:off x="764541" y="1952372"/>
            <a:ext cx="7309484" cy="3905556"/>
          </a:xfrm>
          <a:prstGeom prst="rect">
            <a:avLst/>
          </a:prstGeom>
        </p:spPr>
        <p:txBody>
          <a:bodyPr vert="horz" wrap="square" lIns="0" tIns="67945" rIns="0" bIns="0" rtlCol="0">
            <a:spAutoFit/>
          </a:bodyPr>
          <a:lstStyle/>
          <a:p>
            <a:pPr marL="355591" marR="5080" indent="-343526">
              <a:lnSpc>
                <a:spcPts val="3460"/>
              </a:lnSpc>
              <a:spcBef>
                <a:spcPts val="535"/>
              </a:spcBef>
              <a:buChar char="•"/>
              <a:tabLst>
                <a:tab pos="355591" algn="l"/>
              </a:tabLst>
            </a:pPr>
            <a:r>
              <a:rPr sz="3200" dirty="0">
                <a:latin typeface="Times New Roman"/>
                <a:cs typeface="Times New Roman"/>
              </a:rPr>
              <a:t>Single</a:t>
            </a:r>
            <a:r>
              <a:rPr sz="3200" spc="-15" dirty="0">
                <a:latin typeface="Times New Roman"/>
                <a:cs typeface="Times New Roman"/>
              </a:rPr>
              <a:t> </a:t>
            </a:r>
            <a:r>
              <a:rPr sz="3200" dirty="0">
                <a:latin typeface="Times New Roman"/>
                <a:cs typeface="Times New Roman"/>
              </a:rPr>
              <a:t>blind</a:t>
            </a:r>
            <a:r>
              <a:rPr sz="3200" spc="-5" dirty="0">
                <a:latin typeface="Times New Roman"/>
                <a:cs typeface="Times New Roman"/>
              </a:rPr>
              <a:t> </a:t>
            </a:r>
            <a:r>
              <a:rPr sz="3200" dirty="0">
                <a:latin typeface="Times New Roman"/>
                <a:cs typeface="Times New Roman"/>
              </a:rPr>
              <a:t>-</a:t>
            </a:r>
            <a:r>
              <a:rPr sz="3200" spc="-5" dirty="0">
                <a:latin typeface="Times New Roman"/>
                <a:cs typeface="Times New Roman"/>
              </a:rPr>
              <a:t> </a:t>
            </a:r>
            <a:r>
              <a:rPr sz="3200" dirty="0">
                <a:latin typeface="Times New Roman"/>
                <a:cs typeface="Times New Roman"/>
              </a:rPr>
              <a:t>participants</a:t>
            </a:r>
            <a:r>
              <a:rPr sz="3200" spc="-45" dirty="0">
                <a:latin typeface="Times New Roman"/>
                <a:cs typeface="Times New Roman"/>
              </a:rPr>
              <a:t> </a:t>
            </a:r>
            <a:r>
              <a:rPr sz="3200" dirty="0">
                <a:latin typeface="Times New Roman"/>
                <a:cs typeface="Times New Roman"/>
              </a:rPr>
              <a:t>are</a:t>
            </a:r>
            <a:r>
              <a:rPr sz="3200" spc="15" dirty="0">
                <a:latin typeface="Times New Roman"/>
                <a:cs typeface="Times New Roman"/>
              </a:rPr>
              <a:t> </a:t>
            </a:r>
            <a:r>
              <a:rPr sz="3200" dirty="0">
                <a:latin typeface="Times New Roman"/>
                <a:cs typeface="Times New Roman"/>
              </a:rPr>
              <a:t>not</a:t>
            </a:r>
            <a:r>
              <a:rPr sz="3200" spc="-20" dirty="0">
                <a:latin typeface="Times New Roman"/>
                <a:cs typeface="Times New Roman"/>
              </a:rPr>
              <a:t> </a:t>
            </a:r>
            <a:r>
              <a:rPr sz="3200" dirty="0">
                <a:latin typeface="Times New Roman"/>
                <a:cs typeface="Times New Roman"/>
              </a:rPr>
              <a:t>aware</a:t>
            </a:r>
            <a:r>
              <a:rPr sz="3200" spc="-11" dirty="0">
                <a:latin typeface="Times New Roman"/>
                <a:cs typeface="Times New Roman"/>
              </a:rPr>
              <a:t> </a:t>
            </a:r>
            <a:r>
              <a:rPr sz="3200" spc="-25" dirty="0">
                <a:latin typeface="Times New Roman"/>
                <a:cs typeface="Times New Roman"/>
              </a:rPr>
              <a:t>of </a:t>
            </a:r>
            <a:r>
              <a:rPr sz="3200" dirty="0">
                <a:latin typeface="Times New Roman"/>
                <a:cs typeface="Times New Roman"/>
              </a:rPr>
              <a:t>treatment</a:t>
            </a:r>
            <a:r>
              <a:rPr sz="3200" spc="-25" dirty="0">
                <a:latin typeface="Times New Roman"/>
                <a:cs typeface="Times New Roman"/>
              </a:rPr>
              <a:t> </a:t>
            </a:r>
            <a:r>
              <a:rPr sz="3200" spc="-20" dirty="0">
                <a:latin typeface="Times New Roman"/>
                <a:cs typeface="Times New Roman"/>
              </a:rPr>
              <a:t>group</a:t>
            </a:r>
            <a:endParaRPr sz="3200">
              <a:latin typeface="Times New Roman"/>
              <a:cs typeface="Times New Roman"/>
            </a:endParaRPr>
          </a:p>
          <a:p>
            <a:pPr marL="355591" marR="1063599" indent="-343526">
              <a:lnSpc>
                <a:spcPts val="3460"/>
              </a:lnSpc>
              <a:spcBef>
                <a:spcPts val="760"/>
              </a:spcBef>
              <a:buChar char="•"/>
              <a:tabLst>
                <a:tab pos="355591" algn="l"/>
              </a:tabLst>
            </a:pPr>
            <a:r>
              <a:rPr sz="3200" dirty="0">
                <a:latin typeface="Times New Roman"/>
                <a:cs typeface="Times New Roman"/>
              </a:rPr>
              <a:t>Double</a:t>
            </a:r>
            <a:r>
              <a:rPr sz="3200" spc="-20" dirty="0">
                <a:latin typeface="Times New Roman"/>
                <a:cs typeface="Times New Roman"/>
              </a:rPr>
              <a:t> </a:t>
            </a:r>
            <a:r>
              <a:rPr sz="3200" dirty="0">
                <a:latin typeface="Times New Roman"/>
                <a:cs typeface="Times New Roman"/>
              </a:rPr>
              <a:t>blind</a:t>
            </a:r>
            <a:r>
              <a:rPr sz="3200" spc="5" dirty="0">
                <a:latin typeface="Times New Roman"/>
                <a:cs typeface="Times New Roman"/>
              </a:rPr>
              <a:t> </a:t>
            </a:r>
            <a:r>
              <a:rPr sz="3200" dirty="0">
                <a:latin typeface="Times New Roman"/>
                <a:cs typeface="Times New Roman"/>
              </a:rPr>
              <a:t>-</a:t>
            </a:r>
            <a:r>
              <a:rPr sz="3200" spc="-5" dirty="0">
                <a:latin typeface="Times New Roman"/>
                <a:cs typeface="Times New Roman"/>
              </a:rPr>
              <a:t> </a:t>
            </a:r>
            <a:r>
              <a:rPr sz="3200" dirty="0">
                <a:latin typeface="Times New Roman"/>
                <a:cs typeface="Times New Roman"/>
              </a:rPr>
              <a:t>both</a:t>
            </a:r>
            <a:r>
              <a:rPr sz="3200" spc="-15" dirty="0">
                <a:latin typeface="Times New Roman"/>
                <a:cs typeface="Times New Roman"/>
              </a:rPr>
              <a:t> </a:t>
            </a:r>
            <a:r>
              <a:rPr sz="3200" dirty="0">
                <a:latin typeface="Times New Roman"/>
                <a:cs typeface="Times New Roman"/>
              </a:rPr>
              <a:t>participants</a:t>
            </a:r>
            <a:r>
              <a:rPr sz="3200" spc="-40" dirty="0">
                <a:latin typeface="Times New Roman"/>
                <a:cs typeface="Times New Roman"/>
              </a:rPr>
              <a:t> </a:t>
            </a:r>
            <a:r>
              <a:rPr sz="3200" spc="-25" dirty="0">
                <a:latin typeface="Times New Roman"/>
                <a:cs typeface="Times New Roman"/>
              </a:rPr>
              <a:t>and </a:t>
            </a:r>
            <a:r>
              <a:rPr sz="3200" dirty="0">
                <a:latin typeface="Times New Roman"/>
                <a:cs typeface="Times New Roman"/>
              </a:rPr>
              <a:t>investigators</a:t>
            </a:r>
            <a:r>
              <a:rPr sz="3200" spc="-40" dirty="0">
                <a:latin typeface="Times New Roman"/>
                <a:cs typeface="Times New Roman"/>
              </a:rPr>
              <a:t> </a:t>
            </a:r>
            <a:r>
              <a:rPr sz="3200" spc="-11" dirty="0">
                <a:latin typeface="Times New Roman"/>
                <a:cs typeface="Times New Roman"/>
              </a:rPr>
              <a:t>unaware</a:t>
            </a:r>
            <a:endParaRPr sz="3200">
              <a:latin typeface="Times New Roman"/>
              <a:cs typeface="Times New Roman"/>
            </a:endParaRPr>
          </a:p>
          <a:p>
            <a:pPr marL="355591" indent="-342891">
              <a:spcBef>
                <a:spcPts val="331"/>
              </a:spcBef>
              <a:buChar char="•"/>
              <a:tabLst>
                <a:tab pos="355591" algn="l"/>
              </a:tabLst>
            </a:pPr>
            <a:r>
              <a:rPr sz="3200" dirty="0">
                <a:latin typeface="Times New Roman"/>
                <a:cs typeface="Times New Roman"/>
              </a:rPr>
              <a:t>Triple</a:t>
            </a:r>
            <a:r>
              <a:rPr sz="3200" spc="-15" dirty="0">
                <a:latin typeface="Times New Roman"/>
                <a:cs typeface="Times New Roman"/>
              </a:rPr>
              <a:t> </a:t>
            </a:r>
            <a:r>
              <a:rPr sz="3200" dirty="0">
                <a:latin typeface="Times New Roman"/>
                <a:cs typeface="Times New Roman"/>
              </a:rPr>
              <a:t>blind</a:t>
            </a:r>
            <a:r>
              <a:rPr sz="3200" spc="-11" dirty="0">
                <a:latin typeface="Times New Roman"/>
                <a:cs typeface="Times New Roman"/>
              </a:rPr>
              <a:t> </a:t>
            </a:r>
            <a:r>
              <a:rPr sz="3200" dirty="0">
                <a:latin typeface="Times New Roman"/>
                <a:cs typeface="Times New Roman"/>
              </a:rPr>
              <a:t>-</a:t>
            </a:r>
            <a:r>
              <a:rPr sz="3200" spc="5" dirty="0">
                <a:latin typeface="Times New Roman"/>
                <a:cs typeface="Times New Roman"/>
              </a:rPr>
              <a:t> </a:t>
            </a:r>
            <a:r>
              <a:rPr sz="3200" dirty="0">
                <a:latin typeface="Times New Roman"/>
                <a:cs typeface="Times New Roman"/>
              </a:rPr>
              <a:t>various</a:t>
            </a:r>
            <a:r>
              <a:rPr sz="3200" spc="-31" dirty="0">
                <a:latin typeface="Times New Roman"/>
                <a:cs typeface="Times New Roman"/>
              </a:rPr>
              <a:t> </a:t>
            </a:r>
            <a:r>
              <a:rPr sz="3200" spc="-11" dirty="0">
                <a:latin typeface="Times New Roman"/>
                <a:cs typeface="Times New Roman"/>
              </a:rPr>
              <a:t>meanings</a:t>
            </a:r>
            <a:endParaRPr sz="3200">
              <a:latin typeface="Times New Roman"/>
              <a:cs typeface="Times New Roman"/>
            </a:endParaRPr>
          </a:p>
          <a:p>
            <a:pPr marL="755632" lvl="1" indent="-285744">
              <a:spcBef>
                <a:spcPts val="340"/>
              </a:spcBef>
              <a:buChar char="–"/>
              <a:tabLst>
                <a:tab pos="755632" algn="l"/>
              </a:tabLst>
            </a:pPr>
            <a:r>
              <a:rPr sz="2800" dirty="0">
                <a:latin typeface="Times New Roman"/>
                <a:cs typeface="Times New Roman"/>
              </a:rPr>
              <a:t>persons</a:t>
            </a:r>
            <a:r>
              <a:rPr sz="2800" spc="-85" dirty="0">
                <a:latin typeface="Times New Roman"/>
                <a:cs typeface="Times New Roman"/>
              </a:rPr>
              <a:t> </a:t>
            </a:r>
            <a:r>
              <a:rPr sz="2800" dirty="0">
                <a:latin typeface="Times New Roman"/>
                <a:cs typeface="Times New Roman"/>
              </a:rPr>
              <a:t>who</a:t>
            </a:r>
            <a:r>
              <a:rPr sz="2800" spc="-71" dirty="0">
                <a:latin typeface="Times New Roman"/>
                <a:cs typeface="Times New Roman"/>
              </a:rPr>
              <a:t> </a:t>
            </a:r>
            <a:r>
              <a:rPr sz="2800" dirty="0">
                <a:latin typeface="Times New Roman"/>
                <a:cs typeface="Times New Roman"/>
              </a:rPr>
              <a:t>perform</a:t>
            </a:r>
            <a:r>
              <a:rPr sz="2800" spc="-60" dirty="0">
                <a:latin typeface="Times New Roman"/>
                <a:cs typeface="Times New Roman"/>
              </a:rPr>
              <a:t> </a:t>
            </a:r>
            <a:r>
              <a:rPr sz="2800" spc="-11" dirty="0">
                <a:latin typeface="Times New Roman"/>
                <a:cs typeface="Times New Roman"/>
              </a:rPr>
              <a:t>tests</a:t>
            </a:r>
            <a:endParaRPr sz="2800">
              <a:latin typeface="Times New Roman"/>
              <a:cs typeface="Times New Roman"/>
            </a:endParaRPr>
          </a:p>
          <a:p>
            <a:pPr marL="755632" lvl="1" indent="-285744">
              <a:spcBef>
                <a:spcPts val="335"/>
              </a:spcBef>
              <a:buChar char="–"/>
              <a:tabLst>
                <a:tab pos="755632" algn="l"/>
              </a:tabLst>
            </a:pPr>
            <a:r>
              <a:rPr sz="2800" dirty="0">
                <a:latin typeface="Times New Roman"/>
                <a:cs typeface="Times New Roman"/>
              </a:rPr>
              <a:t>outcome</a:t>
            </a:r>
            <a:r>
              <a:rPr sz="2800" spc="-131" dirty="0">
                <a:latin typeface="Times New Roman"/>
                <a:cs typeface="Times New Roman"/>
              </a:rPr>
              <a:t> </a:t>
            </a:r>
            <a:r>
              <a:rPr sz="2800" spc="-11" dirty="0">
                <a:latin typeface="Times New Roman"/>
                <a:cs typeface="Times New Roman"/>
              </a:rPr>
              <a:t>adjudicators</a:t>
            </a:r>
            <a:endParaRPr sz="2800">
              <a:latin typeface="Times New Roman"/>
              <a:cs typeface="Times New Roman"/>
            </a:endParaRPr>
          </a:p>
          <a:p>
            <a:pPr marL="755632" lvl="1" indent="-285744">
              <a:spcBef>
                <a:spcPts val="340"/>
              </a:spcBef>
              <a:buChar char="–"/>
              <a:tabLst>
                <a:tab pos="755632" algn="l"/>
              </a:tabLst>
            </a:pPr>
            <a:r>
              <a:rPr sz="2800" dirty="0">
                <a:latin typeface="Times New Roman"/>
                <a:cs typeface="Times New Roman"/>
              </a:rPr>
              <a:t>safety</a:t>
            </a:r>
            <a:r>
              <a:rPr sz="2800" spc="-100" dirty="0">
                <a:latin typeface="Times New Roman"/>
                <a:cs typeface="Times New Roman"/>
              </a:rPr>
              <a:t> </a:t>
            </a:r>
            <a:r>
              <a:rPr sz="2800" dirty="0">
                <a:latin typeface="Times New Roman"/>
                <a:cs typeface="Times New Roman"/>
              </a:rPr>
              <a:t>monitoring</a:t>
            </a:r>
            <a:r>
              <a:rPr sz="2800" spc="-120" dirty="0">
                <a:latin typeface="Times New Roman"/>
                <a:cs typeface="Times New Roman"/>
              </a:rPr>
              <a:t> </a:t>
            </a:r>
            <a:r>
              <a:rPr sz="2800" spc="-11" dirty="0">
                <a:latin typeface="Times New Roman"/>
                <a:cs typeface="Times New Roman"/>
              </a:rPr>
              <a:t>group</a:t>
            </a:r>
            <a:endParaRPr sz="28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552502">
              <a:lnSpc>
                <a:spcPts val="1631"/>
              </a:lnSpc>
            </a:pPr>
            <a:fld id="{81D60167-4931-47E6-BA6A-407CBD079E47}" type="slidenum">
              <a:rPr dirty="0"/>
              <a:pPr marL="7552502">
                <a:lnSpc>
                  <a:spcPts val="1631"/>
                </a:lnSpc>
              </a:pPr>
              <a:t>4</a:t>
            </a:fld>
            <a:endParaRPr dirty="0"/>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258638">
              <a:spcBef>
                <a:spcPts val="105"/>
              </a:spcBef>
            </a:pPr>
            <a:r>
              <a:rPr sz="4400" b="0" dirty="0">
                <a:latin typeface="Times New Roman"/>
                <a:cs typeface="Times New Roman"/>
              </a:rPr>
              <a:t>History</a:t>
            </a:r>
            <a:r>
              <a:rPr sz="4400" b="0" spc="-11" dirty="0">
                <a:latin typeface="Times New Roman"/>
                <a:cs typeface="Times New Roman"/>
              </a:rPr>
              <a:t> </a:t>
            </a:r>
            <a:r>
              <a:rPr sz="4400" b="0" dirty="0">
                <a:latin typeface="Times New Roman"/>
                <a:cs typeface="Times New Roman"/>
              </a:rPr>
              <a:t>of</a:t>
            </a:r>
            <a:r>
              <a:rPr sz="4400" b="0" spc="-15" dirty="0">
                <a:latin typeface="Times New Roman"/>
                <a:cs typeface="Times New Roman"/>
              </a:rPr>
              <a:t> </a:t>
            </a:r>
            <a:r>
              <a:rPr sz="4400" b="0" spc="-20" dirty="0">
                <a:latin typeface="Times New Roman"/>
                <a:cs typeface="Times New Roman"/>
              </a:rPr>
              <a:t>RCTs</a:t>
            </a:r>
            <a:endParaRPr sz="4400">
              <a:latin typeface="Times New Roman"/>
              <a:cs typeface="Times New Roman"/>
            </a:endParaRPr>
          </a:p>
        </p:txBody>
      </p:sp>
      <p:sp>
        <p:nvSpPr>
          <p:cNvPr id="3" name="object 3"/>
          <p:cNvSpPr txBox="1"/>
          <p:nvPr/>
        </p:nvSpPr>
        <p:spPr>
          <a:xfrm>
            <a:off x="764542" y="1904212"/>
            <a:ext cx="5574031" cy="3578544"/>
          </a:xfrm>
          <a:prstGeom prst="rect">
            <a:avLst/>
          </a:prstGeom>
        </p:spPr>
        <p:txBody>
          <a:bodyPr vert="horz" wrap="square" lIns="0" tIns="109855" rIns="0" bIns="0" rtlCol="0">
            <a:spAutoFit/>
          </a:bodyPr>
          <a:lstStyle/>
          <a:p>
            <a:pPr marL="355591" indent="-342891">
              <a:spcBef>
                <a:spcPts val="865"/>
              </a:spcBef>
              <a:buChar char="•"/>
              <a:tabLst>
                <a:tab pos="355591" algn="l"/>
              </a:tabLst>
            </a:pPr>
            <a:r>
              <a:rPr sz="3200" dirty="0">
                <a:latin typeface="Times New Roman"/>
                <a:cs typeface="Times New Roman"/>
              </a:rPr>
              <a:t>Before</a:t>
            </a:r>
            <a:r>
              <a:rPr sz="3200" spc="-20" dirty="0">
                <a:latin typeface="Times New Roman"/>
                <a:cs typeface="Times New Roman"/>
              </a:rPr>
              <a:t> 1950</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After</a:t>
            </a:r>
            <a:r>
              <a:rPr sz="3200" spc="-25" dirty="0">
                <a:latin typeface="Times New Roman"/>
                <a:cs typeface="Times New Roman"/>
              </a:rPr>
              <a:t> </a:t>
            </a:r>
            <a:r>
              <a:rPr sz="3200" spc="-20" dirty="0">
                <a:latin typeface="Times New Roman"/>
                <a:cs typeface="Times New Roman"/>
              </a:rPr>
              <a:t>1950</a:t>
            </a:r>
            <a:endParaRPr sz="3200">
              <a:latin typeface="Times New Roman"/>
              <a:cs typeface="Times New Roman"/>
            </a:endParaRPr>
          </a:p>
          <a:p>
            <a:pPr marL="355591" indent="-342891">
              <a:spcBef>
                <a:spcPts val="765"/>
              </a:spcBef>
              <a:buChar char="•"/>
              <a:tabLst>
                <a:tab pos="355591" algn="l"/>
              </a:tabLst>
            </a:pPr>
            <a:r>
              <a:rPr sz="3200" dirty="0">
                <a:latin typeface="Times New Roman"/>
                <a:cs typeface="Times New Roman"/>
              </a:rPr>
              <a:t>Types</a:t>
            </a:r>
            <a:r>
              <a:rPr sz="3200" spc="-35" dirty="0">
                <a:latin typeface="Times New Roman"/>
                <a:cs typeface="Times New Roman"/>
              </a:rPr>
              <a:t> </a:t>
            </a:r>
            <a:r>
              <a:rPr sz="3200" dirty="0">
                <a:latin typeface="Times New Roman"/>
                <a:cs typeface="Times New Roman"/>
              </a:rPr>
              <a:t>of</a:t>
            </a:r>
            <a:r>
              <a:rPr sz="3200" spc="-11" dirty="0">
                <a:latin typeface="Times New Roman"/>
                <a:cs typeface="Times New Roman"/>
              </a:rPr>
              <a:t> </a:t>
            </a:r>
            <a:r>
              <a:rPr sz="3200" spc="-20" dirty="0">
                <a:latin typeface="Times New Roman"/>
                <a:cs typeface="Times New Roman"/>
              </a:rPr>
              <a:t>RCTs</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Scientific</a:t>
            </a:r>
            <a:r>
              <a:rPr sz="3200" spc="-15" dirty="0">
                <a:latin typeface="Times New Roman"/>
                <a:cs typeface="Times New Roman"/>
              </a:rPr>
              <a:t> </a:t>
            </a:r>
            <a:r>
              <a:rPr sz="3200" dirty="0">
                <a:latin typeface="Times New Roman"/>
                <a:cs typeface="Times New Roman"/>
              </a:rPr>
              <a:t>and</a:t>
            </a:r>
            <a:r>
              <a:rPr sz="3200" spc="-11" dirty="0">
                <a:latin typeface="Times New Roman"/>
                <a:cs typeface="Times New Roman"/>
              </a:rPr>
              <a:t> </a:t>
            </a:r>
            <a:r>
              <a:rPr sz="3200" dirty="0">
                <a:latin typeface="Times New Roman"/>
                <a:cs typeface="Times New Roman"/>
              </a:rPr>
              <a:t>Ethical</a:t>
            </a:r>
            <a:r>
              <a:rPr sz="3200" spc="-20" dirty="0">
                <a:latin typeface="Times New Roman"/>
                <a:cs typeface="Times New Roman"/>
              </a:rPr>
              <a:t> </a:t>
            </a:r>
            <a:r>
              <a:rPr sz="3200" spc="-11" dirty="0">
                <a:latin typeface="Times New Roman"/>
                <a:cs typeface="Times New Roman"/>
              </a:rPr>
              <a:t>principles</a:t>
            </a:r>
            <a:endParaRPr sz="3200">
              <a:latin typeface="Times New Roman"/>
              <a:cs typeface="Times New Roman"/>
            </a:endParaRPr>
          </a:p>
          <a:p>
            <a:pPr marL="355591" indent="-342891">
              <a:spcBef>
                <a:spcPts val="771"/>
              </a:spcBef>
              <a:buChar char="•"/>
              <a:tabLst>
                <a:tab pos="355591" algn="l"/>
              </a:tabLst>
            </a:pPr>
            <a:r>
              <a:rPr sz="3200" spc="-25" dirty="0">
                <a:latin typeface="Times New Roman"/>
                <a:cs typeface="Times New Roman"/>
              </a:rPr>
              <a:t>GCP</a:t>
            </a:r>
            <a:endParaRPr sz="3200">
              <a:latin typeface="Times New Roman"/>
              <a:cs typeface="Times New Roman"/>
            </a:endParaRPr>
          </a:p>
          <a:p>
            <a:pPr marL="355591" indent="-342891">
              <a:spcBef>
                <a:spcPts val="771"/>
              </a:spcBef>
              <a:buChar char="•"/>
              <a:tabLst>
                <a:tab pos="355591" algn="l"/>
              </a:tabLst>
            </a:pPr>
            <a:r>
              <a:rPr sz="3200" spc="-11" dirty="0">
                <a:latin typeface="Times New Roman"/>
                <a:cs typeface="Times New Roman"/>
              </a:rPr>
              <a:t>Consort</a:t>
            </a:r>
            <a:endParaRPr sz="3200">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42</a:t>
            </a:r>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762816">
              <a:spcBef>
                <a:spcPts val="105"/>
              </a:spcBef>
            </a:pPr>
            <a:r>
              <a:rPr sz="4400" b="0" dirty="0">
                <a:latin typeface="Times New Roman"/>
                <a:cs typeface="Times New Roman"/>
              </a:rPr>
              <a:t>Why</a:t>
            </a:r>
            <a:r>
              <a:rPr sz="4400" b="0" spc="-15" dirty="0">
                <a:latin typeface="Times New Roman"/>
                <a:cs typeface="Times New Roman"/>
              </a:rPr>
              <a:t> </a:t>
            </a:r>
            <a:r>
              <a:rPr sz="4400" b="0" spc="-11" dirty="0">
                <a:latin typeface="Times New Roman"/>
                <a:cs typeface="Times New Roman"/>
              </a:rPr>
              <a:t>Blind?</a:t>
            </a:r>
            <a:endParaRPr sz="4400">
              <a:latin typeface="Times New Roman"/>
              <a:cs typeface="Times New Roman"/>
            </a:endParaRPr>
          </a:p>
        </p:txBody>
      </p:sp>
      <p:sp>
        <p:nvSpPr>
          <p:cNvPr id="3" name="object 3"/>
          <p:cNvSpPr txBox="1"/>
          <p:nvPr/>
        </p:nvSpPr>
        <p:spPr>
          <a:xfrm>
            <a:off x="1428751" y="2024891"/>
            <a:ext cx="5914391" cy="3155351"/>
          </a:xfrm>
          <a:prstGeom prst="rect">
            <a:avLst/>
          </a:prstGeom>
        </p:spPr>
        <p:txBody>
          <a:bodyPr vert="horz" wrap="square" lIns="0" tIns="13335" rIns="0" bIns="0" rtlCol="0">
            <a:spAutoFit/>
          </a:bodyPr>
          <a:lstStyle/>
          <a:p>
            <a:pPr marL="355591" marR="5080" indent="-342891">
              <a:spcBef>
                <a:spcPts val="105"/>
              </a:spcBef>
              <a:buChar char="•"/>
              <a:tabLst>
                <a:tab pos="355591" algn="l"/>
              </a:tabLst>
            </a:pPr>
            <a:r>
              <a:rPr sz="3200" dirty="0">
                <a:latin typeface="Times New Roman"/>
                <a:cs typeface="Times New Roman"/>
              </a:rPr>
              <a:t>Maintains</a:t>
            </a:r>
            <a:r>
              <a:rPr sz="3200" spc="-15" dirty="0">
                <a:latin typeface="Times New Roman"/>
                <a:cs typeface="Times New Roman"/>
              </a:rPr>
              <a:t> </a:t>
            </a:r>
            <a:r>
              <a:rPr sz="3200" dirty="0">
                <a:latin typeface="Times New Roman"/>
                <a:cs typeface="Times New Roman"/>
              </a:rPr>
              <a:t>balanced</a:t>
            </a:r>
            <a:r>
              <a:rPr sz="3200" spc="-15" dirty="0">
                <a:latin typeface="Times New Roman"/>
                <a:cs typeface="Times New Roman"/>
              </a:rPr>
              <a:t> </a:t>
            </a:r>
            <a:r>
              <a:rPr sz="3200" dirty="0">
                <a:latin typeface="Times New Roman"/>
                <a:cs typeface="Times New Roman"/>
              </a:rPr>
              <a:t>groups</a:t>
            </a:r>
            <a:r>
              <a:rPr sz="3200" spc="-25" dirty="0">
                <a:latin typeface="Times New Roman"/>
                <a:cs typeface="Times New Roman"/>
              </a:rPr>
              <a:t> </a:t>
            </a:r>
            <a:r>
              <a:rPr sz="3200" spc="-11" dirty="0">
                <a:latin typeface="Times New Roman"/>
                <a:cs typeface="Times New Roman"/>
              </a:rPr>
              <a:t>during </a:t>
            </a:r>
            <a:r>
              <a:rPr sz="3200" dirty="0">
                <a:latin typeface="Times New Roman"/>
                <a:cs typeface="Times New Roman"/>
              </a:rPr>
              <a:t>follow-</a:t>
            </a:r>
            <a:r>
              <a:rPr sz="3200" spc="-25" dirty="0">
                <a:latin typeface="Times New Roman"/>
                <a:cs typeface="Times New Roman"/>
              </a:rPr>
              <a:t>up</a:t>
            </a:r>
            <a:endParaRPr sz="3200">
              <a:latin typeface="Times New Roman"/>
              <a:cs typeface="Times New Roman"/>
            </a:endParaRPr>
          </a:p>
          <a:p>
            <a:pPr marL="354956" indent="-342257">
              <a:spcBef>
                <a:spcPts val="765"/>
              </a:spcBef>
              <a:buChar char="•"/>
              <a:tabLst>
                <a:tab pos="354956" algn="l"/>
              </a:tabLst>
            </a:pPr>
            <a:r>
              <a:rPr sz="3200" spc="-11" dirty="0">
                <a:latin typeface="Times New Roman"/>
                <a:cs typeface="Times New Roman"/>
              </a:rPr>
              <a:t>Eliminates</a:t>
            </a:r>
            <a:endParaRPr sz="3200">
              <a:latin typeface="Times New Roman"/>
              <a:cs typeface="Times New Roman"/>
            </a:endParaRPr>
          </a:p>
          <a:p>
            <a:pPr marL="755632" lvl="1" indent="-285744">
              <a:spcBef>
                <a:spcPts val="680"/>
              </a:spcBef>
              <a:buChar char="–"/>
              <a:tabLst>
                <a:tab pos="755632" algn="l"/>
              </a:tabLst>
            </a:pPr>
            <a:r>
              <a:rPr sz="2800" spc="-11" dirty="0">
                <a:latin typeface="Times New Roman"/>
                <a:cs typeface="Times New Roman"/>
              </a:rPr>
              <a:t>cointervention</a:t>
            </a:r>
            <a:endParaRPr sz="2800">
              <a:latin typeface="Times New Roman"/>
              <a:cs typeface="Times New Roman"/>
            </a:endParaRPr>
          </a:p>
          <a:p>
            <a:pPr marL="755632" lvl="1" indent="-285744">
              <a:spcBef>
                <a:spcPts val="671"/>
              </a:spcBef>
              <a:buChar char="–"/>
              <a:tabLst>
                <a:tab pos="755632" algn="l"/>
              </a:tabLst>
            </a:pPr>
            <a:r>
              <a:rPr sz="2800" dirty="0">
                <a:latin typeface="Times New Roman"/>
                <a:cs typeface="Times New Roman"/>
              </a:rPr>
              <a:t>biased</a:t>
            </a:r>
            <a:r>
              <a:rPr sz="2800" spc="-111" dirty="0">
                <a:latin typeface="Times New Roman"/>
                <a:cs typeface="Times New Roman"/>
              </a:rPr>
              <a:t> </a:t>
            </a:r>
            <a:r>
              <a:rPr sz="2800" dirty="0">
                <a:latin typeface="Times New Roman"/>
                <a:cs typeface="Times New Roman"/>
              </a:rPr>
              <a:t>outcome</a:t>
            </a:r>
            <a:r>
              <a:rPr sz="2800" spc="-91" dirty="0">
                <a:latin typeface="Times New Roman"/>
                <a:cs typeface="Times New Roman"/>
              </a:rPr>
              <a:t> </a:t>
            </a:r>
            <a:r>
              <a:rPr sz="2800" spc="-11" dirty="0">
                <a:latin typeface="Times New Roman"/>
                <a:cs typeface="Times New Roman"/>
              </a:rPr>
              <a:t>ascertainment</a:t>
            </a:r>
            <a:endParaRPr sz="2800">
              <a:latin typeface="Times New Roman"/>
              <a:cs typeface="Times New Roman"/>
            </a:endParaRPr>
          </a:p>
          <a:p>
            <a:pPr marL="755632" lvl="1" indent="-285744">
              <a:spcBef>
                <a:spcPts val="671"/>
              </a:spcBef>
              <a:buChar char="–"/>
              <a:tabLst>
                <a:tab pos="755632" algn="l"/>
              </a:tabLst>
            </a:pPr>
            <a:r>
              <a:rPr sz="2800" dirty="0">
                <a:latin typeface="Times New Roman"/>
                <a:cs typeface="Times New Roman"/>
              </a:rPr>
              <a:t>biased</a:t>
            </a:r>
            <a:r>
              <a:rPr sz="2800" spc="-80" dirty="0">
                <a:latin typeface="Times New Roman"/>
                <a:cs typeface="Times New Roman"/>
              </a:rPr>
              <a:t> </a:t>
            </a:r>
            <a:r>
              <a:rPr sz="2800" spc="-11" dirty="0">
                <a:latin typeface="Times New Roman"/>
                <a:cs typeface="Times New Roman"/>
              </a:rPr>
              <a:t>measurement</a:t>
            </a:r>
            <a:r>
              <a:rPr sz="2800" spc="-51" dirty="0">
                <a:latin typeface="Times New Roman"/>
                <a:cs typeface="Times New Roman"/>
              </a:rPr>
              <a:t> </a:t>
            </a:r>
            <a:r>
              <a:rPr sz="2800" dirty="0">
                <a:latin typeface="Times New Roman"/>
                <a:cs typeface="Times New Roman"/>
              </a:rPr>
              <a:t>of</a:t>
            </a:r>
            <a:r>
              <a:rPr sz="2800" spc="-55" dirty="0">
                <a:latin typeface="Times New Roman"/>
                <a:cs typeface="Times New Roman"/>
              </a:rPr>
              <a:t> </a:t>
            </a:r>
            <a:r>
              <a:rPr sz="2800" spc="-11" dirty="0">
                <a:latin typeface="Times New Roman"/>
                <a:cs typeface="Times New Roman"/>
              </a:rPr>
              <a:t>outcome</a:t>
            </a:r>
            <a:endParaRPr sz="28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43</a:t>
            </a:r>
          </a:p>
        </p:txBody>
      </p:sp>
      <p:sp>
        <p:nvSpPr>
          <p:cNvPr id="2" name="object 2"/>
          <p:cNvSpPr txBox="1">
            <a:spLocks noGrp="1"/>
          </p:cNvSpPr>
          <p:nvPr>
            <p:ph type="title"/>
          </p:nvPr>
        </p:nvSpPr>
        <p:spPr>
          <a:xfrm>
            <a:off x="598767" y="485394"/>
            <a:ext cx="10994473" cy="1000146"/>
          </a:xfrm>
          <a:prstGeom prst="rect">
            <a:avLst/>
          </a:prstGeom>
        </p:spPr>
        <p:txBody>
          <a:bodyPr vert="horz" wrap="square" lIns="0" tIns="319913" rIns="0" bIns="0" rtlCol="0">
            <a:spAutoFit/>
          </a:bodyPr>
          <a:lstStyle/>
          <a:p>
            <a:pPr marL="1333467">
              <a:spcBef>
                <a:spcPts val="105"/>
              </a:spcBef>
            </a:pPr>
            <a:r>
              <a:rPr sz="4400" b="0" dirty="0"/>
              <a:t>How</a:t>
            </a:r>
            <a:r>
              <a:rPr sz="4400" b="0" spc="-5" dirty="0"/>
              <a:t> </a:t>
            </a:r>
            <a:r>
              <a:rPr sz="4400" b="0" dirty="0"/>
              <a:t>to</a:t>
            </a:r>
            <a:r>
              <a:rPr sz="4400" b="0" spc="5" dirty="0"/>
              <a:t> </a:t>
            </a:r>
            <a:r>
              <a:rPr sz="4400" b="0" dirty="0"/>
              <a:t>perfom</a:t>
            </a:r>
            <a:r>
              <a:rPr sz="4400" b="0" spc="5" dirty="0"/>
              <a:t> </a:t>
            </a:r>
            <a:r>
              <a:rPr sz="4400" b="0" spc="-11" dirty="0"/>
              <a:t>blinding</a:t>
            </a:r>
            <a:endParaRPr sz="4400"/>
          </a:p>
        </p:txBody>
      </p:sp>
      <p:sp>
        <p:nvSpPr>
          <p:cNvPr id="3" name="object 3"/>
          <p:cNvSpPr txBox="1"/>
          <p:nvPr/>
        </p:nvSpPr>
        <p:spPr>
          <a:xfrm>
            <a:off x="1628014" y="2418032"/>
            <a:ext cx="6369051" cy="1983235"/>
          </a:xfrm>
          <a:prstGeom prst="rect">
            <a:avLst/>
          </a:prstGeom>
        </p:spPr>
        <p:txBody>
          <a:bodyPr vert="horz" wrap="square" lIns="0" tIns="13335" rIns="0" bIns="0" rtlCol="0">
            <a:spAutoFit/>
          </a:bodyPr>
          <a:lstStyle/>
          <a:p>
            <a:pPr marL="354956" indent="-342257">
              <a:spcBef>
                <a:spcPts val="105"/>
              </a:spcBef>
              <a:buChar char="•"/>
              <a:tabLst>
                <a:tab pos="354956" algn="l"/>
              </a:tabLst>
            </a:pPr>
            <a:r>
              <a:rPr sz="3200" dirty="0">
                <a:latin typeface="Arial"/>
                <a:cs typeface="Arial"/>
              </a:rPr>
              <a:t>individually</a:t>
            </a:r>
            <a:r>
              <a:rPr sz="3200" spc="-91" dirty="0">
                <a:latin typeface="Arial"/>
                <a:cs typeface="Arial"/>
              </a:rPr>
              <a:t> </a:t>
            </a:r>
            <a:r>
              <a:rPr sz="3200" dirty="0">
                <a:latin typeface="Arial"/>
                <a:cs typeface="Arial"/>
              </a:rPr>
              <a:t>labeled</a:t>
            </a:r>
            <a:r>
              <a:rPr sz="3200" spc="-80" dirty="0">
                <a:latin typeface="Arial"/>
                <a:cs typeface="Arial"/>
              </a:rPr>
              <a:t> </a:t>
            </a:r>
            <a:r>
              <a:rPr sz="3200" spc="-11" dirty="0">
                <a:latin typeface="Arial"/>
                <a:cs typeface="Arial"/>
              </a:rPr>
              <a:t>containers?</a:t>
            </a:r>
            <a:endParaRPr sz="3200">
              <a:latin typeface="Arial"/>
              <a:cs typeface="Arial"/>
            </a:endParaRPr>
          </a:p>
          <a:p>
            <a:pPr marL="354956" indent="-342257">
              <a:spcBef>
                <a:spcPts val="5"/>
              </a:spcBef>
              <a:buChar char="•"/>
              <a:tabLst>
                <a:tab pos="354956" algn="l"/>
              </a:tabLst>
            </a:pPr>
            <a:r>
              <a:rPr sz="3200" dirty="0">
                <a:latin typeface="Arial"/>
                <a:cs typeface="Arial"/>
              </a:rPr>
              <a:t>Few</a:t>
            </a:r>
            <a:r>
              <a:rPr sz="3200" spc="-40" dirty="0">
                <a:latin typeface="Arial"/>
                <a:cs typeface="Arial"/>
              </a:rPr>
              <a:t> </a:t>
            </a:r>
            <a:r>
              <a:rPr sz="3200" spc="-11" dirty="0">
                <a:latin typeface="Arial"/>
                <a:cs typeface="Arial"/>
              </a:rPr>
              <a:t>codes?</a:t>
            </a:r>
            <a:endParaRPr sz="3200">
              <a:latin typeface="Arial"/>
              <a:cs typeface="Arial"/>
            </a:endParaRPr>
          </a:p>
          <a:p>
            <a:pPr marL="355591" marR="5080" indent="-342891">
              <a:buChar char="•"/>
              <a:tabLst>
                <a:tab pos="355591" algn="l"/>
              </a:tabLst>
            </a:pPr>
            <a:r>
              <a:rPr sz="3200" dirty="0">
                <a:latin typeface="Arial"/>
                <a:cs typeface="Arial"/>
              </a:rPr>
              <a:t>Only</a:t>
            </a:r>
            <a:r>
              <a:rPr sz="3200" spc="-31" dirty="0">
                <a:latin typeface="Arial"/>
                <a:cs typeface="Arial"/>
              </a:rPr>
              <a:t> </a:t>
            </a:r>
            <a:r>
              <a:rPr sz="3200" dirty="0">
                <a:latin typeface="Arial"/>
                <a:cs typeface="Arial"/>
              </a:rPr>
              <a:t>two</a:t>
            </a:r>
            <a:r>
              <a:rPr sz="3200" spc="-31" dirty="0">
                <a:latin typeface="Arial"/>
                <a:cs typeface="Arial"/>
              </a:rPr>
              <a:t> </a:t>
            </a:r>
            <a:r>
              <a:rPr sz="3200" dirty="0">
                <a:latin typeface="Arial"/>
                <a:cs typeface="Arial"/>
              </a:rPr>
              <a:t>types</a:t>
            </a:r>
            <a:r>
              <a:rPr sz="3200" spc="-25" dirty="0">
                <a:latin typeface="Arial"/>
                <a:cs typeface="Arial"/>
              </a:rPr>
              <a:t> </a:t>
            </a:r>
            <a:r>
              <a:rPr sz="3200" dirty="0">
                <a:latin typeface="Arial"/>
                <a:cs typeface="Arial"/>
              </a:rPr>
              <a:t>of</a:t>
            </a:r>
            <a:r>
              <a:rPr sz="3200" spc="-25" dirty="0">
                <a:latin typeface="Arial"/>
                <a:cs typeface="Arial"/>
              </a:rPr>
              <a:t> </a:t>
            </a:r>
            <a:r>
              <a:rPr sz="3200" dirty="0">
                <a:latin typeface="Arial"/>
                <a:cs typeface="Arial"/>
              </a:rPr>
              <a:t>containers</a:t>
            </a:r>
            <a:r>
              <a:rPr sz="3200" spc="-31" dirty="0">
                <a:latin typeface="Arial"/>
                <a:cs typeface="Arial"/>
              </a:rPr>
              <a:t> </a:t>
            </a:r>
            <a:r>
              <a:rPr sz="3200" dirty="0">
                <a:latin typeface="Arial"/>
                <a:cs typeface="Arial"/>
              </a:rPr>
              <a:t>(A</a:t>
            </a:r>
            <a:r>
              <a:rPr sz="3200" spc="-25" dirty="0">
                <a:latin typeface="Arial"/>
                <a:cs typeface="Arial"/>
              </a:rPr>
              <a:t> </a:t>
            </a:r>
            <a:r>
              <a:rPr sz="3200" spc="-51" dirty="0">
                <a:latin typeface="Arial"/>
                <a:cs typeface="Arial"/>
              </a:rPr>
              <a:t>&amp; </a:t>
            </a:r>
            <a:r>
              <a:rPr sz="3200" dirty="0">
                <a:latin typeface="Arial"/>
                <a:cs typeface="Arial"/>
              </a:rPr>
              <a:t>B):</a:t>
            </a:r>
            <a:r>
              <a:rPr sz="3200" spc="-20" dirty="0">
                <a:latin typeface="Arial"/>
                <a:cs typeface="Arial"/>
              </a:rPr>
              <a:t> </a:t>
            </a:r>
            <a:r>
              <a:rPr sz="3200" dirty="0">
                <a:latin typeface="Arial"/>
                <a:cs typeface="Arial"/>
              </a:rPr>
              <a:t>easily</a:t>
            </a:r>
            <a:r>
              <a:rPr sz="3200" spc="-20" dirty="0">
                <a:latin typeface="Arial"/>
                <a:cs typeface="Arial"/>
              </a:rPr>
              <a:t> </a:t>
            </a:r>
            <a:r>
              <a:rPr sz="3200" spc="-11" dirty="0">
                <a:latin typeface="Arial"/>
                <a:cs typeface="Arial"/>
              </a:rPr>
              <a:t>un-blinded</a:t>
            </a:r>
            <a:endParaRPr sz="32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44</a:t>
            </a:r>
          </a:p>
        </p:txBody>
      </p:sp>
      <p:sp>
        <p:nvSpPr>
          <p:cNvPr id="2" name="object 2"/>
          <p:cNvSpPr txBox="1">
            <a:spLocks noGrp="1"/>
          </p:cNvSpPr>
          <p:nvPr>
            <p:ph type="title"/>
          </p:nvPr>
        </p:nvSpPr>
        <p:spPr>
          <a:xfrm>
            <a:off x="2391920" y="813564"/>
            <a:ext cx="4358005" cy="690574"/>
          </a:xfrm>
          <a:prstGeom prst="rect">
            <a:avLst/>
          </a:prstGeom>
        </p:spPr>
        <p:txBody>
          <a:bodyPr vert="horz" wrap="square" lIns="0" tIns="13335" rIns="0" bIns="0" rtlCol="0">
            <a:spAutoFit/>
          </a:bodyPr>
          <a:lstStyle/>
          <a:p>
            <a:pPr marL="12700">
              <a:spcBef>
                <a:spcPts val="105"/>
              </a:spcBef>
            </a:pPr>
            <a:r>
              <a:rPr sz="4400" b="0" dirty="0">
                <a:latin typeface="Times New Roman"/>
                <a:cs typeface="Times New Roman"/>
              </a:rPr>
              <a:t>Is it really</a:t>
            </a:r>
            <a:r>
              <a:rPr sz="4400" b="0" spc="-25" dirty="0">
                <a:latin typeface="Times New Roman"/>
                <a:cs typeface="Times New Roman"/>
              </a:rPr>
              <a:t> </a:t>
            </a:r>
            <a:r>
              <a:rPr sz="4400" b="0" spc="-11" dirty="0">
                <a:latin typeface="Times New Roman"/>
                <a:cs typeface="Times New Roman"/>
              </a:rPr>
              <a:t>blinded?</a:t>
            </a:r>
            <a:endParaRPr sz="4400">
              <a:latin typeface="Times New Roman"/>
              <a:cs typeface="Times New Roman"/>
            </a:endParaRPr>
          </a:p>
        </p:txBody>
      </p:sp>
      <p:sp>
        <p:nvSpPr>
          <p:cNvPr id="3" name="object 3"/>
          <p:cNvSpPr txBox="1"/>
          <p:nvPr/>
        </p:nvSpPr>
        <p:spPr>
          <a:xfrm>
            <a:off x="764542" y="1806019"/>
            <a:ext cx="6767831" cy="3956019"/>
          </a:xfrm>
          <a:prstGeom prst="rect">
            <a:avLst/>
          </a:prstGeom>
        </p:spPr>
        <p:txBody>
          <a:bodyPr vert="horz" wrap="square" lIns="0" tIns="123825" rIns="0" bIns="0" rtlCol="0">
            <a:spAutoFit/>
          </a:bodyPr>
          <a:lstStyle/>
          <a:p>
            <a:pPr marL="12700">
              <a:spcBef>
                <a:spcPts val="975"/>
              </a:spcBef>
            </a:pPr>
            <a:r>
              <a:rPr sz="3600" dirty="0">
                <a:latin typeface="Times New Roman"/>
                <a:cs typeface="Times New Roman"/>
              </a:rPr>
              <a:t>Difficult</a:t>
            </a:r>
            <a:r>
              <a:rPr sz="3600" spc="-11" dirty="0">
                <a:latin typeface="Times New Roman"/>
                <a:cs typeface="Times New Roman"/>
              </a:rPr>
              <a:t> </a:t>
            </a:r>
            <a:r>
              <a:rPr sz="3600" dirty="0">
                <a:latin typeface="Times New Roman"/>
                <a:cs typeface="Times New Roman"/>
              </a:rPr>
              <a:t>even</a:t>
            </a:r>
            <a:r>
              <a:rPr sz="3600" spc="15" dirty="0">
                <a:latin typeface="Times New Roman"/>
                <a:cs typeface="Times New Roman"/>
              </a:rPr>
              <a:t> </a:t>
            </a:r>
            <a:r>
              <a:rPr sz="3600" dirty="0">
                <a:latin typeface="Times New Roman"/>
                <a:cs typeface="Times New Roman"/>
              </a:rPr>
              <a:t>for</a:t>
            </a:r>
            <a:r>
              <a:rPr sz="3600" spc="11" dirty="0">
                <a:latin typeface="Times New Roman"/>
                <a:cs typeface="Times New Roman"/>
              </a:rPr>
              <a:t> </a:t>
            </a:r>
            <a:r>
              <a:rPr sz="3600" spc="-11" dirty="0">
                <a:latin typeface="Times New Roman"/>
                <a:cs typeface="Times New Roman"/>
              </a:rPr>
              <a:t>drugs</a:t>
            </a:r>
            <a:endParaRPr sz="3600">
              <a:latin typeface="Times New Roman"/>
              <a:cs typeface="Times New Roman"/>
            </a:endParaRPr>
          </a:p>
          <a:p>
            <a:pPr marL="755632" marR="5080" indent="-285744" algn="just">
              <a:lnSpc>
                <a:spcPct val="108800"/>
              </a:lnSpc>
              <a:spcBef>
                <a:spcPts val="445"/>
              </a:spcBef>
              <a:buChar char="–"/>
              <a:tabLst>
                <a:tab pos="927077" algn="l"/>
              </a:tabLst>
            </a:pPr>
            <a:r>
              <a:rPr sz="3200" dirty="0">
                <a:latin typeface="Times New Roman"/>
                <a:cs typeface="Times New Roman"/>
              </a:rPr>
              <a:t>identical</a:t>
            </a:r>
            <a:r>
              <a:rPr sz="3200" spc="-25" dirty="0">
                <a:latin typeface="Times New Roman"/>
                <a:cs typeface="Times New Roman"/>
              </a:rPr>
              <a:t> </a:t>
            </a:r>
            <a:r>
              <a:rPr sz="3200" dirty="0">
                <a:latin typeface="Times New Roman"/>
                <a:cs typeface="Times New Roman"/>
              </a:rPr>
              <a:t>placebo</a:t>
            </a:r>
            <a:r>
              <a:rPr sz="3200" spc="-20" dirty="0">
                <a:latin typeface="Times New Roman"/>
                <a:cs typeface="Times New Roman"/>
              </a:rPr>
              <a:t> </a:t>
            </a:r>
            <a:r>
              <a:rPr sz="3200" dirty="0">
                <a:latin typeface="Times New Roman"/>
                <a:cs typeface="Times New Roman"/>
              </a:rPr>
              <a:t>difficult</a:t>
            </a:r>
            <a:r>
              <a:rPr sz="3200" spc="-35" dirty="0">
                <a:latin typeface="Times New Roman"/>
                <a:cs typeface="Times New Roman"/>
              </a:rPr>
              <a:t> </a:t>
            </a:r>
            <a:r>
              <a:rPr sz="3200" dirty="0">
                <a:latin typeface="Times New Roman"/>
                <a:cs typeface="Times New Roman"/>
              </a:rPr>
              <a:t>to</a:t>
            </a:r>
            <a:r>
              <a:rPr sz="3200" spc="11" dirty="0">
                <a:latin typeface="Times New Roman"/>
                <a:cs typeface="Times New Roman"/>
              </a:rPr>
              <a:t> </a:t>
            </a:r>
            <a:r>
              <a:rPr sz="3200" spc="-11" dirty="0">
                <a:latin typeface="Times New Roman"/>
                <a:cs typeface="Times New Roman"/>
              </a:rPr>
              <a:t>prepare 	</a:t>
            </a:r>
            <a:r>
              <a:rPr sz="2800" dirty="0">
                <a:latin typeface="Times New Roman"/>
                <a:cs typeface="Times New Roman"/>
              </a:rPr>
              <a:t>drug</a:t>
            </a:r>
            <a:r>
              <a:rPr sz="2800" spc="-80" dirty="0">
                <a:latin typeface="Times New Roman"/>
                <a:cs typeface="Times New Roman"/>
              </a:rPr>
              <a:t> </a:t>
            </a:r>
            <a:r>
              <a:rPr sz="2800" dirty="0">
                <a:latin typeface="Times New Roman"/>
                <a:cs typeface="Times New Roman"/>
              </a:rPr>
              <a:t>may</a:t>
            </a:r>
            <a:r>
              <a:rPr sz="2800" spc="-55" dirty="0">
                <a:latin typeface="Times New Roman"/>
                <a:cs typeface="Times New Roman"/>
              </a:rPr>
              <a:t> </a:t>
            </a:r>
            <a:r>
              <a:rPr sz="2800" dirty="0">
                <a:latin typeface="Times New Roman"/>
                <a:cs typeface="Times New Roman"/>
              </a:rPr>
              <a:t>smell,</a:t>
            </a:r>
            <a:r>
              <a:rPr sz="2800" spc="-71" dirty="0">
                <a:latin typeface="Times New Roman"/>
                <a:cs typeface="Times New Roman"/>
              </a:rPr>
              <a:t> </a:t>
            </a:r>
            <a:r>
              <a:rPr sz="2800" dirty="0">
                <a:latin typeface="Times New Roman"/>
                <a:cs typeface="Times New Roman"/>
              </a:rPr>
              <a:t>feel</a:t>
            </a:r>
            <a:r>
              <a:rPr sz="2800" spc="-71" dirty="0">
                <a:latin typeface="Times New Roman"/>
                <a:cs typeface="Times New Roman"/>
              </a:rPr>
              <a:t> </a:t>
            </a:r>
            <a:r>
              <a:rPr sz="2800" dirty="0">
                <a:latin typeface="Times New Roman"/>
                <a:cs typeface="Times New Roman"/>
              </a:rPr>
              <a:t>different,</a:t>
            </a:r>
            <a:r>
              <a:rPr sz="2800" spc="-71" dirty="0">
                <a:latin typeface="Times New Roman"/>
                <a:cs typeface="Times New Roman"/>
              </a:rPr>
              <a:t> </a:t>
            </a:r>
            <a:r>
              <a:rPr sz="2800" dirty="0">
                <a:latin typeface="Times New Roman"/>
                <a:cs typeface="Times New Roman"/>
              </a:rPr>
              <a:t>taste</a:t>
            </a:r>
            <a:r>
              <a:rPr sz="2800" spc="-91" dirty="0">
                <a:latin typeface="Times New Roman"/>
                <a:cs typeface="Times New Roman"/>
              </a:rPr>
              <a:t> </a:t>
            </a:r>
            <a:r>
              <a:rPr sz="2800" spc="-11" dirty="0">
                <a:latin typeface="Times New Roman"/>
                <a:cs typeface="Times New Roman"/>
              </a:rPr>
              <a:t>(yes, 	</a:t>
            </a:r>
            <a:r>
              <a:rPr sz="2800" dirty="0">
                <a:latin typeface="Times New Roman"/>
                <a:cs typeface="Times New Roman"/>
              </a:rPr>
              <a:t>participants</a:t>
            </a:r>
            <a:r>
              <a:rPr sz="2800" spc="-105" dirty="0">
                <a:latin typeface="Times New Roman"/>
                <a:cs typeface="Times New Roman"/>
              </a:rPr>
              <a:t> </a:t>
            </a:r>
            <a:r>
              <a:rPr sz="2800" dirty="0">
                <a:latin typeface="Times New Roman"/>
                <a:cs typeface="Times New Roman"/>
              </a:rPr>
              <a:t>may</a:t>
            </a:r>
            <a:r>
              <a:rPr sz="2800" spc="-80" dirty="0">
                <a:latin typeface="Times New Roman"/>
                <a:cs typeface="Times New Roman"/>
              </a:rPr>
              <a:t> </a:t>
            </a:r>
            <a:r>
              <a:rPr sz="2800" dirty="0">
                <a:latin typeface="Times New Roman"/>
                <a:cs typeface="Times New Roman"/>
              </a:rPr>
              <a:t>taste</a:t>
            </a:r>
            <a:r>
              <a:rPr sz="2800" spc="-91" dirty="0">
                <a:latin typeface="Times New Roman"/>
                <a:cs typeface="Times New Roman"/>
              </a:rPr>
              <a:t> </a:t>
            </a:r>
            <a:r>
              <a:rPr sz="2800" spc="-20" dirty="0">
                <a:latin typeface="Times New Roman"/>
                <a:cs typeface="Times New Roman"/>
              </a:rPr>
              <a:t>it!)</a:t>
            </a:r>
            <a:endParaRPr sz="2800">
              <a:latin typeface="Times New Roman"/>
              <a:cs typeface="Times New Roman"/>
            </a:endParaRPr>
          </a:p>
          <a:p>
            <a:pPr marL="754996" marR="1000735" indent="-285744" algn="just">
              <a:spcBef>
                <a:spcPts val="765"/>
              </a:spcBef>
              <a:buChar char="–"/>
              <a:tabLst>
                <a:tab pos="756266" algn="l"/>
              </a:tabLst>
            </a:pPr>
            <a:r>
              <a:rPr sz="3200" dirty="0">
                <a:latin typeface="Times New Roman"/>
                <a:cs typeface="Times New Roman"/>
              </a:rPr>
              <a:t>drug</a:t>
            </a:r>
            <a:r>
              <a:rPr sz="3200" spc="-35" dirty="0">
                <a:latin typeface="Times New Roman"/>
                <a:cs typeface="Times New Roman"/>
              </a:rPr>
              <a:t> </a:t>
            </a:r>
            <a:r>
              <a:rPr sz="3200" dirty="0">
                <a:latin typeface="Times New Roman"/>
                <a:cs typeface="Times New Roman"/>
              </a:rPr>
              <a:t>may</a:t>
            </a:r>
            <a:r>
              <a:rPr sz="3200" spc="-15" dirty="0">
                <a:latin typeface="Times New Roman"/>
                <a:cs typeface="Times New Roman"/>
              </a:rPr>
              <a:t> </a:t>
            </a:r>
            <a:r>
              <a:rPr sz="3200" dirty="0">
                <a:latin typeface="Times New Roman"/>
                <a:cs typeface="Times New Roman"/>
              </a:rPr>
              <a:t>cause</a:t>
            </a:r>
            <a:r>
              <a:rPr sz="3200" spc="5" dirty="0">
                <a:latin typeface="Times New Roman"/>
                <a:cs typeface="Times New Roman"/>
              </a:rPr>
              <a:t> </a:t>
            </a:r>
            <a:r>
              <a:rPr sz="3200" dirty="0">
                <a:latin typeface="Times New Roman"/>
                <a:cs typeface="Times New Roman"/>
              </a:rPr>
              <a:t>side</a:t>
            </a:r>
            <a:r>
              <a:rPr sz="3200" spc="5" dirty="0">
                <a:latin typeface="Times New Roman"/>
                <a:cs typeface="Times New Roman"/>
              </a:rPr>
              <a:t> </a:t>
            </a:r>
            <a:r>
              <a:rPr sz="3200" dirty="0">
                <a:latin typeface="Times New Roman"/>
                <a:cs typeface="Times New Roman"/>
              </a:rPr>
              <a:t>effects</a:t>
            </a:r>
            <a:r>
              <a:rPr sz="3200" spc="-20" dirty="0">
                <a:latin typeface="Times New Roman"/>
                <a:cs typeface="Times New Roman"/>
              </a:rPr>
              <a:t> </a:t>
            </a:r>
            <a:r>
              <a:rPr sz="3200" spc="-51" dirty="0">
                <a:latin typeface="Times New Roman"/>
                <a:cs typeface="Times New Roman"/>
              </a:rPr>
              <a:t>→ 	</a:t>
            </a:r>
            <a:r>
              <a:rPr sz="3200" spc="-11" dirty="0">
                <a:latin typeface="Times New Roman"/>
                <a:cs typeface="Times New Roman"/>
              </a:rPr>
              <a:t>unblinding</a:t>
            </a:r>
            <a:endParaRPr sz="3200">
              <a:latin typeface="Times New Roman"/>
              <a:cs typeface="Times New Roman"/>
            </a:endParaRPr>
          </a:p>
          <a:p>
            <a:pPr marL="755632" indent="-285744" algn="just">
              <a:spcBef>
                <a:spcPts val="771"/>
              </a:spcBef>
              <a:buChar char="–"/>
              <a:tabLst>
                <a:tab pos="755632" algn="l"/>
              </a:tabLst>
            </a:pPr>
            <a:r>
              <a:rPr sz="3200" dirty="0">
                <a:latin typeface="Times New Roman"/>
                <a:cs typeface="Times New Roman"/>
              </a:rPr>
              <a:t>test results may</a:t>
            </a:r>
            <a:r>
              <a:rPr sz="3200" spc="-15" dirty="0">
                <a:latin typeface="Times New Roman"/>
                <a:cs typeface="Times New Roman"/>
              </a:rPr>
              <a:t> </a:t>
            </a:r>
            <a:r>
              <a:rPr sz="3200" spc="-11" dirty="0">
                <a:latin typeface="Times New Roman"/>
                <a:cs typeface="Times New Roman"/>
              </a:rPr>
              <a:t>unblind</a:t>
            </a:r>
            <a:endParaRPr sz="3200">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27451" y="470664"/>
            <a:ext cx="3721100" cy="690574"/>
          </a:xfrm>
          <a:prstGeom prst="rect">
            <a:avLst/>
          </a:prstGeom>
        </p:spPr>
        <p:txBody>
          <a:bodyPr vert="horz" wrap="square" lIns="0" tIns="13335" rIns="0" bIns="0" rtlCol="0">
            <a:spAutoFit/>
          </a:bodyPr>
          <a:lstStyle/>
          <a:p>
            <a:pPr marL="12700">
              <a:spcBef>
                <a:spcPts val="105"/>
              </a:spcBef>
            </a:pPr>
            <a:r>
              <a:rPr sz="4400" b="0" dirty="0">
                <a:latin typeface="Times New Roman"/>
                <a:cs typeface="Times New Roman"/>
              </a:rPr>
              <a:t>Why</a:t>
            </a:r>
            <a:r>
              <a:rPr sz="4400" b="0" spc="-15" dirty="0">
                <a:latin typeface="Times New Roman"/>
                <a:cs typeface="Times New Roman"/>
              </a:rPr>
              <a:t> </a:t>
            </a:r>
            <a:r>
              <a:rPr sz="4400" b="0" dirty="0">
                <a:latin typeface="Times New Roman"/>
                <a:cs typeface="Times New Roman"/>
              </a:rPr>
              <a:t>Not </a:t>
            </a:r>
            <a:r>
              <a:rPr sz="4400" b="0" spc="-11" dirty="0">
                <a:latin typeface="Times New Roman"/>
                <a:cs typeface="Times New Roman"/>
              </a:rPr>
              <a:t>Blind?</a:t>
            </a:r>
            <a:endParaRPr sz="4400">
              <a:latin typeface="Times New Roman"/>
              <a:cs typeface="Times New Roman"/>
            </a:endParaRPr>
          </a:p>
        </p:txBody>
      </p:sp>
      <p:sp>
        <p:nvSpPr>
          <p:cNvPr id="3" name="object 3"/>
          <p:cNvSpPr txBox="1"/>
          <p:nvPr/>
        </p:nvSpPr>
        <p:spPr>
          <a:xfrm>
            <a:off x="2804923" y="1643331"/>
            <a:ext cx="2581911" cy="4117153"/>
          </a:xfrm>
          <a:prstGeom prst="rect">
            <a:avLst/>
          </a:prstGeom>
        </p:spPr>
        <p:txBody>
          <a:bodyPr vert="horz" wrap="square" lIns="0" tIns="13335" rIns="0" bIns="0" rtlCol="0">
            <a:spAutoFit/>
          </a:bodyPr>
          <a:lstStyle/>
          <a:p>
            <a:pPr marL="354956" indent="-342257">
              <a:spcBef>
                <a:spcPts val="105"/>
              </a:spcBef>
              <a:buChar char="•"/>
              <a:tabLst>
                <a:tab pos="354956" algn="l"/>
              </a:tabLst>
            </a:pPr>
            <a:r>
              <a:rPr sz="3200" spc="-11" dirty="0">
                <a:latin typeface="Times New Roman"/>
                <a:cs typeface="Times New Roman"/>
              </a:rPr>
              <a:t>Impossible</a:t>
            </a:r>
            <a:endParaRPr sz="3200">
              <a:latin typeface="Times New Roman"/>
              <a:cs typeface="Times New Roman"/>
            </a:endParaRPr>
          </a:p>
          <a:p>
            <a:pPr marL="755632" lvl="1" indent="-285744">
              <a:spcBef>
                <a:spcPts val="5"/>
              </a:spcBef>
              <a:buChar char="–"/>
              <a:tabLst>
                <a:tab pos="755632" algn="l"/>
              </a:tabLst>
            </a:pPr>
            <a:r>
              <a:rPr sz="2800" spc="-11" dirty="0">
                <a:latin typeface="Times New Roman"/>
                <a:cs typeface="Times New Roman"/>
              </a:rPr>
              <a:t>surgery</a:t>
            </a:r>
            <a:endParaRPr sz="2800">
              <a:latin typeface="Times New Roman"/>
              <a:cs typeface="Times New Roman"/>
            </a:endParaRPr>
          </a:p>
          <a:p>
            <a:pPr marL="755632" lvl="1" indent="-285744">
              <a:buChar char="–"/>
              <a:tabLst>
                <a:tab pos="755632" algn="l"/>
              </a:tabLst>
            </a:pPr>
            <a:r>
              <a:rPr sz="2800" spc="-11" dirty="0">
                <a:latin typeface="Times New Roman"/>
                <a:cs typeface="Times New Roman"/>
              </a:rPr>
              <a:t>exercise</a:t>
            </a:r>
            <a:endParaRPr sz="2800">
              <a:latin typeface="Times New Roman"/>
              <a:cs typeface="Times New Roman"/>
            </a:endParaRPr>
          </a:p>
          <a:p>
            <a:pPr marL="755632" lvl="1" indent="-285744">
              <a:buChar char="–"/>
              <a:tabLst>
                <a:tab pos="755632" algn="l"/>
              </a:tabLst>
            </a:pPr>
            <a:r>
              <a:rPr sz="2800" spc="-20" dirty="0">
                <a:latin typeface="Times New Roman"/>
                <a:cs typeface="Times New Roman"/>
              </a:rPr>
              <a:t>diet</a:t>
            </a:r>
            <a:endParaRPr sz="2800">
              <a:latin typeface="Times New Roman"/>
              <a:cs typeface="Times New Roman"/>
            </a:endParaRPr>
          </a:p>
          <a:p>
            <a:pPr marL="755632" lvl="1" indent="-285744">
              <a:spcBef>
                <a:spcPts val="5"/>
              </a:spcBef>
              <a:buChar char="–"/>
              <a:tabLst>
                <a:tab pos="755632" algn="l"/>
              </a:tabLst>
            </a:pPr>
            <a:r>
              <a:rPr sz="2800" spc="-11" dirty="0">
                <a:latin typeface="Times New Roman"/>
                <a:cs typeface="Times New Roman"/>
              </a:rPr>
              <a:t>education</a:t>
            </a:r>
            <a:endParaRPr sz="2800">
              <a:latin typeface="Times New Roman"/>
              <a:cs typeface="Times New Roman"/>
            </a:endParaRPr>
          </a:p>
          <a:p>
            <a:pPr marL="354956" indent="-342257">
              <a:spcBef>
                <a:spcPts val="185"/>
              </a:spcBef>
              <a:buChar char="•"/>
              <a:tabLst>
                <a:tab pos="354956" algn="l"/>
              </a:tabLst>
            </a:pPr>
            <a:r>
              <a:rPr sz="3200" dirty="0">
                <a:latin typeface="Times New Roman"/>
                <a:cs typeface="Times New Roman"/>
              </a:rPr>
              <a:t>Possible,</a:t>
            </a:r>
            <a:r>
              <a:rPr sz="3200" spc="-15" dirty="0">
                <a:latin typeface="Times New Roman"/>
                <a:cs typeface="Times New Roman"/>
              </a:rPr>
              <a:t> </a:t>
            </a:r>
            <a:r>
              <a:rPr sz="3200" spc="-25" dirty="0">
                <a:latin typeface="Times New Roman"/>
                <a:cs typeface="Times New Roman"/>
              </a:rPr>
              <a:t>but</a:t>
            </a:r>
            <a:endParaRPr sz="3200">
              <a:latin typeface="Times New Roman"/>
              <a:cs typeface="Times New Roman"/>
            </a:endParaRPr>
          </a:p>
          <a:p>
            <a:pPr marL="755632" lvl="1" indent="-285744">
              <a:spcBef>
                <a:spcPts val="175"/>
              </a:spcBef>
              <a:buChar char="–"/>
              <a:tabLst>
                <a:tab pos="755632" algn="l"/>
              </a:tabLst>
            </a:pPr>
            <a:r>
              <a:rPr sz="2800" spc="-11" dirty="0">
                <a:latin typeface="Times New Roman"/>
                <a:cs typeface="Times New Roman"/>
              </a:rPr>
              <a:t>dangerous</a:t>
            </a:r>
            <a:endParaRPr sz="2800">
              <a:latin typeface="Times New Roman"/>
              <a:cs typeface="Times New Roman"/>
            </a:endParaRPr>
          </a:p>
          <a:p>
            <a:pPr marL="755632" lvl="1" indent="-285744">
              <a:spcBef>
                <a:spcPts val="165"/>
              </a:spcBef>
              <a:buChar char="–"/>
              <a:tabLst>
                <a:tab pos="755632" algn="l"/>
              </a:tabLst>
            </a:pPr>
            <a:r>
              <a:rPr sz="2800" spc="-11" dirty="0">
                <a:latin typeface="Times New Roman"/>
                <a:cs typeface="Times New Roman"/>
              </a:rPr>
              <a:t>painful</a:t>
            </a:r>
            <a:endParaRPr sz="2800">
              <a:latin typeface="Times New Roman"/>
              <a:cs typeface="Times New Roman"/>
            </a:endParaRPr>
          </a:p>
          <a:p>
            <a:pPr marL="755632" lvl="1" indent="-285744">
              <a:spcBef>
                <a:spcPts val="169"/>
              </a:spcBef>
              <a:buChar char="–"/>
              <a:tabLst>
                <a:tab pos="755632" algn="l"/>
              </a:tabLst>
            </a:pPr>
            <a:r>
              <a:rPr sz="2800" spc="-11" dirty="0">
                <a:latin typeface="Times New Roman"/>
                <a:cs typeface="Times New Roman"/>
              </a:rPr>
              <a:t>cumbersome</a:t>
            </a:r>
            <a:endParaRPr sz="2800">
              <a:latin typeface="Times New Roman"/>
              <a:cs typeface="Times New Roman"/>
            </a:endParaRPr>
          </a:p>
        </p:txBody>
      </p:sp>
      <p:sp>
        <p:nvSpPr>
          <p:cNvPr id="4" name="object 4"/>
          <p:cNvSpPr/>
          <p:nvPr/>
        </p:nvSpPr>
        <p:spPr>
          <a:xfrm>
            <a:off x="1219962" y="1372361"/>
            <a:ext cx="6637020" cy="0"/>
          </a:xfrm>
          <a:custGeom>
            <a:avLst/>
            <a:gdLst/>
            <a:ahLst/>
            <a:cxnLst/>
            <a:rect l="l" t="t" r="r" b="b"/>
            <a:pathLst>
              <a:path w="6637020">
                <a:moveTo>
                  <a:pt x="0" y="0"/>
                </a:moveTo>
                <a:lnTo>
                  <a:pt x="6637019" y="0"/>
                </a:lnTo>
              </a:path>
            </a:pathLst>
          </a:custGeom>
          <a:ln w="28956">
            <a:solidFill>
              <a:srgbClr val="00CC99"/>
            </a:solidFill>
          </a:ln>
        </p:spPr>
        <p:txBody>
          <a:bodyPr wrap="square" lIns="0" tIns="0" rIns="0" bIns="0" rtlCol="0"/>
          <a:lstStyle/>
          <a:p>
            <a:endParaRPr/>
          </a:p>
        </p:txBody>
      </p:sp>
      <p:sp>
        <p:nvSpPr>
          <p:cNvPr id="5" name="object 5"/>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45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46</a:t>
            </a:r>
          </a:p>
        </p:txBody>
      </p:sp>
      <p:sp>
        <p:nvSpPr>
          <p:cNvPr id="2" name="object 2"/>
          <p:cNvSpPr txBox="1">
            <a:spLocks noGrp="1"/>
          </p:cNvSpPr>
          <p:nvPr>
            <p:ph type="title"/>
          </p:nvPr>
        </p:nvSpPr>
        <p:spPr>
          <a:xfrm>
            <a:off x="2035559" y="478283"/>
            <a:ext cx="4702175" cy="1367682"/>
          </a:xfrm>
          <a:prstGeom prst="rect">
            <a:avLst/>
          </a:prstGeom>
        </p:spPr>
        <p:txBody>
          <a:bodyPr vert="horz" wrap="square" lIns="0" tIns="13335" rIns="0" bIns="0" rtlCol="0">
            <a:spAutoFit/>
          </a:bodyPr>
          <a:lstStyle/>
          <a:p>
            <a:pPr marL="1602065" marR="5080" indent="-1590000">
              <a:spcBef>
                <a:spcPts val="105"/>
              </a:spcBef>
            </a:pPr>
            <a:r>
              <a:rPr sz="4400" b="0" dirty="0">
                <a:latin typeface="Times New Roman"/>
                <a:cs typeface="Times New Roman"/>
              </a:rPr>
              <a:t>What</a:t>
            </a:r>
            <a:r>
              <a:rPr sz="4400" b="0" spc="-11" dirty="0">
                <a:latin typeface="Times New Roman"/>
                <a:cs typeface="Times New Roman"/>
              </a:rPr>
              <a:t> </a:t>
            </a:r>
            <a:r>
              <a:rPr sz="4400" b="0" dirty="0">
                <a:latin typeface="Times New Roman"/>
                <a:cs typeface="Times New Roman"/>
              </a:rPr>
              <a:t>if You</a:t>
            </a:r>
            <a:r>
              <a:rPr sz="4400" b="0" spc="-5" dirty="0">
                <a:latin typeface="Times New Roman"/>
                <a:cs typeface="Times New Roman"/>
              </a:rPr>
              <a:t> </a:t>
            </a:r>
            <a:r>
              <a:rPr sz="4400" b="0" spc="-11" dirty="0">
                <a:latin typeface="Times New Roman"/>
                <a:cs typeface="Times New Roman"/>
              </a:rPr>
              <a:t>“Can’t” Blind?</a:t>
            </a:r>
            <a:endParaRPr sz="4400">
              <a:latin typeface="Times New Roman"/>
              <a:cs typeface="Times New Roman"/>
            </a:endParaRPr>
          </a:p>
        </p:txBody>
      </p:sp>
      <p:sp>
        <p:nvSpPr>
          <p:cNvPr id="3" name="object 3"/>
          <p:cNvSpPr txBox="1"/>
          <p:nvPr/>
        </p:nvSpPr>
        <p:spPr>
          <a:xfrm>
            <a:off x="1534161" y="1990188"/>
            <a:ext cx="5916931" cy="3355406"/>
          </a:xfrm>
          <a:prstGeom prst="rect">
            <a:avLst/>
          </a:prstGeom>
        </p:spPr>
        <p:txBody>
          <a:bodyPr vert="horz" wrap="square" lIns="0" tIns="109855" rIns="0" bIns="0" rtlCol="0">
            <a:spAutoFit/>
          </a:bodyPr>
          <a:lstStyle/>
          <a:p>
            <a:pPr marL="354956" indent="-342257">
              <a:spcBef>
                <a:spcPts val="865"/>
              </a:spcBef>
              <a:buChar char="•"/>
              <a:tabLst>
                <a:tab pos="354956" algn="l"/>
              </a:tabLst>
            </a:pPr>
            <a:r>
              <a:rPr sz="3200" dirty="0">
                <a:latin typeface="Times New Roman"/>
                <a:cs typeface="Times New Roman"/>
              </a:rPr>
              <a:t>Be </a:t>
            </a:r>
            <a:r>
              <a:rPr sz="3200" spc="-11" dirty="0">
                <a:latin typeface="Times New Roman"/>
                <a:cs typeface="Times New Roman"/>
              </a:rPr>
              <a:t>courageous</a:t>
            </a:r>
            <a:endParaRPr sz="3200">
              <a:latin typeface="Times New Roman"/>
              <a:cs typeface="Times New Roman"/>
            </a:endParaRPr>
          </a:p>
          <a:p>
            <a:pPr marL="354956" indent="-342257">
              <a:spcBef>
                <a:spcPts val="765"/>
              </a:spcBef>
              <a:buChar char="•"/>
              <a:tabLst>
                <a:tab pos="354956" algn="l"/>
              </a:tabLst>
            </a:pPr>
            <a:r>
              <a:rPr sz="3200" dirty="0">
                <a:latin typeface="Times New Roman"/>
                <a:cs typeface="Times New Roman"/>
              </a:rPr>
              <a:t>Do</a:t>
            </a:r>
            <a:r>
              <a:rPr sz="3200" spc="-11" dirty="0">
                <a:latin typeface="Times New Roman"/>
                <a:cs typeface="Times New Roman"/>
              </a:rPr>
              <a:t> </a:t>
            </a:r>
            <a:r>
              <a:rPr sz="3200" dirty="0">
                <a:latin typeface="Times New Roman"/>
                <a:cs typeface="Times New Roman"/>
              </a:rPr>
              <a:t>the</a:t>
            </a:r>
            <a:r>
              <a:rPr sz="3200" spc="-20" dirty="0">
                <a:latin typeface="Times New Roman"/>
                <a:cs typeface="Times New Roman"/>
              </a:rPr>
              <a:t> </a:t>
            </a:r>
            <a:r>
              <a:rPr sz="3200" dirty="0">
                <a:latin typeface="Times New Roman"/>
                <a:cs typeface="Times New Roman"/>
              </a:rPr>
              <a:t>best</a:t>
            </a:r>
            <a:r>
              <a:rPr sz="3200" spc="-15" dirty="0">
                <a:latin typeface="Times New Roman"/>
                <a:cs typeface="Times New Roman"/>
              </a:rPr>
              <a:t> </a:t>
            </a:r>
            <a:r>
              <a:rPr sz="3200" dirty="0">
                <a:latin typeface="Times New Roman"/>
                <a:cs typeface="Times New Roman"/>
              </a:rPr>
              <a:t>you</a:t>
            </a:r>
            <a:r>
              <a:rPr sz="3200" spc="-11" dirty="0">
                <a:latin typeface="Times New Roman"/>
                <a:cs typeface="Times New Roman"/>
              </a:rPr>
              <a:t> </a:t>
            </a:r>
            <a:r>
              <a:rPr sz="3200" spc="-25" dirty="0">
                <a:latin typeface="Times New Roman"/>
                <a:cs typeface="Times New Roman"/>
              </a:rPr>
              <a:t>can</a:t>
            </a:r>
            <a:endParaRPr sz="3200">
              <a:latin typeface="Times New Roman"/>
              <a:cs typeface="Times New Roman"/>
            </a:endParaRPr>
          </a:p>
          <a:p>
            <a:pPr marL="755632" lvl="1" indent="-285744">
              <a:spcBef>
                <a:spcPts val="680"/>
              </a:spcBef>
              <a:buChar char="–"/>
              <a:tabLst>
                <a:tab pos="755632" algn="l"/>
              </a:tabLst>
            </a:pPr>
            <a:r>
              <a:rPr sz="2800" dirty="0">
                <a:latin typeface="Times New Roman"/>
                <a:cs typeface="Times New Roman"/>
              </a:rPr>
              <a:t>minimize</a:t>
            </a:r>
            <a:r>
              <a:rPr sz="2800" spc="-131" dirty="0">
                <a:latin typeface="Times New Roman"/>
                <a:cs typeface="Times New Roman"/>
              </a:rPr>
              <a:t> </a:t>
            </a:r>
            <a:r>
              <a:rPr sz="2800" dirty="0">
                <a:latin typeface="Times New Roman"/>
                <a:cs typeface="Times New Roman"/>
              </a:rPr>
              <a:t>differential</a:t>
            </a:r>
            <a:r>
              <a:rPr sz="2800" spc="-140" dirty="0">
                <a:latin typeface="Times New Roman"/>
                <a:cs typeface="Times New Roman"/>
              </a:rPr>
              <a:t> </a:t>
            </a:r>
            <a:r>
              <a:rPr sz="2800" spc="-11" dirty="0">
                <a:latin typeface="Times New Roman"/>
                <a:cs typeface="Times New Roman"/>
              </a:rPr>
              <a:t>cointervention</a:t>
            </a:r>
            <a:endParaRPr sz="2800">
              <a:latin typeface="Times New Roman"/>
              <a:cs typeface="Times New Roman"/>
            </a:endParaRPr>
          </a:p>
          <a:p>
            <a:pPr marL="755632" lvl="1" indent="-285744">
              <a:spcBef>
                <a:spcPts val="671"/>
              </a:spcBef>
              <a:buChar char="–"/>
              <a:tabLst>
                <a:tab pos="755632" algn="l"/>
              </a:tabLst>
            </a:pPr>
            <a:r>
              <a:rPr sz="2800" dirty="0">
                <a:latin typeface="Times New Roman"/>
                <a:cs typeface="Times New Roman"/>
              </a:rPr>
              <a:t>blind</a:t>
            </a:r>
            <a:r>
              <a:rPr sz="2800" spc="-100" dirty="0">
                <a:latin typeface="Times New Roman"/>
                <a:cs typeface="Times New Roman"/>
              </a:rPr>
              <a:t> </a:t>
            </a:r>
            <a:r>
              <a:rPr sz="2800" dirty="0">
                <a:latin typeface="Times New Roman"/>
                <a:cs typeface="Times New Roman"/>
              </a:rPr>
              <a:t>those</a:t>
            </a:r>
            <a:r>
              <a:rPr sz="2800" spc="-91" dirty="0">
                <a:latin typeface="Times New Roman"/>
                <a:cs typeface="Times New Roman"/>
              </a:rPr>
              <a:t> </a:t>
            </a:r>
            <a:r>
              <a:rPr sz="2800" dirty="0">
                <a:latin typeface="Times New Roman"/>
                <a:cs typeface="Times New Roman"/>
              </a:rPr>
              <a:t>measuring</a:t>
            </a:r>
            <a:r>
              <a:rPr sz="2800" spc="-80" dirty="0">
                <a:latin typeface="Times New Roman"/>
                <a:cs typeface="Times New Roman"/>
              </a:rPr>
              <a:t> </a:t>
            </a:r>
            <a:r>
              <a:rPr sz="2800" spc="-11" dirty="0">
                <a:latin typeface="Times New Roman"/>
                <a:cs typeface="Times New Roman"/>
              </a:rPr>
              <a:t>outcome</a:t>
            </a:r>
            <a:endParaRPr sz="2800">
              <a:latin typeface="Times New Roman"/>
              <a:cs typeface="Times New Roman"/>
            </a:endParaRPr>
          </a:p>
          <a:p>
            <a:pPr marL="755632" lvl="1" indent="-285744">
              <a:spcBef>
                <a:spcPts val="675"/>
              </a:spcBef>
              <a:buChar char="–"/>
              <a:tabLst>
                <a:tab pos="755632" algn="l"/>
              </a:tabLst>
            </a:pPr>
            <a:r>
              <a:rPr sz="2800" dirty="0">
                <a:latin typeface="Times New Roman"/>
                <a:cs typeface="Times New Roman"/>
              </a:rPr>
              <a:t>use</a:t>
            </a:r>
            <a:r>
              <a:rPr sz="2800" spc="-55" dirty="0">
                <a:latin typeface="Times New Roman"/>
                <a:cs typeface="Times New Roman"/>
              </a:rPr>
              <a:t> </a:t>
            </a:r>
            <a:r>
              <a:rPr sz="2800" dirty="0">
                <a:latin typeface="Times New Roman"/>
                <a:cs typeface="Times New Roman"/>
              </a:rPr>
              <a:t>“hard”</a:t>
            </a:r>
            <a:r>
              <a:rPr sz="2800" spc="-75" dirty="0">
                <a:latin typeface="Times New Roman"/>
                <a:cs typeface="Times New Roman"/>
              </a:rPr>
              <a:t> </a:t>
            </a:r>
            <a:r>
              <a:rPr sz="2800" spc="-11" dirty="0">
                <a:latin typeface="Times New Roman"/>
                <a:cs typeface="Times New Roman"/>
              </a:rPr>
              <a:t>outcomes</a:t>
            </a:r>
            <a:endParaRPr sz="2800">
              <a:latin typeface="Times New Roman"/>
              <a:cs typeface="Times New Roman"/>
            </a:endParaRPr>
          </a:p>
          <a:p>
            <a:pPr marL="354956" indent="-342257">
              <a:spcBef>
                <a:spcPts val="765"/>
              </a:spcBef>
              <a:buChar char="•"/>
              <a:tabLst>
                <a:tab pos="354956" algn="l"/>
              </a:tabLst>
            </a:pPr>
            <a:r>
              <a:rPr sz="3200" dirty="0">
                <a:latin typeface="Times New Roman"/>
                <a:cs typeface="Times New Roman"/>
              </a:rPr>
              <a:t>Measure</a:t>
            </a:r>
            <a:r>
              <a:rPr sz="3200" spc="-20" dirty="0">
                <a:latin typeface="Times New Roman"/>
                <a:cs typeface="Times New Roman"/>
              </a:rPr>
              <a:t> </a:t>
            </a:r>
            <a:r>
              <a:rPr sz="3200" dirty="0">
                <a:latin typeface="Times New Roman"/>
                <a:cs typeface="Times New Roman"/>
              </a:rPr>
              <a:t>degree</a:t>
            </a:r>
            <a:r>
              <a:rPr sz="3200" spc="-11" dirty="0">
                <a:latin typeface="Times New Roman"/>
                <a:cs typeface="Times New Roman"/>
              </a:rPr>
              <a:t> </a:t>
            </a:r>
            <a:r>
              <a:rPr sz="3200" dirty="0">
                <a:latin typeface="Times New Roman"/>
                <a:cs typeface="Times New Roman"/>
              </a:rPr>
              <a:t>of</a:t>
            </a:r>
            <a:r>
              <a:rPr sz="3200" spc="-11" dirty="0">
                <a:latin typeface="Times New Roman"/>
                <a:cs typeface="Times New Roman"/>
              </a:rPr>
              <a:t> unblinding</a:t>
            </a:r>
            <a:endParaRPr sz="320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47</a:t>
            </a:r>
          </a:p>
        </p:txBody>
      </p:sp>
      <p:sp>
        <p:nvSpPr>
          <p:cNvPr id="2" name="object 2"/>
          <p:cNvSpPr txBox="1">
            <a:spLocks noGrp="1"/>
          </p:cNvSpPr>
          <p:nvPr>
            <p:ph type="title"/>
          </p:nvPr>
        </p:nvSpPr>
        <p:spPr>
          <a:xfrm>
            <a:off x="228600" y="2209800"/>
            <a:ext cx="10994473" cy="1021946"/>
          </a:xfrm>
          <a:prstGeom prst="rect">
            <a:avLst/>
          </a:prstGeom>
        </p:spPr>
        <p:txBody>
          <a:bodyPr vert="horz" wrap="square" lIns="0" tIns="341503" rIns="0" bIns="0" rtlCol="0">
            <a:spAutoFit/>
          </a:bodyPr>
          <a:lstStyle/>
          <a:p>
            <a:pPr marL="1831293">
              <a:spcBef>
                <a:spcPts val="105"/>
              </a:spcBef>
            </a:pPr>
            <a:r>
              <a:rPr sz="4400" b="0" dirty="0">
                <a:latin typeface="Times New Roman"/>
                <a:cs typeface="Times New Roman"/>
              </a:rPr>
              <a:t>Health</a:t>
            </a:r>
            <a:r>
              <a:rPr sz="4400" b="0" spc="-11" dirty="0">
                <a:latin typeface="Times New Roman"/>
                <a:cs typeface="Times New Roman"/>
              </a:rPr>
              <a:t> Interventions</a:t>
            </a:r>
            <a:endParaRPr sz="4400">
              <a:latin typeface="Times New Roman"/>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48</a:t>
            </a:r>
          </a:p>
        </p:txBody>
      </p:sp>
      <p:sp>
        <p:nvSpPr>
          <p:cNvPr id="2" name="object 2"/>
          <p:cNvSpPr txBox="1">
            <a:spLocks noGrp="1"/>
          </p:cNvSpPr>
          <p:nvPr>
            <p:ph type="title"/>
          </p:nvPr>
        </p:nvSpPr>
        <p:spPr>
          <a:xfrm>
            <a:off x="2135251" y="647447"/>
            <a:ext cx="5679440" cy="505908"/>
          </a:xfrm>
          <a:prstGeom prst="rect">
            <a:avLst/>
          </a:prstGeom>
        </p:spPr>
        <p:txBody>
          <a:bodyPr vert="horz" wrap="square" lIns="0" tIns="13335" rIns="0" bIns="0" rtlCol="0">
            <a:spAutoFit/>
          </a:bodyPr>
          <a:lstStyle/>
          <a:p>
            <a:pPr marL="12700">
              <a:spcBef>
                <a:spcPts val="105"/>
              </a:spcBef>
            </a:pPr>
            <a:r>
              <a:rPr sz="3200" spc="-20" dirty="0"/>
              <a:t>Types</a:t>
            </a:r>
            <a:r>
              <a:rPr sz="3200" spc="-80" dirty="0"/>
              <a:t> </a:t>
            </a:r>
            <a:r>
              <a:rPr sz="3200" dirty="0"/>
              <a:t>of</a:t>
            </a:r>
            <a:r>
              <a:rPr sz="3200" spc="-71" dirty="0"/>
              <a:t> </a:t>
            </a:r>
            <a:r>
              <a:rPr sz="3200" dirty="0"/>
              <a:t>Health</a:t>
            </a:r>
            <a:r>
              <a:rPr sz="3200" spc="-91" dirty="0"/>
              <a:t> </a:t>
            </a:r>
            <a:r>
              <a:rPr sz="3200" spc="-11" dirty="0"/>
              <a:t>Interventions</a:t>
            </a:r>
            <a:endParaRPr sz="3200"/>
          </a:p>
        </p:txBody>
      </p:sp>
      <p:sp>
        <p:nvSpPr>
          <p:cNvPr id="3" name="object 3"/>
          <p:cNvSpPr txBox="1"/>
          <p:nvPr/>
        </p:nvSpPr>
        <p:spPr>
          <a:xfrm>
            <a:off x="1213208" y="1516231"/>
            <a:ext cx="6664325" cy="4242828"/>
          </a:xfrm>
          <a:prstGeom prst="rect">
            <a:avLst/>
          </a:prstGeom>
        </p:spPr>
        <p:txBody>
          <a:bodyPr vert="horz" wrap="square" lIns="0" tIns="226695" rIns="0" bIns="0" rtlCol="0">
            <a:spAutoFit/>
          </a:bodyPr>
          <a:lstStyle/>
          <a:p>
            <a:pPr marL="234309" indent="-221609">
              <a:spcBef>
                <a:spcPts val="1785"/>
              </a:spcBef>
              <a:buChar char="•"/>
              <a:tabLst>
                <a:tab pos="234309" algn="l"/>
              </a:tabLst>
            </a:pPr>
            <a:r>
              <a:rPr sz="2800" dirty="0">
                <a:latin typeface="Arial"/>
                <a:cs typeface="Arial"/>
              </a:rPr>
              <a:t>Therapeutic</a:t>
            </a:r>
            <a:r>
              <a:rPr sz="2800" spc="-155" dirty="0">
                <a:latin typeface="Arial"/>
                <a:cs typeface="Arial"/>
              </a:rPr>
              <a:t> </a:t>
            </a:r>
            <a:r>
              <a:rPr sz="2800" spc="-11" dirty="0">
                <a:latin typeface="Arial"/>
                <a:cs typeface="Arial"/>
              </a:rPr>
              <a:t>agents</a:t>
            </a:r>
            <a:endParaRPr sz="2800">
              <a:latin typeface="Arial"/>
              <a:cs typeface="Arial"/>
            </a:endParaRPr>
          </a:p>
          <a:p>
            <a:pPr marL="226689" marR="5080" indent="-214624">
              <a:lnSpc>
                <a:spcPts val="3020"/>
              </a:lnSpc>
              <a:spcBef>
                <a:spcPts val="2071"/>
              </a:spcBef>
              <a:buChar char="•"/>
              <a:tabLst>
                <a:tab pos="307967" algn="l"/>
              </a:tabLst>
            </a:pPr>
            <a:r>
              <a:rPr sz="2800" spc="-11" dirty="0">
                <a:latin typeface="Arial"/>
                <a:cs typeface="Arial"/>
              </a:rPr>
              <a:t>Treatment</a:t>
            </a:r>
            <a:r>
              <a:rPr sz="2800" spc="-51" dirty="0">
                <a:latin typeface="Arial"/>
                <a:cs typeface="Arial"/>
              </a:rPr>
              <a:t> </a:t>
            </a:r>
            <a:r>
              <a:rPr sz="2800" dirty="0">
                <a:latin typeface="Arial"/>
                <a:cs typeface="Arial"/>
              </a:rPr>
              <a:t>or</a:t>
            </a:r>
            <a:r>
              <a:rPr sz="2800" spc="-65" dirty="0">
                <a:latin typeface="Arial"/>
                <a:cs typeface="Arial"/>
              </a:rPr>
              <a:t> </a:t>
            </a:r>
            <a:r>
              <a:rPr sz="2800" dirty="0">
                <a:latin typeface="Arial"/>
                <a:cs typeface="Arial"/>
              </a:rPr>
              <a:t>prevention</a:t>
            </a:r>
            <a:r>
              <a:rPr sz="2800" spc="-75" dirty="0">
                <a:latin typeface="Arial"/>
                <a:cs typeface="Arial"/>
              </a:rPr>
              <a:t> </a:t>
            </a:r>
            <a:r>
              <a:rPr sz="2800" dirty="0">
                <a:latin typeface="Arial"/>
                <a:cs typeface="Arial"/>
              </a:rPr>
              <a:t>of</a:t>
            </a:r>
            <a:r>
              <a:rPr sz="2800" spc="-80" dirty="0">
                <a:latin typeface="Arial"/>
                <a:cs typeface="Arial"/>
              </a:rPr>
              <a:t> </a:t>
            </a:r>
            <a:r>
              <a:rPr sz="2800" dirty="0">
                <a:latin typeface="Arial"/>
                <a:cs typeface="Arial"/>
              </a:rPr>
              <a:t>infection</a:t>
            </a:r>
            <a:r>
              <a:rPr sz="2800" spc="-75" dirty="0">
                <a:latin typeface="Arial"/>
                <a:cs typeface="Arial"/>
              </a:rPr>
              <a:t> </a:t>
            </a:r>
            <a:r>
              <a:rPr sz="2800" dirty="0">
                <a:latin typeface="Arial"/>
                <a:cs typeface="Arial"/>
              </a:rPr>
              <a:t>or</a:t>
            </a:r>
            <a:r>
              <a:rPr sz="2800" spc="-31" dirty="0">
                <a:latin typeface="Arial"/>
                <a:cs typeface="Arial"/>
              </a:rPr>
              <a:t> </a:t>
            </a:r>
            <a:r>
              <a:rPr sz="2800" spc="-25" dirty="0">
                <a:latin typeface="Arial"/>
                <a:cs typeface="Arial"/>
              </a:rPr>
              <a:t>of 	</a:t>
            </a:r>
            <a:r>
              <a:rPr sz="2800" spc="-11" dirty="0">
                <a:latin typeface="Arial"/>
                <a:cs typeface="Arial"/>
              </a:rPr>
              <a:t>disease</a:t>
            </a:r>
            <a:endParaRPr sz="2800">
              <a:latin typeface="Arial"/>
              <a:cs typeface="Arial"/>
            </a:endParaRPr>
          </a:p>
          <a:p>
            <a:pPr marL="234309" indent="-221609">
              <a:spcBef>
                <a:spcPts val="1340"/>
              </a:spcBef>
              <a:buChar char="•"/>
              <a:tabLst>
                <a:tab pos="234309" algn="l"/>
              </a:tabLst>
            </a:pPr>
            <a:r>
              <a:rPr sz="2800" spc="-11" dirty="0">
                <a:latin typeface="Arial"/>
                <a:cs typeface="Arial"/>
              </a:rPr>
              <a:t>Vaccines</a:t>
            </a:r>
            <a:endParaRPr sz="2800">
              <a:latin typeface="Arial"/>
              <a:cs typeface="Arial"/>
            </a:endParaRPr>
          </a:p>
          <a:p>
            <a:pPr marL="234945" indent="-222245">
              <a:spcBef>
                <a:spcPts val="1680"/>
              </a:spcBef>
              <a:buChar char="•"/>
              <a:tabLst>
                <a:tab pos="234945" algn="l"/>
              </a:tabLst>
            </a:pPr>
            <a:r>
              <a:rPr sz="2800" spc="-11" dirty="0">
                <a:latin typeface="Arial"/>
                <a:cs typeface="Arial"/>
              </a:rPr>
              <a:t>Vector</a:t>
            </a:r>
            <a:r>
              <a:rPr sz="2800" spc="-185" dirty="0">
                <a:latin typeface="Arial"/>
                <a:cs typeface="Arial"/>
              </a:rPr>
              <a:t> </a:t>
            </a:r>
            <a:r>
              <a:rPr sz="2800" spc="-11" dirty="0">
                <a:latin typeface="Arial"/>
                <a:cs typeface="Arial"/>
              </a:rPr>
              <a:t>control</a:t>
            </a:r>
            <a:endParaRPr sz="2800">
              <a:latin typeface="Arial"/>
              <a:cs typeface="Arial"/>
            </a:endParaRPr>
          </a:p>
          <a:p>
            <a:pPr marL="234309" indent="-221609">
              <a:spcBef>
                <a:spcPts val="1680"/>
              </a:spcBef>
              <a:buChar char="•"/>
              <a:tabLst>
                <a:tab pos="234309" algn="l"/>
              </a:tabLst>
            </a:pPr>
            <a:r>
              <a:rPr sz="2800" dirty="0">
                <a:latin typeface="Arial"/>
                <a:cs typeface="Arial"/>
              </a:rPr>
              <a:t>Environmental</a:t>
            </a:r>
            <a:r>
              <a:rPr sz="2800" spc="-180" dirty="0">
                <a:latin typeface="Arial"/>
                <a:cs typeface="Arial"/>
              </a:rPr>
              <a:t> </a:t>
            </a:r>
            <a:r>
              <a:rPr sz="2800" spc="-11" dirty="0">
                <a:latin typeface="Arial"/>
                <a:cs typeface="Arial"/>
              </a:rPr>
              <a:t>alterations</a:t>
            </a:r>
            <a:endParaRPr sz="2800">
              <a:latin typeface="Arial"/>
              <a:cs typeface="Arial"/>
            </a:endParaRPr>
          </a:p>
          <a:p>
            <a:pPr marL="234945" indent="-222245">
              <a:spcBef>
                <a:spcPts val="1680"/>
              </a:spcBef>
              <a:buChar char="•"/>
              <a:tabLst>
                <a:tab pos="234945" algn="l"/>
              </a:tabLst>
            </a:pPr>
            <a:r>
              <a:rPr sz="2800" dirty="0">
                <a:latin typeface="Arial"/>
                <a:cs typeface="Arial"/>
              </a:rPr>
              <a:t>Education</a:t>
            </a:r>
            <a:r>
              <a:rPr sz="2800" spc="-100" dirty="0">
                <a:latin typeface="Arial"/>
                <a:cs typeface="Arial"/>
              </a:rPr>
              <a:t> </a:t>
            </a:r>
            <a:r>
              <a:rPr sz="2800" dirty="0">
                <a:latin typeface="Arial"/>
                <a:cs typeface="Arial"/>
              </a:rPr>
              <a:t>and</a:t>
            </a:r>
            <a:r>
              <a:rPr sz="2800" spc="-85" dirty="0">
                <a:latin typeface="Arial"/>
                <a:cs typeface="Arial"/>
              </a:rPr>
              <a:t> </a:t>
            </a:r>
            <a:r>
              <a:rPr sz="2800" dirty="0">
                <a:latin typeface="Arial"/>
                <a:cs typeface="Arial"/>
              </a:rPr>
              <a:t>behavioural</a:t>
            </a:r>
            <a:r>
              <a:rPr sz="2800" spc="-80" dirty="0">
                <a:latin typeface="Arial"/>
                <a:cs typeface="Arial"/>
              </a:rPr>
              <a:t> </a:t>
            </a:r>
            <a:r>
              <a:rPr sz="2800" spc="-11" dirty="0">
                <a:latin typeface="Arial"/>
                <a:cs typeface="Arial"/>
              </a:rPr>
              <a:t>change</a:t>
            </a:r>
            <a:endParaRPr sz="28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49</a:t>
            </a:r>
          </a:p>
        </p:txBody>
      </p:sp>
      <p:sp>
        <p:nvSpPr>
          <p:cNvPr id="2" name="object 2"/>
          <p:cNvSpPr txBox="1">
            <a:spLocks noGrp="1"/>
          </p:cNvSpPr>
          <p:nvPr>
            <p:ph type="title"/>
          </p:nvPr>
        </p:nvSpPr>
        <p:spPr>
          <a:xfrm>
            <a:off x="2027303" y="813564"/>
            <a:ext cx="5086351" cy="690574"/>
          </a:xfrm>
          <a:prstGeom prst="rect">
            <a:avLst/>
          </a:prstGeom>
        </p:spPr>
        <p:txBody>
          <a:bodyPr vert="horz" wrap="square" lIns="0" tIns="13335" rIns="0" bIns="0" rtlCol="0">
            <a:spAutoFit/>
          </a:bodyPr>
          <a:lstStyle/>
          <a:p>
            <a:pPr marL="12700">
              <a:spcBef>
                <a:spcPts val="105"/>
              </a:spcBef>
            </a:pPr>
            <a:r>
              <a:rPr sz="4400" b="0" dirty="0">
                <a:latin typeface="Times New Roman"/>
                <a:cs typeface="Times New Roman"/>
              </a:rPr>
              <a:t>Choice</a:t>
            </a:r>
            <a:r>
              <a:rPr sz="4400" b="0" spc="-31" dirty="0">
                <a:latin typeface="Times New Roman"/>
                <a:cs typeface="Times New Roman"/>
              </a:rPr>
              <a:t> </a:t>
            </a:r>
            <a:r>
              <a:rPr sz="4400" b="0" dirty="0">
                <a:latin typeface="Times New Roman"/>
                <a:cs typeface="Times New Roman"/>
              </a:rPr>
              <a:t>of</a:t>
            </a:r>
            <a:r>
              <a:rPr sz="4400" b="0" spc="5" dirty="0">
                <a:latin typeface="Times New Roman"/>
                <a:cs typeface="Times New Roman"/>
              </a:rPr>
              <a:t> </a:t>
            </a:r>
            <a:r>
              <a:rPr sz="4400" b="0" spc="-11" dirty="0">
                <a:latin typeface="Times New Roman"/>
                <a:cs typeface="Times New Roman"/>
              </a:rPr>
              <a:t>Intervention</a:t>
            </a:r>
            <a:endParaRPr sz="4400">
              <a:latin typeface="Times New Roman"/>
              <a:cs typeface="Times New Roman"/>
            </a:endParaRPr>
          </a:p>
        </p:txBody>
      </p:sp>
      <p:sp>
        <p:nvSpPr>
          <p:cNvPr id="3" name="object 3"/>
          <p:cNvSpPr txBox="1"/>
          <p:nvPr/>
        </p:nvSpPr>
        <p:spPr>
          <a:xfrm>
            <a:off x="842263" y="1665006"/>
            <a:ext cx="7322820" cy="4762842"/>
          </a:xfrm>
          <a:prstGeom prst="rect">
            <a:avLst/>
          </a:prstGeom>
        </p:spPr>
        <p:txBody>
          <a:bodyPr vert="horz" wrap="square" lIns="0" tIns="63500" rIns="0" bIns="0" rtlCol="0">
            <a:spAutoFit/>
          </a:bodyPr>
          <a:lstStyle/>
          <a:p>
            <a:pPr marL="354956" indent="-342257">
              <a:spcBef>
                <a:spcPts val="500"/>
              </a:spcBef>
              <a:buChar char="•"/>
              <a:tabLst>
                <a:tab pos="354956" algn="l"/>
              </a:tabLst>
            </a:pPr>
            <a:r>
              <a:rPr sz="3200" spc="-11" dirty="0">
                <a:latin typeface="Times New Roman"/>
                <a:cs typeface="Times New Roman"/>
              </a:rPr>
              <a:t>Maximize</a:t>
            </a:r>
            <a:endParaRPr sz="3200">
              <a:latin typeface="Times New Roman"/>
              <a:cs typeface="Times New Roman"/>
            </a:endParaRPr>
          </a:p>
          <a:p>
            <a:pPr marL="755632" lvl="1" indent="-285744">
              <a:spcBef>
                <a:spcPts val="340"/>
              </a:spcBef>
              <a:buChar char="–"/>
              <a:tabLst>
                <a:tab pos="755632" algn="l"/>
              </a:tabLst>
            </a:pPr>
            <a:r>
              <a:rPr sz="2800" dirty="0">
                <a:latin typeface="Times New Roman"/>
                <a:cs typeface="Times New Roman"/>
              </a:rPr>
              <a:t>effectiveness</a:t>
            </a:r>
            <a:r>
              <a:rPr sz="2800" spc="-120" dirty="0">
                <a:latin typeface="Times New Roman"/>
                <a:cs typeface="Times New Roman"/>
              </a:rPr>
              <a:t> </a:t>
            </a:r>
            <a:r>
              <a:rPr sz="2800" i="1" dirty="0">
                <a:latin typeface="Times New Roman"/>
                <a:cs typeface="Times New Roman"/>
              </a:rPr>
              <a:t>(highest</a:t>
            </a:r>
            <a:r>
              <a:rPr sz="2800" i="1" spc="-120" dirty="0">
                <a:latin typeface="Times New Roman"/>
                <a:cs typeface="Times New Roman"/>
              </a:rPr>
              <a:t> </a:t>
            </a:r>
            <a:r>
              <a:rPr sz="2800" i="1" dirty="0">
                <a:latin typeface="Times New Roman"/>
                <a:cs typeface="Times New Roman"/>
              </a:rPr>
              <a:t>tolerable</a:t>
            </a:r>
            <a:r>
              <a:rPr sz="2800" i="1" spc="-145" dirty="0">
                <a:latin typeface="Times New Roman"/>
                <a:cs typeface="Times New Roman"/>
              </a:rPr>
              <a:t> </a:t>
            </a:r>
            <a:r>
              <a:rPr sz="2800" i="1" spc="-11" dirty="0">
                <a:latin typeface="Times New Roman"/>
                <a:cs typeface="Times New Roman"/>
              </a:rPr>
              <a:t>dose)</a:t>
            </a:r>
            <a:endParaRPr sz="2800">
              <a:latin typeface="Times New Roman"/>
              <a:cs typeface="Times New Roman"/>
            </a:endParaRPr>
          </a:p>
          <a:p>
            <a:pPr marL="755632" lvl="1" indent="-285744">
              <a:spcBef>
                <a:spcPts val="340"/>
              </a:spcBef>
              <a:buChar char="–"/>
              <a:tabLst>
                <a:tab pos="755632" algn="l"/>
              </a:tabLst>
            </a:pPr>
            <a:r>
              <a:rPr sz="2800" dirty="0">
                <a:latin typeface="Times New Roman"/>
                <a:cs typeface="Times New Roman"/>
              </a:rPr>
              <a:t>safety</a:t>
            </a:r>
            <a:r>
              <a:rPr sz="2800" spc="-100" dirty="0">
                <a:latin typeface="Times New Roman"/>
                <a:cs typeface="Times New Roman"/>
              </a:rPr>
              <a:t> </a:t>
            </a:r>
            <a:r>
              <a:rPr sz="2800" i="1" dirty="0">
                <a:latin typeface="Times New Roman"/>
                <a:cs typeface="Times New Roman"/>
              </a:rPr>
              <a:t>(lowest</a:t>
            </a:r>
            <a:r>
              <a:rPr sz="2800" i="1" spc="-85" dirty="0">
                <a:latin typeface="Times New Roman"/>
                <a:cs typeface="Times New Roman"/>
              </a:rPr>
              <a:t> </a:t>
            </a:r>
            <a:r>
              <a:rPr sz="2800" i="1" dirty="0">
                <a:latin typeface="Times New Roman"/>
                <a:cs typeface="Times New Roman"/>
              </a:rPr>
              <a:t>effective</a:t>
            </a:r>
            <a:r>
              <a:rPr sz="2800" i="1" spc="-120" dirty="0">
                <a:latin typeface="Times New Roman"/>
                <a:cs typeface="Times New Roman"/>
              </a:rPr>
              <a:t> </a:t>
            </a:r>
            <a:r>
              <a:rPr sz="2800" i="1" spc="-11" dirty="0">
                <a:latin typeface="Times New Roman"/>
                <a:cs typeface="Times New Roman"/>
              </a:rPr>
              <a:t>dose)</a:t>
            </a:r>
            <a:endParaRPr sz="2800">
              <a:latin typeface="Times New Roman"/>
              <a:cs typeface="Times New Roman"/>
            </a:endParaRPr>
          </a:p>
          <a:p>
            <a:pPr marL="755632" lvl="1" indent="-285744">
              <a:spcBef>
                <a:spcPts val="335"/>
              </a:spcBef>
              <a:buChar char="–"/>
              <a:tabLst>
                <a:tab pos="755632" algn="l"/>
              </a:tabLst>
            </a:pPr>
            <a:r>
              <a:rPr sz="2800" spc="-11" dirty="0">
                <a:latin typeface="Times New Roman"/>
                <a:cs typeface="Times New Roman"/>
              </a:rPr>
              <a:t>generalizability</a:t>
            </a:r>
            <a:endParaRPr sz="2800">
              <a:latin typeface="Times New Roman"/>
              <a:cs typeface="Times New Roman"/>
            </a:endParaRPr>
          </a:p>
          <a:p>
            <a:pPr marL="754996" marR="5080" lvl="1" indent="-285744">
              <a:lnSpc>
                <a:spcPts val="3020"/>
              </a:lnSpc>
              <a:spcBef>
                <a:spcPts val="720"/>
              </a:spcBef>
              <a:buChar char="–"/>
              <a:tabLst>
                <a:tab pos="756266" algn="l"/>
              </a:tabLst>
            </a:pPr>
            <a:r>
              <a:rPr sz="2800" dirty="0">
                <a:latin typeface="Times New Roman"/>
                <a:cs typeface="Times New Roman"/>
              </a:rPr>
              <a:t>trial</a:t>
            </a:r>
            <a:r>
              <a:rPr sz="2800" spc="-95" dirty="0">
                <a:latin typeface="Times New Roman"/>
                <a:cs typeface="Times New Roman"/>
              </a:rPr>
              <a:t> </a:t>
            </a:r>
            <a:r>
              <a:rPr sz="2800" spc="-11" dirty="0">
                <a:latin typeface="Times New Roman"/>
                <a:cs typeface="Times New Roman"/>
              </a:rPr>
              <a:t>design/conduct</a:t>
            </a:r>
            <a:r>
              <a:rPr sz="2800" spc="-111" dirty="0">
                <a:latin typeface="Times New Roman"/>
                <a:cs typeface="Times New Roman"/>
              </a:rPr>
              <a:t> </a:t>
            </a:r>
            <a:r>
              <a:rPr sz="2800" dirty="0">
                <a:latin typeface="Times New Roman"/>
                <a:cs typeface="Times New Roman"/>
              </a:rPr>
              <a:t>(recruitment,</a:t>
            </a:r>
            <a:r>
              <a:rPr sz="2800" spc="-71" dirty="0">
                <a:latin typeface="Times New Roman"/>
                <a:cs typeface="Times New Roman"/>
              </a:rPr>
              <a:t> </a:t>
            </a:r>
            <a:r>
              <a:rPr sz="2800" spc="-11" dirty="0">
                <a:latin typeface="Times New Roman"/>
                <a:cs typeface="Times New Roman"/>
              </a:rPr>
              <a:t>compliance, 	blinding)</a:t>
            </a:r>
            <a:endParaRPr sz="2800">
              <a:latin typeface="Times New Roman"/>
              <a:cs typeface="Times New Roman"/>
            </a:endParaRPr>
          </a:p>
          <a:p>
            <a:pPr marL="354956" indent="-342257">
              <a:spcBef>
                <a:spcPts val="340"/>
              </a:spcBef>
              <a:buChar char="•"/>
              <a:tabLst>
                <a:tab pos="354956" algn="l"/>
              </a:tabLst>
            </a:pPr>
            <a:r>
              <a:rPr sz="3200" spc="-11" dirty="0">
                <a:latin typeface="Times New Roman"/>
                <a:cs typeface="Times New Roman"/>
              </a:rPr>
              <a:t>Consider</a:t>
            </a:r>
            <a:endParaRPr sz="3200">
              <a:latin typeface="Times New Roman"/>
              <a:cs typeface="Times New Roman"/>
            </a:endParaRPr>
          </a:p>
          <a:p>
            <a:pPr marL="755632" lvl="1" indent="-285744">
              <a:spcBef>
                <a:spcPts val="340"/>
              </a:spcBef>
              <a:buChar char="–"/>
              <a:tabLst>
                <a:tab pos="755632" algn="l"/>
              </a:tabLst>
            </a:pPr>
            <a:r>
              <a:rPr sz="2800" u="sng" spc="-20" dirty="0">
                <a:uFill>
                  <a:solidFill>
                    <a:srgbClr val="000000"/>
                  </a:solidFill>
                </a:uFill>
                <a:latin typeface="Times New Roman"/>
                <a:cs typeface="Times New Roman"/>
              </a:rPr>
              <a:t>Dose</a:t>
            </a:r>
            <a:endParaRPr sz="2800">
              <a:latin typeface="Times New Roman"/>
              <a:cs typeface="Times New Roman"/>
            </a:endParaRPr>
          </a:p>
          <a:p>
            <a:pPr marL="755632" lvl="1" indent="-285744">
              <a:spcBef>
                <a:spcPts val="340"/>
              </a:spcBef>
              <a:buChar char="–"/>
              <a:tabLst>
                <a:tab pos="755632" algn="l"/>
              </a:tabLst>
            </a:pPr>
            <a:r>
              <a:rPr sz="2800" u="sng" spc="-11" dirty="0">
                <a:uFill>
                  <a:solidFill>
                    <a:srgbClr val="000000"/>
                  </a:solidFill>
                </a:uFill>
                <a:latin typeface="Times New Roman"/>
                <a:cs typeface="Times New Roman"/>
              </a:rPr>
              <a:t>Duration</a:t>
            </a:r>
            <a:endParaRPr sz="2800">
              <a:latin typeface="Times New Roman"/>
              <a:cs typeface="Times New Roman"/>
            </a:endParaRPr>
          </a:p>
          <a:p>
            <a:pPr marL="755632" lvl="1" indent="-285744">
              <a:spcBef>
                <a:spcPts val="335"/>
              </a:spcBef>
              <a:buChar char="–"/>
              <a:tabLst>
                <a:tab pos="755632" algn="l"/>
              </a:tabLst>
            </a:pPr>
            <a:r>
              <a:rPr sz="2800" u="sng" spc="-11" dirty="0">
                <a:uFill>
                  <a:solidFill>
                    <a:srgbClr val="000000"/>
                  </a:solidFill>
                </a:uFill>
                <a:latin typeface="Times New Roman"/>
                <a:cs typeface="Times New Roman"/>
              </a:rPr>
              <a:t>Route</a:t>
            </a:r>
            <a:endParaRPr sz="280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50</a:t>
            </a:r>
          </a:p>
        </p:txBody>
      </p:sp>
      <p:sp>
        <p:nvSpPr>
          <p:cNvPr id="2" name="object 2"/>
          <p:cNvSpPr txBox="1">
            <a:spLocks noGrp="1"/>
          </p:cNvSpPr>
          <p:nvPr>
            <p:ph type="title"/>
          </p:nvPr>
        </p:nvSpPr>
        <p:spPr>
          <a:xfrm>
            <a:off x="598767" y="485396"/>
            <a:ext cx="10994473" cy="1005403"/>
          </a:xfrm>
          <a:prstGeom prst="rect">
            <a:avLst/>
          </a:prstGeom>
        </p:spPr>
        <p:txBody>
          <a:bodyPr vert="horz" wrap="square" lIns="0" tIns="447040" rIns="0" bIns="0" rtlCol="0">
            <a:spAutoFit/>
          </a:bodyPr>
          <a:lstStyle/>
          <a:p>
            <a:pPr marL="564501">
              <a:spcBef>
                <a:spcPts val="100"/>
              </a:spcBef>
            </a:pPr>
            <a:r>
              <a:rPr dirty="0"/>
              <a:t>Choice</a:t>
            </a:r>
            <a:r>
              <a:rPr spc="-105" dirty="0"/>
              <a:t> </a:t>
            </a:r>
            <a:r>
              <a:rPr dirty="0"/>
              <a:t>of</a:t>
            </a:r>
            <a:r>
              <a:rPr spc="-105" dirty="0"/>
              <a:t> </a:t>
            </a:r>
            <a:r>
              <a:rPr dirty="0"/>
              <a:t>the</a:t>
            </a:r>
            <a:r>
              <a:rPr spc="-100" dirty="0"/>
              <a:t> </a:t>
            </a:r>
            <a:r>
              <a:rPr dirty="0"/>
              <a:t>Control</a:t>
            </a:r>
            <a:r>
              <a:rPr spc="-105" dirty="0"/>
              <a:t> </a:t>
            </a:r>
            <a:r>
              <a:rPr spc="-11" dirty="0"/>
              <a:t>Intervention</a:t>
            </a:r>
          </a:p>
        </p:txBody>
      </p:sp>
      <p:sp>
        <p:nvSpPr>
          <p:cNvPr id="3" name="object 3"/>
          <p:cNvSpPr txBox="1"/>
          <p:nvPr/>
        </p:nvSpPr>
        <p:spPr>
          <a:xfrm>
            <a:off x="1972439" y="2352551"/>
            <a:ext cx="5899785" cy="3137397"/>
          </a:xfrm>
          <a:prstGeom prst="rect">
            <a:avLst/>
          </a:prstGeom>
        </p:spPr>
        <p:txBody>
          <a:bodyPr vert="horz" wrap="square" lIns="0" tIns="13335" rIns="0" bIns="0" rtlCol="0">
            <a:spAutoFit/>
          </a:bodyPr>
          <a:lstStyle/>
          <a:p>
            <a:pPr marL="268599" indent="-255898">
              <a:spcBef>
                <a:spcPts val="105"/>
              </a:spcBef>
              <a:buChar char="•"/>
              <a:tabLst>
                <a:tab pos="268599" algn="l"/>
              </a:tabLst>
            </a:pPr>
            <a:r>
              <a:rPr sz="3200" dirty="0">
                <a:latin typeface="Arial"/>
                <a:cs typeface="Arial"/>
              </a:rPr>
              <a:t>Standard</a:t>
            </a:r>
            <a:r>
              <a:rPr sz="3200" spc="-80" dirty="0">
                <a:latin typeface="Arial"/>
                <a:cs typeface="Arial"/>
              </a:rPr>
              <a:t> </a:t>
            </a:r>
            <a:r>
              <a:rPr sz="3200" spc="-11" dirty="0">
                <a:latin typeface="Arial"/>
                <a:cs typeface="Arial"/>
              </a:rPr>
              <a:t>therapy</a:t>
            </a:r>
            <a:endParaRPr sz="3200">
              <a:latin typeface="Arial"/>
              <a:cs typeface="Arial"/>
            </a:endParaRPr>
          </a:p>
          <a:p>
            <a:pPr>
              <a:lnSpc>
                <a:spcPct val="100000"/>
              </a:lnSpc>
              <a:buFont typeface="Arial"/>
              <a:buChar char="•"/>
            </a:pPr>
            <a:endParaRPr sz="3600">
              <a:latin typeface="Arial"/>
              <a:cs typeface="Arial"/>
            </a:endParaRPr>
          </a:p>
          <a:p>
            <a:pPr marL="245739" indent="-233040">
              <a:spcBef>
                <a:spcPts val="2100"/>
              </a:spcBef>
              <a:buChar char="•"/>
              <a:tabLst>
                <a:tab pos="245739" algn="l"/>
              </a:tabLst>
            </a:pPr>
            <a:r>
              <a:rPr sz="3200" dirty="0">
                <a:latin typeface="Arial"/>
                <a:cs typeface="Arial"/>
              </a:rPr>
              <a:t>Alternate</a:t>
            </a:r>
            <a:r>
              <a:rPr sz="3200" spc="-85" dirty="0">
                <a:latin typeface="Arial"/>
                <a:cs typeface="Arial"/>
              </a:rPr>
              <a:t> </a:t>
            </a:r>
            <a:r>
              <a:rPr sz="3200" dirty="0">
                <a:latin typeface="Arial"/>
                <a:cs typeface="Arial"/>
              </a:rPr>
              <a:t>unrelated</a:t>
            </a:r>
            <a:r>
              <a:rPr sz="3200" spc="-85" dirty="0">
                <a:latin typeface="Arial"/>
                <a:cs typeface="Arial"/>
              </a:rPr>
              <a:t> </a:t>
            </a:r>
            <a:r>
              <a:rPr sz="3200" spc="-11" dirty="0">
                <a:latin typeface="Arial"/>
                <a:cs typeface="Arial"/>
              </a:rPr>
              <a:t>intervention</a:t>
            </a:r>
            <a:endParaRPr sz="3200">
              <a:latin typeface="Arial"/>
              <a:cs typeface="Arial"/>
            </a:endParaRPr>
          </a:p>
          <a:p>
            <a:pPr>
              <a:lnSpc>
                <a:spcPct val="100000"/>
              </a:lnSpc>
              <a:buFont typeface="Arial"/>
              <a:buChar char="•"/>
            </a:pPr>
            <a:endParaRPr sz="3600">
              <a:latin typeface="Arial"/>
              <a:cs typeface="Arial"/>
            </a:endParaRPr>
          </a:p>
          <a:p>
            <a:pPr marL="267964" indent="-255264">
              <a:spcBef>
                <a:spcPts val="2100"/>
              </a:spcBef>
              <a:buChar char="•"/>
              <a:tabLst>
                <a:tab pos="267964" algn="l"/>
              </a:tabLst>
            </a:pPr>
            <a:r>
              <a:rPr sz="3200" spc="-11" dirty="0">
                <a:latin typeface="Arial"/>
                <a:cs typeface="Arial"/>
              </a:rPr>
              <a:t>Placebo</a:t>
            </a:r>
            <a:endParaRPr sz="32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51</a:t>
            </a:r>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102433">
              <a:spcBef>
                <a:spcPts val="105"/>
              </a:spcBef>
            </a:pPr>
            <a:r>
              <a:rPr sz="4400" b="0" dirty="0">
                <a:latin typeface="Times New Roman"/>
                <a:cs typeface="Times New Roman"/>
              </a:rPr>
              <a:t>Choice</a:t>
            </a:r>
            <a:r>
              <a:rPr sz="4400" b="0" spc="-40" dirty="0">
                <a:latin typeface="Times New Roman"/>
                <a:cs typeface="Times New Roman"/>
              </a:rPr>
              <a:t> </a:t>
            </a:r>
            <a:r>
              <a:rPr sz="4400" b="0" dirty="0">
                <a:latin typeface="Times New Roman"/>
                <a:cs typeface="Times New Roman"/>
              </a:rPr>
              <a:t>of</a:t>
            </a:r>
            <a:r>
              <a:rPr sz="4400" b="0" spc="11" dirty="0">
                <a:latin typeface="Times New Roman"/>
                <a:cs typeface="Times New Roman"/>
              </a:rPr>
              <a:t> </a:t>
            </a:r>
            <a:r>
              <a:rPr sz="4400" b="0" spc="-11" dirty="0">
                <a:latin typeface="Times New Roman"/>
                <a:cs typeface="Times New Roman"/>
              </a:rPr>
              <a:t>Control</a:t>
            </a:r>
            <a:endParaRPr sz="4400">
              <a:latin typeface="Times New Roman"/>
              <a:cs typeface="Times New Roman"/>
            </a:endParaRPr>
          </a:p>
        </p:txBody>
      </p:sp>
      <p:sp>
        <p:nvSpPr>
          <p:cNvPr id="3" name="object 3"/>
          <p:cNvSpPr txBox="1"/>
          <p:nvPr/>
        </p:nvSpPr>
        <p:spPr>
          <a:xfrm>
            <a:off x="739140" y="2001139"/>
            <a:ext cx="7462520" cy="3650358"/>
          </a:xfrm>
          <a:prstGeom prst="rect">
            <a:avLst/>
          </a:prstGeom>
        </p:spPr>
        <p:txBody>
          <a:bodyPr vert="horz" wrap="square" lIns="0" tIns="13335" rIns="0" bIns="0" rtlCol="0">
            <a:spAutoFit/>
          </a:bodyPr>
          <a:lstStyle/>
          <a:p>
            <a:pPr marL="380990" marR="30479" indent="-343526">
              <a:spcBef>
                <a:spcPts val="105"/>
              </a:spcBef>
              <a:buChar char="•"/>
              <a:tabLst>
                <a:tab pos="380990" algn="l"/>
              </a:tabLst>
            </a:pPr>
            <a:r>
              <a:rPr sz="3200" dirty="0">
                <a:latin typeface="Times New Roman"/>
                <a:cs typeface="Times New Roman"/>
              </a:rPr>
              <a:t>Inert</a:t>
            </a:r>
            <a:r>
              <a:rPr sz="3200" spc="-20" dirty="0">
                <a:latin typeface="Times New Roman"/>
                <a:cs typeface="Times New Roman"/>
              </a:rPr>
              <a:t> </a:t>
            </a:r>
            <a:r>
              <a:rPr sz="3200" dirty="0">
                <a:latin typeface="Times New Roman"/>
                <a:cs typeface="Times New Roman"/>
              </a:rPr>
              <a:t>placebo</a:t>
            </a:r>
            <a:r>
              <a:rPr sz="3200" spc="-25" dirty="0">
                <a:latin typeface="Times New Roman"/>
                <a:cs typeface="Times New Roman"/>
              </a:rPr>
              <a:t> </a:t>
            </a:r>
            <a:r>
              <a:rPr sz="3200" dirty="0">
                <a:latin typeface="Times New Roman"/>
                <a:cs typeface="Times New Roman"/>
              </a:rPr>
              <a:t>usually</a:t>
            </a:r>
            <a:r>
              <a:rPr sz="3200" spc="-20" dirty="0">
                <a:latin typeface="Times New Roman"/>
                <a:cs typeface="Times New Roman"/>
              </a:rPr>
              <a:t> </a:t>
            </a:r>
            <a:r>
              <a:rPr sz="3200" dirty="0">
                <a:latin typeface="Times New Roman"/>
                <a:cs typeface="Times New Roman"/>
              </a:rPr>
              <a:t>best,</a:t>
            </a:r>
            <a:r>
              <a:rPr sz="3200" spc="11" dirty="0">
                <a:latin typeface="Times New Roman"/>
                <a:cs typeface="Times New Roman"/>
              </a:rPr>
              <a:t> </a:t>
            </a:r>
            <a:r>
              <a:rPr sz="3200" dirty="0">
                <a:latin typeface="Times New Roman"/>
                <a:cs typeface="Times New Roman"/>
              </a:rPr>
              <a:t>but</a:t>
            </a:r>
            <a:r>
              <a:rPr sz="3200" spc="-15" dirty="0">
                <a:latin typeface="Times New Roman"/>
                <a:cs typeface="Times New Roman"/>
              </a:rPr>
              <a:t> </a:t>
            </a:r>
            <a:r>
              <a:rPr sz="3200" dirty="0">
                <a:latin typeface="Times New Roman"/>
                <a:cs typeface="Times New Roman"/>
              </a:rPr>
              <a:t>might</a:t>
            </a:r>
            <a:r>
              <a:rPr sz="3200" spc="-20" dirty="0">
                <a:latin typeface="Times New Roman"/>
                <a:cs typeface="Times New Roman"/>
              </a:rPr>
              <a:t> </a:t>
            </a:r>
            <a:r>
              <a:rPr sz="3200" dirty="0">
                <a:latin typeface="Times New Roman"/>
                <a:cs typeface="Times New Roman"/>
              </a:rPr>
              <a:t>not</a:t>
            </a:r>
            <a:r>
              <a:rPr sz="3200" spc="-20" dirty="0">
                <a:latin typeface="Times New Roman"/>
                <a:cs typeface="Times New Roman"/>
              </a:rPr>
              <a:t> </a:t>
            </a:r>
            <a:r>
              <a:rPr sz="3200" spc="-25" dirty="0">
                <a:latin typeface="Times New Roman"/>
                <a:cs typeface="Times New Roman"/>
              </a:rPr>
              <a:t>be </a:t>
            </a:r>
            <a:r>
              <a:rPr sz="3200" spc="-11" dirty="0">
                <a:latin typeface="Times New Roman"/>
                <a:cs typeface="Times New Roman"/>
              </a:rPr>
              <a:t>possible</a:t>
            </a:r>
            <a:endParaRPr sz="3200">
              <a:latin typeface="Times New Roman"/>
              <a:cs typeface="Times New Roman"/>
            </a:endParaRPr>
          </a:p>
          <a:p>
            <a:pPr marL="380990" marR="2510092" indent="-343526">
              <a:lnSpc>
                <a:spcPts val="4611"/>
              </a:lnSpc>
              <a:spcBef>
                <a:spcPts val="280"/>
              </a:spcBef>
              <a:buChar char="•"/>
              <a:tabLst>
                <a:tab pos="380990" algn="l"/>
              </a:tabLst>
            </a:pPr>
            <a:r>
              <a:rPr sz="3200" dirty="0">
                <a:latin typeface="Times New Roman"/>
                <a:cs typeface="Times New Roman"/>
              </a:rPr>
              <a:t>Active</a:t>
            </a:r>
            <a:r>
              <a:rPr sz="3200" spc="-15" dirty="0">
                <a:latin typeface="Times New Roman"/>
                <a:cs typeface="Times New Roman"/>
              </a:rPr>
              <a:t> </a:t>
            </a:r>
            <a:r>
              <a:rPr sz="3200" dirty="0">
                <a:latin typeface="Times New Roman"/>
                <a:cs typeface="Times New Roman"/>
              </a:rPr>
              <a:t>therapy</a:t>
            </a:r>
            <a:r>
              <a:rPr sz="3200" spc="-20" dirty="0">
                <a:latin typeface="Times New Roman"/>
                <a:cs typeface="Times New Roman"/>
              </a:rPr>
              <a:t> </a:t>
            </a:r>
            <a:r>
              <a:rPr sz="3200" dirty="0">
                <a:latin typeface="Times New Roman"/>
                <a:cs typeface="Times New Roman"/>
              </a:rPr>
              <a:t>for</a:t>
            </a:r>
            <a:r>
              <a:rPr sz="3200" spc="-15" dirty="0">
                <a:latin typeface="Times New Roman"/>
                <a:cs typeface="Times New Roman"/>
              </a:rPr>
              <a:t> </a:t>
            </a:r>
            <a:r>
              <a:rPr sz="3200" dirty="0">
                <a:latin typeface="Times New Roman"/>
                <a:cs typeface="Times New Roman"/>
              </a:rPr>
              <a:t>control</a:t>
            </a:r>
            <a:r>
              <a:rPr sz="3200" spc="-31" dirty="0">
                <a:latin typeface="Times New Roman"/>
                <a:cs typeface="Times New Roman"/>
              </a:rPr>
              <a:t> </a:t>
            </a:r>
            <a:r>
              <a:rPr sz="3200" spc="-51" dirty="0">
                <a:latin typeface="Times New Roman"/>
                <a:cs typeface="Times New Roman"/>
              </a:rPr>
              <a:t>= </a:t>
            </a:r>
            <a:r>
              <a:rPr sz="3200" dirty="0">
                <a:latin typeface="Times New Roman"/>
                <a:cs typeface="Times New Roman"/>
              </a:rPr>
              <a:t>equivalence</a:t>
            </a:r>
            <a:r>
              <a:rPr sz="3200" spc="-20" dirty="0">
                <a:latin typeface="Times New Roman"/>
                <a:cs typeface="Times New Roman"/>
              </a:rPr>
              <a:t> </a:t>
            </a:r>
            <a:r>
              <a:rPr sz="3200" spc="-11" dirty="0">
                <a:latin typeface="Times New Roman"/>
                <a:cs typeface="Times New Roman"/>
              </a:rPr>
              <a:t>trial:</a:t>
            </a:r>
            <a:endParaRPr sz="3200">
              <a:latin typeface="Times New Roman"/>
              <a:cs typeface="Times New Roman"/>
            </a:endParaRPr>
          </a:p>
          <a:p>
            <a:pPr marL="780395" marR="176526" lvl="1" indent="-285744">
              <a:spcBef>
                <a:spcPts val="391"/>
              </a:spcBef>
              <a:buChar char="–"/>
              <a:tabLst>
                <a:tab pos="781666" algn="l"/>
              </a:tabLst>
            </a:pPr>
            <a:r>
              <a:rPr sz="2800" dirty="0">
                <a:latin typeface="Times New Roman"/>
                <a:cs typeface="Times New Roman"/>
              </a:rPr>
              <a:t>H</a:t>
            </a:r>
            <a:r>
              <a:rPr sz="2775" baseline="-21021" dirty="0">
                <a:latin typeface="Times New Roman"/>
                <a:cs typeface="Times New Roman"/>
              </a:rPr>
              <a:t>o</a:t>
            </a:r>
            <a:r>
              <a:rPr sz="2800" dirty="0">
                <a:latin typeface="Times New Roman"/>
                <a:cs typeface="Times New Roman"/>
              </a:rPr>
              <a:t>:</a:t>
            </a:r>
            <a:r>
              <a:rPr sz="2800" spc="-51" dirty="0">
                <a:latin typeface="Times New Roman"/>
                <a:cs typeface="Times New Roman"/>
              </a:rPr>
              <a:t> </a:t>
            </a:r>
            <a:r>
              <a:rPr sz="2800" dirty="0">
                <a:latin typeface="Times New Roman"/>
                <a:cs typeface="Times New Roman"/>
              </a:rPr>
              <a:t>not</a:t>
            </a:r>
            <a:r>
              <a:rPr sz="2800" spc="-60" dirty="0">
                <a:latin typeface="Times New Roman"/>
                <a:cs typeface="Times New Roman"/>
              </a:rPr>
              <a:t> </a:t>
            </a:r>
            <a:r>
              <a:rPr sz="2800" dirty="0">
                <a:latin typeface="Times New Roman"/>
                <a:cs typeface="Times New Roman"/>
              </a:rPr>
              <a:t>more</a:t>
            </a:r>
            <a:r>
              <a:rPr sz="2800" spc="-40" dirty="0">
                <a:latin typeface="Times New Roman"/>
                <a:cs typeface="Times New Roman"/>
              </a:rPr>
              <a:t> </a:t>
            </a:r>
            <a:r>
              <a:rPr sz="2800" dirty="0">
                <a:latin typeface="Times New Roman"/>
                <a:cs typeface="Times New Roman"/>
              </a:rPr>
              <a:t>than</a:t>
            </a:r>
            <a:r>
              <a:rPr sz="2800" spc="-65" dirty="0">
                <a:latin typeface="Times New Roman"/>
                <a:cs typeface="Times New Roman"/>
              </a:rPr>
              <a:t> </a:t>
            </a:r>
            <a:r>
              <a:rPr sz="2800" dirty="0">
                <a:latin typeface="Times New Roman"/>
                <a:cs typeface="Times New Roman"/>
              </a:rPr>
              <a:t>a</a:t>
            </a:r>
            <a:r>
              <a:rPr sz="2800" spc="-60" dirty="0">
                <a:latin typeface="Times New Roman"/>
                <a:cs typeface="Times New Roman"/>
              </a:rPr>
              <a:t> </a:t>
            </a:r>
            <a:r>
              <a:rPr sz="2800" dirty="0">
                <a:latin typeface="Times New Roman"/>
                <a:cs typeface="Times New Roman"/>
              </a:rPr>
              <a:t>stated</a:t>
            </a:r>
            <a:r>
              <a:rPr sz="2800" spc="-65" dirty="0">
                <a:latin typeface="Times New Roman"/>
                <a:cs typeface="Times New Roman"/>
              </a:rPr>
              <a:t> </a:t>
            </a:r>
            <a:r>
              <a:rPr sz="2800" dirty="0">
                <a:latin typeface="Times New Roman"/>
                <a:cs typeface="Times New Roman"/>
              </a:rPr>
              <a:t>difference</a:t>
            </a:r>
            <a:r>
              <a:rPr sz="2800" spc="-60" dirty="0">
                <a:latin typeface="Times New Roman"/>
                <a:cs typeface="Times New Roman"/>
              </a:rPr>
              <a:t> </a:t>
            </a:r>
            <a:r>
              <a:rPr sz="2800" spc="-11" dirty="0">
                <a:latin typeface="Times New Roman"/>
                <a:cs typeface="Times New Roman"/>
              </a:rPr>
              <a:t>between 	groups</a:t>
            </a:r>
            <a:endParaRPr sz="2800">
              <a:latin typeface="Times New Roman"/>
              <a:cs typeface="Times New Roman"/>
            </a:endParaRPr>
          </a:p>
          <a:p>
            <a:pPr marL="781031" lvl="1" indent="-285744">
              <a:spcBef>
                <a:spcPts val="675"/>
              </a:spcBef>
              <a:buChar char="–"/>
              <a:tabLst>
                <a:tab pos="781031" algn="l"/>
              </a:tabLst>
            </a:pPr>
            <a:r>
              <a:rPr sz="2800" dirty="0">
                <a:latin typeface="Times New Roman"/>
                <a:cs typeface="Times New Roman"/>
              </a:rPr>
              <a:t>H</a:t>
            </a:r>
            <a:r>
              <a:rPr sz="2775" baseline="-21021" dirty="0">
                <a:solidFill>
                  <a:srgbClr val="C00000"/>
                </a:solidFill>
                <a:latin typeface="Times New Roman"/>
                <a:cs typeface="Times New Roman"/>
              </a:rPr>
              <a:t>a</a:t>
            </a:r>
            <a:r>
              <a:rPr sz="2800" dirty="0">
                <a:latin typeface="Times New Roman"/>
                <a:cs typeface="Times New Roman"/>
              </a:rPr>
              <a:t>:</a:t>
            </a:r>
            <a:r>
              <a:rPr sz="2800" spc="-71" dirty="0">
                <a:latin typeface="Times New Roman"/>
                <a:cs typeface="Times New Roman"/>
              </a:rPr>
              <a:t> </a:t>
            </a:r>
            <a:r>
              <a:rPr sz="2800" dirty="0">
                <a:latin typeface="Times New Roman"/>
                <a:cs typeface="Times New Roman"/>
              </a:rPr>
              <a:t>one</a:t>
            </a:r>
            <a:r>
              <a:rPr sz="2800" spc="-75" dirty="0">
                <a:latin typeface="Times New Roman"/>
                <a:cs typeface="Times New Roman"/>
              </a:rPr>
              <a:t> </a:t>
            </a:r>
            <a:r>
              <a:rPr sz="2800" dirty="0">
                <a:latin typeface="Times New Roman"/>
                <a:cs typeface="Times New Roman"/>
              </a:rPr>
              <a:t>treatment</a:t>
            </a:r>
            <a:r>
              <a:rPr sz="2800" spc="-60" dirty="0">
                <a:latin typeface="Times New Roman"/>
                <a:cs typeface="Times New Roman"/>
              </a:rPr>
              <a:t> </a:t>
            </a:r>
            <a:r>
              <a:rPr sz="2800" spc="-11" dirty="0">
                <a:latin typeface="Times New Roman"/>
                <a:cs typeface="Times New Roman"/>
              </a:rPr>
              <a:t>better</a:t>
            </a:r>
            <a:endParaRPr sz="28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552502">
              <a:lnSpc>
                <a:spcPts val="1631"/>
              </a:lnSpc>
            </a:pPr>
            <a:fld id="{81D60167-4931-47E6-BA6A-407CBD079E47}" type="slidenum">
              <a:rPr dirty="0"/>
              <a:pPr marL="7552502">
                <a:lnSpc>
                  <a:spcPts val="1631"/>
                </a:lnSpc>
              </a:pPr>
              <a:t>5</a:t>
            </a:fld>
            <a:endParaRPr dirty="0"/>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1296638">
              <a:spcBef>
                <a:spcPts val="105"/>
              </a:spcBef>
            </a:pPr>
            <a:r>
              <a:rPr sz="4400" b="0" dirty="0">
                <a:latin typeface="Times New Roman"/>
                <a:cs typeface="Times New Roman"/>
              </a:rPr>
              <a:t>Experiments</a:t>
            </a:r>
            <a:r>
              <a:rPr sz="4400" b="0" spc="-25" dirty="0">
                <a:latin typeface="Times New Roman"/>
                <a:cs typeface="Times New Roman"/>
              </a:rPr>
              <a:t> </a:t>
            </a:r>
            <a:r>
              <a:rPr sz="4400" b="0" dirty="0">
                <a:latin typeface="Times New Roman"/>
                <a:cs typeface="Times New Roman"/>
              </a:rPr>
              <a:t>before</a:t>
            </a:r>
            <a:r>
              <a:rPr sz="4400" b="0" spc="-31" dirty="0">
                <a:latin typeface="Times New Roman"/>
                <a:cs typeface="Times New Roman"/>
              </a:rPr>
              <a:t> </a:t>
            </a:r>
            <a:r>
              <a:rPr sz="4400" b="0" spc="-20" dirty="0">
                <a:latin typeface="Times New Roman"/>
                <a:cs typeface="Times New Roman"/>
              </a:rPr>
              <a:t>1950</a:t>
            </a:r>
            <a:endParaRPr sz="4400">
              <a:latin typeface="Times New Roman"/>
              <a:cs typeface="Times New Roman"/>
            </a:endParaRPr>
          </a:p>
        </p:txBody>
      </p:sp>
      <p:sp>
        <p:nvSpPr>
          <p:cNvPr id="3" name="object 3"/>
          <p:cNvSpPr txBox="1"/>
          <p:nvPr/>
        </p:nvSpPr>
        <p:spPr>
          <a:xfrm>
            <a:off x="764541" y="2001142"/>
            <a:ext cx="7298691" cy="3275897"/>
          </a:xfrm>
          <a:prstGeom prst="rect">
            <a:avLst/>
          </a:prstGeom>
        </p:spPr>
        <p:txBody>
          <a:bodyPr vert="horz" wrap="square" lIns="0" tIns="13335" rIns="0" bIns="0" rtlCol="0">
            <a:spAutoFit/>
          </a:bodyPr>
          <a:lstStyle/>
          <a:p>
            <a:pPr marL="355591" marR="5080" indent="-343526">
              <a:spcBef>
                <a:spcPts val="105"/>
              </a:spcBef>
              <a:buChar char="•"/>
              <a:tabLst>
                <a:tab pos="355591" algn="l"/>
              </a:tabLst>
            </a:pPr>
            <a:r>
              <a:rPr sz="3200" dirty="0">
                <a:latin typeface="Times New Roman"/>
                <a:cs typeface="Times New Roman"/>
              </a:rPr>
              <a:t>During</a:t>
            </a:r>
            <a:r>
              <a:rPr sz="3200" spc="-25" dirty="0">
                <a:latin typeface="Times New Roman"/>
                <a:cs typeface="Times New Roman"/>
              </a:rPr>
              <a:t> </a:t>
            </a:r>
            <a:r>
              <a:rPr sz="3200" dirty="0">
                <a:latin typeface="Times New Roman"/>
                <a:cs typeface="Times New Roman"/>
              </a:rPr>
              <a:t>this</a:t>
            </a:r>
            <a:r>
              <a:rPr sz="3200" spc="5" dirty="0">
                <a:latin typeface="Times New Roman"/>
                <a:cs typeface="Times New Roman"/>
              </a:rPr>
              <a:t> </a:t>
            </a:r>
            <a:r>
              <a:rPr sz="3200" dirty="0">
                <a:latin typeface="Times New Roman"/>
                <a:cs typeface="Times New Roman"/>
              </a:rPr>
              <a:t>period,</a:t>
            </a:r>
            <a:r>
              <a:rPr sz="3200" spc="-31" dirty="0">
                <a:latin typeface="Times New Roman"/>
                <a:cs typeface="Times New Roman"/>
              </a:rPr>
              <a:t> </a:t>
            </a:r>
            <a:r>
              <a:rPr sz="3200" dirty="0">
                <a:latin typeface="Times New Roman"/>
                <a:cs typeface="Times New Roman"/>
              </a:rPr>
              <a:t>there</a:t>
            </a:r>
            <a:r>
              <a:rPr sz="3200" spc="-11" dirty="0">
                <a:latin typeface="Times New Roman"/>
                <a:cs typeface="Times New Roman"/>
              </a:rPr>
              <a:t> </a:t>
            </a:r>
            <a:r>
              <a:rPr sz="3200" dirty="0">
                <a:latin typeface="Times New Roman"/>
                <a:cs typeface="Times New Roman"/>
              </a:rPr>
              <a:t>was</a:t>
            </a:r>
            <a:r>
              <a:rPr sz="3200" spc="5" dirty="0">
                <a:latin typeface="Times New Roman"/>
                <a:cs typeface="Times New Roman"/>
              </a:rPr>
              <a:t> </a:t>
            </a:r>
            <a:r>
              <a:rPr sz="3200" dirty="0">
                <a:latin typeface="Times New Roman"/>
                <a:cs typeface="Times New Roman"/>
              </a:rPr>
              <a:t>an</a:t>
            </a:r>
            <a:r>
              <a:rPr sz="3200" spc="5" dirty="0">
                <a:latin typeface="Times New Roman"/>
                <a:cs typeface="Times New Roman"/>
              </a:rPr>
              <a:t> </a:t>
            </a:r>
            <a:r>
              <a:rPr sz="3200" dirty="0">
                <a:latin typeface="Times New Roman"/>
                <a:cs typeface="Times New Roman"/>
              </a:rPr>
              <a:t>attempt</a:t>
            </a:r>
            <a:r>
              <a:rPr sz="3200" spc="-25" dirty="0">
                <a:latin typeface="Times New Roman"/>
                <a:cs typeface="Times New Roman"/>
              </a:rPr>
              <a:t> at </a:t>
            </a:r>
            <a:r>
              <a:rPr sz="3200" dirty="0">
                <a:latin typeface="Times New Roman"/>
                <a:cs typeface="Times New Roman"/>
              </a:rPr>
              <a:t>performing</a:t>
            </a:r>
            <a:r>
              <a:rPr sz="3200" spc="-35" dirty="0">
                <a:latin typeface="Times New Roman"/>
                <a:cs typeface="Times New Roman"/>
              </a:rPr>
              <a:t> </a:t>
            </a:r>
            <a:r>
              <a:rPr sz="3200" dirty="0">
                <a:latin typeface="Times New Roman"/>
                <a:cs typeface="Times New Roman"/>
              </a:rPr>
              <a:t>experiments</a:t>
            </a:r>
            <a:r>
              <a:rPr sz="3200" spc="-40" dirty="0">
                <a:latin typeface="Times New Roman"/>
                <a:cs typeface="Times New Roman"/>
              </a:rPr>
              <a:t> </a:t>
            </a:r>
            <a:r>
              <a:rPr sz="3200" dirty="0">
                <a:latin typeface="Times New Roman"/>
                <a:cs typeface="Times New Roman"/>
              </a:rPr>
              <a:t>but</a:t>
            </a:r>
            <a:r>
              <a:rPr sz="3200" spc="-11" dirty="0">
                <a:latin typeface="Times New Roman"/>
                <a:cs typeface="Times New Roman"/>
              </a:rPr>
              <a:t> </a:t>
            </a:r>
            <a:r>
              <a:rPr sz="3200" dirty="0">
                <a:latin typeface="Times New Roman"/>
                <a:cs typeface="Times New Roman"/>
              </a:rPr>
              <a:t>the</a:t>
            </a:r>
            <a:r>
              <a:rPr sz="3200" spc="-11" dirty="0">
                <a:latin typeface="Times New Roman"/>
                <a:cs typeface="Times New Roman"/>
              </a:rPr>
              <a:t> </a:t>
            </a:r>
            <a:r>
              <a:rPr sz="3200" dirty="0">
                <a:latin typeface="Times New Roman"/>
                <a:cs typeface="Times New Roman"/>
              </a:rPr>
              <a:t>rules</a:t>
            </a:r>
            <a:r>
              <a:rPr sz="3200" spc="11" dirty="0">
                <a:latin typeface="Times New Roman"/>
                <a:cs typeface="Times New Roman"/>
              </a:rPr>
              <a:t> </a:t>
            </a:r>
            <a:r>
              <a:rPr sz="3200" spc="-25" dirty="0">
                <a:latin typeface="Times New Roman"/>
                <a:cs typeface="Times New Roman"/>
              </a:rPr>
              <a:t>and </a:t>
            </a:r>
            <a:r>
              <a:rPr sz="3200" dirty="0">
                <a:latin typeface="Times New Roman"/>
                <a:cs typeface="Times New Roman"/>
              </a:rPr>
              <a:t>procedures</a:t>
            </a:r>
            <a:r>
              <a:rPr sz="3200" spc="-31" dirty="0">
                <a:latin typeface="Times New Roman"/>
                <a:cs typeface="Times New Roman"/>
              </a:rPr>
              <a:t> </a:t>
            </a:r>
            <a:r>
              <a:rPr sz="3200" dirty="0">
                <a:latin typeface="Times New Roman"/>
                <a:cs typeface="Times New Roman"/>
              </a:rPr>
              <a:t>were</a:t>
            </a:r>
            <a:r>
              <a:rPr sz="3200" spc="-5" dirty="0">
                <a:latin typeface="Times New Roman"/>
                <a:cs typeface="Times New Roman"/>
              </a:rPr>
              <a:t> </a:t>
            </a:r>
            <a:r>
              <a:rPr sz="3200" dirty="0">
                <a:latin typeface="Times New Roman"/>
                <a:cs typeface="Times New Roman"/>
              </a:rPr>
              <a:t>not</a:t>
            </a:r>
            <a:r>
              <a:rPr sz="3200" spc="-20" dirty="0">
                <a:latin typeface="Times New Roman"/>
                <a:cs typeface="Times New Roman"/>
              </a:rPr>
              <a:t> </a:t>
            </a:r>
            <a:r>
              <a:rPr sz="3200" dirty="0">
                <a:latin typeface="Times New Roman"/>
                <a:cs typeface="Times New Roman"/>
              </a:rPr>
              <a:t>yet</a:t>
            </a:r>
            <a:r>
              <a:rPr sz="3200" spc="-11" dirty="0">
                <a:latin typeface="Times New Roman"/>
                <a:cs typeface="Times New Roman"/>
              </a:rPr>
              <a:t> established</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Daniel</a:t>
            </a:r>
            <a:r>
              <a:rPr sz="3200" spc="-25" dirty="0">
                <a:latin typeface="Times New Roman"/>
                <a:cs typeface="Times New Roman"/>
              </a:rPr>
              <a:t> </a:t>
            </a:r>
            <a:r>
              <a:rPr sz="3200" dirty="0">
                <a:latin typeface="Times New Roman"/>
                <a:cs typeface="Times New Roman"/>
              </a:rPr>
              <a:t>of the</a:t>
            </a:r>
            <a:r>
              <a:rPr sz="3200" spc="-11" dirty="0">
                <a:latin typeface="Times New Roman"/>
                <a:cs typeface="Times New Roman"/>
              </a:rPr>
              <a:t> Bible</a:t>
            </a:r>
            <a:endParaRPr sz="3200">
              <a:latin typeface="Times New Roman"/>
              <a:cs typeface="Times New Roman"/>
            </a:endParaRPr>
          </a:p>
          <a:p>
            <a:pPr marL="355591" indent="-342891">
              <a:spcBef>
                <a:spcPts val="765"/>
              </a:spcBef>
              <a:buChar char="•"/>
              <a:tabLst>
                <a:tab pos="355591" algn="l"/>
              </a:tabLst>
            </a:pPr>
            <a:r>
              <a:rPr sz="3200" dirty="0">
                <a:latin typeface="Times New Roman"/>
                <a:cs typeface="Times New Roman"/>
              </a:rPr>
              <a:t>Lindt</a:t>
            </a:r>
            <a:r>
              <a:rPr sz="3200" spc="-15" dirty="0">
                <a:latin typeface="Times New Roman"/>
                <a:cs typeface="Times New Roman"/>
              </a:rPr>
              <a:t> </a:t>
            </a:r>
            <a:r>
              <a:rPr sz="3200" dirty="0">
                <a:latin typeface="Times New Roman"/>
                <a:cs typeface="Times New Roman"/>
              </a:rPr>
              <a:t>and</a:t>
            </a:r>
            <a:r>
              <a:rPr sz="3200" spc="-11" dirty="0">
                <a:latin typeface="Times New Roman"/>
                <a:cs typeface="Times New Roman"/>
              </a:rPr>
              <a:t> Scurvy</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MRC</a:t>
            </a:r>
            <a:r>
              <a:rPr sz="3200" spc="-15" dirty="0">
                <a:latin typeface="Times New Roman"/>
                <a:cs typeface="Times New Roman"/>
              </a:rPr>
              <a:t> </a:t>
            </a:r>
            <a:r>
              <a:rPr sz="3200" dirty="0">
                <a:latin typeface="Times New Roman"/>
                <a:cs typeface="Times New Roman"/>
              </a:rPr>
              <a:t>Streptomycin</a:t>
            </a:r>
            <a:r>
              <a:rPr sz="3200" spc="-40" dirty="0">
                <a:latin typeface="Times New Roman"/>
                <a:cs typeface="Times New Roman"/>
              </a:rPr>
              <a:t> </a:t>
            </a:r>
            <a:r>
              <a:rPr sz="3200" spc="-11" dirty="0">
                <a:latin typeface="Times New Roman"/>
                <a:cs typeface="Times New Roman"/>
              </a:rPr>
              <a:t>Trials</a:t>
            </a:r>
            <a:endParaRPr sz="3200">
              <a:latin typeface="Times New Roman"/>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069" y="813564"/>
            <a:ext cx="4231640" cy="690574"/>
          </a:xfrm>
          <a:prstGeom prst="rect">
            <a:avLst/>
          </a:prstGeom>
        </p:spPr>
        <p:txBody>
          <a:bodyPr vert="horz" wrap="square" lIns="0" tIns="13335" rIns="0" bIns="0" rtlCol="0">
            <a:spAutoFit/>
          </a:bodyPr>
          <a:lstStyle/>
          <a:p>
            <a:pPr marL="12700">
              <a:spcBef>
                <a:spcPts val="105"/>
              </a:spcBef>
            </a:pPr>
            <a:r>
              <a:rPr sz="4400" b="0" dirty="0">
                <a:latin typeface="Times New Roman"/>
                <a:cs typeface="Times New Roman"/>
              </a:rPr>
              <a:t>Equivalence</a:t>
            </a:r>
            <a:r>
              <a:rPr sz="4400" b="0" spc="-31" dirty="0">
                <a:latin typeface="Times New Roman"/>
                <a:cs typeface="Times New Roman"/>
              </a:rPr>
              <a:t> </a:t>
            </a:r>
            <a:r>
              <a:rPr sz="4400" b="0" spc="-11" dirty="0">
                <a:latin typeface="Times New Roman"/>
                <a:cs typeface="Times New Roman"/>
              </a:rPr>
              <a:t>Trials</a:t>
            </a:r>
            <a:endParaRPr sz="4400">
              <a:latin typeface="Times New Roman"/>
              <a:cs typeface="Times New Roman"/>
            </a:endParaRPr>
          </a:p>
        </p:txBody>
      </p:sp>
      <p:grpSp>
        <p:nvGrpSpPr>
          <p:cNvPr id="3" name="object 3"/>
          <p:cNvGrpSpPr/>
          <p:nvPr/>
        </p:nvGrpSpPr>
        <p:grpSpPr>
          <a:xfrm>
            <a:off x="502922" y="5350766"/>
            <a:ext cx="8159115" cy="1464311"/>
            <a:chOff x="502919" y="5350764"/>
            <a:chExt cx="8159115" cy="1464310"/>
          </a:xfrm>
        </p:grpSpPr>
        <p:pic>
          <p:nvPicPr>
            <p:cNvPr id="4" name="object 4"/>
            <p:cNvPicPr/>
            <p:nvPr/>
          </p:nvPicPr>
          <p:blipFill>
            <a:blip r:embed="rId2" cstate="print"/>
            <a:stretch>
              <a:fillRect/>
            </a:stretch>
          </p:blipFill>
          <p:spPr>
            <a:xfrm>
              <a:off x="579119" y="5426964"/>
              <a:ext cx="8082533" cy="1387602"/>
            </a:xfrm>
            <a:prstGeom prst="rect">
              <a:avLst/>
            </a:prstGeom>
          </p:spPr>
        </p:pic>
        <p:pic>
          <p:nvPicPr>
            <p:cNvPr id="5" name="object 5"/>
            <p:cNvPicPr/>
            <p:nvPr/>
          </p:nvPicPr>
          <p:blipFill>
            <a:blip r:embed="rId3" cstate="print"/>
            <a:stretch>
              <a:fillRect/>
            </a:stretch>
          </p:blipFill>
          <p:spPr>
            <a:xfrm>
              <a:off x="502919" y="5350764"/>
              <a:ext cx="8082533" cy="899922"/>
            </a:xfrm>
            <a:prstGeom prst="rect">
              <a:avLst/>
            </a:prstGeom>
          </p:spPr>
        </p:pic>
        <p:pic>
          <p:nvPicPr>
            <p:cNvPr id="6" name="object 6"/>
            <p:cNvPicPr/>
            <p:nvPr/>
          </p:nvPicPr>
          <p:blipFill>
            <a:blip r:embed="rId4" cstate="print"/>
            <a:stretch>
              <a:fillRect/>
            </a:stretch>
          </p:blipFill>
          <p:spPr>
            <a:xfrm>
              <a:off x="2790443" y="5838440"/>
              <a:ext cx="3399281" cy="899922"/>
            </a:xfrm>
            <a:prstGeom prst="rect">
              <a:avLst/>
            </a:prstGeom>
          </p:spPr>
        </p:pic>
      </p:grpSp>
      <p:sp>
        <p:nvSpPr>
          <p:cNvPr id="7" name="object 7"/>
          <p:cNvSpPr txBox="1"/>
          <p:nvPr/>
        </p:nvSpPr>
        <p:spPr>
          <a:xfrm>
            <a:off x="689866" y="1509994"/>
            <a:ext cx="7520305" cy="5006499"/>
          </a:xfrm>
          <a:prstGeom prst="rect">
            <a:avLst/>
          </a:prstGeom>
        </p:spPr>
        <p:txBody>
          <a:bodyPr vert="horz" wrap="square" lIns="0" tIns="111760" rIns="0" bIns="0" rtlCol="0">
            <a:spAutoFit/>
          </a:bodyPr>
          <a:lstStyle/>
          <a:p>
            <a:pPr marL="354956" indent="-342257">
              <a:spcBef>
                <a:spcPts val="880"/>
              </a:spcBef>
              <a:buChar char="•"/>
              <a:tabLst>
                <a:tab pos="354956" algn="l"/>
              </a:tabLst>
            </a:pPr>
            <a:r>
              <a:rPr sz="3200" spc="-11" dirty="0">
                <a:latin typeface="Times New Roman"/>
                <a:cs typeface="Times New Roman"/>
              </a:rPr>
              <a:t>Advantage</a:t>
            </a:r>
            <a:endParaRPr sz="3200">
              <a:latin typeface="Times New Roman"/>
              <a:cs typeface="Times New Roman"/>
            </a:endParaRPr>
          </a:p>
          <a:p>
            <a:pPr marL="755632" lvl="1" indent="-286378">
              <a:spcBef>
                <a:spcPts val="675"/>
              </a:spcBef>
              <a:buChar char="–"/>
              <a:tabLst>
                <a:tab pos="755632" algn="l"/>
              </a:tabLst>
            </a:pPr>
            <a:r>
              <a:rPr sz="2800" dirty="0">
                <a:latin typeface="Times New Roman"/>
                <a:cs typeface="Times New Roman"/>
              </a:rPr>
              <a:t>answers</a:t>
            </a:r>
            <a:r>
              <a:rPr sz="2800" spc="-91" dirty="0">
                <a:latin typeface="Times New Roman"/>
                <a:cs typeface="Times New Roman"/>
              </a:rPr>
              <a:t> </a:t>
            </a:r>
            <a:r>
              <a:rPr sz="2800" dirty="0">
                <a:latin typeface="Times New Roman"/>
                <a:cs typeface="Times New Roman"/>
              </a:rPr>
              <a:t>clinical</a:t>
            </a:r>
            <a:r>
              <a:rPr sz="2800" spc="-111" dirty="0">
                <a:latin typeface="Times New Roman"/>
                <a:cs typeface="Times New Roman"/>
              </a:rPr>
              <a:t> </a:t>
            </a:r>
            <a:r>
              <a:rPr sz="2800" spc="-11" dirty="0">
                <a:latin typeface="Times New Roman"/>
                <a:cs typeface="Times New Roman"/>
              </a:rPr>
              <a:t>question</a:t>
            </a:r>
            <a:endParaRPr sz="2800">
              <a:latin typeface="Times New Roman"/>
              <a:cs typeface="Times New Roman"/>
            </a:endParaRPr>
          </a:p>
          <a:p>
            <a:pPr marL="755632" lvl="1" indent="-286378">
              <a:spcBef>
                <a:spcPts val="675"/>
              </a:spcBef>
              <a:buChar char="–"/>
              <a:tabLst>
                <a:tab pos="755632" algn="l"/>
              </a:tabLst>
            </a:pPr>
            <a:r>
              <a:rPr sz="2800" dirty="0">
                <a:latin typeface="Times New Roman"/>
                <a:cs typeface="Times New Roman"/>
              </a:rPr>
              <a:t>may</a:t>
            </a:r>
            <a:r>
              <a:rPr sz="2800" spc="-55" dirty="0">
                <a:latin typeface="Times New Roman"/>
                <a:cs typeface="Times New Roman"/>
              </a:rPr>
              <a:t> </a:t>
            </a:r>
            <a:r>
              <a:rPr sz="2800" dirty="0">
                <a:latin typeface="Times New Roman"/>
                <a:cs typeface="Times New Roman"/>
              </a:rPr>
              <a:t>be</a:t>
            </a:r>
            <a:r>
              <a:rPr sz="2800" spc="-60" dirty="0">
                <a:latin typeface="Times New Roman"/>
                <a:cs typeface="Times New Roman"/>
              </a:rPr>
              <a:t> </a:t>
            </a:r>
            <a:r>
              <a:rPr sz="2800" dirty="0">
                <a:latin typeface="Times New Roman"/>
                <a:cs typeface="Times New Roman"/>
              </a:rPr>
              <a:t>more</a:t>
            </a:r>
            <a:r>
              <a:rPr sz="2800" spc="-45" dirty="0">
                <a:latin typeface="Times New Roman"/>
                <a:cs typeface="Times New Roman"/>
              </a:rPr>
              <a:t> </a:t>
            </a:r>
            <a:r>
              <a:rPr sz="2800" spc="-11" dirty="0">
                <a:latin typeface="Times New Roman"/>
                <a:cs typeface="Times New Roman"/>
              </a:rPr>
              <a:t>ethical</a:t>
            </a:r>
            <a:endParaRPr sz="2800">
              <a:latin typeface="Times New Roman"/>
              <a:cs typeface="Times New Roman"/>
            </a:endParaRPr>
          </a:p>
          <a:p>
            <a:pPr marL="354956" indent="-342257">
              <a:spcBef>
                <a:spcPts val="765"/>
              </a:spcBef>
              <a:buChar char="•"/>
              <a:tabLst>
                <a:tab pos="354956" algn="l"/>
              </a:tabLst>
            </a:pPr>
            <a:r>
              <a:rPr sz="3200" spc="-11" dirty="0">
                <a:latin typeface="Times New Roman"/>
                <a:cs typeface="Times New Roman"/>
              </a:rPr>
              <a:t>Disadvantage</a:t>
            </a:r>
            <a:endParaRPr sz="3200">
              <a:latin typeface="Times New Roman"/>
              <a:cs typeface="Times New Roman"/>
            </a:endParaRPr>
          </a:p>
          <a:p>
            <a:pPr marL="755632" lvl="1" indent="-286378">
              <a:spcBef>
                <a:spcPts val="675"/>
              </a:spcBef>
              <a:buChar char="–"/>
              <a:tabLst>
                <a:tab pos="755632" algn="l"/>
              </a:tabLst>
            </a:pPr>
            <a:r>
              <a:rPr sz="2800" u="sng" dirty="0">
                <a:uFill>
                  <a:solidFill>
                    <a:srgbClr val="000000"/>
                  </a:solidFill>
                </a:uFill>
                <a:latin typeface="Times New Roman"/>
                <a:cs typeface="Times New Roman"/>
              </a:rPr>
              <a:t>may</a:t>
            </a:r>
            <a:r>
              <a:rPr sz="2800" spc="-71" dirty="0">
                <a:latin typeface="Times New Roman"/>
                <a:cs typeface="Times New Roman"/>
              </a:rPr>
              <a:t> </a:t>
            </a:r>
            <a:r>
              <a:rPr sz="2800" dirty="0">
                <a:latin typeface="Times New Roman"/>
                <a:cs typeface="Times New Roman"/>
              </a:rPr>
              <a:t>require</a:t>
            </a:r>
            <a:r>
              <a:rPr sz="2800" spc="-80" dirty="0">
                <a:latin typeface="Times New Roman"/>
                <a:cs typeface="Times New Roman"/>
              </a:rPr>
              <a:t> </a:t>
            </a:r>
            <a:r>
              <a:rPr sz="2800" dirty="0">
                <a:latin typeface="Times New Roman"/>
                <a:cs typeface="Times New Roman"/>
              </a:rPr>
              <a:t>larger</a:t>
            </a:r>
            <a:r>
              <a:rPr sz="2800" spc="-75" dirty="0">
                <a:latin typeface="Times New Roman"/>
                <a:cs typeface="Times New Roman"/>
              </a:rPr>
              <a:t> </a:t>
            </a:r>
            <a:r>
              <a:rPr sz="2800" dirty="0">
                <a:latin typeface="Times New Roman"/>
                <a:cs typeface="Times New Roman"/>
              </a:rPr>
              <a:t>sample</a:t>
            </a:r>
            <a:r>
              <a:rPr sz="2800" spc="-80" dirty="0">
                <a:latin typeface="Times New Roman"/>
                <a:cs typeface="Times New Roman"/>
              </a:rPr>
              <a:t> </a:t>
            </a:r>
            <a:r>
              <a:rPr sz="2800" spc="-20" dirty="0">
                <a:latin typeface="Times New Roman"/>
                <a:cs typeface="Times New Roman"/>
              </a:rPr>
              <a:t>size</a:t>
            </a:r>
            <a:endParaRPr sz="2800">
              <a:latin typeface="Times New Roman"/>
              <a:cs typeface="Times New Roman"/>
            </a:endParaRPr>
          </a:p>
          <a:p>
            <a:pPr marL="755632" lvl="1" indent="-286378">
              <a:spcBef>
                <a:spcPts val="675"/>
              </a:spcBef>
              <a:buChar char="–"/>
              <a:tabLst>
                <a:tab pos="755632" algn="l"/>
              </a:tabLst>
            </a:pPr>
            <a:r>
              <a:rPr sz="2800" dirty="0">
                <a:latin typeface="Times New Roman"/>
                <a:cs typeface="Times New Roman"/>
              </a:rPr>
              <a:t>negative</a:t>
            </a:r>
            <a:r>
              <a:rPr sz="2800" spc="-75" dirty="0">
                <a:latin typeface="Times New Roman"/>
                <a:cs typeface="Times New Roman"/>
              </a:rPr>
              <a:t> </a:t>
            </a:r>
            <a:r>
              <a:rPr sz="2800" dirty="0">
                <a:latin typeface="Times New Roman"/>
                <a:cs typeface="Times New Roman"/>
              </a:rPr>
              <a:t>result</a:t>
            </a:r>
            <a:r>
              <a:rPr sz="2800" spc="-55" dirty="0">
                <a:latin typeface="Times New Roman"/>
                <a:cs typeface="Times New Roman"/>
              </a:rPr>
              <a:t> </a:t>
            </a:r>
            <a:r>
              <a:rPr sz="2800" dirty="0">
                <a:latin typeface="Times New Roman"/>
                <a:cs typeface="Times New Roman"/>
              </a:rPr>
              <a:t>may</a:t>
            </a:r>
            <a:r>
              <a:rPr sz="2800" spc="-51" dirty="0">
                <a:latin typeface="Times New Roman"/>
                <a:cs typeface="Times New Roman"/>
              </a:rPr>
              <a:t> </a:t>
            </a:r>
            <a:r>
              <a:rPr sz="2800" dirty="0">
                <a:latin typeface="Times New Roman"/>
                <a:cs typeface="Times New Roman"/>
              </a:rPr>
              <a:t>be</a:t>
            </a:r>
            <a:r>
              <a:rPr sz="2800" spc="-55" dirty="0">
                <a:latin typeface="Times New Roman"/>
                <a:cs typeface="Times New Roman"/>
              </a:rPr>
              <a:t> </a:t>
            </a:r>
            <a:r>
              <a:rPr sz="2800" dirty="0">
                <a:latin typeface="Times New Roman"/>
                <a:cs typeface="Times New Roman"/>
              </a:rPr>
              <a:t>due</a:t>
            </a:r>
            <a:r>
              <a:rPr sz="2800" spc="-55" dirty="0">
                <a:latin typeface="Times New Roman"/>
                <a:cs typeface="Times New Roman"/>
              </a:rPr>
              <a:t> </a:t>
            </a:r>
            <a:r>
              <a:rPr sz="2800" dirty="0">
                <a:latin typeface="Times New Roman"/>
                <a:cs typeface="Times New Roman"/>
              </a:rPr>
              <a:t>to</a:t>
            </a:r>
            <a:r>
              <a:rPr sz="2800" spc="-51" dirty="0">
                <a:latin typeface="Times New Roman"/>
                <a:cs typeface="Times New Roman"/>
              </a:rPr>
              <a:t> </a:t>
            </a:r>
            <a:r>
              <a:rPr sz="2800" dirty="0">
                <a:latin typeface="Times New Roman"/>
                <a:cs typeface="Times New Roman"/>
              </a:rPr>
              <a:t>low</a:t>
            </a:r>
            <a:r>
              <a:rPr sz="2800" spc="-55" dirty="0">
                <a:latin typeface="Times New Roman"/>
                <a:cs typeface="Times New Roman"/>
              </a:rPr>
              <a:t> </a:t>
            </a:r>
            <a:r>
              <a:rPr sz="2800" spc="-11" dirty="0">
                <a:latin typeface="Times New Roman"/>
                <a:cs typeface="Times New Roman"/>
              </a:rPr>
              <a:t>power</a:t>
            </a:r>
            <a:endParaRPr sz="2800">
              <a:latin typeface="Times New Roman"/>
              <a:cs typeface="Times New Roman"/>
            </a:endParaRPr>
          </a:p>
          <a:p>
            <a:pPr marL="755632" lvl="1" indent="-286378">
              <a:spcBef>
                <a:spcPts val="675"/>
              </a:spcBef>
              <a:buChar char="–"/>
              <a:tabLst>
                <a:tab pos="755632" algn="l"/>
              </a:tabLst>
            </a:pPr>
            <a:r>
              <a:rPr sz="2800" dirty="0">
                <a:latin typeface="Times New Roman"/>
                <a:cs typeface="Times New Roman"/>
              </a:rPr>
              <a:t>cannot</a:t>
            </a:r>
            <a:r>
              <a:rPr sz="2800" spc="-65" dirty="0">
                <a:latin typeface="Times New Roman"/>
                <a:cs typeface="Times New Roman"/>
              </a:rPr>
              <a:t> </a:t>
            </a:r>
            <a:r>
              <a:rPr sz="2800" dirty="0">
                <a:latin typeface="Times New Roman"/>
                <a:cs typeface="Times New Roman"/>
              </a:rPr>
              <a:t>tell</a:t>
            </a:r>
            <a:r>
              <a:rPr sz="2800" spc="-65" dirty="0">
                <a:latin typeface="Times New Roman"/>
                <a:cs typeface="Times New Roman"/>
              </a:rPr>
              <a:t> </a:t>
            </a:r>
            <a:r>
              <a:rPr sz="2800" dirty="0">
                <a:latin typeface="Times New Roman"/>
                <a:cs typeface="Times New Roman"/>
              </a:rPr>
              <a:t>if</a:t>
            </a:r>
            <a:r>
              <a:rPr sz="2800" spc="-55" dirty="0">
                <a:latin typeface="Times New Roman"/>
                <a:cs typeface="Times New Roman"/>
              </a:rPr>
              <a:t> </a:t>
            </a:r>
            <a:r>
              <a:rPr sz="2800" dirty="0">
                <a:latin typeface="Times New Roman"/>
                <a:cs typeface="Times New Roman"/>
              </a:rPr>
              <a:t>either</a:t>
            </a:r>
            <a:r>
              <a:rPr sz="2800" spc="-60" dirty="0">
                <a:latin typeface="Times New Roman"/>
                <a:cs typeface="Times New Roman"/>
              </a:rPr>
              <a:t> </a:t>
            </a:r>
            <a:r>
              <a:rPr sz="2800" dirty="0">
                <a:latin typeface="Times New Roman"/>
                <a:cs typeface="Times New Roman"/>
              </a:rPr>
              <a:t>better</a:t>
            </a:r>
            <a:r>
              <a:rPr sz="2800" spc="-55" dirty="0">
                <a:latin typeface="Times New Roman"/>
                <a:cs typeface="Times New Roman"/>
              </a:rPr>
              <a:t> </a:t>
            </a:r>
            <a:r>
              <a:rPr sz="2800" dirty="0">
                <a:latin typeface="Times New Roman"/>
                <a:cs typeface="Times New Roman"/>
              </a:rPr>
              <a:t>than</a:t>
            </a:r>
            <a:r>
              <a:rPr sz="2800" spc="-55" dirty="0">
                <a:latin typeface="Times New Roman"/>
                <a:cs typeface="Times New Roman"/>
              </a:rPr>
              <a:t> </a:t>
            </a:r>
            <a:r>
              <a:rPr sz="2800" spc="-11" dirty="0">
                <a:latin typeface="Times New Roman"/>
                <a:cs typeface="Times New Roman"/>
              </a:rPr>
              <a:t>placebo</a:t>
            </a:r>
            <a:endParaRPr sz="2800">
              <a:latin typeface="Times New Roman"/>
              <a:cs typeface="Times New Roman"/>
            </a:endParaRPr>
          </a:p>
          <a:p>
            <a:pPr marL="2354521" marR="5080" indent="-2287848">
              <a:spcBef>
                <a:spcPts val="1685"/>
              </a:spcBef>
            </a:pPr>
            <a:r>
              <a:rPr sz="3200" b="1" dirty="0">
                <a:latin typeface="Arial"/>
                <a:cs typeface="Arial"/>
              </a:rPr>
              <a:t>Only</a:t>
            </a:r>
            <a:r>
              <a:rPr sz="3200" b="1" spc="-35" dirty="0">
                <a:latin typeface="Arial"/>
                <a:cs typeface="Arial"/>
              </a:rPr>
              <a:t> </a:t>
            </a:r>
            <a:r>
              <a:rPr sz="3200" b="1" dirty="0">
                <a:latin typeface="Arial"/>
                <a:cs typeface="Arial"/>
              </a:rPr>
              <a:t>reasonable</a:t>
            </a:r>
            <a:r>
              <a:rPr sz="3200" b="1" spc="-45" dirty="0">
                <a:latin typeface="Arial"/>
                <a:cs typeface="Arial"/>
              </a:rPr>
              <a:t> </a:t>
            </a:r>
            <a:r>
              <a:rPr sz="3200" b="1" dirty="0">
                <a:latin typeface="Arial"/>
                <a:cs typeface="Arial"/>
              </a:rPr>
              <a:t>if</a:t>
            </a:r>
            <a:r>
              <a:rPr sz="3200" b="1" spc="-31" dirty="0">
                <a:latin typeface="Arial"/>
                <a:cs typeface="Arial"/>
              </a:rPr>
              <a:t> </a:t>
            </a:r>
            <a:r>
              <a:rPr sz="3200" b="1" dirty="0">
                <a:latin typeface="Arial"/>
                <a:cs typeface="Arial"/>
              </a:rPr>
              <a:t>potential</a:t>
            </a:r>
            <a:r>
              <a:rPr sz="3200" b="1" spc="-40" dirty="0">
                <a:latin typeface="Arial"/>
                <a:cs typeface="Arial"/>
              </a:rPr>
              <a:t> </a:t>
            </a:r>
            <a:r>
              <a:rPr sz="3200" b="1" spc="-11" dirty="0">
                <a:latin typeface="Arial"/>
                <a:cs typeface="Arial"/>
              </a:rPr>
              <a:t>advantage </a:t>
            </a:r>
            <a:r>
              <a:rPr sz="3200" b="1" dirty="0">
                <a:latin typeface="Arial"/>
                <a:cs typeface="Arial"/>
              </a:rPr>
              <a:t>of</a:t>
            </a:r>
            <a:r>
              <a:rPr sz="3200" b="1" spc="-25" dirty="0">
                <a:latin typeface="Arial"/>
                <a:cs typeface="Arial"/>
              </a:rPr>
              <a:t> </a:t>
            </a:r>
            <a:r>
              <a:rPr sz="3200" b="1" dirty="0">
                <a:latin typeface="Arial"/>
                <a:cs typeface="Arial"/>
              </a:rPr>
              <a:t>new</a:t>
            </a:r>
            <a:r>
              <a:rPr sz="3200" b="1" spc="-20" dirty="0">
                <a:latin typeface="Arial"/>
                <a:cs typeface="Arial"/>
              </a:rPr>
              <a:t> </a:t>
            </a:r>
            <a:r>
              <a:rPr sz="3200" b="1" spc="-11" dirty="0">
                <a:latin typeface="Arial"/>
                <a:cs typeface="Arial"/>
              </a:rPr>
              <a:t>therapy</a:t>
            </a:r>
            <a:endParaRPr sz="3200">
              <a:latin typeface="Arial"/>
              <a:cs typeface="Arial"/>
            </a:endParaRPr>
          </a:p>
        </p:txBody>
      </p:sp>
      <p:sp>
        <p:nvSpPr>
          <p:cNvPr id="8" name="object 8"/>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52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53</a:t>
            </a:r>
          </a:p>
        </p:txBody>
      </p:sp>
      <p:sp>
        <p:nvSpPr>
          <p:cNvPr id="2" name="object 2"/>
          <p:cNvSpPr txBox="1">
            <a:spLocks noGrp="1"/>
          </p:cNvSpPr>
          <p:nvPr>
            <p:ph type="title"/>
          </p:nvPr>
        </p:nvSpPr>
        <p:spPr>
          <a:xfrm>
            <a:off x="2766444" y="477140"/>
            <a:ext cx="3599815" cy="690574"/>
          </a:xfrm>
          <a:prstGeom prst="rect">
            <a:avLst/>
          </a:prstGeom>
        </p:spPr>
        <p:txBody>
          <a:bodyPr vert="horz" wrap="square" lIns="0" tIns="13335" rIns="0" bIns="0" rtlCol="0">
            <a:spAutoFit/>
          </a:bodyPr>
          <a:lstStyle/>
          <a:p>
            <a:pPr marL="12700">
              <a:spcBef>
                <a:spcPts val="105"/>
              </a:spcBef>
            </a:pPr>
            <a:r>
              <a:rPr sz="4400" b="0" spc="-11" dirty="0">
                <a:latin typeface="Times New Roman"/>
                <a:cs typeface="Times New Roman"/>
              </a:rPr>
              <a:t>Cointerventions</a:t>
            </a:r>
            <a:endParaRPr sz="4400">
              <a:latin typeface="Times New Roman"/>
              <a:cs typeface="Times New Roman"/>
            </a:endParaRPr>
          </a:p>
        </p:txBody>
      </p:sp>
      <p:sp>
        <p:nvSpPr>
          <p:cNvPr id="3" name="object 3"/>
          <p:cNvSpPr txBox="1"/>
          <p:nvPr/>
        </p:nvSpPr>
        <p:spPr>
          <a:xfrm>
            <a:off x="922124" y="1474447"/>
            <a:ext cx="7604125" cy="4191532"/>
          </a:xfrm>
          <a:prstGeom prst="rect">
            <a:avLst/>
          </a:prstGeom>
        </p:spPr>
        <p:txBody>
          <a:bodyPr vert="horz" wrap="square" lIns="0" tIns="112395" rIns="0" bIns="0" rtlCol="0">
            <a:spAutoFit/>
          </a:bodyPr>
          <a:lstStyle/>
          <a:p>
            <a:pPr marL="354956" indent="-342257">
              <a:spcBef>
                <a:spcPts val="885"/>
              </a:spcBef>
              <a:buChar char="•"/>
              <a:tabLst>
                <a:tab pos="354956" algn="l"/>
              </a:tabLst>
            </a:pPr>
            <a:r>
              <a:rPr sz="3200" dirty="0">
                <a:latin typeface="Times New Roman"/>
                <a:cs typeface="Times New Roman"/>
              </a:rPr>
              <a:t>Unintended</a:t>
            </a:r>
            <a:r>
              <a:rPr sz="3200" spc="-80" dirty="0">
                <a:latin typeface="Times New Roman"/>
                <a:cs typeface="Times New Roman"/>
              </a:rPr>
              <a:t> </a:t>
            </a:r>
            <a:r>
              <a:rPr sz="3200" dirty="0">
                <a:latin typeface="Times New Roman"/>
                <a:cs typeface="Times New Roman"/>
              </a:rPr>
              <a:t>effective</a:t>
            </a:r>
            <a:r>
              <a:rPr sz="3200" spc="-40" dirty="0">
                <a:latin typeface="Times New Roman"/>
                <a:cs typeface="Times New Roman"/>
              </a:rPr>
              <a:t> </a:t>
            </a:r>
            <a:r>
              <a:rPr sz="3200" spc="-11" dirty="0">
                <a:latin typeface="Times New Roman"/>
                <a:cs typeface="Times New Roman"/>
              </a:rPr>
              <a:t>interventions</a:t>
            </a:r>
            <a:endParaRPr sz="3200">
              <a:latin typeface="Times New Roman"/>
              <a:cs typeface="Times New Roman"/>
            </a:endParaRPr>
          </a:p>
          <a:p>
            <a:pPr marL="754996" marR="1108683" lvl="1" indent="-285744">
              <a:spcBef>
                <a:spcPts val="680"/>
              </a:spcBef>
              <a:buFont typeface="Times New Roman"/>
              <a:buChar char="–"/>
              <a:tabLst>
                <a:tab pos="756266" algn="l"/>
              </a:tabLst>
            </a:pPr>
            <a:r>
              <a:rPr sz="2800" i="1" dirty="0">
                <a:latin typeface="Times New Roman"/>
                <a:cs typeface="Times New Roman"/>
              </a:rPr>
              <a:t>participants</a:t>
            </a:r>
            <a:r>
              <a:rPr sz="2800" i="1" spc="-91" dirty="0">
                <a:latin typeface="Times New Roman"/>
                <a:cs typeface="Times New Roman"/>
              </a:rPr>
              <a:t> </a:t>
            </a:r>
            <a:r>
              <a:rPr sz="2800" dirty="0">
                <a:latin typeface="Times New Roman"/>
                <a:cs typeface="Times New Roman"/>
              </a:rPr>
              <a:t>use</a:t>
            </a:r>
            <a:r>
              <a:rPr sz="2800" spc="-71" dirty="0">
                <a:latin typeface="Times New Roman"/>
                <a:cs typeface="Times New Roman"/>
              </a:rPr>
              <a:t> </a:t>
            </a:r>
            <a:r>
              <a:rPr sz="2800" dirty="0">
                <a:latin typeface="Times New Roman"/>
                <a:cs typeface="Times New Roman"/>
              </a:rPr>
              <a:t>other</a:t>
            </a:r>
            <a:r>
              <a:rPr sz="2800" spc="-65" dirty="0">
                <a:latin typeface="Times New Roman"/>
                <a:cs typeface="Times New Roman"/>
              </a:rPr>
              <a:t> </a:t>
            </a:r>
            <a:r>
              <a:rPr sz="2800" dirty="0">
                <a:latin typeface="Times New Roman"/>
                <a:cs typeface="Times New Roman"/>
              </a:rPr>
              <a:t>therapy</a:t>
            </a:r>
            <a:r>
              <a:rPr sz="2800" spc="-71" dirty="0">
                <a:latin typeface="Times New Roman"/>
                <a:cs typeface="Times New Roman"/>
              </a:rPr>
              <a:t> </a:t>
            </a:r>
            <a:r>
              <a:rPr sz="2800" dirty="0">
                <a:latin typeface="Times New Roman"/>
                <a:cs typeface="Times New Roman"/>
              </a:rPr>
              <a:t>or</a:t>
            </a:r>
            <a:r>
              <a:rPr sz="2800" spc="-60" dirty="0">
                <a:latin typeface="Times New Roman"/>
                <a:cs typeface="Times New Roman"/>
              </a:rPr>
              <a:t> </a:t>
            </a:r>
            <a:r>
              <a:rPr sz="2800" spc="-11" dirty="0">
                <a:latin typeface="Times New Roman"/>
                <a:cs typeface="Times New Roman"/>
              </a:rPr>
              <a:t>change 	behavior</a:t>
            </a:r>
            <a:endParaRPr sz="2800">
              <a:latin typeface="Times New Roman"/>
              <a:cs typeface="Times New Roman"/>
            </a:endParaRPr>
          </a:p>
          <a:p>
            <a:pPr marL="755632" lvl="1" indent="-285744">
              <a:spcBef>
                <a:spcPts val="675"/>
              </a:spcBef>
              <a:buFont typeface="Times New Roman"/>
              <a:buChar char="–"/>
              <a:tabLst>
                <a:tab pos="755632" algn="l"/>
              </a:tabLst>
            </a:pPr>
            <a:r>
              <a:rPr sz="2800" i="1" dirty="0">
                <a:latin typeface="Times New Roman"/>
                <a:cs typeface="Times New Roman"/>
              </a:rPr>
              <a:t>study</a:t>
            </a:r>
            <a:r>
              <a:rPr sz="2800" i="1" spc="-91" dirty="0">
                <a:latin typeface="Times New Roman"/>
                <a:cs typeface="Times New Roman"/>
              </a:rPr>
              <a:t> </a:t>
            </a:r>
            <a:r>
              <a:rPr sz="2800" i="1" dirty="0">
                <a:latin typeface="Times New Roman"/>
                <a:cs typeface="Times New Roman"/>
              </a:rPr>
              <a:t>staff,</a:t>
            </a:r>
            <a:r>
              <a:rPr sz="2800" i="1" spc="-85" dirty="0">
                <a:latin typeface="Times New Roman"/>
                <a:cs typeface="Times New Roman"/>
              </a:rPr>
              <a:t> </a:t>
            </a:r>
            <a:r>
              <a:rPr sz="2800" i="1" dirty="0">
                <a:latin typeface="Times New Roman"/>
                <a:cs typeface="Times New Roman"/>
              </a:rPr>
              <a:t>medical</a:t>
            </a:r>
            <a:r>
              <a:rPr sz="2800" i="1" spc="-75" dirty="0">
                <a:latin typeface="Times New Roman"/>
                <a:cs typeface="Times New Roman"/>
              </a:rPr>
              <a:t> </a:t>
            </a:r>
            <a:r>
              <a:rPr sz="2800" i="1" spc="-11" dirty="0">
                <a:latin typeface="Times New Roman"/>
                <a:cs typeface="Times New Roman"/>
              </a:rPr>
              <a:t>providers,</a:t>
            </a:r>
            <a:r>
              <a:rPr sz="2800" i="1" spc="-100" dirty="0">
                <a:latin typeface="Times New Roman"/>
                <a:cs typeface="Times New Roman"/>
              </a:rPr>
              <a:t> </a:t>
            </a:r>
            <a:r>
              <a:rPr sz="2800" i="1" dirty="0">
                <a:latin typeface="Times New Roman"/>
                <a:cs typeface="Times New Roman"/>
              </a:rPr>
              <a:t>family</a:t>
            </a:r>
            <a:r>
              <a:rPr sz="2800" i="1" spc="-75" dirty="0">
                <a:latin typeface="Times New Roman"/>
                <a:cs typeface="Times New Roman"/>
              </a:rPr>
              <a:t> </a:t>
            </a:r>
            <a:r>
              <a:rPr sz="2800" i="1" dirty="0">
                <a:latin typeface="Times New Roman"/>
                <a:cs typeface="Times New Roman"/>
              </a:rPr>
              <a:t>or</a:t>
            </a:r>
            <a:r>
              <a:rPr sz="2800" i="1" spc="-75" dirty="0">
                <a:latin typeface="Times New Roman"/>
                <a:cs typeface="Times New Roman"/>
              </a:rPr>
              <a:t> </a:t>
            </a:r>
            <a:r>
              <a:rPr sz="2800" i="1" spc="-11" dirty="0">
                <a:latin typeface="Times New Roman"/>
                <a:cs typeface="Times New Roman"/>
              </a:rPr>
              <a:t>friends</a:t>
            </a:r>
            <a:endParaRPr sz="2800">
              <a:latin typeface="Times New Roman"/>
              <a:cs typeface="Times New Roman"/>
            </a:endParaRPr>
          </a:p>
          <a:p>
            <a:pPr marL="756266"/>
            <a:r>
              <a:rPr sz="2800" dirty="0">
                <a:latin typeface="Times New Roman"/>
                <a:cs typeface="Times New Roman"/>
              </a:rPr>
              <a:t>treat</a:t>
            </a:r>
            <a:r>
              <a:rPr sz="2800" spc="-95" dirty="0">
                <a:latin typeface="Times New Roman"/>
                <a:cs typeface="Times New Roman"/>
              </a:rPr>
              <a:t> </a:t>
            </a:r>
            <a:r>
              <a:rPr sz="2800" dirty="0">
                <a:latin typeface="Times New Roman"/>
                <a:cs typeface="Times New Roman"/>
              </a:rPr>
              <a:t>participants</a:t>
            </a:r>
            <a:r>
              <a:rPr sz="2800" spc="-115" dirty="0">
                <a:latin typeface="Times New Roman"/>
                <a:cs typeface="Times New Roman"/>
              </a:rPr>
              <a:t> </a:t>
            </a:r>
            <a:r>
              <a:rPr sz="2800" spc="-11" dirty="0">
                <a:latin typeface="Times New Roman"/>
                <a:cs typeface="Times New Roman"/>
              </a:rPr>
              <a:t>differently</a:t>
            </a:r>
            <a:endParaRPr sz="2800">
              <a:latin typeface="Times New Roman"/>
              <a:cs typeface="Times New Roman"/>
            </a:endParaRPr>
          </a:p>
          <a:p>
            <a:pPr marL="355591" marR="5080" indent="-343526">
              <a:spcBef>
                <a:spcPts val="765"/>
              </a:spcBef>
              <a:buChar char="•"/>
              <a:tabLst>
                <a:tab pos="355591" algn="l"/>
              </a:tabLst>
            </a:pPr>
            <a:r>
              <a:rPr sz="3200" dirty="0">
                <a:latin typeface="Times New Roman"/>
                <a:cs typeface="Times New Roman"/>
              </a:rPr>
              <a:t>Nondifferential</a:t>
            </a:r>
            <a:r>
              <a:rPr sz="3200" spc="-55" dirty="0">
                <a:latin typeface="Times New Roman"/>
                <a:cs typeface="Times New Roman"/>
              </a:rPr>
              <a:t> </a:t>
            </a:r>
            <a:r>
              <a:rPr sz="3200" dirty="0">
                <a:latin typeface="Times New Roman"/>
                <a:cs typeface="Times New Roman"/>
              </a:rPr>
              <a:t>-</a:t>
            </a:r>
            <a:r>
              <a:rPr sz="3200" spc="-25" dirty="0">
                <a:latin typeface="Times New Roman"/>
                <a:cs typeface="Times New Roman"/>
              </a:rPr>
              <a:t> </a:t>
            </a:r>
            <a:r>
              <a:rPr sz="3200" dirty="0">
                <a:latin typeface="Times New Roman"/>
                <a:cs typeface="Times New Roman"/>
              </a:rPr>
              <a:t>decreases</a:t>
            </a:r>
            <a:r>
              <a:rPr sz="3200" spc="-51" dirty="0">
                <a:latin typeface="Times New Roman"/>
                <a:cs typeface="Times New Roman"/>
              </a:rPr>
              <a:t> </a:t>
            </a:r>
            <a:r>
              <a:rPr sz="3200" dirty="0">
                <a:latin typeface="Times New Roman"/>
                <a:cs typeface="Times New Roman"/>
              </a:rPr>
              <a:t>RR,</a:t>
            </a:r>
            <a:r>
              <a:rPr sz="3200" spc="-15" dirty="0">
                <a:latin typeface="Times New Roman"/>
                <a:cs typeface="Times New Roman"/>
              </a:rPr>
              <a:t> </a:t>
            </a:r>
            <a:r>
              <a:rPr sz="3200" dirty="0">
                <a:latin typeface="Times New Roman"/>
                <a:cs typeface="Times New Roman"/>
              </a:rPr>
              <a:t>efficacy</a:t>
            </a:r>
            <a:r>
              <a:rPr sz="3200" spc="-40" dirty="0">
                <a:latin typeface="Times New Roman"/>
                <a:cs typeface="Times New Roman"/>
              </a:rPr>
              <a:t> </a:t>
            </a:r>
            <a:r>
              <a:rPr sz="3200" spc="-25" dirty="0">
                <a:latin typeface="Times New Roman"/>
                <a:cs typeface="Times New Roman"/>
              </a:rPr>
              <a:t>and </a:t>
            </a:r>
            <a:r>
              <a:rPr sz="3200" spc="-11" dirty="0">
                <a:latin typeface="Times New Roman"/>
                <a:cs typeface="Times New Roman"/>
              </a:rPr>
              <a:t>power</a:t>
            </a:r>
            <a:endParaRPr sz="3200">
              <a:latin typeface="Times New Roman"/>
              <a:cs typeface="Times New Roman"/>
            </a:endParaRPr>
          </a:p>
          <a:p>
            <a:pPr marL="354956" indent="-342257">
              <a:spcBef>
                <a:spcPts val="771"/>
              </a:spcBef>
              <a:buChar char="•"/>
              <a:tabLst>
                <a:tab pos="354956" algn="l"/>
              </a:tabLst>
            </a:pPr>
            <a:r>
              <a:rPr sz="3200" dirty="0">
                <a:latin typeface="Times New Roman"/>
                <a:cs typeface="Times New Roman"/>
              </a:rPr>
              <a:t>Differential</a:t>
            </a:r>
            <a:r>
              <a:rPr sz="3200" spc="-40" dirty="0">
                <a:latin typeface="Times New Roman"/>
                <a:cs typeface="Times New Roman"/>
              </a:rPr>
              <a:t> </a:t>
            </a:r>
            <a:r>
              <a:rPr sz="3200" dirty="0">
                <a:latin typeface="Times New Roman"/>
                <a:cs typeface="Times New Roman"/>
              </a:rPr>
              <a:t>-</a:t>
            </a:r>
            <a:r>
              <a:rPr sz="3200" spc="-25" dirty="0">
                <a:latin typeface="Times New Roman"/>
                <a:cs typeface="Times New Roman"/>
              </a:rPr>
              <a:t> </a:t>
            </a:r>
            <a:r>
              <a:rPr sz="3200" dirty="0">
                <a:latin typeface="Times New Roman"/>
                <a:cs typeface="Times New Roman"/>
              </a:rPr>
              <a:t>causes</a:t>
            </a:r>
            <a:r>
              <a:rPr sz="3200" spc="-35" dirty="0">
                <a:latin typeface="Times New Roman"/>
                <a:cs typeface="Times New Roman"/>
              </a:rPr>
              <a:t> </a:t>
            </a:r>
            <a:r>
              <a:rPr sz="3200" spc="-20" dirty="0">
                <a:latin typeface="Times New Roman"/>
                <a:cs typeface="Times New Roman"/>
              </a:rPr>
              <a:t>bias</a:t>
            </a:r>
            <a:endParaRPr sz="3200">
              <a:latin typeface="Times New Roman"/>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54</a:t>
            </a:r>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1025500">
              <a:spcBef>
                <a:spcPts val="105"/>
              </a:spcBef>
            </a:pPr>
            <a:r>
              <a:rPr sz="4400" b="0" dirty="0">
                <a:latin typeface="Times New Roman"/>
                <a:cs typeface="Times New Roman"/>
              </a:rPr>
              <a:t>Outcomes</a:t>
            </a:r>
            <a:r>
              <a:rPr sz="4400" b="0" spc="-35" dirty="0">
                <a:latin typeface="Times New Roman"/>
                <a:cs typeface="Times New Roman"/>
              </a:rPr>
              <a:t> </a:t>
            </a:r>
            <a:r>
              <a:rPr sz="4400" b="0" dirty="0">
                <a:latin typeface="Times New Roman"/>
                <a:cs typeface="Times New Roman"/>
              </a:rPr>
              <a:t>in Clinical</a:t>
            </a:r>
            <a:r>
              <a:rPr sz="4400" b="0" spc="-20" dirty="0">
                <a:latin typeface="Times New Roman"/>
                <a:cs typeface="Times New Roman"/>
              </a:rPr>
              <a:t> </a:t>
            </a:r>
            <a:r>
              <a:rPr sz="4400" b="0" spc="-11" dirty="0">
                <a:latin typeface="Times New Roman"/>
                <a:cs typeface="Times New Roman"/>
              </a:rPr>
              <a:t>Trials</a:t>
            </a:r>
            <a:endParaRPr sz="4400">
              <a:latin typeface="Times New Roman"/>
              <a:cs typeface="Times New Roman"/>
            </a:endParaRPr>
          </a:p>
        </p:txBody>
      </p:sp>
      <p:sp>
        <p:nvSpPr>
          <p:cNvPr id="3" name="object 3"/>
          <p:cNvSpPr txBox="1"/>
          <p:nvPr/>
        </p:nvSpPr>
        <p:spPr>
          <a:xfrm>
            <a:off x="2110233" y="1942113"/>
            <a:ext cx="3498851" cy="3788858"/>
          </a:xfrm>
          <a:prstGeom prst="rect">
            <a:avLst/>
          </a:prstGeom>
        </p:spPr>
        <p:txBody>
          <a:bodyPr vert="horz" wrap="square" lIns="0" tIns="38735" rIns="0" bIns="0" rtlCol="0">
            <a:spAutoFit/>
          </a:bodyPr>
          <a:lstStyle/>
          <a:p>
            <a:pPr marL="354956" indent="-342257">
              <a:spcBef>
                <a:spcPts val="305"/>
              </a:spcBef>
              <a:buChar char="•"/>
              <a:tabLst>
                <a:tab pos="354956" algn="l"/>
              </a:tabLst>
            </a:pPr>
            <a:r>
              <a:rPr sz="3200" dirty="0">
                <a:latin typeface="Times New Roman"/>
                <a:cs typeface="Times New Roman"/>
              </a:rPr>
              <a:t>Efficacy</a:t>
            </a:r>
            <a:r>
              <a:rPr sz="3200" spc="-20" dirty="0">
                <a:latin typeface="Times New Roman"/>
                <a:cs typeface="Times New Roman"/>
              </a:rPr>
              <a:t> </a:t>
            </a:r>
            <a:r>
              <a:rPr sz="3200" spc="-11" dirty="0">
                <a:latin typeface="Times New Roman"/>
                <a:cs typeface="Times New Roman"/>
              </a:rPr>
              <a:t>Outcomes</a:t>
            </a:r>
            <a:endParaRPr sz="3200">
              <a:latin typeface="Times New Roman"/>
              <a:cs typeface="Times New Roman"/>
            </a:endParaRPr>
          </a:p>
          <a:p>
            <a:pPr marL="755632" lvl="1" indent="-285744">
              <a:spcBef>
                <a:spcPts val="169"/>
              </a:spcBef>
              <a:buChar char="–"/>
              <a:tabLst>
                <a:tab pos="755632" algn="l"/>
              </a:tabLst>
            </a:pPr>
            <a:r>
              <a:rPr sz="2800" spc="-11" dirty="0">
                <a:latin typeface="Times New Roman"/>
                <a:cs typeface="Times New Roman"/>
              </a:rPr>
              <a:t>Primary</a:t>
            </a:r>
            <a:endParaRPr sz="2800">
              <a:latin typeface="Times New Roman"/>
              <a:cs typeface="Times New Roman"/>
            </a:endParaRPr>
          </a:p>
          <a:p>
            <a:pPr marL="755632" lvl="1" indent="-285744">
              <a:spcBef>
                <a:spcPts val="169"/>
              </a:spcBef>
              <a:buChar char="–"/>
              <a:tabLst>
                <a:tab pos="755632" algn="l"/>
              </a:tabLst>
            </a:pPr>
            <a:r>
              <a:rPr sz="2800" spc="-11" dirty="0">
                <a:latin typeface="Times New Roman"/>
                <a:cs typeface="Times New Roman"/>
              </a:rPr>
              <a:t>Secondary</a:t>
            </a:r>
            <a:endParaRPr sz="2800">
              <a:latin typeface="Times New Roman"/>
              <a:cs typeface="Times New Roman"/>
            </a:endParaRPr>
          </a:p>
          <a:p>
            <a:pPr marL="755632" lvl="1" indent="-285744">
              <a:spcBef>
                <a:spcPts val="169"/>
              </a:spcBef>
              <a:buChar char="–"/>
              <a:tabLst>
                <a:tab pos="755632" algn="l"/>
              </a:tabLst>
            </a:pPr>
            <a:r>
              <a:rPr sz="2800" spc="-11" dirty="0">
                <a:latin typeface="Times New Roman"/>
                <a:cs typeface="Times New Roman"/>
              </a:rPr>
              <a:t>Surrogate</a:t>
            </a:r>
            <a:endParaRPr sz="2800">
              <a:latin typeface="Times New Roman"/>
              <a:cs typeface="Times New Roman"/>
            </a:endParaRPr>
          </a:p>
          <a:p>
            <a:pPr marL="755632" lvl="1" indent="-285744">
              <a:spcBef>
                <a:spcPts val="165"/>
              </a:spcBef>
              <a:buChar char="–"/>
              <a:tabLst>
                <a:tab pos="755632" algn="l"/>
              </a:tabLst>
            </a:pPr>
            <a:r>
              <a:rPr sz="2800" spc="-11" dirty="0">
                <a:latin typeface="Times New Roman"/>
                <a:cs typeface="Times New Roman"/>
              </a:rPr>
              <a:t>Composite</a:t>
            </a:r>
            <a:endParaRPr sz="2800">
              <a:latin typeface="Times New Roman"/>
              <a:cs typeface="Times New Roman"/>
            </a:endParaRPr>
          </a:p>
          <a:p>
            <a:pPr marL="354956" indent="-342257">
              <a:spcBef>
                <a:spcPts val="191"/>
              </a:spcBef>
              <a:buChar char="•"/>
              <a:tabLst>
                <a:tab pos="354956" algn="l"/>
              </a:tabLst>
            </a:pPr>
            <a:r>
              <a:rPr sz="3200" dirty="0">
                <a:latin typeface="Times New Roman"/>
                <a:cs typeface="Times New Roman"/>
              </a:rPr>
              <a:t>Adverse</a:t>
            </a:r>
            <a:r>
              <a:rPr sz="3200" spc="-20" dirty="0">
                <a:latin typeface="Times New Roman"/>
                <a:cs typeface="Times New Roman"/>
              </a:rPr>
              <a:t> </a:t>
            </a:r>
            <a:r>
              <a:rPr sz="3200" spc="-11" dirty="0">
                <a:latin typeface="Times New Roman"/>
                <a:cs typeface="Times New Roman"/>
              </a:rPr>
              <a:t>Effects</a:t>
            </a:r>
            <a:endParaRPr sz="3200">
              <a:latin typeface="Times New Roman"/>
              <a:cs typeface="Times New Roman"/>
            </a:endParaRPr>
          </a:p>
          <a:p>
            <a:pPr marL="755632" lvl="1" indent="-285744">
              <a:spcBef>
                <a:spcPts val="175"/>
              </a:spcBef>
              <a:buChar char="–"/>
              <a:tabLst>
                <a:tab pos="755632" algn="l"/>
              </a:tabLst>
            </a:pPr>
            <a:r>
              <a:rPr sz="2800" spc="-20" dirty="0">
                <a:latin typeface="Times New Roman"/>
                <a:cs typeface="Times New Roman"/>
              </a:rPr>
              <a:t>rare</a:t>
            </a:r>
            <a:endParaRPr sz="2800">
              <a:latin typeface="Times New Roman"/>
              <a:cs typeface="Times New Roman"/>
            </a:endParaRPr>
          </a:p>
          <a:p>
            <a:pPr marL="755632" lvl="1" indent="-285744">
              <a:spcBef>
                <a:spcPts val="165"/>
              </a:spcBef>
              <a:buChar char="–"/>
              <a:tabLst>
                <a:tab pos="755632" algn="l"/>
              </a:tabLst>
            </a:pPr>
            <a:r>
              <a:rPr sz="2800" spc="-11" dirty="0">
                <a:latin typeface="Times New Roman"/>
                <a:cs typeface="Times New Roman"/>
              </a:rPr>
              <a:t>common</a:t>
            </a:r>
            <a:endParaRPr sz="2800">
              <a:latin typeface="Times New Roman"/>
              <a:cs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55</a:t>
            </a:r>
            <a:endParaRPr sz="1400">
              <a:latin typeface="Times New Roman"/>
              <a:cs typeface="Times New Roman"/>
            </a:endParaRPr>
          </a:p>
        </p:txBody>
      </p:sp>
      <p:sp>
        <p:nvSpPr>
          <p:cNvPr id="3" name="object 3"/>
          <p:cNvSpPr txBox="1">
            <a:spLocks noGrp="1"/>
          </p:cNvSpPr>
          <p:nvPr>
            <p:ph type="title"/>
          </p:nvPr>
        </p:nvSpPr>
        <p:spPr>
          <a:xfrm>
            <a:off x="2634233" y="813564"/>
            <a:ext cx="3876040" cy="690574"/>
          </a:xfrm>
          <a:prstGeom prst="rect">
            <a:avLst/>
          </a:prstGeom>
        </p:spPr>
        <p:txBody>
          <a:bodyPr vert="horz" wrap="square" lIns="0" tIns="13335" rIns="0" bIns="0" rtlCol="0">
            <a:spAutoFit/>
          </a:bodyPr>
          <a:lstStyle/>
          <a:p>
            <a:pPr marL="12700">
              <a:spcBef>
                <a:spcPts val="105"/>
              </a:spcBef>
            </a:pPr>
            <a:r>
              <a:rPr sz="4400" b="0" dirty="0">
                <a:latin typeface="Times New Roman"/>
                <a:cs typeface="Times New Roman"/>
              </a:rPr>
              <a:t>How</a:t>
            </a:r>
            <a:r>
              <a:rPr sz="4400" b="0" spc="-15" dirty="0">
                <a:latin typeface="Times New Roman"/>
                <a:cs typeface="Times New Roman"/>
              </a:rPr>
              <a:t> </a:t>
            </a:r>
            <a:r>
              <a:rPr sz="4400" b="0" dirty="0">
                <a:latin typeface="Times New Roman"/>
                <a:cs typeface="Times New Roman"/>
              </a:rPr>
              <a:t>to </a:t>
            </a:r>
            <a:r>
              <a:rPr sz="4400" b="0" spc="-11" dirty="0">
                <a:latin typeface="Times New Roman"/>
                <a:cs typeface="Times New Roman"/>
              </a:rPr>
              <a:t>Proceed?</a:t>
            </a:r>
            <a:endParaRPr sz="4400">
              <a:latin typeface="Times New Roman"/>
              <a:cs typeface="Times New Roman"/>
            </a:endParaRPr>
          </a:p>
        </p:txBody>
      </p:sp>
      <p:sp>
        <p:nvSpPr>
          <p:cNvPr id="4" name="object 4"/>
          <p:cNvSpPr txBox="1"/>
          <p:nvPr/>
        </p:nvSpPr>
        <p:spPr>
          <a:xfrm>
            <a:off x="1062330" y="1602489"/>
            <a:ext cx="7329171" cy="4767331"/>
          </a:xfrm>
          <a:prstGeom prst="rect">
            <a:avLst/>
          </a:prstGeom>
        </p:spPr>
        <p:txBody>
          <a:bodyPr vert="horz" wrap="square" lIns="0" tIns="40005" rIns="0" bIns="0" rtlCol="0">
            <a:spAutoFit/>
          </a:bodyPr>
          <a:lstStyle/>
          <a:p>
            <a:pPr marL="354956" indent="-342257">
              <a:spcBef>
                <a:spcPts val="315"/>
              </a:spcBef>
              <a:buChar char="•"/>
              <a:tabLst>
                <a:tab pos="354956" algn="l"/>
              </a:tabLst>
            </a:pPr>
            <a:r>
              <a:rPr sz="3600" dirty="0">
                <a:latin typeface="Times New Roman"/>
                <a:cs typeface="Times New Roman"/>
              </a:rPr>
              <a:t>Measure all</a:t>
            </a:r>
            <a:r>
              <a:rPr sz="3600" spc="-5" dirty="0">
                <a:latin typeface="Times New Roman"/>
                <a:cs typeface="Times New Roman"/>
              </a:rPr>
              <a:t> </a:t>
            </a:r>
            <a:r>
              <a:rPr sz="3600" spc="-11" dirty="0">
                <a:latin typeface="Times New Roman"/>
                <a:cs typeface="Times New Roman"/>
              </a:rPr>
              <a:t>outcomes</a:t>
            </a:r>
            <a:endParaRPr sz="3600">
              <a:latin typeface="Times New Roman"/>
              <a:cs typeface="Times New Roman"/>
            </a:endParaRPr>
          </a:p>
          <a:p>
            <a:pPr marL="354956" indent="-342257">
              <a:spcBef>
                <a:spcPts val="215"/>
              </a:spcBef>
              <a:buChar char="•"/>
              <a:tabLst>
                <a:tab pos="354956" algn="l"/>
              </a:tabLst>
            </a:pPr>
            <a:r>
              <a:rPr sz="3600" dirty="0">
                <a:latin typeface="Times New Roman"/>
                <a:cs typeface="Times New Roman"/>
              </a:rPr>
              <a:t>Pick one primary </a:t>
            </a:r>
            <a:r>
              <a:rPr sz="3600" spc="-11" dirty="0">
                <a:latin typeface="Times New Roman"/>
                <a:cs typeface="Times New Roman"/>
              </a:rPr>
              <a:t>outcome</a:t>
            </a:r>
            <a:endParaRPr sz="3600">
              <a:latin typeface="Times New Roman"/>
              <a:cs typeface="Times New Roman"/>
            </a:endParaRPr>
          </a:p>
          <a:p>
            <a:pPr marL="755632" lvl="1" indent="-285744">
              <a:spcBef>
                <a:spcPts val="211"/>
              </a:spcBef>
              <a:buChar char="–"/>
              <a:tabLst>
                <a:tab pos="755632" algn="l"/>
              </a:tabLst>
            </a:pPr>
            <a:r>
              <a:rPr sz="3200" dirty="0">
                <a:latin typeface="Times New Roman"/>
                <a:cs typeface="Times New Roman"/>
              </a:rPr>
              <a:t>estimate</a:t>
            </a:r>
            <a:r>
              <a:rPr sz="3200" spc="-15" dirty="0">
                <a:latin typeface="Times New Roman"/>
                <a:cs typeface="Times New Roman"/>
              </a:rPr>
              <a:t> </a:t>
            </a:r>
            <a:r>
              <a:rPr sz="3200" dirty="0">
                <a:latin typeface="Times New Roman"/>
                <a:cs typeface="Times New Roman"/>
              </a:rPr>
              <a:t>sample</a:t>
            </a:r>
            <a:r>
              <a:rPr sz="3200" spc="-15" dirty="0">
                <a:latin typeface="Times New Roman"/>
                <a:cs typeface="Times New Roman"/>
              </a:rPr>
              <a:t> </a:t>
            </a:r>
            <a:r>
              <a:rPr sz="3200" spc="-20" dirty="0">
                <a:latin typeface="Times New Roman"/>
                <a:cs typeface="Times New Roman"/>
              </a:rPr>
              <a:t>size*</a:t>
            </a:r>
            <a:endParaRPr sz="3200">
              <a:latin typeface="Times New Roman"/>
              <a:cs typeface="Times New Roman"/>
            </a:endParaRPr>
          </a:p>
          <a:p>
            <a:pPr marL="755632" lvl="1" indent="-285744">
              <a:spcBef>
                <a:spcPts val="195"/>
              </a:spcBef>
              <a:buChar char="–"/>
              <a:tabLst>
                <a:tab pos="755632" algn="l"/>
              </a:tabLst>
            </a:pPr>
            <a:r>
              <a:rPr sz="3200" dirty="0">
                <a:latin typeface="Times New Roman"/>
                <a:cs typeface="Times New Roman"/>
              </a:rPr>
              <a:t>FDA </a:t>
            </a:r>
            <a:r>
              <a:rPr sz="3200" spc="-11" dirty="0">
                <a:latin typeface="Times New Roman"/>
                <a:cs typeface="Times New Roman"/>
              </a:rPr>
              <a:t>requirement</a:t>
            </a:r>
            <a:endParaRPr sz="3200">
              <a:latin typeface="Times New Roman"/>
              <a:cs typeface="Times New Roman"/>
            </a:endParaRPr>
          </a:p>
          <a:p>
            <a:pPr marL="354956" indent="-342257">
              <a:spcBef>
                <a:spcPts val="200"/>
              </a:spcBef>
              <a:buChar char="•"/>
              <a:tabLst>
                <a:tab pos="354956" algn="l"/>
              </a:tabLst>
            </a:pPr>
            <a:r>
              <a:rPr sz="3600" dirty="0">
                <a:latin typeface="Times New Roman"/>
                <a:cs typeface="Times New Roman"/>
              </a:rPr>
              <a:t>Make all</a:t>
            </a:r>
            <a:r>
              <a:rPr sz="3600" spc="-11" dirty="0">
                <a:latin typeface="Times New Roman"/>
                <a:cs typeface="Times New Roman"/>
              </a:rPr>
              <a:t> </a:t>
            </a:r>
            <a:r>
              <a:rPr sz="3600" dirty="0">
                <a:latin typeface="Times New Roman"/>
                <a:cs typeface="Times New Roman"/>
              </a:rPr>
              <a:t>the rest </a:t>
            </a:r>
            <a:r>
              <a:rPr sz="3600" spc="-11" dirty="0">
                <a:latin typeface="Times New Roman"/>
                <a:cs typeface="Times New Roman"/>
              </a:rPr>
              <a:t>secondary*</a:t>
            </a:r>
            <a:endParaRPr sz="3600">
              <a:latin typeface="Times New Roman"/>
              <a:cs typeface="Times New Roman"/>
            </a:endParaRPr>
          </a:p>
          <a:p>
            <a:pPr>
              <a:spcBef>
                <a:spcPts val="45"/>
              </a:spcBef>
            </a:pPr>
            <a:endParaRPr sz="4600">
              <a:latin typeface="Times New Roman"/>
              <a:cs typeface="Times New Roman"/>
            </a:endParaRPr>
          </a:p>
          <a:p>
            <a:pPr marL="12700" marR="5080" algn="just">
              <a:lnSpc>
                <a:spcPts val="3260"/>
              </a:lnSpc>
            </a:pPr>
            <a:r>
              <a:rPr sz="3200" dirty="0">
                <a:latin typeface="Times New Roman"/>
                <a:cs typeface="Times New Roman"/>
              </a:rPr>
              <a:t>Note:</a:t>
            </a:r>
            <a:r>
              <a:rPr sz="3200" spc="-20" dirty="0">
                <a:latin typeface="Times New Roman"/>
                <a:cs typeface="Times New Roman"/>
              </a:rPr>
              <a:t> </a:t>
            </a:r>
            <a:r>
              <a:rPr sz="3200" dirty="0">
                <a:latin typeface="Times New Roman"/>
                <a:cs typeface="Times New Roman"/>
              </a:rPr>
              <a:t>Some</a:t>
            </a:r>
            <a:r>
              <a:rPr sz="3200" spc="-11" dirty="0">
                <a:latin typeface="Times New Roman"/>
                <a:cs typeface="Times New Roman"/>
              </a:rPr>
              <a:t> </a:t>
            </a:r>
            <a:r>
              <a:rPr sz="3200" dirty="0">
                <a:latin typeface="Times New Roman"/>
                <a:cs typeface="Times New Roman"/>
              </a:rPr>
              <a:t>say</a:t>
            </a:r>
            <a:r>
              <a:rPr sz="3200" spc="11" dirty="0">
                <a:latin typeface="Times New Roman"/>
                <a:cs typeface="Times New Roman"/>
              </a:rPr>
              <a:t> </a:t>
            </a:r>
            <a:r>
              <a:rPr sz="3200" dirty="0">
                <a:latin typeface="Times New Roman"/>
                <a:cs typeface="Times New Roman"/>
              </a:rPr>
              <a:t>OK to</a:t>
            </a:r>
            <a:r>
              <a:rPr sz="3200" spc="5" dirty="0">
                <a:latin typeface="Times New Roman"/>
                <a:cs typeface="Times New Roman"/>
              </a:rPr>
              <a:t> </a:t>
            </a:r>
            <a:r>
              <a:rPr sz="3200" dirty="0">
                <a:latin typeface="Times New Roman"/>
                <a:cs typeface="Times New Roman"/>
              </a:rPr>
              <a:t>have</a:t>
            </a:r>
            <a:r>
              <a:rPr sz="3200" spc="-5" dirty="0">
                <a:latin typeface="Times New Roman"/>
                <a:cs typeface="Times New Roman"/>
              </a:rPr>
              <a:t> </a:t>
            </a:r>
            <a:r>
              <a:rPr sz="3200" dirty="0">
                <a:latin typeface="Times New Roman"/>
                <a:cs typeface="Times New Roman"/>
              </a:rPr>
              <a:t>several</a:t>
            </a:r>
            <a:r>
              <a:rPr sz="3200" spc="-11" dirty="0">
                <a:latin typeface="Times New Roman"/>
                <a:cs typeface="Times New Roman"/>
              </a:rPr>
              <a:t> primary </a:t>
            </a:r>
            <a:r>
              <a:rPr sz="3200" dirty="0">
                <a:latin typeface="Times New Roman"/>
                <a:cs typeface="Times New Roman"/>
              </a:rPr>
              <a:t>outcomes</a:t>
            </a:r>
            <a:r>
              <a:rPr sz="3200" spc="-20" dirty="0">
                <a:latin typeface="Times New Roman"/>
                <a:cs typeface="Times New Roman"/>
              </a:rPr>
              <a:t> </a:t>
            </a:r>
            <a:r>
              <a:rPr sz="3200" dirty="0">
                <a:latin typeface="Times New Roman"/>
                <a:cs typeface="Times New Roman"/>
              </a:rPr>
              <a:t>as</a:t>
            </a:r>
            <a:r>
              <a:rPr sz="3200" spc="5" dirty="0">
                <a:latin typeface="Times New Roman"/>
                <a:cs typeface="Times New Roman"/>
              </a:rPr>
              <a:t> </a:t>
            </a:r>
            <a:r>
              <a:rPr sz="3200" dirty="0">
                <a:latin typeface="Times New Roman"/>
                <a:cs typeface="Times New Roman"/>
              </a:rPr>
              <a:t>long as sample</a:t>
            </a:r>
            <a:r>
              <a:rPr sz="3200" spc="-11" dirty="0">
                <a:latin typeface="Times New Roman"/>
                <a:cs typeface="Times New Roman"/>
              </a:rPr>
              <a:t> </a:t>
            </a:r>
            <a:r>
              <a:rPr sz="3200" dirty="0">
                <a:latin typeface="Times New Roman"/>
                <a:cs typeface="Times New Roman"/>
              </a:rPr>
              <a:t>size</a:t>
            </a:r>
            <a:r>
              <a:rPr sz="3200" spc="15" dirty="0">
                <a:latin typeface="Times New Roman"/>
                <a:cs typeface="Times New Roman"/>
              </a:rPr>
              <a:t> </a:t>
            </a:r>
            <a:r>
              <a:rPr sz="3200" spc="-11" dirty="0">
                <a:latin typeface="Times New Roman"/>
                <a:cs typeface="Times New Roman"/>
              </a:rPr>
              <a:t>calculations </a:t>
            </a:r>
            <a:r>
              <a:rPr sz="3200" dirty="0">
                <a:latin typeface="Times New Roman"/>
                <a:cs typeface="Times New Roman"/>
              </a:rPr>
              <a:t>indicate</a:t>
            </a:r>
            <a:r>
              <a:rPr sz="3200" spc="-31" dirty="0">
                <a:latin typeface="Times New Roman"/>
                <a:cs typeface="Times New Roman"/>
              </a:rPr>
              <a:t> </a:t>
            </a:r>
            <a:r>
              <a:rPr sz="3200" dirty="0">
                <a:latin typeface="Times New Roman"/>
                <a:cs typeface="Times New Roman"/>
              </a:rPr>
              <a:t>that</a:t>
            </a:r>
            <a:r>
              <a:rPr sz="3200" spc="-5" dirty="0">
                <a:latin typeface="Times New Roman"/>
                <a:cs typeface="Times New Roman"/>
              </a:rPr>
              <a:t> </a:t>
            </a:r>
            <a:r>
              <a:rPr sz="3200" dirty="0">
                <a:latin typeface="Times New Roman"/>
                <a:cs typeface="Times New Roman"/>
              </a:rPr>
              <a:t>power</a:t>
            </a:r>
            <a:r>
              <a:rPr sz="3200" spc="-25" dirty="0">
                <a:latin typeface="Times New Roman"/>
                <a:cs typeface="Times New Roman"/>
              </a:rPr>
              <a:t> </a:t>
            </a:r>
            <a:r>
              <a:rPr sz="3200" dirty="0">
                <a:latin typeface="Times New Roman"/>
                <a:cs typeface="Times New Roman"/>
              </a:rPr>
              <a:t>for</a:t>
            </a:r>
            <a:r>
              <a:rPr sz="3200" spc="5" dirty="0">
                <a:latin typeface="Times New Roman"/>
                <a:cs typeface="Times New Roman"/>
              </a:rPr>
              <a:t> </a:t>
            </a:r>
            <a:r>
              <a:rPr sz="3200" dirty="0">
                <a:latin typeface="Times New Roman"/>
                <a:cs typeface="Times New Roman"/>
              </a:rPr>
              <a:t>all</a:t>
            </a:r>
            <a:r>
              <a:rPr sz="3200" spc="-15" dirty="0">
                <a:latin typeface="Times New Roman"/>
                <a:cs typeface="Times New Roman"/>
              </a:rPr>
              <a:t> </a:t>
            </a:r>
            <a:r>
              <a:rPr sz="3200" dirty="0">
                <a:latin typeface="Times New Roman"/>
                <a:cs typeface="Times New Roman"/>
              </a:rPr>
              <a:t>of</a:t>
            </a:r>
            <a:r>
              <a:rPr sz="3200" spc="-15" dirty="0">
                <a:latin typeface="Times New Roman"/>
                <a:cs typeface="Times New Roman"/>
              </a:rPr>
              <a:t> </a:t>
            </a:r>
            <a:r>
              <a:rPr sz="3200" dirty="0">
                <a:latin typeface="Times New Roman"/>
                <a:cs typeface="Times New Roman"/>
              </a:rPr>
              <a:t>these</a:t>
            </a:r>
            <a:r>
              <a:rPr sz="3200" spc="5" dirty="0">
                <a:latin typeface="Times New Roman"/>
                <a:cs typeface="Times New Roman"/>
              </a:rPr>
              <a:t> </a:t>
            </a:r>
            <a:r>
              <a:rPr sz="3200" dirty="0">
                <a:latin typeface="Times New Roman"/>
                <a:cs typeface="Times New Roman"/>
              </a:rPr>
              <a:t>are</a:t>
            </a:r>
            <a:r>
              <a:rPr sz="3200" spc="5" dirty="0">
                <a:latin typeface="Times New Roman"/>
                <a:cs typeface="Times New Roman"/>
              </a:rPr>
              <a:t> </a:t>
            </a:r>
            <a:r>
              <a:rPr sz="3200" spc="-25" dirty="0">
                <a:latin typeface="Times New Roman"/>
                <a:cs typeface="Times New Roman"/>
              </a:rPr>
              <a:t>are</a:t>
            </a:r>
            <a:endParaRPr sz="3200">
              <a:latin typeface="Times New Roman"/>
              <a:cs typeface="Times New Roman"/>
            </a:endParaRPr>
          </a:p>
        </p:txBody>
      </p:sp>
      <p:sp>
        <p:nvSpPr>
          <p:cNvPr id="5" name="object 5"/>
          <p:cNvSpPr txBox="1"/>
          <p:nvPr/>
        </p:nvSpPr>
        <p:spPr>
          <a:xfrm>
            <a:off x="1062330" y="6201260"/>
            <a:ext cx="1578611" cy="505267"/>
          </a:xfrm>
          <a:prstGeom prst="rect">
            <a:avLst/>
          </a:prstGeom>
        </p:spPr>
        <p:txBody>
          <a:bodyPr vert="horz" wrap="square" lIns="0" tIns="12700" rIns="0" bIns="0" rtlCol="0">
            <a:spAutoFit/>
          </a:bodyPr>
          <a:lstStyle/>
          <a:p>
            <a:pPr marL="12700">
              <a:spcBef>
                <a:spcPts val="100"/>
              </a:spcBef>
            </a:pPr>
            <a:r>
              <a:rPr sz="3200" spc="-11" dirty="0">
                <a:latin typeface="Times New Roman"/>
                <a:cs typeface="Times New Roman"/>
              </a:rPr>
              <a:t>adequate.</a:t>
            </a:r>
            <a:endParaRPr sz="3200">
              <a:latin typeface="Times New Roman"/>
              <a:cs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56</a:t>
            </a:r>
            <a:endParaRPr sz="1400">
              <a:latin typeface="Times New Roman"/>
              <a:cs typeface="Times New Roman"/>
            </a:endParaRPr>
          </a:p>
        </p:txBody>
      </p:sp>
      <p:sp>
        <p:nvSpPr>
          <p:cNvPr id="3" name="object 3"/>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459729">
              <a:spcBef>
                <a:spcPts val="105"/>
              </a:spcBef>
            </a:pPr>
            <a:r>
              <a:rPr sz="4400" b="0" dirty="0">
                <a:latin typeface="Times New Roman"/>
                <a:cs typeface="Times New Roman"/>
              </a:rPr>
              <a:t>Adverse</a:t>
            </a:r>
            <a:r>
              <a:rPr sz="4400" b="0" spc="-31" dirty="0">
                <a:latin typeface="Times New Roman"/>
                <a:cs typeface="Times New Roman"/>
              </a:rPr>
              <a:t> </a:t>
            </a:r>
            <a:r>
              <a:rPr sz="4400" b="0" dirty="0">
                <a:latin typeface="Times New Roman"/>
                <a:cs typeface="Times New Roman"/>
              </a:rPr>
              <a:t>Events</a:t>
            </a:r>
            <a:r>
              <a:rPr sz="4400" b="0" spc="-25" dirty="0">
                <a:latin typeface="Times New Roman"/>
                <a:cs typeface="Times New Roman"/>
              </a:rPr>
              <a:t> </a:t>
            </a:r>
            <a:r>
              <a:rPr sz="4400" b="0" dirty="0">
                <a:latin typeface="Times New Roman"/>
                <a:cs typeface="Times New Roman"/>
              </a:rPr>
              <a:t>and Side</a:t>
            </a:r>
            <a:r>
              <a:rPr sz="4400" b="0" spc="5" dirty="0">
                <a:latin typeface="Times New Roman"/>
                <a:cs typeface="Times New Roman"/>
              </a:rPr>
              <a:t> </a:t>
            </a:r>
            <a:r>
              <a:rPr sz="4400" b="0" spc="-11" dirty="0">
                <a:latin typeface="Times New Roman"/>
                <a:cs typeface="Times New Roman"/>
              </a:rPr>
              <a:t>Effects</a:t>
            </a:r>
            <a:endParaRPr sz="4400">
              <a:latin typeface="Times New Roman"/>
              <a:cs typeface="Times New Roman"/>
            </a:endParaRPr>
          </a:p>
        </p:txBody>
      </p:sp>
      <p:sp>
        <p:nvSpPr>
          <p:cNvPr id="4" name="object 4"/>
          <p:cNvSpPr txBox="1"/>
          <p:nvPr/>
        </p:nvSpPr>
        <p:spPr>
          <a:xfrm>
            <a:off x="1343662" y="1954489"/>
            <a:ext cx="5420995" cy="3046988"/>
          </a:xfrm>
          <a:prstGeom prst="rect">
            <a:avLst/>
          </a:prstGeom>
        </p:spPr>
        <p:txBody>
          <a:bodyPr vert="horz" wrap="square" lIns="0" tIns="35560" rIns="0" bIns="0" rtlCol="0">
            <a:spAutoFit/>
          </a:bodyPr>
          <a:lstStyle/>
          <a:p>
            <a:pPr marL="354956" indent="-342257">
              <a:spcBef>
                <a:spcPts val="280"/>
              </a:spcBef>
              <a:buChar char="•"/>
              <a:tabLst>
                <a:tab pos="354956" algn="l"/>
              </a:tabLst>
            </a:pPr>
            <a:r>
              <a:rPr sz="2800" spc="-11" dirty="0">
                <a:latin typeface="Times New Roman"/>
                <a:cs typeface="Times New Roman"/>
              </a:rPr>
              <a:t>Anticipated</a:t>
            </a:r>
            <a:endParaRPr sz="2800">
              <a:latin typeface="Times New Roman"/>
              <a:cs typeface="Times New Roman"/>
            </a:endParaRPr>
          </a:p>
          <a:p>
            <a:pPr marL="756266" lvl="1" indent="-286378">
              <a:spcBef>
                <a:spcPts val="160"/>
              </a:spcBef>
              <a:buChar char="–"/>
              <a:tabLst>
                <a:tab pos="756266" algn="l"/>
              </a:tabLst>
            </a:pPr>
            <a:r>
              <a:rPr dirty="0">
                <a:latin typeface="Times New Roman"/>
                <a:cs typeface="Times New Roman"/>
              </a:rPr>
              <a:t>use specific</a:t>
            </a:r>
            <a:r>
              <a:rPr spc="-35" dirty="0">
                <a:latin typeface="Times New Roman"/>
                <a:cs typeface="Times New Roman"/>
              </a:rPr>
              <a:t> </a:t>
            </a:r>
            <a:r>
              <a:rPr spc="-11" dirty="0">
                <a:latin typeface="Times New Roman"/>
                <a:cs typeface="Times New Roman"/>
              </a:rPr>
              <a:t>questions</a:t>
            </a:r>
            <a:endParaRPr>
              <a:latin typeface="Times New Roman"/>
              <a:cs typeface="Times New Roman"/>
            </a:endParaRPr>
          </a:p>
          <a:p>
            <a:pPr marL="354956" indent="-342257">
              <a:spcBef>
                <a:spcPts val="155"/>
              </a:spcBef>
              <a:buChar char="•"/>
              <a:tabLst>
                <a:tab pos="354956" algn="l"/>
              </a:tabLst>
            </a:pPr>
            <a:r>
              <a:rPr sz="2800" spc="-11" dirty="0">
                <a:latin typeface="Times New Roman"/>
                <a:cs typeface="Times New Roman"/>
              </a:rPr>
              <a:t>Unanticipated</a:t>
            </a:r>
            <a:endParaRPr sz="2800">
              <a:latin typeface="Times New Roman"/>
              <a:cs typeface="Times New Roman"/>
            </a:endParaRPr>
          </a:p>
          <a:p>
            <a:pPr marL="756266" lvl="1" indent="-286378">
              <a:spcBef>
                <a:spcPts val="160"/>
              </a:spcBef>
              <a:buChar char="–"/>
              <a:tabLst>
                <a:tab pos="756266" algn="l"/>
              </a:tabLst>
            </a:pPr>
            <a:r>
              <a:rPr dirty="0">
                <a:latin typeface="Times New Roman"/>
                <a:cs typeface="Times New Roman"/>
              </a:rPr>
              <a:t>ask about</a:t>
            </a:r>
            <a:r>
              <a:rPr spc="-15" dirty="0">
                <a:latin typeface="Times New Roman"/>
                <a:cs typeface="Times New Roman"/>
              </a:rPr>
              <a:t> </a:t>
            </a:r>
            <a:r>
              <a:rPr dirty="0">
                <a:latin typeface="Times New Roman"/>
                <a:cs typeface="Times New Roman"/>
              </a:rPr>
              <a:t>general</a:t>
            </a:r>
            <a:r>
              <a:rPr spc="-20" dirty="0">
                <a:latin typeface="Times New Roman"/>
                <a:cs typeface="Times New Roman"/>
              </a:rPr>
              <a:t> </a:t>
            </a:r>
            <a:r>
              <a:rPr dirty="0">
                <a:latin typeface="Times New Roman"/>
                <a:cs typeface="Times New Roman"/>
              </a:rPr>
              <a:t>adverse</a:t>
            </a:r>
            <a:r>
              <a:rPr spc="-15" dirty="0">
                <a:latin typeface="Times New Roman"/>
                <a:cs typeface="Times New Roman"/>
              </a:rPr>
              <a:t> </a:t>
            </a:r>
            <a:r>
              <a:rPr spc="-11" dirty="0">
                <a:latin typeface="Times New Roman"/>
                <a:cs typeface="Times New Roman"/>
              </a:rPr>
              <a:t>experiences</a:t>
            </a:r>
            <a:endParaRPr>
              <a:latin typeface="Times New Roman"/>
              <a:cs typeface="Times New Roman"/>
            </a:endParaRPr>
          </a:p>
          <a:p>
            <a:pPr marL="354956" indent="-342257">
              <a:spcBef>
                <a:spcPts val="155"/>
              </a:spcBef>
              <a:buChar char="•"/>
              <a:tabLst>
                <a:tab pos="354956" algn="l"/>
              </a:tabLst>
            </a:pPr>
            <a:r>
              <a:rPr sz="2800" spc="-20" dirty="0">
                <a:latin typeface="Times New Roman"/>
                <a:cs typeface="Times New Roman"/>
              </a:rPr>
              <a:t>Rare</a:t>
            </a:r>
            <a:endParaRPr sz="2800">
              <a:latin typeface="Times New Roman"/>
              <a:cs typeface="Times New Roman"/>
            </a:endParaRPr>
          </a:p>
          <a:p>
            <a:pPr marL="756266" lvl="1" indent="-286378">
              <a:spcBef>
                <a:spcPts val="160"/>
              </a:spcBef>
              <a:buChar char="–"/>
              <a:tabLst>
                <a:tab pos="756266" algn="l"/>
              </a:tabLst>
            </a:pPr>
            <a:r>
              <a:rPr dirty="0">
                <a:latin typeface="Times New Roman"/>
                <a:cs typeface="Times New Roman"/>
              </a:rPr>
              <a:t>sample</a:t>
            </a:r>
            <a:r>
              <a:rPr spc="-5" dirty="0">
                <a:latin typeface="Times New Roman"/>
                <a:cs typeface="Times New Roman"/>
              </a:rPr>
              <a:t> </a:t>
            </a:r>
            <a:r>
              <a:rPr dirty="0">
                <a:latin typeface="Times New Roman"/>
                <a:cs typeface="Times New Roman"/>
              </a:rPr>
              <a:t>size</a:t>
            </a:r>
            <a:r>
              <a:rPr spc="-25" dirty="0">
                <a:latin typeface="Times New Roman"/>
                <a:cs typeface="Times New Roman"/>
              </a:rPr>
              <a:t> </a:t>
            </a:r>
            <a:r>
              <a:rPr dirty="0">
                <a:latin typeface="Times New Roman"/>
                <a:cs typeface="Times New Roman"/>
              </a:rPr>
              <a:t>often</a:t>
            </a:r>
            <a:r>
              <a:rPr spc="-5" dirty="0">
                <a:latin typeface="Times New Roman"/>
                <a:cs typeface="Times New Roman"/>
              </a:rPr>
              <a:t> </a:t>
            </a:r>
            <a:r>
              <a:rPr spc="-11" dirty="0">
                <a:latin typeface="Times New Roman"/>
                <a:cs typeface="Times New Roman"/>
              </a:rPr>
              <a:t>inadequate</a:t>
            </a:r>
            <a:endParaRPr>
              <a:latin typeface="Times New Roman"/>
              <a:cs typeface="Times New Roman"/>
            </a:endParaRPr>
          </a:p>
          <a:p>
            <a:pPr marL="354956" indent="-342257">
              <a:spcBef>
                <a:spcPts val="151"/>
              </a:spcBef>
              <a:buChar char="•"/>
              <a:tabLst>
                <a:tab pos="354956" algn="l"/>
              </a:tabLst>
            </a:pPr>
            <a:r>
              <a:rPr sz="2800" spc="-11" dirty="0">
                <a:latin typeface="Times New Roman"/>
                <a:cs typeface="Times New Roman"/>
              </a:rPr>
              <a:t>Common</a:t>
            </a:r>
            <a:endParaRPr sz="2800">
              <a:latin typeface="Times New Roman"/>
              <a:cs typeface="Times New Roman"/>
            </a:endParaRPr>
          </a:p>
          <a:p>
            <a:pPr marL="756266" lvl="1" indent="-286378">
              <a:spcBef>
                <a:spcPts val="165"/>
              </a:spcBef>
              <a:buChar char="–"/>
              <a:tabLst>
                <a:tab pos="756266" algn="l"/>
              </a:tabLst>
            </a:pPr>
            <a:r>
              <a:rPr dirty="0">
                <a:latin typeface="Times New Roman"/>
                <a:cs typeface="Times New Roman"/>
              </a:rPr>
              <a:t>multiple</a:t>
            </a:r>
            <a:r>
              <a:rPr spc="-31" dirty="0">
                <a:latin typeface="Times New Roman"/>
                <a:cs typeface="Times New Roman"/>
              </a:rPr>
              <a:t> </a:t>
            </a:r>
            <a:r>
              <a:rPr dirty="0">
                <a:latin typeface="Times New Roman"/>
                <a:cs typeface="Times New Roman"/>
              </a:rPr>
              <a:t>differences</a:t>
            </a:r>
            <a:r>
              <a:rPr spc="-25" dirty="0">
                <a:latin typeface="Times New Roman"/>
                <a:cs typeface="Times New Roman"/>
              </a:rPr>
              <a:t> </a:t>
            </a:r>
            <a:r>
              <a:rPr dirty="0">
                <a:latin typeface="Times New Roman"/>
                <a:cs typeface="Times New Roman"/>
              </a:rPr>
              <a:t>between</a:t>
            </a:r>
            <a:r>
              <a:rPr spc="-5" dirty="0">
                <a:latin typeface="Times New Roman"/>
                <a:cs typeface="Times New Roman"/>
              </a:rPr>
              <a:t> </a:t>
            </a:r>
            <a:r>
              <a:rPr spc="-11" dirty="0">
                <a:latin typeface="Times New Roman"/>
                <a:cs typeface="Times New Roman"/>
              </a:rPr>
              <a:t>groups</a:t>
            </a:r>
            <a:endParaRPr>
              <a:latin typeface="Times New Roman"/>
              <a:cs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57</a:t>
            </a:r>
            <a:endParaRPr sz="1400">
              <a:latin typeface="Times New Roman"/>
              <a:cs typeface="Times New Roman"/>
            </a:endParaRPr>
          </a:p>
        </p:txBody>
      </p:sp>
      <p:sp>
        <p:nvSpPr>
          <p:cNvPr id="3" name="object 3"/>
          <p:cNvSpPr txBox="1">
            <a:spLocks noGrp="1"/>
          </p:cNvSpPr>
          <p:nvPr>
            <p:ph type="title"/>
          </p:nvPr>
        </p:nvSpPr>
        <p:spPr>
          <a:xfrm>
            <a:off x="1647828" y="433579"/>
            <a:ext cx="3794125" cy="505908"/>
          </a:xfrm>
          <a:prstGeom prst="rect">
            <a:avLst/>
          </a:prstGeom>
        </p:spPr>
        <p:txBody>
          <a:bodyPr vert="horz" wrap="square" lIns="0" tIns="13335" rIns="0" bIns="0" rtlCol="0">
            <a:spAutoFit/>
          </a:bodyPr>
          <a:lstStyle/>
          <a:p>
            <a:pPr marL="12700">
              <a:spcBef>
                <a:spcPts val="105"/>
              </a:spcBef>
            </a:pPr>
            <a:r>
              <a:rPr sz="3200" dirty="0"/>
              <a:t>Outcome</a:t>
            </a:r>
            <a:r>
              <a:rPr sz="3200" spc="-71" dirty="0"/>
              <a:t> </a:t>
            </a:r>
            <a:r>
              <a:rPr sz="3200" spc="-11" dirty="0"/>
              <a:t>measures</a:t>
            </a:r>
            <a:endParaRPr sz="3200"/>
          </a:p>
        </p:txBody>
      </p:sp>
      <p:sp>
        <p:nvSpPr>
          <p:cNvPr id="4" name="object 4"/>
          <p:cNvSpPr txBox="1"/>
          <p:nvPr/>
        </p:nvSpPr>
        <p:spPr>
          <a:xfrm>
            <a:off x="1461011" y="927691"/>
            <a:ext cx="5536565" cy="4335289"/>
          </a:xfrm>
          <a:prstGeom prst="rect">
            <a:avLst/>
          </a:prstGeom>
        </p:spPr>
        <p:txBody>
          <a:bodyPr vert="horz" wrap="square" lIns="0" tIns="196215" rIns="0" bIns="0" rtlCol="0">
            <a:spAutoFit/>
          </a:bodyPr>
          <a:lstStyle/>
          <a:p>
            <a:pPr marL="803255" indent="-189861">
              <a:spcBef>
                <a:spcPts val="1545"/>
              </a:spcBef>
              <a:buChar char="•"/>
              <a:tabLst>
                <a:tab pos="803255" algn="l"/>
              </a:tabLst>
            </a:pPr>
            <a:r>
              <a:rPr spc="-11" dirty="0">
                <a:latin typeface="Arial"/>
                <a:cs typeface="Arial"/>
              </a:rPr>
              <a:t>Primary/secondary</a:t>
            </a:r>
            <a:endParaRPr>
              <a:latin typeface="Arial"/>
              <a:cs typeface="Arial"/>
            </a:endParaRPr>
          </a:p>
          <a:p>
            <a:pPr marL="803255" indent="-189861">
              <a:spcBef>
                <a:spcPts val="1445"/>
              </a:spcBef>
              <a:buChar char="•"/>
              <a:tabLst>
                <a:tab pos="803255" algn="l"/>
              </a:tabLst>
            </a:pPr>
            <a:r>
              <a:rPr dirty="0">
                <a:latin typeface="Arial"/>
                <a:cs typeface="Arial"/>
              </a:rPr>
              <a:t>Short</a:t>
            </a:r>
            <a:r>
              <a:rPr spc="-20" dirty="0">
                <a:latin typeface="Arial"/>
                <a:cs typeface="Arial"/>
              </a:rPr>
              <a:t> </a:t>
            </a:r>
            <a:r>
              <a:rPr dirty="0">
                <a:latin typeface="Arial"/>
                <a:cs typeface="Arial"/>
              </a:rPr>
              <a:t>term/long</a:t>
            </a:r>
            <a:r>
              <a:rPr spc="-25" dirty="0">
                <a:latin typeface="Arial"/>
                <a:cs typeface="Arial"/>
              </a:rPr>
              <a:t> </a:t>
            </a:r>
            <a:r>
              <a:rPr spc="-20" dirty="0">
                <a:latin typeface="Arial"/>
                <a:cs typeface="Arial"/>
              </a:rPr>
              <a:t>term</a:t>
            </a:r>
            <a:endParaRPr>
              <a:latin typeface="Arial"/>
              <a:cs typeface="Arial"/>
            </a:endParaRPr>
          </a:p>
          <a:p>
            <a:pPr marL="803255" indent="-189861">
              <a:spcBef>
                <a:spcPts val="1440"/>
              </a:spcBef>
              <a:buChar char="•"/>
              <a:tabLst>
                <a:tab pos="803255" algn="l"/>
              </a:tabLst>
            </a:pPr>
            <a:r>
              <a:rPr spc="-11" dirty="0">
                <a:latin typeface="Arial"/>
                <a:cs typeface="Arial"/>
              </a:rPr>
              <a:t>Intermediate/final</a:t>
            </a:r>
            <a:endParaRPr>
              <a:latin typeface="Arial"/>
              <a:cs typeface="Arial"/>
            </a:endParaRPr>
          </a:p>
          <a:p>
            <a:pPr marL="803255" indent="-189861">
              <a:spcBef>
                <a:spcPts val="1440"/>
              </a:spcBef>
              <a:buChar char="•"/>
              <a:tabLst>
                <a:tab pos="803255" algn="l"/>
              </a:tabLst>
            </a:pPr>
            <a:r>
              <a:rPr spc="-11" dirty="0">
                <a:latin typeface="Arial"/>
                <a:cs typeface="Arial"/>
              </a:rPr>
              <a:t>Biological/functional</a:t>
            </a:r>
            <a:endParaRPr>
              <a:latin typeface="Arial"/>
              <a:cs typeface="Arial"/>
            </a:endParaRPr>
          </a:p>
          <a:p>
            <a:pPr>
              <a:spcBef>
                <a:spcPts val="20"/>
              </a:spcBef>
              <a:buFont typeface="Arial"/>
              <a:buChar char="•"/>
            </a:pPr>
            <a:endParaRPr sz="2251">
              <a:latin typeface="Arial"/>
              <a:cs typeface="Arial"/>
            </a:endParaRPr>
          </a:p>
          <a:p>
            <a:pPr marL="50799"/>
            <a:r>
              <a:rPr b="1" dirty="0">
                <a:latin typeface="Arial"/>
                <a:cs typeface="Arial"/>
              </a:rPr>
              <a:t>Consider</a:t>
            </a:r>
            <a:r>
              <a:rPr b="1" spc="-31" dirty="0">
                <a:latin typeface="Arial"/>
                <a:cs typeface="Arial"/>
              </a:rPr>
              <a:t> </a:t>
            </a:r>
            <a:r>
              <a:rPr b="1" dirty="0">
                <a:latin typeface="Arial"/>
                <a:cs typeface="Arial"/>
              </a:rPr>
              <a:t>whether</a:t>
            </a:r>
            <a:r>
              <a:rPr b="1" spc="-51" dirty="0">
                <a:latin typeface="Arial"/>
                <a:cs typeface="Arial"/>
              </a:rPr>
              <a:t> </a:t>
            </a:r>
            <a:r>
              <a:rPr b="1" dirty="0">
                <a:latin typeface="Arial"/>
                <a:cs typeface="Arial"/>
              </a:rPr>
              <a:t>outcome</a:t>
            </a:r>
            <a:r>
              <a:rPr b="1" spc="-40" dirty="0">
                <a:latin typeface="Arial"/>
                <a:cs typeface="Arial"/>
              </a:rPr>
              <a:t> </a:t>
            </a:r>
            <a:r>
              <a:rPr b="1" spc="-11" dirty="0">
                <a:latin typeface="Arial"/>
                <a:cs typeface="Arial"/>
              </a:rPr>
              <a:t>measures</a:t>
            </a:r>
            <a:endParaRPr>
              <a:latin typeface="Arial"/>
              <a:cs typeface="Arial"/>
            </a:endParaRPr>
          </a:p>
          <a:p>
            <a:pPr marL="50799">
              <a:spcBef>
                <a:spcPts val="985"/>
              </a:spcBef>
            </a:pPr>
            <a:r>
              <a:rPr sz="3600" b="1" baseline="23148" dirty="0">
                <a:latin typeface="Arial"/>
                <a:cs typeface="Arial"/>
              </a:rPr>
              <a:t>are:</a:t>
            </a:r>
            <a:r>
              <a:rPr sz="3600" b="1" spc="-532" baseline="23148" dirty="0">
                <a:latin typeface="Arial"/>
                <a:cs typeface="Arial"/>
              </a:rPr>
              <a:t> </a:t>
            </a:r>
            <a:r>
              <a:rPr dirty="0">
                <a:latin typeface="Arial"/>
                <a:cs typeface="Arial"/>
              </a:rPr>
              <a:t>•</a:t>
            </a:r>
            <a:r>
              <a:rPr spc="-11" dirty="0">
                <a:latin typeface="Arial"/>
                <a:cs typeface="Arial"/>
              </a:rPr>
              <a:t> Feasible</a:t>
            </a:r>
            <a:endParaRPr>
              <a:latin typeface="Arial"/>
              <a:cs typeface="Arial"/>
            </a:endParaRPr>
          </a:p>
          <a:p>
            <a:pPr marL="822939" indent="-173350">
              <a:spcBef>
                <a:spcPts val="1440"/>
              </a:spcBef>
              <a:buChar char="•"/>
              <a:tabLst>
                <a:tab pos="822939" algn="l"/>
              </a:tabLst>
            </a:pPr>
            <a:r>
              <a:rPr spc="-11" dirty="0">
                <a:latin typeface="Arial"/>
                <a:cs typeface="Arial"/>
              </a:rPr>
              <a:t>Acceptable</a:t>
            </a:r>
            <a:endParaRPr>
              <a:latin typeface="Arial"/>
              <a:cs typeface="Arial"/>
            </a:endParaRPr>
          </a:p>
          <a:p>
            <a:pPr marL="839448" indent="-189861">
              <a:spcBef>
                <a:spcPts val="1445"/>
              </a:spcBef>
              <a:buChar char="•"/>
              <a:tabLst>
                <a:tab pos="839448" algn="l"/>
              </a:tabLst>
            </a:pPr>
            <a:r>
              <a:rPr spc="-11" dirty="0">
                <a:latin typeface="Arial"/>
                <a:cs typeface="Arial"/>
              </a:rPr>
              <a:t>Reproducible</a:t>
            </a:r>
            <a:endParaRPr>
              <a:latin typeface="Arial"/>
              <a:cs typeface="Arial"/>
            </a:endParaRPr>
          </a:p>
          <a:p>
            <a:pPr marL="839448" indent="-189861">
              <a:spcBef>
                <a:spcPts val="1440"/>
              </a:spcBef>
              <a:buChar char="•"/>
              <a:tabLst>
                <a:tab pos="839448" algn="l"/>
              </a:tabLst>
            </a:pPr>
            <a:r>
              <a:rPr spc="-11" dirty="0">
                <a:latin typeface="Arial"/>
                <a:cs typeface="Arial"/>
              </a:rPr>
              <a:t>Valid</a:t>
            </a:r>
            <a:endParaRPr>
              <a:latin typeface="Arial"/>
              <a:cs typeface="Arial"/>
            </a:endParaRPr>
          </a:p>
        </p:txBody>
      </p:sp>
      <p:sp>
        <p:nvSpPr>
          <p:cNvPr id="5" name="object 5"/>
          <p:cNvSpPr txBox="1"/>
          <p:nvPr/>
        </p:nvSpPr>
        <p:spPr>
          <a:xfrm>
            <a:off x="2098298" y="6140909"/>
            <a:ext cx="5285105" cy="289823"/>
          </a:xfrm>
          <a:prstGeom prst="rect">
            <a:avLst/>
          </a:prstGeom>
        </p:spPr>
        <p:txBody>
          <a:bodyPr vert="horz" wrap="square" lIns="0" tIns="12700" rIns="0" bIns="0" rtlCol="0">
            <a:spAutoFit/>
          </a:bodyPr>
          <a:lstStyle/>
          <a:p>
            <a:pPr marL="202560" indent="-189861">
              <a:spcBef>
                <a:spcPts val="100"/>
              </a:spcBef>
              <a:buChar char="•"/>
              <a:tabLst>
                <a:tab pos="202560" algn="l"/>
              </a:tabLst>
            </a:pPr>
            <a:r>
              <a:rPr dirty="0">
                <a:latin typeface="Arial"/>
                <a:cs typeface="Arial"/>
              </a:rPr>
              <a:t>Of</a:t>
            </a:r>
            <a:r>
              <a:rPr spc="-40" dirty="0">
                <a:latin typeface="Arial"/>
                <a:cs typeface="Arial"/>
              </a:rPr>
              <a:t> </a:t>
            </a:r>
            <a:r>
              <a:rPr dirty="0">
                <a:latin typeface="Arial"/>
                <a:cs typeface="Arial"/>
              </a:rPr>
              <a:t>clinical</a:t>
            </a:r>
            <a:r>
              <a:rPr spc="11" dirty="0">
                <a:latin typeface="Arial"/>
                <a:cs typeface="Arial"/>
              </a:rPr>
              <a:t> </a:t>
            </a:r>
            <a:r>
              <a:rPr dirty="0">
                <a:latin typeface="Arial"/>
                <a:cs typeface="Arial"/>
              </a:rPr>
              <a:t>or</a:t>
            </a:r>
            <a:r>
              <a:rPr spc="-20" dirty="0">
                <a:latin typeface="Arial"/>
                <a:cs typeface="Arial"/>
              </a:rPr>
              <a:t> </a:t>
            </a:r>
            <a:r>
              <a:rPr dirty="0">
                <a:latin typeface="Arial"/>
                <a:cs typeface="Arial"/>
              </a:rPr>
              <a:t>public</a:t>
            </a:r>
            <a:r>
              <a:rPr spc="25" dirty="0">
                <a:latin typeface="Arial"/>
                <a:cs typeface="Arial"/>
              </a:rPr>
              <a:t> </a:t>
            </a:r>
            <a:r>
              <a:rPr dirty="0">
                <a:latin typeface="Arial"/>
                <a:cs typeface="Arial"/>
              </a:rPr>
              <a:t>health</a:t>
            </a:r>
            <a:r>
              <a:rPr spc="-11" dirty="0">
                <a:latin typeface="Arial"/>
                <a:cs typeface="Arial"/>
              </a:rPr>
              <a:t> importance</a:t>
            </a:r>
            <a:endParaRPr>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58</a:t>
            </a:r>
            <a:endParaRPr sz="1400">
              <a:latin typeface="Times New Roman"/>
              <a:cs typeface="Times New Roman"/>
            </a:endParaRPr>
          </a:p>
        </p:txBody>
      </p:sp>
      <p:sp>
        <p:nvSpPr>
          <p:cNvPr id="3" name="object 3"/>
          <p:cNvSpPr txBox="1">
            <a:spLocks noGrp="1"/>
          </p:cNvSpPr>
          <p:nvPr>
            <p:ph type="title"/>
          </p:nvPr>
        </p:nvSpPr>
        <p:spPr>
          <a:xfrm>
            <a:off x="1761239" y="354026"/>
            <a:ext cx="6546215" cy="505908"/>
          </a:xfrm>
          <a:prstGeom prst="rect">
            <a:avLst/>
          </a:prstGeom>
        </p:spPr>
        <p:txBody>
          <a:bodyPr vert="horz" wrap="square" lIns="0" tIns="13335" rIns="0" bIns="0" rtlCol="0">
            <a:spAutoFit/>
          </a:bodyPr>
          <a:lstStyle/>
          <a:p>
            <a:pPr marL="12700">
              <a:spcBef>
                <a:spcPts val="105"/>
              </a:spcBef>
            </a:pPr>
            <a:r>
              <a:rPr sz="3200" dirty="0"/>
              <a:t>Measurement</a:t>
            </a:r>
            <a:r>
              <a:rPr sz="3200" spc="-75" dirty="0"/>
              <a:t> </a:t>
            </a:r>
            <a:r>
              <a:rPr sz="3200" dirty="0"/>
              <a:t>of</a:t>
            </a:r>
            <a:r>
              <a:rPr sz="3200" spc="-60" dirty="0"/>
              <a:t> </a:t>
            </a:r>
            <a:r>
              <a:rPr sz="3200" dirty="0"/>
              <a:t>disease</a:t>
            </a:r>
            <a:r>
              <a:rPr sz="3200" spc="-71" dirty="0"/>
              <a:t> </a:t>
            </a:r>
            <a:r>
              <a:rPr sz="3200" spc="-11" dirty="0"/>
              <a:t>outcome</a:t>
            </a:r>
            <a:endParaRPr sz="3200"/>
          </a:p>
        </p:txBody>
      </p:sp>
      <p:sp>
        <p:nvSpPr>
          <p:cNvPr id="4" name="object 4"/>
          <p:cNvSpPr txBox="1"/>
          <p:nvPr/>
        </p:nvSpPr>
        <p:spPr>
          <a:xfrm>
            <a:off x="1453388" y="897718"/>
            <a:ext cx="6390640" cy="4040850"/>
          </a:xfrm>
          <a:prstGeom prst="rect">
            <a:avLst/>
          </a:prstGeom>
        </p:spPr>
        <p:txBody>
          <a:bodyPr vert="horz" wrap="square" lIns="0" tIns="196215" rIns="0" bIns="0" rtlCol="0">
            <a:spAutoFit/>
          </a:bodyPr>
          <a:lstStyle/>
          <a:p>
            <a:pPr marL="202560" indent="-189861">
              <a:spcBef>
                <a:spcPts val="1545"/>
              </a:spcBef>
              <a:buFont typeface="Arial"/>
              <a:buChar char="•"/>
              <a:tabLst>
                <a:tab pos="202560" algn="l"/>
              </a:tabLst>
            </a:pPr>
            <a:r>
              <a:rPr b="1" dirty="0">
                <a:latin typeface="Arial"/>
                <a:cs typeface="Arial"/>
              </a:rPr>
              <a:t>Surveillance:</a:t>
            </a:r>
            <a:r>
              <a:rPr b="1" spc="-111" dirty="0">
                <a:latin typeface="Arial"/>
                <a:cs typeface="Arial"/>
              </a:rPr>
              <a:t> </a:t>
            </a:r>
            <a:r>
              <a:rPr b="1" dirty="0">
                <a:latin typeface="Arial"/>
                <a:cs typeface="Arial"/>
              </a:rPr>
              <a:t>Active</a:t>
            </a:r>
            <a:r>
              <a:rPr b="1" spc="-25" dirty="0">
                <a:latin typeface="Arial"/>
                <a:cs typeface="Arial"/>
              </a:rPr>
              <a:t> </a:t>
            </a:r>
            <a:r>
              <a:rPr b="1" dirty="0">
                <a:latin typeface="Arial"/>
                <a:cs typeface="Arial"/>
              </a:rPr>
              <a:t>or</a:t>
            </a:r>
            <a:r>
              <a:rPr b="1" spc="-20" dirty="0">
                <a:latin typeface="Arial"/>
                <a:cs typeface="Arial"/>
              </a:rPr>
              <a:t> </a:t>
            </a:r>
            <a:r>
              <a:rPr b="1" spc="-11" dirty="0">
                <a:latin typeface="Arial"/>
                <a:cs typeface="Arial"/>
              </a:rPr>
              <a:t>passive</a:t>
            </a:r>
            <a:endParaRPr>
              <a:latin typeface="Arial"/>
              <a:cs typeface="Arial"/>
            </a:endParaRPr>
          </a:p>
          <a:p>
            <a:pPr marL="203195" indent="-190495">
              <a:spcBef>
                <a:spcPts val="1440"/>
              </a:spcBef>
              <a:buFont typeface="Arial"/>
              <a:buChar char="•"/>
              <a:tabLst>
                <a:tab pos="203195" algn="l"/>
              </a:tabLst>
            </a:pPr>
            <a:r>
              <a:rPr b="1" dirty="0">
                <a:latin typeface="Arial"/>
                <a:cs typeface="Arial"/>
              </a:rPr>
              <a:t>Choice</a:t>
            </a:r>
            <a:r>
              <a:rPr b="1" spc="-31" dirty="0">
                <a:latin typeface="Arial"/>
                <a:cs typeface="Arial"/>
              </a:rPr>
              <a:t> </a:t>
            </a:r>
            <a:r>
              <a:rPr b="1" dirty="0">
                <a:latin typeface="Arial"/>
                <a:cs typeface="Arial"/>
              </a:rPr>
              <a:t>of</a:t>
            </a:r>
            <a:r>
              <a:rPr b="1" spc="-25" dirty="0">
                <a:latin typeface="Arial"/>
                <a:cs typeface="Arial"/>
              </a:rPr>
              <a:t> </a:t>
            </a:r>
            <a:r>
              <a:rPr b="1" dirty="0">
                <a:latin typeface="Arial"/>
                <a:cs typeface="Arial"/>
              </a:rPr>
              <a:t>measure</a:t>
            </a:r>
            <a:r>
              <a:rPr b="1" spc="-15" dirty="0">
                <a:latin typeface="Arial"/>
                <a:cs typeface="Arial"/>
              </a:rPr>
              <a:t> </a:t>
            </a:r>
            <a:r>
              <a:rPr b="1" dirty="0">
                <a:latin typeface="Arial"/>
                <a:cs typeface="Arial"/>
              </a:rPr>
              <a:t>of</a:t>
            </a:r>
            <a:r>
              <a:rPr b="1" spc="-25" dirty="0">
                <a:latin typeface="Arial"/>
                <a:cs typeface="Arial"/>
              </a:rPr>
              <a:t> </a:t>
            </a:r>
            <a:r>
              <a:rPr b="1" dirty="0">
                <a:latin typeface="Arial"/>
                <a:cs typeface="Arial"/>
              </a:rPr>
              <a:t>disease</a:t>
            </a:r>
            <a:r>
              <a:rPr b="1" spc="-25" dirty="0">
                <a:latin typeface="Arial"/>
                <a:cs typeface="Arial"/>
              </a:rPr>
              <a:t> </a:t>
            </a:r>
            <a:r>
              <a:rPr b="1" spc="-11" dirty="0">
                <a:latin typeface="Arial"/>
                <a:cs typeface="Arial"/>
              </a:rPr>
              <a:t>occurrence:</a:t>
            </a:r>
            <a:endParaRPr>
              <a:latin typeface="Arial"/>
              <a:cs typeface="Arial"/>
            </a:endParaRPr>
          </a:p>
          <a:p>
            <a:pPr marL="927077">
              <a:spcBef>
                <a:spcPts val="395"/>
              </a:spcBef>
            </a:pPr>
            <a:r>
              <a:rPr b="1" i="1" dirty="0">
                <a:latin typeface="Arial"/>
                <a:cs typeface="Arial"/>
              </a:rPr>
              <a:t>Incidence</a:t>
            </a:r>
            <a:r>
              <a:rPr b="1" i="1" spc="-45" dirty="0">
                <a:latin typeface="Arial"/>
                <a:cs typeface="Arial"/>
              </a:rPr>
              <a:t> </a:t>
            </a:r>
            <a:r>
              <a:rPr b="1" i="1" dirty="0">
                <a:latin typeface="Arial"/>
                <a:cs typeface="Arial"/>
              </a:rPr>
              <a:t>as</a:t>
            </a:r>
            <a:r>
              <a:rPr b="1" i="1" spc="-25" dirty="0">
                <a:latin typeface="Arial"/>
                <a:cs typeface="Arial"/>
              </a:rPr>
              <a:t> </a:t>
            </a:r>
            <a:r>
              <a:rPr b="1" i="1" spc="-20" dirty="0">
                <a:latin typeface="Arial"/>
                <a:cs typeface="Arial"/>
              </a:rPr>
              <a:t>Risk</a:t>
            </a:r>
            <a:endParaRPr>
              <a:latin typeface="Arial"/>
              <a:cs typeface="Arial"/>
            </a:endParaRPr>
          </a:p>
          <a:p>
            <a:pPr marL="1112492" lvl="1" indent="-185415">
              <a:spcBef>
                <a:spcPts val="289"/>
              </a:spcBef>
              <a:buChar char="-"/>
              <a:tabLst>
                <a:tab pos="1112492" algn="l"/>
              </a:tabLst>
            </a:pPr>
            <a:r>
              <a:rPr dirty="0">
                <a:latin typeface="Arial"/>
                <a:cs typeface="Arial"/>
              </a:rPr>
              <a:t>complete</a:t>
            </a:r>
            <a:r>
              <a:rPr spc="-20" dirty="0">
                <a:latin typeface="Arial"/>
                <a:cs typeface="Arial"/>
              </a:rPr>
              <a:t> </a:t>
            </a:r>
            <a:r>
              <a:rPr spc="-11" dirty="0">
                <a:latin typeface="Arial"/>
                <a:cs typeface="Arial"/>
              </a:rPr>
              <a:t>follow-</a:t>
            </a:r>
            <a:r>
              <a:rPr dirty="0">
                <a:latin typeface="Arial"/>
                <a:cs typeface="Arial"/>
              </a:rPr>
              <a:t>up (stable</a:t>
            </a:r>
            <a:r>
              <a:rPr spc="-20" dirty="0">
                <a:latin typeface="Arial"/>
                <a:cs typeface="Arial"/>
              </a:rPr>
              <a:t> </a:t>
            </a:r>
            <a:r>
              <a:rPr spc="-11" dirty="0">
                <a:latin typeface="Arial"/>
                <a:cs typeface="Arial"/>
              </a:rPr>
              <a:t>population!)</a:t>
            </a:r>
            <a:endParaRPr>
              <a:latin typeface="Arial"/>
              <a:cs typeface="Arial"/>
            </a:endParaRPr>
          </a:p>
          <a:p>
            <a:pPr marL="1112492" lvl="1" indent="-185415">
              <a:spcBef>
                <a:spcPts val="289"/>
              </a:spcBef>
              <a:buChar char="-"/>
              <a:tabLst>
                <a:tab pos="1112492" algn="l"/>
              </a:tabLst>
            </a:pPr>
            <a:r>
              <a:rPr dirty="0">
                <a:latin typeface="Arial"/>
                <a:cs typeface="Arial"/>
              </a:rPr>
              <a:t>one</a:t>
            </a:r>
            <a:r>
              <a:rPr spc="-65" dirty="0">
                <a:latin typeface="Arial"/>
                <a:cs typeface="Arial"/>
              </a:rPr>
              <a:t> </a:t>
            </a:r>
            <a:r>
              <a:rPr dirty="0">
                <a:latin typeface="Arial"/>
                <a:cs typeface="Arial"/>
              </a:rPr>
              <a:t>event</a:t>
            </a:r>
            <a:r>
              <a:rPr spc="-51" dirty="0">
                <a:latin typeface="Arial"/>
                <a:cs typeface="Arial"/>
              </a:rPr>
              <a:t> </a:t>
            </a:r>
            <a:r>
              <a:rPr dirty="0">
                <a:latin typeface="Arial"/>
                <a:cs typeface="Arial"/>
              </a:rPr>
              <a:t>per</a:t>
            </a:r>
            <a:r>
              <a:rPr spc="-55" dirty="0">
                <a:latin typeface="Arial"/>
                <a:cs typeface="Arial"/>
              </a:rPr>
              <a:t> </a:t>
            </a:r>
            <a:r>
              <a:rPr spc="-11" dirty="0">
                <a:latin typeface="Arial"/>
                <a:cs typeface="Arial"/>
              </a:rPr>
              <a:t>subject</a:t>
            </a:r>
            <a:endParaRPr>
              <a:latin typeface="Arial"/>
              <a:cs typeface="Arial"/>
            </a:endParaRPr>
          </a:p>
          <a:p>
            <a:pPr marL="927077">
              <a:spcBef>
                <a:spcPts val="2015"/>
              </a:spcBef>
            </a:pPr>
            <a:r>
              <a:rPr b="1" i="1" dirty="0">
                <a:latin typeface="Arial"/>
                <a:cs typeface="Arial"/>
              </a:rPr>
              <a:t>Incidence</a:t>
            </a:r>
            <a:r>
              <a:rPr b="1" i="1" spc="-45" dirty="0">
                <a:latin typeface="Arial"/>
                <a:cs typeface="Arial"/>
              </a:rPr>
              <a:t> </a:t>
            </a:r>
            <a:r>
              <a:rPr b="1" i="1" dirty="0">
                <a:latin typeface="Arial"/>
                <a:cs typeface="Arial"/>
              </a:rPr>
              <a:t>as</a:t>
            </a:r>
            <a:r>
              <a:rPr b="1" i="1" spc="-25" dirty="0">
                <a:latin typeface="Arial"/>
                <a:cs typeface="Arial"/>
              </a:rPr>
              <a:t> </a:t>
            </a:r>
            <a:r>
              <a:rPr b="1" i="1" spc="-20" dirty="0">
                <a:latin typeface="Arial"/>
                <a:cs typeface="Arial"/>
              </a:rPr>
              <a:t>Rate</a:t>
            </a:r>
            <a:endParaRPr>
              <a:latin typeface="Arial"/>
              <a:cs typeface="Arial"/>
            </a:endParaRPr>
          </a:p>
          <a:p>
            <a:pPr marL="1112492" lvl="1" indent="-185415">
              <a:spcBef>
                <a:spcPts val="289"/>
              </a:spcBef>
              <a:buChar char="-"/>
              <a:tabLst>
                <a:tab pos="1112492" algn="l"/>
              </a:tabLst>
            </a:pPr>
            <a:r>
              <a:rPr dirty="0">
                <a:latin typeface="Arial"/>
                <a:cs typeface="Arial"/>
              </a:rPr>
              <a:t>dynamic</a:t>
            </a:r>
            <a:r>
              <a:rPr spc="-95" dirty="0">
                <a:latin typeface="Arial"/>
                <a:cs typeface="Arial"/>
              </a:rPr>
              <a:t> </a:t>
            </a:r>
            <a:r>
              <a:rPr spc="-11" dirty="0">
                <a:latin typeface="Arial"/>
                <a:cs typeface="Arial"/>
              </a:rPr>
              <a:t>population</a:t>
            </a:r>
            <a:endParaRPr>
              <a:latin typeface="Arial"/>
              <a:cs typeface="Arial"/>
            </a:endParaRPr>
          </a:p>
          <a:p>
            <a:pPr marL="1112492" lvl="1" indent="-185415">
              <a:spcBef>
                <a:spcPts val="289"/>
              </a:spcBef>
              <a:buChar char="-"/>
              <a:tabLst>
                <a:tab pos="1112492" algn="l"/>
              </a:tabLst>
            </a:pPr>
            <a:r>
              <a:rPr dirty="0">
                <a:latin typeface="Arial"/>
                <a:cs typeface="Arial"/>
              </a:rPr>
              <a:t>incomplete</a:t>
            </a:r>
            <a:r>
              <a:rPr spc="-115" dirty="0">
                <a:latin typeface="Arial"/>
                <a:cs typeface="Arial"/>
              </a:rPr>
              <a:t> </a:t>
            </a:r>
            <a:r>
              <a:rPr spc="-20" dirty="0">
                <a:latin typeface="Arial"/>
                <a:cs typeface="Arial"/>
              </a:rPr>
              <a:t>follow-</a:t>
            </a:r>
            <a:r>
              <a:rPr spc="-25" dirty="0">
                <a:latin typeface="Arial"/>
                <a:cs typeface="Arial"/>
              </a:rPr>
              <a:t>up</a:t>
            </a:r>
            <a:endParaRPr>
              <a:latin typeface="Arial"/>
              <a:cs typeface="Arial"/>
            </a:endParaRPr>
          </a:p>
          <a:p>
            <a:pPr lvl="1">
              <a:spcBef>
                <a:spcPts val="45"/>
              </a:spcBef>
              <a:buFont typeface="Arial"/>
              <a:buChar char="-"/>
            </a:pPr>
            <a:endParaRPr sz="2151">
              <a:latin typeface="Arial"/>
              <a:cs typeface="Arial"/>
            </a:endParaRPr>
          </a:p>
          <a:p>
            <a:pPr marL="927077">
              <a:spcBef>
                <a:spcPts val="5"/>
              </a:spcBef>
            </a:pPr>
            <a:r>
              <a:rPr b="1" i="1" dirty="0">
                <a:latin typeface="Arial"/>
                <a:cs typeface="Arial"/>
              </a:rPr>
              <a:t>Incidence</a:t>
            </a:r>
            <a:r>
              <a:rPr b="1" i="1" spc="-35" dirty="0">
                <a:latin typeface="Arial"/>
                <a:cs typeface="Arial"/>
              </a:rPr>
              <a:t> </a:t>
            </a:r>
            <a:r>
              <a:rPr b="1" i="1" dirty="0">
                <a:latin typeface="Arial"/>
                <a:cs typeface="Arial"/>
              </a:rPr>
              <a:t>as</a:t>
            </a:r>
            <a:r>
              <a:rPr b="1" i="1" spc="-25" dirty="0">
                <a:latin typeface="Arial"/>
                <a:cs typeface="Arial"/>
              </a:rPr>
              <a:t> </a:t>
            </a:r>
            <a:r>
              <a:rPr b="1" i="1" spc="-11" dirty="0">
                <a:latin typeface="Arial"/>
                <a:cs typeface="Arial"/>
              </a:rPr>
              <a:t>Density</a:t>
            </a:r>
            <a:endParaRPr>
              <a:latin typeface="Arial"/>
              <a:cs typeface="Arial"/>
            </a:endParaRPr>
          </a:p>
          <a:p>
            <a:pPr marL="927077" marR="5080" lvl="1" indent="185415">
              <a:lnSpc>
                <a:spcPct val="70000"/>
              </a:lnSpc>
              <a:spcBef>
                <a:spcPts val="1435"/>
              </a:spcBef>
              <a:buChar char="-"/>
              <a:tabLst>
                <a:tab pos="1112492" algn="l"/>
              </a:tabLst>
            </a:pPr>
            <a:r>
              <a:rPr dirty="0">
                <a:latin typeface="Arial"/>
                <a:cs typeface="Arial"/>
              </a:rPr>
              <a:t>recurring</a:t>
            </a:r>
            <a:r>
              <a:rPr spc="-65" dirty="0">
                <a:latin typeface="Arial"/>
                <a:cs typeface="Arial"/>
              </a:rPr>
              <a:t> </a:t>
            </a:r>
            <a:r>
              <a:rPr dirty="0">
                <a:latin typeface="Arial"/>
                <a:cs typeface="Arial"/>
              </a:rPr>
              <a:t>disease:</a:t>
            </a:r>
            <a:r>
              <a:rPr spc="-55" dirty="0">
                <a:latin typeface="Arial"/>
                <a:cs typeface="Arial"/>
              </a:rPr>
              <a:t> </a:t>
            </a:r>
            <a:r>
              <a:rPr dirty="0">
                <a:latin typeface="Arial"/>
                <a:cs typeface="Arial"/>
              </a:rPr>
              <a:t>&gt;1</a:t>
            </a:r>
            <a:r>
              <a:rPr spc="-80" dirty="0">
                <a:latin typeface="Arial"/>
                <a:cs typeface="Arial"/>
              </a:rPr>
              <a:t> </a:t>
            </a:r>
            <a:r>
              <a:rPr dirty="0">
                <a:latin typeface="Arial"/>
                <a:cs typeface="Arial"/>
              </a:rPr>
              <a:t>event</a:t>
            </a:r>
            <a:r>
              <a:rPr spc="-75" dirty="0">
                <a:latin typeface="Arial"/>
                <a:cs typeface="Arial"/>
              </a:rPr>
              <a:t> </a:t>
            </a:r>
            <a:r>
              <a:rPr dirty="0">
                <a:latin typeface="Arial"/>
                <a:cs typeface="Arial"/>
              </a:rPr>
              <a:t>per</a:t>
            </a:r>
            <a:r>
              <a:rPr spc="-71" dirty="0">
                <a:latin typeface="Arial"/>
                <a:cs typeface="Arial"/>
              </a:rPr>
              <a:t> </a:t>
            </a:r>
            <a:r>
              <a:rPr spc="-11" dirty="0">
                <a:latin typeface="Arial"/>
                <a:cs typeface="Arial"/>
              </a:rPr>
              <a:t>subject possible</a:t>
            </a:r>
            <a:endParaRPr>
              <a:latin typeface="Arial"/>
              <a:cs typeface="Arial"/>
            </a:endParaRPr>
          </a:p>
        </p:txBody>
      </p:sp>
      <p:sp>
        <p:nvSpPr>
          <p:cNvPr id="5" name="object 5"/>
          <p:cNvSpPr txBox="1"/>
          <p:nvPr/>
        </p:nvSpPr>
        <p:spPr>
          <a:xfrm>
            <a:off x="2368046" y="6402732"/>
            <a:ext cx="1633855" cy="289823"/>
          </a:xfrm>
          <a:prstGeom prst="rect">
            <a:avLst/>
          </a:prstGeom>
        </p:spPr>
        <p:txBody>
          <a:bodyPr vert="horz" wrap="square" lIns="0" tIns="12700" rIns="0" bIns="0" rtlCol="0">
            <a:spAutoFit/>
          </a:bodyPr>
          <a:lstStyle/>
          <a:p>
            <a:pPr marL="12700">
              <a:spcBef>
                <a:spcPts val="100"/>
              </a:spcBef>
            </a:pPr>
            <a:r>
              <a:rPr b="1" i="1" spc="-11" dirty="0">
                <a:latin typeface="Arial"/>
                <a:cs typeface="Arial"/>
              </a:rPr>
              <a:t>Prevalence</a:t>
            </a:r>
            <a:endParaRPr>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3"/>
            <a:ext cx="10994473" cy="690574"/>
          </a:xfrm>
          <a:prstGeom prst="rect">
            <a:avLst/>
          </a:prstGeom>
        </p:spPr>
        <p:txBody>
          <a:bodyPr vert="horz" wrap="square" lIns="0" tIns="13335" rIns="0" bIns="0" rtlCol="0">
            <a:spAutoFit/>
          </a:bodyPr>
          <a:lstStyle/>
          <a:p>
            <a:pPr marL="3407325" marR="5080" indent="-2430085">
              <a:spcBef>
                <a:spcPts val="105"/>
              </a:spcBef>
            </a:pPr>
            <a:r>
              <a:rPr sz="4400" b="0" dirty="0">
                <a:latin typeface="Times New Roman"/>
                <a:cs typeface="Times New Roman"/>
              </a:rPr>
              <a:t>Estimating</a:t>
            </a:r>
            <a:r>
              <a:rPr sz="4400" b="0" spc="-20" dirty="0">
                <a:latin typeface="Times New Roman"/>
                <a:cs typeface="Times New Roman"/>
              </a:rPr>
              <a:t> </a:t>
            </a:r>
            <a:r>
              <a:rPr sz="4400" b="0" dirty="0">
                <a:latin typeface="Times New Roman"/>
                <a:cs typeface="Times New Roman"/>
              </a:rPr>
              <a:t>Sample Size</a:t>
            </a:r>
            <a:r>
              <a:rPr sz="4400" b="0" spc="-20" dirty="0">
                <a:latin typeface="Times New Roman"/>
                <a:cs typeface="Times New Roman"/>
              </a:rPr>
              <a:t> </a:t>
            </a:r>
            <a:r>
              <a:rPr sz="4400" b="0" spc="-25" dirty="0">
                <a:latin typeface="Times New Roman"/>
                <a:cs typeface="Times New Roman"/>
              </a:rPr>
              <a:t>and </a:t>
            </a:r>
            <a:r>
              <a:rPr sz="4400" b="0" spc="-11" dirty="0">
                <a:latin typeface="Times New Roman"/>
                <a:cs typeface="Times New Roman"/>
              </a:rPr>
              <a:t>Power</a:t>
            </a:r>
            <a:endParaRPr sz="4400">
              <a:latin typeface="Times New Roman"/>
              <a:cs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3"/>
            <a:ext cx="10994473" cy="1367682"/>
          </a:xfrm>
          <a:prstGeom prst="rect">
            <a:avLst/>
          </a:prstGeom>
        </p:spPr>
        <p:txBody>
          <a:bodyPr vert="horz" wrap="square" lIns="0" tIns="13335" rIns="0" bIns="0" rtlCol="0">
            <a:spAutoFit/>
          </a:bodyPr>
          <a:lstStyle/>
          <a:p>
            <a:pPr marL="1994485" marR="5080" indent="-1365851">
              <a:spcBef>
                <a:spcPts val="105"/>
              </a:spcBef>
            </a:pPr>
            <a:r>
              <a:rPr sz="4400" b="0" dirty="0">
                <a:latin typeface="Times New Roman"/>
                <a:cs typeface="Times New Roman"/>
              </a:rPr>
              <a:t>Steps in estimating</a:t>
            </a:r>
            <a:r>
              <a:rPr sz="4400" b="0" spc="-31" dirty="0">
                <a:latin typeface="Times New Roman"/>
                <a:cs typeface="Times New Roman"/>
              </a:rPr>
              <a:t> </a:t>
            </a:r>
            <a:r>
              <a:rPr sz="4400" b="0" dirty="0">
                <a:latin typeface="Times New Roman"/>
                <a:cs typeface="Times New Roman"/>
              </a:rPr>
              <a:t>sample </a:t>
            </a:r>
            <a:r>
              <a:rPr sz="4400" b="0" spc="-20" dirty="0">
                <a:latin typeface="Times New Roman"/>
                <a:cs typeface="Times New Roman"/>
              </a:rPr>
              <a:t>size </a:t>
            </a:r>
            <a:r>
              <a:rPr sz="4400" b="0" dirty="0">
                <a:latin typeface="Times New Roman"/>
                <a:cs typeface="Times New Roman"/>
              </a:rPr>
              <a:t>for analytic</a:t>
            </a:r>
            <a:r>
              <a:rPr sz="4400" b="0" spc="-25" dirty="0">
                <a:latin typeface="Times New Roman"/>
                <a:cs typeface="Times New Roman"/>
              </a:rPr>
              <a:t> </a:t>
            </a:r>
            <a:r>
              <a:rPr sz="4400" b="0" spc="-11" dirty="0">
                <a:latin typeface="Times New Roman"/>
                <a:cs typeface="Times New Roman"/>
              </a:rPr>
              <a:t>studies</a:t>
            </a:r>
            <a:endParaRPr sz="4400">
              <a:latin typeface="Times New Roman"/>
              <a:cs typeface="Times New Roman"/>
            </a:endParaRPr>
          </a:p>
        </p:txBody>
      </p:sp>
      <p:sp>
        <p:nvSpPr>
          <p:cNvPr id="3" name="object 3"/>
          <p:cNvSpPr txBox="1"/>
          <p:nvPr/>
        </p:nvSpPr>
        <p:spPr>
          <a:xfrm>
            <a:off x="764543" y="1904213"/>
            <a:ext cx="7548245" cy="3475952"/>
          </a:xfrm>
          <a:prstGeom prst="rect">
            <a:avLst/>
          </a:prstGeom>
        </p:spPr>
        <p:txBody>
          <a:bodyPr vert="horz" wrap="square" lIns="0" tIns="109855" rIns="0" bIns="0" rtlCol="0">
            <a:spAutoFit/>
          </a:bodyPr>
          <a:lstStyle/>
          <a:p>
            <a:pPr marL="355591" indent="-342891">
              <a:spcBef>
                <a:spcPts val="865"/>
              </a:spcBef>
              <a:buChar char="•"/>
              <a:tabLst>
                <a:tab pos="355591" algn="l"/>
              </a:tabLst>
            </a:pPr>
            <a:r>
              <a:rPr sz="3200" dirty="0">
                <a:latin typeface="Times New Roman"/>
                <a:cs typeface="Times New Roman"/>
              </a:rPr>
              <a:t>State</a:t>
            </a:r>
            <a:r>
              <a:rPr sz="3200" spc="11" dirty="0">
                <a:latin typeface="Times New Roman"/>
                <a:cs typeface="Times New Roman"/>
              </a:rPr>
              <a:t> </a:t>
            </a:r>
            <a:r>
              <a:rPr sz="3200" dirty="0">
                <a:latin typeface="Times New Roman"/>
                <a:cs typeface="Times New Roman"/>
              </a:rPr>
              <a:t>null</a:t>
            </a:r>
            <a:r>
              <a:rPr sz="3200" spc="-15" dirty="0">
                <a:latin typeface="Times New Roman"/>
                <a:cs typeface="Times New Roman"/>
              </a:rPr>
              <a:t> </a:t>
            </a:r>
            <a:r>
              <a:rPr sz="3200" dirty="0">
                <a:latin typeface="Times New Roman"/>
                <a:cs typeface="Times New Roman"/>
              </a:rPr>
              <a:t>hypothesis</a:t>
            </a:r>
            <a:r>
              <a:rPr sz="3200" spc="-25" dirty="0">
                <a:latin typeface="Times New Roman"/>
                <a:cs typeface="Times New Roman"/>
              </a:rPr>
              <a:t> </a:t>
            </a:r>
            <a:r>
              <a:rPr sz="3200" dirty="0">
                <a:latin typeface="Times New Roman"/>
                <a:cs typeface="Times New Roman"/>
              </a:rPr>
              <a:t>(one-</a:t>
            </a:r>
            <a:r>
              <a:rPr sz="3200" spc="-31" dirty="0">
                <a:latin typeface="Times New Roman"/>
                <a:cs typeface="Times New Roman"/>
              </a:rPr>
              <a:t> </a:t>
            </a:r>
            <a:r>
              <a:rPr sz="3200" dirty="0">
                <a:latin typeface="Times New Roman"/>
                <a:cs typeface="Times New Roman"/>
              </a:rPr>
              <a:t>or two-</a:t>
            </a:r>
            <a:r>
              <a:rPr sz="3200" spc="-11" dirty="0">
                <a:latin typeface="Times New Roman"/>
                <a:cs typeface="Times New Roman"/>
              </a:rPr>
              <a:t>sided)</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Choose</a:t>
            </a:r>
            <a:r>
              <a:rPr sz="3200" spc="-11" dirty="0">
                <a:latin typeface="Times New Roman"/>
                <a:cs typeface="Times New Roman"/>
              </a:rPr>
              <a:t> </a:t>
            </a:r>
            <a:r>
              <a:rPr sz="3200" dirty="0">
                <a:latin typeface="Times New Roman"/>
                <a:cs typeface="Times New Roman"/>
              </a:rPr>
              <a:t>appropriate</a:t>
            </a:r>
            <a:r>
              <a:rPr sz="3200" spc="-45" dirty="0">
                <a:latin typeface="Times New Roman"/>
                <a:cs typeface="Times New Roman"/>
              </a:rPr>
              <a:t> </a:t>
            </a:r>
            <a:r>
              <a:rPr sz="3200" dirty="0">
                <a:latin typeface="Times New Roman"/>
                <a:cs typeface="Times New Roman"/>
              </a:rPr>
              <a:t>statistical</a:t>
            </a:r>
            <a:r>
              <a:rPr sz="3200" spc="11" dirty="0">
                <a:latin typeface="Times New Roman"/>
                <a:cs typeface="Times New Roman"/>
              </a:rPr>
              <a:t> </a:t>
            </a:r>
            <a:r>
              <a:rPr sz="3200" spc="-20" dirty="0">
                <a:latin typeface="Times New Roman"/>
                <a:cs typeface="Times New Roman"/>
              </a:rPr>
              <a:t>test</a:t>
            </a:r>
            <a:endParaRPr sz="3200">
              <a:latin typeface="Times New Roman"/>
              <a:cs typeface="Times New Roman"/>
            </a:endParaRPr>
          </a:p>
          <a:p>
            <a:pPr marL="355591" indent="-342891">
              <a:spcBef>
                <a:spcPts val="765"/>
              </a:spcBef>
              <a:buChar char="•"/>
              <a:tabLst>
                <a:tab pos="355591" algn="l"/>
              </a:tabLst>
            </a:pPr>
            <a:r>
              <a:rPr sz="3200" dirty="0">
                <a:latin typeface="Times New Roman"/>
                <a:cs typeface="Times New Roman"/>
              </a:rPr>
              <a:t>Choose</a:t>
            </a:r>
            <a:r>
              <a:rPr sz="3200" spc="-20" dirty="0">
                <a:latin typeface="Times New Roman"/>
                <a:cs typeface="Times New Roman"/>
              </a:rPr>
              <a:t> </a:t>
            </a:r>
            <a:r>
              <a:rPr sz="3200" dirty="0">
                <a:latin typeface="Times New Roman"/>
                <a:cs typeface="Times New Roman"/>
              </a:rPr>
              <a:t>reasonable</a:t>
            </a:r>
            <a:r>
              <a:rPr sz="3200" spc="-35" dirty="0">
                <a:latin typeface="Times New Roman"/>
                <a:cs typeface="Times New Roman"/>
              </a:rPr>
              <a:t> </a:t>
            </a:r>
            <a:r>
              <a:rPr sz="3200" dirty="0">
                <a:latin typeface="Times New Roman"/>
                <a:cs typeface="Times New Roman"/>
              </a:rPr>
              <a:t>effect</a:t>
            </a:r>
            <a:r>
              <a:rPr sz="3200" spc="-15" dirty="0">
                <a:latin typeface="Times New Roman"/>
                <a:cs typeface="Times New Roman"/>
              </a:rPr>
              <a:t> </a:t>
            </a:r>
            <a:r>
              <a:rPr sz="3200" spc="-11" dirty="0">
                <a:latin typeface="Times New Roman"/>
                <a:cs typeface="Times New Roman"/>
              </a:rPr>
              <a:t>size/variability</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Set</a:t>
            </a:r>
            <a:r>
              <a:rPr sz="3200" spc="-15" dirty="0">
                <a:latin typeface="Times New Roman"/>
                <a:cs typeface="Times New Roman"/>
              </a:rPr>
              <a:t> </a:t>
            </a:r>
            <a:r>
              <a:rPr sz="3200" dirty="0">
                <a:latin typeface="Times New Roman"/>
                <a:cs typeface="Times New Roman"/>
              </a:rPr>
              <a:t>α</a:t>
            </a:r>
            <a:r>
              <a:rPr sz="3200" spc="5" dirty="0">
                <a:latin typeface="Times New Roman"/>
                <a:cs typeface="Times New Roman"/>
              </a:rPr>
              <a:t> </a:t>
            </a:r>
            <a:r>
              <a:rPr sz="3200" dirty="0">
                <a:latin typeface="Times New Roman"/>
                <a:cs typeface="Times New Roman"/>
              </a:rPr>
              <a:t>and</a:t>
            </a:r>
            <a:r>
              <a:rPr sz="3200" spc="-11" dirty="0">
                <a:latin typeface="Times New Roman"/>
                <a:cs typeface="Times New Roman"/>
              </a:rPr>
              <a:t> </a:t>
            </a:r>
            <a:r>
              <a:rPr sz="3200" dirty="0">
                <a:latin typeface="Times New Roman"/>
                <a:cs typeface="Times New Roman"/>
              </a:rPr>
              <a:t>β (two-sided</a:t>
            </a:r>
            <a:r>
              <a:rPr sz="3200" spc="-35" dirty="0">
                <a:latin typeface="Times New Roman"/>
                <a:cs typeface="Times New Roman"/>
              </a:rPr>
              <a:t> </a:t>
            </a:r>
            <a:r>
              <a:rPr sz="3200" dirty="0">
                <a:latin typeface="Times New Roman"/>
                <a:cs typeface="Times New Roman"/>
              </a:rPr>
              <a:t>α</a:t>
            </a:r>
            <a:r>
              <a:rPr sz="3200" spc="5" dirty="0">
                <a:latin typeface="Times New Roman"/>
                <a:cs typeface="Times New Roman"/>
              </a:rPr>
              <a:t> </a:t>
            </a:r>
            <a:r>
              <a:rPr sz="3200" spc="-11" dirty="0">
                <a:latin typeface="Times New Roman"/>
                <a:cs typeface="Times New Roman"/>
              </a:rPr>
              <a:t>preferred)</a:t>
            </a:r>
            <a:endParaRPr sz="3200">
              <a:latin typeface="Times New Roman"/>
              <a:cs typeface="Times New Roman"/>
            </a:endParaRPr>
          </a:p>
          <a:p>
            <a:pPr marL="355591" marR="5080" indent="-343526">
              <a:spcBef>
                <a:spcPts val="771"/>
              </a:spcBef>
              <a:buChar char="•"/>
              <a:tabLst>
                <a:tab pos="355591" algn="l"/>
              </a:tabLst>
            </a:pPr>
            <a:r>
              <a:rPr sz="3200" dirty="0">
                <a:latin typeface="Times New Roman"/>
                <a:cs typeface="Times New Roman"/>
              </a:rPr>
              <a:t>Use</a:t>
            </a:r>
            <a:r>
              <a:rPr sz="3200" spc="5" dirty="0">
                <a:latin typeface="Times New Roman"/>
                <a:cs typeface="Times New Roman"/>
              </a:rPr>
              <a:t> </a:t>
            </a:r>
            <a:r>
              <a:rPr sz="3200" dirty="0">
                <a:latin typeface="Times New Roman"/>
                <a:cs typeface="Times New Roman"/>
              </a:rPr>
              <a:t>appropriate</a:t>
            </a:r>
            <a:r>
              <a:rPr sz="3200" spc="-31" dirty="0">
                <a:latin typeface="Times New Roman"/>
                <a:cs typeface="Times New Roman"/>
              </a:rPr>
              <a:t> </a:t>
            </a:r>
            <a:r>
              <a:rPr sz="3200" dirty="0">
                <a:latin typeface="Times New Roman"/>
                <a:cs typeface="Times New Roman"/>
              </a:rPr>
              <a:t>table</a:t>
            </a:r>
            <a:r>
              <a:rPr sz="3200" spc="-11" dirty="0">
                <a:latin typeface="Times New Roman"/>
                <a:cs typeface="Times New Roman"/>
              </a:rPr>
              <a:t> </a:t>
            </a:r>
            <a:r>
              <a:rPr sz="3200" dirty="0">
                <a:latin typeface="Times New Roman"/>
                <a:cs typeface="Times New Roman"/>
              </a:rPr>
              <a:t>or formula</a:t>
            </a:r>
            <a:r>
              <a:rPr sz="3200" spc="-40" dirty="0">
                <a:latin typeface="Times New Roman"/>
                <a:cs typeface="Times New Roman"/>
              </a:rPr>
              <a:t> </a:t>
            </a:r>
            <a:r>
              <a:rPr sz="3200" dirty="0">
                <a:latin typeface="Times New Roman"/>
                <a:cs typeface="Times New Roman"/>
              </a:rPr>
              <a:t>to</a:t>
            </a:r>
            <a:r>
              <a:rPr sz="3200" spc="5" dirty="0">
                <a:latin typeface="Times New Roman"/>
                <a:cs typeface="Times New Roman"/>
              </a:rPr>
              <a:t> </a:t>
            </a:r>
            <a:r>
              <a:rPr sz="3200" spc="-11" dirty="0">
                <a:latin typeface="Times New Roman"/>
                <a:cs typeface="Times New Roman"/>
              </a:rPr>
              <a:t>estimate </a:t>
            </a:r>
            <a:r>
              <a:rPr sz="3200" dirty="0">
                <a:latin typeface="Times New Roman"/>
                <a:cs typeface="Times New Roman"/>
              </a:rPr>
              <a:t>sample</a:t>
            </a:r>
            <a:r>
              <a:rPr sz="3200" spc="-25" dirty="0">
                <a:latin typeface="Times New Roman"/>
                <a:cs typeface="Times New Roman"/>
              </a:rPr>
              <a:t> </a:t>
            </a:r>
            <a:r>
              <a:rPr sz="3200" spc="-20" dirty="0">
                <a:latin typeface="Times New Roman"/>
                <a:cs typeface="Times New Roman"/>
              </a:rPr>
              <a:t>size</a:t>
            </a:r>
            <a:endParaRPr sz="3200">
              <a:latin typeface="Times New Roman"/>
              <a:cs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1637623">
              <a:spcBef>
                <a:spcPts val="105"/>
              </a:spcBef>
            </a:pPr>
            <a:r>
              <a:rPr sz="4400" b="0" dirty="0">
                <a:latin typeface="Times New Roman"/>
                <a:cs typeface="Times New Roman"/>
              </a:rPr>
              <a:t>Simple statistical</a:t>
            </a:r>
            <a:r>
              <a:rPr sz="4400" b="0" spc="-31" dirty="0">
                <a:latin typeface="Times New Roman"/>
                <a:cs typeface="Times New Roman"/>
              </a:rPr>
              <a:t> </a:t>
            </a:r>
            <a:r>
              <a:rPr sz="4400" b="0" spc="-11" dirty="0">
                <a:latin typeface="Times New Roman"/>
                <a:cs typeface="Times New Roman"/>
              </a:rPr>
              <a:t>tests</a:t>
            </a:r>
            <a:endParaRPr sz="4400">
              <a:latin typeface="Times New Roman"/>
              <a:cs typeface="Times New Roman"/>
            </a:endParaRPr>
          </a:p>
        </p:txBody>
      </p:sp>
      <p:sp>
        <p:nvSpPr>
          <p:cNvPr id="3" name="object 3"/>
          <p:cNvSpPr txBox="1"/>
          <p:nvPr/>
        </p:nvSpPr>
        <p:spPr>
          <a:xfrm>
            <a:off x="764541" y="1904214"/>
            <a:ext cx="2325371" cy="2388474"/>
          </a:xfrm>
          <a:prstGeom prst="rect">
            <a:avLst/>
          </a:prstGeom>
        </p:spPr>
        <p:txBody>
          <a:bodyPr vert="horz" wrap="square" lIns="0" tIns="109855" rIns="0" bIns="0" rtlCol="0">
            <a:spAutoFit/>
          </a:bodyPr>
          <a:lstStyle/>
          <a:p>
            <a:pPr marL="355591" indent="-342891">
              <a:spcBef>
                <a:spcPts val="865"/>
              </a:spcBef>
              <a:buChar char="•"/>
              <a:tabLst>
                <a:tab pos="355591" algn="l"/>
              </a:tabLst>
            </a:pPr>
            <a:r>
              <a:rPr sz="3200" spc="-20" dirty="0">
                <a:latin typeface="Times New Roman"/>
                <a:cs typeface="Times New Roman"/>
              </a:rPr>
              <a:t>Test</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Chi </a:t>
            </a:r>
            <a:r>
              <a:rPr sz="3200" spc="-11" dirty="0">
                <a:latin typeface="Times New Roman"/>
                <a:cs typeface="Times New Roman"/>
              </a:rPr>
              <a:t>squared</a:t>
            </a:r>
            <a:endParaRPr sz="3200">
              <a:latin typeface="Times New Roman"/>
              <a:cs typeface="Times New Roman"/>
            </a:endParaRPr>
          </a:p>
          <a:p>
            <a:pPr marL="355591" indent="-342891">
              <a:spcBef>
                <a:spcPts val="765"/>
              </a:spcBef>
              <a:buChar char="•"/>
              <a:tabLst>
                <a:tab pos="355591" algn="l"/>
              </a:tabLst>
            </a:pPr>
            <a:r>
              <a:rPr sz="3200" dirty="0">
                <a:latin typeface="Times New Roman"/>
                <a:cs typeface="Times New Roman"/>
              </a:rPr>
              <a:t>T</a:t>
            </a:r>
            <a:r>
              <a:rPr sz="3200" spc="-15" dirty="0">
                <a:latin typeface="Times New Roman"/>
                <a:cs typeface="Times New Roman"/>
              </a:rPr>
              <a:t> </a:t>
            </a:r>
            <a:r>
              <a:rPr sz="3200" spc="-20" dirty="0">
                <a:latin typeface="Times New Roman"/>
                <a:cs typeface="Times New Roman"/>
              </a:rPr>
              <a:t>test</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T</a:t>
            </a:r>
            <a:r>
              <a:rPr sz="3200" spc="-11" dirty="0">
                <a:latin typeface="Times New Roman"/>
                <a:cs typeface="Times New Roman"/>
              </a:rPr>
              <a:t> </a:t>
            </a:r>
            <a:r>
              <a:rPr sz="3200" spc="-20" dirty="0">
                <a:latin typeface="Times New Roman"/>
                <a:cs typeface="Times New Roman"/>
              </a:rPr>
              <a:t>test</a:t>
            </a:r>
            <a:endParaRPr sz="3200">
              <a:latin typeface="Times New Roman"/>
              <a:cs typeface="Times New Roman"/>
            </a:endParaRPr>
          </a:p>
        </p:txBody>
      </p:sp>
      <p:sp>
        <p:nvSpPr>
          <p:cNvPr id="4" name="object 4"/>
          <p:cNvSpPr txBox="1"/>
          <p:nvPr/>
        </p:nvSpPr>
        <p:spPr>
          <a:xfrm>
            <a:off x="3508376" y="1904214"/>
            <a:ext cx="2129791" cy="2324995"/>
          </a:xfrm>
          <a:prstGeom prst="rect">
            <a:avLst/>
          </a:prstGeom>
        </p:spPr>
        <p:txBody>
          <a:bodyPr vert="horz" wrap="square" lIns="0" tIns="12700" rIns="0" bIns="0" rtlCol="0">
            <a:spAutoFit/>
          </a:bodyPr>
          <a:lstStyle/>
          <a:p>
            <a:pPr marL="12700" marR="5080">
              <a:lnSpc>
                <a:spcPct val="120000"/>
              </a:lnSpc>
              <a:spcBef>
                <a:spcPts val="100"/>
              </a:spcBef>
            </a:pPr>
            <a:r>
              <a:rPr sz="3200" spc="-11" dirty="0">
                <a:latin typeface="Times New Roman"/>
                <a:cs typeface="Times New Roman"/>
              </a:rPr>
              <a:t>Predictor dichotomous continuous dichotomous</a:t>
            </a:r>
            <a:endParaRPr sz="3200">
              <a:latin typeface="Times New Roman"/>
              <a:cs typeface="Times New Roman"/>
            </a:endParaRPr>
          </a:p>
        </p:txBody>
      </p:sp>
      <p:sp>
        <p:nvSpPr>
          <p:cNvPr id="5" name="object 5"/>
          <p:cNvSpPr txBox="1"/>
          <p:nvPr/>
        </p:nvSpPr>
        <p:spPr>
          <a:xfrm>
            <a:off x="6251829" y="1904214"/>
            <a:ext cx="2131060" cy="2915926"/>
          </a:xfrm>
          <a:prstGeom prst="rect">
            <a:avLst/>
          </a:prstGeom>
        </p:spPr>
        <p:txBody>
          <a:bodyPr vert="horz" wrap="square" lIns="0" tIns="12700" rIns="0" bIns="0" rtlCol="0">
            <a:spAutoFit/>
          </a:bodyPr>
          <a:lstStyle/>
          <a:p>
            <a:pPr marL="12700" marR="5080">
              <a:lnSpc>
                <a:spcPct val="120000"/>
              </a:lnSpc>
              <a:spcBef>
                <a:spcPts val="100"/>
              </a:spcBef>
            </a:pPr>
            <a:r>
              <a:rPr sz="3200" spc="-11" dirty="0">
                <a:latin typeface="Times New Roman"/>
                <a:cs typeface="Times New Roman"/>
              </a:rPr>
              <a:t>Outcome dichotomous dichotomous continuous continous</a:t>
            </a:r>
            <a:endParaRPr sz="3200">
              <a:latin typeface="Times New Roman"/>
              <a:cs typeface="Times New Roman"/>
            </a:endParaRPr>
          </a:p>
        </p:txBody>
      </p:sp>
      <p:sp>
        <p:nvSpPr>
          <p:cNvPr id="6" name="object 6"/>
          <p:cNvSpPr txBox="1"/>
          <p:nvPr/>
        </p:nvSpPr>
        <p:spPr>
          <a:xfrm>
            <a:off x="764543" y="4342260"/>
            <a:ext cx="4388485" cy="505267"/>
          </a:xfrm>
          <a:prstGeom prst="rect">
            <a:avLst/>
          </a:prstGeom>
        </p:spPr>
        <p:txBody>
          <a:bodyPr vert="horz" wrap="square" lIns="0" tIns="12700" rIns="0" bIns="0" rtlCol="0">
            <a:spAutoFit/>
          </a:bodyPr>
          <a:lstStyle/>
          <a:p>
            <a:pPr marL="355591" indent="-342891">
              <a:spcBef>
                <a:spcPts val="100"/>
              </a:spcBef>
              <a:buChar char="•"/>
              <a:tabLst>
                <a:tab pos="355591" algn="l"/>
                <a:tab pos="3670208" algn="l"/>
              </a:tabLst>
            </a:pPr>
            <a:r>
              <a:rPr sz="3200" dirty="0">
                <a:latin typeface="Times New Roman"/>
                <a:cs typeface="Times New Roman"/>
              </a:rPr>
              <a:t>Correlation</a:t>
            </a:r>
            <a:r>
              <a:rPr sz="3200" spc="-31" dirty="0">
                <a:latin typeface="Times New Roman"/>
                <a:cs typeface="Times New Roman"/>
              </a:rPr>
              <a:t> </a:t>
            </a:r>
            <a:r>
              <a:rPr sz="3200" spc="-11" dirty="0">
                <a:latin typeface="Times New Roman"/>
                <a:cs typeface="Times New Roman"/>
              </a:rPr>
              <a:t>coeff</a:t>
            </a:r>
            <a:r>
              <a:rPr sz="3200" dirty="0">
                <a:latin typeface="Times New Roman"/>
                <a:cs typeface="Times New Roman"/>
              </a:rPr>
              <a:t>	</a:t>
            </a:r>
            <a:r>
              <a:rPr sz="3200" spc="-20" dirty="0">
                <a:latin typeface="Times New Roman"/>
                <a:cs typeface="Times New Roman"/>
              </a:rPr>
              <a:t>cont</a:t>
            </a:r>
            <a:endParaRPr sz="32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552502">
              <a:lnSpc>
                <a:spcPts val="1631"/>
              </a:lnSpc>
            </a:pPr>
            <a:fld id="{81D60167-4931-47E6-BA6A-407CBD079E47}" type="slidenum">
              <a:rPr dirty="0"/>
              <a:pPr marL="7552502">
                <a:lnSpc>
                  <a:spcPts val="1631"/>
                </a:lnSpc>
              </a:pPr>
              <a:t>6</a:t>
            </a:fld>
            <a:endParaRPr dirty="0"/>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1499197">
              <a:spcBef>
                <a:spcPts val="105"/>
              </a:spcBef>
            </a:pPr>
            <a:r>
              <a:rPr sz="4400" b="0" dirty="0">
                <a:latin typeface="Times New Roman"/>
                <a:cs typeface="Times New Roman"/>
              </a:rPr>
              <a:t>Experiments</a:t>
            </a:r>
            <a:r>
              <a:rPr sz="4400" b="0" spc="-25" dirty="0">
                <a:latin typeface="Times New Roman"/>
                <a:cs typeface="Times New Roman"/>
              </a:rPr>
              <a:t> </a:t>
            </a:r>
            <a:r>
              <a:rPr sz="4400" b="0" dirty="0">
                <a:latin typeface="Times New Roman"/>
                <a:cs typeface="Times New Roman"/>
              </a:rPr>
              <a:t>after</a:t>
            </a:r>
            <a:r>
              <a:rPr sz="4400" b="0" spc="-31" dirty="0">
                <a:latin typeface="Times New Roman"/>
                <a:cs typeface="Times New Roman"/>
              </a:rPr>
              <a:t> </a:t>
            </a:r>
            <a:r>
              <a:rPr sz="4400" b="0" spc="-20" dirty="0">
                <a:latin typeface="Times New Roman"/>
                <a:cs typeface="Times New Roman"/>
              </a:rPr>
              <a:t>1950</a:t>
            </a:r>
            <a:endParaRPr sz="4400">
              <a:latin typeface="Times New Roman"/>
              <a:cs typeface="Times New Roman"/>
            </a:endParaRPr>
          </a:p>
        </p:txBody>
      </p:sp>
      <p:sp>
        <p:nvSpPr>
          <p:cNvPr id="3" name="object 3"/>
          <p:cNvSpPr txBox="1"/>
          <p:nvPr/>
        </p:nvSpPr>
        <p:spPr>
          <a:xfrm>
            <a:off x="764541" y="2001141"/>
            <a:ext cx="7519035" cy="3173305"/>
          </a:xfrm>
          <a:prstGeom prst="rect">
            <a:avLst/>
          </a:prstGeom>
        </p:spPr>
        <p:txBody>
          <a:bodyPr vert="horz" wrap="square" lIns="0" tIns="13335" rIns="0" bIns="0" rtlCol="0">
            <a:spAutoFit/>
          </a:bodyPr>
          <a:lstStyle/>
          <a:p>
            <a:pPr marL="355591" marR="119377" indent="-343526">
              <a:spcBef>
                <a:spcPts val="105"/>
              </a:spcBef>
              <a:buChar char="•"/>
              <a:tabLst>
                <a:tab pos="355591" algn="l"/>
              </a:tabLst>
            </a:pPr>
            <a:r>
              <a:rPr sz="3200" dirty="0">
                <a:latin typeface="Times New Roman"/>
                <a:cs typeface="Times New Roman"/>
              </a:rPr>
              <a:t>This</a:t>
            </a:r>
            <a:r>
              <a:rPr sz="3200" spc="-11" dirty="0">
                <a:latin typeface="Times New Roman"/>
                <a:cs typeface="Times New Roman"/>
              </a:rPr>
              <a:t> </a:t>
            </a:r>
            <a:r>
              <a:rPr sz="3200" dirty="0">
                <a:latin typeface="Times New Roman"/>
                <a:cs typeface="Times New Roman"/>
              </a:rPr>
              <a:t>period</a:t>
            </a:r>
            <a:r>
              <a:rPr sz="3200" spc="-25" dirty="0">
                <a:latin typeface="Times New Roman"/>
                <a:cs typeface="Times New Roman"/>
              </a:rPr>
              <a:t> </a:t>
            </a:r>
            <a:r>
              <a:rPr sz="3200" dirty="0">
                <a:latin typeface="Times New Roman"/>
                <a:cs typeface="Times New Roman"/>
              </a:rPr>
              <a:t>saw</a:t>
            </a:r>
            <a:r>
              <a:rPr sz="3200" spc="5" dirty="0">
                <a:latin typeface="Times New Roman"/>
                <a:cs typeface="Times New Roman"/>
              </a:rPr>
              <a:t> </a:t>
            </a:r>
            <a:r>
              <a:rPr sz="3200" dirty="0">
                <a:latin typeface="Times New Roman"/>
                <a:cs typeface="Times New Roman"/>
              </a:rPr>
              <a:t>the</a:t>
            </a:r>
            <a:r>
              <a:rPr sz="3200" spc="11" dirty="0">
                <a:latin typeface="Times New Roman"/>
                <a:cs typeface="Times New Roman"/>
              </a:rPr>
              <a:t> </a:t>
            </a:r>
            <a:r>
              <a:rPr sz="3200" dirty="0">
                <a:latin typeface="Times New Roman"/>
                <a:cs typeface="Times New Roman"/>
              </a:rPr>
              <a:t>gradual</a:t>
            </a:r>
            <a:r>
              <a:rPr sz="3200" spc="-45" dirty="0">
                <a:latin typeface="Times New Roman"/>
                <a:cs typeface="Times New Roman"/>
              </a:rPr>
              <a:t> </a:t>
            </a:r>
            <a:r>
              <a:rPr sz="3200" spc="-11" dirty="0">
                <a:latin typeface="Times New Roman"/>
                <a:cs typeface="Times New Roman"/>
              </a:rPr>
              <a:t>establishment </a:t>
            </a:r>
            <a:r>
              <a:rPr sz="3200" dirty="0">
                <a:latin typeface="Times New Roman"/>
                <a:cs typeface="Times New Roman"/>
              </a:rPr>
              <a:t>of</a:t>
            </a:r>
            <a:r>
              <a:rPr sz="3200" spc="-11" dirty="0">
                <a:latin typeface="Times New Roman"/>
                <a:cs typeface="Times New Roman"/>
              </a:rPr>
              <a:t> </a:t>
            </a:r>
            <a:r>
              <a:rPr sz="3200" dirty="0">
                <a:latin typeface="Times New Roman"/>
                <a:cs typeface="Times New Roman"/>
              </a:rPr>
              <a:t>the</a:t>
            </a:r>
            <a:r>
              <a:rPr sz="3200" spc="-11" dirty="0">
                <a:latin typeface="Times New Roman"/>
                <a:cs typeface="Times New Roman"/>
              </a:rPr>
              <a:t> </a:t>
            </a:r>
            <a:r>
              <a:rPr sz="3200" dirty="0">
                <a:latin typeface="Times New Roman"/>
                <a:cs typeface="Times New Roman"/>
              </a:rPr>
              <a:t>principles</a:t>
            </a:r>
            <a:r>
              <a:rPr sz="3200" spc="-35" dirty="0">
                <a:latin typeface="Times New Roman"/>
                <a:cs typeface="Times New Roman"/>
              </a:rPr>
              <a:t> </a:t>
            </a:r>
            <a:r>
              <a:rPr sz="3200" dirty="0">
                <a:latin typeface="Times New Roman"/>
                <a:cs typeface="Times New Roman"/>
              </a:rPr>
              <a:t>of</a:t>
            </a:r>
            <a:r>
              <a:rPr sz="3200" spc="5" dirty="0">
                <a:latin typeface="Times New Roman"/>
                <a:cs typeface="Times New Roman"/>
              </a:rPr>
              <a:t> </a:t>
            </a:r>
            <a:r>
              <a:rPr sz="3200" dirty="0">
                <a:latin typeface="Times New Roman"/>
                <a:cs typeface="Times New Roman"/>
              </a:rPr>
              <a:t>human</a:t>
            </a:r>
            <a:r>
              <a:rPr sz="3200" spc="-31" dirty="0">
                <a:latin typeface="Times New Roman"/>
                <a:cs typeface="Times New Roman"/>
              </a:rPr>
              <a:t> </a:t>
            </a:r>
            <a:r>
              <a:rPr sz="3200" spc="-11" dirty="0">
                <a:latin typeface="Times New Roman"/>
                <a:cs typeface="Times New Roman"/>
              </a:rPr>
              <a:t>experimentation</a:t>
            </a:r>
            <a:endParaRPr sz="3200">
              <a:latin typeface="Times New Roman"/>
              <a:cs typeface="Times New Roman"/>
            </a:endParaRPr>
          </a:p>
          <a:p>
            <a:pPr marL="355591" marR="5080" indent="-343526">
              <a:spcBef>
                <a:spcPts val="765"/>
              </a:spcBef>
              <a:buChar char="•"/>
              <a:tabLst>
                <a:tab pos="355591" algn="l"/>
              </a:tabLst>
            </a:pPr>
            <a:r>
              <a:rPr sz="3200" dirty="0">
                <a:latin typeface="Times New Roman"/>
                <a:cs typeface="Times New Roman"/>
              </a:rPr>
              <a:t>The</a:t>
            </a:r>
            <a:r>
              <a:rPr sz="3200" spc="-31" dirty="0">
                <a:latin typeface="Times New Roman"/>
                <a:cs typeface="Times New Roman"/>
              </a:rPr>
              <a:t> </a:t>
            </a:r>
            <a:r>
              <a:rPr sz="3200" dirty="0">
                <a:latin typeface="Times New Roman"/>
                <a:cs typeface="Times New Roman"/>
              </a:rPr>
              <a:t>major</a:t>
            </a:r>
            <a:r>
              <a:rPr sz="3200" spc="-15" dirty="0">
                <a:latin typeface="Times New Roman"/>
                <a:cs typeface="Times New Roman"/>
              </a:rPr>
              <a:t> </a:t>
            </a:r>
            <a:r>
              <a:rPr sz="3200" dirty="0">
                <a:latin typeface="Times New Roman"/>
                <a:cs typeface="Times New Roman"/>
              </a:rPr>
              <a:t>influences</a:t>
            </a:r>
            <a:r>
              <a:rPr sz="3200" spc="-40" dirty="0">
                <a:latin typeface="Times New Roman"/>
                <a:cs typeface="Times New Roman"/>
              </a:rPr>
              <a:t> </a:t>
            </a:r>
            <a:r>
              <a:rPr sz="3200" dirty="0">
                <a:latin typeface="Times New Roman"/>
                <a:cs typeface="Times New Roman"/>
              </a:rPr>
              <a:t>were</a:t>
            </a:r>
            <a:r>
              <a:rPr sz="3200" spc="5" dirty="0">
                <a:latin typeface="Times New Roman"/>
                <a:cs typeface="Times New Roman"/>
              </a:rPr>
              <a:t> </a:t>
            </a:r>
            <a:r>
              <a:rPr sz="3200" dirty="0">
                <a:latin typeface="Times New Roman"/>
                <a:cs typeface="Times New Roman"/>
              </a:rPr>
              <a:t>the</a:t>
            </a:r>
            <a:r>
              <a:rPr sz="3200" spc="-15" dirty="0">
                <a:latin typeface="Times New Roman"/>
                <a:cs typeface="Times New Roman"/>
              </a:rPr>
              <a:t> </a:t>
            </a:r>
            <a:r>
              <a:rPr sz="3200" spc="-11" dirty="0">
                <a:latin typeface="Times New Roman"/>
                <a:cs typeface="Times New Roman"/>
              </a:rPr>
              <a:t>development </a:t>
            </a:r>
            <a:r>
              <a:rPr sz="3200" dirty="0">
                <a:latin typeface="Times New Roman"/>
                <a:cs typeface="Times New Roman"/>
              </a:rPr>
              <a:t>of the</a:t>
            </a:r>
            <a:r>
              <a:rPr sz="3200" spc="-11" dirty="0">
                <a:latin typeface="Times New Roman"/>
                <a:cs typeface="Times New Roman"/>
              </a:rPr>
              <a:t> </a:t>
            </a:r>
            <a:r>
              <a:rPr sz="3200" dirty="0">
                <a:latin typeface="Times New Roman"/>
                <a:cs typeface="Times New Roman"/>
              </a:rPr>
              <a:t>scientific</a:t>
            </a:r>
            <a:r>
              <a:rPr sz="3200" spc="-15" dirty="0">
                <a:latin typeface="Times New Roman"/>
                <a:cs typeface="Times New Roman"/>
              </a:rPr>
              <a:t> </a:t>
            </a:r>
            <a:r>
              <a:rPr sz="3200" dirty="0">
                <a:latin typeface="Times New Roman"/>
                <a:cs typeface="Times New Roman"/>
              </a:rPr>
              <a:t>and</a:t>
            </a:r>
            <a:r>
              <a:rPr sz="3200" spc="-11" dirty="0">
                <a:latin typeface="Times New Roman"/>
                <a:cs typeface="Times New Roman"/>
              </a:rPr>
              <a:t> </a:t>
            </a:r>
            <a:r>
              <a:rPr sz="3200" dirty="0">
                <a:latin typeface="Times New Roman"/>
                <a:cs typeface="Times New Roman"/>
              </a:rPr>
              <a:t>ethical</a:t>
            </a:r>
            <a:r>
              <a:rPr sz="3200" spc="-15" dirty="0">
                <a:latin typeface="Times New Roman"/>
                <a:cs typeface="Times New Roman"/>
              </a:rPr>
              <a:t> </a:t>
            </a:r>
            <a:r>
              <a:rPr sz="3200" spc="-11" dirty="0">
                <a:latin typeface="Times New Roman"/>
                <a:cs typeface="Times New Roman"/>
              </a:rPr>
              <a:t>principles</a:t>
            </a:r>
            <a:endParaRPr sz="3200">
              <a:latin typeface="Times New Roman"/>
              <a:cs typeface="Times New Roman"/>
            </a:endParaRPr>
          </a:p>
          <a:p>
            <a:pPr marL="355591" marR="563866" indent="-343526">
              <a:spcBef>
                <a:spcPts val="771"/>
              </a:spcBef>
              <a:buChar char="•"/>
              <a:tabLst>
                <a:tab pos="355591" algn="l"/>
              </a:tabLst>
            </a:pPr>
            <a:r>
              <a:rPr sz="3200" dirty="0">
                <a:latin typeface="Times New Roman"/>
                <a:cs typeface="Times New Roman"/>
              </a:rPr>
              <a:t>Sir</a:t>
            </a:r>
            <a:r>
              <a:rPr sz="3200" spc="-25" dirty="0">
                <a:latin typeface="Times New Roman"/>
                <a:cs typeface="Times New Roman"/>
              </a:rPr>
              <a:t> </a:t>
            </a:r>
            <a:r>
              <a:rPr sz="3200" dirty="0">
                <a:latin typeface="Times New Roman"/>
                <a:cs typeface="Times New Roman"/>
              </a:rPr>
              <a:t>Bradford</a:t>
            </a:r>
            <a:r>
              <a:rPr sz="3200" spc="-31" dirty="0">
                <a:latin typeface="Times New Roman"/>
                <a:cs typeface="Times New Roman"/>
              </a:rPr>
              <a:t> </a:t>
            </a:r>
            <a:r>
              <a:rPr sz="3200" dirty="0">
                <a:latin typeface="Times New Roman"/>
                <a:cs typeface="Times New Roman"/>
              </a:rPr>
              <a:t>Hill</a:t>
            </a:r>
            <a:r>
              <a:rPr sz="3200" spc="5" dirty="0">
                <a:latin typeface="Times New Roman"/>
                <a:cs typeface="Times New Roman"/>
              </a:rPr>
              <a:t> </a:t>
            </a:r>
            <a:r>
              <a:rPr sz="3200" dirty="0">
                <a:latin typeface="Times New Roman"/>
                <a:cs typeface="Times New Roman"/>
              </a:rPr>
              <a:t>and</a:t>
            </a:r>
            <a:r>
              <a:rPr sz="3200" spc="-11" dirty="0">
                <a:latin typeface="Times New Roman"/>
                <a:cs typeface="Times New Roman"/>
              </a:rPr>
              <a:t> </a:t>
            </a:r>
            <a:r>
              <a:rPr sz="3200" dirty="0">
                <a:latin typeface="Times New Roman"/>
                <a:cs typeface="Times New Roman"/>
              </a:rPr>
              <a:t>colleagues</a:t>
            </a:r>
            <a:r>
              <a:rPr sz="3200" spc="-40" dirty="0">
                <a:latin typeface="Times New Roman"/>
                <a:cs typeface="Times New Roman"/>
              </a:rPr>
              <a:t> </a:t>
            </a:r>
            <a:r>
              <a:rPr sz="3200" dirty="0">
                <a:latin typeface="Times New Roman"/>
                <a:cs typeface="Times New Roman"/>
              </a:rPr>
              <a:t>laid</a:t>
            </a:r>
            <a:r>
              <a:rPr sz="3200" spc="5" dirty="0">
                <a:latin typeface="Times New Roman"/>
                <a:cs typeface="Times New Roman"/>
              </a:rPr>
              <a:t> </a:t>
            </a:r>
            <a:r>
              <a:rPr sz="3200" spc="-25" dirty="0">
                <a:latin typeface="Times New Roman"/>
                <a:cs typeface="Times New Roman"/>
              </a:rPr>
              <a:t>the </a:t>
            </a:r>
            <a:r>
              <a:rPr sz="3200" dirty="0">
                <a:latin typeface="Times New Roman"/>
                <a:cs typeface="Times New Roman"/>
              </a:rPr>
              <a:t>foundation</a:t>
            </a:r>
            <a:r>
              <a:rPr sz="3200" spc="-45" dirty="0">
                <a:latin typeface="Times New Roman"/>
                <a:cs typeface="Times New Roman"/>
              </a:rPr>
              <a:t> </a:t>
            </a:r>
            <a:r>
              <a:rPr sz="3200" dirty="0">
                <a:latin typeface="Times New Roman"/>
                <a:cs typeface="Times New Roman"/>
              </a:rPr>
              <a:t>of</a:t>
            </a:r>
            <a:r>
              <a:rPr sz="3200" spc="-15" dirty="0">
                <a:latin typeface="Times New Roman"/>
                <a:cs typeface="Times New Roman"/>
              </a:rPr>
              <a:t> </a:t>
            </a:r>
            <a:r>
              <a:rPr sz="3200" dirty="0">
                <a:latin typeface="Times New Roman"/>
                <a:cs typeface="Times New Roman"/>
              </a:rPr>
              <a:t>modern</a:t>
            </a:r>
            <a:r>
              <a:rPr sz="3200" spc="-25" dirty="0">
                <a:latin typeface="Times New Roman"/>
                <a:cs typeface="Times New Roman"/>
              </a:rPr>
              <a:t> </a:t>
            </a:r>
            <a:r>
              <a:rPr sz="3200" spc="-20" dirty="0">
                <a:latin typeface="Times New Roman"/>
                <a:cs typeface="Times New Roman"/>
              </a:rPr>
              <a:t>RCTs</a:t>
            </a:r>
            <a:endParaRPr sz="3200">
              <a:latin typeface="Times New Roman"/>
              <a:cs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936801">
              <a:spcBef>
                <a:spcPts val="105"/>
              </a:spcBef>
            </a:pPr>
            <a:r>
              <a:rPr sz="4400" b="0" dirty="0">
                <a:latin typeface="Times New Roman"/>
                <a:cs typeface="Times New Roman"/>
              </a:rPr>
              <a:t>Effect</a:t>
            </a:r>
            <a:r>
              <a:rPr sz="4400" b="0" spc="-40" dirty="0">
                <a:latin typeface="Times New Roman"/>
                <a:cs typeface="Times New Roman"/>
              </a:rPr>
              <a:t> </a:t>
            </a:r>
            <a:r>
              <a:rPr sz="4400" b="0" spc="-20" dirty="0">
                <a:latin typeface="Times New Roman"/>
                <a:cs typeface="Times New Roman"/>
              </a:rPr>
              <a:t>size</a:t>
            </a:r>
            <a:endParaRPr sz="4400">
              <a:latin typeface="Times New Roman"/>
              <a:cs typeface="Times New Roman"/>
            </a:endParaRPr>
          </a:p>
        </p:txBody>
      </p:sp>
      <p:sp>
        <p:nvSpPr>
          <p:cNvPr id="3" name="object 3"/>
          <p:cNvSpPr txBox="1"/>
          <p:nvPr/>
        </p:nvSpPr>
        <p:spPr>
          <a:xfrm>
            <a:off x="764541" y="2001140"/>
            <a:ext cx="7586980" cy="2578270"/>
          </a:xfrm>
          <a:prstGeom prst="rect">
            <a:avLst/>
          </a:prstGeom>
        </p:spPr>
        <p:txBody>
          <a:bodyPr vert="horz" wrap="square" lIns="0" tIns="13335" rIns="0" bIns="0" rtlCol="0">
            <a:spAutoFit/>
          </a:bodyPr>
          <a:lstStyle/>
          <a:p>
            <a:pPr marL="355591" marR="234945" indent="-343526">
              <a:spcBef>
                <a:spcPts val="105"/>
              </a:spcBef>
              <a:buChar char="•"/>
              <a:tabLst>
                <a:tab pos="355591" algn="l"/>
              </a:tabLst>
            </a:pPr>
            <a:r>
              <a:rPr sz="3200" dirty="0">
                <a:latin typeface="Times New Roman"/>
                <a:cs typeface="Times New Roman"/>
              </a:rPr>
              <a:t>Effect</a:t>
            </a:r>
            <a:r>
              <a:rPr sz="3200" spc="-35" dirty="0">
                <a:latin typeface="Times New Roman"/>
                <a:cs typeface="Times New Roman"/>
              </a:rPr>
              <a:t> </a:t>
            </a:r>
            <a:r>
              <a:rPr sz="3200" dirty="0">
                <a:latin typeface="Times New Roman"/>
                <a:cs typeface="Times New Roman"/>
              </a:rPr>
              <a:t>size</a:t>
            </a:r>
            <a:r>
              <a:rPr sz="3200" spc="5" dirty="0">
                <a:latin typeface="Times New Roman"/>
                <a:cs typeface="Times New Roman"/>
              </a:rPr>
              <a:t> </a:t>
            </a:r>
            <a:r>
              <a:rPr sz="3200" dirty="0">
                <a:latin typeface="Times New Roman"/>
                <a:cs typeface="Times New Roman"/>
              </a:rPr>
              <a:t>and</a:t>
            </a:r>
            <a:r>
              <a:rPr sz="3200" spc="-15" dirty="0">
                <a:latin typeface="Times New Roman"/>
                <a:cs typeface="Times New Roman"/>
              </a:rPr>
              <a:t> </a:t>
            </a:r>
            <a:r>
              <a:rPr sz="3200" dirty="0">
                <a:latin typeface="Times New Roman"/>
                <a:cs typeface="Times New Roman"/>
              </a:rPr>
              <a:t>variability</a:t>
            </a:r>
            <a:r>
              <a:rPr sz="3200" spc="-11" dirty="0">
                <a:latin typeface="Times New Roman"/>
                <a:cs typeface="Times New Roman"/>
              </a:rPr>
              <a:t> </a:t>
            </a:r>
            <a:r>
              <a:rPr sz="3200" dirty="0">
                <a:latin typeface="Times New Roman"/>
                <a:cs typeface="Times New Roman"/>
              </a:rPr>
              <a:t>-</a:t>
            </a:r>
            <a:r>
              <a:rPr sz="3200" spc="-11" dirty="0">
                <a:latin typeface="Times New Roman"/>
                <a:cs typeface="Times New Roman"/>
              </a:rPr>
              <a:t> </a:t>
            </a:r>
            <a:r>
              <a:rPr sz="3200" dirty="0">
                <a:latin typeface="Times New Roman"/>
                <a:cs typeface="Times New Roman"/>
              </a:rPr>
              <a:t>from</a:t>
            </a:r>
            <a:r>
              <a:rPr sz="3200" spc="-20" dirty="0">
                <a:latin typeface="Times New Roman"/>
                <a:cs typeface="Times New Roman"/>
              </a:rPr>
              <a:t> </a:t>
            </a:r>
            <a:r>
              <a:rPr sz="3200" spc="-11" dirty="0">
                <a:latin typeface="Times New Roman"/>
                <a:cs typeface="Times New Roman"/>
              </a:rPr>
              <a:t>literature, </a:t>
            </a:r>
            <a:r>
              <a:rPr sz="3200" dirty="0">
                <a:latin typeface="Times New Roman"/>
                <a:cs typeface="Times New Roman"/>
              </a:rPr>
              <a:t>experts,</a:t>
            </a:r>
            <a:r>
              <a:rPr sz="3200" spc="-40" dirty="0">
                <a:latin typeface="Times New Roman"/>
                <a:cs typeface="Times New Roman"/>
              </a:rPr>
              <a:t> </a:t>
            </a:r>
            <a:r>
              <a:rPr sz="3200" dirty="0">
                <a:latin typeface="Times New Roman"/>
                <a:cs typeface="Times New Roman"/>
              </a:rPr>
              <a:t>or</a:t>
            </a:r>
            <a:r>
              <a:rPr sz="3200" spc="5" dirty="0">
                <a:latin typeface="Times New Roman"/>
                <a:cs typeface="Times New Roman"/>
              </a:rPr>
              <a:t> </a:t>
            </a:r>
            <a:r>
              <a:rPr sz="3200" dirty="0">
                <a:latin typeface="Times New Roman"/>
                <a:cs typeface="Times New Roman"/>
              </a:rPr>
              <a:t>pilot</a:t>
            </a:r>
            <a:r>
              <a:rPr sz="3200" spc="-15" dirty="0">
                <a:latin typeface="Times New Roman"/>
                <a:cs typeface="Times New Roman"/>
              </a:rPr>
              <a:t> </a:t>
            </a:r>
            <a:r>
              <a:rPr sz="3200" spc="-11" dirty="0">
                <a:latin typeface="Times New Roman"/>
                <a:cs typeface="Times New Roman"/>
              </a:rPr>
              <a:t>study</a:t>
            </a:r>
            <a:endParaRPr sz="3200">
              <a:latin typeface="Times New Roman"/>
              <a:cs typeface="Times New Roman"/>
            </a:endParaRPr>
          </a:p>
          <a:p>
            <a:pPr marL="355591" marR="5080" indent="-343526">
              <a:spcBef>
                <a:spcPts val="765"/>
              </a:spcBef>
              <a:buChar char="•"/>
              <a:tabLst>
                <a:tab pos="355591" algn="l"/>
              </a:tabLst>
            </a:pPr>
            <a:r>
              <a:rPr sz="3200" dirty="0">
                <a:latin typeface="Times New Roman"/>
                <a:cs typeface="Times New Roman"/>
              </a:rPr>
              <a:t>When</a:t>
            </a:r>
            <a:r>
              <a:rPr sz="3200" spc="-15" dirty="0">
                <a:latin typeface="Times New Roman"/>
                <a:cs typeface="Times New Roman"/>
              </a:rPr>
              <a:t> </a:t>
            </a:r>
            <a:r>
              <a:rPr sz="3200" dirty="0">
                <a:latin typeface="Times New Roman"/>
                <a:cs typeface="Times New Roman"/>
              </a:rPr>
              <a:t>outcome</a:t>
            </a:r>
            <a:r>
              <a:rPr sz="3200" spc="-25" dirty="0">
                <a:latin typeface="Times New Roman"/>
                <a:cs typeface="Times New Roman"/>
              </a:rPr>
              <a:t> </a:t>
            </a:r>
            <a:r>
              <a:rPr sz="3200" dirty="0">
                <a:latin typeface="Times New Roman"/>
                <a:cs typeface="Times New Roman"/>
              </a:rPr>
              <a:t>is</a:t>
            </a:r>
            <a:r>
              <a:rPr sz="3200" spc="5" dirty="0">
                <a:latin typeface="Times New Roman"/>
                <a:cs typeface="Times New Roman"/>
              </a:rPr>
              <a:t> </a:t>
            </a:r>
            <a:r>
              <a:rPr sz="3200" i="1" dirty="0">
                <a:latin typeface="Times New Roman"/>
                <a:cs typeface="Times New Roman"/>
              </a:rPr>
              <a:t>change</a:t>
            </a:r>
            <a:r>
              <a:rPr sz="3200" i="1" spc="-25" dirty="0">
                <a:latin typeface="Times New Roman"/>
                <a:cs typeface="Times New Roman"/>
              </a:rPr>
              <a:t> </a:t>
            </a:r>
            <a:r>
              <a:rPr sz="3200" dirty="0">
                <a:latin typeface="Times New Roman"/>
                <a:cs typeface="Times New Roman"/>
              </a:rPr>
              <a:t>in variable,</a:t>
            </a:r>
            <a:r>
              <a:rPr sz="3200" spc="-20" dirty="0">
                <a:latin typeface="Times New Roman"/>
                <a:cs typeface="Times New Roman"/>
              </a:rPr>
              <a:t> </a:t>
            </a:r>
            <a:r>
              <a:rPr sz="3200" spc="-25" dirty="0">
                <a:latin typeface="Times New Roman"/>
                <a:cs typeface="Times New Roman"/>
              </a:rPr>
              <a:t>use </a:t>
            </a:r>
            <a:r>
              <a:rPr sz="3200" dirty="0">
                <a:latin typeface="Times New Roman"/>
                <a:cs typeface="Times New Roman"/>
              </a:rPr>
              <a:t>the</a:t>
            </a:r>
            <a:r>
              <a:rPr sz="3200" spc="5" dirty="0">
                <a:latin typeface="Times New Roman"/>
                <a:cs typeface="Times New Roman"/>
              </a:rPr>
              <a:t> </a:t>
            </a:r>
            <a:r>
              <a:rPr sz="3200" dirty="0">
                <a:latin typeface="Times New Roman"/>
                <a:cs typeface="Times New Roman"/>
              </a:rPr>
              <a:t>standard</a:t>
            </a:r>
            <a:r>
              <a:rPr sz="3200" spc="-20" dirty="0">
                <a:latin typeface="Times New Roman"/>
                <a:cs typeface="Times New Roman"/>
              </a:rPr>
              <a:t> </a:t>
            </a:r>
            <a:r>
              <a:rPr sz="3200" dirty="0">
                <a:latin typeface="Times New Roman"/>
                <a:cs typeface="Times New Roman"/>
              </a:rPr>
              <a:t>deviation</a:t>
            </a:r>
            <a:r>
              <a:rPr sz="3200" spc="-25" dirty="0">
                <a:latin typeface="Times New Roman"/>
                <a:cs typeface="Times New Roman"/>
              </a:rPr>
              <a:t> </a:t>
            </a:r>
            <a:r>
              <a:rPr sz="3200" dirty="0">
                <a:latin typeface="Times New Roman"/>
                <a:cs typeface="Times New Roman"/>
              </a:rPr>
              <a:t>of</a:t>
            </a:r>
            <a:r>
              <a:rPr sz="3200" spc="-5" dirty="0">
                <a:latin typeface="Times New Roman"/>
                <a:cs typeface="Times New Roman"/>
              </a:rPr>
              <a:t> </a:t>
            </a:r>
            <a:r>
              <a:rPr sz="3200" dirty="0">
                <a:latin typeface="Times New Roman"/>
                <a:cs typeface="Times New Roman"/>
              </a:rPr>
              <a:t>the</a:t>
            </a:r>
            <a:r>
              <a:rPr sz="3200" spc="20" dirty="0">
                <a:latin typeface="Times New Roman"/>
                <a:cs typeface="Times New Roman"/>
              </a:rPr>
              <a:t> </a:t>
            </a:r>
            <a:r>
              <a:rPr sz="3200" i="1" dirty="0">
                <a:latin typeface="Times New Roman"/>
                <a:cs typeface="Times New Roman"/>
              </a:rPr>
              <a:t>change</a:t>
            </a:r>
            <a:r>
              <a:rPr sz="3200" i="1" spc="-20" dirty="0">
                <a:latin typeface="Times New Roman"/>
                <a:cs typeface="Times New Roman"/>
              </a:rPr>
              <a:t> </a:t>
            </a:r>
            <a:r>
              <a:rPr sz="3200" dirty="0">
                <a:latin typeface="Times New Roman"/>
                <a:cs typeface="Times New Roman"/>
              </a:rPr>
              <a:t>and</a:t>
            </a:r>
            <a:r>
              <a:rPr sz="3200" spc="-5" dirty="0">
                <a:latin typeface="Times New Roman"/>
                <a:cs typeface="Times New Roman"/>
              </a:rPr>
              <a:t> </a:t>
            </a:r>
            <a:r>
              <a:rPr sz="3200" spc="-25" dirty="0">
                <a:latin typeface="Times New Roman"/>
                <a:cs typeface="Times New Roman"/>
              </a:rPr>
              <a:t>not </a:t>
            </a:r>
            <a:r>
              <a:rPr sz="3200" dirty="0">
                <a:latin typeface="Times New Roman"/>
                <a:cs typeface="Times New Roman"/>
              </a:rPr>
              <a:t>the </a:t>
            </a:r>
            <a:r>
              <a:rPr sz="3200" spc="-11" dirty="0">
                <a:latin typeface="Times New Roman"/>
                <a:cs typeface="Times New Roman"/>
              </a:rPr>
              <a:t>variable</a:t>
            </a:r>
            <a:endParaRPr sz="3200">
              <a:latin typeface="Times New Roman"/>
              <a:cs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366586">
              <a:spcBef>
                <a:spcPts val="105"/>
              </a:spcBef>
            </a:pPr>
            <a:r>
              <a:rPr sz="4400" b="0" spc="-11" dirty="0">
                <a:latin typeface="Times New Roman"/>
                <a:cs typeface="Times New Roman"/>
              </a:rPr>
              <a:t>Standardization</a:t>
            </a:r>
            <a:endParaRPr sz="4400">
              <a:latin typeface="Times New Roman"/>
              <a:cs typeface="Times New Roman"/>
            </a:endParaRPr>
          </a:p>
        </p:txBody>
      </p:sp>
      <p:sp>
        <p:nvSpPr>
          <p:cNvPr id="3" name="object 3"/>
          <p:cNvSpPr txBox="1"/>
          <p:nvPr/>
        </p:nvSpPr>
        <p:spPr>
          <a:xfrm>
            <a:off x="764543" y="2001141"/>
            <a:ext cx="7571105" cy="3768339"/>
          </a:xfrm>
          <a:prstGeom prst="rect">
            <a:avLst/>
          </a:prstGeom>
        </p:spPr>
        <p:txBody>
          <a:bodyPr vert="horz" wrap="square" lIns="0" tIns="13335" rIns="0" bIns="0" rtlCol="0">
            <a:spAutoFit/>
          </a:bodyPr>
          <a:lstStyle/>
          <a:p>
            <a:pPr marL="355591" marR="814685" indent="-343526">
              <a:spcBef>
                <a:spcPts val="105"/>
              </a:spcBef>
              <a:buChar char="•"/>
              <a:tabLst>
                <a:tab pos="355591" algn="l"/>
              </a:tabLst>
            </a:pPr>
            <a:r>
              <a:rPr sz="3200" dirty="0">
                <a:latin typeface="Times New Roman"/>
                <a:cs typeface="Times New Roman"/>
              </a:rPr>
              <a:t>Dividing</a:t>
            </a:r>
            <a:r>
              <a:rPr sz="3200" spc="-35" dirty="0">
                <a:latin typeface="Times New Roman"/>
                <a:cs typeface="Times New Roman"/>
              </a:rPr>
              <a:t> </a:t>
            </a:r>
            <a:r>
              <a:rPr sz="3200" dirty="0">
                <a:latin typeface="Times New Roman"/>
                <a:cs typeface="Times New Roman"/>
              </a:rPr>
              <a:t>the</a:t>
            </a:r>
            <a:r>
              <a:rPr sz="3200" spc="-15" dirty="0">
                <a:latin typeface="Times New Roman"/>
                <a:cs typeface="Times New Roman"/>
              </a:rPr>
              <a:t> </a:t>
            </a:r>
            <a:r>
              <a:rPr sz="3200" dirty="0">
                <a:latin typeface="Times New Roman"/>
                <a:cs typeface="Times New Roman"/>
              </a:rPr>
              <a:t>effect</a:t>
            </a:r>
            <a:r>
              <a:rPr sz="3200" spc="-20" dirty="0">
                <a:latin typeface="Times New Roman"/>
                <a:cs typeface="Times New Roman"/>
              </a:rPr>
              <a:t> </a:t>
            </a:r>
            <a:r>
              <a:rPr sz="3200" dirty="0">
                <a:latin typeface="Times New Roman"/>
                <a:cs typeface="Times New Roman"/>
              </a:rPr>
              <a:t>size</a:t>
            </a:r>
            <a:r>
              <a:rPr sz="3200" spc="11" dirty="0">
                <a:latin typeface="Times New Roman"/>
                <a:cs typeface="Times New Roman"/>
              </a:rPr>
              <a:t> </a:t>
            </a:r>
            <a:r>
              <a:rPr sz="3200" dirty="0">
                <a:latin typeface="Times New Roman"/>
                <a:cs typeface="Times New Roman"/>
              </a:rPr>
              <a:t>by</a:t>
            </a:r>
            <a:r>
              <a:rPr sz="3200" spc="-11" dirty="0">
                <a:latin typeface="Times New Roman"/>
                <a:cs typeface="Times New Roman"/>
              </a:rPr>
              <a:t> </a:t>
            </a:r>
            <a:r>
              <a:rPr sz="3200" dirty="0">
                <a:latin typeface="Times New Roman"/>
                <a:cs typeface="Times New Roman"/>
              </a:rPr>
              <a:t>the</a:t>
            </a:r>
            <a:r>
              <a:rPr sz="3200" spc="5" dirty="0">
                <a:latin typeface="Times New Roman"/>
                <a:cs typeface="Times New Roman"/>
              </a:rPr>
              <a:t> </a:t>
            </a:r>
            <a:r>
              <a:rPr sz="3200" spc="-11" dirty="0">
                <a:latin typeface="Times New Roman"/>
                <a:cs typeface="Times New Roman"/>
              </a:rPr>
              <a:t>standard </a:t>
            </a:r>
            <a:r>
              <a:rPr sz="3200" dirty="0">
                <a:latin typeface="Times New Roman"/>
                <a:cs typeface="Times New Roman"/>
              </a:rPr>
              <a:t>deviation</a:t>
            </a:r>
            <a:r>
              <a:rPr sz="3200" spc="-35" dirty="0">
                <a:latin typeface="Times New Roman"/>
                <a:cs typeface="Times New Roman"/>
              </a:rPr>
              <a:t> </a:t>
            </a:r>
            <a:r>
              <a:rPr sz="3200" dirty="0">
                <a:latin typeface="Times New Roman"/>
                <a:cs typeface="Times New Roman"/>
              </a:rPr>
              <a:t>of</a:t>
            </a:r>
            <a:r>
              <a:rPr sz="3200" spc="5" dirty="0">
                <a:latin typeface="Times New Roman"/>
                <a:cs typeface="Times New Roman"/>
              </a:rPr>
              <a:t> </a:t>
            </a:r>
            <a:r>
              <a:rPr sz="3200" dirty="0">
                <a:latin typeface="Times New Roman"/>
                <a:cs typeface="Times New Roman"/>
              </a:rPr>
              <a:t>the</a:t>
            </a:r>
            <a:r>
              <a:rPr sz="3200" spc="5" dirty="0">
                <a:latin typeface="Times New Roman"/>
                <a:cs typeface="Times New Roman"/>
              </a:rPr>
              <a:t> </a:t>
            </a:r>
            <a:r>
              <a:rPr sz="3200" dirty="0">
                <a:latin typeface="Times New Roman"/>
                <a:cs typeface="Times New Roman"/>
              </a:rPr>
              <a:t>outcome</a:t>
            </a:r>
            <a:r>
              <a:rPr sz="3200" spc="-35" dirty="0">
                <a:latin typeface="Times New Roman"/>
                <a:cs typeface="Times New Roman"/>
              </a:rPr>
              <a:t> </a:t>
            </a:r>
            <a:r>
              <a:rPr sz="3200" spc="-11" dirty="0">
                <a:latin typeface="Times New Roman"/>
                <a:cs typeface="Times New Roman"/>
              </a:rPr>
              <a:t>variable</a:t>
            </a:r>
            <a:endParaRPr sz="3200">
              <a:latin typeface="Times New Roman"/>
              <a:cs typeface="Times New Roman"/>
            </a:endParaRPr>
          </a:p>
          <a:p>
            <a:pPr marL="355591" marR="5080" indent="-343526">
              <a:spcBef>
                <a:spcPts val="765"/>
              </a:spcBef>
              <a:buChar char="•"/>
              <a:tabLst>
                <a:tab pos="355591" algn="l"/>
              </a:tabLst>
            </a:pPr>
            <a:r>
              <a:rPr sz="3200" dirty="0">
                <a:latin typeface="Times New Roman"/>
                <a:cs typeface="Times New Roman"/>
              </a:rPr>
              <a:t>Simplifies</a:t>
            </a:r>
            <a:r>
              <a:rPr sz="3200" spc="-20" dirty="0">
                <a:latin typeface="Times New Roman"/>
                <a:cs typeface="Times New Roman"/>
              </a:rPr>
              <a:t> </a:t>
            </a:r>
            <a:r>
              <a:rPr sz="3200" dirty="0">
                <a:latin typeface="Times New Roman"/>
                <a:cs typeface="Times New Roman"/>
              </a:rPr>
              <a:t>comparisons</a:t>
            </a:r>
            <a:r>
              <a:rPr sz="3200" spc="-45" dirty="0">
                <a:latin typeface="Times New Roman"/>
                <a:cs typeface="Times New Roman"/>
              </a:rPr>
              <a:t> </a:t>
            </a:r>
            <a:r>
              <a:rPr sz="3200" dirty="0">
                <a:latin typeface="Times New Roman"/>
                <a:cs typeface="Times New Roman"/>
              </a:rPr>
              <a:t>between</a:t>
            </a:r>
            <a:r>
              <a:rPr sz="3200" spc="-25" dirty="0">
                <a:latin typeface="Times New Roman"/>
                <a:cs typeface="Times New Roman"/>
              </a:rPr>
              <a:t> </a:t>
            </a:r>
            <a:r>
              <a:rPr sz="3200" dirty="0">
                <a:latin typeface="Times New Roman"/>
                <a:cs typeface="Times New Roman"/>
              </a:rPr>
              <a:t>effect</a:t>
            </a:r>
            <a:r>
              <a:rPr sz="3200" spc="-20" dirty="0">
                <a:latin typeface="Times New Roman"/>
                <a:cs typeface="Times New Roman"/>
              </a:rPr>
              <a:t> </a:t>
            </a:r>
            <a:r>
              <a:rPr sz="3200" spc="-11" dirty="0">
                <a:latin typeface="Times New Roman"/>
                <a:cs typeface="Times New Roman"/>
              </a:rPr>
              <a:t>sizes </a:t>
            </a:r>
            <a:r>
              <a:rPr sz="3200" dirty="0">
                <a:latin typeface="Times New Roman"/>
                <a:cs typeface="Times New Roman"/>
              </a:rPr>
              <a:t>of different</a:t>
            </a:r>
            <a:r>
              <a:rPr sz="3200" spc="-31" dirty="0">
                <a:latin typeface="Times New Roman"/>
                <a:cs typeface="Times New Roman"/>
              </a:rPr>
              <a:t> </a:t>
            </a:r>
            <a:r>
              <a:rPr sz="3200" spc="-11" dirty="0">
                <a:latin typeface="Times New Roman"/>
                <a:cs typeface="Times New Roman"/>
              </a:rPr>
              <a:t>variables</a:t>
            </a:r>
            <a:endParaRPr sz="3200">
              <a:latin typeface="Times New Roman"/>
              <a:cs typeface="Times New Roman"/>
            </a:endParaRPr>
          </a:p>
          <a:p>
            <a:pPr marL="355591" marR="414010" indent="-343526">
              <a:spcBef>
                <a:spcPts val="771"/>
              </a:spcBef>
              <a:buChar char="•"/>
              <a:tabLst>
                <a:tab pos="355591" algn="l"/>
              </a:tabLst>
            </a:pPr>
            <a:r>
              <a:rPr sz="3200" dirty="0">
                <a:latin typeface="Times New Roman"/>
                <a:cs typeface="Times New Roman"/>
              </a:rPr>
              <a:t>The</a:t>
            </a:r>
            <a:r>
              <a:rPr sz="3200" spc="-25" dirty="0">
                <a:latin typeface="Times New Roman"/>
                <a:cs typeface="Times New Roman"/>
              </a:rPr>
              <a:t> </a:t>
            </a:r>
            <a:r>
              <a:rPr sz="3200" dirty="0">
                <a:latin typeface="Times New Roman"/>
                <a:cs typeface="Times New Roman"/>
              </a:rPr>
              <a:t>larger</a:t>
            </a:r>
            <a:r>
              <a:rPr sz="3200" spc="-11" dirty="0">
                <a:latin typeface="Times New Roman"/>
                <a:cs typeface="Times New Roman"/>
              </a:rPr>
              <a:t> </a:t>
            </a:r>
            <a:r>
              <a:rPr sz="3200" dirty="0">
                <a:latin typeface="Times New Roman"/>
                <a:cs typeface="Times New Roman"/>
              </a:rPr>
              <a:t>the</a:t>
            </a:r>
            <a:r>
              <a:rPr sz="3200" spc="5" dirty="0">
                <a:latin typeface="Times New Roman"/>
                <a:cs typeface="Times New Roman"/>
              </a:rPr>
              <a:t> </a:t>
            </a:r>
            <a:r>
              <a:rPr sz="3200" dirty="0">
                <a:latin typeface="Times New Roman"/>
                <a:cs typeface="Times New Roman"/>
              </a:rPr>
              <a:t>standardized</a:t>
            </a:r>
            <a:r>
              <a:rPr sz="3200" spc="-35" dirty="0">
                <a:latin typeface="Times New Roman"/>
                <a:cs typeface="Times New Roman"/>
              </a:rPr>
              <a:t> </a:t>
            </a:r>
            <a:r>
              <a:rPr sz="3200" dirty="0">
                <a:latin typeface="Times New Roman"/>
                <a:cs typeface="Times New Roman"/>
              </a:rPr>
              <a:t>effect</a:t>
            </a:r>
            <a:r>
              <a:rPr sz="3200" spc="-15" dirty="0">
                <a:latin typeface="Times New Roman"/>
                <a:cs typeface="Times New Roman"/>
              </a:rPr>
              <a:t> </a:t>
            </a:r>
            <a:r>
              <a:rPr sz="3200" dirty="0">
                <a:latin typeface="Times New Roman"/>
                <a:cs typeface="Times New Roman"/>
              </a:rPr>
              <a:t>size</a:t>
            </a:r>
            <a:r>
              <a:rPr sz="3200" spc="11" dirty="0">
                <a:latin typeface="Times New Roman"/>
                <a:cs typeface="Times New Roman"/>
              </a:rPr>
              <a:t> </a:t>
            </a:r>
            <a:r>
              <a:rPr sz="3200" spc="-25" dirty="0">
                <a:latin typeface="Times New Roman"/>
                <a:cs typeface="Times New Roman"/>
              </a:rPr>
              <a:t>the </a:t>
            </a:r>
            <a:r>
              <a:rPr sz="3200" dirty="0">
                <a:latin typeface="Times New Roman"/>
                <a:cs typeface="Times New Roman"/>
              </a:rPr>
              <a:t>smaller</a:t>
            </a:r>
            <a:r>
              <a:rPr sz="3200" spc="-15" dirty="0">
                <a:latin typeface="Times New Roman"/>
                <a:cs typeface="Times New Roman"/>
              </a:rPr>
              <a:t> </a:t>
            </a:r>
            <a:r>
              <a:rPr sz="3200" dirty="0">
                <a:latin typeface="Times New Roman"/>
                <a:cs typeface="Times New Roman"/>
              </a:rPr>
              <a:t>the sample</a:t>
            </a:r>
            <a:r>
              <a:rPr sz="3200" spc="-15" dirty="0">
                <a:latin typeface="Times New Roman"/>
                <a:cs typeface="Times New Roman"/>
              </a:rPr>
              <a:t> </a:t>
            </a:r>
            <a:r>
              <a:rPr sz="3200" spc="-20" dirty="0">
                <a:latin typeface="Times New Roman"/>
                <a:cs typeface="Times New Roman"/>
              </a:rPr>
              <a:t>size</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Usually</a:t>
            </a:r>
            <a:r>
              <a:rPr sz="3200" spc="-25" dirty="0">
                <a:latin typeface="Times New Roman"/>
                <a:cs typeface="Times New Roman"/>
              </a:rPr>
              <a:t> </a:t>
            </a:r>
            <a:r>
              <a:rPr sz="3200" dirty="0">
                <a:latin typeface="Times New Roman"/>
                <a:cs typeface="Times New Roman"/>
              </a:rPr>
              <a:t>0.1</a:t>
            </a:r>
            <a:r>
              <a:rPr sz="3200" spc="-11" dirty="0">
                <a:latin typeface="Times New Roman"/>
                <a:cs typeface="Times New Roman"/>
              </a:rPr>
              <a:t> </a:t>
            </a:r>
            <a:r>
              <a:rPr sz="3200" dirty="0">
                <a:latin typeface="Times New Roman"/>
                <a:cs typeface="Times New Roman"/>
              </a:rPr>
              <a:t>to</a:t>
            </a:r>
            <a:r>
              <a:rPr sz="3200" spc="5" dirty="0">
                <a:latin typeface="Times New Roman"/>
                <a:cs typeface="Times New Roman"/>
              </a:rPr>
              <a:t> </a:t>
            </a:r>
            <a:r>
              <a:rPr sz="3200" spc="-25" dirty="0">
                <a:latin typeface="Times New Roman"/>
                <a:cs typeface="Times New Roman"/>
              </a:rPr>
              <a:t>0.5</a:t>
            </a:r>
            <a:endParaRPr sz="3200">
              <a:latin typeface="Times New Roman"/>
              <a:cs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988236">
              <a:spcBef>
                <a:spcPts val="105"/>
              </a:spcBef>
            </a:pPr>
            <a:r>
              <a:rPr sz="4400" b="0" dirty="0">
                <a:latin typeface="Times New Roman"/>
                <a:cs typeface="Times New Roman"/>
              </a:rPr>
              <a:t>Drop-</a:t>
            </a:r>
            <a:r>
              <a:rPr sz="4400" b="0" spc="-20" dirty="0">
                <a:latin typeface="Times New Roman"/>
                <a:cs typeface="Times New Roman"/>
              </a:rPr>
              <a:t>outs</a:t>
            </a:r>
            <a:endParaRPr sz="4400">
              <a:latin typeface="Times New Roman"/>
              <a:cs typeface="Times New Roman"/>
            </a:endParaRPr>
          </a:p>
        </p:txBody>
      </p:sp>
      <p:sp>
        <p:nvSpPr>
          <p:cNvPr id="3" name="object 3"/>
          <p:cNvSpPr txBox="1"/>
          <p:nvPr/>
        </p:nvSpPr>
        <p:spPr>
          <a:xfrm>
            <a:off x="764543" y="2001142"/>
            <a:ext cx="7027545" cy="3275897"/>
          </a:xfrm>
          <a:prstGeom prst="rect">
            <a:avLst/>
          </a:prstGeom>
        </p:spPr>
        <p:txBody>
          <a:bodyPr vert="horz" wrap="square" lIns="0" tIns="13335" rIns="0" bIns="0" rtlCol="0">
            <a:spAutoFit/>
          </a:bodyPr>
          <a:lstStyle/>
          <a:p>
            <a:pPr marL="355591" marR="5080" indent="-343526">
              <a:spcBef>
                <a:spcPts val="105"/>
              </a:spcBef>
              <a:buChar char="•"/>
              <a:tabLst>
                <a:tab pos="355591" algn="l"/>
              </a:tabLst>
            </a:pPr>
            <a:r>
              <a:rPr sz="3200" dirty="0">
                <a:latin typeface="Times New Roman"/>
                <a:cs typeface="Times New Roman"/>
              </a:rPr>
              <a:t>Each</a:t>
            </a:r>
            <a:r>
              <a:rPr sz="3200" spc="-11" dirty="0">
                <a:latin typeface="Times New Roman"/>
                <a:cs typeface="Times New Roman"/>
              </a:rPr>
              <a:t> </a:t>
            </a:r>
            <a:r>
              <a:rPr sz="3200" dirty="0">
                <a:latin typeface="Times New Roman"/>
                <a:cs typeface="Times New Roman"/>
              </a:rPr>
              <a:t>sampling</a:t>
            </a:r>
            <a:r>
              <a:rPr sz="3200" spc="-20" dirty="0">
                <a:latin typeface="Times New Roman"/>
                <a:cs typeface="Times New Roman"/>
              </a:rPr>
              <a:t> </a:t>
            </a:r>
            <a:r>
              <a:rPr sz="3200" dirty="0">
                <a:latin typeface="Times New Roman"/>
                <a:cs typeface="Times New Roman"/>
              </a:rPr>
              <a:t>unit</a:t>
            </a:r>
            <a:r>
              <a:rPr sz="3200" spc="-20" dirty="0">
                <a:latin typeface="Times New Roman"/>
                <a:cs typeface="Times New Roman"/>
              </a:rPr>
              <a:t> </a:t>
            </a:r>
            <a:r>
              <a:rPr sz="3200" dirty="0">
                <a:latin typeface="Times New Roman"/>
                <a:cs typeface="Times New Roman"/>
              </a:rPr>
              <a:t>must</a:t>
            </a:r>
            <a:r>
              <a:rPr sz="3200" spc="-25" dirty="0">
                <a:latin typeface="Times New Roman"/>
                <a:cs typeface="Times New Roman"/>
              </a:rPr>
              <a:t> </a:t>
            </a:r>
            <a:r>
              <a:rPr sz="3200" dirty="0">
                <a:latin typeface="Times New Roman"/>
                <a:cs typeface="Times New Roman"/>
              </a:rPr>
              <a:t>be</a:t>
            </a:r>
            <a:r>
              <a:rPr sz="3200" spc="15" dirty="0">
                <a:latin typeface="Times New Roman"/>
                <a:cs typeface="Times New Roman"/>
              </a:rPr>
              <a:t> </a:t>
            </a:r>
            <a:r>
              <a:rPr sz="3200" dirty="0">
                <a:latin typeface="Times New Roman"/>
                <a:cs typeface="Times New Roman"/>
              </a:rPr>
              <a:t>available</a:t>
            </a:r>
            <a:r>
              <a:rPr sz="3200" spc="-25" dirty="0">
                <a:latin typeface="Times New Roman"/>
                <a:cs typeface="Times New Roman"/>
              </a:rPr>
              <a:t> for </a:t>
            </a:r>
            <a:r>
              <a:rPr sz="3200" spc="-11" dirty="0">
                <a:latin typeface="Times New Roman"/>
                <a:cs typeface="Times New Roman"/>
              </a:rPr>
              <a:t>analysis</a:t>
            </a:r>
            <a:endParaRPr sz="3200">
              <a:latin typeface="Times New Roman"/>
              <a:cs typeface="Times New Roman"/>
            </a:endParaRPr>
          </a:p>
          <a:p>
            <a:pPr marL="355591" marR="135887" indent="-343526">
              <a:spcBef>
                <a:spcPts val="765"/>
              </a:spcBef>
              <a:buChar char="•"/>
              <a:tabLst>
                <a:tab pos="355591" algn="l"/>
              </a:tabLst>
            </a:pPr>
            <a:r>
              <a:rPr sz="3200" dirty="0">
                <a:latin typeface="Times New Roman"/>
                <a:cs typeface="Times New Roman"/>
              </a:rPr>
              <a:t>If</a:t>
            </a:r>
            <a:r>
              <a:rPr sz="3200" spc="-5" dirty="0">
                <a:latin typeface="Times New Roman"/>
                <a:cs typeface="Times New Roman"/>
              </a:rPr>
              <a:t> </a:t>
            </a:r>
            <a:r>
              <a:rPr sz="3200" dirty="0">
                <a:latin typeface="Times New Roman"/>
                <a:cs typeface="Times New Roman"/>
              </a:rPr>
              <a:t>loss to</a:t>
            </a:r>
            <a:r>
              <a:rPr sz="3200" spc="-15" dirty="0">
                <a:latin typeface="Times New Roman"/>
                <a:cs typeface="Times New Roman"/>
              </a:rPr>
              <a:t> </a:t>
            </a:r>
            <a:r>
              <a:rPr sz="3200" dirty="0">
                <a:latin typeface="Times New Roman"/>
                <a:cs typeface="Times New Roman"/>
              </a:rPr>
              <a:t>follow</a:t>
            </a:r>
            <a:r>
              <a:rPr sz="3200" spc="-20" dirty="0">
                <a:latin typeface="Times New Roman"/>
                <a:cs typeface="Times New Roman"/>
              </a:rPr>
              <a:t> </a:t>
            </a:r>
            <a:r>
              <a:rPr sz="3200" dirty="0">
                <a:latin typeface="Times New Roman"/>
                <a:cs typeface="Times New Roman"/>
              </a:rPr>
              <a:t>up</a:t>
            </a:r>
            <a:r>
              <a:rPr sz="3200" spc="-15" dirty="0">
                <a:latin typeface="Times New Roman"/>
                <a:cs typeface="Times New Roman"/>
              </a:rPr>
              <a:t> </a:t>
            </a:r>
            <a:r>
              <a:rPr sz="3200" dirty="0">
                <a:latin typeface="Times New Roman"/>
                <a:cs typeface="Times New Roman"/>
              </a:rPr>
              <a:t>is anticipated,</a:t>
            </a:r>
            <a:r>
              <a:rPr sz="3200" spc="-40" dirty="0">
                <a:latin typeface="Times New Roman"/>
                <a:cs typeface="Times New Roman"/>
              </a:rPr>
              <a:t> </a:t>
            </a:r>
            <a:r>
              <a:rPr sz="3200" spc="-11" dirty="0">
                <a:latin typeface="Times New Roman"/>
                <a:cs typeface="Times New Roman"/>
              </a:rPr>
              <a:t>adjust </a:t>
            </a:r>
            <a:r>
              <a:rPr sz="3200" dirty="0">
                <a:latin typeface="Times New Roman"/>
                <a:cs typeface="Times New Roman"/>
              </a:rPr>
              <a:t>sample</a:t>
            </a:r>
            <a:r>
              <a:rPr sz="3200" spc="-25" dirty="0">
                <a:latin typeface="Times New Roman"/>
                <a:cs typeface="Times New Roman"/>
              </a:rPr>
              <a:t> </a:t>
            </a:r>
            <a:r>
              <a:rPr sz="3200" dirty="0">
                <a:latin typeface="Times New Roman"/>
                <a:cs typeface="Times New Roman"/>
              </a:rPr>
              <a:t>size</a:t>
            </a:r>
            <a:r>
              <a:rPr sz="3200" spc="11" dirty="0">
                <a:latin typeface="Times New Roman"/>
                <a:cs typeface="Times New Roman"/>
              </a:rPr>
              <a:t> </a:t>
            </a:r>
            <a:r>
              <a:rPr sz="3200" spc="-11" dirty="0">
                <a:latin typeface="Times New Roman"/>
                <a:cs typeface="Times New Roman"/>
              </a:rPr>
              <a:t>accordingly</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E.g.</a:t>
            </a:r>
            <a:r>
              <a:rPr sz="3200" spc="-15" dirty="0">
                <a:latin typeface="Times New Roman"/>
                <a:cs typeface="Times New Roman"/>
              </a:rPr>
              <a:t> </a:t>
            </a:r>
            <a:r>
              <a:rPr sz="3200" dirty="0">
                <a:latin typeface="Times New Roman"/>
                <a:cs typeface="Times New Roman"/>
              </a:rPr>
              <a:t>loss to follow</a:t>
            </a:r>
            <a:r>
              <a:rPr sz="3200" spc="-20" dirty="0">
                <a:latin typeface="Times New Roman"/>
                <a:cs typeface="Times New Roman"/>
              </a:rPr>
              <a:t> </a:t>
            </a:r>
            <a:r>
              <a:rPr sz="3200" dirty="0">
                <a:latin typeface="Times New Roman"/>
                <a:cs typeface="Times New Roman"/>
              </a:rPr>
              <a:t>up</a:t>
            </a:r>
            <a:r>
              <a:rPr sz="3200" spc="-15" dirty="0">
                <a:latin typeface="Times New Roman"/>
                <a:cs typeface="Times New Roman"/>
              </a:rPr>
              <a:t> </a:t>
            </a:r>
            <a:r>
              <a:rPr sz="3200" dirty="0">
                <a:latin typeface="Times New Roman"/>
                <a:cs typeface="Times New Roman"/>
              </a:rPr>
              <a:t>= </a:t>
            </a:r>
            <a:r>
              <a:rPr sz="3200" spc="-25" dirty="0">
                <a:latin typeface="Times New Roman"/>
                <a:cs typeface="Times New Roman"/>
              </a:rPr>
              <a:t>20%</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Increase</a:t>
            </a:r>
            <a:r>
              <a:rPr sz="3200" spc="-31" dirty="0">
                <a:latin typeface="Times New Roman"/>
                <a:cs typeface="Times New Roman"/>
              </a:rPr>
              <a:t> </a:t>
            </a:r>
            <a:r>
              <a:rPr sz="3200" dirty="0">
                <a:latin typeface="Times New Roman"/>
                <a:cs typeface="Times New Roman"/>
              </a:rPr>
              <a:t>sample</a:t>
            </a:r>
            <a:r>
              <a:rPr sz="3200" spc="-15" dirty="0">
                <a:latin typeface="Times New Roman"/>
                <a:cs typeface="Times New Roman"/>
              </a:rPr>
              <a:t> </a:t>
            </a:r>
            <a:r>
              <a:rPr sz="3200" dirty="0">
                <a:latin typeface="Times New Roman"/>
                <a:cs typeface="Times New Roman"/>
              </a:rPr>
              <a:t>by</a:t>
            </a:r>
            <a:r>
              <a:rPr sz="3200" spc="11" dirty="0">
                <a:latin typeface="Times New Roman"/>
                <a:cs typeface="Times New Roman"/>
              </a:rPr>
              <a:t> </a:t>
            </a:r>
            <a:r>
              <a:rPr sz="3200" dirty="0">
                <a:latin typeface="Times New Roman"/>
                <a:cs typeface="Times New Roman"/>
              </a:rPr>
              <a:t>factor</a:t>
            </a:r>
            <a:r>
              <a:rPr sz="3200" spc="-31" dirty="0">
                <a:latin typeface="Times New Roman"/>
                <a:cs typeface="Times New Roman"/>
              </a:rPr>
              <a:t> </a:t>
            </a:r>
            <a:r>
              <a:rPr sz="3200" dirty="0">
                <a:latin typeface="Times New Roman"/>
                <a:cs typeface="Times New Roman"/>
              </a:rPr>
              <a:t>of</a:t>
            </a:r>
            <a:r>
              <a:rPr sz="3200" spc="11" dirty="0">
                <a:latin typeface="Times New Roman"/>
                <a:cs typeface="Times New Roman"/>
              </a:rPr>
              <a:t> </a:t>
            </a:r>
            <a:r>
              <a:rPr sz="3200" dirty="0">
                <a:latin typeface="Times New Roman"/>
                <a:cs typeface="Times New Roman"/>
              </a:rPr>
              <a:t>1/1-</a:t>
            </a:r>
            <a:r>
              <a:rPr sz="3200" spc="-11" dirty="0">
                <a:latin typeface="Times New Roman"/>
                <a:cs typeface="Times New Roman"/>
              </a:rPr>
              <a:t>0.20)</a:t>
            </a:r>
            <a:endParaRPr sz="3200">
              <a:latin typeface="Times New Roman"/>
              <a:cs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080208">
              <a:spcBef>
                <a:spcPts val="105"/>
              </a:spcBef>
            </a:pPr>
            <a:r>
              <a:rPr sz="4400" b="0" dirty="0">
                <a:latin typeface="Times New Roman"/>
                <a:cs typeface="Times New Roman"/>
              </a:rPr>
              <a:t>Clustered</a:t>
            </a:r>
            <a:r>
              <a:rPr sz="4400" b="0" spc="-20" dirty="0">
                <a:latin typeface="Times New Roman"/>
                <a:cs typeface="Times New Roman"/>
              </a:rPr>
              <a:t> </a:t>
            </a:r>
            <a:r>
              <a:rPr sz="4400" b="0" spc="-11" dirty="0">
                <a:latin typeface="Times New Roman"/>
                <a:cs typeface="Times New Roman"/>
              </a:rPr>
              <a:t>samples</a:t>
            </a:r>
            <a:endParaRPr sz="4400">
              <a:latin typeface="Times New Roman"/>
              <a:cs typeface="Times New Roman"/>
            </a:endParaRPr>
          </a:p>
        </p:txBody>
      </p:sp>
      <p:sp>
        <p:nvSpPr>
          <p:cNvPr id="3" name="object 3"/>
          <p:cNvSpPr txBox="1"/>
          <p:nvPr/>
        </p:nvSpPr>
        <p:spPr>
          <a:xfrm>
            <a:off x="764543" y="2001141"/>
            <a:ext cx="7287895" cy="2680862"/>
          </a:xfrm>
          <a:prstGeom prst="rect">
            <a:avLst/>
          </a:prstGeom>
        </p:spPr>
        <p:txBody>
          <a:bodyPr vert="horz" wrap="square" lIns="0" tIns="13335" rIns="0" bIns="0" rtlCol="0">
            <a:spAutoFit/>
          </a:bodyPr>
          <a:lstStyle/>
          <a:p>
            <a:pPr marL="355591" marR="5080" indent="-343526">
              <a:spcBef>
                <a:spcPts val="105"/>
              </a:spcBef>
              <a:buChar char="•"/>
              <a:tabLst>
                <a:tab pos="355591" algn="l"/>
              </a:tabLst>
            </a:pPr>
            <a:r>
              <a:rPr sz="3200" dirty="0">
                <a:latin typeface="Times New Roman"/>
                <a:cs typeface="Times New Roman"/>
              </a:rPr>
              <a:t>Clustered</a:t>
            </a:r>
            <a:r>
              <a:rPr sz="3200" spc="-15" dirty="0">
                <a:latin typeface="Times New Roman"/>
                <a:cs typeface="Times New Roman"/>
              </a:rPr>
              <a:t> </a:t>
            </a:r>
            <a:r>
              <a:rPr sz="3200" dirty="0">
                <a:latin typeface="Times New Roman"/>
                <a:cs typeface="Times New Roman"/>
              </a:rPr>
              <a:t>samples</a:t>
            </a:r>
            <a:r>
              <a:rPr sz="3200" spc="-15" dirty="0">
                <a:latin typeface="Times New Roman"/>
                <a:cs typeface="Times New Roman"/>
              </a:rPr>
              <a:t> </a:t>
            </a:r>
            <a:r>
              <a:rPr sz="3200" dirty="0">
                <a:latin typeface="Times New Roman"/>
                <a:cs typeface="Times New Roman"/>
              </a:rPr>
              <a:t>distort</a:t>
            </a:r>
            <a:r>
              <a:rPr sz="3200" spc="-11" dirty="0">
                <a:latin typeface="Times New Roman"/>
                <a:cs typeface="Times New Roman"/>
              </a:rPr>
              <a:t> </a:t>
            </a:r>
            <a:r>
              <a:rPr sz="3200" dirty="0">
                <a:latin typeface="Times New Roman"/>
                <a:cs typeface="Times New Roman"/>
              </a:rPr>
              <a:t>the</a:t>
            </a:r>
            <a:r>
              <a:rPr sz="3200" spc="-15" dirty="0">
                <a:latin typeface="Times New Roman"/>
                <a:cs typeface="Times New Roman"/>
              </a:rPr>
              <a:t> </a:t>
            </a:r>
            <a:r>
              <a:rPr sz="3200" dirty="0">
                <a:latin typeface="Times New Roman"/>
                <a:cs typeface="Times New Roman"/>
              </a:rPr>
              <a:t>variability</a:t>
            </a:r>
            <a:r>
              <a:rPr sz="3200" spc="-20" dirty="0">
                <a:latin typeface="Times New Roman"/>
                <a:cs typeface="Times New Roman"/>
              </a:rPr>
              <a:t> </a:t>
            </a:r>
            <a:r>
              <a:rPr sz="3200" spc="-25" dirty="0">
                <a:latin typeface="Times New Roman"/>
                <a:cs typeface="Times New Roman"/>
              </a:rPr>
              <a:t>of </a:t>
            </a:r>
            <a:r>
              <a:rPr sz="3200" dirty="0">
                <a:latin typeface="Times New Roman"/>
                <a:cs typeface="Times New Roman"/>
              </a:rPr>
              <a:t>the</a:t>
            </a:r>
            <a:r>
              <a:rPr sz="3200" spc="-5" dirty="0">
                <a:latin typeface="Times New Roman"/>
                <a:cs typeface="Times New Roman"/>
              </a:rPr>
              <a:t> </a:t>
            </a:r>
            <a:r>
              <a:rPr sz="3200" dirty="0">
                <a:latin typeface="Times New Roman"/>
                <a:cs typeface="Times New Roman"/>
              </a:rPr>
              <a:t>outcome</a:t>
            </a:r>
            <a:r>
              <a:rPr sz="3200" spc="-35" dirty="0">
                <a:latin typeface="Times New Roman"/>
                <a:cs typeface="Times New Roman"/>
              </a:rPr>
              <a:t> </a:t>
            </a:r>
            <a:r>
              <a:rPr sz="3200" spc="-11" dirty="0">
                <a:latin typeface="Times New Roman"/>
                <a:cs typeface="Times New Roman"/>
              </a:rPr>
              <a:t>variable</a:t>
            </a:r>
            <a:endParaRPr sz="3200">
              <a:latin typeface="Times New Roman"/>
              <a:cs typeface="Times New Roman"/>
            </a:endParaRPr>
          </a:p>
          <a:p>
            <a:pPr marL="355591" marR="358766" indent="-343526">
              <a:spcBef>
                <a:spcPts val="765"/>
              </a:spcBef>
              <a:buChar char="•"/>
              <a:tabLst>
                <a:tab pos="355591" algn="l"/>
              </a:tabLst>
            </a:pPr>
            <a:r>
              <a:rPr sz="3200" dirty="0">
                <a:latin typeface="Times New Roman"/>
                <a:cs typeface="Times New Roman"/>
              </a:rPr>
              <a:t>Adjust</a:t>
            </a:r>
            <a:r>
              <a:rPr sz="3200" spc="-15" dirty="0">
                <a:latin typeface="Times New Roman"/>
                <a:cs typeface="Times New Roman"/>
              </a:rPr>
              <a:t> </a:t>
            </a:r>
            <a:r>
              <a:rPr sz="3200" dirty="0">
                <a:latin typeface="Times New Roman"/>
                <a:cs typeface="Times New Roman"/>
              </a:rPr>
              <a:t>the sample</a:t>
            </a:r>
            <a:r>
              <a:rPr sz="3200" spc="-15" dirty="0">
                <a:latin typeface="Times New Roman"/>
                <a:cs typeface="Times New Roman"/>
              </a:rPr>
              <a:t> </a:t>
            </a:r>
            <a:r>
              <a:rPr sz="3200" dirty="0">
                <a:latin typeface="Times New Roman"/>
                <a:cs typeface="Times New Roman"/>
              </a:rPr>
              <a:t>size by</a:t>
            </a:r>
            <a:r>
              <a:rPr sz="3200" spc="-15" dirty="0">
                <a:latin typeface="Times New Roman"/>
                <a:cs typeface="Times New Roman"/>
              </a:rPr>
              <a:t> </a:t>
            </a:r>
            <a:r>
              <a:rPr sz="3200" spc="-11" dirty="0">
                <a:latin typeface="Times New Roman"/>
                <a:cs typeface="Times New Roman"/>
              </a:rPr>
              <a:t>multiplication </a:t>
            </a:r>
            <a:r>
              <a:rPr sz="3200" dirty="0">
                <a:latin typeface="Times New Roman"/>
                <a:cs typeface="Times New Roman"/>
              </a:rPr>
              <a:t>with</a:t>
            </a:r>
            <a:r>
              <a:rPr sz="3200" spc="-11" dirty="0">
                <a:latin typeface="Times New Roman"/>
                <a:cs typeface="Times New Roman"/>
              </a:rPr>
              <a:t> </a:t>
            </a:r>
            <a:r>
              <a:rPr sz="3200" dirty="0">
                <a:latin typeface="Times New Roman"/>
                <a:cs typeface="Times New Roman"/>
              </a:rPr>
              <a:t>the</a:t>
            </a:r>
            <a:r>
              <a:rPr sz="3200" spc="-20" dirty="0">
                <a:latin typeface="Times New Roman"/>
                <a:cs typeface="Times New Roman"/>
              </a:rPr>
              <a:t> </a:t>
            </a:r>
            <a:r>
              <a:rPr sz="3200" dirty="0">
                <a:latin typeface="Times New Roman"/>
                <a:cs typeface="Times New Roman"/>
              </a:rPr>
              <a:t>design</a:t>
            </a:r>
            <a:r>
              <a:rPr sz="3200" spc="-11" dirty="0">
                <a:latin typeface="Times New Roman"/>
                <a:cs typeface="Times New Roman"/>
              </a:rPr>
              <a:t> effect</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Design</a:t>
            </a:r>
            <a:r>
              <a:rPr sz="3200" spc="-25" dirty="0">
                <a:latin typeface="Times New Roman"/>
                <a:cs typeface="Times New Roman"/>
              </a:rPr>
              <a:t> </a:t>
            </a:r>
            <a:r>
              <a:rPr sz="3200" dirty="0">
                <a:latin typeface="Times New Roman"/>
                <a:cs typeface="Times New Roman"/>
              </a:rPr>
              <a:t>effect</a:t>
            </a:r>
            <a:r>
              <a:rPr sz="3200" spc="-20" dirty="0">
                <a:latin typeface="Times New Roman"/>
                <a:cs typeface="Times New Roman"/>
              </a:rPr>
              <a:t> </a:t>
            </a:r>
            <a:r>
              <a:rPr sz="3200" dirty="0">
                <a:latin typeface="Times New Roman"/>
                <a:cs typeface="Times New Roman"/>
              </a:rPr>
              <a:t>=</a:t>
            </a:r>
            <a:r>
              <a:rPr sz="3200" spc="5" dirty="0">
                <a:latin typeface="Times New Roman"/>
                <a:cs typeface="Times New Roman"/>
              </a:rPr>
              <a:t> </a:t>
            </a:r>
            <a:r>
              <a:rPr sz="3200" dirty="0">
                <a:latin typeface="Times New Roman"/>
                <a:cs typeface="Times New Roman"/>
              </a:rPr>
              <a:t>2 (WHO</a:t>
            </a:r>
            <a:r>
              <a:rPr sz="3200" spc="-20" dirty="0">
                <a:latin typeface="Times New Roman"/>
                <a:cs typeface="Times New Roman"/>
              </a:rPr>
              <a:t> </a:t>
            </a:r>
            <a:r>
              <a:rPr sz="3200" spc="-11" dirty="0">
                <a:latin typeface="Times New Roman"/>
                <a:cs typeface="Times New Roman"/>
              </a:rPr>
              <a:t>guidelines)</a:t>
            </a:r>
            <a:endParaRPr sz="3200">
              <a:latin typeface="Times New Roman"/>
              <a:cs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1769066">
              <a:spcBef>
                <a:spcPts val="105"/>
              </a:spcBef>
            </a:pPr>
            <a:r>
              <a:rPr sz="4400" b="0" dirty="0">
                <a:latin typeface="Times New Roman"/>
                <a:cs typeface="Times New Roman"/>
              </a:rPr>
              <a:t>Multivariate</a:t>
            </a:r>
            <a:r>
              <a:rPr sz="4400" b="0" spc="-25" dirty="0">
                <a:latin typeface="Times New Roman"/>
                <a:cs typeface="Times New Roman"/>
              </a:rPr>
              <a:t> </a:t>
            </a:r>
            <a:r>
              <a:rPr sz="4400" b="0" spc="-11" dirty="0">
                <a:latin typeface="Times New Roman"/>
                <a:cs typeface="Times New Roman"/>
              </a:rPr>
              <a:t>analysis</a:t>
            </a:r>
            <a:endParaRPr sz="4400">
              <a:latin typeface="Times New Roman"/>
              <a:cs typeface="Times New Roman"/>
            </a:endParaRPr>
          </a:p>
        </p:txBody>
      </p:sp>
      <p:sp>
        <p:nvSpPr>
          <p:cNvPr id="3" name="object 3"/>
          <p:cNvSpPr txBox="1"/>
          <p:nvPr/>
        </p:nvSpPr>
        <p:spPr>
          <a:xfrm>
            <a:off x="764542" y="2001140"/>
            <a:ext cx="7236459" cy="2578270"/>
          </a:xfrm>
          <a:prstGeom prst="rect">
            <a:avLst/>
          </a:prstGeom>
        </p:spPr>
        <p:txBody>
          <a:bodyPr vert="horz" wrap="square" lIns="0" tIns="13335" rIns="0" bIns="0" rtlCol="0">
            <a:spAutoFit/>
          </a:bodyPr>
          <a:lstStyle/>
          <a:p>
            <a:pPr marL="355591" marR="5080" indent="-343526" algn="just">
              <a:spcBef>
                <a:spcPts val="105"/>
              </a:spcBef>
              <a:buChar char="•"/>
              <a:tabLst>
                <a:tab pos="355591" algn="l"/>
              </a:tabLst>
            </a:pPr>
            <a:r>
              <a:rPr sz="3200" dirty="0">
                <a:latin typeface="Times New Roman"/>
                <a:cs typeface="Times New Roman"/>
              </a:rPr>
              <a:t>Multivariate</a:t>
            </a:r>
            <a:r>
              <a:rPr sz="3200" spc="-31" dirty="0">
                <a:latin typeface="Times New Roman"/>
                <a:cs typeface="Times New Roman"/>
              </a:rPr>
              <a:t> </a:t>
            </a:r>
            <a:r>
              <a:rPr sz="3200" dirty="0">
                <a:latin typeface="Times New Roman"/>
                <a:cs typeface="Times New Roman"/>
              </a:rPr>
              <a:t>analysis</a:t>
            </a:r>
            <a:r>
              <a:rPr sz="3200" spc="-5" dirty="0">
                <a:latin typeface="Times New Roman"/>
                <a:cs typeface="Times New Roman"/>
              </a:rPr>
              <a:t> </a:t>
            </a:r>
            <a:r>
              <a:rPr sz="3200" dirty="0">
                <a:latin typeface="Times New Roman"/>
                <a:cs typeface="Times New Roman"/>
              </a:rPr>
              <a:t>requires</a:t>
            </a:r>
            <a:r>
              <a:rPr sz="3200" spc="-31" dirty="0">
                <a:latin typeface="Times New Roman"/>
                <a:cs typeface="Times New Roman"/>
              </a:rPr>
              <a:t> </a:t>
            </a:r>
            <a:r>
              <a:rPr sz="3200" dirty="0">
                <a:latin typeface="Times New Roman"/>
                <a:cs typeface="Times New Roman"/>
              </a:rPr>
              <a:t>an</a:t>
            </a:r>
            <a:r>
              <a:rPr sz="3200" spc="-11" dirty="0">
                <a:latin typeface="Times New Roman"/>
                <a:cs typeface="Times New Roman"/>
              </a:rPr>
              <a:t> adequate </a:t>
            </a:r>
            <a:r>
              <a:rPr sz="3200" dirty="0">
                <a:latin typeface="Times New Roman"/>
                <a:cs typeface="Times New Roman"/>
              </a:rPr>
              <a:t>sample</a:t>
            </a:r>
            <a:r>
              <a:rPr sz="3200" spc="-20" dirty="0">
                <a:latin typeface="Times New Roman"/>
                <a:cs typeface="Times New Roman"/>
              </a:rPr>
              <a:t> size</a:t>
            </a:r>
            <a:endParaRPr sz="3200">
              <a:latin typeface="Times New Roman"/>
              <a:cs typeface="Times New Roman"/>
            </a:endParaRPr>
          </a:p>
          <a:p>
            <a:pPr marL="354322" marR="73658" indent="-342257" algn="just">
              <a:spcBef>
                <a:spcPts val="765"/>
              </a:spcBef>
              <a:buChar char="•"/>
              <a:tabLst>
                <a:tab pos="355591" algn="l"/>
              </a:tabLst>
            </a:pPr>
            <a:r>
              <a:rPr sz="3200" dirty="0">
                <a:latin typeface="Times New Roman"/>
                <a:cs typeface="Times New Roman"/>
              </a:rPr>
              <a:t>Rule of</a:t>
            </a:r>
            <a:r>
              <a:rPr sz="3200" spc="-25" dirty="0">
                <a:latin typeface="Times New Roman"/>
                <a:cs typeface="Times New Roman"/>
              </a:rPr>
              <a:t> </a:t>
            </a:r>
            <a:r>
              <a:rPr sz="3200" dirty="0">
                <a:latin typeface="Times New Roman"/>
                <a:cs typeface="Times New Roman"/>
              </a:rPr>
              <a:t>thumb</a:t>
            </a:r>
            <a:r>
              <a:rPr sz="3200" spc="-25" dirty="0">
                <a:latin typeface="Times New Roman"/>
                <a:cs typeface="Times New Roman"/>
              </a:rPr>
              <a:t> </a:t>
            </a:r>
            <a:r>
              <a:rPr sz="3200" dirty="0">
                <a:latin typeface="Times New Roman"/>
                <a:cs typeface="Times New Roman"/>
              </a:rPr>
              <a:t>is: 10</a:t>
            </a:r>
            <a:r>
              <a:rPr sz="3200" spc="-15" dirty="0">
                <a:latin typeface="Times New Roman"/>
                <a:cs typeface="Times New Roman"/>
              </a:rPr>
              <a:t> </a:t>
            </a:r>
            <a:r>
              <a:rPr sz="3200" dirty="0">
                <a:latin typeface="Times New Roman"/>
                <a:cs typeface="Times New Roman"/>
              </a:rPr>
              <a:t>participants</a:t>
            </a:r>
            <a:r>
              <a:rPr sz="3200" spc="-35" dirty="0">
                <a:latin typeface="Times New Roman"/>
                <a:cs typeface="Times New Roman"/>
              </a:rPr>
              <a:t> </a:t>
            </a:r>
            <a:r>
              <a:rPr sz="3200" dirty="0">
                <a:latin typeface="Times New Roman"/>
                <a:cs typeface="Times New Roman"/>
              </a:rPr>
              <a:t>for</a:t>
            </a:r>
            <a:r>
              <a:rPr sz="3200" spc="-11" dirty="0">
                <a:latin typeface="Times New Roman"/>
                <a:cs typeface="Times New Roman"/>
              </a:rPr>
              <a:t> </a:t>
            </a:r>
            <a:r>
              <a:rPr sz="3200" spc="-20" dirty="0">
                <a:latin typeface="Times New Roman"/>
                <a:cs typeface="Times New Roman"/>
              </a:rPr>
              <a:t>each 	</a:t>
            </a:r>
            <a:r>
              <a:rPr sz="3200" dirty="0">
                <a:latin typeface="Times New Roman"/>
                <a:cs typeface="Times New Roman"/>
              </a:rPr>
              <a:t>variable</a:t>
            </a:r>
            <a:r>
              <a:rPr sz="3200" spc="-40" dirty="0">
                <a:latin typeface="Times New Roman"/>
                <a:cs typeface="Times New Roman"/>
              </a:rPr>
              <a:t> </a:t>
            </a:r>
            <a:r>
              <a:rPr sz="3200" dirty="0">
                <a:latin typeface="Times New Roman"/>
                <a:cs typeface="Times New Roman"/>
              </a:rPr>
              <a:t>to</a:t>
            </a:r>
            <a:r>
              <a:rPr sz="3200" spc="5" dirty="0">
                <a:latin typeface="Times New Roman"/>
                <a:cs typeface="Times New Roman"/>
              </a:rPr>
              <a:t> </a:t>
            </a:r>
            <a:r>
              <a:rPr sz="3200" dirty="0">
                <a:latin typeface="Times New Roman"/>
                <a:cs typeface="Times New Roman"/>
              </a:rPr>
              <a:t>be</a:t>
            </a:r>
            <a:r>
              <a:rPr sz="3200" spc="5" dirty="0">
                <a:latin typeface="Times New Roman"/>
                <a:cs typeface="Times New Roman"/>
              </a:rPr>
              <a:t> </a:t>
            </a:r>
            <a:r>
              <a:rPr sz="3200" dirty="0">
                <a:latin typeface="Times New Roman"/>
                <a:cs typeface="Times New Roman"/>
              </a:rPr>
              <a:t>included</a:t>
            </a:r>
            <a:r>
              <a:rPr sz="3200" spc="-35" dirty="0">
                <a:latin typeface="Times New Roman"/>
                <a:cs typeface="Times New Roman"/>
              </a:rPr>
              <a:t> </a:t>
            </a:r>
            <a:r>
              <a:rPr sz="3200" dirty="0">
                <a:latin typeface="Times New Roman"/>
                <a:cs typeface="Times New Roman"/>
              </a:rPr>
              <a:t>in</a:t>
            </a:r>
            <a:r>
              <a:rPr sz="3200" spc="5" dirty="0">
                <a:latin typeface="Times New Roman"/>
                <a:cs typeface="Times New Roman"/>
              </a:rPr>
              <a:t> </a:t>
            </a:r>
            <a:r>
              <a:rPr sz="3200" dirty="0">
                <a:latin typeface="Times New Roman"/>
                <a:cs typeface="Times New Roman"/>
              </a:rPr>
              <a:t>the</a:t>
            </a:r>
            <a:r>
              <a:rPr sz="3200" spc="5" dirty="0">
                <a:latin typeface="Times New Roman"/>
                <a:cs typeface="Times New Roman"/>
              </a:rPr>
              <a:t> </a:t>
            </a:r>
            <a:r>
              <a:rPr sz="3200" spc="-11" dirty="0">
                <a:latin typeface="Times New Roman"/>
                <a:cs typeface="Times New Roman"/>
              </a:rPr>
              <a:t>multivariate 	analysis</a:t>
            </a:r>
            <a:endParaRPr sz="3200">
              <a:latin typeface="Times New Roman"/>
              <a:cs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1986865">
              <a:spcBef>
                <a:spcPts val="105"/>
              </a:spcBef>
            </a:pPr>
            <a:r>
              <a:rPr sz="4400" b="0" dirty="0">
                <a:latin typeface="Times New Roman"/>
                <a:cs typeface="Times New Roman"/>
              </a:rPr>
              <a:t>Descriptive</a:t>
            </a:r>
            <a:r>
              <a:rPr sz="4400" b="0" spc="-31" dirty="0">
                <a:latin typeface="Times New Roman"/>
                <a:cs typeface="Times New Roman"/>
              </a:rPr>
              <a:t> </a:t>
            </a:r>
            <a:r>
              <a:rPr sz="4400" b="0" spc="-11" dirty="0">
                <a:latin typeface="Times New Roman"/>
                <a:cs typeface="Times New Roman"/>
              </a:rPr>
              <a:t>studies</a:t>
            </a:r>
            <a:endParaRPr sz="4400">
              <a:latin typeface="Times New Roman"/>
              <a:cs typeface="Times New Roman"/>
            </a:endParaRPr>
          </a:p>
        </p:txBody>
      </p:sp>
      <p:sp>
        <p:nvSpPr>
          <p:cNvPr id="3" name="object 3"/>
          <p:cNvSpPr txBox="1"/>
          <p:nvPr/>
        </p:nvSpPr>
        <p:spPr>
          <a:xfrm>
            <a:off x="764541" y="1904213"/>
            <a:ext cx="7436484" cy="4098558"/>
          </a:xfrm>
          <a:prstGeom prst="rect">
            <a:avLst/>
          </a:prstGeom>
        </p:spPr>
        <p:txBody>
          <a:bodyPr vert="horz" wrap="square" lIns="0" tIns="60960" rIns="0" bIns="0" rtlCol="0">
            <a:spAutoFit/>
          </a:bodyPr>
          <a:lstStyle/>
          <a:p>
            <a:pPr marL="355591" indent="-342891">
              <a:spcBef>
                <a:spcPts val="480"/>
              </a:spcBef>
              <a:buChar char="•"/>
              <a:tabLst>
                <a:tab pos="355591" algn="l"/>
              </a:tabLst>
            </a:pPr>
            <a:r>
              <a:rPr sz="3200" dirty="0">
                <a:latin typeface="Times New Roman"/>
                <a:cs typeface="Times New Roman"/>
              </a:rPr>
              <a:t>Do</a:t>
            </a:r>
            <a:r>
              <a:rPr sz="3200" spc="5" dirty="0">
                <a:latin typeface="Times New Roman"/>
                <a:cs typeface="Times New Roman"/>
              </a:rPr>
              <a:t> </a:t>
            </a:r>
            <a:r>
              <a:rPr sz="3200" dirty="0">
                <a:latin typeface="Times New Roman"/>
                <a:cs typeface="Times New Roman"/>
              </a:rPr>
              <a:t>not</a:t>
            </a:r>
            <a:r>
              <a:rPr sz="3200" spc="-20" dirty="0">
                <a:latin typeface="Times New Roman"/>
                <a:cs typeface="Times New Roman"/>
              </a:rPr>
              <a:t> </a:t>
            </a:r>
            <a:r>
              <a:rPr sz="3200" dirty="0">
                <a:latin typeface="Times New Roman"/>
                <a:cs typeface="Times New Roman"/>
              </a:rPr>
              <a:t>have</a:t>
            </a:r>
            <a:r>
              <a:rPr sz="3200" spc="-11" dirty="0">
                <a:latin typeface="Times New Roman"/>
                <a:cs typeface="Times New Roman"/>
              </a:rPr>
              <a:t> </a:t>
            </a:r>
            <a:r>
              <a:rPr sz="3200" dirty="0">
                <a:latin typeface="Times New Roman"/>
                <a:cs typeface="Times New Roman"/>
              </a:rPr>
              <a:t>predictor</a:t>
            </a:r>
            <a:r>
              <a:rPr sz="3200" spc="-40" dirty="0">
                <a:latin typeface="Times New Roman"/>
                <a:cs typeface="Times New Roman"/>
              </a:rPr>
              <a:t> </a:t>
            </a:r>
            <a:r>
              <a:rPr sz="3200" dirty="0">
                <a:latin typeface="Times New Roman"/>
                <a:cs typeface="Times New Roman"/>
              </a:rPr>
              <a:t>or</a:t>
            </a:r>
            <a:r>
              <a:rPr sz="3200" spc="5" dirty="0">
                <a:latin typeface="Times New Roman"/>
                <a:cs typeface="Times New Roman"/>
              </a:rPr>
              <a:t> </a:t>
            </a:r>
            <a:r>
              <a:rPr sz="3200" dirty="0">
                <a:latin typeface="Times New Roman"/>
                <a:cs typeface="Times New Roman"/>
              </a:rPr>
              <a:t>outcome</a:t>
            </a:r>
            <a:r>
              <a:rPr sz="3200" spc="-35" dirty="0">
                <a:latin typeface="Times New Roman"/>
                <a:cs typeface="Times New Roman"/>
              </a:rPr>
              <a:t> </a:t>
            </a:r>
            <a:r>
              <a:rPr sz="3200" spc="-11" dirty="0">
                <a:latin typeface="Times New Roman"/>
                <a:cs typeface="Times New Roman"/>
              </a:rPr>
              <a:t>variables</a:t>
            </a:r>
            <a:endParaRPr sz="3200">
              <a:latin typeface="Times New Roman"/>
              <a:cs typeface="Times New Roman"/>
            </a:endParaRPr>
          </a:p>
          <a:p>
            <a:pPr marL="355591" indent="-342891">
              <a:spcBef>
                <a:spcPts val="385"/>
              </a:spcBef>
              <a:buChar char="•"/>
              <a:tabLst>
                <a:tab pos="355591" algn="l"/>
              </a:tabLst>
            </a:pPr>
            <a:r>
              <a:rPr sz="3200" dirty="0">
                <a:latin typeface="Times New Roman"/>
                <a:cs typeface="Times New Roman"/>
              </a:rPr>
              <a:t>Do</a:t>
            </a:r>
            <a:r>
              <a:rPr sz="3200" spc="-5" dirty="0">
                <a:latin typeface="Times New Roman"/>
                <a:cs typeface="Times New Roman"/>
              </a:rPr>
              <a:t> </a:t>
            </a:r>
            <a:r>
              <a:rPr sz="3200" dirty="0">
                <a:latin typeface="Times New Roman"/>
                <a:cs typeface="Times New Roman"/>
              </a:rPr>
              <a:t>not</a:t>
            </a:r>
            <a:r>
              <a:rPr sz="3200" spc="-15" dirty="0">
                <a:latin typeface="Times New Roman"/>
                <a:cs typeface="Times New Roman"/>
              </a:rPr>
              <a:t> </a:t>
            </a:r>
            <a:r>
              <a:rPr sz="3200" dirty="0">
                <a:latin typeface="Times New Roman"/>
                <a:cs typeface="Times New Roman"/>
              </a:rPr>
              <a:t>compare</a:t>
            </a:r>
            <a:r>
              <a:rPr sz="3200" spc="-35" dirty="0">
                <a:latin typeface="Times New Roman"/>
                <a:cs typeface="Times New Roman"/>
              </a:rPr>
              <a:t> </a:t>
            </a:r>
            <a:r>
              <a:rPr sz="3200" dirty="0">
                <a:latin typeface="Times New Roman"/>
                <a:cs typeface="Times New Roman"/>
              </a:rPr>
              <a:t>different</a:t>
            </a:r>
            <a:r>
              <a:rPr sz="3200" spc="-25" dirty="0">
                <a:latin typeface="Times New Roman"/>
                <a:cs typeface="Times New Roman"/>
              </a:rPr>
              <a:t> </a:t>
            </a:r>
            <a:r>
              <a:rPr sz="3200" spc="-11" dirty="0">
                <a:latin typeface="Times New Roman"/>
                <a:cs typeface="Times New Roman"/>
              </a:rPr>
              <a:t>groups</a:t>
            </a:r>
            <a:endParaRPr sz="3200">
              <a:latin typeface="Times New Roman"/>
              <a:cs typeface="Times New Roman"/>
            </a:endParaRPr>
          </a:p>
          <a:p>
            <a:pPr marL="355591" marR="231134" indent="-343526">
              <a:lnSpc>
                <a:spcPts val="3460"/>
              </a:lnSpc>
              <a:spcBef>
                <a:spcPts val="815"/>
              </a:spcBef>
              <a:buChar char="•"/>
              <a:tabLst>
                <a:tab pos="355591" algn="l"/>
              </a:tabLst>
            </a:pPr>
            <a:r>
              <a:rPr sz="3200" dirty="0">
                <a:latin typeface="Times New Roman"/>
                <a:cs typeface="Times New Roman"/>
              </a:rPr>
              <a:t>Concepts</a:t>
            </a:r>
            <a:r>
              <a:rPr sz="3200" spc="-25" dirty="0">
                <a:latin typeface="Times New Roman"/>
                <a:cs typeface="Times New Roman"/>
              </a:rPr>
              <a:t> </a:t>
            </a:r>
            <a:r>
              <a:rPr sz="3200" dirty="0">
                <a:latin typeface="Times New Roman"/>
                <a:cs typeface="Times New Roman"/>
              </a:rPr>
              <a:t>of</a:t>
            </a:r>
            <a:r>
              <a:rPr sz="3200" spc="5" dirty="0">
                <a:latin typeface="Times New Roman"/>
                <a:cs typeface="Times New Roman"/>
              </a:rPr>
              <a:t> </a:t>
            </a:r>
            <a:r>
              <a:rPr sz="3200" dirty="0">
                <a:latin typeface="Times New Roman"/>
                <a:cs typeface="Times New Roman"/>
              </a:rPr>
              <a:t>power</a:t>
            </a:r>
            <a:r>
              <a:rPr sz="3200" spc="-20" dirty="0">
                <a:latin typeface="Times New Roman"/>
                <a:cs typeface="Times New Roman"/>
              </a:rPr>
              <a:t> </a:t>
            </a:r>
            <a:r>
              <a:rPr sz="3200" dirty="0">
                <a:latin typeface="Times New Roman"/>
                <a:cs typeface="Times New Roman"/>
              </a:rPr>
              <a:t>and</a:t>
            </a:r>
            <a:r>
              <a:rPr sz="3200" spc="-11" dirty="0">
                <a:latin typeface="Times New Roman"/>
                <a:cs typeface="Times New Roman"/>
              </a:rPr>
              <a:t> </a:t>
            </a:r>
            <a:r>
              <a:rPr sz="3200" dirty="0">
                <a:latin typeface="Times New Roman"/>
                <a:cs typeface="Times New Roman"/>
              </a:rPr>
              <a:t>null</a:t>
            </a:r>
            <a:r>
              <a:rPr sz="3200" spc="-11" dirty="0">
                <a:latin typeface="Times New Roman"/>
                <a:cs typeface="Times New Roman"/>
              </a:rPr>
              <a:t> </a:t>
            </a:r>
            <a:r>
              <a:rPr sz="3200" dirty="0">
                <a:latin typeface="Times New Roman"/>
                <a:cs typeface="Times New Roman"/>
              </a:rPr>
              <a:t>hypothesis</a:t>
            </a:r>
            <a:r>
              <a:rPr sz="3200" spc="-25" dirty="0">
                <a:latin typeface="Times New Roman"/>
                <a:cs typeface="Times New Roman"/>
              </a:rPr>
              <a:t> do </a:t>
            </a:r>
            <a:r>
              <a:rPr sz="3200" dirty="0">
                <a:latin typeface="Times New Roman"/>
                <a:cs typeface="Times New Roman"/>
              </a:rPr>
              <a:t>no</a:t>
            </a:r>
            <a:r>
              <a:rPr sz="3200" spc="-15" dirty="0">
                <a:latin typeface="Times New Roman"/>
                <a:cs typeface="Times New Roman"/>
              </a:rPr>
              <a:t> </a:t>
            </a:r>
            <a:r>
              <a:rPr sz="3200" spc="-11" dirty="0">
                <a:latin typeface="Times New Roman"/>
                <a:cs typeface="Times New Roman"/>
              </a:rPr>
              <a:t>apply</a:t>
            </a:r>
            <a:endParaRPr sz="3200">
              <a:latin typeface="Times New Roman"/>
              <a:cs typeface="Times New Roman"/>
            </a:endParaRPr>
          </a:p>
          <a:p>
            <a:pPr marL="355591" marR="747376" indent="-343526">
              <a:lnSpc>
                <a:spcPts val="3460"/>
              </a:lnSpc>
              <a:spcBef>
                <a:spcPts val="765"/>
              </a:spcBef>
              <a:buChar char="•"/>
              <a:tabLst>
                <a:tab pos="355591" algn="l"/>
              </a:tabLst>
            </a:pPr>
            <a:r>
              <a:rPr sz="3200" dirty="0">
                <a:latin typeface="Times New Roman"/>
                <a:cs typeface="Times New Roman"/>
              </a:rPr>
              <a:t>Sometimes</a:t>
            </a:r>
            <a:r>
              <a:rPr sz="3200" spc="-35" dirty="0">
                <a:latin typeface="Times New Roman"/>
                <a:cs typeface="Times New Roman"/>
              </a:rPr>
              <a:t> </a:t>
            </a:r>
            <a:r>
              <a:rPr sz="3200" dirty="0">
                <a:latin typeface="Times New Roman"/>
                <a:cs typeface="Times New Roman"/>
              </a:rPr>
              <a:t>descriptive</a:t>
            </a:r>
            <a:r>
              <a:rPr sz="3200" spc="-20" dirty="0">
                <a:latin typeface="Times New Roman"/>
                <a:cs typeface="Times New Roman"/>
              </a:rPr>
              <a:t> </a:t>
            </a:r>
            <a:r>
              <a:rPr sz="3200" dirty="0">
                <a:latin typeface="Times New Roman"/>
                <a:cs typeface="Times New Roman"/>
              </a:rPr>
              <a:t>studies</a:t>
            </a:r>
            <a:r>
              <a:rPr sz="3200" spc="-11" dirty="0">
                <a:latin typeface="Times New Roman"/>
                <a:cs typeface="Times New Roman"/>
              </a:rPr>
              <a:t> </a:t>
            </a:r>
            <a:r>
              <a:rPr sz="3200" dirty="0">
                <a:latin typeface="Times New Roman"/>
                <a:cs typeface="Times New Roman"/>
              </a:rPr>
              <a:t>also</a:t>
            </a:r>
            <a:r>
              <a:rPr sz="3200" spc="15" dirty="0">
                <a:latin typeface="Times New Roman"/>
                <a:cs typeface="Times New Roman"/>
              </a:rPr>
              <a:t> </a:t>
            </a:r>
            <a:r>
              <a:rPr sz="3200" spc="-25" dirty="0">
                <a:latin typeface="Times New Roman"/>
                <a:cs typeface="Times New Roman"/>
              </a:rPr>
              <a:t>ask </a:t>
            </a:r>
            <a:r>
              <a:rPr sz="3200" dirty="0">
                <a:latin typeface="Times New Roman"/>
                <a:cs typeface="Times New Roman"/>
              </a:rPr>
              <a:t>analytic</a:t>
            </a:r>
            <a:r>
              <a:rPr sz="3200" spc="-20" dirty="0">
                <a:latin typeface="Times New Roman"/>
                <a:cs typeface="Times New Roman"/>
              </a:rPr>
              <a:t> </a:t>
            </a:r>
            <a:r>
              <a:rPr sz="3200" spc="-11" dirty="0">
                <a:latin typeface="Times New Roman"/>
                <a:cs typeface="Times New Roman"/>
              </a:rPr>
              <a:t>questions</a:t>
            </a:r>
            <a:endParaRPr sz="3200">
              <a:latin typeface="Times New Roman"/>
              <a:cs typeface="Times New Roman"/>
            </a:endParaRPr>
          </a:p>
          <a:p>
            <a:pPr marL="355591" marR="261613" indent="-343526">
              <a:lnSpc>
                <a:spcPts val="3460"/>
              </a:lnSpc>
              <a:spcBef>
                <a:spcPts val="760"/>
              </a:spcBef>
              <a:buChar char="•"/>
              <a:tabLst>
                <a:tab pos="355591" algn="l"/>
              </a:tabLst>
            </a:pPr>
            <a:r>
              <a:rPr sz="3200" dirty="0">
                <a:latin typeface="Times New Roman"/>
                <a:cs typeface="Times New Roman"/>
              </a:rPr>
              <a:t>In such</a:t>
            </a:r>
            <a:r>
              <a:rPr sz="3200" spc="-15" dirty="0">
                <a:latin typeface="Times New Roman"/>
                <a:cs typeface="Times New Roman"/>
              </a:rPr>
              <a:t> </a:t>
            </a:r>
            <a:r>
              <a:rPr sz="3200" dirty="0">
                <a:latin typeface="Times New Roman"/>
                <a:cs typeface="Times New Roman"/>
              </a:rPr>
              <a:t>situation,</a:t>
            </a:r>
            <a:r>
              <a:rPr sz="3200" spc="-25" dirty="0">
                <a:latin typeface="Times New Roman"/>
                <a:cs typeface="Times New Roman"/>
              </a:rPr>
              <a:t> </a:t>
            </a:r>
            <a:r>
              <a:rPr sz="3200" dirty="0">
                <a:latin typeface="Times New Roman"/>
                <a:cs typeface="Times New Roman"/>
              </a:rPr>
              <a:t>estimate</a:t>
            </a:r>
            <a:r>
              <a:rPr sz="3200" spc="-15" dirty="0">
                <a:latin typeface="Times New Roman"/>
                <a:cs typeface="Times New Roman"/>
              </a:rPr>
              <a:t> </a:t>
            </a:r>
            <a:r>
              <a:rPr sz="3200" dirty="0">
                <a:latin typeface="Times New Roman"/>
                <a:cs typeface="Times New Roman"/>
              </a:rPr>
              <a:t>sample</a:t>
            </a:r>
            <a:r>
              <a:rPr sz="3200" spc="-20" dirty="0">
                <a:latin typeface="Times New Roman"/>
                <a:cs typeface="Times New Roman"/>
              </a:rPr>
              <a:t> </a:t>
            </a:r>
            <a:r>
              <a:rPr sz="3200" dirty="0">
                <a:latin typeface="Times New Roman"/>
                <a:cs typeface="Times New Roman"/>
              </a:rPr>
              <a:t>size</a:t>
            </a:r>
            <a:r>
              <a:rPr sz="3200" spc="5" dirty="0">
                <a:latin typeface="Times New Roman"/>
                <a:cs typeface="Times New Roman"/>
              </a:rPr>
              <a:t> </a:t>
            </a:r>
            <a:r>
              <a:rPr sz="3200" spc="-25" dirty="0">
                <a:latin typeface="Times New Roman"/>
                <a:cs typeface="Times New Roman"/>
              </a:rPr>
              <a:t>for </a:t>
            </a:r>
            <a:r>
              <a:rPr sz="3200" dirty="0">
                <a:latin typeface="Times New Roman"/>
                <a:cs typeface="Times New Roman"/>
              </a:rPr>
              <a:t>the analytic</a:t>
            </a:r>
            <a:r>
              <a:rPr sz="3200" spc="-20" dirty="0">
                <a:latin typeface="Times New Roman"/>
                <a:cs typeface="Times New Roman"/>
              </a:rPr>
              <a:t> </a:t>
            </a:r>
            <a:r>
              <a:rPr sz="3200" dirty="0">
                <a:latin typeface="Times New Roman"/>
                <a:cs typeface="Times New Roman"/>
              </a:rPr>
              <a:t>study</a:t>
            </a:r>
            <a:r>
              <a:rPr sz="3200" spc="-15" dirty="0">
                <a:latin typeface="Times New Roman"/>
                <a:cs typeface="Times New Roman"/>
              </a:rPr>
              <a:t> </a:t>
            </a:r>
            <a:r>
              <a:rPr sz="3200" dirty="0">
                <a:latin typeface="Times New Roman"/>
                <a:cs typeface="Times New Roman"/>
              </a:rPr>
              <a:t>as</a:t>
            </a:r>
            <a:r>
              <a:rPr sz="3200" spc="11" dirty="0">
                <a:latin typeface="Times New Roman"/>
                <a:cs typeface="Times New Roman"/>
              </a:rPr>
              <a:t> </a:t>
            </a:r>
            <a:r>
              <a:rPr sz="3200" spc="-20" dirty="0">
                <a:latin typeface="Times New Roman"/>
                <a:cs typeface="Times New Roman"/>
              </a:rPr>
              <a:t>well</a:t>
            </a:r>
            <a:endParaRPr sz="3200">
              <a:latin typeface="Times New Roman"/>
              <a:cs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3"/>
            <a:ext cx="10994473" cy="1367682"/>
          </a:xfrm>
          <a:prstGeom prst="rect">
            <a:avLst/>
          </a:prstGeom>
        </p:spPr>
        <p:txBody>
          <a:bodyPr vert="horz" wrap="square" lIns="0" tIns="13335" rIns="0" bIns="0" rtlCol="0">
            <a:spAutoFit/>
          </a:bodyPr>
          <a:lstStyle/>
          <a:p>
            <a:pPr marL="1630005" marR="5080" indent="-1001370">
              <a:spcBef>
                <a:spcPts val="105"/>
              </a:spcBef>
            </a:pPr>
            <a:r>
              <a:rPr sz="4400" b="0" dirty="0">
                <a:latin typeface="Times New Roman"/>
                <a:cs typeface="Times New Roman"/>
              </a:rPr>
              <a:t>Steps in estimating</a:t>
            </a:r>
            <a:r>
              <a:rPr sz="4400" b="0" spc="-31" dirty="0">
                <a:latin typeface="Times New Roman"/>
                <a:cs typeface="Times New Roman"/>
              </a:rPr>
              <a:t> </a:t>
            </a:r>
            <a:r>
              <a:rPr sz="4400" b="0" dirty="0">
                <a:latin typeface="Times New Roman"/>
                <a:cs typeface="Times New Roman"/>
              </a:rPr>
              <a:t>sample </a:t>
            </a:r>
            <a:r>
              <a:rPr sz="4400" b="0" spc="-20" dirty="0">
                <a:latin typeface="Times New Roman"/>
                <a:cs typeface="Times New Roman"/>
              </a:rPr>
              <a:t>size </a:t>
            </a:r>
            <a:r>
              <a:rPr sz="4400" b="0" dirty="0">
                <a:latin typeface="Times New Roman"/>
                <a:cs typeface="Times New Roman"/>
              </a:rPr>
              <a:t>for a</a:t>
            </a:r>
            <a:r>
              <a:rPr sz="4400" b="0" spc="-25" dirty="0">
                <a:latin typeface="Times New Roman"/>
                <a:cs typeface="Times New Roman"/>
              </a:rPr>
              <a:t> </a:t>
            </a:r>
            <a:r>
              <a:rPr sz="4400" b="0" dirty="0">
                <a:latin typeface="Times New Roman"/>
                <a:cs typeface="Times New Roman"/>
              </a:rPr>
              <a:t>descriptive</a:t>
            </a:r>
            <a:r>
              <a:rPr sz="4400" b="0" spc="-35" dirty="0">
                <a:latin typeface="Times New Roman"/>
                <a:cs typeface="Times New Roman"/>
              </a:rPr>
              <a:t> </a:t>
            </a:r>
            <a:r>
              <a:rPr sz="4400" b="0" spc="-11" dirty="0">
                <a:latin typeface="Times New Roman"/>
                <a:cs typeface="Times New Roman"/>
              </a:rPr>
              <a:t>study</a:t>
            </a:r>
            <a:endParaRPr sz="4400">
              <a:latin typeface="Times New Roman"/>
              <a:cs typeface="Times New Roman"/>
            </a:endParaRPr>
          </a:p>
        </p:txBody>
      </p:sp>
      <p:sp>
        <p:nvSpPr>
          <p:cNvPr id="3" name="object 3"/>
          <p:cNvSpPr txBox="1"/>
          <p:nvPr/>
        </p:nvSpPr>
        <p:spPr>
          <a:xfrm>
            <a:off x="764543" y="1952371"/>
            <a:ext cx="7299959" cy="3967112"/>
          </a:xfrm>
          <a:prstGeom prst="rect">
            <a:avLst/>
          </a:prstGeom>
        </p:spPr>
        <p:txBody>
          <a:bodyPr vert="horz" wrap="square" lIns="0" tIns="67945" rIns="0" bIns="0" rtlCol="0">
            <a:spAutoFit/>
          </a:bodyPr>
          <a:lstStyle/>
          <a:p>
            <a:pPr marL="355591" marR="784840" indent="-343526">
              <a:lnSpc>
                <a:spcPts val="3460"/>
              </a:lnSpc>
              <a:spcBef>
                <a:spcPts val="535"/>
              </a:spcBef>
              <a:buChar char="•"/>
              <a:tabLst>
                <a:tab pos="355591" algn="l"/>
              </a:tabLst>
            </a:pPr>
            <a:r>
              <a:rPr sz="3200" dirty="0">
                <a:latin typeface="Times New Roman"/>
                <a:cs typeface="Times New Roman"/>
              </a:rPr>
              <a:t>Estimate</a:t>
            </a:r>
            <a:r>
              <a:rPr sz="3200" spc="-15" dirty="0">
                <a:latin typeface="Times New Roman"/>
                <a:cs typeface="Times New Roman"/>
              </a:rPr>
              <a:t> </a:t>
            </a:r>
            <a:r>
              <a:rPr sz="3200" dirty="0">
                <a:latin typeface="Times New Roman"/>
                <a:cs typeface="Times New Roman"/>
              </a:rPr>
              <a:t>the</a:t>
            </a:r>
            <a:r>
              <a:rPr sz="3200" spc="5" dirty="0">
                <a:latin typeface="Times New Roman"/>
                <a:cs typeface="Times New Roman"/>
              </a:rPr>
              <a:t> </a:t>
            </a:r>
            <a:r>
              <a:rPr sz="3200" dirty="0">
                <a:latin typeface="Times New Roman"/>
                <a:cs typeface="Times New Roman"/>
              </a:rPr>
              <a:t>standard</a:t>
            </a:r>
            <a:r>
              <a:rPr sz="3200" spc="-25" dirty="0">
                <a:latin typeface="Times New Roman"/>
                <a:cs typeface="Times New Roman"/>
              </a:rPr>
              <a:t> </a:t>
            </a:r>
            <a:r>
              <a:rPr sz="3200" dirty="0">
                <a:latin typeface="Times New Roman"/>
                <a:cs typeface="Times New Roman"/>
              </a:rPr>
              <a:t>deviation</a:t>
            </a:r>
            <a:r>
              <a:rPr sz="3200" spc="-25" dirty="0">
                <a:latin typeface="Times New Roman"/>
                <a:cs typeface="Times New Roman"/>
              </a:rPr>
              <a:t> </a:t>
            </a:r>
            <a:r>
              <a:rPr sz="3200" dirty="0">
                <a:latin typeface="Times New Roman"/>
                <a:cs typeface="Times New Roman"/>
              </a:rPr>
              <a:t>of</a:t>
            </a:r>
            <a:r>
              <a:rPr sz="3200" spc="-11" dirty="0">
                <a:latin typeface="Times New Roman"/>
                <a:cs typeface="Times New Roman"/>
              </a:rPr>
              <a:t> </a:t>
            </a:r>
            <a:r>
              <a:rPr sz="3200" spc="-25" dirty="0">
                <a:latin typeface="Times New Roman"/>
                <a:cs typeface="Times New Roman"/>
              </a:rPr>
              <a:t>the </a:t>
            </a:r>
            <a:r>
              <a:rPr sz="3200" dirty="0">
                <a:latin typeface="Times New Roman"/>
                <a:cs typeface="Times New Roman"/>
              </a:rPr>
              <a:t>variable</a:t>
            </a:r>
            <a:r>
              <a:rPr sz="3200" spc="-31" dirty="0">
                <a:latin typeface="Times New Roman"/>
                <a:cs typeface="Times New Roman"/>
              </a:rPr>
              <a:t> </a:t>
            </a:r>
            <a:r>
              <a:rPr sz="3200" dirty="0">
                <a:latin typeface="Times New Roman"/>
                <a:cs typeface="Times New Roman"/>
              </a:rPr>
              <a:t>of</a:t>
            </a:r>
            <a:r>
              <a:rPr sz="3200" spc="11" dirty="0">
                <a:latin typeface="Times New Roman"/>
                <a:cs typeface="Times New Roman"/>
              </a:rPr>
              <a:t> </a:t>
            </a:r>
            <a:r>
              <a:rPr sz="3200" spc="-11" dirty="0">
                <a:latin typeface="Times New Roman"/>
                <a:cs typeface="Times New Roman"/>
              </a:rPr>
              <a:t>interest</a:t>
            </a:r>
            <a:endParaRPr sz="3200">
              <a:latin typeface="Times New Roman"/>
              <a:cs typeface="Times New Roman"/>
            </a:endParaRPr>
          </a:p>
          <a:p>
            <a:pPr marL="355591" marR="1190596" indent="-343526">
              <a:lnSpc>
                <a:spcPts val="3460"/>
              </a:lnSpc>
              <a:spcBef>
                <a:spcPts val="760"/>
              </a:spcBef>
              <a:buChar char="•"/>
              <a:tabLst>
                <a:tab pos="355591" algn="l"/>
              </a:tabLst>
            </a:pPr>
            <a:r>
              <a:rPr sz="3200" dirty="0">
                <a:latin typeface="Times New Roman"/>
                <a:cs typeface="Times New Roman"/>
              </a:rPr>
              <a:t>Specify</a:t>
            </a:r>
            <a:r>
              <a:rPr sz="3200" spc="-31" dirty="0">
                <a:latin typeface="Times New Roman"/>
                <a:cs typeface="Times New Roman"/>
              </a:rPr>
              <a:t> </a:t>
            </a:r>
            <a:r>
              <a:rPr sz="3200" dirty="0">
                <a:latin typeface="Times New Roman"/>
                <a:cs typeface="Times New Roman"/>
              </a:rPr>
              <a:t>the</a:t>
            </a:r>
            <a:r>
              <a:rPr sz="3200" spc="5" dirty="0">
                <a:latin typeface="Times New Roman"/>
                <a:cs typeface="Times New Roman"/>
              </a:rPr>
              <a:t> </a:t>
            </a:r>
            <a:r>
              <a:rPr sz="3200" dirty="0">
                <a:latin typeface="Times New Roman"/>
                <a:cs typeface="Times New Roman"/>
              </a:rPr>
              <a:t>desired</a:t>
            </a:r>
            <a:r>
              <a:rPr sz="3200" spc="-25" dirty="0">
                <a:latin typeface="Times New Roman"/>
                <a:cs typeface="Times New Roman"/>
              </a:rPr>
              <a:t> </a:t>
            </a:r>
            <a:r>
              <a:rPr sz="3200" dirty="0">
                <a:latin typeface="Times New Roman"/>
                <a:cs typeface="Times New Roman"/>
              </a:rPr>
              <a:t>precision</a:t>
            </a:r>
            <a:r>
              <a:rPr sz="3200" spc="-20" dirty="0">
                <a:latin typeface="Times New Roman"/>
                <a:cs typeface="Times New Roman"/>
              </a:rPr>
              <a:t> </a:t>
            </a:r>
            <a:r>
              <a:rPr sz="3200" dirty="0">
                <a:latin typeface="Times New Roman"/>
                <a:cs typeface="Times New Roman"/>
              </a:rPr>
              <a:t>of</a:t>
            </a:r>
            <a:r>
              <a:rPr sz="3200" spc="5" dirty="0">
                <a:latin typeface="Times New Roman"/>
                <a:cs typeface="Times New Roman"/>
              </a:rPr>
              <a:t> </a:t>
            </a:r>
            <a:r>
              <a:rPr sz="3200" spc="-25" dirty="0">
                <a:latin typeface="Times New Roman"/>
                <a:cs typeface="Times New Roman"/>
              </a:rPr>
              <a:t>the </a:t>
            </a:r>
            <a:r>
              <a:rPr sz="3200" dirty="0">
                <a:latin typeface="Times New Roman"/>
                <a:cs typeface="Times New Roman"/>
              </a:rPr>
              <a:t>confidence</a:t>
            </a:r>
            <a:r>
              <a:rPr sz="3200" spc="-20" dirty="0">
                <a:latin typeface="Times New Roman"/>
                <a:cs typeface="Times New Roman"/>
              </a:rPr>
              <a:t> </a:t>
            </a:r>
            <a:r>
              <a:rPr sz="3200" spc="-11" dirty="0">
                <a:latin typeface="Times New Roman"/>
                <a:cs typeface="Times New Roman"/>
              </a:rPr>
              <a:t>interval</a:t>
            </a:r>
            <a:endParaRPr sz="3200">
              <a:latin typeface="Times New Roman"/>
              <a:cs typeface="Times New Roman"/>
            </a:endParaRPr>
          </a:p>
          <a:p>
            <a:pPr marL="355591" marR="49529" indent="-343526">
              <a:lnSpc>
                <a:spcPts val="3460"/>
              </a:lnSpc>
              <a:spcBef>
                <a:spcPts val="760"/>
              </a:spcBef>
              <a:buChar char="•"/>
              <a:tabLst>
                <a:tab pos="355591" algn="l"/>
              </a:tabLst>
            </a:pPr>
            <a:r>
              <a:rPr sz="3200" dirty="0">
                <a:latin typeface="Times New Roman"/>
                <a:cs typeface="Times New Roman"/>
              </a:rPr>
              <a:t>Select the</a:t>
            </a:r>
            <a:r>
              <a:rPr sz="3200" spc="-11" dirty="0">
                <a:latin typeface="Times New Roman"/>
                <a:cs typeface="Times New Roman"/>
              </a:rPr>
              <a:t> </a:t>
            </a:r>
            <a:r>
              <a:rPr sz="3200" dirty="0">
                <a:latin typeface="Times New Roman"/>
                <a:cs typeface="Times New Roman"/>
              </a:rPr>
              <a:t>confidence</a:t>
            </a:r>
            <a:r>
              <a:rPr sz="3200" spc="-31" dirty="0">
                <a:latin typeface="Times New Roman"/>
                <a:cs typeface="Times New Roman"/>
              </a:rPr>
              <a:t> </a:t>
            </a:r>
            <a:r>
              <a:rPr sz="3200" dirty="0">
                <a:latin typeface="Times New Roman"/>
                <a:cs typeface="Times New Roman"/>
              </a:rPr>
              <a:t>level</a:t>
            </a:r>
            <a:r>
              <a:rPr sz="3200" spc="-25" dirty="0">
                <a:latin typeface="Times New Roman"/>
                <a:cs typeface="Times New Roman"/>
              </a:rPr>
              <a:t> </a:t>
            </a:r>
            <a:r>
              <a:rPr sz="3200" dirty="0">
                <a:latin typeface="Times New Roman"/>
                <a:cs typeface="Times New Roman"/>
              </a:rPr>
              <a:t>for</a:t>
            </a:r>
            <a:r>
              <a:rPr sz="3200" spc="-11" dirty="0">
                <a:latin typeface="Times New Roman"/>
                <a:cs typeface="Times New Roman"/>
              </a:rPr>
              <a:t> </a:t>
            </a:r>
            <a:r>
              <a:rPr sz="3200" dirty="0">
                <a:latin typeface="Times New Roman"/>
                <a:cs typeface="Times New Roman"/>
              </a:rPr>
              <a:t>the</a:t>
            </a:r>
            <a:r>
              <a:rPr sz="3200" spc="5" dirty="0">
                <a:latin typeface="Times New Roman"/>
                <a:cs typeface="Times New Roman"/>
              </a:rPr>
              <a:t> </a:t>
            </a:r>
            <a:r>
              <a:rPr sz="3200" spc="-11" dirty="0">
                <a:latin typeface="Times New Roman"/>
                <a:cs typeface="Times New Roman"/>
              </a:rPr>
              <a:t>interval </a:t>
            </a:r>
            <a:r>
              <a:rPr sz="3200" dirty="0">
                <a:latin typeface="Times New Roman"/>
                <a:cs typeface="Times New Roman"/>
              </a:rPr>
              <a:t>(95%,</a:t>
            </a:r>
            <a:r>
              <a:rPr sz="3200" spc="-40" dirty="0">
                <a:latin typeface="Times New Roman"/>
                <a:cs typeface="Times New Roman"/>
              </a:rPr>
              <a:t> </a:t>
            </a:r>
            <a:r>
              <a:rPr sz="3200" spc="-20" dirty="0">
                <a:latin typeface="Times New Roman"/>
                <a:cs typeface="Times New Roman"/>
              </a:rPr>
              <a:t>99%)</a:t>
            </a:r>
            <a:endParaRPr sz="3200">
              <a:latin typeface="Times New Roman"/>
              <a:cs typeface="Times New Roman"/>
            </a:endParaRPr>
          </a:p>
          <a:p>
            <a:pPr marL="355591" marR="5080" indent="-343526">
              <a:lnSpc>
                <a:spcPts val="3460"/>
              </a:lnSpc>
              <a:spcBef>
                <a:spcPts val="760"/>
              </a:spcBef>
              <a:buChar char="•"/>
              <a:tabLst>
                <a:tab pos="355591" algn="l"/>
              </a:tabLst>
            </a:pPr>
            <a:r>
              <a:rPr sz="3200" dirty="0">
                <a:latin typeface="Times New Roman"/>
                <a:cs typeface="Times New Roman"/>
              </a:rPr>
              <a:t>To</a:t>
            </a:r>
            <a:r>
              <a:rPr sz="3200" spc="-25" dirty="0">
                <a:latin typeface="Times New Roman"/>
                <a:cs typeface="Times New Roman"/>
              </a:rPr>
              <a:t> </a:t>
            </a:r>
            <a:r>
              <a:rPr sz="3200" dirty="0">
                <a:latin typeface="Times New Roman"/>
                <a:cs typeface="Times New Roman"/>
              </a:rPr>
              <a:t>use</a:t>
            </a:r>
            <a:r>
              <a:rPr sz="3200" spc="5" dirty="0">
                <a:latin typeface="Times New Roman"/>
                <a:cs typeface="Times New Roman"/>
              </a:rPr>
              <a:t> </a:t>
            </a:r>
            <a:r>
              <a:rPr sz="3200" dirty="0">
                <a:latin typeface="Times New Roman"/>
                <a:cs typeface="Times New Roman"/>
              </a:rPr>
              <a:t>table,</a:t>
            </a:r>
            <a:r>
              <a:rPr sz="3200" spc="-5" dirty="0">
                <a:latin typeface="Times New Roman"/>
                <a:cs typeface="Times New Roman"/>
              </a:rPr>
              <a:t> </a:t>
            </a:r>
            <a:r>
              <a:rPr sz="3200" dirty="0">
                <a:latin typeface="Times New Roman"/>
                <a:cs typeface="Times New Roman"/>
              </a:rPr>
              <a:t>standardize</a:t>
            </a:r>
            <a:r>
              <a:rPr sz="3200" spc="-35" dirty="0">
                <a:latin typeface="Times New Roman"/>
                <a:cs typeface="Times New Roman"/>
              </a:rPr>
              <a:t> </a:t>
            </a:r>
            <a:r>
              <a:rPr sz="3200" dirty="0">
                <a:latin typeface="Times New Roman"/>
                <a:cs typeface="Times New Roman"/>
              </a:rPr>
              <a:t>the</a:t>
            </a:r>
            <a:r>
              <a:rPr sz="3200" spc="-5" dirty="0">
                <a:latin typeface="Times New Roman"/>
                <a:cs typeface="Times New Roman"/>
              </a:rPr>
              <a:t> </a:t>
            </a:r>
            <a:r>
              <a:rPr sz="3200" dirty="0">
                <a:latin typeface="Times New Roman"/>
                <a:cs typeface="Times New Roman"/>
              </a:rPr>
              <a:t>total</a:t>
            </a:r>
            <a:r>
              <a:rPr sz="3200" spc="-25" dirty="0">
                <a:latin typeface="Times New Roman"/>
                <a:cs typeface="Times New Roman"/>
              </a:rPr>
              <a:t> </a:t>
            </a:r>
            <a:r>
              <a:rPr sz="3200" dirty="0">
                <a:latin typeface="Times New Roman"/>
                <a:cs typeface="Times New Roman"/>
              </a:rPr>
              <a:t>width</a:t>
            </a:r>
            <a:r>
              <a:rPr sz="3200" spc="-20" dirty="0">
                <a:latin typeface="Times New Roman"/>
                <a:cs typeface="Times New Roman"/>
              </a:rPr>
              <a:t> </a:t>
            </a:r>
            <a:r>
              <a:rPr sz="3200" spc="-25" dirty="0">
                <a:latin typeface="Times New Roman"/>
                <a:cs typeface="Times New Roman"/>
              </a:rPr>
              <a:t>of </a:t>
            </a:r>
            <a:r>
              <a:rPr sz="3200" dirty="0">
                <a:latin typeface="Times New Roman"/>
                <a:cs typeface="Times New Roman"/>
              </a:rPr>
              <a:t>the</a:t>
            </a:r>
            <a:r>
              <a:rPr sz="3200" spc="-11" dirty="0">
                <a:latin typeface="Times New Roman"/>
                <a:cs typeface="Times New Roman"/>
              </a:rPr>
              <a:t> </a:t>
            </a:r>
            <a:r>
              <a:rPr sz="3200" dirty="0">
                <a:latin typeface="Times New Roman"/>
                <a:cs typeface="Times New Roman"/>
              </a:rPr>
              <a:t>interval(SD/width</a:t>
            </a:r>
            <a:r>
              <a:rPr sz="3200" spc="-45" dirty="0">
                <a:latin typeface="Times New Roman"/>
                <a:cs typeface="Times New Roman"/>
              </a:rPr>
              <a:t> </a:t>
            </a:r>
            <a:r>
              <a:rPr sz="3200" dirty="0">
                <a:latin typeface="Times New Roman"/>
                <a:cs typeface="Times New Roman"/>
              </a:rPr>
              <a:t>of</a:t>
            </a:r>
            <a:r>
              <a:rPr sz="3200" spc="-5" dirty="0">
                <a:latin typeface="Times New Roman"/>
                <a:cs typeface="Times New Roman"/>
              </a:rPr>
              <a:t> </a:t>
            </a:r>
            <a:r>
              <a:rPr sz="3200" spc="-11" dirty="0">
                <a:latin typeface="Times New Roman"/>
                <a:cs typeface="Times New Roman"/>
              </a:rPr>
              <a:t>interval)</a:t>
            </a:r>
            <a:endParaRPr sz="3200">
              <a:latin typeface="Times New Roman"/>
              <a:cs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119578">
              <a:spcBef>
                <a:spcPts val="105"/>
              </a:spcBef>
            </a:pPr>
            <a:r>
              <a:rPr sz="4400" b="0" dirty="0">
                <a:latin typeface="Times New Roman"/>
                <a:cs typeface="Times New Roman"/>
              </a:rPr>
              <a:t>Fixed sample</a:t>
            </a:r>
            <a:r>
              <a:rPr sz="4400" b="0" spc="5" dirty="0">
                <a:latin typeface="Times New Roman"/>
                <a:cs typeface="Times New Roman"/>
              </a:rPr>
              <a:t> </a:t>
            </a:r>
            <a:r>
              <a:rPr sz="4400" b="0" spc="-20" dirty="0">
                <a:latin typeface="Times New Roman"/>
                <a:cs typeface="Times New Roman"/>
              </a:rPr>
              <a:t>size</a:t>
            </a:r>
            <a:endParaRPr sz="4400">
              <a:latin typeface="Times New Roman"/>
              <a:cs typeface="Times New Roman"/>
            </a:endParaRPr>
          </a:p>
        </p:txBody>
      </p:sp>
      <p:sp>
        <p:nvSpPr>
          <p:cNvPr id="3" name="object 3"/>
          <p:cNvSpPr txBox="1"/>
          <p:nvPr/>
        </p:nvSpPr>
        <p:spPr>
          <a:xfrm>
            <a:off x="764543" y="1904213"/>
            <a:ext cx="7413625" cy="3763210"/>
          </a:xfrm>
          <a:prstGeom prst="rect">
            <a:avLst/>
          </a:prstGeom>
        </p:spPr>
        <p:txBody>
          <a:bodyPr vert="horz" wrap="square" lIns="0" tIns="109855" rIns="0" bIns="0" rtlCol="0">
            <a:spAutoFit/>
          </a:bodyPr>
          <a:lstStyle/>
          <a:p>
            <a:pPr marL="355591" indent="-342891">
              <a:spcBef>
                <a:spcPts val="865"/>
              </a:spcBef>
              <a:buChar char="•"/>
              <a:tabLst>
                <a:tab pos="355591" algn="l"/>
              </a:tabLst>
            </a:pPr>
            <a:r>
              <a:rPr sz="3200" dirty="0">
                <a:latin typeface="Times New Roman"/>
                <a:cs typeface="Times New Roman"/>
              </a:rPr>
              <a:t>For</a:t>
            </a:r>
            <a:r>
              <a:rPr sz="3200" spc="-25" dirty="0">
                <a:latin typeface="Times New Roman"/>
                <a:cs typeface="Times New Roman"/>
              </a:rPr>
              <a:t> </a:t>
            </a:r>
            <a:r>
              <a:rPr sz="3200" dirty="0">
                <a:latin typeface="Times New Roman"/>
                <a:cs typeface="Times New Roman"/>
              </a:rPr>
              <a:t>secondary</a:t>
            </a:r>
            <a:r>
              <a:rPr sz="3200" spc="-35" dirty="0">
                <a:latin typeface="Times New Roman"/>
                <a:cs typeface="Times New Roman"/>
              </a:rPr>
              <a:t> </a:t>
            </a:r>
            <a:r>
              <a:rPr sz="3200" dirty="0">
                <a:latin typeface="Times New Roman"/>
                <a:cs typeface="Times New Roman"/>
              </a:rPr>
              <a:t>data</a:t>
            </a:r>
            <a:r>
              <a:rPr sz="3200" spc="11" dirty="0">
                <a:latin typeface="Times New Roman"/>
                <a:cs typeface="Times New Roman"/>
              </a:rPr>
              <a:t> </a:t>
            </a:r>
            <a:r>
              <a:rPr sz="3200" spc="-11" dirty="0">
                <a:latin typeface="Times New Roman"/>
                <a:cs typeface="Times New Roman"/>
              </a:rPr>
              <a:t>analysis</a:t>
            </a:r>
            <a:endParaRPr sz="3200">
              <a:latin typeface="Times New Roman"/>
              <a:cs typeface="Times New Roman"/>
            </a:endParaRPr>
          </a:p>
          <a:p>
            <a:pPr marL="355591" marR="5080" indent="-343526">
              <a:spcBef>
                <a:spcPts val="771"/>
              </a:spcBef>
              <a:buChar char="•"/>
              <a:tabLst>
                <a:tab pos="355591" algn="l"/>
              </a:tabLst>
            </a:pPr>
            <a:r>
              <a:rPr sz="3200" dirty="0">
                <a:latin typeface="Times New Roman"/>
                <a:cs typeface="Times New Roman"/>
              </a:rPr>
              <a:t>For</a:t>
            </a:r>
            <a:r>
              <a:rPr sz="3200" spc="-20" dirty="0">
                <a:latin typeface="Times New Roman"/>
                <a:cs typeface="Times New Roman"/>
              </a:rPr>
              <a:t> </a:t>
            </a:r>
            <a:r>
              <a:rPr sz="3200" dirty="0">
                <a:latin typeface="Times New Roman"/>
                <a:cs typeface="Times New Roman"/>
              </a:rPr>
              <a:t>review</a:t>
            </a:r>
            <a:r>
              <a:rPr sz="3200" spc="-15" dirty="0">
                <a:latin typeface="Times New Roman"/>
                <a:cs typeface="Times New Roman"/>
              </a:rPr>
              <a:t> </a:t>
            </a:r>
            <a:r>
              <a:rPr sz="3200" dirty="0">
                <a:latin typeface="Times New Roman"/>
                <a:cs typeface="Times New Roman"/>
              </a:rPr>
              <a:t>of</a:t>
            </a:r>
            <a:r>
              <a:rPr sz="3200" spc="5" dirty="0">
                <a:latin typeface="Times New Roman"/>
                <a:cs typeface="Times New Roman"/>
              </a:rPr>
              <a:t> </a:t>
            </a:r>
            <a:r>
              <a:rPr sz="3200" dirty="0">
                <a:latin typeface="Times New Roman"/>
                <a:cs typeface="Times New Roman"/>
              </a:rPr>
              <a:t>articles</a:t>
            </a:r>
            <a:r>
              <a:rPr sz="3200" spc="-15" dirty="0">
                <a:latin typeface="Times New Roman"/>
                <a:cs typeface="Times New Roman"/>
              </a:rPr>
              <a:t> </a:t>
            </a:r>
            <a:r>
              <a:rPr sz="3200" dirty="0">
                <a:latin typeface="Times New Roman"/>
                <a:cs typeface="Times New Roman"/>
              </a:rPr>
              <a:t>to determine</a:t>
            </a:r>
            <a:r>
              <a:rPr sz="3200" spc="-20" dirty="0">
                <a:latin typeface="Times New Roman"/>
                <a:cs typeface="Times New Roman"/>
              </a:rPr>
              <a:t> </a:t>
            </a:r>
            <a:r>
              <a:rPr sz="3200" spc="-11" dirty="0">
                <a:latin typeface="Times New Roman"/>
                <a:cs typeface="Times New Roman"/>
              </a:rPr>
              <a:t>whether </a:t>
            </a:r>
            <a:r>
              <a:rPr sz="3200" dirty="0">
                <a:latin typeface="Times New Roman"/>
                <a:cs typeface="Times New Roman"/>
              </a:rPr>
              <a:t>the study</a:t>
            </a:r>
            <a:r>
              <a:rPr sz="3200" spc="-15" dirty="0">
                <a:latin typeface="Times New Roman"/>
                <a:cs typeface="Times New Roman"/>
              </a:rPr>
              <a:t> </a:t>
            </a:r>
            <a:r>
              <a:rPr sz="3200" dirty="0">
                <a:latin typeface="Times New Roman"/>
                <a:cs typeface="Times New Roman"/>
              </a:rPr>
              <a:t>had</a:t>
            </a:r>
            <a:r>
              <a:rPr sz="3200" spc="-15" dirty="0">
                <a:latin typeface="Times New Roman"/>
                <a:cs typeface="Times New Roman"/>
              </a:rPr>
              <a:t> </a:t>
            </a:r>
            <a:r>
              <a:rPr sz="3200" dirty="0">
                <a:latin typeface="Times New Roman"/>
                <a:cs typeface="Times New Roman"/>
              </a:rPr>
              <a:t>the</a:t>
            </a:r>
            <a:r>
              <a:rPr sz="3200" spc="-15" dirty="0">
                <a:latin typeface="Times New Roman"/>
                <a:cs typeface="Times New Roman"/>
              </a:rPr>
              <a:t> </a:t>
            </a:r>
            <a:r>
              <a:rPr sz="3200" dirty="0">
                <a:latin typeface="Times New Roman"/>
                <a:cs typeface="Times New Roman"/>
              </a:rPr>
              <a:t>power</a:t>
            </a:r>
            <a:r>
              <a:rPr sz="3200" spc="-15" dirty="0">
                <a:latin typeface="Times New Roman"/>
                <a:cs typeface="Times New Roman"/>
              </a:rPr>
              <a:t> </a:t>
            </a:r>
            <a:r>
              <a:rPr sz="3200" dirty="0">
                <a:latin typeface="Times New Roman"/>
                <a:cs typeface="Times New Roman"/>
              </a:rPr>
              <a:t>to show</a:t>
            </a:r>
            <a:r>
              <a:rPr sz="3200" spc="-15" dirty="0">
                <a:latin typeface="Times New Roman"/>
                <a:cs typeface="Times New Roman"/>
              </a:rPr>
              <a:t> </a:t>
            </a:r>
            <a:r>
              <a:rPr sz="3200" spc="-51" dirty="0">
                <a:latin typeface="Times New Roman"/>
                <a:cs typeface="Times New Roman"/>
              </a:rPr>
              <a:t>a </a:t>
            </a:r>
            <a:r>
              <a:rPr sz="3200" spc="-11" dirty="0">
                <a:latin typeface="Times New Roman"/>
                <a:cs typeface="Times New Roman"/>
              </a:rPr>
              <a:t>difference</a:t>
            </a:r>
            <a:endParaRPr sz="3200">
              <a:latin typeface="Times New Roman"/>
              <a:cs typeface="Times New Roman"/>
            </a:endParaRPr>
          </a:p>
          <a:p>
            <a:pPr marL="355591" marR="681974" indent="-343526">
              <a:spcBef>
                <a:spcPts val="771"/>
              </a:spcBef>
              <a:buChar char="•"/>
              <a:tabLst>
                <a:tab pos="355591" algn="l"/>
              </a:tabLst>
            </a:pPr>
            <a:r>
              <a:rPr sz="3200" dirty="0">
                <a:latin typeface="Times New Roman"/>
                <a:cs typeface="Times New Roman"/>
              </a:rPr>
              <a:t>Use the</a:t>
            </a:r>
            <a:r>
              <a:rPr sz="3200" spc="5" dirty="0">
                <a:latin typeface="Times New Roman"/>
                <a:cs typeface="Times New Roman"/>
              </a:rPr>
              <a:t> </a:t>
            </a:r>
            <a:r>
              <a:rPr sz="3200" dirty="0">
                <a:latin typeface="Times New Roman"/>
                <a:cs typeface="Times New Roman"/>
              </a:rPr>
              <a:t>tables or</a:t>
            </a:r>
            <a:r>
              <a:rPr sz="3200" spc="-25" dirty="0">
                <a:latin typeface="Times New Roman"/>
                <a:cs typeface="Times New Roman"/>
              </a:rPr>
              <a:t> </a:t>
            </a:r>
            <a:r>
              <a:rPr sz="3200" dirty="0">
                <a:latin typeface="Times New Roman"/>
                <a:cs typeface="Times New Roman"/>
              </a:rPr>
              <a:t>formulas</a:t>
            </a:r>
            <a:r>
              <a:rPr sz="3200" spc="-25" dirty="0">
                <a:latin typeface="Times New Roman"/>
                <a:cs typeface="Times New Roman"/>
              </a:rPr>
              <a:t> </a:t>
            </a:r>
            <a:r>
              <a:rPr sz="3200" dirty="0">
                <a:latin typeface="Times New Roman"/>
                <a:cs typeface="Times New Roman"/>
              </a:rPr>
              <a:t>and</a:t>
            </a:r>
            <a:r>
              <a:rPr sz="3200" spc="-15" dirty="0">
                <a:latin typeface="Times New Roman"/>
                <a:cs typeface="Times New Roman"/>
              </a:rPr>
              <a:t> </a:t>
            </a:r>
            <a:r>
              <a:rPr sz="3200" spc="-20" dirty="0">
                <a:latin typeface="Times New Roman"/>
                <a:cs typeface="Times New Roman"/>
              </a:rPr>
              <a:t>work </a:t>
            </a:r>
            <a:r>
              <a:rPr sz="3200" dirty="0">
                <a:latin typeface="Times New Roman"/>
                <a:cs typeface="Times New Roman"/>
              </a:rPr>
              <a:t>backwards</a:t>
            </a:r>
            <a:r>
              <a:rPr sz="3200" spc="-40" dirty="0">
                <a:latin typeface="Times New Roman"/>
                <a:cs typeface="Times New Roman"/>
              </a:rPr>
              <a:t> </a:t>
            </a:r>
            <a:r>
              <a:rPr sz="3200" dirty="0">
                <a:latin typeface="Times New Roman"/>
                <a:cs typeface="Times New Roman"/>
              </a:rPr>
              <a:t>to estimate the</a:t>
            </a:r>
            <a:r>
              <a:rPr sz="3200" spc="-20" dirty="0">
                <a:latin typeface="Times New Roman"/>
                <a:cs typeface="Times New Roman"/>
              </a:rPr>
              <a:t> </a:t>
            </a:r>
            <a:r>
              <a:rPr sz="3200" dirty="0">
                <a:latin typeface="Times New Roman"/>
                <a:cs typeface="Times New Roman"/>
              </a:rPr>
              <a:t>power</a:t>
            </a:r>
            <a:r>
              <a:rPr sz="3200" spc="-15" dirty="0">
                <a:latin typeface="Times New Roman"/>
                <a:cs typeface="Times New Roman"/>
              </a:rPr>
              <a:t> </a:t>
            </a:r>
            <a:r>
              <a:rPr sz="3200" dirty="0">
                <a:latin typeface="Times New Roman"/>
                <a:cs typeface="Times New Roman"/>
              </a:rPr>
              <a:t>or</a:t>
            </a:r>
            <a:r>
              <a:rPr sz="3200" spc="-11" dirty="0">
                <a:latin typeface="Times New Roman"/>
                <a:cs typeface="Times New Roman"/>
              </a:rPr>
              <a:t> </a:t>
            </a:r>
            <a:r>
              <a:rPr sz="3200" spc="-25" dirty="0">
                <a:latin typeface="Times New Roman"/>
                <a:cs typeface="Times New Roman"/>
              </a:rPr>
              <a:t>the </a:t>
            </a:r>
            <a:r>
              <a:rPr sz="3200" dirty="0">
                <a:latin typeface="Times New Roman"/>
                <a:cs typeface="Times New Roman"/>
              </a:rPr>
              <a:t>effect</a:t>
            </a:r>
            <a:r>
              <a:rPr sz="3200" spc="-15" dirty="0">
                <a:latin typeface="Times New Roman"/>
                <a:cs typeface="Times New Roman"/>
              </a:rPr>
              <a:t> </a:t>
            </a:r>
            <a:r>
              <a:rPr sz="3200" spc="-20" dirty="0">
                <a:latin typeface="Times New Roman"/>
                <a:cs typeface="Times New Roman"/>
              </a:rPr>
              <a:t>size</a:t>
            </a:r>
            <a:endParaRPr sz="3200">
              <a:latin typeface="Times New Roman"/>
              <a:cs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3"/>
            <a:ext cx="10994473" cy="690574"/>
          </a:xfrm>
          <a:prstGeom prst="rect">
            <a:avLst/>
          </a:prstGeom>
        </p:spPr>
        <p:txBody>
          <a:bodyPr vert="horz" wrap="square" lIns="0" tIns="13335" rIns="0" bIns="0" rtlCol="0">
            <a:spAutoFit/>
          </a:bodyPr>
          <a:lstStyle/>
          <a:p>
            <a:pPr marL="3687353" marR="5080" indent="-3284773">
              <a:spcBef>
                <a:spcPts val="105"/>
              </a:spcBef>
            </a:pPr>
            <a:r>
              <a:rPr sz="4400" b="0" dirty="0">
                <a:latin typeface="Times New Roman"/>
                <a:cs typeface="Times New Roman"/>
              </a:rPr>
              <a:t>Strategies</a:t>
            </a:r>
            <a:r>
              <a:rPr sz="4400" b="0" spc="-15" dirty="0">
                <a:latin typeface="Times New Roman"/>
                <a:cs typeface="Times New Roman"/>
              </a:rPr>
              <a:t> </a:t>
            </a:r>
            <a:r>
              <a:rPr sz="4400" b="0" dirty="0">
                <a:latin typeface="Times New Roman"/>
                <a:cs typeface="Times New Roman"/>
              </a:rPr>
              <a:t>for</a:t>
            </a:r>
            <a:r>
              <a:rPr sz="4400" b="0" spc="-25" dirty="0">
                <a:latin typeface="Times New Roman"/>
                <a:cs typeface="Times New Roman"/>
              </a:rPr>
              <a:t> </a:t>
            </a:r>
            <a:r>
              <a:rPr sz="4400" b="0" dirty="0">
                <a:latin typeface="Times New Roman"/>
                <a:cs typeface="Times New Roman"/>
              </a:rPr>
              <a:t>minimizing </a:t>
            </a:r>
            <a:r>
              <a:rPr sz="4400" b="0" spc="-11" dirty="0">
                <a:latin typeface="Times New Roman"/>
                <a:cs typeface="Times New Roman"/>
              </a:rPr>
              <a:t>sample </a:t>
            </a:r>
            <a:r>
              <a:rPr sz="4400" b="0" spc="-20" dirty="0">
                <a:latin typeface="Times New Roman"/>
                <a:cs typeface="Times New Roman"/>
              </a:rPr>
              <a:t>size</a:t>
            </a:r>
            <a:endParaRPr sz="4400">
              <a:latin typeface="Times New Roman"/>
              <a:cs typeface="Times New Roman"/>
            </a:endParaRPr>
          </a:p>
        </p:txBody>
      </p:sp>
      <p:sp>
        <p:nvSpPr>
          <p:cNvPr id="3" name="object 3"/>
          <p:cNvSpPr txBox="1"/>
          <p:nvPr/>
        </p:nvSpPr>
        <p:spPr>
          <a:xfrm>
            <a:off x="764542" y="1904215"/>
            <a:ext cx="5248275" cy="2983509"/>
          </a:xfrm>
          <a:prstGeom prst="rect">
            <a:avLst/>
          </a:prstGeom>
        </p:spPr>
        <p:txBody>
          <a:bodyPr vert="horz" wrap="square" lIns="0" tIns="109855" rIns="0" bIns="0" rtlCol="0">
            <a:spAutoFit/>
          </a:bodyPr>
          <a:lstStyle/>
          <a:p>
            <a:pPr marL="355591" indent="-342891">
              <a:spcBef>
                <a:spcPts val="865"/>
              </a:spcBef>
              <a:buChar char="•"/>
              <a:tabLst>
                <a:tab pos="355591" algn="l"/>
              </a:tabLst>
            </a:pPr>
            <a:r>
              <a:rPr sz="3200" dirty="0">
                <a:latin typeface="Times New Roman"/>
                <a:cs typeface="Times New Roman"/>
              </a:rPr>
              <a:t>Use</a:t>
            </a:r>
            <a:r>
              <a:rPr sz="3200" spc="11" dirty="0">
                <a:latin typeface="Times New Roman"/>
                <a:cs typeface="Times New Roman"/>
              </a:rPr>
              <a:t> </a:t>
            </a:r>
            <a:r>
              <a:rPr sz="3200" dirty="0">
                <a:latin typeface="Times New Roman"/>
                <a:cs typeface="Times New Roman"/>
              </a:rPr>
              <a:t>continuous</a:t>
            </a:r>
            <a:r>
              <a:rPr sz="3200" spc="-31" dirty="0">
                <a:latin typeface="Times New Roman"/>
                <a:cs typeface="Times New Roman"/>
              </a:rPr>
              <a:t> </a:t>
            </a:r>
            <a:r>
              <a:rPr sz="3200" spc="-11" dirty="0">
                <a:latin typeface="Times New Roman"/>
                <a:cs typeface="Times New Roman"/>
              </a:rPr>
              <a:t>variables</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Use</a:t>
            </a:r>
            <a:r>
              <a:rPr sz="3200" spc="5" dirty="0">
                <a:latin typeface="Times New Roman"/>
                <a:cs typeface="Times New Roman"/>
              </a:rPr>
              <a:t> </a:t>
            </a:r>
            <a:r>
              <a:rPr sz="3200" dirty="0">
                <a:latin typeface="Times New Roman"/>
                <a:cs typeface="Times New Roman"/>
              </a:rPr>
              <a:t>paired</a:t>
            </a:r>
            <a:r>
              <a:rPr sz="3200" spc="-15" dirty="0">
                <a:latin typeface="Times New Roman"/>
                <a:cs typeface="Times New Roman"/>
              </a:rPr>
              <a:t> </a:t>
            </a:r>
            <a:r>
              <a:rPr sz="3200" spc="-11" dirty="0">
                <a:latin typeface="Times New Roman"/>
                <a:cs typeface="Times New Roman"/>
              </a:rPr>
              <a:t>measurements</a:t>
            </a:r>
            <a:endParaRPr sz="3200">
              <a:latin typeface="Times New Roman"/>
              <a:cs typeface="Times New Roman"/>
            </a:endParaRPr>
          </a:p>
          <a:p>
            <a:pPr marL="355591" indent="-342891">
              <a:spcBef>
                <a:spcPts val="765"/>
              </a:spcBef>
              <a:buChar char="•"/>
              <a:tabLst>
                <a:tab pos="355591" algn="l"/>
              </a:tabLst>
            </a:pPr>
            <a:r>
              <a:rPr sz="3200" dirty="0">
                <a:latin typeface="Times New Roman"/>
                <a:cs typeface="Times New Roman"/>
              </a:rPr>
              <a:t>Use more</a:t>
            </a:r>
            <a:r>
              <a:rPr sz="3200" spc="-15" dirty="0">
                <a:latin typeface="Times New Roman"/>
                <a:cs typeface="Times New Roman"/>
              </a:rPr>
              <a:t> </a:t>
            </a:r>
            <a:r>
              <a:rPr sz="3200" dirty="0">
                <a:latin typeface="Times New Roman"/>
                <a:cs typeface="Times New Roman"/>
              </a:rPr>
              <a:t>precise</a:t>
            </a:r>
            <a:r>
              <a:rPr sz="3200" spc="-15" dirty="0">
                <a:latin typeface="Times New Roman"/>
                <a:cs typeface="Times New Roman"/>
              </a:rPr>
              <a:t> </a:t>
            </a:r>
            <a:r>
              <a:rPr sz="3200" spc="-11" dirty="0">
                <a:latin typeface="Times New Roman"/>
                <a:cs typeface="Times New Roman"/>
              </a:rPr>
              <a:t>variables</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Use</a:t>
            </a:r>
            <a:r>
              <a:rPr sz="3200" spc="11" dirty="0">
                <a:latin typeface="Times New Roman"/>
                <a:cs typeface="Times New Roman"/>
              </a:rPr>
              <a:t> </a:t>
            </a:r>
            <a:r>
              <a:rPr sz="3200" dirty="0">
                <a:latin typeface="Times New Roman"/>
                <a:cs typeface="Times New Roman"/>
              </a:rPr>
              <a:t>unequal</a:t>
            </a:r>
            <a:r>
              <a:rPr sz="3200" spc="-31" dirty="0">
                <a:latin typeface="Times New Roman"/>
                <a:cs typeface="Times New Roman"/>
              </a:rPr>
              <a:t> </a:t>
            </a:r>
            <a:r>
              <a:rPr sz="3200" dirty="0">
                <a:latin typeface="Times New Roman"/>
                <a:cs typeface="Times New Roman"/>
              </a:rPr>
              <a:t>group</a:t>
            </a:r>
            <a:r>
              <a:rPr sz="3200" spc="-25" dirty="0">
                <a:latin typeface="Times New Roman"/>
                <a:cs typeface="Times New Roman"/>
              </a:rPr>
              <a:t> </a:t>
            </a:r>
            <a:r>
              <a:rPr sz="3200" spc="-11" dirty="0">
                <a:latin typeface="Times New Roman"/>
                <a:cs typeface="Times New Roman"/>
              </a:rPr>
              <a:t>sizes</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Use</a:t>
            </a:r>
            <a:r>
              <a:rPr sz="3200" spc="-5" dirty="0">
                <a:latin typeface="Times New Roman"/>
                <a:cs typeface="Times New Roman"/>
              </a:rPr>
              <a:t> </a:t>
            </a:r>
            <a:r>
              <a:rPr sz="3200" dirty="0">
                <a:latin typeface="Times New Roman"/>
                <a:cs typeface="Times New Roman"/>
              </a:rPr>
              <a:t>a</a:t>
            </a:r>
            <a:r>
              <a:rPr sz="3200" spc="5" dirty="0">
                <a:latin typeface="Times New Roman"/>
                <a:cs typeface="Times New Roman"/>
              </a:rPr>
              <a:t> </a:t>
            </a:r>
            <a:r>
              <a:rPr sz="3200" dirty="0">
                <a:latin typeface="Times New Roman"/>
                <a:cs typeface="Times New Roman"/>
              </a:rPr>
              <a:t>more</a:t>
            </a:r>
            <a:r>
              <a:rPr sz="3200" spc="-25" dirty="0">
                <a:latin typeface="Times New Roman"/>
                <a:cs typeface="Times New Roman"/>
              </a:rPr>
              <a:t> </a:t>
            </a:r>
            <a:r>
              <a:rPr sz="3200" dirty="0">
                <a:latin typeface="Times New Roman"/>
                <a:cs typeface="Times New Roman"/>
              </a:rPr>
              <a:t>common</a:t>
            </a:r>
            <a:r>
              <a:rPr sz="3200" spc="-35" dirty="0">
                <a:latin typeface="Times New Roman"/>
                <a:cs typeface="Times New Roman"/>
              </a:rPr>
              <a:t> </a:t>
            </a:r>
            <a:r>
              <a:rPr sz="3200" spc="-11" dirty="0">
                <a:latin typeface="Times New Roman"/>
                <a:cs typeface="Times New Roman"/>
              </a:rPr>
              <a:t>outcome</a:t>
            </a:r>
            <a:endParaRPr sz="3200">
              <a:latin typeface="Times New Roman"/>
              <a:cs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71</a:t>
            </a:r>
            <a:endParaRPr sz="1400">
              <a:latin typeface="Times New Roman"/>
              <a:cs typeface="Times New Roman"/>
            </a:endParaRPr>
          </a:p>
        </p:txBody>
      </p:sp>
      <p:sp>
        <p:nvSpPr>
          <p:cNvPr id="3" name="object 3"/>
          <p:cNvSpPr txBox="1">
            <a:spLocks noGrp="1"/>
          </p:cNvSpPr>
          <p:nvPr>
            <p:ph type="title"/>
          </p:nvPr>
        </p:nvSpPr>
        <p:spPr>
          <a:xfrm>
            <a:off x="1120547" y="752733"/>
            <a:ext cx="6757671" cy="1104149"/>
          </a:xfrm>
          <a:prstGeom prst="rect">
            <a:avLst/>
          </a:prstGeom>
        </p:spPr>
        <p:txBody>
          <a:bodyPr vert="horz" wrap="square" lIns="0" tIns="115571" rIns="0" bIns="0" rtlCol="0">
            <a:spAutoFit/>
          </a:bodyPr>
          <a:lstStyle/>
          <a:p>
            <a:pPr marL="12700">
              <a:spcBef>
                <a:spcPts val="911"/>
              </a:spcBef>
            </a:pPr>
            <a:r>
              <a:rPr dirty="0"/>
              <a:t>Role</a:t>
            </a:r>
            <a:r>
              <a:rPr spc="-120" dirty="0"/>
              <a:t> </a:t>
            </a:r>
            <a:r>
              <a:rPr dirty="0"/>
              <a:t>of</a:t>
            </a:r>
            <a:r>
              <a:rPr spc="-115" dirty="0"/>
              <a:t> </a:t>
            </a:r>
            <a:r>
              <a:rPr dirty="0"/>
              <a:t>chance:</a:t>
            </a:r>
            <a:r>
              <a:rPr spc="-115" dirty="0"/>
              <a:t> </a:t>
            </a:r>
            <a:r>
              <a:rPr dirty="0"/>
              <a:t>sampling</a:t>
            </a:r>
            <a:r>
              <a:rPr spc="-131" dirty="0"/>
              <a:t> </a:t>
            </a:r>
            <a:r>
              <a:rPr spc="-11" dirty="0"/>
              <a:t>error</a:t>
            </a:r>
          </a:p>
          <a:p>
            <a:pPr marL="3926742">
              <a:spcBef>
                <a:spcPts val="545"/>
              </a:spcBef>
            </a:pPr>
            <a:r>
              <a:rPr sz="2400" b="0" spc="-11" dirty="0"/>
              <a:t>TRUTH</a:t>
            </a:r>
            <a:endParaRPr sz="2400"/>
          </a:p>
        </p:txBody>
      </p:sp>
      <p:sp>
        <p:nvSpPr>
          <p:cNvPr id="4" name="object 4"/>
          <p:cNvSpPr txBox="1"/>
          <p:nvPr/>
        </p:nvSpPr>
        <p:spPr>
          <a:xfrm>
            <a:off x="6016754" y="4859319"/>
            <a:ext cx="2520951" cy="700192"/>
          </a:xfrm>
          <a:prstGeom prst="rect">
            <a:avLst/>
          </a:prstGeom>
        </p:spPr>
        <p:txBody>
          <a:bodyPr vert="horz" wrap="square" lIns="0" tIns="0" rIns="0" bIns="0" rtlCol="0">
            <a:spAutoFit/>
          </a:bodyPr>
          <a:lstStyle/>
          <a:p>
            <a:pPr>
              <a:lnSpc>
                <a:spcPts val="2655"/>
              </a:lnSpc>
            </a:pPr>
            <a:r>
              <a:rPr dirty="0">
                <a:solidFill>
                  <a:srgbClr val="008000"/>
                </a:solidFill>
                <a:latin typeface="Arial"/>
                <a:cs typeface="Arial"/>
              </a:rPr>
              <a:t>Correct</a:t>
            </a:r>
            <a:r>
              <a:rPr spc="-45" dirty="0">
                <a:solidFill>
                  <a:srgbClr val="008000"/>
                </a:solidFill>
                <a:latin typeface="Arial"/>
                <a:cs typeface="Arial"/>
              </a:rPr>
              <a:t> </a:t>
            </a:r>
            <a:r>
              <a:rPr spc="-11" dirty="0">
                <a:solidFill>
                  <a:srgbClr val="008000"/>
                </a:solidFill>
                <a:latin typeface="Arial"/>
                <a:cs typeface="Arial"/>
              </a:rPr>
              <a:t>conclusion</a:t>
            </a:r>
            <a:endParaRPr>
              <a:latin typeface="Arial"/>
              <a:cs typeface="Arial"/>
            </a:endParaRPr>
          </a:p>
          <a:p>
            <a:pPr marL="69849">
              <a:spcBef>
                <a:spcPts val="575"/>
              </a:spcBef>
            </a:pPr>
            <a:r>
              <a:rPr dirty="0">
                <a:solidFill>
                  <a:srgbClr val="008000"/>
                </a:solidFill>
                <a:latin typeface="Arial"/>
                <a:cs typeface="Arial"/>
              </a:rPr>
              <a:t>Confidence (1-</a:t>
            </a:r>
            <a:r>
              <a:rPr dirty="0">
                <a:solidFill>
                  <a:srgbClr val="008000"/>
                </a:solidFill>
                <a:latin typeface="Symbol"/>
                <a:cs typeface="Symbol"/>
              </a:rPr>
              <a:t></a:t>
            </a:r>
            <a:r>
              <a:rPr spc="31" dirty="0">
                <a:solidFill>
                  <a:srgbClr val="008000"/>
                </a:solidFill>
                <a:latin typeface="Times New Roman"/>
                <a:cs typeface="Times New Roman"/>
              </a:rPr>
              <a:t> </a:t>
            </a:r>
            <a:r>
              <a:rPr spc="-51" dirty="0">
                <a:solidFill>
                  <a:srgbClr val="008000"/>
                </a:solidFill>
                <a:latin typeface="Arial"/>
                <a:cs typeface="Arial"/>
              </a:rPr>
              <a:t>)</a:t>
            </a:r>
            <a:endParaRPr>
              <a:latin typeface="Arial"/>
              <a:cs typeface="Arial"/>
            </a:endParaRPr>
          </a:p>
        </p:txBody>
      </p:sp>
      <p:sp>
        <p:nvSpPr>
          <p:cNvPr id="5" name="object 5"/>
          <p:cNvSpPr/>
          <p:nvPr/>
        </p:nvSpPr>
        <p:spPr>
          <a:xfrm>
            <a:off x="5878067" y="4652773"/>
            <a:ext cx="2750820" cy="1274445"/>
          </a:xfrm>
          <a:custGeom>
            <a:avLst/>
            <a:gdLst/>
            <a:ahLst/>
            <a:cxnLst/>
            <a:rect l="l" t="t" r="r" b="b"/>
            <a:pathLst>
              <a:path w="2750820" h="1274445">
                <a:moveTo>
                  <a:pt x="2750819" y="0"/>
                </a:moveTo>
                <a:lnTo>
                  <a:pt x="0" y="0"/>
                </a:lnTo>
                <a:lnTo>
                  <a:pt x="0" y="1274064"/>
                </a:lnTo>
                <a:lnTo>
                  <a:pt x="2750819" y="1274064"/>
                </a:lnTo>
                <a:lnTo>
                  <a:pt x="2750819" y="0"/>
                </a:lnTo>
                <a:close/>
              </a:path>
            </a:pathLst>
          </a:custGeom>
          <a:solidFill>
            <a:srgbClr val="FFFFFF"/>
          </a:solidFill>
        </p:spPr>
        <p:txBody>
          <a:bodyPr wrap="square" lIns="0" tIns="0" rIns="0" bIns="0" rtlCol="0"/>
          <a:lstStyle/>
          <a:p>
            <a:endParaRPr/>
          </a:p>
        </p:txBody>
      </p:sp>
      <p:sp>
        <p:nvSpPr>
          <p:cNvPr id="6" name="object 6"/>
          <p:cNvSpPr txBox="1"/>
          <p:nvPr/>
        </p:nvSpPr>
        <p:spPr>
          <a:xfrm>
            <a:off x="6063363" y="4721017"/>
            <a:ext cx="2380615" cy="977191"/>
          </a:xfrm>
          <a:prstGeom prst="rect">
            <a:avLst/>
          </a:prstGeom>
        </p:spPr>
        <p:txBody>
          <a:bodyPr vert="horz" wrap="square" lIns="0" tIns="0" rIns="0" bIns="0" rtlCol="0">
            <a:spAutoFit/>
          </a:bodyPr>
          <a:lstStyle/>
          <a:p>
            <a:pPr algn="ctr">
              <a:lnSpc>
                <a:spcPts val="2655"/>
              </a:lnSpc>
            </a:pPr>
            <a:r>
              <a:rPr dirty="0">
                <a:solidFill>
                  <a:srgbClr val="008000"/>
                </a:solidFill>
                <a:latin typeface="Arial"/>
                <a:cs typeface="Arial"/>
              </a:rPr>
              <a:t>Not</a:t>
            </a:r>
            <a:r>
              <a:rPr spc="-40" dirty="0">
                <a:solidFill>
                  <a:srgbClr val="008000"/>
                </a:solidFill>
                <a:latin typeface="Arial"/>
                <a:cs typeface="Arial"/>
              </a:rPr>
              <a:t> </a:t>
            </a:r>
            <a:r>
              <a:rPr spc="-11" dirty="0">
                <a:solidFill>
                  <a:srgbClr val="008000"/>
                </a:solidFill>
                <a:latin typeface="Arial"/>
                <a:cs typeface="Arial"/>
              </a:rPr>
              <a:t>incorrect</a:t>
            </a:r>
            <a:endParaRPr>
              <a:latin typeface="Arial"/>
              <a:cs typeface="Arial"/>
            </a:endParaRPr>
          </a:p>
          <a:p>
            <a:pPr algn="ctr">
              <a:lnSpc>
                <a:spcPct val="100000"/>
              </a:lnSpc>
            </a:pPr>
            <a:r>
              <a:rPr dirty="0">
                <a:solidFill>
                  <a:srgbClr val="008000"/>
                </a:solidFill>
                <a:latin typeface="Arial"/>
                <a:cs typeface="Arial"/>
              </a:rPr>
              <a:t>conclusion</a:t>
            </a:r>
            <a:r>
              <a:rPr spc="-20" dirty="0">
                <a:solidFill>
                  <a:srgbClr val="008000"/>
                </a:solidFill>
                <a:latin typeface="Arial"/>
                <a:cs typeface="Arial"/>
              </a:rPr>
              <a:t> </a:t>
            </a:r>
            <a:r>
              <a:rPr spc="-11" dirty="0">
                <a:solidFill>
                  <a:srgbClr val="008000"/>
                </a:solidFill>
                <a:latin typeface="Arial"/>
                <a:cs typeface="Arial"/>
              </a:rPr>
              <a:t>(sigh!)</a:t>
            </a:r>
            <a:endParaRPr>
              <a:latin typeface="Arial"/>
              <a:cs typeface="Arial"/>
            </a:endParaRPr>
          </a:p>
          <a:p>
            <a:pPr algn="ctr">
              <a:spcBef>
                <a:spcPts val="575"/>
              </a:spcBef>
            </a:pPr>
            <a:r>
              <a:rPr dirty="0">
                <a:solidFill>
                  <a:srgbClr val="008000"/>
                </a:solidFill>
                <a:latin typeface="Arial"/>
                <a:cs typeface="Arial"/>
              </a:rPr>
              <a:t>Confidence (1-</a:t>
            </a:r>
            <a:r>
              <a:rPr dirty="0">
                <a:solidFill>
                  <a:srgbClr val="008000"/>
                </a:solidFill>
                <a:latin typeface="Symbol"/>
                <a:cs typeface="Symbol"/>
              </a:rPr>
              <a:t></a:t>
            </a:r>
            <a:r>
              <a:rPr spc="31" dirty="0">
                <a:solidFill>
                  <a:srgbClr val="008000"/>
                </a:solidFill>
                <a:latin typeface="Times New Roman"/>
                <a:cs typeface="Times New Roman"/>
              </a:rPr>
              <a:t> </a:t>
            </a:r>
            <a:r>
              <a:rPr spc="-51" dirty="0">
                <a:solidFill>
                  <a:srgbClr val="008000"/>
                </a:solidFill>
                <a:latin typeface="Arial"/>
                <a:cs typeface="Arial"/>
              </a:rPr>
              <a:t>)</a:t>
            </a:r>
            <a:endParaRPr>
              <a:latin typeface="Arial"/>
              <a:cs typeface="Arial"/>
            </a:endParaRPr>
          </a:p>
        </p:txBody>
      </p:sp>
      <p:sp>
        <p:nvSpPr>
          <p:cNvPr id="7" name="object 7"/>
          <p:cNvSpPr/>
          <p:nvPr/>
        </p:nvSpPr>
        <p:spPr>
          <a:xfrm>
            <a:off x="5897881" y="4655823"/>
            <a:ext cx="2752725" cy="1274445"/>
          </a:xfrm>
          <a:custGeom>
            <a:avLst/>
            <a:gdLst/>
            <a:ahLst/>
            <a:cxnLst/>
            <a:rect l="l" t="t" r="r" b="b"/>
            <a:pathLst>
              <a:path w="2752725" h="1274445">
                <a:moveTo>
                  <a:pt x="2752344" y="0"/>
                </a:moveTo>
                <a:lnTo>
                  <a:pt x="0" y="0"/>
                </a:lnTo>
                <a:lnTo>
                  <a:pt x="0" y="1274063"/>
                </a:lnTo>
                <a:lnTo>
                  <a:pt x="2752344" y="1274063"/>
                </a:lnTo>
                <a:lnTo>
                  <a:pt x="2752344" y="0"/>
                </a:lnTo>
                <a:close/>
              </a:path>
            </a:pathLst>
          </a:custGeom>
          <a:solidFill>
            <a:srgbClr val="FFFFFF"/>
          </a:solidFill>
        </p:spPr>
        <p:txBody>
          <a:bodyPr wrap="square" lIns="0" tIns="0" rIns="0" bIns="0" rtlCol="0"/>
          <a:lstStyle/>
          <a:p>
            <a:endParaRPr/>
          </a:p>
        </p:txBody>
      </p:sp>
      <p:graphicFrame>
        <p:nvGraphicFramePr>
          <p:cNvPr id="8" name="object 8"/>
          <p:cNvGraphicFramePr>
            <a:graphicFrameLocks noGrp="1"/>
          </p:cNvGraphicFramePr>
          <p:nvPr/>
        </p:nvGraphicFramePr>
        <p:xfrm>
          <a:off x="672086" y="1967486"/>
          <a:ext cx="8001634" cy="5648960"/>
        </p:xfrm>
        <a:graphic>
          <a:graphicData uri="http://schemas.openxmlformats.org/drawingml/2006/table">
            <a:tbl>
              <a:tblPr firstRow="1" bandRow="1">
                <a:tableStyleId>{2D5ABB26-0587-4C30-8999-92F81FD0307C}</a:tableStyleId>
              </a:tblPr>
              <a:tblGrid>
                <a:gridCol w="2361565">
                  <a:extLst>
                    <a:ext uri="{9D8B030D-6E8A-4147-A177-3AD203B41FA5}">
                      <a16:colId xmlns:a16="http://schemas.microsoft.com/office/drawing/2014/main" val="20000"/>
                    </a:ext>
                  </a:extLst>
                </a:gridCol>
                <a:gridCol w="2837180">
                  <a:extLst>
                    <a:ext uri="{9D8B030D-6E8A-4147-A177-3AD203B41FA5}">
                      <a16:colId xmlns:a16="http://schemas.microsoft.com/office/drawing/2014/main" val="20001"/>
                    </a:ext>
                  </a:extLst>
                </a:gridCol>
                <a:gridCol w="2802889">
                  <a:extLst>
                    <a:ext uri="{9D8B030D-6E8A-4147-A177-3AD203B41FA5}">
                      <a16:colId xmlns:a16="http://schemas.microsoft.com/office/drawing/2014/main" val="20002"/>
                    </a:ext>
                  </a:extLst>
                </a:gridCol>
              </a:tblGrid>
              <a:tr h="1952625">
                <a:tc>
                  <a:txBody>
                    <a:bodyPr/>
                    <a:lstStyle/>
                    <a:p>
                      <a:pPr>
                        <a:lnSpc>
                          <a:spcPct val="100000"/>
                        </a:lnSpc>
                        <a:spcBef>
                          <a:spcPts val="15"/>
                        </a:spcBef>
                      </a:pPr>
                      <a:endParaRPr sz="3200">
                        <a:latin typeface="Times New Roman"/>
                        <a:cs typeface="Times New Roman"/>
                      </a:endParaRPr>
                    </a:p>
                    <a:p>
                      <a:pPr marL="452755" marR="445134" indent="214629">
                        <a:lnSpc>
                          <a:spcPct val="100000"/>
                        </a:lnSpc>
                      </a:pPr>
                      <a:r>
                        <a:rPr sz="2400" spc="-10" dirty="0">
                          <a:latin typeface="Arial"/>
                          <a:cs typeface="Arial"/>
                        </a:rPr>
                        <a:t>STUDY FINDINGS</a:t>
                      </a:r>
                      <a:endParaRPr sz="2400">
                        <a:latin typeface="Arial"/>
                        <a:cs typeface="Arial"/>
                      </a:endParaRPr>
                    </a:p>
                  </a:txBody>
                  <a:tcPr marL="0" marR="0" marT="1905" marB="0">
                    <a:lnL w="381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tcPr>
                </a:tc>
                <a:tc>
                  <a:txBody>
                    <a:bodyPr/>
                    <a:lstStyle/>
                    <a:p>
                      <a:pPr marL="613410" marR="190500" indent="-433070">
                        <a:lnSpc>
                          <a:spcPct val="100000"/>
                        </a:lnSpc>
                        <a:spcBef>
                          <a:spcPts val="295"/>
                        </a:spcBef>
                      </a:pPr>
                      <a:r>
                        <a:rPr sz="2400" dirty="0">
                          <a:latin typeface="Arial"/>
                          <a:cs typeface="Arial"/>
                        </a:rPr>
                        <a:t>Intervention</a:t>
                      </a:r>
                      <a:r>
                        <a:rPr sz="2400" spc="-35" dirty="0">
                          <a:latin typeface="Arial"/>
                          <a:cs typeface="Arial"/>
                        </a:rPr>
                        <a:t> </a:t>
                      </a:r>
                      <a:r>
                        <a:rPr sz="2400" spc="-10" dirty="0">
                          <a:latin typeface="Arial"/>
                          <a:cs typeface="Arial"/>
                        </a:rPr>
                        <a:t>better </a:t>
                      </a:r>
                      <a:r>
                        <a:rPr sz="2400" dirty="0">
                          <a:latin typeface="Arial"/>
                          <a:cs typeface="Arial"/>
                        </a:rPr>
                        <a:t>than</a:t>
                      </a:r>
                      <a:r>
                        <a:rPr sz="2400" spc="-15" dirty="0">
                          <a:latin typeface="Arial"/>
                          <a:cs typeface="Arial"/>
                        </a:rPr>
                        <a:t> </a:t>
                      </a:r>
                      <a:r>
                        <a:rPr sz="2400" spc="-10" dirty="0">
                          <a:latin typeface="Arial"/>
                          <a:cs typeface="Arial"/>
                        </a:rPr>
                        <a:t>control</a:t>
                      </a:r>
                      <a:endParaRPr sz="2400">
                        <a:latin typeface="Arial"/>
                        <a:cs typeface="Arial"/>
                      </a:endParaRPr>
                    </a:p>
                  </a:txBody>
                  <a:tcPr marL="0" marR="0" marT="37465" marB="0">
                    <a:lnL w="12700">
                      <a:solidFill>
                        <a:srgbClr val="000000"/>
                      </a:solidFill>
                      <a:prstDash val="solid"/>
                    </a:lnL>
                    <a:lnR w="57150">
                      <a:solidFill>
                        <a:srgbClr val="000000"/>
                      </a:solidFill>
                      <a:prstDash val="solid"/>
                    </a:lnR>
                    <a:lnT w="38100">
                      <a:solidFill>
                        <a:srgbClr val="000000"/>
                      </a:solidFill>
                      <a:prstDash val="solid"/>
                    </a:lnT>
                    <a:lnB w="12700">
                      <a:solidFill>
                        <a:srgbClr val="000000"/>
                      </a:solidFill>
                      <a:prstDash val="solid"/>
                    </a:lnB>
                  </a:tcPr>
                </a:tc>
                <a:tc>
                  <a:txBody>
                    <a:bodyPr/>
                    <a:lstStyle/>
                    <a:p>
                      <a:pPr marL="732155" marR="187325" indent="-552450">
                        <a:lnSpc>
                          <a:spcPct val="100000"/>
                        </a:lnSpc>
                        <a:spcBef>
                          <a:spcPts val="295"/>
                        </a:spcBef>
                      </a:pPr>
                      <a:r>
                        <a:rPr sz="2400" dirty="0">
                          <a:latin typeface="Arial"/>
                          <a:cs typeface="Arial"/>
                        </a:rPr>
                        <a:t>Intervention</a:t>
                      </a:r>
                      <a:r>
                        <a:rPr sz="2400" spc="-20" dirty="0">
                          <a:latin typeface="Arial"/>
                          <a:cs typeface="Arial"/>
                        </a:rPr>
                        <a:t> same </a:t>
                      </a:r>
                      <a:r>
                        <a:rPr sz="2400" dirty="0">
                          <a:latin typeface="Arial"/>
                          <a:cs typeface="Arial"/>
                        </a:rPr>
                        <a:t>as </a:t>
                      </a:r>
                      <a:r>
                        <a:rPr sz="2400" spc="-10" dirty="0">
                          <a:latin typeface="Arial"/>
                          <a:cs typeface="Arial"/>
                        </a:rPr>
                        <a:t>control</a:t>
                      </a:r>
                      <a:endParaRPr sz="2400">
                        <a:latin typeface="Arial"/>
                        <a:cs typeface="Arial"/>
                      </a:endParaRPr>
                    </a:p>
                  </a:txBody>
                  <a:tcPr marL="0" marR="0" marT="37465" marB="0">
                    <a:lnL w="5715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684655">
                <a:tc>
                  <a:txBody>
                    <a:bodyPr/>
                    <a:lstStyle/>
                    <a:p>
                      <a:pPr marL="384175" marR="375920" algn="ctr">
                        <a:lnSpc>
                          <a:spcPct val="100000"/>
                        </a:lnSpc>
                        <a:spcBef>
                          <a:spcPts val="1745"/>
                        </a:spcBef>
                      </a:pPr>
                      <a:r>
                        <a:rPr sz="2400" spc="-10" dirty="0">
                          <a:latin typeface="Arial"/>
                          <a:cs typeface="Arial"/>
                        </a:rPr>
                        <a:t>Intervention </a:t>
                      </a:r>
                      <a:r>
                        <a:rPr sz="2400" dirty="0">
                          <a:latin typeface="Arial"/>
                          <a:cs typeface="Arial"/>
                        </a:rPr>
                        <a:t>better</a:t>
                      </a:r>
                      <a:r>
                        <a:rPr sz="2400" spc="-5" dirty="0">
                          <a:latin typeface="Arial"/>
                          <a:cs typeface="Arial"/>
                        </a:rPr>
                        <a:t> </a:t>
                      </a:r>
                      <a:r>
                        <a:rPr sz="2400" spc="-20" dirty="0">
                          <a:latin typeface="Arial"/>
                          <a:cs typeface="Arial"/>
                        </a:rPr>
                        <a:t>than </a:t>
                      </a:r>
                      <a:r>
                        <a:rPr sz="2400" spc="-10" dirty="0">
                          <a:latin typeface="Arial"/>
                          <a:cs typeface="Arial"/>
                        </a:rPr>
                        <a:t>control</a:t>
                      </a:r>
                      <a:endParaRPr sz="2400">
                        <a:latin typeface="Arial"/>
                        <a:cs typeface="Arial"/>
                      </a:endParaRPr>
                    </a:p>
                  </a:txBody>
                  <a:tcPr marL="0" marR="0" marT="221615"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3410" marR="159385" indent="-464820">
                        <a:lnSpc>
                          <a:spcPct val="120000"/>
                        </a:lnSpc>
                        <a:spcBef>
                          <a:spcPts val="1460"/>
                        </a:spcBef>
                      </a:pPr>
                      <a:r>
                        <a:rPr sz="2400" dirty="0">
                          <a:solidFill>
                            <a:srgbClr val="008000"/>
                          </a:solidFill>
                          <a:latin typeface="Arial"/>
                          <a:cs typeface="Arial"/>
                        </a:rPr>
                        <a:t>Correct</a:t>
                      </a:r>
                      <a:r>
                        <a:rPr sz="2400" spc="-45" dirty="0">
                          <a:solidFill>
                            <a:srgbClr val="008000"/>
                          </a:solidFill>
                          <a:latin typeface="Arial"/>
                          <a:cs typeface="Arial"/>
                        </a:rPr>
                        <a:t> </a:t>
                      </a:r>
                      <a:r>
                        <a:rPr sz="2400" spc="-10" dirty="0">
                          <a:solidFill>
                            <a:srgbClr val="008000"/>
                          </a:solidFill>
                          <a:latin typeface="Arial"/>
                          <a:cs typeface="Arial"/>
                        </a:rPr>
                        <a:t>conclusion </a:t>
                      </a:r>
                      <a:r>
                        <a:rPr sz="2400" dirty="0">
                          <a:solidFill>
                            <a:srgbClr val="008000"/>
                          </a:solidFill>
                          <a:latin typeface="Arial"/>
                          <a:cs typeface="Arial"/>
                        </a:rPr>
                        <a:t>Power</a:t>
                      </a:r>
                      <a:r>
                        <a:rPr sz="2400" spc="-10" dirty="0">
                          <a:solidFill>
                            <a:srgbClr val="008000"/>
                          </a:solidFill>
                          <a:latin typeface="Arial"/>
                          <a:cs typeface="Arial"/>
                        </a:rPr>
                        <a:t> (1-</a:t>
                      </a:r>
                      <a:r>
                        <a:rPr sz="2400" spc="-25" dirty="0">
                          <a:solidFill>
                            <a:srgbClr val="008000"/>
                          </a:solidFill>
                          <a:latin typeface="Symbol"/>
                          <a:cs typeface="Symbol"/>
                        </a:rPr>
                        <a:t></a:t>
                      </a:r>
                      <a:r>
                        <a:rPr sz="2400" spc="-25" dirty="0">
                          <a:solidFill>
                            <a:srgbClr val="008000"/>
                          </a:solidFill>
                          <a:latin typeface="Arial"/>
                          <a:cs typeface="Arial"/>
                        </a:rPr>
                        <a:t>)</a:t>
                      </a:r>
                      <a:endParaRPr sz="2400">
                        <a:latin typeface="Arial"/>
                        <a:cs typeface="Arial"/>
                      </a:endParaRPr>
                    </a:p>
                  </a:txBody>
                  <a:tcPr marL="0" marR="0" marT="185420" marB="0">
                    <a:lnL w="12700">
                      <a:solidFill>
                        <a:srgbClr val="000000"/>
                      </a:solidFill>
                      <a:prstDash val="solid"/>
                    </a:lnL>
                    <a:lnR w="5715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5"/>
                        </a:spcBef>
                      </a:pPr>
                      <a:endParaRPr sz="3200">
                        <a:latin typeface="Times New Roman"/>
                        <a:cs typeface="Times New Roman"/>
                      </a:endParaRPr>
                    </a:p>
                    <a:p>
                      <a:pPr marL="374015">
                        <a:lnSpc>
                          <a:spcPct val="100000"/>
                        </a:lnSpc>
                      </a:pPr>
                      <a:r>
                        <a:rPr sz="2400" dirty="0">
                          <a:solidFill>
                            <a:srgbClr val="CC0000"/>
                          </a:solidFill>
                          <a:latin typeface="Symbol"/>
                          <a:cs typeface="Symbol"/>
                        </a:rPr>
                        <a:t></a:t>
                      </a:r>
                      <a:r>
                        <a:rPr sz="2400" spc="45" dirty="0">
                          <a:solidFill>
                            <a:srgbClr val="CC0000"/>
                          </a:solidFill>
                          <a:latin typeface="Times New Roman"/>
                          <a:cs typeface="Times New Roman"/>
                        </a:rPr>
                        <a:t> </a:t>
                      </a:r>
                      <a:r>
                        <a:rPr sz="2400" dirty="0">
                          <a:solidFill>
                            <a:srgbClr val="CC0000"/>
                          </a:solidFill>
                          <a:latin typeface="Arial"/>
                          <a:cs typeface="Arial"/>
                        </a:rPr>
                        <a:t>error</a:t>
                      </a:r>
                      <a:r>
                        <a:rPr sz="2400" spc="-5" dirty="0">
                          <a:solidFill>
                            <a:srgbClr val="CC0000"/>
                          </a:solidFill>
                          <a:latin typeface="Arial"/>
                          <a:cs typeface="Arial"/>
                        </a:rPr>
                        <a:t> </a:t>
                      </a:r>
                      <a:r>
                        <a:rPr sz="2400" dirty="0">
                          <a:solidFill>
                            <a:srgbClr val="CC0000"/>
                          </a:solidFill>
                          <a:latin typeface="Arial"/>
                          <a:cs typeface="Arial"/>
                        </a:rPr>
                        <a:t>(type</a:t>
                      </a:r>
                      <a:r>
                        <a:rPr sz="2400" spc="-5" dirty="0">
                          <a:solidFill>
                            <a:srgbClr val="CC0000"/>
                          </a:solidFill>
                          <a:latin typeface="Arial"/>
                          <a:cs typeface="Arial"/>
                        </a:rPr>
                        <a:t> </a:t>
                      </a:r>
                      <a:r>
                        <a:rPr sz="2400" spc="-25" dirty="0">
                          <a:solidFill>
                            <a:srgbClr val="CC0000"/>
                          </a:solidFill>
                          <a:latin typeface="Arial"/>
                          <a:cs typeface="Arial"/>
                        </a:rPr>
                        <a:t>1)</a:t>
                      </a:r>
                      <a:endParaRPr sz="2400">
                        <a:latin typeface="Arial"/>
                        <a:cs typeface="Arial"/>
                      </a:endParaRPr>
                    </a:p>
                  </a:txBody>
                  <a:tcPr marL="0" marR="0" marT="3175" marB="0">
                    <a:lnL w="5715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011680">
                <a:tc>
                  <a:txBody>
                    <a:bodyPr/>
                    <a:lstStyle/>
                    <a:p>
                      <a:pPr marL="104775" marR="97155" indent="278765">
                        <a:lnSpc>
                          <a:spcPct val="100000"/>
                        </a:lnSpc>
                        <a:spcBef>
                          <a:spcPts val="1745"/>
                        </a:spcBef>
                      </a:pPr>
                      <a:r>
                        <a:rPr sz="2400" spc="-10" dirty="0">
                          <a:latin typeface="Arial"/>
                          <a:cs typeface="Arial"/>
                        </a:rPr>
                        <a:t>Intervention </a:t>
                      </a:r>
                      <a:r>
                        <a:rPr sz="2400" dirty="0">
                          <a:latin typeface="Arial"/>
                          <a:cs typeface="Arial"/>
                        </a:rPr>
                        <a:t>same</a:t>
                      </a:r>
                      <a:r>
                        <a:rPr sz="2400" spc="-10" dirty="0">
                          <a:latin typeface="Arial"/>
                          <a:cs typeface="Arial"/>
                        </a:rPr>
                        <a:t> </a:t>
                      </a:r>
                      <a:r>
                        <a:rPr sz="2400" dirty="0">
                          <a:latin typeface="Arial"/>
                          <a:cs typeface="Arial"/>
                        </a:rPr>
                        <a:t>as</a:t>
                      </a:r>
                      <a:r>
                        <a:rPr sz="2400" spc="-20" dirty="0">
                          <a:latin typeface="Arial"/>
                          <a:cs typeface="Arial"/>
                        </a:rPr>
                        <a:t> </a:t>
                      </a:r>
                      <a:r>
                        <a:rPr sz="2400" spc="-10" dirty="0">
                          <a:latin typeface="Arial"/>
                          <a:cs typeface="Arial"/>
                        </a:rPr>
                        <a:t>control</a:t>
                      </a:r>
                      <a:endParaRPr sz="2400">
                        <a:latin typeface="Arial"/>
                        <a:cs typeface="Arial"/>
                      </a:endParaRPr>
                    </a:p>
                  </a:txBody>
                  <a:tcPr marL="0" marR="0" marT="221615" marB="0">
                    <a:lnL w="381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tcPr>
                </a:tc>
                <a:tc>
                  <a:txBody>
                    <a:bodyPr/>
                    <a:lstStyle/>
                    <a:p>
                      <a:pPr>
                        <a:lnSpc>
                          <a:spcPct val="100000"/>
                        </a:lnSpc>
                        <a:spcBef>
                          <a:spcPts val="30"/>
                        </a:spcBef>
                      </a:pPr>
                      <a:endParaRPr sz="3500">
                        <a:latin typeface="Times New Roman"/>
                        <a:cs typeface="Times New Roman"/>
                      </a:endParaRPr>
                    </a:p>
                    <a:p>
                      <a:pPr marL="403225">
                        <a:lnSpc>
                          <a:spcPct val="100000"/>
                        </a:lnSpc>
                      </a:pPr>
                      <a:r>
                        <a:rPr sz="2400" dirty="0">
                          <a:solidFill>
                            <a:srgbClr val="CC0000"/>
                          </a:solidFill>
                          <a:latin typeface="Symbol"/>
                          <a:cs typeface="Symbol"/>
                        </a:rPr>
                        <a:t></a:t>
                      </a:r>
                      <a:r>
                        <a:rPr sz="2400" spc="50" dirty="0">
                          <a:solidFill>
                            <a:srgbClr val="CC0000"/>
                          </a:solidFill>
                          <a:latin typeface="Times New Roman"/>
                          <a:cs typeface="Times New Roman"/>
                        </a:rPr>
                        <a:t> </a:t>
                      </a:r>
                      <a:r>
                        <a:rPr sz="2400" dirty="0">
                          <a:solidFill>
                            <a:srgbClr val="CC0000"/>
                          </a:solidFill>
                          <a:latin typeface="Arial"/>
                          <a:cs typeface="Arial"/>
                        </a:rPr>
                        <a:t>error</a:t>
                      </a:r>
                      <a:r>
                        <a:rPr sz="2400" spc="-5" dirty="0">
                          <a:solidFill>
                            <a:srgbClr val="CC0000"/>
                          </a:solidFill>
                          <a:latin typeface="Arial"/>
                          <a:cs typeface="Arial"/>
                        </a:rPr>
                        <a:t> </a:t>
                      </a:r>
                      <a:r>
                        <a:rPr sz="2400" dirty="0">
                          <a:solidFill>
                            <a:srgbClr val="CC0000"/>
                          </a:solidFill>
                          <a:latin typeface="Arial"/>
                          <a:cs typeface="Arial"/>
                        </a:rPr>
                        <a:t>(type </a:t>
                      </a:r>
                      <a:r>
                        <a:rPr sz="2400" spc="-25" dirty="0">
                          <a:solidFill>
                            <a:srgbClr val="CC0000"/>
                          </a:solidFill>
                          <a:latin typeface="Arial"/>
                          <a:cs typeface="Arial"/>
                        </a:rPr>
                        <a:t>2)</a:t>
                      </a:r>
                      <a:endParaRPr sz="2400">
                        <a:latin typeface="Arial"/>
                        <a:cs typeface="Arial"/>
                      </a:endParaRPr>
                    </a:p>
                  </a:txBody>
                  <a:tcPr marL="0" marR="0" marT="3811" marB="0">
                    <a:lnL w="12700">
                      <a:solidFill>
                        <a:srgbClr val="000000"/>
                      </a:solidFill>
                      <a:prstDash val="solid"/>
                    </a:lnL>
                    <a:lnR w="57150">
                      <a:solidFill>
                        <a:srgbClr val="000000"/>
                      </a:solidFill>
                      <a:prstDash val="solid"/>
                    </a:lnR>
                    <a:lnT w="12700">
                      <a:solidFill>
                        <a:srgbClr val="000000"/>
                      </a:solidFill>
                      <a:prstDash val="solid"/>
                    </a:lnT>
                    <a:lnB w="38100">
                      <a:solidFill>
                        <a:srgbClr val="000000"/>
                      </a:solidFill>
                      <a:prstDash val="solid"/>
                    </a:lnB>
                  </a:tcPr>
                </a:tc>
                <a:tc>
                  <a:txBody>
                    <a:bodyPr/>
                    <a:lstStyle/>
                    <a:p>
                      <a:pPr>
                        <a:lnSpc>
                          <a:spcPct val="100000"/>
                        </a:lnSpc>
                      </a:pPr>
                      <a:endParaRPr sz="3600">
                        <a:latin typeface="Times New Roman"/>
                        <a:cs typeface="Times New Roman"/>
                      </a:endParaRPr>
                    </a:p>
                    <a:p>
                      <a:pPr marL="898525" marR="633730" indent="-279400">
                        <a:lnSpc>
                          <a:spcPct val="100000"/>
                        </a:lnSpc>
                      </a:pPr>
                      <a:r>
                        <a:rPr sz="2400" spc="-10" dirty="0">
                          <a:solidFill>
                            <a:srgbClr val="008000"/>
                          </a:solidFill>
                          <a:latin typeface="Arial"/>
                          <a:cs typeface="Arial"/>
                        </a:rPr>
                        <a:t>Confidence interval</a:t>
                      </a:r>
                      <a:endParaRPr sz="2400">
                        <a:latin typeface="Arial"/>
                        <a:cs typeface="Arial"/>
                      </a:endParaRPr>
                    </a:p>
                  </a:txBody>
                  <a:tcPr marL="0" marR="0" marT="0" marB="0">
                    <a:lnL w="57150">
                      <a:solidFill>
                        <a:srgbClr val="000000"/>
                      </a:solidFill>
                      <a:prstDash val="solid"/>
                    </a:lnL>
                    <a:lnR w="38100">
                      <a:solidFill>
                        <a:srgbClr val="000000"/>
                      </a:solidFill>
                      <a:prstDash val="solid"/>
                    </a:lnR>
                    <a:lnT w="12700">
                      <a:solidFill>
                        <a:srgbClr val="000000"/>
                      </a:solidFill>
                      <a:prstDash val="solid"/>
                    </a:lnT>
                    <a:lnB w="3810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63894" y="6276544"/>
            <a:ext cx="114935" cy="228268"/>
          </a:xfrm>
          <a:prstGeom prst="rect">
            <a:avLst/>
          </a:prstGeom>
        </p:spPr>
        <p:txBody>
          <a:bodyPr vert="horz" wrap="square" lIns="0" tIns="12700" rIns="0" bIns="0" rtlCol="0">
            <a:spAutoFit/>
          </a:bodyPr>
          <a:lstStyle/>
          <a:p>
            <a:pPr marL="12700">
              <a:spcBef>
                <a:spcPts val="100"/>
              </a:spcBef>
            </a:pPr>
            <a:r>
              <a:rPr sz="1400" dirty="0">
                <a:latin typeface="Times New Roman"/>
                <a:cs typeface="Times New Roman"/>
              </a:rPr>
              <a:t>7</a:t>
            </a:r>
            <a:endParaRPr sz="1400">
              <a:latin typeface="Times New Roman"/>
              <a:cs typeface="Times New Roman"/>
            </a:endParaRPr>
          </a:p>
        </p:txBody>
      </p:sp>
      <p:sp>
        <p:nvSpPr>
          <p:cNvPr id="3" name="object 3"/>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854689">
              <a:spcBef>
                <a:spcPts val="105"/>
              </a:spcBef>
            </a:pPr>
            <a:r>
              <a:rPr sz="4400" b="0" dirty="0">
                <a:latin typeface="Times New Roman"/>
                <a:cs typeface="Times New Roman"/>
              </a:rPr>
              <a:t>Scientific</a:t>
            </a:r>
            <a:r>
              <a:rPr sz="4400" b="0" spc="-20" dirty="0">
                <a:latin typeface="Times New Roman"/>
                <a:cs typeface="Times New Roman"/>
              </a:rPr>
              <a:t> </a:t>
            </a:r>
            <a:r>
              <a:rPr sz="4400" b="0" dirty="0">
                <a:latin typeface="Times New Roman"/>
                <a:cs typeface="Times New Roman"/>
              </a:rPr>
              <a:t>principles</a:t>
            </a:r>
            <a:r>
              <a:rPr sz="4400" b="0" spc="-40" dirty="0">
                <a:latin typeface="Times New Roman"/>
                <a:cs typeface="Times New Roman"/>
              </a:rPr>
              <a:t> </a:t>
            </a:r>
            <a:r>
              <a:rPr sz="4400" b="0" dirty="0">
                <a:latin typeface="Times New Roman"/>
                <a:cs typeface="Times New Roman"/>
              </a:rPr>
              <a:t>of</a:t>
            </a:r>
            <a:r>
              <a:rPr sz="4400" b="0" spc="5" dirty="0">
                <a:latin typeface="Times New Roman"/>
                <a:cs typeface="Times New Roman"/>
              </a:rPr>
              <a:t> </a:t>
            </a:r>
            <a:r>
              <a:rPr sz="4400" b="0" spc="-20" dirty="0">
                <a:latin typeface="Times New Roman"/>
                <a:cs typeface="Times New Roman"/>
              </a:rPr>
              <a:t>RCTs</a:t>
            </a:r>
            <a:endParaRPr sz="4400">
              <a:latin typeface="Times New Roman"/>
              <a:cs typeface="Times New Roman"/>
            </a:endParaRPr>
          </a:p>
        </p:txBody>
      </p:sp>
      <p:sp>
        <p:nvSpPr>
          <p:cNvPr id="4" name="object 4"/>
          <p:cNvSpPr txBox="1"/>
          <p:nvPr/>
        </p:nvSpPr>
        <p:spPr>
          <a:xfrm>
            <a:off x="764541" y="1916712"/>
            <a:ext cx="6465571" cy="4631395"/>
          </a:xfrm>
          <a:prstGeom prst="rect">
            <a:avLst/>
          </a:prstGeom>
        </p:spPr>
        <p:txBody>
          <a:bodyPr vert="horz" wrap="square" lIns="0" tIns="55244" rIns="0" bIns="0" rtlCol="0">
            <a:spAutoFit/>
          </a:bodyPr>
          <a:lstStyle/>
          <a:p>
            <a:pPr marL="355591" indent="-342891">
              <a:spcBef>
                <a:spcPts val="435"/>
              </a:spcBef>
              <a:buChar char="•"/>
              <a:tabLst>
                <a:tab pos="355591" algn="l"/>
              </a:tabLst>
            </a:pPr>
            <a:r>
              <a:rPr sz="2800" spc="-11" dirty="0">
                <a:latin typeface="Times New Roman"/>
                <a:cs typeface="Times New Roman"/>
              </a:rPr>
              <a:t>Equipoise</a:t>
            </a:r>
            <a:endParaRPr sz="2800">
              <a:latin typeface="Times New Roman"/>
              <a:cs typeface="Times New Roman"/>
            </a:endParaRPr>
          </a:p>
          <a:p>
            <a:pPr marL="355591" indent="-342891">
              <a:spcBef>
                <a:spcPts val="335"/>
              </a:spcBef>
              <a:buChar char="•"/>
              <a:tabLst>
                <a:tab pos="355591" algn="l"/>
              </a:tabLst>
            </a:pPr>
            <a:r>
              <a:rPr sz="2800" dirty="0">
                <a:latin typeface="Times New Roman"/>
                <a:cs typeface="Times New Roman"/>
              </a:rPr>
              <a:t>Concurrent</a:t>
            </a:r>
            <a:r>
              <a:rPr sz="2800" spc="-131" dirty="0">
                <a:latin typeface="Times New Roman"/>
                <a:cs typeface="Times New Roman"/>
              </a:rPr>
              <a:t> </a:t>
            </a:r>
            <a:r>
              <a:rPr sz="2800" spc="-11" dirty="0">
                <a:latin typeface="Times New Roman"/>
                <a:cs typeface="Times New Roman"/>
              </a:rPr>
              <a:t>controls</a:t>
            </a:r>
            <a:endParaRPr sz="2800">
              <a:latin typeface="Times New Roman"/>
              <a:cs typeface="Times New Roman"/>
            </a:endParaRPr>
          </a:p>
          <a:p>
            <a:pPr marL="355591" indent="-342891">
              <a:spcBef>
                <a:spcPts val="335"/>
              </a:spcBef>
              <a:buChar char="•"/>
              <a:tabLst>
                <a:tab pos="355591" algn="l"/>
              </a:tabLst>
            </a:pPr>
            <a:r>
              <a:rPr sz="2800" dirty="0">
                <a:latin typeface="Times New Roman"/>
                <a:cs typeface="Times New Roman"/>
              </a:rPr>
              <a:t>Counterfactual</a:t>
            </a:r>
            <a:r>
              <a:rPr sz="2800" spc="-175" dirty="0">
                <a:latin typeface="Times New Roman"/>
                <a:cs typeface="Times New Roman"/>
              </a:rPr>
              <a:t> </a:t>
            </a:r>
            <a:r>
              <a:rPr sz="2800" spc="-20" dirty="0">
                <a:latin typeface="Times New Roman"/>
                <a:cs typeface="Times New Roman"/>
              </a:rPr>
              <a:t>ideal</a:t>
            </a:r>
            <a:endParaRPr sz="2800">
              <a:latin typeface="Times New Roman"/>
              <a:cs typeface="Times New Roman"/>
            </a:endParaRPr>
          </a:p>
          <a:p>
            <a:pPr marL="355591" indent="-342891">
              <a:spcBef>
                <a:spcPts val="340"/>
              </a:spcBef>
              <a:buChar char="•"/>
              <a:tabLst>
                <a:tab pos="355591" algn="l"/>
              </a:tabLst>
            </a:pPr>
            <a:r>
              <a:rPr sz="2800" dirty="0">
                <a:latin typeface="Times New Roman"/>
                <a:cs typeface="Times New Roman"/>
              </a:rPr>
              <a:t>Random</a:t>
            </a:r>
            <a:r>
              <a:rPr sz="2800" spc="-115" dirty="0">
                <a:latin typeface="Times New Roman"/>
                <a:cs typeface="Times New Roman"/>
              </a:rPr>
              <a:t> </a:t>
            </a:r>
            <a:r>
              <a:rPr sz="2800" spc="-11" dirty="0">
                <a:latin typeface="Times New Roman"/>
                <a:cs typeface="Times New Roman"/>
              </a:rPr>
              <a:t>allocation</a:t>
            </a:r>
            <a:endParaRPr sz="2800">
              <a:latin typeface="Times New Roman"/>
              <a:cs typeface="Times New Roman"/>
            </a:endParaRPr>
          </a:p>
          <a:p>
            <a:pPr marL="355591" indent="-342891">
              <a:spcBef>
                <a:spcPts val="335"/>
              </a:spcBef>
              <a:buChar char="•"/>
              <a:tabLst>
                <a:tab pos="355591" algn="l"/>
              </a:tabLst>
            </a:pPr>
            <a:r>
              <a:rPr sz="2800" dirty="0">
                <a:latin typeface="Times New Roman"/>
                <a:cs typeface="Times New Roman"/>
              </a:rPr>
              <a:t>Definition</a:t>
            </a:r>
            <a:r>
              <a:rPr sz="2800" spc="-85" dirty="0">
                <a:latin typeface="Times New Roman"/>
                <a:cs typeface="Times New Roman"/>
              </a:rPr>
              <a:t> </a:t>
            </a:r>
            <a:r>
              <a:rPr sz="2800" dirty="0">
                <a:latin typeface="Times New Roman"/>
                <a:cs typeface="Times New Roman"/>
              </a:rPr>
              <a:t>of</a:t>
            </a:r>
            <a:r>
              <a:rPr sz="2800" spc="-65" dirty="0">
                <a:latin typeface="Times New Roman"/>
                <a:cs typeface="Times New Roman"/>
              </a:rPr>
              <a:t> </a:t>
            </a:r>
            <a:r>
              <a:rPr sz="2800" dirty="0">
                <a:latin typeface="Times New Roman"/>
                <a:cs typeface="Times New Roman"/>
              </a:rPr>
              <a:t>eligible</a:t>
            </a:r>
            <a:r>
              <a:rPr sz="2800" spc="-105" dirty="0">
                <a:latin typeface="Times New Roman"/>
                <a:cs typeface="Times New Roman"/>
              </a:rPr>
              <a:t> </a:t>
            </a:r>
            <a:r>
              <a:rPr sz="2800" spc="-11" dirty="0">
                <a:latin typeface="Times New Roman"/>
                <a:cs typeface="Times New Roman"/>
              </a:rPr>
              <a:t>participants</a:t>
            </a:r>
            <a:endParaRPr sz="2800">
              <a:latin typeface="Times New Roman"/>
              <a:cs typeface="Times New Roman"/>
            </a:endParaRPr>
          </a:p>
          <a:p>
            <a:pPr marL="355591" indent="-342891">
              <a:spcBef>
                <a:spcPts val="335"/>
              </a:spcBef>
              <a:buChar char="•"/>
              <a:tabLst>
                <a:tab pos="355591" algn="l"/>
              </a:tabLst>
            </a:pPr>
            <a:r>
              <a:rPr sz="2800" dirty="0">
                <a:latin typeface="Times New Roman"/>
                <a:cs typeface="Times New Roman"/>
              </a:rPr>
              <a:t>Definition</a:t>
            </a:r>
            <a:r>
              <a:rPr sz="2800" spc="-95" dirty="0">
                <a:latin typeface="Times New Roman"/>
                <a:cs typeface="Times New Roman"/>
              </a:rPr>
              <a:t> </a:t>
            </a:r>
            <a:r>
              <a:rPr sz="2800" dirty="0">
                <a:latin typeface="Times New Roman"/>
                <a:cs typeface="Times New Roman"/>
              </a:rPr>
              <a:t>of</a:t>
            </a:r>
            <a:r>
              <a:rPr sz="2800" spc="-80" dirty="0">
                <a:latin typeface="Times New Roman"/>
                <a:cs typeface="Times New Roman"/>
              </a:rPr>
              <a:t> </a:t>
            </a:r>
            <a:r>
              <a:rPr sz="2800" dirty="0">
                <a:latin typeface="Times New Roman"/>
                <a:cs typeface="Times New Roman"/>
              </a:rPr>
              <a:t>treatment</a:t>
            </a:r>
            <a:r>
              <a:rPr sz="2800" spc="-91" dirty="0">
                <a:latin typeface="Times New Roman"/>
                <a:cs typeface="Times New Roman"/>
              </a:rPr>
              <a:t> </a:t>
            </a:r>
            <a:r>
              <a:rPr sz="2800" spc="-11" dirty="0">
                <a:latin typeface="Times New Roman"/>
                <a:cs typeface="Times New Roman"/>
              </a:rPr>
              <a:t>schedule</a:t>
            </a:r>
            <a:endParaRPr sz="2800">
              <a:latin typeface="Times New Roman"/>
              <a:cs typeface="Times New Roman"/>
            </a:endParaRPr>
          </a:p>
          <a:p>
            <a:pPr marL="355591" indent="-342891">
              <a:spcBef>
                <a:spcPts val="340"/>
              </a:spcBef>
              <a:buChar char="•"/>
              <a:tabLst>
                <a:tab pos="355591" algn="l"/>
              </a:tabLst>
            </a:pPr>
            <a:r>
              <a:rPr sz="2800" dirty="0">
                <a:latin typeface="Times New Roman"/>
                <a:cs typeface="Times New Roman"/>
              </a:rPr>
              <a:t>Blinding</a:t>
            </a:r>
            <a:r>
              <a:rPr sz="2800" spc="-95" dirty="0">
                <a:latin typeface="Times New Roman"/>
                <a:cs typeface="Times New Roman"/>
              </a:rPr>
              <a:t> </a:t>
            </a:r>
            <a:r>
              <a:rPr sz="2800" dirty="0">
                <a:latin typeface="Times New Roman"/>
                <a:cs typeface="Times New Roman"/>
              </a:rPr>
              <a:t>and</a:t>
            </a:r>
            <a:r>
              <a:rPr sz="2800" spc="-71" dirty="0">
                <a:latin typeface="Times New Roman"/>
                <a:cs typeface="Times New Roman"/>
              </a:rPr>
              <a:t> </a:t>
            </a:r>
            <a:r>
              <a:rPr sz="2800" spc="-11" dirty="0">
                <a:latin typeface="Times New Roman"/>
                <a:cs typeface="Times New Roman"/>
              </a:rPr>
              <a:t>placebo</a:t>
            </a:r>
            <a:endParaRPr sz="2800">
              <a:latin typeface="Times New Roman"/>
              <a:cs typeface="Times New Roman"/>
            </a:endParaRPr>
          </a:p>
          <a:p>
            <a:pPr marL="355591" indent="-342891">
              <a:spcBef>
                <a:spcPts val="335"/>
              </a:spcBef>
              <a:buChar char="•"/>
              <a:tabLst>
                <a:tab pos="355591" algn="l"/>
              </a:tabLst>
            </a:pPr>
            <a:r>
              <a:rPr sz="2800" dirty="0">
                <a:latin typeface="Times New Roman"/>
                <a:cs typeface="Times New Roman"/>
              </a:rPr>
              <a:t>Objective</a:t>
            </a:r>
            <a:r>
              <a:rPr sz="2800" spc="-115" dirty="0">
                <a:latin typeface="Times New Roman"/>
                <a:cs typeface="Times New Roman"/>
              </a:rPr>
              <a:t> </a:t>
            </a:r>
            <a:r>
              <a:rPr sz="2800" spc="-11" dirty="0">
                <a:latin typeface="Times New Roman"/>
                <a:cs typeface="Times New Roman"/>
              </a:rPr>
              <a:t>evaluation</a:t>
            </a:r>
            <a:endParaRPr sz="2800">
              <a:latin typeface="Times New Roman"/>
              <a:cs typeface="Times New Roman"/>
            </a:endParaRPr>
          </a:p>
          <a:p>
            <a:pPr marL="355591" marR="5080" indent="-343526">
              <a:lnSpc>
                <a:spcPts val="3020"/>
              </a:lnSpc>
              <a:spcBef>
                <a:spcPts val="720"/>
              </a:spcBef>
              <a:buChar char="•"/>
              <a:tabLst>
                <a:tab pos="355591" algn="l"/>
              </a:tabLst>
            </a:pPr>
            <a:r>
              <a:rPr sz="2800" dirty="0">
                <a:latin typeface="Times New Roman"/>
                <a:cs typeface="Times New Roman"/>
              </a:rPr>
              <a:t>Statistical</a:t>
            </a:r>
            <a:r>
              <a:rPr sz="2800" spc="-115" dirty="0">
                <a:latin typeface="Times New Roman"/>
                <a:cs typeface="Times New Roman"/>
              </a:rPr>
              <a:t> </a:t>
            </a:r>
            <a:r>
              <a:rPr sz="2800" dirty="0">
                <a:latin typeface="Times New Roman"/>
                <a:cs typeface="Times New Roman"/>
              </a:rPr>
              <a:t>issues</a:t>
            </a:r>
            <a:r>
              <a:rPr sz="2800" spc="-95" dirty="0">
                <a:latin typeface="Times New Roman"/>
                <a:cs typeface="Times New Roman"/>
              </a:rPr>
              <a:t> </a:t>
            </a:r>
            <a:r>
              <a:rPr sz="2800" dirty="0">
                <a:latin typeface="Times New Roman"/>
                <a:cs typeface="Times New Roman"/>
              </a:rPr>
              <a:t>including</a:t>
            </a:r>
            <a:r>
              <a:rPr sz="2800" spc="-111" dirty="0">
                <a:latin typeface="Times New Roman"/>
                <a:cs typeface="Times New Roman"/>
              </a:rPr>
              <a:t> </a:t>
            </a:r>
            <a:r>
              <a:rPr sz="2800" dirty="0">
                <a:latin typeface="Times New Roman"/>
                <a:cs typeface="Times New Roman"/>
              </a:rPr>
              <a:t>sample</a:t>
            </a:r>
            <a:r>
              <a:rPr sz="2800" spc="-85" dirty="0">
                <a:latin typeface="Times New Roman"/>
                <a:cs typeface="Times New Roman"/>
              </a:rPr>
              <a:t> </a:t>
            </a:r>
            <a:r>
              <a:rPr sz="2800" dirty="0">
                <a:latin typeface="Times New Roman"/>
                <a:cs typeface="Times New Roman"/>
              </a:rPr>
              <a:t>size</a:t>
            </a:r>
            <a:r>
              <a:rPr sz="2800" spc="-95" dirty="0">
                <a:latin typeface="Times New Roman"/>
                <a:cs typeface="Times New Roman"/>
              </a:rPr>
              <a:t> </a:t>
            </a:r>
            <a:r>
              <a:rPr sz="2800" spc="-25" dirty="0">
                <a:latin typeface="Times New Roman"/>
                <a:cs typeface="Times New Roman"/>
              </a:rPr>
              <a:t>and </a:t>
            </a:r>
            <a:r>
              <a:rPr sz="2800" spc="-11" dirty="0">
                <a:latin typeface="Times New Roman"/>
                <a:cs typeface="Times New Roman"/>
              </a:rPr>
              <a:t>analysis</a:t>
            </a:r>
            <a:endParaRPr sz="2800">
              <a:latin typeface="Times New Roman"/>
              <a:cs typeface="Times New Roman"/>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72</a:t>
            </a:r>
            <a:endParaRPr sz="1400">
              <a:latin typeface="Times New Roman"/>
              <a:cs typeface="Times New Roman"/>
            </a:endParaRPr>
          </a:p>
        </p:txBody>
      </p:sp>
      <p:sp>
        <p:nvSpPr>
          <p:cNvPr id="3" name="object 3"/>
          <p:cNvSpPr txBox="1">
            <a:spLocks noGrp="1"/>
          </p:cNvSpPr>
          <p:nvPr>
            <p:ph type="title"/>
          </p:nvPr>
        </p:nvSpPr>
        <p:spPr>
          <a:xfrm>
            <a:off x="1096166" y="329898"/>
            <a:ext cx="6952615" cy="382156"/>
          </a:xfrm>
          <a:prstGeom prst="rect">
            <a:avLst/>
          </a:prstGeom>
        </p:spPr>
        <p:txBody>
          <a:bodyPr vert="horz" wrap="square" lIns="0" tIns="12700" rIns="0" bIns="0" rtlCol="0">
            <a:spAutoFit/>
          </a:bodyPr>
          <a:lstStyle/>
          <a:p>
            <a:pPr marL="12700">
              <a:spcBef>
                <a:spcPts val="100"/>
              </a:spcBef>
            </a:pPr>
            <a:r>
              <a:rPr sz="2400" dirty="0"/>
              <a:t>Calculating</a:t>
            </a:r>
            <a:r>
              <a:rPr sz="2400" spc="-55" dirty="0"/>
              <a:t> </a:t>
            </a:r>
            <a:r>
              <a:rPr sz="2400" dirty="0"/>
              <a:t>trial</a:t>
            </a:r>
            <a:r>
              <a:rPr sz="2400" spc="-35" dirty="0"/>
              <a:t> </a:t>
            </a:r>
            <a:r>
              <a:rPr sz="2400" dirty="0"/>
              <a:t>size</a:t>
            </a:r>
            <a:r>
              <a:rPr sz="2400" spc="-15" dirty="0"/>
              <a:t> </a:t>
            </a:r>
            <a:r>
              <a:rPr sz="2400" dirty="0"/>
              <a:t>to</a:t>
            </a:r>
            <a:r>
              <a:rPr sz="2400" spc="-40" dirty="0"/>
              <a:t> </a:t>
            </a:r>
            <a:r>
              <a:rPr sz="2400" dirty="0"/>
              <a:t>achieve</a:t>
            </a:r>
            <a:r>
              <a:rPr sz="2400" spc="-15" dirty="0"/>
              <a:t> </a:t>
            </a:r>
            <a:r>
              <a:rPr sz="2400" dirty="0"/>
              <a:t>adequate</a:t>
            </a:r>
            <a:r>
              <a:rPr sz="2400" spc="-15" dirty="0"/>
              <a:t> </a:t>
            </a:r>
            <a:r>
              <a:rPr sz="2400" spc="-11" dirty="0"/>
              <a:t>power</a:t>
            </a:r>
            <a:endParaRPr sz="2400"/>
          </a:p>
        </p:txBody>
      </p:sp>
      <p:sp>
        <p:nvSpPr>
          <p:cNvPr id="4" name="object 4"/>
          <p:cNvSpPr txBox="1"/>
          <p:nvPr/>
        </p:nvSpPr>
        <p:spPr>
          <a:xfrm>
            <a:off x="2269617" y="811531"/>
            <a:ext cx="4592320" cy="289823"/>
          </a:xfrm>
          <a:prstGeom prst="rect">
            <a:avLst/>
          </a:prstGeom>
        </p:spPr>
        <p:txBody>
          <a:bodyPr vert="horz" wrap="square" lIns="0" tIns="12700" rIns="0" bIns="0" rtlCol="0">
            <a:spAutoFit/>
          </a:bodyPr>
          <a:lstStyle/>
          <a:p>
            <a:pPr marL="12700">
              <a:spcBef>
                <a:spcPts val="100"/>
              </a:spcBef>
            </a:pPr>
            <a:r>
              <a:rPr b="1" spc="-11" dirty="0">
                <a:latin typeface="Arial"/>
                <a:cs typeface="Arial"/>
              </a:rPr>
              <a:t>COMPARISON</a:t>
            </a:r>
            <a:r>
              <a:rPr b="1" spc="-25" dirty="0">
                <a:latin typeface="Arial"/>
                <a:cs typeface="Arial"/>
              </a:rPr>
              <a:t> </a:t>
            </a:r>
            <a:r>
              <a:rPr b="1" dirty="0">
                <a:latin typeface="Arial"/>
                <a:cs typeface="Arial"/>
              </a:rPr>
              <a:t>OF</a:t>
            </a:r>
            <a:r>
              <a:rPr b="1" spc="-51" dirty="0">
                <a:latin typeface="Arial"/>
                <a:cs typeface="Arial"/>
              </a:rPr>
              <a:t> </a:t>
            </a:r>
            <a:r>
              <a:rPr b="1" dirty="0">
                <a:latin typeface="Arial"/>
                <a:cs typeface="Arial"/>
              </a:rPr>
              <a:t>TWO</a:t>
            </a:r>
            <a:r>
              <a:rPr b="1" spc="-40" dirty="0">
                <a:latin typeface="Arial"/>
                <a:cs typeface="Arial"/>
              </a:rPr>
              <a:t> </a:t>
            </a:r>
            <a:r>
              <a:rPr b="1" spc="-11" dirty="0">
                <a:latin typeface="Arial"/>
                <a:cs typeface="Arial"/>
              </a:rPr>
              <a:t>MEANS</a:t>
            </a:r>
            <a:endParaRPr>
              <a:latin typeface="Arial"/>
              <a:cs typeface="Arial"/>
            </a:endParaRPr>
          </a:p>
        </p:txBody>
      </p:sp>
      <p:sp>
        <p:nvSpPr>
          <p:cNvPr id="5" name="object 5"/>
          <p:cNvSpPr/>
          <p:nvPr/>
        </p:nvSpPr>
        <p:spPr>
          <a:xfrm>
            <a:off x="585216" y="1415798"/>
            <a:ext cx="8280400" cy="1092835"/>
          </a:xfrm>
          <a:custGeom>
            <a:avLst/>
            <a:gdLst/>
            <a:ahLst/>
            <a:cxnLst/>
            <a:rect l="l" t="t" r="r" b="b"/>
            <a:pathLst>
              <a:path w="8280400" h="1092835">
                <a:moveTo>
                  <a:pt x="0" y="1092708"/>
                </a:moveTo>
                <a:lnTo>
                  <a:pt x="8279892" y="1092708"/>
                </a:lnTo>
                <a:lnTo>
                  <a:pt x="8279892" y="0"/>
                </a:lnTo>
                <a:lnTo>
                  <a:pt x="0" y="0"/>
                </a:lnTo>
                <a:lnTo>
                  <a:pt x="0" y="1092708"/>
                </a:lnTo>
                <a:close/>
              </a:path>
            </a:pathLst>
          </a:custGeom>
          <a:ln w="9144">
            <a:solidFill>
              <a:srgbClr val="000000"/>
            </a:solidFill>
          </a:ln>
        </p:spPr>
        <p:txBody>
          <a:bodyPr wrap="square" lIns="0" tIns="0" rIns="0" bIns="0" rtlCol="0"/>
          <a:lstStyle/>
          <a:p>
            <a:endParaRPr/>
          </a:p>
        </p:txBody>
      </p:sp>
      <p:sp>
        <p:nvSpPr>
          <p:cNvPr id="6" name="object 6"/>
          <p:cNvSpPr txBox="1"/>
          <p:nvPr/>
        </p:nvSpPr>
        <p:spPr>
          <a:xfrm>
            <a:off x="2894714" y="1721360"/>
            <a:ext cx="461009" cy="289823"/>
          </a:xfrm>
          <a:prstGeom prst="rect">
            <a:avLst/>
          </a:prstGeom>
        </p:spPr>
        <p:txBody>
          <a:bodyPr vert="horz" wrap="square" lIns="0" tIns="12700" rIns="0" bIns="0" rtlCol="0">
            <a:spAutoFit/>
          </a:bodyPr>
          <a:lstStyle/>
          <a:p>
            <a:pPr>
              <a:spcBef>
                <a:spcPts val="100"/>
              </a:spcBef>
            </a:pPr>
            <a:r>
              <a:rPr b="1" dirty="0">
                <a:latin typeface="Arial"/>
                <a:cs typeface="Arial"/>
              </a:rPr>
              <a:t>n</a:t>
            </a:r>
            <a:r>
              <a:rPr b="1" spc="-11" dirty="0">
                <a:latin typeface="Arial"/>
                <a:cs typeface="Arial"/>
              </a:rPr>
              <a:t> </a:t>
            </a:r>
            <a:r>
              <a:rPr b="1" spc="-60" dirty="0">
                <a:latin typeface="Arial"/>
                <a:cs typeface="Arial"/>
              </a:rPr>
              <a:t>=</a:t>
            </a:r>
            <a:endParaRPr>
              <a:latin typeface="Arial"/>
              <a:cs typeface="Arial"/>
            </a:endParaRPr>
          </a:p>
        </p:txBody>
      </p:sp>
      <p:sp>
        <p:nvSpPr>
          <p:cNvPr id="7" name="object 7"/>
          <p:cNvSpPr/>
          <p:nvPr/>
        </p:nvSpPr>
        <p:spPr>
          <a:xfrm>
            <a:off x="3491484" y="1955292"/>
            <a:ext cx="2362200" cy="0"/>
          </a:xfrm>
          <a:custGeom>
            <a:avLst/>
            <a:gdLst/>
            <a:ahLst/>
            <a:cxnLst/>
            <a:rect l="l" t="t" r="r" b="b"/>
            <a:pathLst>
              <a:path w="2362200">
                <a:moveTo>
                  <a:pt x="0" y="0"/>
                </a:moveTo>
                <a:lnTo>
                  <a:pt x="2362200" y="0"/>
                </a:lnTo>
              </a:path>
            </a:pathLst>
          </a:custGeom>
          <a:ln w="9144">
            <a:solidFill>
              <a:srgbClr val="000000"/>
            </a:solidFill>
          </a:ln>
        </p:spPr>
        <p:txBody>
          <a:bodyPr wrap="square" lIns="0" tIns="0" rIns="0" bIns="0" rtlCol="0"/>
          <a:lstStyle/>
          <a:p>
            <a:endParaRPr/>
          </a:p>
        </p:txBody>
      </p:sp>
      <p:sp>
        <p:nvSpPr>
          <p:cNvPr id="8" name="object 8"/>
          <p:cNvSpPr txBox="1"/>
          <p:nvPr/>
        </p:nvSpPr>
        <p:spPr>
          <a:xfrm>
            <a:off x="3604770" y="1520701"/>
            <a:ext cx="2245995" cy="622863"/>
          </a:xfrm>
          <a:prstGeom prst="rect">
            <a:avLst/>
          </a:prstGeom>
        </p:spPr>
        <p:txBody>
          <a:bodyPr vert="horz" wrap="square" lIns="0" tIns="12700" rIns="0" bIns="0" rtlCol="0">
            <a:spAutoFit/>
          </a:bodyPr>
          <a:lstStyle/>
          <a:p>
            <a:pPr marL="442584" marR="30479" indent="-417820">
              <a:lnSpc>
                <a:spcPct val="114900"/>
              </a:lnSpc>
              <a:spcBef>
                <a:spcPts val="100"/>
              </a:spcBef>
            </a:pPr>
            <a:r>
              <a:rPr b="1" dirty="0">
                <a:latin typeface="Arial"/>
                <a:cs typeface="Arial"/>
              </a:rPr>
              <a:t>(z</a:t>
            </a:r>
            <a:r>
              <a:rPr b="1" baseline="-20833" dirty="0">
                <a:latin typeface="Arial"/>
                <a:cs typeface="Arial"/>
              </a:rPr>
              <a:t>1</a:t>
            </a:r>
            <a:r>
              <a:rPr b="1" spc="292" baseline="-20833" dirty="0">
                <a:latin typeface="Arial"/>
                <a:cs typeface="Arial"/>
              </a:rPr>
              <a:t> </a:t>
            </a:r>
            <a:r>
              <a:rPr b="1" dirty="0">
                <a:latin typeface="Arial"/>
                <a:cs typeface="Arial"/>
              </a:rPr>
              <a:t>+</a:t>
            </a:r>
            <a:r>
              <a:rPr b="1" spc="-20" dirty="0">
                <a:latin typeface="Arial"/>
                <a:cs typeface="Arial"/>
              </a:rPr>
              <a:t> </a:t>
            </a:r>
            <a:r>
              <a:rPr b="1" dirty="0">
                <a:latin typeface="Arial"/>
                <a:cs typeface="Arial"/>
              </a:rPr>
              <a:t>z</a:t>
            </a:r>
            <a:r>
              <a:rPr b="1" baseline="-20833" dirty="0">
                <a:latin typeface="Arial"/>
                <a:cs typeface="Arial"/>
              </a:rPr>
              <a:t>2</a:t>
            </a:r>
            <a:r>
              <a:rPr b="1" dirty="0">
                <a:latin typeface="Arial"/>
                <a:cs typeface="Arial"/>
              </a:rPr>
              <a:t>)</a:t>
            </a:r>
            <a:r>
              <a:rPr b="1" baseline="24305" dirty="0">
                <a:latin typeface="Arial"/>
                <a:cs typeface="Arial"/>
              </a:rPr>
              <a:t>2</a:t>
            </a:r>
            <a:r>
              <a:rPr b="1" spc="277" baseline="24305" dirty="0">
                <a:latin typeface="Arial"/>
                <a:cs typeface="Arial"/>
              </a:rPr>
              <a:t> </a:t>
            </a:r>
            <a:r>
              <a:rPr b="1" dirty="0">
                <a:latin typeface="Symbol"/>
                <a:cs typeface="Symbol"/>
              </a:rPr>
              <a:t></a:t>
            </a:r>
            <a:r>
              <a:rPr spc="40" dirty="0">
                <a:latin typeface="Times New Roman"/>
                <a:cs typeface="Times New Roman"/>
              </a:rPr>
              <a:t> </a:t>
            </a:r>
            <a:r>
              <a:rPr b="1" spc="-20" dirty="0">
                <a:latin typeface="Arial"/>
                <a:cs typeface="Arial"/>
              </a:rPr>
              <a:t>2(s</a:t>
            </a:r>
            <a:r>
              <a:rPr b="1" spc="-31" baseline="24305" dirty="0">
                <a:latin typeface="Arial"/>
                <a:cs typeface="Arial"/>
              </a:rPr>
              <a:t>2</a:t>
            </a:r>
            <a:r>
              <a:rPr b="1" spc="-20" dirty="0">
                <a:latin typeface="Arial"/>
                <a:cs typeface="Arial"/>
              </a:rPr>
              <a:t>) </a:t>
            </a:r>
            <a:r>
              <a:rPr b="1" dirty="0">
                <a:latin typeface="Arial"/>
                <a:cs typeface="Arial"/>
              </a:rPr>
              <a:t>(μ</a:t>
            </a:r>
            <a:r>
              <a:rPr b="1" baseline="-20833" dirty="0">
                <a:latin typeface="Arial"/>
                <a:cs typeface="Arial"/>
              </a:rPr>
              <a:t>2</a:t>
            </a:r>
            <a:r>
              <a:rPr b="1" spc="292" baseline="-20833" dirty="0">
                <a:latin typeface="Arial"/>
                <a:cs typeface="Arial"/>
              </a:rPr>
              <a:t> </a:t>
            </a:r>
            <a:r>
              <a:rPr b="1" dirty="0">
                <a:latin typeface="Arial"/>
                <a:cs typeface="Arial"/>
              </a:rPr>
              <a:t>–</a:t>
            </a:r>
            <a:r>
              <a:rPr b="1" spc="-25" dirty="0">
                <a:latin typeface="Arial"/>
                <a:cs typeface="Arial"/>
              </a:rPr>
              <a:t> </a:t>
            </a:r>
            <a:r>
              <a:rPr b="1" spc="-20" dirty="0">
                <a:latin typeface="Arial"/>
                <a:cs typeface="Arial"/>
              </a:rPr>
              <a:t>μ</a:t>
            </a:r>
            <a:r>
              <a:rPr b="1" spc="-31" baseline="-20833" dirty="0">
                <a:latin typeface="Arial"/>
                <a:cs typeface="Arial"/>
              </a:rPr>
              <a:t>1</a:t>
            </a:r>
            <a:r>
              <a:rPr b="1" spc="-20" dirty="0">
                <a:latin typeface="Arial"/>
                <a:cs typeface="Arial"/>
              </a:rPr>
              <a:t>)</a:t>
            </a:r>
            <a:r>
              <a:rPr b="1" spc="-31" baseline="24305" dirty="0">
                <a:latin typeface="Arial"/>
                <a:cs typeface="Arial"/>
              </a:rPr>
              <a:t>2</a:t>
            </a:r>
            <a:endParaRPr baseline="24305">
              <a:latin typeface="Arial"/>
              <a:cs typeface="Arial"/>
            </a:endParaRPr>
          </a:p>
        </p:txBody>
      </p:sp>
      <p:sp>
        <p:nvSpPr>
          <p:cNvPr id="9" name="object 9"/>
          <p:cNvSpPr txBox="1"/>
          <p:nvPr/>
        </p:nvSpPr>
        <p:spPr>
          <a:xfrm>
            <a:off x="513997" y="2487272"/>
            <a:ext cx="6010275" cy="2782813"/>
          </a:xfrm>
          <a:prstGeom prst="rect">
            <a:avLst/>
          </a:prstGeom>
        </p:spPr>
        <p:txBody>
          <a:bodyPr vert="horz" wrap="square" lIns="0" tIns="165100" rIns="0" bIns="0" rtlCol="0">
            <a:spAutoFit/>
          </a:bodyPr>
          <a:lstStyle/>
          <a:p>
            <a:pPr marL="50799">
              <a:spcBef>
                <a:spcPts val="1300"/>
              </a:spcBef>
            </a:pPr>
            <a:r>
              <a:rPr sz="2000" b="1" spc="-11" dirty="0">
                <a:latin typeface="Arial"/>
                <a:cs typeface="Arial"/>
              </a:rPr>
              <a:t>WHERE</a:t>
            </a:r>
            <a:endParaRPr sz="2000">
              <a:latin typeface="Arial"/>
              <a:cs typeface="Arial"/>
            </a:endParaRPr>
          </a:p>
          <a:p>
            <a:pPr marL="50799">
              <a:spcBef>
                <a:spcPts val="1200"/>
              </a:spcBef>
              <a:tabLst>
                <a:tab pos="346066" algn="l"/>
                <a:tab pos="633079" algn="l"/>
              </a:tabLst>
            </a:pPr>
            <a:r>
              <a:rPr sz="2000" b="1" spc="-51" dirty="0">
                <a:latin typeface="Arial"/>
                <a:cs typeface="Arial"/>
              </a:rPr>
              <a:t>n</a:t>
            </a:r>
            <a:r>
              <a:rPr sz="2000" b="1" dirty="0">
                <a:latin typeface="Arial"/>
                <a:cs typeface="Arial"/>
              </a:rPr>
              <a:t>	</a:t>
            </a:r>
            <a:r>
              <a:rPr sz="2000" b="1" spc="-51" dirty="0">
                <a:latin typeface="Arial"/>
                <a:cs typeface="Arial"/>
              </a:rPr>
              <a:t>=</a:t>
            </a:r>
            <a:r>
              <a:rPr sz="2000" b="1" dirty="0">
                <a:latin typeface="Arial"/>
                <a:cs typeface="Arial"/>
              </a:rPr>
              <a:t>	Sample</a:t>
            </a:r>
            <a:r>
              <a:rPr sz="2000" b="1" spc="-20" dirty="0">
                <a:latin typeface="Arial"/>
                <a:cs typeface="Arial"/>
              </a:rPr>
              <a:t> </a:t>
            </a:r>
            <a:r>
              <a:rPr sz="2000" b="1" dirty="0">
                <a:latin typeface="Arial"/>
                <a:cs typeface="Arial"/>
              </a:rPr>
              <a:t>size</a:t>
            </a:r>
            <a:r>
              <a:rPr sz="2000" b="1" spc="-35" dirty="0">
                <a:latin typeface="Arial"/>
                <a:cs typeface="Arial"/>
              </a:rPr>
              <a:t> </a:t>
            </a:r>
            <a:r>
              <a:rPr sz="2000" b="1" dirty="0">
                <a:latin typeface="Arial"/>
                <a:cs typeface="Arial"/>
              </a:rPr>
              <a:t>per</a:t>
            </a:r>
            <a:r>
              <a:rPr sz="2000" b="1" spc="-31" dirty="0">
                <a:latin typeface="Arial"/>
                <a:cs typeface="Arial"/>
              </a:rPr>
              <a:t> </a:t>
            </a:r>
            <a:r>
              <a:rPr sz="2000" b="1" spc="-11" dirty="0">
                <a:latin typeface="Arial"/>
                <a:cs typeface="Arial"/>
              </a:rPr>
              <a:t>group</a:t>
            </a:r>
            <a:endParaRPr sz="2000">
              <a:latin typeface="Arial"/>
              <a:cs typeface="Arial"/>
            </a:endParaRPr>
          </a:p>
          <a:p>
            <a:pPr marL="50799">
              <a:spcBef>
                <a:spcPts val="1200"/>
              </a:spcBef>
              <a:tabLst>
                <a:tab pos="628635" algn="l"/>
              </a:tabLst>
            </a:pPr>
            <a:r>
              <a:rPr sz="2000" b="1" dirty="0">
                <a:latin typeface="Arial"/>
                <a:cs typeface="Arial"/>
              </a:rPr>
              <a:t>z</a:t>
            </a:r>
            <a:r>
              <a:rPr sz="1951" b="1" baseline="-21367" dirty="0">
                <a:latin typeface="Arial"/>
                <a:cs typeface="Arial"/>
              </a:rPr>
              <a:t>1</a:t>
            </a:r>
            <a:r>
              <a:rPr sz="1951" b="1" spc="277" baseline="-21367" dirty="0">
                <a:latin typeface="Arial"/>
                <a:cs typeface="Arial"/>
              </a:rPr>
              <a:t> </a:t>
            </a:r>
            <a:r>
              <a:rPr sz="2000" b="1" spc="-51" dirty="0">
                <a:latin typeface="Arial"/>
                <a:cs typeface="Arial"/>
              </a:rPr>
              <a:t>=</a:t>
            </a:r>
            <a:r>
              <a:rPr sz="2000" b="1" dirty="0">
                <a:latin typeface="Arial"/>
                <a:cs typeface="Arial"/>
              </a:rPr>
              <a:t>	1.96</a:t>
            </a:r>
            <a:r>
              <a:rPr sz="2000" b="1" spc="-35" dirty="0">
                <a:latin typeface="Arial"/>
                <a:cs typeface="Arial"/>
              </a:rPr>
              <a:t> </a:t>
            </a:r>
            <a:r>
              <a:rPr sz="2000" b="1" dirty="0">
                <a:latin typeface="Arial"/>
                <a:cs typeface="Arial"/>
              </a:rPr>
              <a:t>for</a:t>
            </a:r>
            <a:r>
              <a:rPr sz="2000" b="1" spc="-25" dirty="0">
                <a:latin typeface="Arial"/>
                <a:cs typeface="Arial"/>
              </a:rPr>
              <a:t> </a:t>
            </a:r>
            <a:r>
              <a:rPr sz="2000" b="1" dirty="0">
                <a:latin typeface="Symbol"/>
                <a:cs typeface="Symbol"/>
              </a:rPr>
              <a:t></a:t>
            </a:r>
            <a:r>
              <a:rPr sz="2000" spc="35" dirty="0">
                <a:latin typeface="Times New Roman"/>
                <a:cs typeface="Times New Roman"/>
              </a:rPr>
              <a:t> </a:t>
            </a:r>
            <a:r>
              <a:rPr sz="2000" b="1" dirty="0">
                <a:latin typeface="Arial"/>
                <a:cs typeface="Arial"/>
              </a:rPr>
              <a:t>error</a:t>
            </a:r>
            <a:r>
              <a:rPr sz="2000" b="1" spc="-45" dirty="0">
                <a:latin typeface="Arial"/>
                <a:cs typeface="Arial"/>
              </a:rPr>
              <a:t> </a:t>
            </a:r>
            <a:r>
              <a:rPr sz="2000" b="1" dirty="0">
                <a:latin typeface="Arial"/>
                <a:cs typeface="Arial"/>
              </a:rPr>
              <a:t>of</a:t>
            </a:r>
            <a:r>
              <a:rPr sz="2000" b="1" spc="-20" dirty="0">
                <a:latin typeface="Arial"/>
                <a:cs typeface="Arial"/>
              </a:rPr>
              <a:t> </a:t>
            </a:r>
            <a:r>
              <a:rPr sz="2000" b="1" dirty="0">
                <a:latin typeface="Arial"/>
                <a:cs typeface="Arial"/>
              </a:rPr>
              <a:t>5%</a:t>
            </a:r>
            <a:r>
              <a:rPr sz="2000" b="1" spc="-25" dirty="0">
                <a:latin typeface="Arial"/>
                <a:cs typeface="Arial"/>
              </a:rPr>
              <a:t> </a:t>
            </a:r>
            <a:r>
              <a:rPr sz="2000" b="1" dirty="0">
                <a:latin typeface="Arial"/>
                <a:cs typeface="Arial"/>
              </a:rPr>
              <a:t>(95%</a:t>
            </a:r>
            <a:r>
              <a:rPr sz="2000" b="1" spc="-45" dirty="0">
                <a:latin typeface="Arial"/>
                <a:cs typeface="Arial"/>
              </a:rPr>
              <a:t> </a:t>
            </a:r>
            <a:r>
              <a:rPr sz="2000" b="1" dirty="0">
                <a:latin typeface="Arial"/>
                <a:cs typeface="Arial"/>
              </a:rPr>
              <a:t>confidence</a:t>
            </a:r>
            <a:r>
              <a:rPr sz="2000" b="1" spc="-35" dirty="0">
                <a:latin typeface="Arial"/>
                <a:cs typeface="Arial"/>
              </a:rPr>
              <a:t> </a:t>
            </a:r>
            <a:r>
              <a:rPr sz="2000" b="1" spc="-11" dirty="0">
                <a:latin typeface="Arial"/>
                <a:cs typeface="Arial"/>
              </a:rPr>
              <a:t>level)</a:t>
            </a:r>
            <a:endParaRPr sz="2000">
              <a:latin typeface="Arial"/>
              <a:cs typeface="Arial"/>
            </a:endParaRPr>
          </a:p>
          <a:p>
            <a:pPr marL="50799">
              <a:spcBef>
                <a:spcPts val="1200"/>
              </a:spcBef>
              <a:tabLst>
                <a:tab pos="607045" algn="l"/>
              </a:tabLst>
            </a:pPr>
            <a:r>
              <a:rPr sz="2000" b="1" dirty="0">
                <a:latin typeface="Arial"/>
                <a:cs typeface="Arial"/>
              </a:rPr>
              <a:t>z</a:t>
            </a:r>
            <a:r>
              <a:rPr sz="1951" b="1" baseline="-21367" dirty="0">
                <a:latin typeface="Arial"/>
                <a:cs typeface="Arial"/>
              </a:rPr>
              <a:t>2</a:t>
            </a:r>
            <a:r>
              <a:rPr sz="1951" b="1" spc="23" baseline="-21367" dirty="0">
                <a:latin typeface="Arial"/>
                <a:cs typeface="Arial"/>
              </a:rPr>
              <a:t> </a:t>
            </a:r>
            <a:r>
              <a:rPr sz="2000" b="1" spc="-51" dirty="0">
                <a:latin typeface="Arial"/>
                <a:cs typeface="Arial"/>
              </a:rPr>
              <a:t>=</a:t>
            </a:r>
            <a:r>
              <a:rPr sz="2000" b="1" dirty="0">
                <a:latin typeface="Arial"/>
                <a:cs typeface="Arial"/>
              </a:rPr>
              <a:t>	1.64</a:t>
            </a:r>
            <a:r>
              <a:rPr sz="2000" b="1" spc="-35" dirty="0">
                <a:latin typeface="Arial"/>
                <a:cs typeface="Arial"/>
              </a:rPr>
              <a:t> </a:t>
            </a:r>
            <a:r>
              <a:rPr sz="2000" b="1" dirty="0">
                <a:latin typeface="Arial"/>
                <a:cs typeface="Arial"/>
              </a:rPr>
              <a:t>for</a:t>
            </a:r>
            <a:r>
              <a:rPr sz="2000" b="1" spc="-20" dirty="0">
                <a:latin typeface="Arial"/>
                <a:cs typeface="Arial"/>
              </a:rPr>
              <a:t> </a:t>
            </a:r>
            <a:r>
              <a:rPr sz="2000" b="1" dirty="0">
                <a:latin typeface="Arial"/>
                <a:cs typeface="Arial"/>
              </a:rPr>
              <a:t>95%</a:t>
            </a:r>
            <a:r>
              <a:rPr sz="2000" b="1" spc="-25" dirty="0">
                <a:latin typeface="Arial"/>
                <a:cs typeface="Arial"/>
              </a:rPr>
              <a:t> </a:t>
            </a:r>
            <a:r>
              <a:rPr sz="2000" b="1" spc="-20" dirty="0">
                <a:latin typeface="Arial"/>
                <a:cs typeface="Arial"/>
              </a:rPr>
              <a:t>power</a:t>
            </a:r>
            <a:endParaRPr sz="2000">
              <a:latin typeface="Arial"/>
              <a:cs typeface="Arial"/>
            </a:endParaRPr>
          </a:p>
          <a:p>
            <a:pPr marL="329557">
              <a:spcBef>
                <a:spcPts val="1200"/>
              </a:spcBef>
              <a:tabLst>
                <a:tab pos="687688" algn="l"/>
              </a:tabLst>
            </a:pPr>
            <a:r>
              <a:rPr sz="2000" b="1" spc="-51" dirty="0">
                <a:latin typeface="Arial"/>
                <a:cs typeface="Arial"/>
              </a:rPr>
              <a:t>=</a:t>
            </a:r>
            <a:r>
              <a:rPr sz="2000" b="1" dirty="0">
                <a:latin typeface="Arial"/>
                <a:cs typeface="Arial"/>
              </a:rPr>
              <a:t>	1.28</a:t>
            </a:r>
            <a:r>
              <a:rPr sz="2000" b="1" spc="-35" dirty="0">
                <a:latin typeface="Arial"/>
                <a:cs typeface="Arial"/>
              </a:rPr>
              <a:t> </a:t>
            </a:r>
            <a:r>
              <a:rPr sz="2000" b="1" dirty="0">
                <a:latin typeface="Arial"/>
                <a:cs typeface="Arial"/>
              </a:rPr>
              <a:t>for</a:t>
            </a:r>
            <a:r>
              <a:rPr sz="2000" b="1" spc="-20" dirty="0">
                <a:latin typeface="Arial"/>
                <a:cs typeface="Arial"/>
              </a:rPr>
              <a:t> </a:t>
            </a:r>
            <a:r>
              <a:rPr sz="2000" b="1" dirty="0">
                <a:latin typeface="Arial"/>
                <a:cs typeface="Arial"/>
              </a:rPr>
              <a:t>90%</a:t>
            </a:r>
            <a:r>
              <a:rPr sz="2000" b="1" spc="-20" dirty="0">
                <a:latin typeface="Arial"/>
                <a:cs typeface="Arial"/>
              </a:rPr>
              <a:t> power</a:t>
            </a:r>
            <a:endParaRPr sz="2000">
              <a:latin typeface="Arial"/>
              <a:cs typeface="Arial"/>
            </a:endParaRPr>
          </a:p>
          <a:p>
            <a:pPr marL="329557">
              <a:spcBef>
                <a:spcPts val="1200"/>
              </a:spcBef>
              <a:tabLst>
                <a:tab pos="687688" algn="l"/>
              </a:tabLst>
            </a:pPr>
            <a:r>
              <a:rPr sz="2000" b="1" spc="-51" dirty="0">
                <a:latin typeface="Arial"/>
                <a:cs typeface="Arial"/>
              </a:rPr>
              <a:t>=</a:t>
            </a:r>
            <a:r>
              <a:rPr sz="2000" b="1" dirty="0">
                <a:latin typeface="Arial"/>
                <a:cs typeface="Arial"/>
              </a:rPr>
              <a:t>	0.84</a:t>
            </a:r>
            <a:r>
              <a:rPr sz="2000" b="1" spc="-35" dirty="0">
                <a:latin typeface="Arial"/>
                <a:cs typeface="Arial"/>
              </a:rPr>
              <a:t> </a:t>
            </a:r>
            <a:r>
              <a:rPr sz="2000" b="1" dirty="0">
                <a:latin typeface="Arial"/>
                <a:cs typeface="Arial"/>
              </a:rPr>
              <a:t>for</a:t>
            </a:r>
            <a:r>
              <a:rPr sz="2000" b="1" spc="-20" dirty="0">
                <a:latin typeface="Arial"/>
                <a:cs typeface="Arial"/>
              </a:rPr>
              <a:t> </a:t>
            </a:r>
            <a:r>
              <a:rPr sz="2000" b="1" dirty="0">
                <a:latin typeface="Arial"/>
                <a:cs typeface="Arial"/>
              </a:rPr>
              <a:t>80%</a:t>
            </a:r>
            <a:r>
              <a:rPr sz="2000" b="1" spc="-20" dirty="0">
                <a:latin typeface="Arial"/>
                <a:cs typeface="Arial"/>
              </a:rPr>
              <a:t> power</a:t>
            </a:r>
            <a:endParaRPr sz="2000">
              <a:latin typeface="Arial"/>
              <a:cs typeface="Arial"/>
            </a:endParaRPr>
          </a:p>
        </p:txBody>
      </p:sp>
      <p:sp>
        <p:nvSpPr>
          <p:cNvPr id="10" name="object 10"/>
          <p:cNvSpPr txBox="1"/>
          <p:nvPr/>
        </p:nvSpPr>
        <p:spPr>
          <a:xfrm>
            <a:off x="526694" y="5231079"/>
            <a:ext cx="7258051" cy="1243930"/>
          </a:xfrm>
          <a:prstGeom prst="rect">
            <a:avLst/>
          </a:prstGeom>
        </p:spPr>
        <p:txBody>
          <a:bodyPr vert="horz" wrap="square" lIns="0" tIns="165100" rIns="0" bIns="0" rtlCol="0">
            <a:spAutoFit/>
          </a:bodyPr>
          <a:lstStyle/>
          <a:p>
            <a:pPr marL="38099">
              <a:spcBef>
                <a:spcPts val="1300"/>
              </a:spcBef>
              <a:tabLst>
                <a:tab pos="318127" algn="l"/>
                <a:tab pos="607045" algn="l"/>
              </a:tabLst>
            </a:pPr>
            <a:r>
              <a:rPr sz="2000" b="1" spc="-51" dirty="0">
                <a:latin typeface="Arial"/>
                <a:cs typeface="Arial"/>
              </a:rPr>
              <a:t>s</a:t>
            </a:r>
            <a:r>
              <a:rPr sz="2000" b="1" dirty="0">
                <a:latin typeface="Arial"/>
                <a:cs typeface="Arial"/>
              </a:rPr>
              <a:t>	</a:t>
            </a:r>
            <a:r>
              <a:rPr sz="2000" b="1" spc="-51" dirty="0">
                <a:latin typeface="Arial"/>
                <a:cs typeface="Arial"/>
              </a:rPr>
              <a:t>=</a:t>
            </a:r>
            <a:r>
              <a:rPr sz="2000" b="1" dirty="0">
                <a:latin typeface="Arial"/>
                <a:cs typeface="Arial"/>
              </a:rPr>
              <a:t>	Standard</a:t>
            </a:r>
            <a:r>
              <a:rPr sz="2000" b="1" spc="-40" dirty="0">
                <a:latin typeface="Arial"/>
                <a:cs typeface="Arial"/>
              </a:rPr>
              <a:t> </a:t>
            </a:r>
            <a:r>
              <a:rPr sz="2000" b="1" dirty="0">
                <a:latin typeface="Arial"/>
                <a:cs typeface="Arial"/>
              </a:rPr>
              <a:t>deviation</a:t>
            </a:r>
            <a:r>
              <a:rPr sz="2000" b="1" spc="-25" dirty="0">
                <a:latin typeface="Arial"/>
                <a:cs typeface="Arial"/>
              </a:rPr>
              <a:t> </a:t>
            </a:r>
            <a:r>
              <a:rPr sz="2000" b="1" dirty="0">
                <a:latin typeface="Arial"/>
                <a:cs typeface="Arial"/>
              </a:rPr>
              <a:t>of</a:t>
            </a:r>
            <a:r>
              <a:rPr sz="2000" b="1" spc="-25" dirty="0">
                <a:latin typeface="Arial"/>
                <a:cs typeface="Arial"/>
              </a:rPr>
              <a:t> </a:t>
            </a:r>
            <a:r>
              <a:rPr sz="2000" b="1" dirty="0">
                <a:latin typeface="Arial"/>
                <a:cs typeface="Arial"/>
              </a:rPr>
              <a:t>the</a:t>
            </a:r>
            <a:r>
              <a:rPr sz="2000" b="1" spc="-31" dirty="0">
                <a:latin typeface="Arial"/>
                <a:cs typeface="Arial"/>
              </a:rPr>
              <a:t> </a:t>
            </a:r>
            <a:r>
              <a:rPr sz="2000" b="1" dirty="0">
                <a:latin typeface="Arial"/>
                <a:cs typeface="Arial"/>
              </a:rPr>
              <a:t>outcome</a:t>
            </a:r>
            <a:r>
              <a:rPr sz="2000" b="1" spc="-40" dirty="0">
                <a:latin typeface="Arial"/>
                <a:cs typeface="Arial"/>
              </a:rPr>
              <a:t> </a:t>
            </a:r>
            <a:r>
              <a:rPr sz="2000" b="1" dirty="0">
                <a:latin typeface="Arial"/>
                <a:cs typeface="Arial"/>
              </a:rPr>
              <a:t>in</a:t>
            </a:r>
            <a:r>
              <a:rPr sz="2000" b="1" spc="-25" dirty="0">
                <a:latin typeface="Arial"/>
                <a:cs typeface="Arial"/>
              </a:rPr>
              <a:t> </a:t>
            </a:r>
            <a:r>
              <a:rPr sz="2000" b="1" dirty="0">
                <a:latin typeface="Arial"/>
                <a:cs typeface="Arial"/>
              </a:rPr>
              <a:t>control</a:t>
            </a:r>
            <a:r>
              <a:rPr sz="2000" b="1" spc="-25" dirty="0">
                <a:latin typeface="Arial"/>
                <a:cs typeface="Arial"/>
              </a:rPr>
              <a:t> </a:t>
            </a:r>
            <a:r>
              <a:rPr sz="2000" b="1" spc="-11" dirty="0">
                <a:latin typeface="Arial"/>
                <a:cs typeface="Arial"/>
              </a:rPr>
              <a:t>group</a:t>
            </a:r>
            <a:endParaRPr sz="2000">
              <a:latin typeface="Arial"/>
              <a:cs typeface="Arial"/>
            </a:endParaRPr>
          </a:p>
          <a:p>
            <a:pPr marL="38099" marR="30479">
              <a:spcBef>
                <a:spcPts val="1200"/>
              </a:spcBef>
            </a:pPr>
            <a:r>
              <a:rPr sz="2000" b="1" dirty="0">
                <a:latin typeface="Arial"/>
                <a:cs typeface="Arial"/>
              </a:rPr>
              <a:t>μ</a:t>
            </a:r>
            <a:r>
              <a:rPr sz="1951" b="1" baseline="-21367" dirty="0">
                <a:latin typeface="Arial"/>
                <a:cs typeface="Arial"/>
              </a:rPr>
              <a:t>2</a:t>
            </a:r>
            <a:r>
              <a:rPr sz="1951" b="1" spc="255" baseline="-21367" dirty="0">
                <a:latin typeface="Arial"/>
                <a:cs typeface="Arial"/>
              </a:rPr>
              <a:t> </a:t>
            </a:r>
            <a:r>
              <a:rPr sz="2000" b="1" dirty="0">
                <a:latin typeface="Arial"/>
                <a:cs typeface="Arial"/>
              </a:rPr>
              <a:t>–</a:t>
            </a:r>
            <a:r>
              <a:rPr sz="2000" b="1" spc="-11" dirty="0">
                <a:latin typeface="Arial"/>
                <a:cs typeface="Arial"/>
              </a:rPr>
              <a:t> </a:t>
            </a:r>
            <a:r>
              <a:rPr sz="2000" b="1" dirty="0">
                <a:latin typeface="Arial"/>
                <a:cs typeface="Arial"/>
              </a:rPr>
              <a:t>μ</a:t>
            </a:r>
            <a:r>
              <a:rPr sz="1951" b="1" baseline="-21367" dirty="0">
                <a:latin typeface="Arial"/>
                <a:cs typeface="Arial"/>
              </a:rPr>
              <a:t>1</a:t>
            </a:r>
            <a:r>
              <a:rPr sz="1951" b="1" spc="555" baseline="-21367" dirty="0">
                <a:latin typeface="Arial"/>
                <a:cs typeface="Arial"/>
              </a:rPr>
              <a:t> </a:t>
            </a:r>
            <a:r>
              <a:rPr sz="2000" b="1" dirty="0">
                <a:latin typeface="Arial"/>
                <a:cs typeface="Arial"/>
              </a:rPr>
              <a:t>=</a:t>
            </a:r>
            <a:r>
              <a:rPr sz="2000" b="1" spc="-25" dirty="0">
                <a:latin typeface="Arial"/>
                <a:cs typeface="Arial"/>
              </a:rPr>
              <a:t> </a:t>
            </a:r>
            <a:r>
              <a:rPr sz="2000" b="1" dirty="0">
                <a:latin typeface="Arial"/>
                <a:cs typeface="Arial"/>
              </a:rPr>
              <a:t>Minimum</a:t>
            </a:r>
            <a:r>
              <a:rPr sz="2000" b="1" spc="-35" dirty="0">
                <a:latin typeface="Arial"/>
                <a:cs typeface="Arial"/>
              </a:rPr>
              <a:t> </a:t>
            </a:r>
            <a:r>
              <a:rPr sz="2000" b="1" dirty="0">
                <a:latin typeface="Arial"/>
                <a:cs typeface="Arial"/>
              </a:rPr>
              <a:t>meaningful</a:t>
            </a:r>
            <a:r>
              <a:rPr sz="2000" b="1" spc="-40" dirty="0">
                <a:latin typeface="Arial"/>
                <a:cs typeface="Arial"/>
              </a:rPr>
              <a:t> </a:t>
            </a:r>
            <a:r>
              <a:rPr sz="2000" b="1" dirty="0">
                <a:latin typeface="Arial"/>
                <a:cs typeface="Arial"/>
              </a:rPr>
              <a:t>difference</a:t>
            </a:r>
            <a:r>
              <a:rPr sz="2000" b="1" spc="-51" dirty="0">
                <a:latin typeface="Arial"/>
                <a:cs typeface="Arial"/>
              </a:rPr>
              <a:t> </a:t>
            </a:r>
            <a:r>
              <a:rPr sz="2000" b="1" dirty="0">
                <a:latin typeface="Arial"/>
                <a:cs typeface="Arial"/>
              </a:rPr>
              <a:t>between</a:t>
            </a:r>
            <a:r>
              <a:rPr sz="2000" b="1" spc="-55" dirty="0">
                <a:latin typeface="Arial"/>
                <a:cs typeface="Arial"/>
              </a:rPr>
              <a:t> </a:t>
            </a:r>
            <a:r>
              <a:rPr sz="2000" b="1" dirty="0">
                <a:latin typeface="Arial"/>
                <a:cs typeface="Arial"/>
              </a:rPr>
              <a:t>means</a:t>
            </a:r>
            <a:r>
              <a:rPr sz="2000" b="1" spc="-31" dirty="0">
                <a:latin typeface="Arial"/>
                <a:cs typeface="Arial"/>
              </a:rPr>
              <a:t> </a:t>
            </a:r>
            <a:r>
              <a:rPr sz="2000" b="1" spc="-25" dirty="0">
                <a:latin typeface="Arial"/>
                <a:cs typeface="Arial"/>
              </a:rPr>
              <a:t>of </a:t>
            </a:r>
            <a:r>
              <a:rPr sz="2000" b="1" dirty="0">
                <a:latin typeface="Arial"/>
                <a:cs typeface="Arial"/>
              </a:rPr>
              <a:t>intervention</a:t>
            </a:r>
            <a:r>
              <a:rPr sz="2000" b="1" spc="-35" dirty="0">
                <a:latin typeface="Arial"/>
                <a:cs typeface="Arial"/>
              </a:rPr>
              <a:t> </a:t>
            </a:r>
            <a:r>
              <a:rPr sz="2000" b="1" dirty="0">
                <a:latin typeface="Arial"/>
                <a:cs typeface="Arial"/>
              </a:rPr>
              <a:t>&amp;</a:t>
            </a:r>
            <a:r>
              <a:rPr sz="2000" b="1" spc="-15" dirty="0">
                <a:latin typeface="Arial"/>
                <a:cs typeface="Arial"/>
              </a:rPr>
              <a:t> </a:t>
            </a:r>
            <a:r>
              <a:rPr sz="2000" b="1" dirty="0">
                <a:latin typeface="Arial"/>
                <a:cs typeface="Arial"/>
              </a:rPr>
              <a:t>control</a:t>
            </a:r>
            <a:r>
              <a:rPr sz="2000" b="1" spc="-45" dirty="0">
                <a:latin typeface="Arial"/>
                <a:cs typeface="Arial"/>
              </a:rPr>
              <a:t> </a:t>
            </a:r>
            <a:r>
              <a:rPr sz="2000" b="1" spc="-20" dirty="0">
                <a:latin typeface="Arial"/>
                <a:cs typeface="Arial"/>
              </a:rPr>
              <a:t>group</a:t>
            </a:r>
            <a:endParaRPr sz="20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73</a:t>
            </a:r>
            <a:endParaRPr sz="1400">
              <a:latin typeface="Times New Roman"/>
              <a:cs typeface="Times New Roman"/>
            </a:endParaRPr>
          </a:p>
        </p:txBody>
      </p:sp>
      <p:sp>
        <p:nvSpPr>
          <p:cNvPr id="3" name="object 3"/>
          <p:cNvSpPr txBox="1">
            <a:spLocks noGrp="1"/>
          </p:cNvSpPr>
          <p:nvPr>
            <p:ph type="title"/>
          </p:nvPr>
        </p:nvSpPr>
        <p:spPr>
          <a:xfrm>
            <a:off x="1702690" y="446279"/>
            <a:ext cx="5739131" cy="382156"/>
          </a:xfrm>
          <a:prstGeom prst="rect">
            <a:avLst/>
          </a:prstGeom>
        </p:spPr>
        <p:txBody>
          <a:bodyPr vert="horz" wrap="square" lIns="0" tIns="12700" rIns="0" bIns="0" rtlCol="0">
            <a:spAutoFit/>
          </a:bodyPr>
          <a:lstStyle/>
          <a:p>
            <a:pPr marL="12700">
              <a:spcBef>
                <a:spcPts val="100"/>
              </a:spcBef>
            </a:pPr>
            <a:r>
              <a:rPr sz="2400" spc="-11" dirty="0"/>
              <a:t>COMPARISON</a:t>
            </a:r>
            <a:r>
              <a:rPr sz="2400" spc="-35" dirty="0"/>
              <a:t> </a:t>
            </a:r>
            <a:r>
              <a:rPr sz="2400" dirty="0"/>
              <a:t>OF</a:t>
            </a:r>
            <a:r>
              <a:rPr sz="2400" spc="-60" dirty="0"/>
              <a:t> </a:t>
            </a:r>
            <a:r>
              <a:rPr sz="2400" dirty="0"/>
              <a:t>TWO</a:t>
            </a:r>
            <a:r>
              <a:rPr sz="2400" spc="-55" dirty="0"/>
              <a:t> </a:t>
            </a:r>
            <a:r>
              <a:rPr sz="2400" spc="-11" dirty="0"/>
              <a:t>PROPORTIONS</a:t>
            </a:r>
            <a:endParaRPr sz="2400"/>
          </a:p>
        </p:txBody>
      </p:sp>
      <p:sp>
        <p:nvSpPr>
          <p:cNvPr id="4" name="object 4"/>
          <p:cNvSpPr/>
          <p:nvPr/>
        </p:nvSpPr>
        <p:spPr>
          <a:xfrm>
            <a:off x="749810" y="958599"/>
            <a:ext cx="7737475" cy="984885"/>
          </a:xfrm>
          <a:custGeom>
            <a:avLst/>
            <a:gdLst/>
            <a:ahLst/>
            <a:cxnLst/>
            <a:rect l="l" t="t" r="r" b="b"/>
            <a:pathLst>
              <a:path w="7737475" h="984885">
                <a:moveTo>
                  <a:pt x="0" y="984503"/>
                </a:moveTo>
                <a:lnTo>
                  <a:pt x="7737348" y="984503"/>
                </a:lnTo>
                <a:lnTo>
                  <a:pt x="7737348" y="0"/>
                </a:lnTo>
                <a:lnTo>
                  <a:pt x="0" y="0"/>
                </a:lnTo>
                <a:lnTo>
                  <a:pt x="0" y="984503"/>
                </a:lnTo>
                <a:close/>
              </a:path>
            </a:pathLst>
          </a:custGeom>
          <a:ln w="9144">
            <a:solidFill>
              <a:srgbClr val="000000"/>
            </a:solidFill>
          </a:ln>
        </p:spPr>
        <p:txBody>
          <a:bodyPr wrap="square" lIns="0" tIns="0" rIns="0" bIns="0" rtlCol="0"/>
          <a:lstStyle/>
          <a:p>
            <a:endParaRPr/>
          </a:p>
        </p:txBody>
      </p:sp>
      <p:sp>
        <p:nvSpPr>
          <p:cNvPr id="5" name="object 5"/>
          <p:cNvSpPr txBox="1"/>
          <p:nvPr/>
        </p:nvSpPr>
        <p:spPr>
          <a:xfrm>
            <a:off x="2913255" y="1214756"/>
            <a:ext cx="461009" cy="289823"/>
          </a:xfrm>
          <a:prstGeom prst="rect">
            <a:avLst/>
          </a:prstGeom>
        </p:spPr>
        <p:txBody>
          <a:bodyPr vert="horz" wrap="square" lIns="0" tIns="12700" rIns="0" bIns="0" rtlCol="0">
            <a:spAutoFit/>
          </a:bodyPr>
          <a:lstStyle/>
          <a:p>
            <a:pPr>
              <a:spcBef>
                <a:spcPts val="100"/>
              </a:spcBef>
            </a:pPr>
            <a:r>
              <a:rPr b="1" dirty="0">
                <a:latin typeface="Arial"/>
                <a:cs typeface="Arial"/>
              </a:rPr>
              <a:t>n</a:t>
            </a:r>
            <a:r>
              <a:rPr b="1" spc="-11" dirty="0">
                <a:latin typeface="Arial"/>
                <a:cs typeface="Arial"/>
              </a:rPr>
              <a:t> </a:t>
            </a:r>
            <a:r>
              <a:rPr b="1" spc="-60" dirty="0">
                <a:latin typeface="Arial"/>
                <a:cs typeface="Arial"/>
              </a:rPr>
              <a:t>=</a:t>
            </a:r>
            <a:endParaRPr>
              <a:latin typeface="Arial"/>
              <a:cs typeface="Arial"/>
            </a:endParaRPr>
          </a:p>
        </p:txBody>
      </p:sp>
      <p:sp>
        <p:nvSpPr>
          <p:cNvPr id="6" name="object 6"/>
          <p:cNvSpPr txBox="1"/>
          <p:nvPr/>
        </p:nvSpPr>
        <p:spPr>
          <a:xfrm>
            <a:off x="3775203" y="985242"/>
            <a:ext cx="2205991" cy="744499"/>
          </a:xfrm>
          <a:prstGeom prst="rect">
            <a:avLst/>
          </a:prstGeom>
        </p:spPr>
        <p:txBody>
          <a:bodyPr vert="horz" wrap="square" lIns="0" tIns="12700" rIns="0" bIns="0" rtlCol="0">
            <a:spAutoFit/>
          </a:bodyPr>
          <a:lstStyle/>
          <a:p>
            <a:pPr marL="516242" marR="30479" indent="-491478">
              <a:lnSpc>
                <a:spcPct val="125000"/>
              </a:lnSpc>
              <a:spcBef>
                <a:spcPts val="100"/>
              </a:spcBef>
            </a:pPr>
            <a:r>
              <a:rPr sz="2000" b="1" dirty="0">
                <a:latin typeface="Arial"/>
                <a:cs typeface="Arial"/>
              </a:rPr>
              <a:t>(z</a:t>
            </a:r>
            <a:r>
              <a:rPr sz="1951" b="1" baseline="-21367" dirty="0">
                <a:latin typeface="Arial"/>
                <a:cs typeface="Arial"/>
              </a:rPr>
              <a:t>1</a:t>
            </a:r>
            <a:r>
              <a:rPr sz="1951" b="1" spc="263" baseline="-21367" dirty="0">
                <a:latin typeface="Arial"/>
                <a:cs typeface="Arial"/>
              </a:rPr>
              <a:t> </a:t>
            </a:r>
            <a:r>
              <a:rPr sz="2000" b="1" dirty="0">
                <a:latin typeface="Arial"/>
                <a:cs typeface="Arial"/>
              </a:rPr>
              <a:t>+</a:t>
            </a:r>
            <a:r>
              <a:rPr sz="2000" b="1" spc="-5" dirty="0">
                <a:latin typeface="Arial"/>
                <a:cs typeface="Arial"/>
              </a:rPr>
              <a:t> </a:t>
            </a:r>
            <a:r>
              <a:rPr sz="2000" b="1" dirty="0">
                <a:latin typeface="Arial"/>
                <a:cs typeface="Arial"/>
              </a:rPr>
              <a:t>z</a:t>
            </a:r>
            <a:r>
              <a:rPr sz="1951" b="1" baseline="-21367" dirty="0">
                <a:latin typeface="Arial"/>
                <a:cs typeface="Arial"/>
              </a:rPr>
              <a:t>2</a:t>
            </a:r>
            <a:r>
              <a:rPr sz="2000" b="1" dirty="0">
                <a:latin typeface="Arial"/>
                <a:cs typeface="Arial"/>
              </a:rPr>
              <a:t>)</a:t>
            </a:r>
            <a:r>
              <a:rPr sz="1951" b="1" baseline="25641" dirty="0">
                <a:latin typeface="Arial"/>
                <a:cs typeface="Arial"/>
              </a:rPr>
              <a:t>2</a:t>
            </a:r>
            <a:r>
              <a:rPr sz="1951" b="1" spc="540" baseline="25641" dirty="0">
                <a:latin typeface="Arial"/>
                <a:cs typeface="Arial"/>
              </a:rPr>
              <a:t> </a:t>
            </a:r>
            <a:r>
              <a:rPr sz="2000" b="1" dirty="0">
                <a:latin typeface="Arial"/>
                <a:cs typeface="Arial"/>
              </a:rPr>
              <a:t>2</a:t>
            </a:r>
            <a:r>
              <a:rPr sz="2000" b="1" spc="11" dirty="0">
                <a:latin typeface="Arial"/>
                <a:cs typeface="Arial"/>
              </a:rPr>
              <a:t> </a:t>
            </a:r>
            <a:r>
              <a:rPr sz="2000" b="1" dirty="0">
                <a:latin typeface="Arial"/>
                <a:cs typeface="Arial"/>
              </a:rPr>
              <a:t>p</a:t>
            </a:r>
            <a:r>
              <a:rPr sz="2000" b="1" spc="-5" dirty="0">
                <a:latin typeface="Arial"/>
                <a:cs typeface="Arial"/>
              </a:rPr>
              <a:t> </a:t>
            </a:r>
            <a:r>
              <a:rPr sz="2000" b="1" dirty="0">
                <a:latin typeface="Arial"/>
                <a:cs typeface="Arial"/>
              </a:rPr>
              <a:t>(1-</a:t>
            </a:r>
            <a:r>
              <a:rPr sz="2000" b="1" spc="-15" dirty="0">
                <a:latin typeface="Arial"/>
                <a:cs typeface="Arial"/>
              </a:rPr>
              <a:t> </a:t>
            </a:r>
            <a:r>
              <a:rPr sz="2000" b="1" spc="-25" dirty="0">
                <a:latin typeface="Arial"/>
                <a:cs typeface="Arial"/>
              </a:rPr>
              <a:t>p) </a:t>
            </a:r>
            <a:r>
              <a:rPr sz="2000" b="1" dirty="0">
                <a:latin typeface="Arial"/>
                <a:cs typeface="Arial"/>
              </a:rPr>
              <a:t>(p</a:t>
            </a:r>
            <a:r>
              <a:rPr sz="1951" b="1" baseline="-21367" dirty="0">
                <a:latin typeface="Arial"/>
                <a:cs typeface="Arial"/>
              </a:rPr>
              <a:t>2</a:t>
            </a:r>
            <a:r>
              <a:rPr sz="1951" b="1" spc="277" baseline="-21367" dirty="0">
                <a:latin typeface="Arial"/>
                <a:cs typeface="Arial"/>
              </a:rPr>
              <a:t> </a:t>
            </a:r>
            <a:r>
              <a:rPr sz="2000" b="1" dirty="0">
                <a:latin typeface="Arial"/>
                <a:cs typeface="Arial"/>
              </a:rPr>
              <a:t>–</a:t>
            </a:r>
            <a:r>
              <a:rPr sz="2000" b="1" spc="-11" dirty="0">
                <a:latin typeface="Arial"/>
                <a:cs typeface="Arial"/>
              </a:rPr>
              <a:t> </a:t>
            </a:r>
            <a:r>
              <a:rPr sz="2000" b="1" spc="-20" dirty="0">
                <a:latin typeface="Arial"/>
                <a:cs typeface="Arial"/>
              </a:rPr>
              <a:t>p</a:t>
            </a:r>
            <a:r>
              <a:rPr sz="1951" b="1" spc="-31" baseline="-21367" dirty="0">
                <a:latin typeface="Arial"/>
                <a:cs typeface="Arial"/>
              </a:rPr>
              <a:t>1</a:t>
            </a:r>
            <a:r>
              <a:rPr sz="2000" b="1" spc="-20" dirty="0">
                <a:latin typeface="Arial"/>
                <a:cs typeface="Arial"/>
              </a:rPr>
              <a:t>)</a:t>
            </a:r>
            <a:r>
              <a:rPr sz="1951" b="1" spc="-31" baseline="25641" dirty="0">
                <a:latin typeface="Arial"/>
                <a:cs typeface="Arial"/>
              </a:rPr>
              <a:t>2</a:t>
            </a:r>
            <a:endParaRPr sz="1951" baseline="25641">
              <a:latin typeface="Arial"/>
              <a:cs typeface="Arial"/>
            </a:endParaRPr>
          </a:p>
        </p:txBody>
      </p:sp>
      <p:sp>
        <p:nvSpPr>
          <p:cNvPr id="7" name="object 7"/>
          <p:cNvSpPr txBox="1"/>
          <p:nvPr/>
        </p:nvSpPr>
        <p:spPr>
          <a:xfrm>
            <a:off x="833427" y="2015111"/>
            <a:ext cx="958215" cy="289823"/>
          </a:xfrm>
          <a:prstGeom prst="rect">
            <a:avLst/>
          </a:prstGeom>
        </p:spPr>
        <p:txBody>
          <a:bodyPr vert="horz" wrap="square" lIns="0" tIns="12700" rIns="0" bIns="0" rtlCol="0">
            <a:spAutoFit/>
          </a:bodyPr>
          <a:lstStyle/>
          <a:p>
            <a:pPr marL="12700">
              <a:spcBef>
                <a:spcPts val="100"/>
              </a:spcBef>
            </a:pPr>
            <a:r>
              <a:rPr b="1" spc="-11" dirty="0">
                <a:latin typeface="Arial"/>
                <a:cs typeface="Arial"/>
              </a:rPr>
              <a:t>Where</a:t>
            </a:r>
            <a:endParaRPr>
              <a:latin typeface="Arial"/>
              <a:cs typeface="Arial"/>
            </a:endParaRPr>
          </a:p>
        </p:txBody>
      </p:sp>
      <p:sp>
        <p:nvSpPr>
          <p:cNvPr id="8" name="object 8"/>
          <p:cNvSpPr txBox="1"/>
          <p:nvPr/>
        </p:nvSpPr>
        <p:spPr>
          <a:xfrm>
            <a:off x="808027" y="2350391"/>
            <a:ext cx="299085" cy="612347"/>
          </a:xfrm>
          <a:prstGeom prst="rect">
            <a:avLst/>
          </a:prstGeom>
        </p:spPr>
        <p:txBody>
          <a:bodyPr vert="horz" wrap="square" lIns="0" tIns="47625" rIns="0" bIns="0" rtlCol="0">
            <a:spAutoFit/>
          </a:bodyPr>
          <a:lstStyle/>
          <a:p>
            <a:pPr marL="38099" marR="30479">
              <a:lnSpc>
                <a:spcPts val="2160"/>
              </a:lnSpc>
              <a:spcBef>
                <a:spcPts val="375"/>
              </a:spcBef>
            </a:pPr>
            <a:r>
              <a:rPr sz="2000" b="1" spc="-51" dirty="0">
                <a:latin typeface="Arial"/>
                <a:cs typeface="Arial"/>
              </a:rPr>
              <a:t>n </a:t>
            </a:r>
            <a:r>
              <a:rPr sz="2000" b="1" spc="-25" dirty="0">
                <a:latin typeface="Arial"/>
                <a:cs typeface="Arial"/>
              </a:rPr>
              <a:t>z</a:t>
            </a:r>
            <a:r>
              <a:rPr sz="1951" b="1" spc="-37" baseline="-21367" dirty="0">
                <a:latin typeface="Arial"/>
                <a:cs typeface="Arial"/>
              </a:rPr>
              <a:t>1</a:t>
            </a:r>
            <a:endParaRPr sz="1951" baseline="-21367">
              <a:latin typeface="Arial"/>
              <a:cs typeface="Arial"/>
            </a:endParaRPr>
          </a:p>
        </p:txBody>
      </p:sp>
      <p:sp>
        <p:nvSpPr>
          <p:cNvPr id="9" name="object 9"/>
          <p:cNvSpPr txBox="1"/>
          <p:nvPr/>
        </p:nvSpPr>
        <p:spPr>
          <a:xfrm>
            <a:off x="1748157" y="2350390"/>
            <a:ext cx="3764915" cy="603370"/>
          </a:xfrm>
          <a:prstGeom prst="rect">
            <a:avLst/>
          </a:prstGeom>
        </p:spPr>
        <p:txBody>
          <a:bodyPr vert="horz" wrap="square" lIns="0" tIns="13335" rIns="0" bIns="0" rtlCol="0">
            <a:spAutoFit/>
          </a:bodyPr>
          <a:lstStyle/>
          <a:p>
            <a:pPr marL="12700">
              <a:lnSpc>
                <a:spcPts val="2280"/>
              </a:lnSpc>
              <a:spcBef>
                <a:spcPts val="105"/>
              </a:spcBef>
            </a:pPr>
            <a:r>
              <a:rPr sz="2000" b="1" dirty="0">
                <a:latin typeface="Arial"/>
                <a:cs typeface="Arial"/>
              </a:rPr>
              <a:t>=</a:t>
            </a:r>
            <a:r>
              <a:rPr sz="2000" b="1" spc="-25" dirty="0">
                <a:latin typeface="Arial"/>
                <a:cs typeface="Arial"/>
              </a:rPr>
              <a:t> </a:t>
            </a:r>
            <a:r>
              <a:rPr sz="2000" b="1" dirty="0">
                <a:latin typeface="Arial"/>
                <a:cs typeface="Arial"/>
              </a:rPr>
              <a:t>Sample</a:t>
            </a:r>
            <a:r>
              <a:rPr sz="2000" b="1" spc="-31" dirty="0">
                <a:latin typeface="Arial"/>
                <a:cs typeface="Arial"/>
              </a:rPr>
              <a:t> </a:t>
            </a:r>
            <a:r>
              <a:rPr sz="2000" b="1" dirty="0">
                <a:latin typeface="Arial"/>
                <a:cs typeface="Arial"/>
              </a:rPr>
              <a:t>size</a:t>
            </a:r>
            <a:r>
              <a:rPr sz="2000" b="1" spc="-25" dirty="0">
                <a:latin typeface="Arial"/>
                <a:cs typeface="Arial"/>
              </a:rPr>
              <a:t> </a:t>
            </a:r>
            <a:r>
              <a:rPr sz="2000" b="1" dirty="0">
                <a:latin typeface="Arial"/>
                <a:cs typeface="Arial"/>
              </a:rPr>
              <a:t>in</a:t>
            </a:r>
            <a:r>
              <a:rPr sz="2000" b="1" spc="-35" dirty="0">
                <a:latin typeface="Arial"/>
                <a:cs typeface="Arial"/>
              </a:rPr>
              <a:t> </a:t>
            </a:r>
            <a:r>
              <a:rPr sz="2000" b="1" dirty="0">
                <a:latin typeface="Arial"/>
                <a:cs typeface="Arial"/>
              </a:rPr>
              <a:t>each</a:t>
            </a:r>
            <a:r>
              <a:rPr sz="2000" b="1" spc="-20" dirty="0">
                <a:latin typeface="Arial"/>
                <a:cs typeface="Arial"/>
              </a:rPr>
              <a:t> </a:t>
            </a:r>
            <a:r>
              <a:rPr sz="2000" b="1" spc="-11" dirty="0">
                <a:latin typeface="Arial"/>
                <a:cs typeface="Arial"/>
              </a:rPr>
              <a:t>group</a:t>
            </a:r>
            <a:endParaRPr sz="2000">
              <a:latin typeface="Arial"/>
              <a:cs typeface="Arial"/>
            </a:endParaRPr>
          </a:p>
          <a:p>
            <a:pPr marL="12700">
              <a:lnSpc>
                <a:spcPts val="2280"/>
              </a:lnSpc>
            </a:pPr>
            <a:r>
              <a:rPr sz="2000" b="1" dirty="0">
                <a:latin typeface="Arial"/>
                <a:cs typeface="Arial"/>
              </a:rPr>
              <a:t>=</a:t>
            </a:r>
            <a:r>
              <a:rPr sz="2000" b="1" spc="-31" dirty="0">
                <a:latin typeface="Arial"/>
                <a:cs typeface="Arial"/>
              </a:rPr>
              <a:t> </a:t>
            </a:r>
            <a:r>
              <a:rPr sz="2000" b="1" dirty="0">
                <a:latin typeface="Arial"/>
                <a:cs typeface="Arial"/>
              </a:rPr>
              <a:t>1.96</a:t>
            </a:r>
            <a:r>
              <a:rPr sz="2000" b="1" spc="-40" dirty="0">
                <a:latin typeface="Arial"/>
                <a:cs typeface="Arial"/>
              </a:rPr>
              <a:t> </a:t>
            </a:r>
            <a:r>
              <a:rPr sz="2000" b="1" dirty="0">
                <a:latin typeface="Arial"/>
                <a:cs typeface="Arial"/>
              </a:rPr>
              <a:t>for</a:t>
            </a:r>
            <a:r>
              <a:rPr sz="2000" b="1" spc="-25" dirty="0">
                <a:latin typeface="Arial"/>
                <a:cs typeface="Arial"/>
              </a:rPr>
              <a:t> </a:t>
            </a:r>
            <a:r>
              <a:rPr sz="2000" b="1" dirty="0">
                <a:latin typeface="Arial"/>
                <a:cs typeface="Arial"/>
              </a:rPr>
              <a:t>95%</a:t>
            </a:r>
            <a:r>
              <a:rPr sz="2000" b="1" spc="-35" dirty="0">
                <a:latin typeface="Arial"/>
                <a:cs typeface="Arial"/>
              </a:rPr>
              <a:t> </a:t>
            </a:r>
            <a:r>
              <a:rPr sz="2000" b="1" dirty="0">
                <a:latin typeface="Arial"/>
                <a:cs typeface="Arial"/>
              </a:rPr>
              <a:t>confidence</a:t>
            </a:r>
            <a:r>
              <a:rPr sz="2000" b="1" spc="-35" dirty="0">
                <a:latin typeface="Arial"/>
                <a:cs typeface="Arial"/>
              </a:rPr>
              <a:t> </a:t>
            </a:r>
            <a:r>
              <a:rPr sz="2000" b="1" spc="-11" dirty="0">
                <a:latin typeface="Arial"/>
                <a:cs typeface="Arial"/>
              </a:rPr>
              <a:t>level</a:t>
            </a:r>
            <a:endParaRPr sz="2000">
              <a:latin typeface="Arial"/>
              <a:cs typeface="Arial"/>
            </a:endParaRPr>
          </a:p>
        </p:txBody>
      </p:sp>
      <p:graphicFrame>
        <p:nvGraphicFramePr>
          <p:cNvPr id="10" name="object 10"/>
          <p:cNvGraphicFramePr>
            <a:graphicFrameLocks noGrp="1"/>
          </p:cNvGraphicFramePr>
          <p:nvPr/>
        </p:nvGraphicFramePr>
        <p:xfrm>
          <a:off x="814378" y="3240638"/>
          <a:ext cx="5158740" cy="1866140"/>
        </p:xfrm>
        <a:graphic>
          <a:graphicData uri="http://schemas.openxmlformats.org/drawingml/2006/table">
            <a:tbl>
              <a:tblPr firstRow="1" bandRow="1">
                <a:tableStyleId>{2D5ABB26-0587-4C30-8999-92F81FD0307C}</a:tableStyleId>
              </a:tblPr>
              <a:tblGrid>
                <a:gridCol w="614045">
                  <a:extLst>
                    <a:ext uri="{9D8B030D-6E8A-4147-A177-3AD203B41FA5}">
                      <a16:colId xmlns:a16="http://schemas.microsoft.com/office/drawing/2014/main" val="20000"/>
                    </a:ext>
                  </a:extLst>
                </a:gridCol>
                <a:gridCol w="551180">
                  <a:extLst>
                    <a:ext uri="{9D8B030D-6E8A-4147-A177-3AD203B41FA5}">
                      <a16:colId xmlns:a16="http://schemas.microsoft.com/office/drawing/2014/main" val="20001"/>
                    </a:ext>
                  </a:extLst>
                </a:gridCol>
                <a:gridCol w="3993515">
                  <a:extLst>
                    <a:ext uri="{9D8B030D-6E8A-4147-A177-3AD203B41FA5}">
                      <a16:colId xmlns:a16="http://schemas.microsoft.com/office/drawing/2014/main" val="20002"/>
                    </a:ext>
                  </a:extLst>
                </a:gridCol>
              </a:tblGrid>
              <a:tr h="1078061">
                <a:tc>
                  <a:txBody>
                    <a:bodyPr/>
                    <a:lstStyle/>
                    <a:p>
                      <a:pPr marL="31750">
                        <a:lnSpc>
                          <a:spcPct val="100000"/>
                        </a:lnSpc>
                        <a:spcBef>
                          <a:spcPts val="1975"/>
                        </a:spcBef>
                      </a:pPr>
                      <a:r>
                        <a:rPr sz="2000" b="1" spc="-25" dirty="0">
                          <a:latin typeface="Arial"/>
                          <a:cs typeface="Arial"/>
                        </a:rPr>
                        <a:t>z</a:t>
                      </a:r>
                      <a:r>
                        <a:rPr sz="2000" b="1" spc="-37" baseline="-21367" dirty="0">
                          <a:latin typeface="Arial"/>
                          <a:cs typeface="Arial"/>
                        </a:rPr>
                        <a:t>2</a:t>
                      </a:r>
                      <a:endParaRPr sz="2000" baseline="-21367">
                        <a:latin typeface="Arial"/>
                        <a:cs typeface="Arial"/>
                      </a:endParaRPr>
                    </a:p>
                  </a:txBody>
                  <a:tcPr marL="0" marR="0" marT="250825" marB="0"/>
                </a:tc>
                <a:tc>
                  <a:txBody>
                    <a:bodyPr/>
                    <a:lstStyle/>
                    <a:p>
                      <a:pPr marL="332105">
                        <a:lnSpc>
                          <a:spcPts val="2095"/>
                        </a:lnSpc>
                      </a:pPr>
                      <a:r>
                        <a:rPr sz="2000" b="1" dirty="0">
                          <a:latin typeface="Arial"/>
                          <a:cs typeface="Arial"/>
                        </a:rPr>
                        <a:t>=</a:t>
                      </a:r>
                      <a:endParaRPr sz="2000">
                        <a:latin typeface="Arial"/>
                        <a:cs typeface="Arial"/>
                      </a:endParaRPr>
                    </a:p>
                    <a:p>
                      <a:pPr marL="332105">
                        <a:lnSpc>
                          <a:spcPts val="2160"/>
                        </a:lnSpc>
                      </a:pPr>
                      <a:r>
                        <a:rPr sz="2000" b="1" dirty="0">
                          <a:latin typeface="Arial"/>
                          <a:cs typeface="Arial"/>
                        </a:rPr>
                        <a:t>=</a:t>
                      </a:r>
                      <a:endParaRPr sz="2000">
                        <a:latin typeface="Arial"/>
                        <a:cs typeface="Arial"/>
                      </a:endParaRPr>
                    </a:p>
                    <a:p>
                      <a:pPr marL="332105">
                        <a:lnSpc>
                          <a:spcPts val="2280"/>
                        </a:lnSpc>
                      </a:pPr>
                      <a:r>
                        <a:rPr sz="2000" b="1" dirty="0">
                          <a:latin typeface="Arial"/>
                          <a:cs typeface="Arial"/>
                        </a:rPr>
                        <a:t>=</a:t>
                      </a:r>
                      <a:endParaRPr sz="2000">
                        <a:latin typeface="Arial"/>
                        <a:cs typeface="Arial"/>
                      </a:endParaRPr>
                    </a:p>
                  </a:txBody>
                  <a:tcPr marL="0" marR="0" marT="0" marB="0"/>
                </a:tc>
                <a:tc>
                  <a:txBody>
                    <a:bodyPr/>
                    <a:lstStyle/>
                    <a:p>
                      <a:pPr marL="69850">
                        <a:lnSpc>
                          <a:spcPts val="2095"/>
                        </a:lnSpc>
                      </a:pPr>
                      <a:r>
                        <a:rPr sz="2000" b="1" dirty="0">
                          <a:latin typeface="Arial"/>
                          <a:cs typeface="Arial"/>
                        </a:rPr>
                        <a:t>1.64</a:t>
                      </a:r>
                      <a:r>
                        <a:rPr sz="2000" b="1" spc="-35" dirty="0">
                          <a:latin typeface="Arial"/>
                          <a:cs typeface="Arial"/>
                        </a:rPr>
                        <a:t> </a:t>
                      </a:r>
                      <a:r>
                        <a:rPr sz="2000" b="1" dirty="0">
                          <a:latin typeface="Arial"/>
                          <a:cs typeface="Arial"/>
                        </a:rPr>
                        <a:t>for</a:t>
                      </a:r>
                      <a:r>
                        <a:rPr sz="2000" b="1" spc="-20" dirty="0">
                          <a:latin typeface="Arial"/>
                          <a:cs typeface="Arial"/>
                        </a:rPr>
                        <a:t> </a:t>
                      </a:r>
                      <a:r>
                        <a:rPr sz="2000" b="1" dirty="0">
                          <a:latin typeface="Arial"/>
                          <a:cs typeface="Arial"/>
                        </a:rPr>
                        <a:t>95%</a:t>
                      </a:r>
                      <a:r>
                        <a:rPr sz="2000" b="1" spc="-30" dirty="0">
                          <a:latin typeface="Arial"/>
                          <a:cs typeface="Arial"/>
                        </a:rPr>
                        <a:t> </a:t>
                      </a:r>
                      <a:r>
                        <a:rPr sz="2000" b="1" spc="-20" dirty="0">
                          <a:latin typeface="Arial"/>
                          <a:cs typeface="Arial"/>
                        </a:rPr>
                        <a:t>power</a:t>
                      </a:r>
                      <a:endParaRPr sz="2000">
                        <a:latin typeface="Arial"/>
                        <a:cs typeface="Arial"/>
                      </a:endParaRPr>
                    </a:p>
                    <a:p>
                      <a:pPr marL="69850">
                        <a:lnSpc>
                          <a:spcPts val="2160"/>
                        </a:lnSpc>
                      </a:pPr>
                      <a:r>
                        <a:rPr sz="2000" b="1" dirty="0">
                          <a:latin typeface="Arial"/>
                          <a:cs typeface="Arial"/>
                        </a:rPr>
                        <a:t>1.28</a:t>
                      </a:r>
                      <a:r>
                        <a:rPr sz="2000" b="1" spc="-40" dirty="0">
                          <a:latin typeface="Arial"/>
                          <a:cs typeface="Arial"/>
                        </a:rPr>
                        <a:t> </a:t>
                      </a:r>
                      <a:r>
                        <a:rPr sz="2000" b="1" dirty="0">
                          <a:latin typeface="Arial"/>
                          <a:cs typeface="Arial"/>
                        </a:rPr>
                        <a:t>for</a:t>
                      </a:r>
                      <a:r>
                        <a:rPr sz="2000" b="1" spc="-25" dirty="0">
                          <a:latin typeface="Arial"/>
                          <a:cs typeface="Arial"/>
                        </a:rPr>
                        <a:t> </a:t>
                      </a:r>
                      <a:r>
                        <a:rPr sz="2000" b="1" dirty="0">
                          <a:latin typeface="Arial"/>
                          <a:cs typeface="Arial"/>
                        </a:rPr>
                        <a:t>90%</a:t>
                      </a:r>
                      <a:r>
                        <a:rPr sz="2000" b="1" spc="-30" dirty="0">
                          <a:latin typeface="Arial"/>
                          <a:cs typeface="Arial"/>
                        </a:rPr>
                        <a:t> </a:t>
                      </a:r>
                      <a:r>
                        <a:rPr sz="2000" b="1" spc="-10" dirty="0">
                          <a:latin typeface="Arial"/>
                          <a:cs typeface="Arial"/>
                        </a:rPr>
                        <a:t>power</a:t>
                      </a:r>
                      <a:endParaRPr sz="2000">
                        <a:latin typeface="Arial"/>
                        <a:cs typeface="Arial"/>
                      </a:endParaRPr>
                    </a:p>
                    <a:p>
                      <a:pPr marL="69850">
                        <a:lnSpc>
                          <a:spcPts val="2280"/>
                        </a:lnSpc>
                      </a:pPr>
                      <a:r>
                        <a:rPr sz="2000" b="1" dirty="0">
                          <a:latin typeface="Arial"/>
                          <a:cs typeface="Arial"/>
                        </a:rPr>
                        <a:t>0.84</a:t>
                      </a:r>
                      <a:r>
                        <a:rPr sz="2000" b="1" spc="-35" dirty="0">
                          <a:latin typeface="Arial"/>
                          <a:cs typeface="Arial"/>
                        </a:rPr>
                        <a:t> </a:t>
                      </a:r>
                      <a:r>
                        <a:rPr sz="2000" b="1" dirty="0">
                          <a:latin typeface="Arial"/>
                          <a:cs typeface="Arial"/>
                        </a:rPr>
                        <a:t>for</a:t>
                      </a:r>
                      <a:r>
                        <a:rPr sz="2000" b="1" spc="-20" dirty="0">
                          <a:latin typeface="Arial"/>
                          <a:cs typeface="Arial"/>
                        </a:rPr>
                        <a:t> </a:t>
                      </a:r>
                      <a:r>
                        <a:rPr sz="2000" b="1" dirty="0">
                          <a:latin typeface="Arial"/>
                          <a:cs typeface="Arial"/>
                        </a:rPr>
                        <a:t>80%</a:t>
                      </a:r>
                      <a:r>
                        <a:rPr sz="2000" b="1" spc="-30" dirty="0">
                          <a:latin typeface="Arial"/>
                          <a:cs typeface="Arial"/>
                        </a:rPr>
                        <a:t> </a:t>
                      </a:r>
                      <a:r>
                        <a:rPr sz="2000" b="1" spc="-20" dirty="0">
                          <a:latin typeface="Arial"/>
                          <a:cs typeface="Arial"/>
                        </a:rPr>
                        <a:t>power</a:t>
                      </a:r>
                      <a:endParaRPr sz="2000">
                        <a:latin typeface="Arial"/>
                        <a:cs typeface="Arial"/>
                      </a:endParaRPr>
                    </a:p>
                  </a:txBody>
                  <a:tcPr marL="0" marR="0" marT="0" marB="0"/>
                </a:tc>
                <a:extLst>
                  <a:ext uri="{0D108BD9-81ED-4DB2-BD59-A6C34878D82A}">
                    <a16:rowId xmlns:a16="http://schemas.microsoft.com/office/drawing/2014/main" val="10000"/>
                  </a:ext>
                </a:extLst>
              </a:tr>
              <a:tr h="463551">
                <a:tc>
                  <a:txBody>
                    <a:bodyPr/>
                    <a:lstStyle/>
                    <a:p>
                      <a:pPr marL="31750">
                        <a:lnSpc>
                          <a:spcPct val="100000"/>
                        </a:lnSpc>
                        <a:spcBef>
                          <a:spcPts val="975"/>
                        </a:spcBef>
                      </a:pPr>
                      <a:r>
                        <a:rPr sz="2000" b="1" spc="-25" dirty="0">
                          <a:latin typeface="Arial"/>
                          <a:cs typeface="Arial"/>
                        </a:rPr>
                        <a:t>p</a:t>
                      </a:r>
                      <a:r>
                        <a:rPr sz="2000" b="1" spc="-37" baseline="-21367" dirty="0">
                          <a:latin typeface="Arial"/>
                          <a:cs typeface="Arial"/>
                        </a:rPr>
                        <a:t>1</a:t>
                      </a:r>
                      <a:endParaRPr sz="2000" baseline="-21367">
                        <a:latin typeface="Arial"/>
                        <a:cs typeface="Arial"/>
                      </a:endParaRPr>
                    </a:p>
                  </a:txBody>
                  <a:tcPr marL="0" marR="0" marT="123825" marB="0"/>
                </a:tc>
                <a:tc>
                  <a:txBody>
                    <a:bodyPr/>
                    <a:lstStyle/>
                    <a:p>
                      <a:pPr marR="62230" algn="r">
                        <a:lnSpc>
                          <a:spcPct val="100000"/>
                        </a:lnSpc>
                        <a:spcBef>
                          <a:spcPts val="975"/>
                        </a:spcBef>
                      </a:pPr>
                      <a:r>
                        <a:rPr sz="2000" b="1" dirty="0">
                          <a:latin typeface="Arial"/>
                          <a:cs typeface="Arial"/>
                        </a:rPr>
                        <a:t>=</a:t>
                      </a:r>
                      <a:endParaRPr sz="2000">
                        <a:latin typeface="Arial"/>
                        <a:cs typeface="Arial"/>
                      </a:endParaRPr>
                    </a:p>
                  </a:txBody>
                  <a:tcPr marL="0" marR="0" marT="123825" marB="0"/>
                </a:tc>
                <a:tc>
                  <a:txBody>
                    <a:bodyPr/>
                    <a:lstStyle/>
                    <a:p>
                      <a:pPr marL="69850">
                        <a:lnSpc>
                          <a:spcPct val="100000"/>
                        </a:lnSpc>
                        <a:spcBef>
                          <a:spcPts val="975"/>
                        </a:spcBef>
                      </a:pPr>
                      <a:r>
                        <a:rPr sz="2000" b="1" dirty="0">
                          <a:latin typeface="Arial"/>
                          <a:cs typeface="Arial"/>
                        </a:rPr>
                        <a:t>proportion</a:t>
                      </a:r>
                      <a:r>
                        <a:rPr sz="2000" b="1" spc="-50" dirty="0">
                          <a:latin typeface="Arial"/>
                          <a:cs typeface="Arial"/>
                        </a:rPr>
                        <a:t> </a:t>
                      </a:r>
                      <a:r>
                        <a:rPr sz="2000" b="1" dirty="0">
                          <a:latin typeface="Arial"/>
                          <a:cs typeface="Arial"/>
                        </a:rPr>
                        <a:t>in</a:t>
                      </a:r>
                      <a:r>
                        <a:rPr sz="2000" b="1" spc="-30" dirty="0">
                          <a:latin typeface="Arial"/>
                          <a:cs typeface="Arial"/>
                        </a:rPr>
                        <a:t> </a:t>
                      </a:r>
                      <a:r>
                        <a:rPr sz="2000" b="1" dirty="0">
                          <a:latin typeface="Arial"/>
                          <a:cs typeface="Arial"/>
                        </a:rPr>
                        <a:t>intervention</a:t>
                      </a:r>
                      <a:r>
                        <a:rPr sz="2000" b="1" spc="-40" dirty="0">
                          <a:latin typeface="Arial"/>
                          <a:cs typeface="Arial"/>
                        </a:rPr>
                        <a:t> </a:t>
                      </a:r>
                      <a:r>
                        <a:rPr sz="2000" b="1" spc="-10" dirty="0">
                          <a:latin typeface="Arial"/>
                          <a:cs typeface="Arial"/>
                        </a:rPr>
                        <a:t>group</a:t>
                      </a:r>
                      <a:endParaRPr sz="2000">
                        <a:latin typeface="Arial"/>
                        <a:cs typeface="Arial"/>
                      </a:endParaRPr>
                    </a:p>
                  </a:txBody>
                  <a:tcPr marL="0" marR="0" marT="123825" marB="0"/>
                </a:tc>
                <a:extLst>
                  <a:ext uri="{0D108BD9-81ED-4DB2-BD59-A6C34878D82A}">
                    <a16:rowId xmlns:a16="http://schemas.microsoft.com/office/drawing/2014/main" val="10001"/>
                  </a:ext>
                </a:extLst>
              </a:tr>
              <a:tr h="324528">
                <a:tc>
                  <a:txBody>
                    <a:bodyPr/>
                    <a:lstStyle/>
                    <a:p>
                      <a:pPr marL="31750">
                        <a:lnSpc>
                          <a:spcPts val="2120"/>
                        </a:lnSpc>
                      </a:pPr>
                      <a:r>
                        <a:rPr sz="2000" b="1" spc="-25" dirty="0">
                          <a:latin typeface="Arial"/>
                          <a:cs typeface="Arial"/>
                        </a:rPr>
                        <a:t>p</a:t>
                      </a:r>
                      <a:r>
                        <a:rPr sz="2000" b="1" spc="-37" baseline="-21367" dirty="0">
                          <a:latin typeface="Arial"/>
                          <a:cs typeface="Arial"/>
                        </a:rPr>
                        <a:t>2</a:t>
                      </a:r>
                      <a:endParaRPr sz="2000" baseline="-21367">
                        <a:latin typeface="Arial"/>
                        <a:cs typeface="Arial"/>
                      </a:endParaRPr>
                    </a:p>
                  </a:txBody>
                  <a:tcPr marL="0" marR="0" marT="0" marB="0"/>
                </a:tc>
                <a:tc>
                  <a:txBody>
                    <a:bodyPr/>
                    <a:lstStyle/>
                    <a:p>
                      <a:pPr marR="62230" algn="r">
                        <a:lnSpc>
                          <a:spcPts val="2120"/>
                        </a:lnSpc>
                      </a:pPr>
                      <a:r>
                        <a:rPr sz="2000" b="1" dirty="0">
                          <a:latin typeface="Arial"/>
                          <a:cs typeface="Arial"/>
                        </a:rPr>
                        <a:t>=</a:t>
                      </a:r>
                      <a:endParaRPr sz="2000">
                        <a:latin typeface="Arial"/>
                        <a:cs typeface="Arial"/>
                      </a:endParaRPr>
                    </a:p>
                  </a:txBody>
                  <a:tcPr marL="0" marR="0" marT="0" marB="0"/>
                </a:tc>
                <a:tc>
                  <a:txBody>
                    <a:bodyPr/>
                    <a:lstStyle/>
                    <a:p>
                      <a:pPr marL="69850">
                        <a:lnSpc>
                          <a:spcPts val="2120"/>
                        </a:lnSpc>
                      </a:pPr>
                      <a:r>
                        <a:rPr sz="2000" b="1" dirty="0">
                          <a:latin typeface="Arial"/>
                          <a:cs typeface="Arial"/>
                        </a:rPr>
                        <a:t>proportion</a:t>
                      </a:r>
                      <a:r>
                        <a:rPr sz="2000" b="1" spc="-35" dirty="0">
                          <a:latin typeface="Arial"/>
                          <a:cs typeface="Arial"/>
                        </a:rPr>
                        <a:t> </a:t>
                      </a:r>
                      <a:r>
                        <a:rPr sz="2000" b="1" dirty="0">
                          <a:latin typeface="Arial"/>
                          <a:cs typeface="Arial"/>
                        </a:rPr>
                        <a:t>in</a:t>
                      </a:r>
                      <a:r>
                        <a:rPr sz="2000" b="1" spc="-15" dirty="0">
                          <a:latin typeface="Arial"/>
                          <a:cs typeface="Arial"/>
                        </a:rPr>
                        <a:t> </a:t>
                      </a:r>
                      <a:r>
                        <a:rPr sz="2000" b="1" dirty="0">
                          <a:latin typeface="Arial"/>
                          <a:cs typeface="Arial"/>
                        </a:rPr>
                        <a:t>control</a:t>
                      </a:r>
                      <a:r>
                        <a:rPr sz="2000" b="1" spc="-30" dirty="0">
                          <a:latin typeface="Arial"/>
                          <a:cs typeface="Arial"/>
                        </a:rPr>
                        <a:t> </a:t>
                      </a:r>
                      <a:r>
                        <a:rPr sz="2000" b="1" spc="-20" dirty="0">
                          <a:latin typeface="Arial"/>
                          <a:cs typeface="Arial"/>
                        </a:rPr>
                        <a:t>group</a:t>
                      </a:r>
                      <a:endParaRPr sz="2000">
                        <a:latin typeface="Arial"/>
                        <a:cs typeface="Arial"/>
                      </a:endParaRPr>
                    </a:p>
                  </a:txBody>
                  <a:tcPr marL="0" marR="0" marT="0" marB="0"/>
                </a:tc>
                <a:extLst>
                  <a:ext uri="{0D108BD9-81ED-4DB2-BD59-A6C34878D82A}">
                    <a16:rowId xmlns:a16="http://schemas.microsoft.com/office/drawing/2014/main" val="10002"/>
                  </a:ext>
                </a:extLst>
              </a:tr>
            </a:tbl>
          </a:graphicData>
        </a:graphic>
      </p:graphicFrame>
      <p:sp>
        <p:nvSpPr>
          <p:cNvPr id="11" name="object 11"/>
          <p:cNvSpPr txBox="1"/>
          <p:nvPr/>
        </p:nvSpPr>
        <p:spPr>
          <a:xfrm>
            <a:off x="2511551" y="5085716"/>
            <a:ext cx="764540" cy="289823"/>
          </a:xfrm>
          <a:prstGeom prst="rect">
            <a:avLst/>
          </a:prstGeom>
        </p:spPr>
        <p:txBody>
          <a:bodyPr vert="horz" wrap="square" lIns="0" tIns="12700" rIns="0" bIns="0" rtlCol="0">
            <a:spAutoFit/>
          </a:bodyPr>
          <a:lstStyle/>
          <a:p>
            <a:pPr marL="38099">
              <a:spcBef>
                <a:spcPts val="100"/>
              </a:spcBef>
            </a:pPr>
            <a:r>
              <a:rPr b="1" dirty="0">
                <a:latin typeface="Arial"/>
                <a:cs typeface="Arial"/>
              </a:rPr>
              <a:t>p</a:t>
            </a:r>
            <a:r>
              <a:rPr b="1" baseline="-20833" dirty="0">
                <a:latin typeface="Arial"/>
                <a:cs typeface="Arial"/>
              </a:rPr>
              <a:t>1</a:t>
            </a:r>
            <a:r>
              <a:rPr b="1" spc="-15" baseline="-20833" dirty="0">
                <a:latin typeface="Arial"/>
                <a:cs typeface="Arial"/>
              </a:rPr>
              <a:t> </a:t>
            </a:r>
            <a:r>
              <a:rPr b="1" dirty="0">
                <a:latin typeface="Arial"/>
                <a:cs typeface="Arial"/>
              </a:rPr>
              <a:t>+</a:t>
            </a:r>
            <a:r>
              <a:rPr b="1" spc="-5" dirty="0">
                <a:latin typeface="Arial"/>
                <a:cs typeface="Arial"/>
              </a:rPr>
              <a:t> </a:t>
            </a:r>
            <a:r>
              <a:rPr b="1" spc="-25" dirty="0">
                <a:latin typeface="Arial"/>
                <a:cs typeface="Arial"/>
              </a:rPr>
              <a:t>p</a:t>
            </a:r>
            <a:r>
              <a:rPr b="1" spc="-37" baseline="-20833" dirty="0">
                <a:latin typeface="Arial"/>
                <a:cs typeface="Arial"/>
              </a:rPr>
              <a:t>2</a:t>
            </a:r>
            <a:endParaRPr baseline="-20833">
              <a:latin typeface="Arial"/>
              <a:cs typeface="Arial"/>
            </a:endParaRPr>
          </a:p>
        </p:txBody>
      </p:sp>
      <p:sp>
        <p:nvSpPr>
          <p:cNvPr id="12" name="object 12"/>
          <p:cNvSpPr/>
          <p:nvPr/>
        </p:nvSpPr>
        <p:spPr>
          <a:xfrm>
            <a:off x="2382014" y="5410200"/>
            <a:ext cx="1004569" cy="0"/>
          </a:xfrm>
          <a:custGeom>
            <a:avLst/>
            <a:gdLst/>
            <a:ahLst/>
            <a:cxnLst/>
            <a:rect l="l" t="t" r="r" b="b"/>
            <a:pathLst>
              <a:path w="1004570">
                <a:moveTo>
                  <a:pt x="0" y="0"/>
                </a:moveTo>
                <a:lnTo>
                  <a:pt x="1004315" y="0"/>
                </a:lnTo>
              </a:path>
            </a:pathLst>
          </a:custGeom>
          <a:ln w="9144">
            <a:solidFill>
              <a:srgbClr val="000000"/>
            </a:solidFill>
          </a:ln>
        </p:spPr>
        <p:txBody>
          <a:bodyPr wrap="square" lIns="0" tIns="0" rIns="0" bIns="0" rtlCol="0"/>
          <a:lstStyle/>
          <a:p>
            <a:endParaRPr/>
          </a:p>
        </p:txBody>
      </p:sp>
      <p:sp>
        <p:nvSpPr>
          <p:cNvPr id="13" name="object 13"/>
          <p:cNvSpPr txBox="1"/>
          <p:nvPr/>
        </p:nvSpPr>
        <p:spPr>
          <a:xfrm>
            <a:off x="2817625" y="5452670"/>
            <a:ext cx="153035" cy="289823"/>
          </a:xfrm>
          <a:prstGeom prst="rect">
            <a:avLst/>
          </a:prstGeom>
        </p:spPr>
        <p:txBody>
          <a:bodyPr vert="horz" wrap="square" lIns="0" tIns="12700" rIns="0" bIns="0" rtlCol="0">
            <a:spAutoFit/>
          </a:bodyPr>
          <a:lstStyle/>
          <a:p>
            <a:pPr marL="12700">
              <a:spcBef>
                <a:spcPts val="100"/>
              </a:spcBef>
            </a:pPr>
            <a:r>
              <a:rPr b="1" spc="-5" dirty="0">
                <a:latin typeface="Arial"/>
                <a:cs typeface="Arial"/>
              </a:rPr>
              <a:t>2</a:t>
            </a:r>
            <a:endParaRPr>
              <a:latin typeface="Arial"/>
              <a:cs typeface="Arial"/>
            </a:endParaRPr>
          </a:p>
        </p:txBody>
      </p:sp>
      <p:sp>
        <p:nvSpPr>
          <p:cNvPr id="14" name="object 14"/>
          <p:cNvSpPr txBox="1"/>
          <p:nvPr/>
        </p:nvSpPr>
        <p:spPr>
          <a:xfrm>
            <a:off x="831903" y="5225545"/>
            <a:ext cx="180975" cy="320601"/>
          </a:xfrm>
          <a:prstGeom prst="rect">
            <a:avLst/>
          </a:prstGeom>
        </p:spPr>
        <p:txBody>
          <a:bodyPr vert="horz" wrap="square" lIns="0" tIns="12700" rIns="0" bIns="0" rtlCol="0">
            <a:spAutoFit/>
          </a:bodyPr>
          <a:lstStyle/>
          <a:p>
            <a:pPr marL="12700">
              <a:spcBef>
                <a:spcPts val="100"/>
              </a:spcBef>
            </a:pPr>
            <a:r>
              <a:rPr sz="2000" b="1" dirty="0">
                <a:latin typeface="Arial"/>
                <a:cs typeface="Arial"/>
              </a:rPr>
              <a:t>p</a:t>
            </a:r>
            <a:endParaRPr sz="2000">
              <a:latin typeface="Arial"/>
              <a:cs typeface="Arial"/>
            </a:endParaRPr>
          </a:p>
        </p:txBody>
      </p:sp>
      <p:sp>
        <p:nvSpPr>
          <p:cNvPr id="15" name="object 15"/>
          <p:cNvSpPr txBox="1"/>
          <p:nvPr/>
        </p:nvSpPr>
        <p:spPr>
          <a:xfrm>
            <a:off x="1746254" y="5225545"/>
            <a:ext cx="174625" cy="320601"/>
          </a:xfrm>
          <a:prstGeom prst="rect">
            <a:avLst/>
          </a:prstGeom>
        </p:spPr>
        <p:txBody>
          <a:bodyPr vert="horz" wrap="square" lIns="0" tIns="12700" rIns="0" bIns="0" rtlCol="0">
            <a:spAutoFit/>
          </a:bodyPr>
          <a:lstStyle/>
          <a:p>
            <a:pPr marL="12700">
              <a:spcBef>
                <a:spcPts val="100"/>
              </a:spcBef>
            </a:pPr>
            <a:r>
              <a:rPr sz="2000" b="1" dirty="0">
                <a:latin typeface="Arial"/>
                <a:cs typeface="Arial"/>
              </a:rPr>
              <a:t>=</a:t>
            </a:r>
            <a:endParaRPr sz="2000">
              <a:latin typeface="Arial"/>
              <a:cs typeface="Arial"/>
            </a:endParaRPr>
          </a:p>
        </p:txBody>
      </p:sp>
      <p:sp>
        <p:nvSpPr>
          <p:cNvPr id="16" name="object 16"/>
          <p:cNvSpPr txBox="1"/>
          <p:nvPr/>
        </p:nvSpPr>
        <p:spPr>
          <a:xfrm>
            <a:off x="3435987" y="5249421"/>
            <a:ext cx="2798445" cy="320601"/>
          </a:xfrm>
          <a:prstGeom prst="rect">
            <a:avLst/>
          </a:prstGeom>
        </p:spPr>
        <p:txBody>
          <a:bodyPr vert="horz" wrap="square" lIns="0" tIns="12700" rIns="0" bIns="0" rtlCol="0">
            <a:spAutoFit/>
          </a:bodyPr>
          <a:lstStyle/>
          <a:p>
            <a:pPr marL="38099">
              <a:spcBef>
                <a:spcPts val="100"/>
              </a:spcBef>
            </a:pPr>
            <a:r>
              <a:rPr sz="2000" b="1" dirty="0">
                <a:latin typeface="Arial"/>
                <a:cs typeface="Arial"/>
              </a:rPr>
              <a:t>=</a:t>
            </a:r>
            <a:r>
              <a:rPr sz="2000" b="1" spc="-25" dirty="0">
                <a:latin typeface="Arial"/>
                <a:cs typeface="Arial"/>
              </a:rPr>
              <a:t> </a:t>
            </a:r>
            <a:r>
              <a:rPr sz="2000" b="1" dirty="0">
                <a:latin typeface="Arial"/>
                <a:cs typeface="Arial"/>
              </a:rPr>
              <a:t>average</a:t>
            </a:r>
            <a:r>
              <a:rPr sz="2000" b="1" spc="-5" dirty="0">
                <a:latin typeface="Arial"/>
                <a:cs typeface="Arial"/>
              </a:rPr>
              <a:t> </a:t>
            </a:r>
            <a:r>
              <a:rPr sz="2000" b="1" dirty="0">
                <a:latin typeface="Arial"/>
                <a:cs typeface="Arial"/>
              </a:rPr>
              <a:t>of</a:t>
            </a:r>
            <a:r>
              <a:rPr sz="2000" b="1" spc="-20" dirty="0">
                <a:latin typeface="Arial"/>
                <a:cs typeface="Arial"/>
              </a:rPr>
              <a:t> </a:t>
            </a:r>
            <a:r>
              <a:rPr sz="2000" b="1" dirty="0">
                <a:latin typeface="Arial"/>
                <a:cs typeface="Arial"/>
              </a:rPr>
              <a:t>p</a:t>
            </a:r>
            <a:r>
              <a:rPr sz="1951" b="1" baseline="-21367" dirty="0">
                <a:latin typeface="Arial"/>
                <a:cs typeface="Arial"/>
              </a:rPr>
              <a:t>1</a:t>
            </a:r>
            <a:r>
              <a:rPr sz="1951" b="1" spc="563" baseline="-21367" dirty="0">
                <a:latin typeface="Arial"/>
                <a:cs typeface="Arial"/>
              </a:rPr>
              <a:t> </a:t>
            </a:r>
            <a:r>
              <a:rPr sz="2000" b="1" dirty="0">
                <a:latin typeface="Arial"/>
                <a:cs typeface="Arial"/>
              </a:rPr>
              <a:t>and</a:t>
            </a:r>
            <a:r>
              <a:rPr sz="2000" b="1" spc="355" dirty="0">
                <a:latin typeface="Arial"/>
                <a:cs typeface="Arial"/>
              </a:rPr>
              <a:t> </a:t>
            </a:r>
            <a:r>
              <a:rPr sz="2000" b="1" spc="-25" dirty="0">
                <a:latin typeface="Arial"/>
                <a:cs typeface="Arial"/>
              </a:rPr>
              <a:t>p</a:t>
            </a:r>
            <a:r>
              <a:rPr sz="1951" b="1" spc="-37" baseline="-21367" dirty="0">
                <a:latin typeface="Arial"/>
                <a:cs typeface="Arial"/>
              </a:rPr>
              <a:t>2</a:t>
            </a:r>
            <a:endParaRPr sz="1951" baseline="-21367">
              <a:latin typeface="Arial"/>
              <a:cs typeface="Arial"/>
            </a:endParaRPr>
          </a:p>
        </p:txBody>
      </p:sp>
      <p:sp>
        <p:nvSpPr>
          <p:cNvPr id="17" name="object 17"/>
          <p:cNvSpPr txBox="1"/>
          <p:nvPr/>
        </p:nvSpPr>
        <p:spPr>
          <a:xfrm>
            <a:off x="648312" y="5801667"/>
            <a:ext cx="833755" cy="320601"/>
          </a:xfrm>
          <a:prstGeom prst="rect">
            <a:avLst/>
          </a:prstGeom>
        </p:spPr>
        <p:txBody>
          <a:bodyPr vert="horz" wrap="square" lIns="0" tIns="12700" rIns="0" bIns="0" rtlCol="0">
            <a:spAutoFit/>
          </a:bodyPr>
          <a:lstStyle/>
          <a:p>
            <a:pPr marL="38099">
              <a:spcBef>
                <a:spcPts val="100"/>
              </a:spcBef>
            </a:pPr>
            <a:r>
              <a:rPr sz="2000" b="1" dirty="0">
                <a:latin typeface="Arial"/>
                <a:cs typeface="Arial"/>
              </a:rPr>
              <a:t>p</a:t>
            </a:r>
            <a:r>
              <a:rPr sz="1951" b="1" baseline="-21367" dirty="0">
                <a:latin typeface="Arial"/>
                <a:cs typeface="Arial"/>
              </a:rPr>
              <a:t>2</a:t>
            </a:r>
            <a:r>
              <a:rPr sz="1951" b="1" spc="15" baseline="-21367" dirty="0">
                <a:latin typeface="Arial"/>
                <a:cs typeface="Arial"/>
              </a:rPr>
              <a:t> </a:t>
            </a:r>
            <a:r>
              <a:rPr sz="2000" b="1" dirty="0">
                <a:latin typeface="Arial"/>
                <a:cs typeface="Arial"/>
              </a:rPr>
              <a:t>–</a:t>
            </a:r>
            <a:r>
              <a:rPr sz="2000" b="1" spc="-11" dirty="0">
                <a:latin typeface="Arial"/>
                <a:cs typeface="Arial"/>
              </a:rPr>
              <a:t> </a:t>
            </a:r>
            <a:r>
              <a:rPr sz="2000" b="1" spc="-25" dirty="0">
                <a:latin typeface="Arial"/>
                <a:cs typeface="Arial"/>
              </a:rPr>
              <a:t>p</a:t>
            </a:r>
            <a:r>
              <a:rPr sz="1951" b="1" spc="-37" baseline="-21367" dirty="0">
                <a:latin typeface="Arial"/>
                <a:cs typeface="Arial"/>
              </a:rPr>
              <a:t>1</a:t>
            </a:r>
            <a:endParaRPr sz="1951" baseline="-21367">
              <a:latin typeface="Arial"/>
              <a:cs typeface="Arial"/>
            </a:endParaRPr>
          </a:p>
        </p:txBody>
      </p:sp>
      <p:sp>
        <p:nvSpPr>
          <p:cNvPr id="18" name="object 18"/>
          <p:cNvSpPr txBox="1"/>
          <p:nvPr/>
        </p:nvSpPr>
        <p:spPr>
          <a:xfrm>
            <a:off x="1588390" y="5801667"/>
            <a:ext cx="7082155" cy="320601"/>
          </a:xfrm>
          <a:prstGeom prst="rect">
            <a:avLst/>
          </a:prstGeom>
        </p:spPr>
        <p:txBody>
          <a:bodyPr vert="horz" wrap="square" lIns="0" tIns="12700" rIns="0" bIns="0" rtlCol="0">
            <a:spAutoFit/>
          </a:bodyPr>
          <a:lstStyle/>
          <a:p>
            <a:pPr marL="12700">
              <a:spcBef>
                <a:spcPts val="100"/>
              </a:spcBef>
              <a:tabLst>
                <a:tab pos="368925" algn="l"/>
              </a:tabLst>
            </a:pPr>
            <a:r>
              <a:rPr sz="2000" b="1" spc="-51" dirty="0">
                <a:latin typeface="Arial"/>
                <a:cs typeface="Arial"/>
              </a:rPr>
              <a:t>=</a:t>
            </a:r>
            <a:r>
              <a:rPr sz="2000" b="1" dirty="0">
                <a:latin typeface="Arial"/>
                <a:cs typeface="Arial"/>
              </a:rPr>
              <a:t>	Minimum</a:t>
            </a:r>
            <a:r>
              <a:rPr sz="2000" b="1" spc="-55" dirty="0">
                <a:latin typeface="Arial"/>
                <a:cs typeface="Arial"/>
              </a:rPr>
              <a:t> </a:t>
            </a:r>
            <a:r>
              <a:rPr sz="2000" b="1" dirty="0">
                <a:latin typeface="Arial"/>
                <a:cs typeface="Arial"/>
              </a:rPr>
              <a:t>meaningful</a:t>
            </a:r>
            <a:r>
              <a:rPr sz="2000" b="1" spc="-45" dirty="0">
                <a:latin typeface="Arial"/>
                <a:cs typeface="Arial"/>
              </a:rPr>
              <a:t> </a:t>
            </a:r>
            <a:r>
              <a:rPr sz="2000" b="1" dirty="0">
                <a:latin typeface="Arial"/>
                <a:cs typeface="Arial"/>
              </a:rPr>
              <a:t>difference</a:t>
            </a:r>
            <a:r>
              <a:rPr sz="2000" b="1" spc="-80" dirty="0">
                <a:latin typeface="Arial"/>
                <a:cs typeface="Arial"/>
              </a:rPr>
              <a:t> </a:t>
            </a:r>
            <a:r>
              <a:rPr sz="2000" b="1" dirty="0">
                <a:latin typeface="Arial"/>
                <a:cs typeface="Arial"/>
              </a:rPr>
              <a:t>in</a:t>
            </a:r>
            <a:r>
              <a:rPr sz="2000" b="1" spc="-35" dirty="0">
                <a:latin typeface="Arial"/>
                <a:cs typeface="Arial"/>
              </a:rPr>
              <a:t> </a:t>
            </a:r>
            <a:r>
              <a:rPr sz="2000" b="1" dirty="0">
                <a:latin typeface="Arial"/>
                <a:cs typeface="Arial"/>
              </a:rPr>
              <a:t>proportions</a:t>
            </a:r>
            <a:r>
              <a:rPr sz="2000" b="1" spc="-55" dirty="0">
                <a:latin typeface="Arial"/>
                <a:cs typeface="Arial"/>
              </a:rPr>
              <a:t> </a:t>
            </a:r>
            <a:r>
              <a:rPr sz="2000" b="1" spc="-11" dirty="0">
                <a:latin typeface="Arial"/>
                <a:cs typeface="Arial"/>
              </a:rPr>
              <a:t>between</a:t>
            </a:r>
            <a:endParaRPr sz="2000">
              <a:latin typeface="Arial"/>
              <a:cs typeface="Arial"/>
            </a:endParaRPr>
          </a:p>
        </p:txBody>
      </p:sp>
      <p:sp>
        <p:nvSpPr>
          <p:cNvPr id="19" name="object 19"/>
          <p:cNvSpPr txBox="1"/>
          <p:nvPr/>
        </p:nvSpPr>
        <p:spPr>
          <a:xfrm>
            <a:off x="1931290" y="6197907"/>
            <a:ext cx="3863340" cy="320601"/>
          </a:xfrm>
          <a:prstGeom prst="rect">
            <a:avLst/>
          </a:prstGeom>
        </p:spPr>
        <p:txBody>
          <a:bodyPr vert="horz" wrap="square" lIns="0" tIns="12700" rIns="0" bIns="0" rtlCol="0">
            <a:spAutoFit/>
          </a:bodyPr>
          <a:lstStyle/>
          <a:p>
            <a:pPr marL="12700">
              <a:spcBef>
                <a:spcPts val="100"/>
              </a:spcBef>
            </a:pPr>
            <a:r>
              <a:rPr sz="2000" b="1" dirty="0">
                <a:latin typeface="Arial"/>
                <a:cs typeface="Arial"/>
              </a:rPr>
              <a:t>intervention</a:t>
            </a:r>
            <a:r>
              <a:rPr sz="2000" b="1" spc="-40" dirty="0">
                <a:latin typeface="Arial"/>
                <a:cs typeface="Arial"/>
              </a:rPr>
              <a:t> </a:t>
            </a:r>
            <a:r>
              <a:rPr sz="2000" b="1" dirty="0">
                <a:latin typeface="Arial"/>
                <a:cs typeface="Arial"/>
              </a:rPr>
              <a:t>and</a:t>
            </a:r>
            <a:r>
              <a:rPr sz="2000" b="1" spc="-15" dirty="0">
                <a:latin typeface="Arial"/>
                <a:cs typeface="Arial"/>
              </a:rPr>
              <a:t> </a:t>
            </a:r>
            <a:r>
              <a:rPr sz="2000" b="1" dirty="0">
                <a:latin typeface="Arial"/>
                <a:cs typeface="Arial"/>
              </a:rPr>
              <a:t>control</a:t>
            </a:r>
            <a:r>
              <a:rPr sz="2000" b="1" spc="-51" dirty="0">
                <a:latin typeface="Arial"/>
                <a:cs typeface="Arial"/>
              </a:rPr>
              <a:t> </a:t>
            </a:r>
            <a:r>
              <a:rPr sz="2000" b="1" spc="-11" dirty="0">
                <a:latin typeface="Arial"/>
                <a:cs typeface="Arial"/>
              </a:rPr>
              <a:t>groups</a:t>
            </a:r>
            <a:endParaRPr sz="2000">
              <a:latin typeface="Arial"/>
              <a:cs typeface="Arial"/>
            </a:endParaRPr>
          </a:p>
        </p:txBody>
      </p:sp>
      <p:sp>
        <p:nvSpPr>
          <p:cNvPr id="20" name="object 20"/>
          <p:cNvSpPr/>
          <p:nvPr/>
        </p:nvSpPr>
        <p:spPr>
          <a:xfrm>
            <a:off x="3697224" y="1408175"/>
            <a:ext cx="2399031" cy="0"/>
          </a:xfrm>
          <a:custGeom>
            <a:avLst/>
            <a:gdLst/>
            <a:ahLst/>
            <a:cxnLst/>
            <a:rect l="l" t="t" r="r" b="b"/>
            <a:pathLst>
              <a:path w="2399029">
                <a:moveTo>
                  <a:pt x="0" y="0"/>
                </a:moveTo>
                <a:lnTo>
                  <a:pt x="2398776" y="0"/>
                </a:lnTo>
              </a:path>
            </a:pathLst>
          </a:custGeom>
          <a:ln w="9144">
            <a:solidFill>
              <a:srgbClr val="000000"/>
            </a:solidFill>
          </a:ln>
        </p:spPr>
        <p:txBody>
          <a:bodyPr wrap="square" lIns="0" tIns="0" rIns="0" bIns="0" rtlCol="0"/>
          <a:lstStyle/>
          <a:p>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60249" y="2819392"/>
          <a:ext cx="7905114" cy="7796321"/>
        </p:xfrm>
        <a:graphic>
          <a:graphicData uri="http://schemas.openxmlformats.org/drawingml/2006/table">
            <a:tbl>
              <a:tblPr firstRow="1" bandRow="1">
                <a:tableStyleId>{2D5ABB26-0587-4C30-8999-92F81FD0307C}</a:tableStyleId>
              </a:tblPr>
              <a:tblGrid>
                <a:gridCol w="6517005">
                  <a:extLst>
                    <a:ext uri="{9D8B030D-6E8A-4147-A177-3AD203B41FA5}">
                      <a16:colId xmlns:a16="http://schemas.microsoft.com/office/drawing/2014/main" val="20000"/>
                    </a:ext>
                  </a:extLst>
                </a:gridCol>
                <a:gridCol w="1388109">
                  <a:extLst>
                    <a:ext uri="{9D8B030D-6E8A-4147-A177-3AD203B41FA5}">
                      <a16:colId xmlns:a16="http://schemas.microsoft.com/office/drawing/2014/main" val="20001"/>
                    </a:ext>
                  </a:extLst>
                </a:gridCol>
              </a:tblGrid>
              <a:tr h="379731">
                <a:tc>
                  <a:txBody>
                    <a:bodyPr/>
                    <a:lstStyle/>
                    <a:p>
                      <a:pPr>
                        <a:lnSpc>
                          <a:spcPct val="100000"/>
                        </a:lnSpc>
                      </a:pPr>
                      <a:endParaRPr sz="2300">
                        <a:latin typeface="Times New Roman"/>
                        <a:cs typeface="Times New Roman"/>
                      </a:endParaRPr>
                    </a:p>
                  </a:txBody>
                  <a:tcPr marL="0" marR="0" marT="0" marB="0">
                    <a:lnL w="19050">
                      <a:solidFill>
                        <a:srgbClr val="DADCDD"/>
                      </a:solidFill>
                      <a:prstDash val="solid"/>
                    </a:lnL>
                    <a:lnR w="19050">
                      <a:solidFill>
                        <a:srgbClr val="DADCDD"/>
                      </a:solidFill>
                      <a:prstDash val="solid"/>
                    </a:lnR>
                    <a:lnT w="19050">
                      <a:solidFill>
                        <a:srgbClr val="DADCDD"/>
                      </a:solidFill>
                      <a:prstDash val="solid"/>
                    </a:lnT>
                    <a:lnB w="19050">
                      <a:solidFill>
                        <a:srgbClr val="DADCDD"/>
                      </a:solidFill>
                      <a:prstDash val="solid"/>
                    </a:lnB>
                  </a:tcPr>
                </a:tc>
                <a:tc>
                  <a:txBody>
                    <a:bodyPr/>
                    <a:lstStyle/>
                    <a:p>
                      <a:pPr marR="113030">
                        <a:lnSpc>
                          <a:spcPct val="100000"/>
                        </a:lnSpc>
                      </a:pPr>
                      <a:endParaRPr sz="2300">
                        <a:latin typeface="Times New Roman"/>
                        <a:cs typeface="Times New Roman"/>
                      </a:endParaRPr>
                    </a:p>
                  </a:txBody>
                  <a:tcPr marL="0" marR="0" marT="0" marB="0">
                    <a:lnL w="19050">
                      <a:solidFill>
                        <a:srgbClr val="DADCDD"/>
                      </a:solidFill>
                      <a:prstDash val="solid"/>
                    </a:lnL>
                    <a:lnR w="19050">
                      <a:solidFill>
                        <a:srgbClr val="DADCDD"/>
                      </a:solidFill>
                      <a:prstDash val="solid"/>
                    </a:lnR>
                    <a:lnT w="19050">
                      <a:solidFill>
                        <a:srgbClr val="DADCDD"/>
                      </a:solidFill>
                      <a:prstDash val="solid"/>
                    </a:lnT>
                  </a:tcPr>
                </a:tc>
                <a:extLst>
                  <a:ext uri="{0D108BD9-81ED-4DB2-BD59-A6C34878D82A}">
                    <a16:rowId xmlns:a16="http://schemas.microsoft.com/office/drawing/2014/main" val="10000"/>
                  </a:ext>
                </a:extLst>
              </a:tr>
              <a:tr h="379731">
                <a:tc>
                  <a:txBody>
                    <a:bodyPr/>
                    <a:lstStyle/>
                    <a:p>
                      <a:pPr marL="39370">
                        <a:lnSpc>
                          <a:spcPct val="100000"/>
                        </a:lnSpc>
                        <a:spcBef>
                          <a:spcPts val="325"/>
                        </a:spcBef>
                      </a:pPr>
                      <a:r>
                        <a:rPr sz="2000" spc="-120" dirty="0">
                          <a:latin typeface="Arial"/>
                          <a:cs typeface="Arial"/>
                        </a:rPr>
                        <a:t>Proportion</a:t>
                      </a:r>
                      <a:r>
                        <a:rPr sz="2000" spc="-95" dirty="0">
                          <a:latin typeface="Arial"/>
                          <a:cs typeface="Arial"/>
                        </a:rPr>
                        <a:t> </a:t>
                      </a:r>
                      <a:r>
                        <a:rPr sz="2000" spc="-114" dirty="0">
                          <a:latin typeface="Arial"/>
                          <a:cs typeface="Arial"/>
                        </a:rPr>
                        <a:t>that</a:t>
                      </a:r>
                      <a:r>
                        <a:rPr sz="2000" spc="-75" dirty="0">
                          <a:latin typeface="Arial"/>
                          <a:cs typeface="Arial"/>
                        </a:rPr>
                        <a:t> </a:t>
                      </a:r>
                      <a:r>
                        <a:rPr sz="2000" spc="-125" dirty="0">
                          <a:latin typeface="Arial"/>
                          <a:cs typeface="Arial"/>
                        </a:rPr>
                        <a:t>get</a:t>
                      </a:r>
                      <a:r>
                        <a:rPr sz="2000" spc="-70" dirty="0">
                          <a:latin typeface="Arial"/>
                          <a:cs typeface="Arial"/>
                        </a:rPr>
                        <a:t> </a:t>
                      </a:r>
                      <a:r>
                        <a:rPr sz="2000" spc="-114" dirty="0">
                          <a:latin typeface="Arial"/>
                          <a:cs typeface="Arial"/>
                        </a:rPr>
                        <a:t>outcome</a:t>
                      </a:r>
                      <a:r>
                        <a:rPr sz="2000" spc="-100" dirty="0">
                          <a:latin typeface="Arial"/>
                          <a:cs typeface="Arial"/>
                        </a:rPr>
                        <a:t> </a:t>
                      </a:r>
                      <a:r>
                        <a:rPr sz="2000" spc="-95" dirty="0">
                          <a:latin typeface="Arial"/>
                          <a:cs typeface="Arial"/>
                        </a:rPr>
                        <a:t>in </a:t>
                      </a:r>
                      <a:r>
                        <a:rPr sz="2000" spc="-120" dirty="0">
                          <a:latin typeface="Arial"/>
                          <a:cs typeface="Arial"/>
                        </a:rPr>
                        <a:t>the</a:t>
                      </a:r>
                      <a:r>
                        <a:rPr sz="2000" spc="-95" dirty="0">
                          <a:latin typeface="Arial"/>
                          <a:cs typeface="Arial"/>
                        </a:rPr>
                        <a:t> </a:t>
                      </a:r>
                      <a:r>
                        <a:rPr sz="2000" spc="-105" dirty="0">
                          <a:latin typeface="Arial"/>
                          <a:cs typeface="Arial"/>
                        </a:rPr>
                        <a:t>control</a:t>
                      </a:r>
                      <a:r>
                        <a:rPr sz="2000" spc="-90" dirty="0">
                          <a:latin typeface="Arial"/>
                          <a:cs typeface="Arial"/>
                        </a:rPr>
                        <a:t> </a:t>
                      </a:r>
                      <a:r>
                        <a:rPr sz="2000" spc="-130" dirty="0">
                          <a:latin typeface="Arial"/>
                          <a:cs typeface="Arial"/>
                        </a:rPr>
                        <a:t>group</a:t>
                      </a:r>
                      <a:r>
                        <a:rPr sz="2000" spc="-100" dirty="0">
                          <a:latin typeface="Arial"/>
                          <a:cs typeface="Arial"/>
                        </a:rPr>
                        <a:t> </a:t>
                      </a:r>
                      <a:r>
                        <a:rPr sz="2000" spc="-20" dirty="0">
                          <a:latin typeface="Arial"/>
                          <a:cs typeface="Arial"/>
                        </a:rPr>
                        <a:t>(p2)</a:t>
                      </a:r>
                      <a:endParaRPr sz="2000">
                        <a:latin typeface="Arial"/>
                        <a:cs typeface="Arial"/>
                      </a:endParaRPr>
                    </a:p>
                  </a:txBody>
                  <a:tcPr marL="0" marR="0" marT="41275" marB="0">
                    <a:lnL w="19050">
                      <a:solidFill>
                        <a:srgbClr val="DADCDD"/>
                      </a:solidFill>
                      <a:prstDash val="solid"/>
                    </a:lnL>
                    <a:lnT w="19050">
                      <a:solidFill>
                        <a:srgbClr val="DADCDD"/>
                      </a:solidFill>
                      <a:prstDash val="solid"/>
                    </a:lnT>
                    <a:lnB w="19050">
                      <a:solidFill>
                        <a:srgbClr val="DADCDD"/>
                      </a:solidFill>
                      <a:prstDash val="solid"/>
                    </a:lnB>
                  </a:tcPr>
                </a:tc>
                <a:tc rowSpan="2">
                  <a:txBody>
                    <a:bodyPr/>
                    <a:lstStyle/>
                    <a:p>
                      <a:pPr marL="704850" marR="113030">
                        <a:lnSpc>
                          <a:spcPct val="100000"/>
                        </a:lnSpc>
                        <a:spcBef>
                          <a:spcPts val="75"/>
                        </a:spcBef>
                      </a:pPr>
                      <a:r>
                        <a:rPr sz="2300" spc="-30" dirty="0">
                          <a:latin typeface="Arial"/>
                          <a:cs typeface="Arial"/>
                        </a:rPr>
                        <a:t>0.01</a:t>
                      </a:r>
                      <a:endParaRPr sz="2300">
                        <a:latin typeface="Arial"/>
                        <a:cs typeface="Arial"/>
                      </a:endParaRPr>
                    </a:p>
                    <a:p>
                      <a:pPr marL="562610" marR="113030">
                        <a:lnSpc>
                          <a:spcPct val="100000"/>
                        </a:lnSpc>
                        <a:spcBef>
                          <a:spcPts val="235"/>
                        </a:spcBef>
                      </a:pPr>
                      <a:r>
                        <a:rPr sz="2300" spc="-55" dirty="0">
                          <a:latin typeface="Arial"/>
                          <a:cs typeface="Arial"/>
                        </a:rPr>
                        <a:t>0.002</a:t>
                      </a:r>
                      <a:endParaRPr sz="2300">
                        <a:latin typeface="Arial"/>
                        <a:cs typeface="Arial"/>
                      </a:endParaRPr>
                    </a:p>
                  </a:txBody>
                  <a:tcPr marL="0" marR="0" marT="9525" marB="0">
                    <a:solidFill>
                      <a:srgbClr val="FFFF99"/>
                    </a:solidFill>
                  </a:tcPr>
                </a:tc>
                <a:extLst>
                  <a:ext uri="{0D108BD9-81ED-4DB2-BD59-A6C34878D82A}">
                    <a16:rowId xmlns:a16="http://schemas.microsoft.com/office/drawing/2014/main" val="10001"/>
                  </a:ext>
                </a:extLst>
              </a:tr>
              <a:tr h="1390861">
                <a:tc>
                  <a:txBody>
                    <a:bodyPr/>
                    <a:lstStyle/>
                    <a:p>
                      <a:pPr marL="39370">
                        <a:lnSpc>
                          <a:spcPct val="100000"/>
                        </a:lnSpc>
                        <a:spcBef>
                          <a:spcPts val="330"/>
                        </a:spcBef>
                      </a:pPr>
                      <a:r>
                        <a:rPr sz="2000" spc="-120" dirty="0">
                          <a:latin typeface="Arial"/>
                          <a:cs typeface="Arial"/>
                        </a:rPr>
                        <a:t>Proportion</a:t>
                      </a:r>
                      <a:r>
                        <a:rPr sz="2000" spc="-90" dirty="0">
                          <a:latin typeface="Arial"/>
                          <a:cs typeface="Arial"/>
                        </a:rPr>
                        <a:t> </a:t>
                      </a:r>
                      <a:r>
                        <a:rPr sz="2000" spc="-114" dirty="0">
                          <a:latin typeface="Arial"/>
                          <a:cs typeface="Arial"/>
                        </a:rPr>
                        <a:t>that</a:t>
                      </a:r>
                      <a:r>
                        <a:rPr sz="2000" spc="-70" dirty="0">
                          <a:latin typeface="Arial"/>
                          <a:cs typeface="Arial"/>
                        </a:rPr>
                        <a:t> </a:t>
                      </a:r>
                      <a:r>
                        <a:rPr sz="2000" spc="-125" dirty="0">
                          <a:latin typeface="Arial"/>
                          <a:cs typeface="Arial"/>
                        </a:rPr>
                        <a:t>get</a:t>
                      </a:r>
                      <a:r>
                        <a:rPr sz="2000" spc="-65" dirty="0">
                          <a:latin typeface="Arial"/>
                          <a:cs typeface="Arial"/>
                        </a:rPr>
                        <a:t> </a:t>
                      </a:r>
                      <a:r>
                        <a:rPr sz="2000" spc="-114" dirty="0">
                          <a:latin typeface="Arial"/>
                          <a:cs typeface="Arial"/>
                        </a:rPr>
                        <a:t>outcome</a:t>
                      </a:r>
                      <a:r>
                        <a:rPr sz="2000" spc="-90" dirty="0">
                          <a:latin typeface="Arial"/>
                          <a:cs typeface="Arial"/>
                        </a:rPr>
                        <a:t> </a:t>
                      </a:r>
                      <a:r>
                        <a:rPr sz="2000" spc="-95" dirty="0">
                          <a:latin typeface="Arial"/>
                          <a:cs typeface="Arial"/>
                        </a:rPr>
                        <a:t>in</a:t>
                      </a:r>
                      <a:r>
                        <a:rPr sz="2000" spc="-90" dirty="0">
                          <a:latin typeface="Arial"/>
                          <a:cs typeface="Arial"/>
                        </a:rPr>
                        <a:t> </a:t>
                      </a:r>
                      <a:r>
                        <a:rPr sz="2000" spc="-120" dirty="0">
                          <a:latin typeface="Arial"/>
                          <a:cs typeface="Arial"/>
                        </a:rPr>
                        <a:t>the</a:t>
                      </a:r>
                      <a:r>
                        <a:rPr sz="2000" spc="-95" dirty="0">
                          <a:latin typeface="Arial"/>
                          <a:cs typeface="Arial"/>
                        </a:rPr>
                        <a:t> </a:t>
                      </a:r>
                      <a:r>
                        <a:rPr sz="2000" spc="-125" dirty="0">
                          <a:latin typeface="Arial"/>
                          <a:cs typeface="Arial"/>
                        </a:rPr>
                        <a:t>intervention</a:t>
                      </a:r>
                      <a:r>
                        <a:rPr sz="2000" spc="-90" dirty="0">
                          <a:latin typeface="Arial"/>
                          <a:cs typeface="Arial"/>
                        </a:rPr>
                        <a:t> </a:t>
                      </a:r>
                      <a:r>
                        <a:rPr sz="2000" spc="-130" dirty="0">
                          <a:latin typeface="Arial"/>
                          <a:cs typeface="Arial"/>
                        </a:rPr>
                        <a:t>group</a:t>
                      </a:r>
                      <a:r>
                        <a:rPr sz="2000" spc="-95" dirty="0">
                          <a:latin typeface="Arial"/>
                          <a:cs typeface="Arial"/>
                        </a:rPr>
                        <a:t> </a:t>
                      </a:r>
                      <a:r>
                        <a:rPr sz="2000" spc="-20" dirty="0">
                          <a:latin typeface="Arial"/>
                          <a:cs typeface="Arial"/>
                        </a:rPr>
                        <a:t>(p1)</a:t>
                      </a:r>
                      <a:endParaRPr sz="2000">
                        <a:latin typeface="Arial"/>
                        <a:cs typeface="Arial"/>
                      </a:endParaRPr>
                    </a:p>
                  </a:txBody>
                  <a:tcPr marL="0" marR="0" marT="41911" marB="0">
                    <a:lnL w="19050">
                      <a:solidFill>
                        <a:srgbClr val="DADCDD"/>
                      </a:solidFill>
                      <a:prstDash val="solid"/>
                    </a:lnL>
                    <a:lnT w="19050">
                      <a:solidFill>
                        <a:srgbClr val="DADCDD"/>
                      </a:solidFill>
                      <a:prstDash val="solid"/>
                    </a:lnT>
                    <a:lnB w="19050">
                      <a:solidFill>
                        <a:srgbClr val="DADCDD"/>
                      </a:solidFill>
                      <a:prstDash val="solid"/>
                    </a:lnB>
                  </a:tcPr>
                </a:tc>
                <a:tc vMerge="1">
                  <a:txBody>
                    <a:bodyPr/>
                    <a:lstStyle/>
                    <a:p>
                      <a:endParaRPr/>
                    </a:p>
                  </a:txBody>
                  <a:tcPr marL="0" marR="0" marT="9525" marB="0">
                    <a:solidFill>
                      <a:srgbClr val="FFFF99"/>
                    </a:solidFill>
                  </a:tcPr>
                </a:tc>
                <a:extLst>
                  <a:ext uri="{0D108BD9-81ED-4DB2-BD59-A6C34878D82A}">
                    <a16:rowId xmlns:a16="http://schemas.microsoft.com/office/drawing/2014/main" val="10002"/>
                  </a:ext>
                </a:extLst>
              </a:tr>
              <a:tr h="701040">
                <a:tc>
                  <a:txBody>
                    <a:bodyPr/>
                    <a:lstStyle/>
                    <a:p>
                      <a:pPr marL="55244">
                        <a:lnSpc>
                          <a:spcPct val="100000"/>
                        </a:lnSpc>
                        <a:spcBef>
                          <a:spcPts val="80"/>
                        </a:spcBef>
                      </a:pPr>
                      <a:r>
                        <a:rPr sz="2300" spc="-165" dirty="0">
                          <a:latin typeface="Arial"/>
                          <a:cs typeface="Arial"/>
                        </a:rPr>
                        <a:t>Average</a:t>
                      </a:r>
                      <a:r>
                        <a:rPr sz="2300" spc="-80" dirty="0">
                          <a:latin typeface="Arial"/>
                          <a:cs typeface="Arial"/>
                        </a:rPr>
                        <a:t> </a:t>
                      </a:r>
                      <a:r>
                        <a:rPr sz="2300" spc="-50" dirty="0">
                          <a:latin typeface="Arial"/>
                          <a:cs typeface="Arial"/>
                        </a:rPr>
                        <a:t>of</a:t>
                      </a:r>
                      <a:r>
                        <a:rPr sz="2300" spc="5" dirty="0">
                          <a:latin typeface="Arial"/>
                          <a:cs typeface="Arial"/>
                        </a:rPr>
                        <a:t> </a:t>
                      </a:r>
                      <a:r>
                        <a:rPr sz="2300" spc="-140" dirty="0">
                          <a:latin typeface="Arial"/>
                          <a:cs typeface="Arial"/>
                        </a:rPr>
                        <a:t>p1</a:t>
                      </a:r>
                      <a:r>
                        <a:rPr sz="2300" spc="-80" dirty="0">
                          <a:latin typeface="Arial"/>
                          <a:cs typeface="Arial"/>
                        </a:rPr>
                        <a:t> </a:t>
                      </a:r>
                      <a:r>
                        <a:rPr sz="2300" spc="-155" dirty="0">
                          <a:latin typeface="Arial"/>
                          <a:cs typeface="Arial"/>
                        </a:rPr>
                        <a:t>and</a:t>
                      </a:r>
                      <a:r>
                        <a:rPr sz="2300" spc="-80" dirty="0">
                          <a:latin typeface="Arial"/>
                          <a:cs typeface="Arial"/>
                        </a:rPr>
                        <a:t> </a:t>
                      </a:r>
                      <a:r>
                        <a:rPr sz="2300" spc="-140" dirty="0">
                          <a:latin typeface="Arial"/>
                          <a:cs typeface="Arial"/>
                        </a:rPr>
                        <a:t>p2</a:t>
                      </a:r>
                      <a:r>
                        <a:rPr sz="2300" spc="-80" dirty="0">
                          <a:latin typeface="Arial"/>
                          <a:cs typeface="Arial"/>
                        </a:rPr>
                        <a:t> </a:t>
                      </a:r>
                      <a:r>
                        <a:rPr sz="2300" spc="-25" dirty="0">
                          <a:latin typeface="Arial"/>
                          <a:cs typeface="Arial"/>
                        </a:rPr>
                        <a:t>(p)</a:t>
                      </a:r>
                      <a:endParaRPr sz="2300">
                        <a:latin typeface="Arial"/>
                        <a:cs typeface="Arial"/>
                      </a:endParaRPr>
                    </a:p>
                  </a:txBody>
                  <a:tcPr marL="0" marR="0" marT="10160" marB="0">
                    <a:lnL w="19050">
                      <a:solidFill>
                        <a:srgbClr val="DADCDD"/>
                      </a:solidFill>
                      <a:prstDash val="solid"/>
                    </a:lnL>
                    <a:lnR w="19050">
                      <a:solidFill>
                        <a:srgbClr val="DADCDD"/>
                      </a:solidFill>
                      <a:prstDash val="solid"/>
                    </a:lnR>
                    <a:lnT w="19050">
                      <a:solidFill>
                        <a:srgbClr val="DADCDD"/>
                      </a:solidFill>
                      <a:prstDash val="solid"/>
                    </a:lnT>
                    <a:lnB w="19050">
                      <a:solidFill>
                        <a:srgbClr val="DADCDD"/>
                      </a:solidFill>
                      <a:prstDash val="solid"/>
                    </a:lnB>
                  </a:tcPr>
                </a:tc>
                <a:tc>
                  <a:txBody>
                    <a:bodyPr/>
                    <a:lstStyle/>
                    <a:p>
                      <a:pPr marL="562610" marR="113030">
                        <a:lnSpc>
                          <a:spcPct val="100000"/>
                        </a:lnSpc>
                        <a:spcBef>
                          <a:spcPts val="80"/>
                        </a:spcBef>
                      </a:pPr>
                      <a:r>
                        <a:rPr sz="2300" spc="-55" dirty="0">
                          <a:latin typeface="Arial"/>
                          <a:cs typeface="Arial"/>
                        </a:rPr>
                        <a:t>0.006</a:t>
                      </a:r>
                      <a:endParaRPr sz="2300">
                        <a:latin typeface="Arial"/>
                        <a:cs typeface="Arial"/>
                      </a:endParaRPr>
                    </a:p>
                  </a:txBody>
                  <a:tcPr marL="0" marR="0" marT="10160" marB="0">
                    <a:lnL w="19050">
                      <a:solidFill>
                        <a:srgbClr val="DADCDD"/>
                      </a:solidFill>
                      <a:prstDash val="solid"/>
                    </a:lnL>
                    <a:lnR w="19050">
                      <a:solidFill>
                        <a:srgbClr val="DADCDD"/>
                      </a:solidFill>
                      <a:prstDash val="solid"/>
                    </a:lnR>
                  </a:tcPr>
                </a:tc>
                <a:extLst>
                  <a:ext uri="{0D108BD9-81ED-4DB2-BD59-A6C34878D82A}">
                    <a16:rowId xmlns:a16="http://schemas.microsoft.com/office/drawing/2014/main" val="10003"/>
                  </a:ext>
                </a:extLst>
              </a:tr>
              <a:tr h="379731">
                <a:tc>
                  <a:txBody>
                    <a:bodyPr/>
                    <a:lstStyle/>
                    <a:p>
                      <a:pPr marL="55244">
                        <a:lnSpc>
                          <a:spcPct val="100000"/>
                        </a:lnSpc>
                        <a:spcBef>
                          <a:spcPts val="80"/>
                        </a:spcBef>
                      </a:pPr>
                      <a:r>
                        <a:rPr sz="2300" spc="-175" dirty="0">
                          <a:latin typeface="Arial"/>
                          <a:cs typeface="Arial"/>
                        </a:rPr>
                        <a:t>95%</a:t>
                      </a:r>
                      <a:r>
                        <a:rPr sz="2300" spc="-40" dirty="0">
                          <a:latin typeface="Arial"/>
                          <a:cs typeface="Arial"/>
                        </a:rPr>
                        <a:t> </a:t>
                      </a:r>
                      <a:r>
                        <a:rPr sz="2300" spc="-114" dirty="0">
                          <a:latin typeface="Arial"/>
                          <a:cs typeface="Arial"/>
                        </a:rPr>
                        <a:t>confidence</a:t>
                      </a:r>
                      <a:r>
                        <a:rPr sz="2300" spc="-80" dirty="0">
                          <a:latin typeface="Arial"/>
                          <a:cs typeface="Arial"/>
                        </a:rPr>
                        <a:t> </a:t>
                      </a:r>
                      <a:r>
                        <a:rPr sz="2300" spc="-55" dirty="0">
                          <a:latin typeface="Arial"/>
                          <a:cs typeface="Arial"/>
                        </a:rPr>
                        <a:t>or</a:t>
                      </a:r>
                      <a:r>
                        <a:rPr sz="2300" spc="-25" dirty="0">
                          <a:latin typeface="Arial"/>
                          <a:cs typeface="Arial"/>
                        </a:rPr>
                        <a:t> </a:t>
                      </a:r>
                      <a:r>
                        <a:rPr sz="2300" spc="-175" dirty="0">
                          <a:latin typeface="Arial"/>
                          <a:cs typeface="Arial"/>
                        </a:rPr>
                        <a:t>5%</a:t>
                      </a:r>
                      <a:r>
                        <a:rPr sz="2300" spc="-40" dirty="0">
                          <a:latin typeface="Arial"/>
                          <a:cs typeface="Arial"/>
                        </a:rPr>
                        <a:t> </a:t>
                      </a:r>
                      <a:r>
                        <a:rPr sz="2300" spc="-155" dirty="0">
                          <a:latin typeface="Arial"/>
                          <a:cs typeface="Arial"/>
                        </a:rPr>
                        <a:t>alpha</a:t>
                      </a:r>
                      <a:r>
                        <a:rPr sz="2300" spc="-80" dirty="0">
                          <a:latin typeface="Arial"/>
                          <a:cs typeface="Arial"/>
                        </a:rPr>
                        <a:t> </a:t>
                      </a:r>
                      <a:r>
                        <a:rPr sz="2300" spc="-70" dirty="0">
                          <a:latin typeface="Arial"/>
                          <a:cs typeface="Arial"/>
                        </a:rPr>
                        <a:t>error</a:t>
                      </a:r>
                      <a:r>
                        <a:rPr sz="2300" spc="5" dirty="0">
                          <a:latin typeface="Arial"/>
                          <a:cs typeface="Arial"/>
                        </a:rPr>
                        <a:t> </a:t>
                      </a:r>
                      <a:r>
                        <a:rPr sz="2300" spc="-20" dirty="0">
                          <a:latin typeface="Arial"/>
                          <a:cs typeface="Arial"/>
                        </a:rPr>
                        <a:t>(z1)</a:t>
                      </a:r>
                      <a:endParaRPr sz="2300">
                        <a:latin typeface="Arial"/>
                        <a:cs typeface="Arial"/>
                      </a:endParaRPr>
                    </a:p>
                  </a:txBody>
                  <a:tcPr marL="0" marR="0" marT="10160" marB="0">
                    <a:lnL w="19050">
                      <a:solidFill>
                        <a:srgbClr val="DADCDD"/>
                      </a:solidFill>
                      <a:prstDash val="solid"/>
                    </a:lnL>
                    <a:lnT w="19050">
                      <a:solidFill>
                        <a:srgbClr val="DADCDD"/>
                      </a:solidFill>
                      <a:prstDash val="solid"/>
                    </a:lnT>
                    <a:lnB w="19050">
                      <a:solidFill>
                        <a:srgbClr val="DADCDD"/>
                      </a:solidFill>
                      <a:prstDash val="solid"/>
                    </a:lnB>
                  </a:tcPr>
                </a:tc>
                <a:tc rowSpan="2">
                  <a:txBody>
                    <a:bodyPr/>
                    <a:lstStyle/>
                    <a:p>
                      <a:pPr marL="704850" marR="113030">
                        <a:lnSpc>
                          <a:spcPct val="100000"/>
                        </a:lnSpc>
                        <a:spcBef>
                          <a:spcPts val="80"/>
                        </a:spcBef>
                      </a:pPr>
                      <a:r>
                        <a:rPr sz="2300" spc="-30" dirty="0">
                          <a:latin typeface="Arial"/>
                          <a:cs typeface="Arial"/>
                        </a:rPr>
                        <a:t>1.96</a:t>
                      </a:r>
                      <a:endParaRPr sz="2300">
                        <a:latin typeface="Arial"/>
                        <a:cs typeface="Arial"/>
                      </a:endParaRPr>
                    </a:p>
                    <a:p>
                      <a:pPr marL="704850" marR="113030">
                        <a:lnSpc>
                          <a:spcPct val="100000"/>
                        </a:lnSpc>
                        <a:spcBef>
                          <a:spcPts val="229"/>
                        </a:spcBef>
                      </a:pPr>
                      <a:r>
                        <a:rPr sz="2300" spc="-30" dirty="0">
                          <a:latin typeface="Arial"/>
                          <a:cs typeface="Arial"/>
                        </a:rPr>
                        <a:t>1.28</a:t>
                      </a:r>
                      <a:endParaRPr sz="2300">
                        <a:latin typeface="Arial"/>
                        <a:cs typeface="Arial"/>
                      </a:endParaRPr>
                    </a:p>
                  </a:txBody>
                  <a:tcPr marL="0" marR="0" marT="10160" marB="0">
                    <a:solidFill>
                      <a:srgbClr val="FFFF99"/>
                    </a:solidFill>
                  </a:tcPr>
                </a:tc>
                <a:extLst>
                  <a:ext uri="{0D108BD9-81ED-4DB2-BD59-A6C34878D82A}">
                    <a16:rowId xmlns:a16="http://schemas.microsoft.com/office/drawing/2014/main" val="10004"/>
                  </a:ext>
                </a:extLst>
              </a:tr>
              <a:tr h="1736936">
                <a:tc>
                  <a:txBody>
                    <a:bodyPr/>
                    <a:lstStyle/>
                    <a:p>
                      <a:pPr marL="55244">
                        <a:lnSpc>
                          <a:spcPct val="100000"/>
                        </a:lnSpc>
                        <a:spcBef>
                          <a:spcPts val="80"/>
                        </a:spcBef>
                      </a:pPr>
                      <a:r>
                        <a:rPr sz="2300" spc="-175" dirty="0">
                          <a:latin typeface="Arial"/>
                          <a:cs typeface="Arial"/>
                        </a:rPr>
                        <a:t>90%</a:t>
                      </a:r>
                      <a:r>
                        <a:rPr sz="2300" spc="-40" dirty="0">
                          <a:latin typeface="Arial"/>
                          <a:cs typeface="Arial"/>
                        </a:rPr>
                        <a:t> </a:t>
                      </a:r>
                      <a:r>
                        <a:rPr sz="2300" spc="-180" dirty="0">
                          <a:latin typeface="Arial"/>
                          <a:cs typeface="Arial"/>
                        </a:rPr>
                        <a:t>power</a:t>
                      </a:r>
                      <a:r>
                        <a:rPr sz="2300" spc="15" dirty="0">
                          <a:latin typeface="Arial"/>
                          <a:cs typeface="Arial"/>
                        </a:rPr>
                        <a:t> </a:t>
                      </a:r>
                      <a:r>
                        <a:rPr sz="2300" spc="-55" dirty="0">
                          <a:latin typeface="Arial"/>
                          <a:cs typeface="Arial"/>
                        </a:rPr>
                        <a:t>or</a:t>
                      </a:r>
                      <a:r>
                        <a:rPr sz="2300" spc="-60" dirty="0">
                          <a:latin typeface="Arial"/>
                          <a:cs typeface="Arial"/>
                        </a:rPr>
                        <a:t> </a:t>
                      </a:r>
                      <a:r>
                        <a:rPr sz="2300" spc="-175" dirty="0">
                          <a:latin typeface="Arial"/>
                          <a:cs typeface="Arial"/>
                        </a:rPr>
                        <a:t>10%</a:t>
                      </a:r>
                      <a:r>
                        <a:rPr sz="2300" spc="-40" dirty="0">
                          <a:latin typeface="Arial"/>
                          <a:cs typeface="Arial"/>
                        </a:rPr>
                        <a:t> </a:t>
                      </a:r>
                      <a:r>
                        <a:rPr sz="2300" spc="-155" dirty="0">
                          <a:latin typeface="Arial"/>
                          <a:cs typeface="Arial"/>
                        </a:rPr>
                        <a:t>beta</a:t>
                      </a:r>
                      <a:r>
                        <a:rPr sz="2300" spc="-80" dirty="0">
                          <a:latin typeface="Arial"/>
                          <a:cs typeface="Arial"/>
                        </a:rPr>
                        <a:t> </a:t>
                      </a:r>
                      <a:r>
                        <a:rPr sz="2300" spc="-70" dirty="0">
                          <a:latin typeface="Arial"/>
                          <a:cs typeface="Arial"/>
                        </a:rPr>
                        <a:t>error</a:t>
                      </a:r>
                      <a:r>
                        <a:rPr sz="2300" dirty="0">
                          <a:latin typeface="Arial"/>
                          <a:cs typeface="Arial"/>
                        </a:rPr>
                        <a:t> </a:t>
                      </a:r>
                      <a:r>
                        <a:rPr sz="2300" spc="-20" dirty="0">
                          <a:latin typeface="Arial"/>
                          <a:cs typeface="Arial"/>
                        </a:rPr>
                        <a:t>(z2)</a:t>
                      </a:r>
                      <a:endParaRPr sz="2300">
                        <a:latin typeface="Arial"/>
                        <a:cs typeface="Arial"/>
                      </a:endParaRPr>
                    </a:p>
                  </a:txBody>
                  <a:tcPr marL="0" marR="0" marT="10160" marB="0">
                    <a:lnL w="19050">
                      <a:solidFill>
                        <a:srgbClr val="DADCDD"/>
                      </a:solidFill>
                      <a:prstDash val="solid"/>
                    </a:lnL>
                    <a:lnT w="19050">
                      <a:solidFill>
                        <a:srgbClr val="DADCDD"/>
                      </a:solidFill>
                      <a:prstDash val="solid"/>
                    </a:lnT>
                    <a:lnB w="19050">
                      <a:solidFill>
                        <a:srgbClr val="DADCDD"/>
                      </a:solidFill>
                      <a:prstDash val="solid"/>
                    </a:lnB>
                  </a:tcPr>
                </a:tc>
                <a:tc vMerge="1">
                  <a:txBody>
                    <a:bodyPr/>
                    <a:lstStyle/>
                    <a:p>
                      <a:endParaRPr/>
                    </a:p>
                  </a:txBody>
                  <a:tcPr marL="0" marR="0" marT="10160" marB="0">
                    <a:solidFill>
                      <a:srgbClr val="FFFF99"/>
                    </a:solidFill>
                  </a:tcPr>
                </a:tc>
                <a:extLst>
                  <a:ext uri="{0D108BD9-81ED-4DB2-BD59-A6C34878D82A}">
                    <a16:rowId xmlns:a16="http://schemas.microsoft.com/office/drawing/2014/main" val="10005"/>
                  </a:ext>
                </a:extLst>
              </a:tr>
              <a:tr h="379731">
                <a:tc>
                  <a:txBody>
                    <a:bodyPr/>
                    <a:lstStyle/>
                    <a:p>
                      <a:pPr>
                        <a:lnSpc>
                          <a:spcPct val="100000"/>
                        </a:lnSpc>
                      </a:pPr>
                      <a:endParaRPr sz="2300">
                        <a:latin typeface="Times New Roman"/>
                        <a:cs typeface="Times New Roman"/>
                      </a:endParaRPr>
                    </a:p>
                  </a:txBody>
                  <a:tcPr marL="0" marR="0" marT="0" marB="0">
                    <a:lnL w="19050">
                      <a:solidFill>
                        <a:srgbClr val="DADCDD"/>
                      </a:solidFill>
                      <a:prstDash val="solid"/>
                    </a:lnL>
                    <a:lnR w="19050">
                      <a:solidFill>
                        <a:srgbClr val="DADCDD"/>
                      </a:solidFill>
                      <a:prstDash val="solid"/>
                    </a:lnR>
                    <a:lnT w="19050">
                      <a:solidFill>
                        <a:srgbClr val="DADCDD"/>
                      </a:solidFill>
                      <a:prstDash val="solid"/>
                    </a:lnT>
                    <a:lnB w="19050">
                      <a:solidFill>
                        <a:srgbClr val="DADCDD"/>
                      </a:solidFill>
                      <a:prstDash val="solid"/>
                    </a:lnB>
                  </a:tcPr>
                </a:tc>
                <a:tc>
                  <a:txBody>
                    <a:bodyPr/>
                    <a:lstStyle/>
                    <a:p>
                      <a:pPr marR="113030">
                        <a:lnSpc>
                          <a:spcPct val="100000"/>
                        </a:lnSpc>
                      </a:pPr>
                      <a:endParaRPr sz="2300">
                        <a:latin typeface="Times New Roman"/>
                        <a:cs typeface="Times New Roman"/>
                      </a:endParaRPr>
                    </a:p>
                  </a:txBody>
                  <a:tcPr marL="0" marR="0" marT="0" marB="0">
                    <a:lnL w="19050">
                      <a:solidFill>
                        <a:srgbClr val="DADCDD"/>
                      </a:solidFill>
                      <a:prstDash val="solid"/>
                    </a:lnL>
                    <a:lnR w="19050">
                      <a:solidFill>
                        <a:srgbClr val="DADCDD"/>
                      </a:solidFill>
                      <a:prstDash val="solid"/>
                    </a:lnR>
                    <a:lnB w="19050">
                      <a:solidFill>
                        <a:srgbClr val="DADCDD"/>
                      </a:solidFill>
                      <a:prstDash val="solid"/>
                    </a:lnB>
                  </a:tcPr>
                </a:tc>
                <a:extLst>
                  <a:ext uri="{0D108BD9-81ED-4DB2-BD59-A6C34878D82A}">
                    <a16:rowId xmlns:a16="http://schemas.microsoft.com/office/drawing/2014/main" val="10006"/>
                  </a:ext>
                </a:extLst>
              </a:tr>
              <a:tr h="701040">
                <a:tc>
                  <a:txBody>
                    <a:bodyPr/>
                    <a:lstStyle/>
                    <a:p>
                      <a:pPr marL="55244">
                        <a:lnSpc>
                          <a:spcPct val="100000"/>
                        </a:lnSpc>
                        <a:spcBef>
                          <a:spcPts val="80"/>
                        </a:spcBef>
                      </a:pPr>
                      <a:r>
                        <a:rPr sz="2300" spc="-200" dirty="0">
                          <a:latin typeface="Arial"/>
                          <a:cs typeface="Arial"/>
                        </a:rPr>
                        <a:t>Number</a:t>
                      </a:r>
                      <a:r>
                        <a:rPr sz="2300" spc="20" dirty="0">
                          <a:latin typeface="Arial"/>
                          <a:cs typeface="Arial"/>
                        </a:rPr>
                        <a:t> </a:t>
                      </a:r>
                      <a:r>
                        <a:rPr sz="2300" spc="-50" dirty="0">
                          <a:latin typeface="Arial"/>
                          <a:cs typeface="Arial"/>
                        </a:rPr>
                        <a:t>of</a:t>
                      </a:r>
                      <a:r>
                        <a:rPr sz="2300" spc="15" dirty="0">
                          <a:latin typeface="Arial"/>
                          <a:cs typeface="Arial"/>
                        </a:rPr>
                        <a:t> </a:t>
                      </a:r>
                      <a:r>
                        <a:rPr sz="2300" spc="-135" dirty="0">
                          <a:latin typeface="Arial"/>
                          <a:cs typeface="Arial"/>
                        </a:rPr>
                        <a:t>subjects</a:t>
                      </a:r>
                      <a:r>
                        <a:rPr sz="2300" spc="-85" dirty="0">
                          <a:latin typeface="Arial"/>
                          <a:cs typeface="Arial"/>
                        </a:rPr>
                        <a:t> </a:t>
                      </a:r>
                      <a:r>
                        <a:rPr sz="2300" spc="-114" dirty="0">
                          <a:latin typeface="Arial"/>
                          <a:cs typeface="Arial"/>
                        </a:rPr>
                        <a:t>required</a:t>
                      </a:r>
                      <a:r>
                        <a:rPr sz="2300" spc="-75" dirty="0">
                          <a:latin typeface="Arial"/>
                          <a:cs typeface="Arial"/>
                        </a:rPr>
                        <a:t> </a:t>
                      </a:r>
                      <a:r>
                        <a:rPr sz="2300" spc="-50" dirty="0">
                          <a:latin typeface="Arial"/>
                          <a:cs typeface="Arial"/>
                        </a:rPr>
                        <a:t>in</a:t>
                      </a:r>
                      <a:r>
                        <a:rPr sz="2300" spc="-75" dirty="0">
                          <a:latin typeface="Arial"/>
                          <a:cs typeface="Arial"/>
                        </a:rPr>
                        <a:t> </a:t>
                      </a:r>
                      <a:r>
                        <a:rPr sz="2300" spc="-125" dirty="0">
                          <a:latin typeface="Arial"/>
                          <a:cs typeface="Arial"/>
                        </a:rPr>
                        <a:t>each</a:t>
                      </a:r>
                      <a:r>
                        <a:rPr sz="2300" spc="-75" dirty="0">
                          <a:latin typeface="Arial"/>
                          <a:cs typeface="Arial"/>
                        </a:rPr>
                        <a:t> </a:t>
                      </a:r>
                      <a:r>
                        <a:rPr sz="2300" spc="-135" dirty="0">
                          <a:latin typeface="Arial"/>
                          <a:cs typeface="Arial"/>
                        </a:rPr>
                        <a:t>group</a:t>
                      </a:r>
                      <a:r>
                        <a:rPr sz="2300" spc="-75" dirty="0">
                          <a:latin typeface="Arial"/>
                          <a:cs typeface="Arial"/>
                        </a:rPr>
                        <a:t> </a:t>
                      </a:r>
                      <a:r>
                        <a:rPr sz="2300" spc="-25" dirty="0">
                          <a:latin typeface="Arial"/>
                          <a:cs typeface="Arial"/>
                        </a:rPr>
                        <a:t>(n)</a:t>
                      </a:r>
                      <a:endParaRPr sz="2300">
                        <a:latin typeface="Arial"/>
                        <a:cs typeface="Arial"/>
                      </a:endParaRPr>
                    </a:p>
                  </a:txBody>
                  <a:tcPr marL="0" marR="0" marT="10160" marB="0">
                    <a:lnL w="19050">
                      <a:solidFill>
                        <a:srgbClr val="DADCDD"/>
                      </a:solidFill>
                      <a:prstDash val="solid"/>
                    </a:lnL>
                    <a:lnR w="19050">
                      <a:solidFill>
                        <a:srgbClr val="DADCDD"/>
                      </a:solidFill>
                      <a:prstDash val="solid"/>
                    </a:lnR>
                    <a:lnT w="19050">
                      <a:solidFill>
                        <a:srgbClr val="DADCDD"/>
                      </a:solidFill>
                      <a:prstDash val="solid"/>
                    </a:lnT>
                    <a:lnB w="19050">
                      <a:solidFill>
                        <a:srgbClr val="DADCDD"/>
                      </a:solidFill>
                      <a:prstDash val="solid"/>
                    </a:lnB>
                  </a:tcPr>
                </a:tc>
                <a:tc>
                  <a:txBody>
                    <a:bodyPr/>
                    <a:lstStyle/>
                    <a:p>
                      <a:pPr marL="641985" marR="113030">
                        <a:lnSpc>
                          <a:spcPct val="100000"/>
                        </a:lnSpc>
                        <a:spcBef>
                          <a:spcPts val="80"/>
                        </a:spcBef>
                      </a:pPr>
                      <a:r>
                        <a:rPr sz="2300" spc="-65" dirty="0">
                          <a:latin typeface="Arial"/>
                          <a:cs typeface="Arial"/>
                        </a:rPr>
                        <a:t>1956</a:t>
                      </a:r>
                      <a:endParaRPr sz="2300">
                        <a:latin typeface="Arial"/>
                        <a:cs typeface="Arial"/>
                      </a:endParaRPr>
                    </a:p>
                  </a:txBody>
                  <a:tcPr marL="0" marR="0" marT="10160" marB="0">
                    <a:lnL w="19050">
                      <a:solidFill>
                        <a:srgbClr val="DADCDD"/>
                      </a:solidFill>
                      <a:prstDash val="solid"/>
                    </a:lnL>
                    <a:lnR w="19050">
                      <a:solidFill>
                        <a:srgbClr val="DADCDD"/>
                      </a:solidFill>
                      <a:prstDash val="solid"/>
                    </a:lnR>
                    <a:lnT w="19050">
                      <a:solidFill>
                        <a:srgbClr val="DADCDD"/>
                      </a:solidFill>
                      <a:prstDash val="solid"/>
                    </a:lnT>
                    <a:lnB w="19050">
                      <a:solidFill>
                        <a:srgbClr val="DADCDD"/>
                      </a:solidFill>
                      <a:prstDash val="solid"/>
                    </a:lnB>
                  </a:tcPr>
                </a:tc>
                <a:extLst>
                  <a:ext uri="{0D108BD9-81ED-4DB2-BD59-A6C34878D82A}">
                    <a16:rowId xmlns:a16="http://schemas.microsoft.com/office/drawing/2014/main" val="10007"/>
                  </a:ext>
                </a:extLst>
              </a:tr>
              <a:tr h="1046480">
                <a:tc>
                  <a:txBody>
                    <a:bodyPr/>
                    <a:lstStyle/>
                    <a:p>
                      <a:pPr marL="55244">
                        <a:lnSpc>
                          <a:spcPct val="100000"/>
                        </a:lnSpc>
                        <a:spcBef>
                          <a:spcPts val="80"/>
                        </a:spcBef>
                      </a:pPr>
                      <a:r>
                        <a:rPr sz="2300" spc="-325" dirty="0">
                          <a:solidFill>
                            <a:srgbClr val="959595"/>
                          </a:solidFill>
                          <a:latin typeface="Arial"/>
                          <a:cs typeface="Arial"/>
                        </a:rPr>
                        <a:t>RR</a:t>
                      </a:r>
                      <a:endParaRPr sz="2300">
                        <a:latin typeface="Arial"/>
                        <a:cs typeface="Arial"/>
                      </a:endParaRPr>
                    </a:p>
                  </a:txBody>
                  <a:tcPr marL="0" marR="0" marT="10160" marB="0">
                    <a:lnL w="19050">
                      <a:solidFill>
                        <a:srgbClr val="DADCDD"/>
                      </a:solidFill>
                      <a:prstDash val="solid"/>
                    </a:lnL>
                    <a:lnR w="19050">
                      <a:solidFill>
                        <a:srgbClr val="DADCDD"/>
                      </a:solidFill>
                      <a:prstDash val="solid"/>
                    </a:lnR>
                    <a:lnT w="19050">
                      <a:solidFill>
                        <a:srgbClr val="DADCDD"/>
                      </a:solidFill>
                      <a:prstDash val="solid"/>
                    </a:lnT>
                    <a:lnB w="19050">
                      <a:solidFill>
                        <a:srgbClr val="DADCDD"/>
                      </a:solidFill>
                      <a:prstDash val="solid"/>
                    </a:lnB>
                  </a:tcPr>
                </a:tc>
                <a:tc>
                  <a:txBody>
                    <a:bodyPr/>
                    <a:lstStyle/>
                    <a:p>
                      <a:pPr marL="704850" marR="113030">
                        <a:lnSpc>
                          <a:spcPct val="100000"/>
                        </a:lnSpc>
                        <a:spcBef>
                          <a:spcPts val="80"/>
                        </a:spcBef>
                      </a:pPr>
                      <a:r>
                        <a:rPr sz="2300" spc="-30" dirty="0">
                          <a:solidFill>
                            <a:srgbClr val="959595"/>
                          </a:solidFill>
                          <a:latin typeface="Arial"/>
                          <a:cs typeface="Arial"/>
                        </a:rPr>
                        <a:t>0.20</a:t>
                      </a:r>
                      <a:endParaRPr sz="2300">
                        <a:latin typeface="Arial"/>
                        <a:cs typeface="Arial"/>
                      </a:endParaRPr>
                    </a:p>
                  </a:txBody>
                  <a:tcPr marL="0" marR="0" marT="10160" marB="0">
                    <a:lnL w="19050">
                      <a:solidFill>
                        <a:srgbClr val="DADCDD"/>
                      </a:solidFill>
                      <a:prstDash val="solid"/>
                    </a:lnL>
                    <a:lnR w="19050">
                      <a:solidFill>
                        <a:srgbClr val="DADCDD"/>
                      </a:solidFill>
                      <a:prstDash val="solid"/>
                    </a:lnR>
                    <a:lnT w="19050">
                      <a:solidFill>
                        <a:srgbClr val="DADCDD"/>
                      </a:solidFill>
                      <a:prstDash val="solid"/>
                    </a:lnT>
                    <a:lnB w="19050">
                      <a:solidFill>
                        <a:srgbClr val="DADCDD"/>
                      </a:solidFill>
                      <a:prstDash val="solid"/>
                    </a:lnB>
                  </a:tcPr>
                </a:tc>
                <a:extLst>
                  <a:ext uri="{0D108BD9-81ED-4DB2-BD59-A6C34878D82A}">
                    <a16:rowId xmlns:a16="http://schemas.microsoft.com/office/drawing/2014/main" val="10008"/>
                  </a:ext>
                </a:extLst>
              </a:tr>
              <a:tr h="701040">
                <a:tc>
                  <a:txBody>
                    <a:bodyPr/>
                    <a:lstStyle/>
                    <a:p>
                      <a:pPr marL="55244">
                        <a:lnSpc>
                          <a:spcPct val="100000"/>
                        </a:lnSpc>
                        <a:spcBef>
                          <a:spcPts val="80"/>
                        </a:spcBef>
                      </a:pPr>
                      <a:r>
                        <a:rPr sz="2300" spc="-170" dirty="0">
                          <a:latin typeface="Arial"/>
                          <a:cs typeface="Arial"/>
                        </a:rPr>
                        <a:t>%</a:t>
                      </a:r>
                      <a:r>
                        <a:rPr sz="2300" spc="-40" dirty="0">
                          <a:latin typeface="Arial"/>
                          <a:cs typeface="Arial"/>
                        </a:rPr>
                        <a:t> </a:t>
                      </a:r>
                      <a:r>
                        <a:rPr sz="2300" spc="-114" dirty="0">
                          <a:latin typeface="Arial"/>
                          <a:cs typeface="Arial"/>
                        </a:rPr>
                        <a:t>Protection</a:t>
                      </a:r>
                      <a:r>
                        <a:rPr sz="2300" spc="-80" dirty="0">
                          <a:latin typeface="Arial"/>
                          <a:cs typeface="Arial"/>
                        </a:rPr>
                        <a:t> </a:t>
                      </a:r>
                      <a:r>
                        <a:rPr sz="2300" spc="-55" dirty="0">
                          <a:latin typeface="Arial"/>
                          <a:cs typeface="Arial"/>
                        </a:rPr>
                        <a:t>or</a:t>
                      </a:r>
                      <a:r>
                        <a:rPr sz="2300" spc="-90" dirty="0">
                          <a:latin typeface="Arial"/>
                          <a:cs typeface="Arial"/>
                        </a:rPr>
                        <a:t> </a:t>
                      </a:r>
                      <a:r>
                        <a:rPr sz="2300" spc="-150" dirty="0">
                          <a:latin typeface="Arial"/>
                          <a:cs typeface="Arial"/>
                        </a:rPr>
                        <a:t>treatment</a:t>
                      </a:r>
                      <a:r>
                        <a:rPr sz="2300" spc="-114" dirty="0">
                          <a:latin typeface="Arial"/>
                          <a:cs typeface="Arial"/>
                        </a:rPr>
                        <a:t> </a:t>
                      </a:r>
                      <a:r>
                        <a:rPr sz="2300" spc="-10" dirty="0">
                          <a:latin typeface="Arial"/>
                          <a:cs typeface="Arial"/>
                        </a:rPr>
                        <a:t>effect</a:t>
                      </a:r>
                      <a:endParaRPr sz="2300">
                        <a:latin typeface="Arial"/>
                        <a:cs typeface="Arial"/>
                      </a:endParaRPr>
                    </a:p>
                  </a:txBody>
                  <a:tcPr marL="0" marR="0" marT="10160" marB="0">
                    <a:lnL w="19050">
                      <a:solidFill>
                        <a:srgbClr val="DADCDD"/>
                      </a:solidFill>
                      <a:prstDash val="solid"/>
                    </a:lnL>
                    <a:lnR w="19050">
                      <a:solidFill>
                        <a:srgbClr val="DADCDD"/>
                      </a:solidFill>
                      <a:prstDash val="solid"/>
                    </a:lnR>
                    <a:lnT w="19050">
                      <a:solidFill>
                        <a:srgbClr val="DADCDD"/>
                      </a:solidFill>
                      <a:prstDash val="solid"/>
                    </a:lnT>
                    <a:lnB w="19050">
                      <a:solidFill>
                        <a:srgbClr val="DADCDD"/>
                      </a:solidFill>
                      <a:prstDash val="solid"/>
                    </a:lnB>
                  </a:tcPr>
                </a:tc>
                <a:tc>
                  <a:txBody>
                    <a:bodyPr/>
                    <a:lstStyle/>
                    <a:p>
                      <a:pPr marL="704850">
                        <a:lnSpc>
                          <a:spcPct val="100000"/>
                        </a:lnSpc>
                        <a:spcBef>
                          <a:spcPts val="80"/>
                        </a:spcBef>
                      </a:pPr>
                      <a:r>
                        <a:rPr sz="2300" spc="-100" dirty="0">
                          <a:latin typeface="Arial"/>
                          <a:cs typeface="Arial"/>
                        </a:rPr>
                        <a:t>80.0</a:t>
                      </a:r>
                      <a:r>
                        <a:rPr sz="2100" spc="-150" baseline="25793" dirty="0">
                          <a:latin typeface="Times New Roman"/>
                          <a:cs typeface="Times New Roman"/>
                        </a:rPr>
                        <a:t>74</a:t>
                      </a:r>
                      <a:endParaRPr sz="2100" baseline="25793">
                        <a:latin typeface="Times New Roman"/>
                        <a:cs typeface="Times New Roman"/>
                      </a:endParaRPr>
                    </a:p>
                  </a:txBody>
                  <a:tcPr marL="0" marR="0" marT="10160" marB="0">
                    <a:lnL w="19050">
                      <a:solidFill>
                        <a:srgbClr val="DADCDD"/>
                      </a:solidFill>
                      <a:prstDash val="solid"/>
                    </a:lnL>
                    <a:lnR w="19050">
                      <a:solidFill>
                        <a:srgbClr val="DADCDD"/>
                      </a:solidFill>
                      <a:prstDash val="solid"/>
                    </a:lnR>
                    <a:lnT w="19050">
                      <a:solidFill>
                        <a:srgbClr val="DADCDD"/>
                      </a:solidFill>
                      <a:prstDash val="solid"/>
                    </a:lnT>
                    <a:lnB w="19050">
                      <a:solidFill>
                        <a:srgbClr val="DADCDD"/>
                      </a:solidFill>
                      <a:prstDash val="solid"/>
                    </a:lnB>
                  </a:tcPr>
                </a:tc>
                <a:extLst>
                  <a:ext uri="{0D108BD9-81ED-4DB2-BD59-A6C34878D82A}">
                    <a16:rowId xmlns:a16="http://schemas.microsoft.com/office/drawing/2014/main" val="10009"/>
                  </a:ext>
                </a:extLst>
              </a:tr>
            </a:tbl>
          </a:graphicData>
        </a:graphic>
      </p:graphicFrame>
      <p:sp>
        <p:nvSpPr>
          <p:cNvPr id="3" name="object 3"/>
          <p:cNvSpPr/>
          <p:nvPr/>
        </p:nvSpPr>
        <p:spPr>
          <a:xfrm>
            <a:off x="3023160" y="2118944"/>
            <a:ext cx="3397885" cy="0"/>
          </a:xfrm>
          <a:custGeom>
            <a:avLst/>
            <a:gdLst/>
            <a:ahLst/>
            <a:cxnLst/>
            <a:rect l="l" t="t" r="r" b="b"/>
            <a:pathLst>
              <a:path w="3397885">
                <a:moveTo>
                  <a:pt x="0" y="0"/>
                </a:moveTo>
                <a:lnTo>
                  <a:pt x="3397400" y="0"/>
                </a:lnTo>
              </a:path>
            </a:pathLst>
          </a:custGeom>
          <a:ln w="19253">
            <a:solidFill>
              <a:srgbClr val="000000"/>
            </a:solidFill>
          </a:ln>
        </p:spPr>
        <p:txBody>
          <a:bodyPr wrap="square" lIns="0" tIns="0" rIns="0" bIns="0" rtlCol="0"/>
          <a:lstStyle/>
          <a:p>
            <a:endParaRPr/>
          </a:p>
        </p:txBody>
      </p:sp>
      <p:sp>
        <p:nvSpPr>
          <p:cNvPr id="4" name="object 4"/>
          <p:cNvSpPr txBox="1"/>
          <p:nvPr/>
        </p:nvSpPr>
        <p:spPr>
          <a:xfrm>
            <a:off x="2305812" y="1424941"/>
            <a:ext cx="4197351" cy="1280479"/>
          </a:xfrm>
          <a:prstGeom prst="rect">
            <a:avLst/>
          </a:prstGeom>
          <a:ln w="12192">
            <a:solidFill>
              <a:srgbClr val="000000"/>
            </a:solidFill>
          </a:ln>
        </p:spPr>
        <p:txBody>
          <a:bodyPr vert="horz" wrap="square" lIns="0" tIns="61595" rIns="0" bIns="0" rtlCol="0">
            <a:spAutoFit/>
          </a:bodyPr>
          <a:lstStyle/>
          <a:p>
            <a:pPr marL="638795" algn="ctr">
              <a:lnSpc>
                <a:spcPts val="3300"/>
              </a:lnSpc>
              <a:spcBef>
                <a:spcPts val="484"/>
              </a:spcBef>
            </a:pPr>
            <a:r>
              <a:rPr sz="3600" dirty="0">
                <a:latin typeface="Times New Roman"/>
                <a:cs typeface="Times New Roman"/>
              </a:rPr>
              <a:t>(</a:t>
            </a:r>
            <a:r>
              <a:rPr sz="3600" i="1" dirty="0">
                <a:latin typeface="Times New Roman"/>
                <a:cs typeface="Times New Roman"/>
              </a:rPr>
              <a:t>z</a:t>
            </a:r>
            <a:r>
              <a:rPr sz="1500" dirty="0">
                <a:latin typeface="Times New Roman"/>
                <a:cs typeface="Times New Roman"/>
              </a:rPr>
              <a:t>1</a:t>
            </a:r>
            <a:r>
              <a:rPr sz="1500" spc="115" dirty="0">
                <a:latin typeface="Times New Roman"/>
                <a:cs typeface="Times New Roman"/>
              </a:rPr>
              <a:t> </a:t>
            </a:r>
            <a:r>
              <a:rPr sz="3600" spc="-145" dirty="0">
                <a:latin typeface="Symbol"/>
                <a:cs typeface="Symbol"/>
              </a:rPr>
              <a:t></a:t>
            </a:r>
            <a:r>
              <a:rPr sz="3600" spc="-155" dirty="0">
                <a:latin typeface="Times New Roman"/>
                <a:cs typeface="Times New Roman"/>
              </a:rPr>
              <a:t> </a:t>
            </a:r>
            <a:r>
              <a:rPr sz="3600" i="1" dirty="0">
                <a:latin typeface="Times New Roman"/>
                <a:cs typeface="Times New Roman"/>
              </a:rPr>
              <a:t>z</a:t>
            </a:r>
            <a:r>
              <a:rPr sz="1500" dirty="0">
                <a:latin typeface="Times New Roman"/>
                <a:cs typeface="Times New Roman"/>
              </a:rPr>
              <a:t>2</a:t>
            </a:r>
            <a:r>
              <a:rPr sz="3600" dirty="0">
                <a:latin typeface="Times New Roman"/>
                <a:cs typeface="Times New Roman"/>
              </a:rPr>
              <a:t>)</a:t>
            </a:r>
            <a:r>
              <a:rPr sz="3151" baseline="42328" dirty="0">
                <a:latin typeface="Times New Roman"/>
                <a:cs typeface="Times New Roman"/>
              </a:rPr>
              <a:t>2</a:t>
            </a:r>
            <a:r>
              <a:rPr sz="3151" spc="217" baseline="42328" dirty="0">
                <a:latin typeface="Times New Roman"/>
                <a:cs typeface="Times New Roman"/>
              </a:rPr>
              <a:t> </a:t>
            </a:r>
            <a:r>
              <a:rPr sz="3600" spc="-145" dirty="0">
                <a:latin typeface="Symbol"/>
                <a:cs typeface="Symbol"/>
              </a:rPr>
              <a:t></a:t>
            </a:r>
            <a:r>
              <a:rPr sz="3600" spc="-471" dirty="0">
                <a:latin typeface="Times New Roman"/>
                <a:cs typeface="Times New Roman"/>
              </a:rPr>
              <a:t> </a:t>
            </a:r>
            <a:r>
              <a:rPr sz="3600" spc="-135" dirty="0">
                <a:latin typeface="Times New Roman"/>
                <a:cs typeface="Times New Roman"/>
              </a:rPr>
              <a:t>2</a:t>
            </a:r>
            <a:r>
              <a:rPr sz="3600" spc="-455" dirty="0">
                <a:latin typeface="Times New Roman"/>
                <a:cs typeface="Times New Roman"/>
              </a:rPr>
              <a:t> </a:t>
            </a:r>
            <a:r>
              <a:rPr sz="3600" i="1" spc="-60" dirty="0">
                <a:latin typeface="Times New Roman"/>
                <a:cs typeface="Times New Roman"/>
              </a:rPr>
              <a:t>p</a:t>
            </a:r>
            <a:r>
              <a:rPr sz="3600" spc="-60" dirty="0">
                <a:latin typeface="Times New Roman"/>
                <a:cs typeface="Times New Roman"/>
              </a:rPr>
              <a:t>(1</a:t>
            </a:r>
            <a:r>
              <a:rPr sz="3600" spc="-60" dirty="0">
                <a:latin typeface="Symbol"/>
                <a:cs typeface="Symbol"/>
              </a:rPr>
              <a:t></a:t>
            </a:r>
            <a:r>
              <a:rPr sz="3600" spc="60" dirty="0">
                <a:latin typeface="Times New Roman"/>
                <a:cs typeface="Times New Roman"/>
              </a:rPr>
              <a:t> </a:t>
            </a:r>
            <a:r>
              <a:rPr sz="3600" i="1" spc="-25" dirty="0">
                <a:latin typeface="Times New Roman"/>
                <a:cs typeface="Times New Roman"/>
              </a:rPr>
              <a:t>p</a:t>
            </a:r>
            <a:r>
              <a:rPr sz="3600" spc="-25" dirty="0">
                <a:latin typeface="Times New Roman"/>
                <a:cs typeface="Times New Roman"/>
              </a:rPr>
              <a:t>)</a:t>
            </a:r>
            <a:endParaRPr sz="3600">
              <a:latin typeface="Times New Roman"/>
              <a:cs typeface="Times New Roman"/>
            </a:endParaRPr>
          </a:p>
          <a:p>
            <a:pPr marL="69213">
              <a:lnSpc>
                <a:spcPts val="2551"/>
              </a:lnSpc>
            </a:pPr>
            <a:r>
              <a:rPr sz="3600" i="1" spc="-131" dirty="0">
                <a:latin typeface="Times New Roman"/>
                <a:cs typeface="Times New Roman"/>
              </a:rPr>
              <a:t>n</a:t>
            </a:r>
            <a:r>
              <a:rPr sz="3600" i="1" spc="-140" dirty="0">
                <a:latin typeface="Times New Roman"/>
                <a:cs typeface="Times New Roman"/>
              </a:rPr>
              <a:t> </a:t>
            </a:r>
            <a:r>
              <a:rPr sz="3600" spc="-51" dirty="0">
                <a:latin typeface="Symbol"/>
                <a:cs typeface="Symbol"/>
              </a:rPr>
              <a:t></a:t>
            </a:r>
            <a:endParaRPr sz="3600">
              <a:latin typeface="Symbol"/>
              <a:cs typeface="Symbol"/>
            </a:endParaRPr>
          </a:p>
          <a:p>
            <a:pPr marL="595616" algn="ctr">
              <a:lnSpc>
                <a:spcPts val="3571"/>
              </a:lnSpc>
            </a:pPr>
            <a:r>
              <a:rPr sz="3600" spc="-91" dirty="0">
                <a:latin typeface="Times New Roman"/>
                <a:cs typeface="Times New Roman"/>
              </a:rPr>
              <a:t>(</a:t>
            </a:r>
            <a:r>
              <a:rPr sz="3600" spc="-409" dirty="0">
                <a:latin typeface="Times New Roman"/>
                <a:cs typeface="Times New Roman"/>
              </a:rPr>
              <a:t> </a:t>
            </a:r>
            <a:r>
              <a:rPr sz="3600" i="1" dirty="0">
                <a:latin typeface="Times New Roman"/>
                <a:cs typeface="Times New Roman"/>
              </a:rPr>
              <a:t>p</a:t>
            </a:r>
            <a:r>
              <a:rPr sz="1500" dirty="0">
                <a:latin typeface="Times New Roman"/>
                <a:cs typeface="Times New Roman"/>
              </a:rPr>
              <a:t>2</a:t>
            </a:r>
            <a:r>
              <a:rPr sz="1500" spc="140" dirty="0">
                <a:latin typeface="Times New Roman"/>
                <a:cs typeface="Times New Roman"/>
              </a:rPr>
              <a:t> </a:t>
            </a:r>
            <a:r>
              <a:rPr sz="3600" dirty="0">
                <a:latin typeface="Symbol"/>
                <a:cs typeface="Symbol"/>
              </a:rPr>
              <a:t></a:t>
            </a:r>
            <a:r>
              <a:rPr sz="3600" spc="-11" dirty="0">
                <a:latin typeface="Times New Roman"/>
                <a:cs typeface="Times New Roman"/>
              </a:rPr>
              <a:t> </a:t>
            </a:r>
            <a:r>
              <a:rPr sz="3600" i="1" spc="-20" dirty="0">
                <a:latin typeface="Times New Roman"/>
                <a:cs typeface="Times New Roman"/>
              </a:rPr>
              <a:t>p</a:t>
            </a:r>
            <a:r>
              <a:rPr sz="1500" spc="-20" dirty="0">
                <a:latin typeface="Times New Roman"/>
                <a:cs typeface="Times New Roman"/>
              </a:rPr>
              <a:t>1</a:t>
            </a:r>
            <a:r>
              <a:rPr sz="3600" spc="-20" dirty="0">
                <a:latin typeface="Times New Roman"/>
                <a:cs typeface="Times New Roman"/>
              </a:rPr>
              <a:t>)</a:t>
            </a:r>
            <a:r>
              <a:rPr sz="3151" spc="-31" baseline="42328" dirty="0">
                <a:latin typeface="Times New Roman"/>
                <a:cs typeface="Times New Roman"/>
              </a:rPr>
              <a:t>2</a:t>
            </a:r>
            <a:endParaRPr sz="3151" baseline="42328">
              <a:latin typeface="Times New Roman"/>
              <a:cs typeface="Times New Roman"/>
            </a:endParaRPr>
          </a:p>
        </p:txBody>
      </p:sp>
      <p:sp>
        <p:nvSpPr>
          <p:cNvPr id="5" name="object 5"/>
          <p:cNvSpPr txBox="1">
            <a:spLocks noGrp="1"/>
          </p:cNvSpPr>
          <p:nvPr>
            <p:ph type="title"/>
          </p:nvPr>
        </p:nvSpPr>
        <p:spPr>
          <a:xfrm>
            <a:off x="834342" y="428625"/>
            <a:ext cx="5563235" cy="873957"/>
          </a:xfrm>
          <a:prstGeom prst="rect">
            <a:avLst/>
          </a:prstGeom>
        </p:spPr>
        <p:txBody>
          <a:bodyPr vert="horz" wrap="square" lIns="0" tIns="12065" rIns="0" bIns="0" rtlCol="0">
            <a:spAutoFit/>
          </a:bodyPr>
          <a:lstStyle/>
          <a:p>
            <a:pPr marL="12700" marR="5080">
              <a:spcBef>
                <a:spcPts val="95"/>
              </a:spcBef>
            </a:pPr>
            <a:r>
              <a:rPr sz="2800" dirty="0"/>
              <a:t>Sample</a:t>
            </a:r>
            <a:r>
              <a:rPr sz="2800" spc="-65" dirty="0"/>
              <a:t> </a:t>
            </a:r>
            <a:r>
              <a:rPr sz="2800" dirty="0"/>
              <a:t>size</a:t>
            </a:r>
            <a:r>
              <a:rPr sz="2800" spc="-91" dirty="0"/>
              <a:t> </a:t>
            </a:r>
            <a:r>
              <a:rPr sz="2800" dirty="0"/>
              <a:t>for</a:t>
            </a:r>
            <a:r>
              <a:rPr sz="2800" spc="-80" dirty="0"/>
              <a:t> </a:t>
            </a:r>
            <a:r>
              <a:rPr sz="2800" dirty="0"/>
              <a:t>adequate</a:t>
            </a:r>
            <a:r>
              <a:rPr sz="2800" spc="-45" dirty="0"/>
              <a:t> </a:t>
            </a:r>
            <a:r>
              <a:rPr sz="2800" spc="-11" dirty="0"/>
              <a:t>power: </a:t>
            </a:r>
            <a:r>
              <a:rPr sz="2800" dirty="0"/>
              <a:t>Comparison</a:t>
            </a:r>
            <a:r>
              <a:rPr sz="2800" spc="-65" dirty="0"/>
              <a:t> </a:t>
            </a:r>
            <a:r>
              <a:rPr sz="2800" dirty="0"/>
              <a:t>of</a:t>
            </a:r>
            <a:r>
              <a:rPr sz="2800" spc="-71" dirty="0"/>
              <a:t> </a:t>
            </a:r>
            <a:r>
              <a:rPr sz="2800" dirty="0"/>
              <a:t>two</a:t>
            </a:r>
            <a:r>
              <a:rPr sz="2800" spc="-85" dirty="0"/>
              <a:t> </a:t>
            </a:r>
            <a:r>
              <a:rPr sz="2800" spc="-11" dirty="0"/>
              <a:t>proportions</a:t>
            </a:r>
            <a:endParaRPr sz="28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75</a:t>
            </a:r>
            <a:endParaRPr sz="1400">
              <a:latin typeface="Times New Roman"/>
              <a:cs typeface="Times New Roman"/>
            </a:endParaRPr>
          </a:p>
        </p:txBody>
      </p:sp>
      <p:grpSp>
        <p:nvGrpSpPr>
          <p:cNvPr id="3" name="object 3"/>
          <p:cNvGrpSpPr/>
          <p:nvPr/>
        </p:nvGrpSpPr>
        <p:grpSpPr>
          <a:xfrm>
            <a:off x="251478" y="1875613"/>
            <a:ext cx="4121785" cy="4306571"/>
            <a:chOff x="251474" y="1875612"/>
            <a:chExt cx="4121785" cy="4306570"/>
          </a:xfrm>
        </p:grpSpPr>
        <p:sp>
          <p:nvSpPr>
            <p:cNvPr id="4" name="object 4"/>
            <p:cNvSpPr/>
            <p:nvPr/>
          </p:nvSpPr>
          <p:spPr>
            <a:xfrm>
              <a:off x="256871" y="1881010"/>
              <a:ext cx="4110990" cy="4295775"/>
            </a:xfrm>
            <a:custGeom>
              <a:avLst/>
              <a:gdLst/>
              <a:ahLst/>
              <a:cxnLst/>
              <a:rect l="l" t="t" r="r" b="b"/>
              <a:pathLst>
                <a:path w="4110990" h="4295775">
                  <a:moveTo>
                    <a:pt x="0" y="4295296"/>
                  </a:moveTo>
                  <a:lnTo>
                    <a:pt x="4110633" y="4295296"/>
                  </a:lnTo>
                  <a:lnTo>
                    <a:pt x="4110632" y="0"/>
                  </a:lnTo>
                  <a:lnTo>
                    <a:pt x="0" y="0"/>
                  </a:lnTo>
                  <a:lnTo>
                    <a:pt x="0" y="4295296"/>
                  </a:lnTo>
                  <a:close/>
                </a:path>
              </a:pathLst>
            </a:custGeom>
            <a:ln w="10230">
              <a:solidFill>
                <a:srgbClr val="000000"/>
              </a:solidFill>
            </a:ln>
          </p:spPr>
          <p:txBody>
            <a:bodyPr wrap="square" lIns="0" tIns="0" rIns="0" bIns="0" rtlCol="0"/>
            <a:lstStyle/>
            <a:p>
              <a:endParaRPr/>
            </a:p>
          </p:txBody>
        </p:sp>
        <p:sp>
          <p:nvSpPr>
            <p:cNvPr id="5" name="object 5"/>
            <p:cNvSpPr/>
            <p:nvPr/>
          </p:nvSpPr>
          <p:spPr>
            <a:xfrm>
              <a:off x="1150729" y="2510678"/>
              <a:ext cx="2959735" cy="3045460"/>
            </a:xfrm>
            <a:custGeom>
              <a:avLst/>
              <a:gdLst/>
              <a:ahLst/>
              <a:cxnLst/>
              <a:rect l="l" t="t" r="r" b="b"/>
              <a:pathLst>
                <a:path w="2959735" h="3045460">
                  <a:moveTo>
                    <a:pt x="2959721" y="0"/>
                  </a:moveTo>
                  <a:lnTo>
                    <a:pt x="0" y="0"/>
                  </a:lnTo>
                  <a:lnTo>
                    <a:pt x="0" y="3045196"/>
                  </a:lnTo>
                  <a:lnTo>
                    <a:pt x="2959721" y="3045195"/>
                  </a:lnTo>
                  <a:lnTo>
                    <a:pt x="2959721" y="0"/>
                  </a:lnTo>
                  <a:close/>
                </a:path>
              </a:pathLst>
            </a:custGeom>
            <a:solidFill>
              <a:srgbClr val="C0C0C0"/>
            </a:solidFill>
          </p:spPr>
          <p:txBody>
            <a:bodyPr wrap="square" lIns="0" tIns="0" rIns="0" bIns="0" rtlCol="0"/>
            <a:lstStyle/>
            <a:p>
              <a:endParaRPr/>
            </a:p>
          </p:txBody>
        </p:sp>
        <p:sp>
          <p:nvSpPr>
            <p:cNvPr id="6" name="object 6"/>
            <p:cNvSpPr/>
            <p:nvPr/>
          </p:nvSpPr>
          <p:spPr>
            <a:xfrm>
              <a:off x="1156300" y="2718884"/>
              <a:ext cx="2948940" cy="2434590"/>
            </a:xfrm>
            <a:custGeom>
              <a:avLst/>
              <a:gdLst/>
              <a:ahLst/>
              <a:cxnLst/>
              <a:rect l="l" t="t" r="r" b="b"/>
              <a:pathLst>
                <a:path w="2948940" h="2434590">
                  <a:moveTo>
                    <a:pt x="0" y="2434555"/>
                  </a:moveTo>
                  <a:lnTo>
                    <a:pt x="2948580" y="2434555"/>
                  </a:lnTo>
                </a:path>
                <a:path w="2948940" h="2434590">
                  <a:moveTo>
                    <a:pt x="0" y="2027257"/>
                  </a:moveTo>
                  <a:lnTo>
                    <a:pt x="2948580" y="2027256"/>
                  </a:lnTo>
                </a:path>
                <a:path w="2948940" h="2434590">
                  <a:moveTo>
                    <a:pt x="0" y="1619835"/>
                  </a:moveTo>
                  <a:lnTo>
                    <a:pt x="2948580" y="1619834"/>
                  </a:lnTo>
                </a:path>
                <a:path w="2948940" h="2434590">
                  <a:moveTo>
                    <a:pt x="0" y="1221773"/>
                  </a:moveTo>
                  <a:lnTo>
                    <a:pt x="2948580" y="1221773"/>
                  </a:lnTo>
                </a:path>
                <a:path w="2948940" h="2434590">
                  <a:moveTo>
                    <a:pt x="0" y="814721"/>
                  </a:moveTo>
                  <a:lnTo>
                    <a:pt x="2948580" y="814720"/>
                  </a:lnTo>
                </a:path>
                <a:path w="2948940" h="2434590">
                  <a:moveTo>
                    <a:pt x="0" y="407299"/>
                  </a:moveTo>
                  <a:lnTo>
                    <a:pt x="2948580" y="407298"/>
                  </a:lnTo>
                </a:path>
                <a:path w="2948940" h="2434590">
                  <a:moveTo>
                    <a:pt x="0" y="0"/>
                  </a:moveTo>
                  <a:lnTo>
                    <a:pt x="2948580" y="0"/>
                  </a:lnTo>
                </a:path>
              </a:pathLst>
            </a:custGeom>
            <a:ln w="10188">
              <a:solidFill>
                <a:srgbClr val="000000"/>
              </a:solidFill>
            </a:ln>
          </p:spPr>
          <p:txBody>
            <a:bodyPr wrap="square" lIns="0" tIns="0" rIns="0" bIns="0" rtlCol="0"/>
            <a:lstStyle/>
            <a:p>
              <a:endParaRPr/>
            </a:p>
          </p:txBody>
        </p:sp>
        <p:sp>
          <p:nvSpPr>
            <p:cNvPr id="7" name="object 7"/>
            <p:cNvSpPr/>
            <p:nvPr/>
          </p:nvSpPr>
          <p:spPr>
            <a:xfrm>
              <a:off x="1156300" y="2515296"/>
              <a:ext cx="2959735" cy="3045460"/>
            </a:xfrm>
            <a:custGeom>
              <a:avLst/>
              <a:gdLst/>
              <a:ahLst/>
              <a:cxnLst/>
              <a:rect l="l" t="t" r="r" b="b"/>
              <a:pathLst>
                <a:path w="2959735" h="3045460">
                  <a:moveTo>
                    <a:pt x="0" y="0"/>
                  </a:moveTo>
                  <a:lnTo>
                    <a:pt x="2948580" y="0"/>
                  </a:lnTo>
                </a:path>
                <a:path w="2959735" h="3045460">
                  <a:moveTo>
                    <a:pt x="2959721" y="0"/>
                  </a:moveTo>
                  <a:lnTo>
                    <a:pt x="2959721" y="3035958"/>
                  </a:lnTo>
                </a:path>
                <a:path w="2959735" h="3045460">
                  <a:moveTo>
                    <a:pt x="2959721" y="3045195"/>
                  </a:moveTo>
                  <a:lnTo>
                    <a:pt x="11140" y="3045196"/>
                  </a:lnTo>
                </a:path>
                <a:path w="2959735" h="3045460">
                  <a:moveTo>
                    <a:pt x="0" y="3045196"/>
                  </a:moveTo>
                  <a:lnTo>
                    <a:pt x="0" y="9237"/>
                  </a:lnTo>
                </a:path>
              </a:pathLst>
            </a:custGeom>
            <a:ln w="10188">
              <a:solidFill>
                <a:srgbClr val="808080"/>
              </a:solidFill>
            </a:ln>
          </p:spPr>
          <p:txBody>
            <a:bodyPr wrap="square" lIns="0" tIns="0" rIns="0" bIns="0" rtlCol="0"/>
            <a:lstStyle/>
            <a:p>
              <a:endParaRPr/>
            </a:p>
          </p:txBody>
        </p:sp>
        <p:sp>
          <p:nvSpPr>
            <p:cNvPr id="8" name="object 8"/>
            <p:cNvSpPr/>
            <p:nvPr/>
          </p:nvSpPr>
          <p:spPr>
            <a:xfrm>
              <a:off x="1122506" y="2515296"/>
              <a:ext cx="2994025" cy="3073400"/>
            </a:xfrm>
            <a:custGeom>
              <a:avLst/>
              <a:gdLst/>
              <a:ahLst/>
              <a:cxnLst/>
              <a:rect l="l" t="t" r="r" b="b"/>
              <a:pathLst>
                <a:path w="2994025" h="3073400">
                  <a:moveTo>
                    <a:pt x="33793" y="0"/>
                  </a:moveTo>
                  <a:lnTo>
                    <a:pt x="33793" y="3035958"/>
                  </a:lnTo>
                </a:path>
                <a:path w="2994025" h="3073400">
                  <a:moveTo>
                    <a:pt x="0" y="3045195"/>
                  </a:moveTo>
                  <a:lnTo>
                    <a:pt x="22652" y="3045195"/>
                  </a:lnTo>
                </a:path>
                <a:path w="2994025" h="3073400">
                  <a:moveTo>
                    <a:pt x="0" y="2638143"/>
                  </a:moveTo>
                  <a:lnTo>
                    <a:pt x="22652" y="2638143"/>
                  </a:lnTo>
                </a:path>
                <a:path w="2994025" h="3073400">
                  <a:moveTo>
                    <a:pt x="0" y="2230844"/>
                  </a:moveTo>
                  <a:lnTo>
                    <a:pt x="22652" y="2230844"/>
                  </a:lnTo>
                </a:path>
                <a:path w="2994025" h="3073400">
                  <a:moveTo>
                    <a:pt x="0" y="1823422"/>
                  </a:moveTo>
                  <a:lnTo>
                    <a:pt x="22652" y="1823422"/>
                  </a:lnTo>
                </a:path>
                <a:path w="2994025" h="3073400">
                  <a:moveTo>
                    <a:pt x="0" y="1425361"/>
                  </a:moveTo>
                  <a:lnTo>
                    <a:pt x="22652" y="1425361"/>
                  </a:lnTo>
                </a:path>
                <a:path w="2994025" h="3073400">
                  <a:moveTo>
                    <a:pt x="0" y="1018308"/>
                  </a:moveTo>
                  <a:lnTo>
                    <a:pt x="22652" y="1018308"/>
                  </a:lnTo>
                </a:path>
                <a:path w="2994025" h="3073400">
                  <a:moveTo>
                    <a:pt x="0" y="610886"/>
                  </a:moveTo>
                  <a:lnTo>
                    <a:pt x="22652" y="610886"/>
                  </a:lnTo>
                </a:path>
                <a:path w="2994025" h="3073400">
                  <a:moveTo>
                    <a:pt x="0" y="203587"/>
                  </a:moveTo>
                  <a:lnTo>
                    <a:pt x="22652" y="203587"/>
                  </a:lnTo>
                </a:path>
                <a:path w="2994025" h="3073400">
                  <a:moveTo>
                    <a:pt x="33793" y="3045195"/>
                  </a:moveTo>
                  <a:lnTo>
                    <a:pt x="2982373" y="3045195"/>
                  </a:lnTo>
                </a:path>
                <a:path w="2994025" h="3073400">
                  <a:moveTo>
                    <a:pt x="33793" y="3073215"/>
                  </a:moveTo>
                  <a:lnTo>
                    <a:pt x="33793" y="3054740"/>
                  </a:lnTo>
                </a:path>
                <a:path w="2994025" h="3073400">
                  <a:moveTo>
                    <a:pt x="1016406" y="3073215"/>
                  </a:moveTo>
                  <a:lnTo>
                    <a:pt x="1016406" y="3054740"/>
                  </a:lnTo>
                </a:path>
                <a:path w="2994025" h="3073400">
                  <a:moveTo>
                    <a:pt x="2010605" y="3073215"/>
                  </a:moveTo>
                  <a:lnTo>
                    <a:pt x="2010605" y="3054740"/>
                  </a:lnTo>
                </a:path>
                <a:path w="2994025" h="3073400">
                  <a:moveTo>
                    <a:pt x="2993514" y="3073215"/>
                  </a:moveTo>
                  <a:lnTo>
                    <a:pt x="2993514" y="3054740"/>
                  </a:lnTo>
                </a:path>
              </a:pathLst>
            </a:custGeom>
            <a:ln w="10188">
              <a:solidFill>
                <a:srgbClr val="000000"/>
              </a:solidFill>
            </a:ln>
          </p:spPr>
          <p:txBody>
            <a:bodyPr wrap="square" lIns="0" tIns="0" rIns="0" bIns="0" rtlCol="0"/>
            <a:lstStyle/>
            <a:p>
              <a:endParaRPr/>
            </a:p>
          </p:txBody>
        </p:sp>
        <p:sp>
          <p:nvSpPr>
            <p:cNvPr id="9" name="object 9"/>
            <p:cNvSpPr/>
            <p:nvPr/>
          </p:nvSpPr>
          <p:spPr>
            <a:xfrm>
              <a:off x="1351634" y="4926574"/>
              <a:ext cx="2759075" cy="592455"/>
            </a:xfrm>
            <a:custGeom>
              <a:avLst/>
              <a:gdLst/>
              <a:ahLst/>
              <a:cxnLst/>
              <a:rect l="l" t="t" r="r" b="b"/>
              <a:pathLst>
                <a:path w="2759075" h="592454">
                  <a:moveTo>
                    <a:pt x="2758890" y="592350"/>
                  </a:moveTo>
                  <a:lnTo>
                    <a:pt x="2267510" y="583113"/>
                  </a:lnTo>
                  <a:lnTo>
                    <a:pt x="1775832" y="573876"/>
                  </a:lnTo>
                </a:path>
                <a:path w="2759075" h="592454">
                  <a:moveTo>
                    <a:pt x="1775832" y="573876"/>
                  </a:moveTo>
                  <a:lnTo>
                    <a:pt x="1519298" y="564638"/>
                  </a:lnTo>
                  <a:lnTo>
                    <a:pt x="1251178" y="546164"/>
                  </a:lnTo>
                  <a:lnTo>
                    <a:pt x="1117044" y="536927"/>
                  </a:lnTo>
                  <a:lnTo>
                    <a:pt x="994198" y="527690"/>
                  </a:lnTo>
                  <a:lnTo>
                    <a:pt x="882345" y="518452"/>
                  </a:lnTo>
                  <a:lnTo>
                    <a:pt x="781782" y="509215"/>
                  </a:lnTo>
                </a:path>
                <a:path w="2759075" h="592454">
                  <a:moveTo>
                    <a:pt x="781782" y="509215"/>
                  </a:moveTo>
                  <a:lnTo>
                    <a:pt x="692656" y="499978"/>
                  </a:lnTo>
                  <a:lnTo>
                    <a:pt x="614225" y="490741"/>
                  </a:lnTo>
                  <a:lnTo>
                    <a:pt x="547381" y="471959"/>
                  </a:lnTo>
                  <a:lnTo>
                    <a:pt x="491232" y="462721"/>
                  </a:lnTo>
                  <a:lnTo>
                    <a:pt x="390965" y="435010"/>
                  </a:lnTo>
                  <a:lnTo>
                    <a:pt x="290401" y="379587"/>
                  </a:lnTo>
                </a:path>
                <a:path w="2759075" h="592454">
                  <a:moveTo>
                    <a:pt x="290401" y="379587"/>
                  </a:moveTo>
                  <a:lnTo>
                    <a:pt x="245838" y="342638"/>
                  </a:lnTo>
                  <a:lnTo>
                    <a:pt x="200904" y="296144"/>
                  </a:lnTo>
                  <a:lnTo>
                    <a:pt x="122919" y="194535"/>
                  </a:lnTo>
                  <a:lnTo>
                    <a:pt x="55703" y="92618"/>
                  </a:lnTo>
                  <a:lnTo>
                    <a:pt x="22281" y="36948"/>
                  </a:lnTo>
                  <a:lnTo>
                    <a:pt x="0" y="0"/>
                  </a:lnTo>
                </a:path>
              </a:pathLst>
            </a:custGeom>
            <a:ln w="20377">
              <a:solidFill>
                <a:srgbClr val="000080"/>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1284875" y="4702694"/>
              <a:ext cx="77813" cy="234935"/>
            </a:xfrm>
            <a:prstGeom prst="rect">
              <a:avLst/>
            </a:prstGeom>
          </p:spPr>
        </p:pic>
        <p:sp>
          <p:nvSpPr>
            <p:cNvPr id="11" name="object 11"/>
            <p:cNvSpPr/>
            <p:nvPr/>
          </p:nvSpPr>
          <p:spPr>
            <a:xfrm>
              <a:off x="1195292" y="3010410"/>
              <a:ext cx="100965" cy="1703705"/>
            </a:xfrm>
            <a:custGeom>
              <a:avLst/>
              <a:gdLst/>
              <a:ahLst/>
              <a:cxnLst/>
              <a:rect l="l" t="t" r="r" b="b"/>
              <a:pathLst>
                <a:path w="100965" h="1703704">
                  <a:moveTo>
                    <a:pt x="100637" y="1703339"/>
                  </a:moveTo>
                  <a:lnTo>
                    <a:pt x="89497" y="1629195"/>
                  </a:lnTo>
                  <a:lnTo>
                    <a:pt x="77985" y="1536823"/>
                  </a:lnTo>
                  <a:lnTo>
                    <a:pt x="66844" y="1425607"/>
                  </a:lnTo>
                  <a:lnTo>
                    <a:pt x="55703" y="1351463"/>
                  </a:lnTo>
                  <a:lnTo>
                    <a:pt x="55703" y="1277565"/>
                  </a:lnTo>
                </a:path>
                <a:path w="100965" h="1703704">
                  <a:moveTo>
                    <a:pt x="55703" y="1277565"/>
                  </a:moveTo>
                  <a:lnTo>
                    <a:pt x="44562" y="1157112"/>
                  </a:lnTo>
                  <a:lnTo>
                    <a:pt x="44562" y="1018308"/>
                  </a:lnTo>
                  <a:lnTo>
                    <a:pt x="33422" y="860906"/>
                  </a:lnTo>
                  <a:lnTo>
                    <a:pt x="33422" y="694390"/>
                  </a:lnTo>
                  <a:lnTo>
                    <a:pt x="11140" y="342392"/>
                  </a:lnTo>
                  <a:lnTo>
                    <a:pt x="11140" y="166639"/>
                  </a:lnTo>
                  <a:lnTo>
                    <a:pt x="0" y="0"/>
                  </a:lnTo>
                </a:path>
              </a:pathLst>
            </a:custGeom>
            <a:ln w="20377">
              <a:solidFill>
                <a:srgbClr val="000080"/>
              </a:solidFill>
            </a:ln>
          </p:spPr>
          <p:txBody>
            <a:bodyPr wrap="square" lIns="0" tIns="0" rIns="0" bIns="0" rtlCol="0"/>
            <a:lstStyle/>
            <a:p>
              <a:endParaRPr/>
            </a:p>
          </p:txBody>
        </p:sp>
        <p:pic>
          <p:nvPicPr>
            <p:cNvPr id="12" name="object 12"/>
            <p:cNvPicPr/>
            <p:nvPr/>
          </p:nvPicPr>
          <p:blipFill>
            <a:blip r:embed="rId3" cstate="print"/>
            <a:stretch>
              <a:fillRect/>
            </a:stretch>
          </p:blipFill>
          <p:spPr>
            <a:xfrm>
              <a:off x="4055223" y="5472263"/>
              <a:ext cx="122041" cy="102868"/>
            </a:xfrm>
            <a:prstGeom prst="rect">
              <a:avLst/>
            </a:prstGeom>
          </p:spPr>
        </p:pic>
        <p:pic>
          <p:nvPicPr>
            <p:cNvPr id="13" name="object 13"/>
            <p:cNvPicPr/>
            <p:nvPr/>
          </p:nvPicPr>
          <p:blipFill>
            <a:blip r:embed="rId4" cstate="print"/>
            <a:stretch>
              <a:fillRect/>
            </a:stretch>
          </p:blipFill>
          <p:spPr>
            <a:xfrm>
              <a:off x="3072314" y="5453790"/>
              <a:ext cx="121890" cy="102558"/>
            </a:xfrm>
            <a:prstGeom prst="rect">
              <a:avLst/>
            </a:prstGeom>
          </p:spPr>
        </p:pic>
        <p:pic>
          <p:nvPicPr>
            <p:cNvPr id="14" name="object 14"/>
            <p:cNvPicPr/>
            <p:nvPr/>
          </p:nvPicPr>
          <p:blipFill>
            <a:blip r:embed="rId5" cstate="print"/>
            <a:stretch>
              <a:fillRect/>
            </a:stretch>
          </p:blipFill>
          <p:spPr>
            <a:xfrm>
              <a:off x="2078114" y="5388821"/>
              <a:ext cx="122041" cy="102868"/>
            </a:xfrm>
            <a:prstGeom prst="rect">
              <a:avLst/>
            </a:prstGeom>
          </p:spPr>
        </p:pic>
        <p:pic>
          <p:nvPicPr>
            <p:cNvPr id="15" name="object 15"/>
            <p:cNvPicPr/>
            <p:nvPr/>
          </p:nvPicPr>
          <p:blipFill>
            <a:blip r:embed="rId6" cstate="print"/>
            <a:stretch>
              <a:fillRect/>
            </a:stretch>
          </p:blipFill>
          <p:spPr>
            <a:xfrm>
              <a:off x="1586806" y="5259190"/>
              <a:ext cx="121525" cy="102872"/>
            </a:xfrm>
            <a:prstGeom prst="rect">
              <a:avLst/>
            </a:prstGeom>
          </p:spPr>
        </p:pic>
        <p:pic>
          <p:nvPicPr>
            <p:cNvPr id="16" name="object 16"/>
            <p:cNvPicPr/>
            <p:nvPr/>
          </p:nvPicPr>
          <p:blipFill>
            <a:blip r:embed="rId7" cstate="print"/>
            <a:stretch>
              <a:fillRect/>
            </a:stretch>
          </p:blipFill>
          <p:spPr>
            <a:xfrm>
              <a:off x="1296406" y="4879851"/>
              <a:ext cx="121596" cy="102560"/>
            </a:xfrm>
            <a:prstGeom prst="rect">
              <a:avLst/>
            </a:prstGeom>
          </p:spPr>
        </p:pic>
        <p:pic>
          <p:nvPicPr>
            <p:cNvPr id="17" name="object 17"/>
            <p:cNvPicPr/>
            <p:nvPr/>
          </p:nvPicPr>
          <p:blipFill>
            <a:blip r:embed="rId8" cstate="print"/>
            <a:stretch>
              <a:fillRect/>
            </a:stretch>
          </p:blipFill>
          <p:spPr>
            <a:xfrm>
              <a:off x="1240331" y="4666779"/>
              <a:ext cx="121968" cy="102931"/>
            </a:xfrm>
            <a:prstGeom prst="rect">
              <a:avLst/>
            </a:prstGeom>
          </p:spPr>
        </p:pic>
        <p:pic>
          <p:nvPicPr>
            <p:cNvPr id="18" name="object 18"/>
            <p:cNvPicPr/>
            <p:nvPr/>
          </p:nvPicPr>
          <p:blipFill>
            <a:blip r:embed="rId9" cstate="print"/>
            <a:stretch>
              <a:fillRect/>
            </a:stretch>
          </p:blipFill>
          <p:spPr>
            <a:xfrm>
              <a:off x="1195768" y="4241007"/>
              <a:ext cx="121967" cy="102806"/>
            </a:xfrm>
            <a:prstGeom prst="rect">
              <a:avLst/>
            </a:prstGeom>
          </p:spPr>
        </p:pic>
        <p:pic>
          <p:nvPicPr>
            <p:cNvPr id="19" name="object 19"/>
            <p:cNvPicPr/>
            <p:nvPr/>
          </p:nvPicPr>
          <p:blipFill>
            <a:blip r:embed="rId10" cstate="print"/>
            <a:stretch>
              <a:fillRect/>
            </a:stretch>
          </p:blipFill>
          <p:spPr>
            <a:xfrm>
              <a:off x="1140064" y="2963810"/>
              <a:ext cx="121596" cy="102560"/>
            </a:xfrm>
            <a:prstGeom prst="rect">
              <a:avLst/>
            </a:prstGeom>
          </p:spPr>
        </p:pic>
      </p:grpSp>
      <p:sp>
        <p:nvSpPr>
          <p:cNvPr id="20" name="object 20"/>
          <p:cNvSpPr txBox="1"/>
          <p:nvPr/>
        </p:nvSpPr>
        <p:spPr>
          <a:xfrm>
            <a:off x="1664318" y="1988701"/>
            <a:ext cx="1304291" cy="191846"/>
          </a:xfrm>
          <a:prstGeom prst="rect">
            <a:avLst/>
          </a:prstGeom>
        </p:spPr>
        <p:txBody>
          <a:bodyPr vert="horz" wrap="square" lIns="0" tIns="14604" rIns="0" bIns="0" rtlCol="0">
            <a:spAutoFit/>
          </a:bodyPr>
          <a:lstStyle/>
          <a:p>
            <a:pPr>
              <a:spcBef>
                <a:spcPts val="115"/>
              </a:spcBef>
            </a:pPr>
            <a:r>
              <a:rPr sz="1151" b="1" spc="169" dirty="0">
                <a:latin typeface="Arial"/>
                <a:cs typeface="Arial"/>
              </a:rPr>
              <a:t>50%</a:t>
            </a:r>
            <a:r>
              <a:rPr sz="1151" b="1" spc="185" dirty="0">
                <a:latin typeface="Arial"/>
                <a:cs typeface="Arial"/>
              </a:rPr>
              <a:t> </a:t>
            </a:r>
            <a:r>
              <a:rPr sz="1151" b="1" spc="105" dirty="0">
                <a:latin typeface="Arial"/>
                <a:cs typeface="Arial"/>
              </a:rPr>
              <a:t>protection</a:t>
            </a:r>
            <a:endParaRPr sz="1151">
              <a:latin typeface="Arial"/>
              <a:cs typeface="Arial"/>
            </a:endParaRPr>
          </a:p>
        </p:txBody>
      </p:sp>
      <p:sp>
        <p:nvSpPr>
          <p:cNvPr id="21" name="object 21"/>
          <p:cNvSpPr txBox="1"/>
          <p:nvPr/>
        </p:nvSpPr>
        <p:spPr>
          <a:xfrm>
            <a:off x="793114" y="5071156"/>
            <a:ext cx="280671" cy="135935"/>
          </a:xfrm>
          <a:prstGeom prst="rect">
            <a:avLst/>
          </a:prstGeom>
        </p:spPr>
        <p:txBody>
          <a:bodyPr vert="horz" wrap="square" lIns="0" tIns="12700" rIns="0" bIns="0" rtlCol="0">
            <a:spAutoFit/>
          </a:bodyPr>
          <a:lstStyle/>
          <a:p>
            <a:pPr>
              <a:spcBef>
                <a:spcPts val="100"/>
              </a:spcBef>
            </a:pPr>
            <a:r>
              <a:rPr sz="800" spc="51" dirty="0">
                <a:latin typeface="Arial"/>
                <a:cs typeface="Arial"/>
              </a:rPr>
              <a:t>2000</a:t>
            </a:r>
            <a:endParaRPr sz="800">
              <a:latin typeface="Arial"/>
              <a:cs typeface="Arial"/>
            </a:endParaRPr>
          </a:p>
        </p:txBody>
      </p:sp>
      <p:sp>
        <p:nvSpPr>
          <p:cNvPr id="22" name="object 22"/>
          <p:cNvSpPr txBox="1"/>
          <p:nvPr/>
        </p:nvSpPr>
        <p:spPr>
          <a:xfrm>
            <a:off x="793114" y="4663795"/>
            <a:ext cx="280671" cy="135935"/>
          </a:xfrm>
          <a:prstGeom prst="rect">
            <a:avLst/>
          </a:prstGeom>
        </p:spPr>
        <p:txBody>
          <a:bodyPr vert="horz" wrap="square" lIns="0" tIns="12700" rIns="0" bIns="0" rtlCol="0">
            <a:spAutoFit/>
          </a:bodyPr>
          <a:lstStyle/>
          <a:p>
            <a:pPr>
              <a:spcBef>
                <a:spcPts val="100"/>
              </a:spcBef>
            </a:pPr>
            <a:r>
              <a:rPr sz="800" spc="51" dirty="0">
                <a:latin typeface="Arial"/>
                <a:cs typeface="Arial"/>
              </a:rPr>
              <a:t>4000</a:t>
            </a:r>
            <a:endParaRPr sz="800">
              <a:latin typeface="Arial"/>
              <a:cs typeface="Arial"/>
            </a:endParaRPr>
          </a:p>
        </p:txBody>
      </p:sp>
      <p:sp>
        <p:nvSpPr>
          <p:cNvPr id="23" name="object 23"/>
          <p:cNvSpPr txBox="1"/>
          <p:nvPr/>
        </p:nvSpPr>
        <p:spPr>
          <a:xfrm>
            <a:off x="793114" y="4256498"/>
            <a:ext cx="280671" cy="135935"/>
          </a:xfrm>
          <a:prstGeom prst="rect">
            <a:avLst/>
          </a:prstGeom>
        </p:spPr>
        <p:txBody>
          <a:bodyPr vert="horz" wrap="square" lIns="0" tIns="12700" rIns="0" bIns="0" rtlCol="0">
            <a:spAutoFit/>
          </a:bodyPr>
          <a:lstStyle/>
          <a:p>
            <a:pPr>
              <a:spcBef>
                <a:spcPts val="100"/>
              </a:spcBef>
            </a:pPr>
            <a:r>
              <a:rPr sz="800" spc="51" dirty="0">
                <a:latin typeface="Arial"/>
                <a:cs typeface="Arial"/>
              </a:rPr>
              <a:t>6000</a:t>
            </a:r>
            <a:endParaRPr sz="800">
              <a:latin typeface="Arial"/>
              <a:cs typeface="Arial"/>
            </a:endParaRPr>
          </a:p>
        </p:txBody>
      </p:sp>
      <p:sp>
        <p:nvSpPr>
          <p:cNvPr id="24" name="object 24"/>
          <p:cNvSpPr txBox="1"/>
          <p:nvPr/>
        </p:nvSpPr>
        <p:spPr>
          <a:xfrm>
            <a:off x="793114" y="3858682"/>
            <a:ext cx="280671" cy="135935"/>
          </a:xfrm>
          <a:prstGeom prst="rect">
            <a:avLst/>
          </a:prstGeom>
        </p:spPr>
        <p:txBody>
          <a:bodyPr vert="horz" wrap="square" lIns="0" tIns="12700" rIns="0" bIns="0" rtlCol="0">
            <a:spAutoFit/>
          </a:bodyPr>
          <a:lstStyle/>
          <a:p>
            <a:pPr>
              <a:spcBef>
                <a:spcPts val="100"/>
              </a:spcBef>
            </a:pPr>
            <a:r>
              <a:rPr sz="800" spc="51" dirty="0">
                <a:latin typeface="Arial"/>
                <a:cs typeface="Arial"/>
              </a:rPr>
              <a:t>8000</a:t>
            </a:r>
            <a:endParaRPr sz="800">
              <a:latin typeface="Arial"/>
              <a:cs typeface="Arial"/>
            </a:endParaRPr>
          </a:p>
        </p:txBody>
      </p:sp>
      <p:sp>
        <p:nvSpPr>
          <p:cNvPr id="25" name="object 25"/>
          <p:cNvSpPr txBox="1"/>
          <p:nvPr/>
        </p:nvSpPr>
        <p:spPr>
          <a:xfrm>
            <a:off x="726270" y="3451260"/>
            <a:ext cx="347345" cy="135935"/>
          </a:xfrm>
          <a:prstGeom prst="rect">
            <a:avLst/>
          </a:prstGeom>
        </p:spPr>
        <p:txBody>
          <a:bodyPr vert="horz" wrap="square" lIns="0" tIns="12700" rIns="0" bIns="0" rtlCol="0">
            <a:spAutoFit/>
          </a:bodyPr>
          <a:lstStyle/>
          <a:p>
            <a:pPr>
              <a:spcBef>
                <a:spcPts val="100"/>
              </a:spcBef>
            </a:pPr>
            <a:r>
              <a:rPr sz="800" spc="60" dirty="0">
                <a:latin typeface="Arial"/>
                <a:cs typeface="Arial"/>
              </a:rPr>
              <a:t>10000</a:t>
            </a:r>
            <a:endParaRPr sz="800">
              <a:latin typeface="Arial"/>
              <a:cs typeface="Arial"/>
            </a:endParaRPr>
          </a:p>
        </p:txBody>
      </p:sp>
      <p:sp>
        <p:nvSpPr>
          <p:cNvPr id="26" name="object 26"/>
          <p:cNvSpPr txBox="1"/>
          <p:nvPr/>
        </p:nvSpPr>
        <p:spPr>
          <a:xfrm>
            <a:off x="726270" y="3043962"/>
            <a:ext cx="347345" cy="135935"/>
          </a:xfrm>
          <a:prstGeom prst="rect">
            <a:avLst/>
          </a:prstGeom>
        </p:spPr>
        <p:txBody>
          <a:bodyPr vert="horz" wrap="square" lIns="0" tIns="12700" rIns="0" bIns="0" rtlCol="0">
            <a:spAutoFit/>
          </a:bodyPr>
          <a:lstStyle/>
          <a:p>
            <a:pPr>
              <a:spcBef>
                <a:spcPts val="100"/>
              </a:spcBef>
            </a:pPr>
            <a:r>
              <a:rPr sz="800" spc="60" dirty="0">
                <a:latin typeface="Arial"/>
                <a:cs typeface="Arial"/>
              </a:rPr>
              <a:t>12000</a:t>
            </a:r>
            <a:endParaRPr sz="800">
              <a:latin typeface="Arial"/>
              <a:cs typeface="Arial"/>
            </a:endParaRPr>
          </a:p>
        </p:txBody>
      </p:sp>
      <p:sp>
        <p:nvSpPr>
          <p:cNvPr id="27" name="object 27"/>
          <p:cNvSpPr txBox="1"/>
          <p:nvPr/>
        </p:nvSpPr>
        <p:spPr>
          <a:xfrm>
            <a:off x="726270" y="2636539"/>
            <a:ext cx="347345" cy="135935"/>
          </a:xfrm>
          <a:prstGeom prst="rect">
            <a:avLst/>
          </a:prstGeom>
        </p:spPr>
        <p:txBody>
          <a:bodyPr vert="horz" wrap="square" lIns="0" tIns="12700" rIns="0" bIns="0" rtlCol="0">
            <a:spAutoFit/>
          </a:bodyPr>
          <a:lstStyle/>
          <a:p>
            <a:pPr>
              <a:spcBef>
                <a:spcPts val="100"/>
              </a:spcBef>
            </a:pPr>
            <a:r>
              <a:rPr sz="800" spc="60" dirty="0">
                <a:latin typeface="Arial"/>
                <a:cs typeface="Arial"/>
              </a:rPr>
              <a:t>14000</a:t>
            </a:r>
            <a:endParaRPr sz="800">
              <a:latin typeface="Arial"/>
              <a:cs typeface="Arial"/>
            </a:endParaRPr>
          </a:p>
        </p:txBody>
      </p:sp>
      <p:sp>
        <p:nvSpPr>
          <p:cNvPr id="28" name="object 28"/>
          <p:cNvSpPr txBox="1"/>
          <p:nvPr/>
        </p:nvSpPr>
        <p:spPr>
          <a:xfrm>
            <a:off x="994389" y="5452715"/>
            <a:ext cx="278131" cy="310983"/>
          </a:xfrm>
          <a:prstGeom prst="rect">
            <a:avLst/>
          </a:prstGeom>
        </p:spPr>
        <p:txBody>
          <a:bodyPr vert="horz" wrap="square" lIns="0" tIns="38735" rIns="0" bIns="0" rtlCol="0">
            <a:spAutoFit/>
          </a:bodyPr>
          <a:lstStyle/>
          <a:p>
            <a:pPr>
              <a:spcBef>
                <a:spcPts val="305"/>
              </a:spcBef>
            </a:pPr>
            <a:r>
              <a:rPr sz="800" spc="91" dirty="0">
                <a:latin typeface="Arial"/>
                <a:cs typeface="Arial"/>
              </a:rPr>
              <a:t>0</a:t>
            </a:r>
            <a:endParaRPr sz="800">
              <a:latin typeface="Arial"/>
              <a:cs typeface="Arial"/>
            </a:endParaRPr>
          </a:p>
          <a:p>
            <a:pPr marL="55243">
              <a:spcBef>
                <a:spcPts val="204"/>
              </a:spcBef>
            </a:pPr>
            <a:r>
              <a:rPr sz="800" spc="85" dirty="0">
                <a:latin typeface="Arial"/>
                <a:cs typeface="Arial"/>
              </a:rPr>
              <a:t>0</a:t>
            </a:r>
            <a:r>
              <a:rPr sz="800" spc="25" dirty="0">
                <a:latin typeface="Arial"/>
                <a:cs typeface="Arial"/>
              </a:rPr>
              <a:t> </a:t>
            </a:r>
            <a:r>
              <a:rPr sz="800" spc="91" dirty="0">
                <a:latin typeface="Arial"/>
                <a:cs typeface="Arial"/>
              </a:rPr>
              <a:t>%</a:t>
            </a:r>
            <a:endParaRPr sz="800">
              <a:latin typeface="Arial"/>
              <a:cs typeface="Arial"/>
            </a:endParaRPr>
          </a:p>
        </p:txBody>
      </p:sp>
      <p:sp>
        <p:nvSpPr>
          <p:cNvPr id="29" name="object 29"/>
          <p:cNvSpPr txBox="1"/>
          <p:nvPr/>
        </p:nvSpPr>
        <p:spPr>
          <a:xfrm>
            <a:off x="3976391" y="5626619"/>
            <a:ext cx="289560" cy="135935"/>
          </a:xfrm>
          <a:prstGeom prst="rect">
            <a:avLst/>
          </a:prstGeom>
        </p:spPr>
        <p:txBody>
          <a:bodyPr vert="horz" wrap="square" lIns="0" tIns="12700" rIns="0" bIns="0" rtlCol="0">
            <a:spAutoFit/>
          </a:bodyPr>
          <a:lstStyle/>
          <a:p>
            <a:pPr>
              <a:spcBef>
                <a:spcPts val="100"/>
              </a:spcBef>
            </a:pPr>
            <a:r>
              <a:rPr sz="800" spc="80" dirty="0">
                <a:latin typeface="Arial"/>
                <a:cs typeface="Arial"/>
              </a:rPr>
              <a:t>30</a:t>
            </a:r>
            <a:r>
              <a:rPr sz="800" spc="25" dirty="0">
                <a:latin typeface="Arial"/>
                <a:cs typeface="Arial"/>
              </a:rPr>
              <a:t> </a:t>
            </a:r>
            <a:r>
              <a:rPr sz="800" spc="91" dirty="0">
                <a:latin typeface="Arial"/>
                <a:cs typeface="Arial"/>
              </a:rPr>
              <a:t>%</a:t>
            </a:r>
            <a:endParaRPr sz="800">
              <a:latin typeface="Arial"/>
              <a:cs typeface="Arial"/>
            </a:endParaRPr>
          </a:p>
        </p:txBody>
      </p:sp>
      <p:sp>
        <p:nvSpPr>
          <p:cNvPr id="30" name="object 30"/>
          <p:cNvSpPr txBox="1"/>
          <p:nvPr/>
        </p:nvSpPr>
        <p:spPr>
          <a:xfrm>
            <a:off x="1731462" y="5570723"/>
            <a:ext cx="1795145" cy="459228"/>
          </a:xfrm>
          <a:prstGeom prst="rect">
            <a:avLst/>
          </a:prstGeom>
        </p:spPr>
        <p:txBody>
          <a:bodyPr vert="horz" wrap="square" lIns="0" tIns="68580" rIns="0" bIns="0" rtlCol="0">
            <a:spAutoFit/>
          </a:bodyPr>
          <a:lstStyle/>
          <a:p>
            <a:pPr marL="11430" algn="ctr">
              <a:spcBef>
                <a:spcPts val="540"/>
              </a:spcBef>
              <a:tabLst>
                <a:tab pos="1005180" algn="l"/>
              </a:tabLst>
            </a:pPr>
            <a:r>
              <a:rPr sz="800" spc="80" dirty="0">
                <a:latin typeface="Arial"/>
                <a:cs typeface="Arial"/>
              </a:rPr>
              <a:t>10</a:t>
            </a:r>
            <a:r>
              <a:rPr sz="800" spc="25" dirty="0">
                <a:latin typeface="Arial"/>
                <a:cs typeface="Arial"/>
              </a:rPr>
              <a:t> </a:t>
            </a:r>
            <a:r>
              <a:rPr sz="800" spc="91" dirty="0">
                <a:latin typeface="Arial"/>
                <a:cs typeface="Arial"/>
              </a:rPr>
              <a:t>%</a:t>
            </a:r>
            <a:r>
              <a:rPr sz="800" dirty="0">
                <a:latin typeface="Arial"/>
                <a:cs typeface="Arial"/>
              </a:rPr>
              <a:t>	</a:t>
            </a:r>
            <a:r>
              <a:rPr sz="800" spc="80" dirty="0">
                <a:latin typeface="Arial"/>
                <a:cs typeface="Arial"/>
              </a:rPr>
              <a:t>20</a:t>
            </a:r>
            <a:r>
              <a:rPr sz="800" spc="25" dirty="0">
                <a:latin typeface="Arial"/>
                <a:cs typeface="Arial"/>
              </a:rPr>
              <a:t> </a:t>
            </a:r>
            <a:r>
              <a:rPr sz="800" spc="91" dirty="0">
                <a:latin typeface="Arial"/>
                <a:cs typeface="Arial"/>
              </a:rPr>
              <a:t>%</a:t>
            </a:r>
            <a:endParaRPr sz="800">
              <a:latin typeface="Arial"/>
              <a:cs typeface="Arial"/>
            </a:endParaRPr>
          </a:p>
          <a:p>
            <a:pPr marR="5080" algn="ctr">
              <a:spcBef>
                <a:spcPts val="655"/>
              </a:spcBef>
            </a:pPr>
            <a:r>
              <a:rPr sz="1151" b="1" spc="131" dirty="0">
                <a:latin typeface="Arial"/>
                <a:cs typeface="Arial"/>
              </a:rPr>
              <a:t>Risk</a:t>
            </a:r>
            <a:r>
              <a:rPr sz="1151" b="1" spc="45" dirty="0">
                <a:latin typeface="Arial"/>
                <a:cs typeface="Arial"/>
              </a:rPr>
              <a:t> </a:t>
            </a:r>
            <a:r>
              <a:rPr sz="1151" b="1" spc="85" dirty="0">
                <a:latin typeface="Arial"/>
                <a:cs typeface="Arial"/>
              </a:rPr>
              <a:t>in</a:t>
            </a:r>
            <a:r>
              <a:rPr sz="1151" b="1" spc="60" dirty="0">
                <a:latin typeface="Arial"/>
                <a:cs typeface="Arial"/>
              </a:rPr>
              <a:t> </a:t>
            </a:r>
            <a:r>
              <a:rPr sz="1151" b="1" spc="120" dirty="0">
                <a:latin typeface="Arial"/>
                <a:cs typeface="Arial"/>
              </a:rPr>
              <a:t>control</a:t>
            </a:r>
            <a:r>
              <a:rPr sz="1151" b="1" dirty="0">
                <a:latin typeface="Arial"/>
                <a:cs typeface="Arial"/>
              </a:rPr>
              <a:t> </a:t>
            </a:r>
            <a:r>
              <a:rPr sz="1151" b="1" spc="135" dirty="0">
                <a:latin typeface="Arial"/>
                <a:cs typeface="Arial"/>
              </a:rPr>
              <a:t>group</a:t>
            </a:r>
            <a:endParaRPr sz="1151">
              <a:latin typeface="Arial"/>
              <a:cs typeface="Arial"/>
            </a:endParaRPr>
          </a:p>
        </p:txBody>
      </p:sp>
      <p:sp>
        <p:nvSpPr>
          <p:cNvPr id="31" name="object 31"/>
          <p:cNvSpPr txBox="1"/>
          <p:nvPr/>
        </p:nvSpPr>
        <p:spPr>
          <a:xfrm>
            <a:off x="417806" y="3242052"/>
            <a:ext cx="204351" cy="1595755"/>
          </a:xfrm>
          <a:prstGeom prst="rect">
            <a:avLst/>
          </a:prstGeom>
        </p:spPr>
        <p:txBody>
          <a:bodyPr vert="vert270" wrap="square" lIns="0" tIns="0" rIns="0" bIns="0" rtlCol="0">
            <a:spAutoFit/>
          </a:bodyPr>
          <a:lstStyle/>
          <a:p>
            <a:pPr marL="12700">
              <a:lnSpc>
                <a:spcPts val="1655"/>
              </a:lnSpc>
            </a:pPr>
            <a:r>
              <a:rPr sz="1400" b="1" spc="-151" dirty="0">
                <a:latin typeface="Arial"/>
                <a:cs typeface="Arial"/>
              </a:rPr>
              <a:t>Sample</a:t>
            </a:r>
            <a:r>
              <a:rPr sz="1400" b="1" spc="-65" dirty="0">
                <a:latin typeface="Arial"/>
                <a:cs typeface="Arial"/>
              </a:rPr>
              <a:t> </a:t>
            </a:r>
            <a:r>
              <a:rPr sz="1400" b="1" spc="-131" dirty="0">
                <a:latin typeface="Arial"/>
                <a:cs typeface="Arial"/>
              </a:rPr>
              <a:t>size</a:t>
            </a:r>
            <a:r>
              <a:rPr sz="1400" b="1" spc="-60" dirty="0">
                <a:latin typeface="Arial"/>
                <a:cs typeface="Arial"/>
              </a:rPr>
              <a:t> </a:t>
            </a:r>
            <a:r>
              <a:rPr sz="1400" b="1" spc="-125" dirty="0">
                <a:latin typeface="Arial"/>
                <a:cs typeface="Arial"/>
              </a:rPr>
              <a:t>per</a:t>
            </a:r>
            <a:r>
              <a:rPr sz="1400" b="1" spc="-91" dirty="0">
                <a:latin typeface="Arial"/>
                <a:cs typeface="Arial"/>
              </a:rPr>
              <a:t> </a:t>
            </a:r>
            <a:r>
              <a:rPr sz="1400" b="1" spc="-111" dirty="0">
                <a:latin typeface="Arial"/>
                <a:cs typeface="Arial"/>
              </a:rPr>
              <a:t>group</a:t>
            </a:r>
            <a:endParaRPr sz="1400">
              <a:latin typeface="Arial"/>
              <a:cs typeface="Arial"/>
            </a:endParaRPr>
          </a:p>
        </p:txBody>
      </p:sp>
      <p:sp>
        <p:nvSpPr>
          <p:cNvPr id="32" name="object 32"/>
          <p:cNvSpPr/>
          <p:nvPr/>
        </p:nvSpPr>
        <p:spPr>
          <a:xfrm>
            <a:off x="256872" y="1881014"/>
            <a:ext cx="4110991" cy="4295775"/>
          </a:xfrm>
          <a:custGeom>
            <a:avLst/>
            <a:gdLst/>
            <a:ahLst/>
            <a:cxnLst/>
            <a:rect l="l" t="t" r="r" b="b"/>
            <a:pathLst>
              <a:path w="4110990" h="4295775">
                <a:moveTo>
                  <a:pt x="0" y="4295296"/>
                </a:moveTo>
                <a:lnTo>
                  <a:pt x="4110633" y="4295296"/>
                </a:lnTo>
                <a:lnTo>
                  <a:pt x="4110632" y="0"/>
                </a:lnTo>
                <a:lnTo>
                  <a:pt x="0" y="0"/>
                </a:lnTo>
                <a:lnTo>
                  <a:pt x="0" y="4295296"/>
                </a:lnTo>
                <a:close/>
              </a:path>
            </a:pathLst>
          </a:custGeom>
          <a:ln w="10230">
            <a:solidFill>
              <a:srgbClr val="000000"/>
            </a:solidFill>
          </a:ln>
        </p:spPr>
        <p:txBody>
          <a:bodyPr wrap="square" lIns="0" tIns="0" rIns="0" bIns="0" rtlCol="0"/>
          <a:lstStyle/>
          <a:p>
            <a:endParaRPr/>
          </a:p>
        </p:txBody>
      </p:sp>
      <p:grpSp>
        <p:nvGrpSpPr>
          <p:cNvPr id="33" name="object 33"/>
          <p:cNvGrpSpPr/>
          <p:nvPr/>
        </p:nvGrpSpPr>
        <p:grpSpPr>
          <a:xfrm>
            <a:off x="4596513" y="1899347"/>
            <a:ext cx="4378325" cy="4258311"/>
            <a:chOff x="4596510" y="1899346"/>
            <a:chExt cx="4378325" cy="4258310"/>
          </a:xfrm>
        </p:grpSpPr>
        <p:sp>
          <p:nvSpPr>
            <p:cNvPr id="34" name="object 34"/>
            <p:cNvSpPr/>
            <p:nvPr/>
          </p:nvSpPr>
          <p:spPr>
            <a:xfrm>
              <a:off x="4601273" y="1904108"/>
              <a:ext cx="4368800" cy="4248785"/>
            </a:xfrm>
            <a:custGeom>
              <a:avLst/>
              <a:gdLst/>
              <a:ahLst/>
              <a:cxnLst/>
              <a:rect l="l" t="t" r="r" b="b"/>
              <a:pathLst>
                <a:path w="4368800" h="4248785">
                  <a:moveTo>
                    <a:pt x="0" y="4248595"/>
                  </a:moveTo>
                  <a:lnTo>
                    <a:pt x="4368489" y="4248595"/>
                  </a:lnTo>
                  <a:lnTo>
                    <a:pt x="4368489" y="0"/>
                  </a:lnTo>
                  <a:lnTo>
                    <a:pt x="0" y="0"/>
                  </a:lnTo>
                  <a:lnTo>
                    <a:pt x="0" y="4248595"/>
                  </a:lnTo>
                </a:path>
              </a:pathLst>
            </a:custGeom>
            <a:ln w="9067">
              <a:solidFill>
                <a:srgbClr val="000000"/>
              </a:solidFill>
            </a:ln>
          </p:spPr>
          <p:txBody>
            <a:bodyPr wrap="square" lIns="0" tIns="0" rIns="0" bIns="0" rtlCol="0"/>
            <a:lstStyle/>
            <a:p>
              <a:endParaRPr/>
            </a:p>
          </p:txBody>
        </p:sp>
        <p:sp>
          <p:nvSpPr>
            <p:cNvPr id="35" name="object 35"/>
            <p:cNvSpPr/>
            <p:nvPr/>
          </p:nvSpPr>
          <p:spPr>
            <a:xfrm>
              <a:off x="5520903" y="2473308"/>
              <a:ext cx="3187700" cy="3126105"/>
            </a:xfrm>
            <a:custGeom>
              <a:avLst/>
              <a:gdLst/>
              <a:ahLst/>
              <a:cxnLst/>
              <a:rect l="l" t="t" r="r" b="b"/>
              <a:pathLst>
                <a:path w="3187700" h="3126104">
                  <a:moveTo>
                    <a:pt x="3187497" y="0"/>
                  </a:moveTo>
                  <a:lnTo>
                    <a:pt x="0" y="0"/>
                  </a:lnTo>
                  <a:lnTo>
                    <a:pt x="0" y="3125852"/>
                  </a:lnTo>
                  <a:lnTo>
                    <a:pt x="3187497" y="3125853"/>
                  </a:lnTo>
                  <a:lnTo>
                    <a:pt x="3187497" y="0"/>
                  </a:lnTo>
                  <a:close/>
                </a:path>
              </a:pathLst>
            </a:custGeom>
            <a:solidFill>
              <a:srgbClr val="C0C0C0"/>
            </a:solidFill>
          </p:spPr>
          <p:txBody>
            <a:bodyPr wrap="square" lIns="0" tIns="0" rIns="0" bIns="0" rtlCol="0"/>
            <a:lstStyle/>
            <a:p>
              <a:endParaRPr/>
            </a:p>
          </p:txBody>
        </p:sp>
        <p:sp>
          <p:nvSpPr>
            <p:cNvPr id="36" name="object 36"/>
            <p:cNvSpPr/>
            <p:nvPr/>
          </p:nvSpPr>
          <p:spPr>
            <a:xfrm>
              <a:off x="5526117" y="2687761"/>
              <a:ext cx="3177540" cy="2502535"/>
            </a:xfrm>
            <a:custGeom>
              <a:avLst/>
              <a:gdLst/>
              <a:ahLst/>
              <a:cxnLst/>
              <a:rect l="l" t="t" r="r" b="b"/>
              <a:pathLst>
                <a:path w="3177540" h="2502535">
                  <a:moveTo>
                    <a:pt x="0" y="2502342"/>
                  </a:moveTo>
                  <a:lnTo>
                    <a:pt x="3177001" y="2502342"/>
                  </a:lnTo>
                </a:path>
                <a:path w="3177540" h="2502535">
                  <a:moveTo>
                    <a:pt x="0" y="2081342"/>
                  </a:moveTo>
                  <a:lnTo>
                    <a:pt x="3177001" y="2081342"/>
                  </a:lnTo>
                </a:path>
                <a:path w="3177540" h="2502535">
                  <a:moveTo>
                    <a:pt x="0" y="1668186"/>
                  </a:moveTo>
                  <a:lnTo>
                    <a:pt x="3177001" y="1668187"/>
                  </a:lnTo>
                </a:path>
                <a:path w="3177540" h="2502535">
                  <a:moveTo>
                    <a:pt x="0" y="1247145"/>
                  </a:moveTo>
                  <a:lnTo>
                    <a:pt x="3177001" y="1247145"/>
                  </a:lnTo>
                </a:path>
                <a:path w="3177540" h="2502535">
                  <a:moveTo>
                    <a:pt x="0" y="833989"/>
                  </a:moveTo>
                  <a:lnTo>
                    <a:pt x="3177001" y="833989"/>
                  </a:lnTo>
                </a:path>
                <a:path w="3177540" h="2502535">
                  <a:moveTo>
                    <a:pt x="0" y="412948"/>
                  </a:moveTo>
                  <a:lnTo>
                    <a:pt x="3177001" y="412948"/>
                  </a:lnTo>
                </a:path>
                <a:path w="3177540" h="2502535">
                  <a:moveTo>
                    <a:pt x="0" y="0"/>
                  </a:moveTo>
                  <a:lnTo>
                    <a:pt x="3177001" y="0"/>
                  </a:lnTo>
                </a:path>
              </a:pathLst>
            </a:custGeom>
            <a:ln w="9104">
              <a:solidFill>
                <a:srgbClr val="000000"/>
              </a:solidFill>
            </a:ln>
          </p:spPr>
          <p:txBody>
            <a:bodyPr wrap="square" lIns="0" tIns="0" rIns="0" bIns="0" rtlCol="0"/>
            <a:lstStyle/>
            <a:p>
              <a:endParaRPr/>
            </a:p>
          </p:txBody>
        </p:sp>
        <p:sp>
          <p:nvSpPr>
            <p:cNvPr id="37" name="object 37"/>
            <p:cNvSpPr/>
            <p:nvPr/>
          </p:nvSpPr>
          <p:spPr>
            <a:xfrm>
              <a:off x="5520893" y="2473248"/>
              <a:ext cx="3197860" cy="3133725"/>
            </a:xfrm>
            <a:custGeom>
              <a:avLst/>
              <a:gdLst/>
              <a:ahLst/>
              <a:cxnLst/>
              <a:rect l="l" t="t" r="r" b="b"/>
              <a:pathLst>
                <a:path w="3197859" h="3133725">
                  <a:moveTo>
                    <a:pt x="10426" y="11671"/>
                  </a:moveTo>
                  <a:lnTo>
                    <a:pt x="0" y="11671"/>
                  </a:lnTo>
                  <a:lnTo>
                    <a:pt x="0" y="3129813"/>
                  </a:lnTo>
                  <a:lnTo>
                    <a:pt x="10426" y="3129813"/>
                  </a:lnTo>
                  <a:lnTo>
                    <a:pt x="10426" y="11671"/>
                  </a:lnTo>
                  <a:close/>
                </a:path>
                <a:path w="3197859" h="3133725">
                  <a:moveTo>
                    <a:pt x="3182213" y="0"/>
                  </a:moveTo>
                  <a:lnTo>
                    <a:pt x="5219" y="0"/>
                  </a:lnTo>
                  <a:lnTo>
                    <a:pt x="5219" y="7785"/>
                  </a:lnTo>
                  <a:lnTo>
                    <a:pt x="3182213" y="7785"/>
                  </a:lnTo>
                  <a:lnTo>
                    <a:pt x="3182213" y="0"/>
                  </a:lnTo>
                  <a:close/>
                </a:path>
                <a:path w="3197859" h="3133725">
                  <a:moveTo>
                    <a:pt x="3192640" y="3125914"/>
                  </a:moveTo>
                  <a:lnTo>
                    <a:pt x="15646" y="3125914"/>
                  </a:lnTo>
                  <a:lnTo>
                    <a:pt x="15646" y="3133699"/>
                  </a:lnTo>
                  <a:lnTo>
                    <a:pt x="3192640" y="3133699"/>
                  </a:lnTo>
                  <a:lnTo>
                    <a:pt x="3192640" y="3125914"/>
                  </a:lnTo>
                  <a:close/>
                </a:path>
                <a:path w="3197859" h="3133725">
                  <a:moveTo>
                    <a:pt x="3197860" y="3898"/>
                  </a:moveTo>
                  <a:lnTo>
                    <a:pt x="3187433" y="3898"/>
                  </a:lnTo>
                  <a:lnTo>
                    <a:pt x="3187433" y="3122028"/>
                  </a:lnTo>
                  <a:lnTo>
                    <a:pt x="3197860" y="3122028"/>
                  </a:lnTo>
                  <a:lnTo>
                    <a:pt x="3197860" y="3898"/>
                  </a:lnTo>
                  <a:close/>
                </a:path>
              </a:pathLst>
            </a:custGeom>
            <a:solidFill>
              <a:srgbClr val="808080"/>
            </a:solidFill>
          </p:spPr>
          <p:txBody>
            <a:bodyPr wrap="square" lIns="0" tIns="0" rIns="0" bIns="0" rtlCol="0"/>
            <a:lstStyle/>
            <a:p>
              <a:endParaRPr/>
            </a:p>
          </p:txBody>
        </p:sp>
        <p:sp>
          <p:nvSpPr>
            <p:cNvPr id="38" name="object 38"/>
            <p:cNvSpPr/>
            <p:nvPr/>
          </p:nvSpPr>
          <p:spPr>
            <a:xfrm>
              <a:off x="5484406" y="2477147"/>
              <a:ext cx="3234690" cy="3157855"/>
            </a:xfrm>
            <a:custGeom>
              <a:avLst/>
              <a:gdLst/>
              <a:ahLst/>
              <a:cxnLst/>
              <a:rect l="l" t="t" r="r" b="b"/>
              <a:pathLst>
                <a:path w="3234690" h="3157854">
                  <a:moveTo>
                    <a:pt x="31280" y="3122015"/>
                  </a:moveTo>
                  <a:lnTo>
                    <a:pt x="0" y="3122015"/>
                  </a:lnTo>
                  <a:lnTo>
                    <a:pt x="0" y="3129800"/>
                  </a:lnTo>
                  <a:lnTo>
                    <a:pt x="31280" y="3129800"/>
                  </a:lnTo>
                  <a:lnTo>
                    <a:pt x="31280" y="3122015"/>
                  </a:lnTo>
                  <a:close/>
                </a:path>
                <a:path w="3234690" h="3157854">
                  <a:moveTo>
                    <a:pt x="31280" y="2709075"/>
                  </a:moveTo>
                  <a:lnTo>
                    <a:pt x="0" y="2709075"/>
                  </a:lnTo>
                  <a:lnTo>
                    <a:pt x="0" y="2716847"/>
                  </a:lnTo>
                  <a:lnTo>
                    <a:pt x="31280" y="2716847"/>
                  </a:lnTo>
                  <a:lnTo>
                    <a:pt x="31280" y="2709075"/>
                  </a:lnTo>
                  <a:close/>
                </a:path>
                <a:path w="3234690" h="3157854">
                  <a:moveTo>
                    <a:pt x="31280" y="2288070"/>
                  </a:moveTo>
                  <a:lnTo>
                    <a:pt x="0" y="2288070"/>
                  </a:lnTo>
                  <a:lnTo>
                    <a:pt x="0" y="2295855"/>
                  </a:lnTo>
                  <a:lnTo>
                    <a:pt x="31280" y="2295855"/>
                  </a:lnTo>
                  <a:lnTo>
                    <a:pt x="31280" y="2288070"/>
                  </a:lnTo>
                  <a:close/>
                </a:path>
                <a:path w="3234690" h="3157854">
                  <a:moveTo>
                    <a:pt x="31280" y="1874913"/>
                  </a:moveTo>
                  <a:lnTo>
                    <a:pt x="0" y="1874913"/>
                  </a:lnTo>
                  <a:lnTo>
                    <a:pt x="0" y="1882698"/>
                  </a:lnTo>
                  <a:lnTo>
                    <a:pt x="31280" y="1882698"/>
                  </a:lnTo>
                  <a:lnTo>
                    <a:pt x="31280" y="1874913"/>
                  </a:lnTo>
                  <a:close/>
                </a:path>
                <a:path w="3234690" h="3157854">
                  <a:moveTo>
                    <a:pt x="31280" y="1453870"/>
                  </a:moveTo>
                  <a:lnTo>
                    <a:pt x="0" y="1453870"/>
                  </a:lnTo>
                  <a:lnTo>
                    <a:pt x="0" y="1461655"/>
                  </a:lnTo>
                  <a:lnTo>
                    <a:pt x="31280" y="1461655"/>
                  </a:lnTo>
                  <a:lnTo>
                    <a:pt x="31280" y="1453870"/>
                  </a:lnTo>
                  <a:close/>
                </a:path>
                <a:path w="3234690" h="3157854">
                  <a:moveTo>
                    <a:pt x="31280" y="1040714"/>
                  </a:moveTo>
                  <a:lnTo>
                    <a:pt x="0" y="1040714"/>
                  </a:lnTo>
                  <a:lnTo>
                    <a:pt x="0" y="1048499"/>
                  </a:lnTo>
                  <a:lnTo>
                    <a:pt x="31280" y="1048499"/>
                  </a:lnTo>
                  <a:lnTo>
                    <a:pt x="31280" y="1040714"/>
                  </a:lnTo>
                  <a:close/>
                </a:path>
                <a:path w="3234690" h="3157854">
                  <a:moveTo>
                    <a:pt x="31280" y="619683"/>
                  </a:moveTo>
                  <a:lnTo>
                    <a:pt x="0" y="619683"/>
                  </a:lnTo>
                  <a:lnTo>
                    <a:pt x="0" y="627456"/>
                  </a:lnTo>
                  <a:lnTo>
                    <a:pt x="31280" y="627456"/>
                  </a:lnTo>
                  <a:lnTo>
                    <a:pt x="31280" y="619683"/>
                  </a:lnTo>
                  <a:close/>
                </a:path>
                <a:path w="3234690" h="3157854">
                  <a:moveTo>
                    <a:pt x="31280" y="206730"/>
                  </a:moveTo>
                  <a:lnTo>
                    <a:pt x="0" y="206730"/>
                  </a:lnTo>
                  <a:lnTo>
                    <a:pt x="0" y="214515"/>
                  </a:lnTo>
                  <a:lnTo>
                    <a:pt x="31280" y="214515"/>
                  </a:lnTo>
                  <a:lnTo>
                    <a:pt x="31280" y="206730"/>
                  </a:lnTo>
                  <a:close/>
                </a:path>
                <a:path w="3234690" h="3157854">
                  <a:moveTo>
                    <a:pt x="46913" y="3133953"/>
                  </a:moveTo>
                  <a:lnTo>
                    <a:pt x="36487" y="3133953"/>
                  </a:lnTo>
                  <a:lnTo>
                    <a:pt x="36487" y="3157296"/>
                  </a:lnTo>
                  <a:lnTo>
                    <a:pt x="46913" y="3157296"/>
                  </a:lnTo>
                  <a:lnTo>
                    <a:pt x="46913" y="3133953"/>
                  </a:lnTo>
                  <a:close/>
                </a:path>
                <a:path w="3234690" h="3157854">
                  <a:moveTo>
                    <a:pt x="46913" y="0"/>
                  </a:moveTo>
                  <a:lnTo>
                    <a:pt x="36487" y="0"/>
                  </a:lnTo>
                  <a:lnTo>
                    <a:pt x="36487" y="3118129"/>
                  </a:lnTo>
                  <a:lnTo>
                    <a:pt x="46913" y="3118129"/>
                  </a:lnTo>
                  <a:lnTo>
                    <a:pt x="46913" y="0"/>
                  </a:lnTo>
                  <a:close/>
                </a:path>
                <a:path w="3234690" h="3157854">
                  <a:moveTo>
                    <a:pt x="1112875" y="3133953"/>
                  </a:moveTo>
                  <a:lnTo>
                    <a:pt x="1102448" y="3133953"/>
                  </a:lnTo>
                  <a:lnTo>
                    <a:pt x="1102448" y="3157296"/>
                  </a:lnTo>
                  <a:lnTo>
                    <a:pt x="1112875" y="3157296"/>
                  </a:lnTo>
                  <a:lnTo>
                    <a:pt x="1112875" y="3133953"/>
                  </a:lnTo>
                  <a:close/>
                </a:path>
                <a:path w="3234690" h="3157854">
                  <a:moveTo>
                    <a:pt x="2168461" y="3133953"/>
                  </a:moveTo>
                  <a:lnTo>
                    <a:pt x="2158034" y="3133953"/>
                  </a:lnTo>
                  <a:lnTo>
                    <a:pt x="2158034" y="3157296"/>
                  </a:lnTo>
                  <a:lnTo>
                    <a:pt x="2168461" y="3157296"/>
                  </a:lnTo>
                  <a:lnTo>
                    <a:pt x="2168461" y="3133953"/>
                  </a:lnTo>
                  <a:close/>
                </a:path>
                <a:path w="3234690" h="3157854">
                  <a:moveTo>
                    <a:pt x="3218700" y="3122015"/>
                  </a:moveTo>
                  <a:lnTo>
                    <a:pt x="41706" y="3122015"/>
                  </a:lnTo>
                  <a:lnTo>
                    <a:pt x="41706" y="3129800"/>
                  </a:lnTo>
                  <a:lnTo>
                    <a:pt x="3218700" y="3129800"/>
                  </a:lnTo>
                  <a:lnTo>
                    <a:pt x="3218700" y="3122015"/>
                  </a:lnTo>
                  <a:close/>
                </a:path>
                <a:path w="3234690" h="3157854">
                  <a:moveTo>
                    <a:pt x="3234347" y="3133953"/>
                  </a:moveTo>
                  <a:lnTo>
                    <a:pt x="3223920" y="3133953"/>
                  </a:lnTo>
                  <a:lnTo>
                    <a:pt x="3223920" y="3157296"/>
                  </a:lnTo>
                  <a:lnTo>
                    <a:pt x="3234347" y="3157296"/>
                  </a:lnTo>
                  <a:lnTo>
                    <a:pt x="3234347" y="3133953"/>
                  </a:lnTo>
                  <a:close/>
                </a:path>
              </a:pathLst>
            </a:custGeom>
            <a:solidFill>
              <a:srgbClr val="000000"/>
            </a:solidFill>
          </p:spPr>
          <p:txBody>
            <a:bodyPr wrap="square" lIns="0" tIns="0" rIns="0" bIns="0" rtlCol="0"/>
            <a:lstStyle/>
            <a:p>
              <a:endParaRPr/>
            </a:p>
          </p:txBody>
        </p:sp>
        <p:sp>
          <p:nvSpPr>
            <p:cNvPr id="39" name="object 39"/>
            <p:cNvSpPr/>
            <p:nvPr/>
          </p:nvSpPr>
          <p:spPr>
            <a:xfrm>
              <a:off x="5883680" y="2434348"/>
              <a:ext cx="2825115" cy="2923540"/>
            </a:xfrm>
            <a:custGeom>
              <a:avLst/>
              <a:gdLst/>
              <a:ahLst/>
              <a:cxnLst/>
              <a:rect l="l" t="t" r="r" b="b"/>
              <a:pathLst>
                <a:path w="2825115" h="2923540">
                  <a:moveTo>
                    <a:pt x="2824720" y="2923321"/>
                  </a:moveTo>
                  <a:lnTo>
                    <a:pt x="2553210" y="2892195"/>
                  </a:lnTo>
                  <a:lnTo>
                    <a:pt x="2291849" y="2860808"/>
                  </a:lnTo>
                  <a:lnTo>
                    <a:pt x="2156024" y="2845245"/>
                  </a:lnTo>
                  <a:lnTo>
                    <a:pt x="2020061" y="2821900"/>
                  </a:lnTo>
                  <a:lnTo>
                    <a:pt x="1894663" y="2798555"/>
                  </a:lnTo>
                  <a:lnTo>
                    <a:pt x="1758699" y="2759646"/>
                  </a:lnTo>
                </a:path>
                <a:path w="2825115" h="2923540">
                  <a:moveTo>
                    <a:pt x="1758699" y="2759646"/>
                  </a:moveTo>
                  <a:lnTo>
                    <a:pt x="1622875" y="2720479"/>
                  </a:lnTo>
                  <a:lnTo>
                    <a:pt x="1487328" y="2673830"/>
                  </a:lnTo>
                  <a:lnTo>
                    <a:pt x="1340938" y="2619358"/>
                  </a:lnTo>
                  <a:lnTo>
                    <a:pt x="1194687" y="2564575"/>
                  </a:lnTo>
                  <a:lnTo>
                    <a:pt x="1058723" y="2502321"/>
                  </a:lnTo>
                  <a:lnTo>
                    <a:pt x="933326" y="2432079"/>
                  </a:lnTo>
                  <a:lnTo>
                    <a:pt x="807789" y="2354262"/>
                  </a:lnTo>
                  <a:lnTo>
                    <a:pt x="703244" y="2268352"/>
                  </a:lnTo>
                </a:path>
                <a:path w="2825115" h="2923540">
                  <a:moveTo>
                    <a:pt x="703244" y="2268352"/>
                  </a:moveTo>
                  <a:lnTo>
                    <a:pt x="619831" y="2190535"/>
                  </a:lnTo>
                  <a:lnTo>
                    <a:pt x="546427" y="2104729"/>
                  </a:lnTo>
                  <a:lnTo>
                    <a:pt x="473441" y="2011349"/>
                  </a:lnTo>
                  <a:lnTo>
                    <a:pt x="400037" y="1902094"/>
                  </a:lnTo>
                  <a:lnTo>
                    <a:pt x="337477" y="1777379"/>
                  </a:lnTo>
                  <a:lnTo>
                    <a:pt x="274917" y="1629216"/>
                  </a:lnTo>
                  <a:lnTo>
                    <a:pt x="212079" y="1473374"/>
                  </a:lnTo>
                  <a:lnTo>
                    <a:pt x="191226" y="1379683"/>
                  </a:lnTo>
                  <a:lnTo>
                    <a:pt x="170373" y="1286303"/>
                  </a:lnTo>
                </a:path>
                <a:path w="2825115" h="2923540">
                  <a:moveTo>
                    <a:pt x="170373" y="1286303"/>
                  </a:moveTo>
                  <a:lnTo>
                    <a:pt x="149519" y="1153806"/>
                  </a:lnTo>
                  <a:lnTo>
                    <a:pt x="118239" y="1013425"/>
                  </a:lnTo>
                  <a:lnTo>
                    <a:pt x="96969" y="857583"/>
                  </a:lnTo>
                  <a:lnTo>
                    <a:pt x="76116" y="686075"/>
                  </a:lnTo>
                  <a:lnTo>
                    <a:pt x="55332" y="506577"/>
                  </a:lnTo>
                  <a:lnTo>
                    <a:pt x="34478" y="319609"/>
                  </a:lnTo>
                  <a:lnTo>
                    <a:pt x="13625" y="132537"/>
                  </a:lnTo>
                  <a:lnTo>
                    <a:pt x="0" y="0"/>
                  </a:lnTo>
                </a:path>
              </a:pathLst>
            </a:custGeom>
            <a:ln w="18208">
              <a:solidFill>
                <a:srgbClr val="000080"/>
              </a:solidFill>
            </a:ln>
          </p:spPr>
          <p:txBody>
            <a:bodyPr wrap="square" lIns="0" tIns="0" rIns="0" bIns="0" rtlCol="0"/>
            <a:lstStyle/>
            <a:p>
              <a:endParaRPr/>
            </a:p>
          </p:txBody>
        </p:sp>
        <p:pic>
          <p:nvPicPr>
            <p:cNvPr id="40" name="object 40"/>
            <p:cNvPicPr/>
            <p:nvPr/>
          </p:nvPicPr>
          <p:blipFill>
            <a:blip r:embed="rId11" cstate="print"/>
            <a:stretch>
              <a:fillRect/>
            </a:stretch>
          </p:blipFill>
          <p:spPr>
            <a:xfrm>
              <a:off x="8656862" y="5318102"/>
              <a:ext cx="113782" cy="86915"/>
            </a:xfrm>
            <a:prstGeom prst="rect">
              <a:avLst/>
            </a:prstGeom>
          </p:spPr>
        </p:pic>
        <p:pic>
          <p:nvPicPr>
            <p:cNvPr id="41" name="object 41"/>
            <p:cNvPicPr/>
            <p:nvPr/>
          </p:nvPicPr>
          <p:blipFill>
            <a:blip r:embed="rId12" cstate="print"/>
            <a:stretch>
              <a:fillRect/>
            </a:stretch>
          </p:blipFill>
          <p:spPr>
            <a:xfrm>
              <a:off x="7590977" y="5154165"/>
              <a:ext cx="113649" cy="87181"/>
            </a:xfrm>
            <a:prstGeom prst="rect">
              <a:avLst/>
            </a:prstGeom>
          </p:spPr>
        </p:pic>
        <p:pic>
          <p:nvPicPr>
            <p:cNvPr id="42" name="object 42"/>
            <p:cNvPicPr/>
            <p:nvPr/>
          </p:nvPicPr>
          <p:blipFill>
            <a:blip r:embed="rId13" cstate="print"/>
            <a:stretch>
              <a:fillRect/>
            </a:stretch>
          </p:blipFill>
          <p:spPr>
            <a:xfrm>
              <a:off x="6535384" y="4663183"/>
              <a:ext cx="113786" cy="87126"/>
            </a:xfrm>
            <a:prstGeom prst="rect">
              <a:avLst/>
            </a:prstGeom>
          </p:spPr>
        </p:pic>
        <p:pic>
          <p:nvPicPr>
            <p:cNvPr id="43" name="object 43"/>
            <p:cNvPicPr/>
            <p:nvPr/>
          </p:nvPicPr>
          <p:blipFill>
            <a:blip r:embed="rId14" cstate="print"/>
            <a:stretch>
              <a:fillRect/>
            </a:stretch>
          </p:blipFill>
          <p:spPr>
            <a:xfrm>
              <a:off x="6002509" y="3680819"/>
              <a:ext cx="113375" cy="87237"/>
            </a:xfrm>
            <a:prstGeom prst="rect">
              <a:avLst/>
            </a:prstGeom>
          </p:spPr>
        </p:pic>
      </p:grpSp>
      <p:sp>
        <p:nvSpPr>
          <p:cNvPr id="44" name="object 44"/>
          <p:cNvSpPr txBox="1"/>
          <p:nvPr/>
        </p:nvSpPr>
        <p:spPr>
          <a:xfrm>
            <a:off x="6179451" y="2008484"/>
            <a:ext cx="1221740" cy="162994"/>
          </a:xfrm>
          <a:prstGeom prst="rect">
            <a:avLst/>
          </a:prstGeom>
        </p:spPr>
        <p:txBody>
          <a:bodyPr vert="horz" wrap="square" lIns="0" tIns="16511" rIns="0" bIns="0" rtlCol="0">
            <a:spAutoFit/>
          </a:bodyPr>
          <a:lstStyle/>
          <a:p>
            <a:pPr>
              <a:spcBef>
                <a:spcPts val="131"/>
              </a:spcBef>
            </a:pPr>
            <a:r>
              <a:rPr sz="951" b="1" spc="240" dirty="0">
                <a:latin typeface="Arial"/>
                <a:cs typeface="Arial"/>
              </a:rPr>
              <a:t>30%</a:t>
            </a:r>
            <a:r>
              <a:rPr sz="951" b="1" spc="211" dirty="0">
                <a:latin typeface="Arial"/>
                <a:cs typeface="Arial"/>
              </a:rPr>
              <a:t> </a:t>
            </a:r>
            <a:r>
              <a:rPr sz="951" b="1" spc="160" dirty="0">
                <a:latin typeface="Arial"/>
                <a:cs typeface="Arial"/>
              </a:rPr>
              <a:t>protection</a:t>
            </a:r>
            <a:endParaRPr sz="951">
              <a:latin typeface="Arial"/>
              <a:cs typeface="Arial"/>
            </a:endParaRPr>
          </a:p>
        </p:txBody>
      </p:sp>
      <p:sp>
        <p:nvSpPr>
          <p:cNvPr id="45" name="object 45"/>
          <p:cNvSpPr txBox="1"/>
          <p:nvPr/>
        </p:nvSpPr>
        <p:spPr>
          <a:xfrm>
            <a:off x="5343304" y="5524207"/>
            <a:ext cx="82551" cy="125034"/>
          </a:xfrm>
          <a:prstGeom prst="rect">
            <a:avLst/>
          </a:prstGeom>
        </p:spPr>
        <p:txBody>
          <a:bodyPr vert="horz" wrap="square" lIns="0" tIns="17145" rIns="0" bIns="0" rtlCol="0">
            <a:spAutoFit/>
          </a:bodyPr>
          <a:lstStyle/>
          <a:p>
            <a:pPr>
              <a:spcBef>
                <a:spcPts val="135"/>
              </a:spcBef>
            </a:pPr>
            <a:r>
              <a:rPr sz="700" spc="160" dirty="0">
                <a:latin typeface="Arial"/>
                <a:cs typeface="Arial"/>
              </a:rPr>
              <a:t>0</a:t>
            </a:r>
            <a:endParaRPr sz="700">
              <a:latin typeface="Arial"/>
              <a:cs typeface="Arial"/>
            </a:endParaRPr>
          </a:p>
        </p:txBody>
      </p:sp>
      <p:sp>
        <p:nvSpPr>
          <p:cNvPr id="46" name="object 46"/>
          <p:cNvSpPr txBox="1"/>
          <p:nvPr/>
        </p:nvSpPr>
        <p:spPr>
          <a:xfrm>
            <a:off x="5123998" y="5111000"/>
            <a:ext cx="306071" cy="125034"/>
          </a:xfrm>
          <a:prstGeom prst="rect">
            <a:avLst/>
          </a:prstGeom>
        </p:spPr>
        <p:txBody>
          <a:bodyPr vert="horz" wrap="square" lIns="0" tIns="17145" rIns="0" bIns="0" rtlCol="0">
            <a:spAutoFit/>
          </a:bodyPr>
          <a:lstStyle/>
          <a:p>
            <a:pPr>
              <a:spcBef>
                <a:spcPts val="135"/>
              </a:spcBef>
            </a:pPr>
            <a:r>
              <a:rPr sz="700" spc="160" dirty="0">
                <a:latin typeface="Arial"/>
                <a:cs typeface="Arial"/>
              </a:rPr>
              <a:t>2000</a:t>
            </a:r>
            <a:endParaRPr sz="700">
              <a:latin typeface="Arial"/>
              <a:cs typeface="Arial"/>
            </a:endParaRPr>
          </a:p>
        </p:txBody>
      </p:sp>
      <p:sp>
        <p:nvSpPr>
          <p:cNvPr id="47" name="object 47"/>
          <p:cNvSpPr txBox="1"/>
          <p:nvPr/>
        </p:nvSpPr>
        <p:spPr>
          <a:xfrm>
            <a:off x="5123998" y="4690052"/>
            <a:ext cx="306071" cy="125034"/>
          </a:xfrm>
          <a:prstGeom prst="rect">
            <a:avLst/>
          </a:prstGeom>
        </p:spPr>
        <p:txBody>
          <a:bodyPr vert="horz" wrap="square" lIns="0" tIns="17145" rIns="0" bIns="0" rtlCol="0">
            <a:spAutoFit/>
          </a:bodyPr>
          <a:lstStyle/>
          <a:p>
            <a:pPr>
              <a:spcBef>
                <a:spcPts val="135"/>
              </a:spcBef>
            </a:pPr>
            <a:r>
              <a:rPr sz="700" spc="160" dirty="0">
                <a:latin typeface="Arial"/>
                <a:cs typeface="Arial"/>
              </a:rPr>
              <a:t>4000</a:t>
            </a:r>
            <a:endParaRPr sz="700">
              <a:latin typeface="Arial"/>
              <a:cs typeface="Arial"/>
            </a:endParaRPr>
          </a:p>
        </p:txBody>
      </p:sp>
      <p:sp>
        <p:nvSpPr>
          <p:cNvPr id="48" name="object 48"/>
          <p:cNvSpPr txBox="1"/>
          <p:nvPr/>
        </p:nvSpPr>
        <p:spPr>
          <a:xfrm>
            <a:off x="5123998" y="4276792"/>
            <a:ext cx="306071" cy="125034"/>
          </a:xfrm>
          <a:prstGeom prst="rect">
            <a:avLst/>
          </a:prstGeom>
        </p:spPr>
        <p:txBody>
          <a:bodyPr vert="horz" wrap="square" lIns="0" tIns="17145" rIns="0" bIns="0" rtlCol="0">
            <a:spAutoFit/>
          </a:bodyPr>
          <a:lstStyle/>
          <a:p>
            <a:pPr>
              <a:spcBef>
                <a:spcPts val="135"/>
              </a:spcBef>
            </a:pPr>
            <a:r>
              <a:rPr sz="700" spc="160" dirty="0">
                <a:latin typeface="Arial"/>
                <a:cs typeface="Arial"/>
              </a:rPr>
              <a:t>6000</a:t>
            </a:r>
            <a:endParaRPr sz="700">
              <a:latin typeface="Arial"/>
              <a:cs typeface="Arial"/>
            </a:endParaRPr>
          </a:p>
        </p:txBody>
      </p:sp>
      <p:sp>
        <p:nvSpPr>
          <p:cNvPr id="49" name="object 49"/>
          <p:cNvSpPr txBox="1"/>
          <p:nvPr/>
        </p:nvSpPr>
        <p:spPr>
          <a:xfrm>
            <a:off x="5123996" y="3855855"/>
            <a:ext cx="306071" cy="125034"/>
          </a:xfrm>
          <a:prstGeom prst="rect">
            <a:avLst/>
          </a:prstGeom>
        </p:spPr>
        <p:txBody>
          <a:bodyPr vert="horz" wrap="square" lIns="0" tIns="17145" rIns="0" bIns="0" rtlCol="0">
            <a:spAutoFit/>
          </a:bodyPr>
          <a:lstStyle/>
          <a:p>
            <a:pPr>
              <a:spcBef>
                <a:spcPts val="135"/>
              </a:spcBef>
            </a:pPr>
            <a:r>
              <a:rPr sz="700" spc="160" dirty="0">
                <a:latin typeface="Arial"/>
                <a:cs typeface="Arial"/>
              </a:rPr>
              <a:t>8000</a:t>
            </a:r>
            <a:endParaRPr sz="700">
              <a:latin typeface="Arial"/>
              <a:cs typeface="Arial"/>
            </a:endParaRPr>
          </a:p>
        </p:txBody>
      </p:sp>
      <p:sp>
        <p:nvSpPr>
          <p:cNvPr id="50" name="object 50"/>
          <p:cNvSpPr txBox="1"/>
          <p:nvPr/>
        </p:nvSpPr>
        <p:spPr>
          <a:xfrm>
            <a:off x="5050662" y="3442595"/>
            <a:ext cx="379731" cy="125034"/>
          </a:xfrm>
          <a:prstGeom prst="rect">
            <a:avLst/>
          </a:prstGeom>
        </p:spPr>
        <p:txBody>
          <a:bodyPr vert="horz" wrap="square" lIns="0" tIns="17145" rIns="0" bIns="0" rtlCol="0">
            <a:spAutoFit/>
          </a:bodyPr>
          <a:lstStyle/>
          <a:p>
            <a:pPr>
              <a:spcBef>
                <a:spcPts val="135"/>
              </a:spcBef>
            </a:pPr>
            <a:r>
              <a:rPr sz="700" spc="169" dirty="0">
                <a:latin typeface="Arial"/>
                <a:cs typeface="Arial"/>
              </a:rPr>
              <a:t>10000</a:t>
            </a:r>
            <a:endParaRPr sz="700">
              <a:latin typeface="Arial"/>
              <a:cs typeface="Arial"/>
            </a:endParaRPr>
          </a:p>
        </p:txBody>
      </p:sp>
      <p:sp>
        <p:nvSpPr>
          <p:cNvPr id="51" name="object 51"/>
          <p:cNvSpPr txBox="1"/>
          <p:nvPr/>
        </p:nvSpPr>
        <p:spPr>
          <a:xfrm>
            <a:off x="5050662" y="3021865"/>
            <a:ext cx="379731" cy="125034"/>
          </a:xfrm>
          <a:prstGeom prst="rect">
            <a:avLst/>
          </a:prstGeom>
        </p:spPr>
        <p:txBody>
          <a:bodyPr vert="horz" wrap="square" lIns="0" tIns="17145" rIns="0" bIns="0" rtlCol="0">
            <a:spAutoFit/>
          </a:bodyPr>
          <a:lstStyle/>
          <a:p>
            <a:pPr>
              <a:spcBef>
                <a:spcPts val="135"/>
              </a:spcBef>
            </a:pPr>
            <a:r>
              <a:rPr sz="700" spc="169" dirty="0">
                <a:latin typeface="Arial"/>
                <a:cs typeface="Arial"/>
              </a:rPr>
              <a:t>12000</a:t>
            </a:r>
            <a:endParaRPr sz="700">
              <a:latin typeface="Arial"/>
              <a:cs typeface="Arial"/>
            </a:endParaRPr>
          </a:p>
        </p:txBody>
      </p:sp>
      <p:sp>
        <p:nvSpPr>
          <p:cNvPr id="52" name="object 52"/>
          <p:cNvSpPr txBox="1"/>
          <p:nvPr/>
        </p:nvSpPr>
        <p:spPr>
          <a:xfrm>
            <a:off x="5050662" y="2608709"/>
            <a:ext cx="379731" cy="125034"/>
          </a:xfrm>
          <a:prstGeom prst="rect">
            <a:avLst/>
          </a:prstGeom>
        </p:spPr>
        <p:txBody>
          <a:bodyPr vert="horz" wrap="square" lIns="0" tIns="17145" rIns="0" bIns="0" rtlCol="0">
            <a:spAutoFit/>
          </a:bodyPr>
          <a:lstStyle/>
          <a:p>
            <a:pPr>
              <a:spcBef>
                <a:spcPts val="135"/>
              </a:spcBef>
            </a:pPr>
            <a:r>
              <a:rPr sz="700" spc="169" dirty="0">
                <a:latin typeface="Arial"/>
                <a:cs typeface="Arial"/>
              </a:rPr>
              <a:t>14000</a:t>
            </a:r>
            <a:endParaRPr sz="700">
              <a:latin typeface="Arial"/>
              <a:cs typeface="Arial"/>
            </a:endParaRPr>
          </a:p>
        </p:txBody>
      </p:sp>
      <p:sp>
        <p:nvSpPr>
          <p:cNvPr id="53" name="object 53"/>
          <p:cNvSpPr txBox="1"/>
          <p:nvPr/>
        </p:nvSpPr>
        <p:spPr>
          <a:xfrm>
            <a:off x="5416640" y="5672319"/>
            <a:ext cx="229235" cy="125034"/>
          </a:xfrm>
          <a:prstGeom prst="rect">
            <a:avLst/>
          </a:prstGeom>
        </p:spPr>
        <p:txBody>
          <a:bodyPr vert="horz" wrap="square" lIns="0" tIns="17145" rIns="0" bIns="0" rtlCol="0">
            <a:spAutoFit/>
          </a:bodyPr>
          <a:lstStyle/>
          <a:p>
            <a:pPr>
              <a:spcBef>
                <a:spcPts val="135"/>
              </a:spcBef>
            </a:pPr>
            <a:r>
              <a:rPr sz="700" spc="155" dirty="0">
                <a:latin typeface="Arial"/>
                <a:cs typeface="Arial"/>
              </a:rPr>
              <a:t>0</a:t>
            </a:r>
            <a:r>
              <a:rPr sz="700" spc="75" dirty="0">
                <a:latin typeface="Arial"/>
                <a:cs typeface="Arial"/>
              </a:rPr>
              <a:t> </a:t>
            </a:r>
            <a:r>
              <a:rPr sz="700" spc="204" dirty="0">
                <a:latin typeface="Arial"/>
                <a:cs typeface="Arial"/>
              </a:rPr>
              <a:t>%</a:t>
            </a:r>
            <a:endParaRPr sz="700">
              <a:latin typeface="Arial"/>
              <a:cs typeface="Arial"/>
            </a:endParaRPr>
          </a:p>
        </p:txBody>
      </p:sp>
      <p:sp>
        <p:nvSpPr>
          <p:cNvPr id="54" name="object 54"/>
          <p:cNvSpPr txBox="1"/>
          <p:nvPr/>
        </p:nvSpPr>
        <p:spPr>
          <a:xfrm>
            <a:off x="8562011" y="5672319"/>
            <a:ext cx="302260" cy="125034"/>
          </a:xfrm>
          <a:prstGeom prst="rect">
            <a:avLst/>
          </a:prstGeom>
        </p:spPr>
        <p:txBody>
          <a:bodyPr vert="horz" wrap="square" lIns="0" tIns="17145" rIns="0" bIns="0" rtlCol="0">
            <a:spAutoFit/>
          </a:bodyPr>
          <a:lstStyle/>
          <a:p>
            <a:pPr>
              <a:spcBef>
                <a:spcPts val="135"/>
              </a:spcBef>
            </a:pPr>
            <a:r>
              <a:rPr sz="700" spc="169" dirty="0">
                <a:latin typeface="Arial"/>
                <a:cs typeface="Arial"/>
              </a:rPr>
              <a:t>30</a:t>
            </a:r>
            <a:r>
              <a:rPr sz="700" spc="75" dirty="0">
                <a:latin typeface="Arial"/>
                <a:cs typeface="Arial"/>
              </a:rPr>
              <a:t> </a:t>
            </a:r>
            <a:r>
              <a:rPr sz="700" spc="204" dirty="0">
                <a:latin typeface="Arial"/>
                <a:cs typeface="Arial"/>
              </a:rPr>
              <a:t>%</a:t>
            </a:r>
            <a:endParaRPr sz="700">
              <a:latin typeface="Arial"/>
              <a:cs typeface="Arial"/>
            </a:endParaRPr>
          </a:p>
        </p:txBody>
      </p:sp>
      <p:sp>
        <p:nvSpPr>
          <p:cNvPr id="55" name="object 55"/>
          <p:cNvSpPr txBox="1"/>
          <p:nvPr/>
        </p:nvSpPr>
        <p:spPr>
          <a:xfrm>
            <a:off x="6273293" y="5622132"/>
            <a:ext cx="1680845" cy="398956"/>
          </a:xfrm>
          <a:prstGeom prst="rect">
            <a:avLst/>
          </a:prstGeom>
        </p:spPr>
        <p:txBody>
          <a:bodyPr vert="horz" wrap="square" lIns="0" tIns="67311" rIns="0" bIns="0" rtlCol="0">
            <a:spAutoFit/>
          </a:bodyPr>
          <a:lstStyle/>
          <a:p>
            <a:pPr algn="ctr">
              <a:spcBef>
                <a:spcPts val="531"/>
              </a:spcBef>
              <a:tabLst>
                <a:tab pos="1055344" algn="l"/>
              </a:tabLst>
            </a:pPr>
            <a:r>
              <a:rPr sz="700" spc="169" dirty="0">
                <a:latin typeface="Arial"/>
                <a:cs typeface="Arial"/>
              </a:rPr>
              <a:t>10</a:t>
            </a:r>
            <a:r>
              <a:rPr sz="700" spc="75" dirty="0">
                <a:latin typeface="Arial"/>
                <a:cs typeface="Arial"/>
              </a:rPr>
              <a:t> </a:t>
            </a:r>
            <a:r>
              <a:rPr sz="700" spc="204" dirty="0">
                <a:latin typeface="Arial"/>
                <a:cs typeface="Arial"/>
              </a:rPr>
              <a:t>%</a:t>
            </a:r>
            <a:r>
              <a:rPr sz="700" dirty="0">
                <a:latin typeface="Arial"/>
                <a:cs typeface="Arial"/>
              </a:rPr>
              <a:t>	</a:t>
            </a:r>
            <a:r>
              <a:rPr sz="700" spc="169" dirty="0">
                <a:latin typeface="Arial"/>
                <a:cs typeface="Arial"/>
              </a:rPr>
              <a:t>20</a:t>
            </a:r>
            <a:r>
              <a:rPr sz="700" spc="75" dirty="0">
                <a:latin typeface="Arial"/>
                <a:cs typeface="Arial"/>
              </a:rPr>
              <a:t> </a:t>
            </a:r>
            <a:r>
              <a:rPr sz="700" spc="204" dirty="0">
                <a:latin typeface="Arial"/>
                <a:cs typeface="Arial"/>
              </a:rPr>
              <a:t>%</a:t>
            </a:r>
            <a:endParaRPr sz="700">
              <a:latin typeface="Arial"/>
              <a:cs typeface="Arial"/>
            </a:endParaRPr>
          </a:p>
          <a:p>
            <a:pPr marR="5080" algn="ctr">
              <a:spcBef>
                <a:spcPts val="565"/>
              </a:spcBef>
            </a:pPr>
            <a:r>
              <a:rPr sz="951" b="1" spc="191" dirty="0">
                <a:latin typeface="Arial"/>
                <a:cs typeface="Arial"/>
              </a:rPr>
              <a:t>Risk</a:t>
            </a:r>
            <a:r>
              <a:rPr sz="951" b="1" spc="80" dirty="0">
                <a:latin typeface="Arial"/>
                <a:cs typeface="Arial"/>
              </a:rPr>
              <a:t> </a:t>
            </a:r>
            <a:r>
              <a:rPr sz="951" b="1" spc="140" dirty="0">
                <a:latin typeface="Arial"/>
                <a:cs typeface="Arial"/>
              </a:rPr>
              <a:t>in</a:t>
            </a:r>
            <a:r>
              <a:rPr sz="951" b="1" spc="95" dirty="0">
                <a:latin typeface="Arial"/>
                <a:cs typeface="Arial"/>
              </a:rPr>
              <a:t> </a:t>
            </a:r>
            <a:r>
              <a:rPr sz="951" b="1" spc="169" dirty="0">
                <a:latin typeface="Arial"/>
                <a:cs typeface="Arial"/>
              </a:rPr>
              <a:t>control</a:t>
            </a:r>
            <a:r>
              <a:rPr sz="951" b="1" spc="35" dirty="0">
                <a:latin typeface="Arial"/>
                <a:cs typeface="Arial"/>
              </a:rPr>
              <a:t> </a:t>
            </a:r>
            <a:r>
              <a:rPr sz="951" b="1" spc="195" dirty="0">
                <a:latin typeface="Arial"/>
                <a:cs typeface="Arial"/>
              </a:rPr>
              <a:t>group</a:t>
            </a:r>
            <a:endParaRPr sz="951">
              <a:latin typeface="Arial"/>
              <a:cs typeface="Arial"/>
            </a:endParaRPr>
          </a:p>
        </p:txBody>
      </p:sp>
      <p:sp>
        <p:nvSpPr>
          <p:cNvPr id="56" name="object 56"/>
          <p:cNvSpPr txBox="1"/>
          <p:nvPr/>
        </p:nvSpPr>
        <p:spPr>
          <a:xfrm>
            <a:off x="4761505" y="3370013"/>
            <a:ext cx="191847" cy="1345565"/>
          </a:xfrm>
          <a:prstGeom prst="rect">
            <a:avLst/>
          </a:prstGeom>
        </p:spPr>
        <p:txBody>
          <a:bodyPr vert="vert270" wrap="square" lIns="0" tIns="0" rIns="0" bIns="0" rtlCol="0">
            <a:spAutoFit/>
          </a:bodyPr>
          <a:lstStyle/>
          <a:p>
            <a:pPr marL="12700">
              <a:lnSpc>
                <a:spcPts val="1551"/>
              </a:lnSpc>
            </a:pPr>
            <a:r>
              <a:rPr sz="1300" b="1" spc="-204" dirty="0">
                <a:latin typeface="Arial"/>
                <a:cs typeface="Arial"/>
              </a:rPr>
              <a:t>Sample</a:t>
            </a:r>
            <a:r>
              <a:rPr sz="1300" b="1" spc="-80" dirty="0">
                <a:latin typeface="Arial"/>
                <a:cs typeface="Arial"/>
              </a:rPr>
              <a:t> </a:t>
            </a:r>
            <a:r>
              <a:rPr sz="1300" b="1" spc="-169" dirty="0">
                <a:latin typeface="Arial"/>
                <a:cs typeface="Arial"/>
              </a:rPr>
              <a:t>size</a:t>
            </a:r>
            <a:r>
              <a:rPr sz="1300" b="1" spc="-75" dirty="0">
                <a:latin typeface="Arial"/>
                <a:cs typeface="Arial"/>
              </a:rPr>
              <a:t> </a:t>
            </a:r>
            <a:r>
              <a:rPr sz="1300" b="1" spc="-175" dirty="0">
                <a:latin typeface="Arial"/>
                <a:cs typeface="Arial"/>
              </a:rPr>
              <a:t>per</a:t>
            </a:r>
            <a:r>
              <a:rPr sz="1300" b="1" spc="-100" dirty="0">
                <a:latin typeface="Arial"/>
                <a:cs typeface="Arial"/>
              </a:rPr>
              <a:t> </a:t>
            </a:r>
            <a:r>
              <a:rPr sz="1300" b="1" spc="-155" dirty="0">
                <a:latin typeface="Arial"/>
                <a:cs typeface="Arial"/>
              </a:rPr>
              <a:t>group</a:t>
            </a:r>
            <a:endParaRPr sz="1300">
              <a:latin typeface="Arial"/>
              <a:cs typeface="Arial"/>
            </a:endParaRPr>
          </a:p>
        </p:txBody>
      </p:sp>
      <p:sp>
        <p:nvSpPr>
          <p:cNvPr id="57" name="object 57"/>
          <p:cNvSpPr/>
          <p:nvPr/>
        </p:nvSpPr>
        <p:spPr>
          <a:xfrm>
            <a:off x="4601273" y="1904111"/>
            <a:ext cx="4368800" cy="4248785"/>
          </a:xfrm>
          <a:custGeom>
            <a:avLst/>
            <a:gdLst/>
            <a:ahLst/>
            <a:cxnLst/>
            <a:rect l="l" t="t" r="r" b="b"/>
            <a:pathLst>
              <a:path w="4368800" h="4248785">
                <a:moveTo>
                  <a:pt x="0" y="4248595"/>
                </a:moveTo>
                <a:lnTo>
                  <a:pt x="4368489" y="4248595"/>
                </a:lnTo>
                <a:lnTo>
                  <a:pt x="4368489" y="0"/>
                </a:lnTo>
                <a:lnTo>
                  <a:pt x="0" y="0"/>
                </a:lnTo>
                <a:lnTo>
                  <a:pt x="0" y="4248595"/>
                </a:lnTo>
              </a:path>
            </a:pathLst>
          </a:custGeom>
          <a:ln w="9067">
            <a:solidFill>
              <a:srgbClr val="000000"/>
            </a:solidFill>
          </a:ln>
        </p:spPr>
        <p:txBody>
          <a:bodyPr wrap="square" lIns="0" tIns="0" rIns="0" bIns="0" rtlCol="0"/>
          <a:lstStyle/>
          <a:p>
            <a:endParaRPr/>
          </a:p>
        </p:txBody>
      </p:sp>
      <p:sp>
        <p:nvSpPr>
          <p:cNvPr id="58" name="object 58"/>
          <p:cNvSpPr txBox="1">
            <a:spLocks noGrp="1"/>
          </p:cNvSpPr>
          <p:nvPr>
            <p:ph type="title"/>
          </p:nvPr>
        </p:nvSpPr>
        <p:spPr>
          <a:xfrm>
            <a:off x="598767" y="485393"/>
            <a:ext cx="10994473" cy="980012"/>
          </a:xfrm>
          <a:prstGeom prst="rect">
            <a:avLst/>
          </a:prstGeom>
        </p:spPr>
        <p:txBody>
          <a:bodyPr vert="horz" wrap="square" lIns="0" tIns="12065" rIns="0" bIns="0" rtlCol="0">
            <a:spAutoFit/>
          </a:bodyPr>
          <a:lstStyle/>
          <a:p>
            <a:pPr marR="5080" indent="635" algn="ctr">
              <a:lnSpc>
                <a:spcPct val="101600"/>
              </a:lnSpc>
              <a:spcBef>
                <a:spcPts val="95"/>
              </a:spcBef>
            </a:pPr>
            <a:r>
              <a:rPr sz="2100" dirty="0"/>
              <a:t>Not</a:t>
            </a:r>
            <a:r>
              <a:rPr sz="2100" spc="25" dirty="0"/>
              <a:t> </a:t>
            </a:r>
            <a:r>
              <a:rPr sz="2100" dirty="0"/>
              <a:t>only</a:t>
            </a:r>
            <a:r>
              <a:rPr sz="2100" spc="20" dirty="0"/>
              <a:t> </a:t>
            </a:r>
            <a:r>
              <a:rPr sz="2100" dirty="0"/>
              <a:t>the</a:t>
            </a:r>
            <a:r>
              <a:rPr sz="2100" spc="55" dirty="0"/>
              <a:t> </a:t>
            </a:r>
            <a:r>
              <a:rPr sz="2100" dirty="0"/>
              <a:t>targeted</a:t>
            </a:r>
            <a:r>
              <a:rPr sz="2100" spc="31" dirty="0"/>
              <a:t> </a:t>
            </a:r>
            <a:r>
              <a:rPr sz="2100" dirty="0"/>
              <a:t>protection,</a:t>
            </a:r>
            <a:r>
              <a:rPr sz="2100" spc="25" dirty="0"/>
              <a:t> </a:t>
            </a:r>
            <a:r>
              <a:rPr sz="2100" dirty="0"/>
              <a:t>i.e.</a:t>
            </a:r>
            <a:r>
              <a:rPr sz="2100" spc="25" dirty="0"/>
              <a:t> </a:t>
            </a:r>
            <a:r>
              <a:rPr sz="2100" dirty="0"/>
              <a:t>the</a:t>
            </a:r>
            <a:r>
              <a:rPr sz="2100" spc="55" dirty="0"/>
              <a:t> </a:t>
            </a:r>
            <a:r>
              <a:rPr sz="2100" dirty="0"/>
              <a:t>relative</a:t>
            </a:r>
            <a:r>
              <a:rPr sz="2100" spc="40" dirty="0"/>
              <a:t> </a:t>
            </a:r>
            <a:r>
              <a:rPr sz="2100" spc="-11" dirty="0"/>
              <a:t>difference </a:t>
            </a:r>
            <a:r>
              <a:rPr sz="2100" dirty="0"/>
              <a:t>between</a:t>
            </a:r>
            <a:r>
              <a:rPr sz="2100" spc="5" dirty="0"/>
              <a:t> </a:t>
            </a:r>
            <a:r>
              <a:rPr sz="2100" dirty="0"/>
              <a:t>the</a:t>
            </a:r>
            <a:r>
              <a:rPr sz="2100" spc="65" dirty="0"/>
              <a:t> </a:t>
            </a:r>
            <a:r>
              <a:rPr sz="2100" dirty="0"/>
              <a:t>incidence</a:t>
            </a:r>
            <a:r>
              <a:rPr sz="2100" spc="31" dirty="0"/>
              <a:t> </a:t>
            </a:r>
            <a:r>
              <a:rPr sz="2100" dirty="0"/>
              <a:t>in</a:t>
            </a:r>
            <a:r>
              <a:rPr sz="2100" spc="40" dirty="0"/>
              <a:t> </a:t>
            </a:r>
            <a:r>
              <a:rPr sz="2100" dirty="0"/>
              <a:t>the</a:t>
            </a:r>
            <a:r>
              <a:rPr sz="2100" spc="65" dirty="0"/>
              <a:t> </a:t>
            </a:r>
            <a:r>
              <a:rPr sz="2100" dirty="0"/>
              <a:t>control</a:t>
            </a:r>
            <a:r>
              <a:rPr sz="2100" spc="20" dirty="0"/>
              <a:t> </a:t>
            </a:r>
            <a:r>
              <a:rPr sz="2100" dirty="0"/>
              <a:t>and</a:t>
            </a:r>
            <a:r>
              <a:rPr sz="2100" spc="40" dirty="0"/>
              <a:t> </a:t>
            </a:r>
            <a:r>
              <a:rPr sz="2100" dirty="0"/>
              <a:t>intervention</a:t>
            </a:r>
            <a:r>
              <a:rPr sz="2100" spc="31" dirty="0"/>
              <a:t> </a:t>
            </a:r>
            <a:r>
              <a:rPr sz="2100" dirty="0"/>
              <a:t>group</a:t>
            </a:r>
            <a:r>
              <a:rPr sz="2100" spc="25" dirty="0"/>
              <a:t> </a:t>
            </a:r>
            <a:r>
              <a:rPr sz="2100" spc="-25" dirty="0"/>
              <a:t>but </a:t>
            </a:r>
            <a:r>
              <a:rPr sz="2100" dirty="0"/>
              <a:t>also</a:t>
            </a:r>
            <a:r>
              <a:rPr sz="2100" spc="25" dirty="0"/>
              <a:t> </a:t>
            </a:r>
            <a:r>
              <a:rPr sz="2100" dirty="0"/>
              <a:t>the</a:t>
            </a:r>
            <a:r>
              <a:rPr sz="2100" spc="45" dirty="0"/>
              <a:t> </a:t>
            </a:r>
            <a:r>
              <a:rPr sz="2100" dirty="0"/>
              <a:t>absolute</a:t>
            </a:r>
            <a:r>
              <a:rPr sz="2100" spc="15" dirty="0"/>
              <a:t> </a:t>
            </a:r>
            <a:r>
              <a:rPr sz="2100" dirty="0"/>
              <a:t>value</a:t>
            </a:r>
            <a:r>
              <a:rPr sz="2100" spc="25" dirty="0"/>
              <a:t> </a:t>
            </a:r>
            <a:r>
              <a:rPr sz="2100" dirty="0"/>
              <a:t>of</a:t>
            </a:r>
            <a:r>
              <a:rPr sz="2100" spc="51" dirty="0"/>
              <a:t> </a:t>
            </a:r>
            <a:r>
              <a:rPr sz="2100" dirty="0"/>
              <a:t>the</a:t>
            </a:r>
            <a:r>
              <a:rPr sz="2100" spc="31" dirty="0"/>
              <a:t> </a:t>
            </a:r>
            <a:r>
              <a:rPr sz="2100" dirty="0"/>
              <a:t>incidence</a:t>
            </a:r>
            <a:r>
              <a:rPr sz="2100" spc="15" dirty="0"/>
              <a:t> </a:t>
            </a:r>
            <a:r>
              <a:rPr sz="2100" dirty="0"/>
              <a:t>is</a:t>
            </a:r>
            <a:r>
              <a:rPr sz="2100" spc="35" dirty="0"/>
              <a:t> </a:t>
            </a:r>
            <a:r>
              <a:rPr sz="2100" dirty="0"/>
              <a:t>important</a:t>
            </a:r>
            <a:r>
              <a:rPr sz="2100" spc="25" dirty="0"/>
              <a:t> </a:t>
            </a:r>
            <a:r>
              <a:rPr sz="2100" dirty="0"/>
              <a:t>for</a:t>
            </a:r>
            <a:r>
              <a:rPr sz="2100" spc="20" dirty="0"/>
              <a:t> </a:t>
            </a:r>
            <a:r>
              <a:rPr sz="2100" spc="-25" dirty="0"/>
              <a:t>the </a:t>
            </a:r>
            <a:r>
              <a:rPr sz="2100" dirty="0"/>
              <a:t>sample</a:t>
            </a:r>
            <a:r>
              <a:rPr sz="2100" spc="20" dirty="0"/>
              <a:t> </a:t>
            </a:r>
            <a:r>
              <a:rPr sz="2100" dirty="0"/>
              <a:t>size</a:t>
            </a:r>
            <a:r>
              <a:rPr sz="2100" spc="31" dirty="0"/>
              <a:t> </a:t>
            </a:r>
            <a:r>
              <a:rPr sz="2100" spc="-11" dirty="0"/>
              <a:t>requirement</a:t>
            </a:r>
            <a:endParaRPr sz="21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76</a:t>
            </a:r>
            <a:endParaRPr sz="1400">
              <a:latin typeface="Times New Roman"/>
              <a:cs typeface="Times New Roman"/>
            </a:endParaRPr>
          </a:p>
        </p:txBody>
      </p:sp>
      <p:sp>
        <p:nvSpPr>
          <p:cNvPr id="3" name="object 3"/>
          <p:cNvSpPr txBox="1">
            <a:spLocks noGrp="1"/>
          </p:cNvSpPr>
          <p:nvPr>
            <p:ph type="title"/>
          </p:nvPr>
        </p:nvSpPr>
        <p:spPr>
          <a:xfrm>
            <a:off x="2096264" y="426796"/>
            <a:ext cx="5241925" cy="443070"/>
          </a:xfrm>
          <a:prstGeom prst="rect">
            <a:avLst/>
          </a:prstGeom>
        </p:spPr>
        <p:txBody>
          <a:bodyPr vert="horz" wrap="square" lIns="0" tIns="12065" rIns="0" bIns="0" rtlCol="0">
            <a:spAutoFit/>
          </a:bodyPr>
          <a:lstStyle/>
          <a:p>
            <a:pPr marL="12700">
              <a:spcBef>
                <a:spcPts val="95"/>
              </a:spcBef>
            </a:pPr>
            <a:r>
              <a:rPr sz="2800" spc="-31" dirty="0"/>
              <a:t>COMPARISON</a:t>
            </a:r>
            <a:r>
              <a:rPr sz="2800" spc="-45" dirty="0"/>
              <a:t> </a:t>
            </a:r>
            <a:r>
              <a:rPr sz="2800" dirty="0"/>
              <a:t>OF</a:t>
            </a:r>
            <a:r>
              <a:rPr sz="2800" spc="-95" dirty="0"/>
              <a:t> </a:t>
            </a:r>
            <a:r>
              <a:rPr sz="2800" dirty="0"/>
              <a:t>TWO</a:t>
            </a:r>
            <a:r>
              <a:rPr sz="2800" spc="-95" dirty="0"/>
              <a:t> </a:t>
            </a:r>
            <a:r>
              <a:rPr sz="2800" spc="-11" dirty="0"/>
              <a:t>RATES</a:t>
            </a:r>
            <a:endParaRPr sz="2800"/>
          </a:p>
        </p:txBody>
      </p:sp>
      <p:sp>
        <p:nvSpPr>
          <p:cNvPr id="4" name="object 4"/>
          <p:cNvSpPr/>
          <p:nvPr/>
        </p:nvSpPr>
        <p:spPr>
          <a:xfrm>
            <a:off x="2511552" y="1091184"/>
            <a:ext cx="4250691" cy="1065531"/>
          </a:xfrm>
          <a:custGeom>
            <a:avLst/>
            <a:gdLst/>
            <a:ahLst/>
            <a:cxnLst/>
            <a:rect l="l" t="t" r="r" b="b"/>
            <a:pathLst>
              <a:path w="4250690" h="1065530">
                <a:moveTo>
                  <a:pt x="0" y="1065276"/>
                </a:moveTo>
                <a:lnTo>
                  <a:pt x="4250436" y="1065276"/>
                </a:lnTo>
                <a:lnTo>
                  <a:pt x="4250436" y="0"/>
                </a:lnTo>
                <a:lnTo>
                  <a:pt x="0" y="0"/>
                </a:lnTo>
                <a:lnTo>
                  <a:pt x="0" y="1065276"/>
                </a:lnTo>
                <a:close/>
              </a:path>
            </a:pathLst>
          </a:custGeom>
          <a:ln w="9144">
            <a:solidFill>
              <a:srgbClr val="000000"/>
            </a:solidFill>
          </a:ln>
        </p:spPr>
        <p:txBody>
          <a:bodyPr wrap="square" lIns="0" tIns="0" rIns="0" bIns="0" rtlCol="0"/>
          <a:lstStyle/>
          <a:p>
            <a:endParaRPr/>
          </a:p>
        </p:txBody>
      </p:sp>
      <p:sp>
        <p:nvSpPr>
          <p:cNvPr id="5" name="object 5"/>
          <p:cNvSpPr txBox="1"/>
          <p:nvPr/>
        </p:nvSpPr>
        <p:spPr>
          <a:xfrm>
            <a:off x="1317116" y="2209879"/>
            <a:ext cx="956944" cy="289823"/>
          </a:xfrm>
          <a:prstGeom prst="rect">
            <a:avLst/>
          </a:prstGeom>
        </p:spPr>
        <p:txBody>
          <a:bodyPr vert="horz" wrap="square" lIns="0" tIns="12700" rIns="0" bIns="0" rtlCol="0">
            <a:spAutoFit/>
          </a:bodyPr>
          <a:lstStyle/>
          <a:p>
            <a:pPr marL="12700">
              <a:spcBef>
                <a:spcPts val="100"/>
              </a:spcBef>
            </a:pPr>
            <a:r>
              <a:rPr b="1" spc="-11" dirty="0">
                <a:latin typeface="Arial"/>
                <a:cs typeface="Arial"/>
              </a:rPr>
              <a:t>Where</a:t>
            </a:r>
            <a:endParaRPr>
              <a:latin typeface="Arial"/>
              <a:cs typeface="Arial"/>
            </a:endParaRPr>
          </a:p>
        </p:txBody>
      </p:sp>
      <p:sp>
        <p:nvSpPr>
          <p:cNvPr id="6" name="object 6"/>
          <p:cNvSpPr txBox="1"/>
          <p:nvPr/>
        </p:nvSpPr>
        <p:spPr>
          <a:xfrm>
            <a:off x="1292481" y="2695781"/>
            <a:ext cx="6054725" cy="3783728"/>
          </a:xfrm>
          <a:prstGeom prst="rect">
            <a:avLst/>
          </a:prstGeom>
        </p:spPr>
        <p:txBody>
          <a:bodyPr vert="horz" wrap="square" lIns="0" tIns="13335" rIns="0" bIns="0" rtlCol="0">
            <a:spAutoFit/>
          </a:bodyPr>
          <a:lstStyle/>
          <a:p>
            <a:pPr marL="50799">
              <a:spcBef>
                <a:spcPts val="105"/>
              </a:spcBef>
              <a:tabLst>
                <a:tab pos="401310" algn="l"/>
              </a:tabLst>
            </a:pPr>
            <a:r>
              <a:rPr sz="2000" b="1" spc="-51" dirty="0">
                <a:latin typeface="Arial"/>
                <a:cs typeface="Arial"/>
              </a:rPr>
              <a:t>y</a:t>
            </a:r>
            <a:r>
              <a:rPr sz="2000" b="1" dirty="0">
                <a:latin typeface="Arial"/>
                <a:cs typeface="Arial"/>
              </a:rPr>
              <a:t>	=</a:t>
            </a:r>
            <a:r>
              <a:rPr sz="2000" b="1" spc="-31" dirty="0">
                <a:latin typeface="Arial"/>
                <a:cs typeface="Arial"/>
              </a:rPr>
              <a:t> </a:t>
            </a:r>
            <a:r>
              <a:rPr sz="2000" b="1" spc="-11" dirty="0">
                <a:latin typeface="Arial"/>
                <a:cs typeface="Arial"/>
              </a:rPr>
              <a:t>person-</a:t>
            </a:r>
            <a:r>
              <a:rPr sz="2000" b="1" dirty="0">
                <a:latin typeface="Arial"/>
                <a:cs typeface="Arial"/>
              </a:rPr>
              <a:t>years in</a:t>
            </a:r>
            <a:r>
              <a:rPr sz="2000" b="1" spc="-20" dirty="0">
                <a:latin typeface="Arial"/>
                <a:cs typeface="Arial"/>
              </a:rPr>
              <a:t> </a:t>
            </a:r>
            <a:r>
              <a:rPr sz="2000" b="1" dirty="0">
                <a:latin typeface="Arial"/>
                <a:cs typeface="Arial"/>
              </a:rPr>
              <a:t>each</a:t>
            </a:r>
            <a:r>
              <a:rPr sz="2000" b="1" spc="-20" dirty="0">
                <a:latin typeface="Arial"/>
                <a:cs typeface="Arial"/>
              </a:rPr>
              <a:t> </a:t>
            </a:r>
            <a:r>
              <a:rPr sz="2000" b="1" spc="-11" dirty="0">
                <a:latin typeface="Arial"/>
                <a:cs typeface="Arial"/>
              </a:rPr>
              <a:t>group</a:t>
            </a:r>
            <a:endParaRPr sz="2000">
              <a:latin typeface="Arial"/>
              <a:cs typeface="Arial"/>
            </a:endParaRPr>
          </a:p>
          <a:p>
            <a:pPr marL="50799"/>
            <a:r>
              <a:rPr sz="2000" b="1" dirty="0">
                <a:latin typeface="Arial"/>
                <a:cs typeface="Arial"/>
              </a:rPr>
              <a:t>r</a:t>
            </a:r>
            <a:r>
              <a:rPr sz="1951" b="1" baseline="-21367" dirty="0">
                <a:latin typeface="Arial"/>
                <a:cs typeface="Arial"/>
              </a:rPr>
              <a:t>1</a:t>
            </a:r>
            <a:r>
              <a:rPr sz="1951" b="1" spc="563" baseline="-21367" dirty="0">
                <a:latin typeface="Arial"/>
                <a:cs typeface="Arial"/>
              </a:rPr>
              <a:t> </a:t>
            </a:r>
            <a:r>
              <a:rPr sz="2000" b="1" dirty="0">
                <a:latin typeface="Arial"/>
                <a:cs typeface="Arial"/>
              </a:rPr>
              <a:t>=</a:t>
            </a:r>
            <a:r>
              <a:rPr sz="2000" b="1" spc="-35" dirty="0">
                <a:latin typeface="Arial"/>
                <a:cs typeface="Arial"/>
              </a:rPr>
              <a:t> </a:t>
            </a:r>
            <a:r>
              <a:rPr sz="2000" b="1" dirty="0">
                <a:latin typeface="Arial"/>
                <a:cs typeface="Arial"/>
              </a:rPr>
              <a:t>rate</a:t>
            </a:r>
            <a:r>
              <a:rPr sz="2000" b="1" spc="-35" dirty="0">
                <a:latin typeface="Arial"/>
                <a:cs typeface="Arial"/>
              </a:rPr>
              <a:t> </a:t>
            </a:r>
            <a:r>
              <a:rPr sz="2000" b="1" dirty="0">
                <a:latin typeface="Arial"/>
                <a:cs typeface="Arial"/>
              </a:rPr>
              <a:t>in</a:t>
            </a:r>
            <a:r>
              <a:rPr sz="2000" b="1" spc="-15" dirty="0">
                <a:latin typeface="Arial"/>
                <a:cs typeface="Arial"/>
              </a:rPr>
              <a:t> </a:t>
            </a:r>
            <a:r>
              <a:rPr sz="2000" b="1" dirty="0">
                <a:latin typeface="Arial"/>
                <a:cs typeface="Arial"/>
              </a:rPr>
              <a:t>intervention</a:t>
            </a:r>
            <a:r>
              <a:rPr sz="2000" b="1" spc="-31" dirty="0">
                <a:latin typeface="Arial"/>
                <a:cs typeface="Arial"/>
              </a:rPr>
              <a:t> </a:t>
            </a:r>
            <a:r>
              <a:rPr sz="2000" b="1" spc="-11" dirty="0">
                <a:latin typeface="Arial"/>
                <a:cs typeface="Arial"/>
              </a:rPr>
              <a:t>group</a:t>
            </a:r>
            <a:endParaRPr sz="2000">
              <a:latin typeface="Arial"/>
              <a:cs typeface="Arial"/>
            </a:endParaRPr>
          </a:p>
          <a:p>
            <a:pPr marL="50799">
              <a:spcBef>
                <a:spcPts val="1200"/>
              </a:spcBef>
            </a:pPr>
            <a:r>
              <a:rPr sz="2000" b="1" dirty="0">
                <a:latin typeface="Arial"/>
                <a:cs typeface="Arial"/>
              </a:rPr>
              <a:t>r</a:t>
            </a:r>
            <a:r>
              <a:rPr sz="1951" b="1" baseline="-21367" dirty="0">
                <a:latin typeface="Arial"/>
                <a:cs typeface="Arial"/>
              </a:rPr>
              <a:t>2</a:t>
            </a:r>
            <a:r>
              <a:rPr sz="1951" b="1" spc="577" baseline="-21367" dirty="0">
                <a:latin typeface="Arial"/>
                <a:cs typeface="Arial"/>
              </a:rPr>
              <a:t> </a:t>
            </a:r>
            <a:r>
              <a:rPr sz="2000" b="1" dirty="0">
                <a:latin typeface="Arial"/>
                <a:cs typeface="Arial"/>
              </a:rPr>
              <a:t>=</a:t>
            </a:r>
            <a:r>
              <a:rPr sz="2000" b="1" spc="-20" dirty="0">
                <a:latin typeface="Arial"/>
                <a:cs typeface="Arial"/>
              </a:rPr>
              <a:t> </a:t>
            </a:r>
            <a:r>
              <a:rPr sz="2000" b="1" dirty="0">
                <a:latin typeface="Arial"/>
                <a:cs typeface="Arial"/>
              </a:rPr>
              <a:t>rate</a:t>
            </a:r>
            <a:r>
              <a:rPr sz="2000" b="1" spc="-31" dirty="0">
                <a:latin typeface="Arial"/>
                <a:cs typeface="Arial"/>
              </a:rPr>
              <a:t> </a:t>
            </a:r>
            <a:r>
              <a:rPr sz="2000" b="1" dirty="0">
                <a:latin typeface="Arial"/>
                <a:cs typeface="Arial"/>
              </a:rPr>
              <a:t>in</a:t>
            </a:r>
            <a:r>
              <a:rPr sz="2000" b="1" spc="-5" dirty="0">
                <a:latin typeface="Arial"/>
                <a:cs typeface="Arial"/>
              </a:rPr>
              <a:t> </a:t>
            </a:r>
            <a:r>
              <a:rPr sz="2000" b="1" dirty="0">
                <a:latin typeface="Arial"/>
                <a:cs typeface="Arial"/>
              </a:rPr>
              <a:t>control</a:t>
            </a:r>
            <a:r>
              <a:rPr sz="2000" b="1" spc="-31" dirty="0">
                <a:latin typeface="Arial"/>
                <a:cs typeface="Arial"/>
              </a:rPr>
              <a:t> </a:t>
            </a:r>
            <a:r>
              <a:rPr sz="2000" b="1" spc="-11" dirty="0">
                <a:latin typeface="Arial"/>
                <a:cs typeface="Arial"/>
              </a:rPr>
              <a:t>group</a:t>
            </a:r>
            <a:endParaRPr sz="2000">
              <a:latin typeface="Arial"/>
              <a:cs typeface="Arial"/>
            </a:endParaRPr>
          </a:p>
          <a:p>
            <a:pPr marL="50799">
              <a:spcBef>
                <a:spcPts val="1200"/>
              </a:spcBef>
              <a:tabLst>
                <a:tab pos="411470" algn="l"/>
              </a:tabLst>
            </a:pPr>
            <a:r>
              <a:rPr sz="2000" b="1" spc="-25" dirty="0">
                <a:latin typeface="Arial"/>
                <a:cs typeface="Arial"/>
              </a:rPr>
              <a:t>z</a:t>
            </a:r>
            <a:r>
              <a:rPr sz="1951" b="1" spc="-37" baseline="-21367" dirty="0">
                <a:latin typeface="Arial"/>
                <a:cs typeface="Arial"/>
              </a:rPr>
              <a:t>1</a:t>
            </a:r>
            <a:r>
              <a:rPr sz="1951" b="1" baseline="-21367" dirty="0">
                <a:latin typeface="Arial"/>
                <a:cs typeface="Arial"/>
              </a:rPr>
              <a:t>	</a:t>
            </a:r>
            <a:r>
              <a:rPr sz="2000" b="1" dirty="0">
                <a:latin typeface="Arial"/>
                <a:cs typeface="Arial"/>
              </a:rPr>
              <a:t>=</a:t>
            </a:r>
            <a:r>
              <a:rPr sz="2000" b="1" spc="-35" dirty="0">
                <a:latin typeface="Arial"/>
                <a:cs typeface="Arial"/>
              </a:rPr>
              <a:t> </a:t>
            </a:r>
            <a:r>
              <a:rPr sz="2000" b="1" dirty="0">
                <a:latin typeface="Arial"/>
                <a:cs typeface="Arial"/>
              </a:rPr>
              <a:t>1.96</a:t>
            </a:r>
            <a:r>
              <a:rPr sz="2000" b="1" spc="-20" dirty="0">
                <a:latin typeface="Arial"/>
                <a:cs typeface="Arial"/>
              </a:rPr>
              <a:t> </a:t>
            </a:r>
            <a:r>
              <a:rPr sz="2000" b="1" dirty="0">
                <a:latin typeface="Arial"/>
                <a:cs typeface="Arial"/>
              </a:rPr>
              <a:t>for</a:t>
            </a:r>
            <a:r>
              <a:rPr sz="2000" b="1" spc="-20" dirty="0">
                <a:latin typeface="Arial"/>
                <a:cs typeface="Arial"/>
              </a:rPr>
              <a:t> </a:t>
            </a:r>
            <a:r>
              <a:rPr sz="2000" b="1" dirty="0">
                <a:latin typeface="Arial"/>
                <a:cs typeface="Arial"/>
              </a:rPr>
              <a:t>5%</a:t>
            </a:r>
            <a:r>
              <a:rPr sz="2000" b="1" spc="-31" dirty="0">
                <a:latin typeface="Arial"/>
                <a:cs typeface="Arial"/>
              </a:rPr>
              <a:t> </a:t>
            </a:r>
            <a:r>
              <a:rPr sz="2000" b="1" dirty="0">
                <a:latin typeface="Arial"/>
                <a:cs typeface="Arial"/>
              </a:rPr>
              <a:t>alpha</a:t>
            </a:r>
            <a:r>
              <a:rPr sz="2000" b="1" spc="-25" dirty="0">
                <a:latin typeface="Arial"/>
                <a:cs typeface="Arial"/>
              </a:rPr>
              <a:t> </a:t>
            </a:r>
            <a:r>
              <a:rPr sz="2000" b="1" spc="-11" dirty="0">
                <a:latin typeface="Arial"/>
                <a:cs typeface="Arial"/>
              </a:rPr>
              <a:t>error</a:t>
            </a:r>
            <a:endParaRPr sz="2000">
              <a:latin typeface="Arial"/>
              <a:cs typeface="Arial"/>
            </a:endParaRPr>
          </a:p>
          <a:p>
            <a:pPr marL="50799">
              <a:spcBef>
                <a:spcPts val="1200"/>
              </a:spcBef>
              <a:tabLst>
                <a:tab pos="411470" algn="l"/>
              </a:tabLst>
            </a:pPr>
            <a:r>
              <a:rPr sz="2000" b="1" spc="-25" dirty="0">
                <a:latin typeface="Arial"/>
                <a:cs typeface="Arial"/>
              </a:rPr>
              <a:t>z</a:t>
            </a:r>
            <a:r>
              <a:rPr sz="1951" b="1" spc="-37" baseline="-21367" dirty="0">
                <a:latin typeface="Arial"/>
                <a:cs typeface="Arial"/>
              </a:rPr>
              <a:t>2</a:t>
            </a:r>
            <a:r>
              <a:rPr sz="1951" b="1" baseline="-21367" dirty="0">
                <a:latin typeface="Arial"/>
                <a:cs typeface="Arial"/>
              </a:rPr>
              <a:t>	</a:t>
            </a:r>
            <a:r>
              <a:rPr sz="2000" b="1" dirty="0">
                <a:latin typeface="Arial"/>
                <a:cs typeface="Arial"/>
              </a:rPr>
              <a:t>=</a:t>
            </a:r>
            <a:r>
              <a:rPr sz="2000" b="1" spc="-31" dirty="0">
                <a:latin typeface="Arial"/>
                <a:cs typeface="Arial"/>
              </a:rPr>
              <a:t> </a:t>
            </a:r>
            <a:r>
              <a:rPr sz="2000" b="1" dirty="0">
                <a:latin typeface="Arial"/>
                <a:cs typeface="Arial"/>
              </a:rPr>
              <a:t>1.64</a:t>
            </a:r>
            <a:r>
              <a:rPr sz="2000" b="1" spc="-20" dirty="0">
                <a:latin typeface="Arial"/>
                <a:cs typeface="Arial"/>
              </a:rPr>
              <a:t> </a:t>
            </a:r>
            <a:r>
              <a:rPr sz="2000" b="1" dirty="0">
                <a:latin typeface="Arial"/>
                <a:cs typeface="Arial"/>
              </a:rPr>
              <a:t>for</a:t>
            </a:r>
            <a:r>
              <a:rPr sz="2000" b="1" spc="-20" dirty="0">
                <a:latin typeface="Arial"/>
                <a:cs typeface="Arial"/>
              </a:rPr>
              <a:t> </a:t>
            </a:r>
            <a:r>
              <a:rPr sz="2000" b="1" dirty="0">
                <a:latin typeface="Arial"/>
                <a:cs typeface="Arial"/>
              </a:rPr>
              <a:t>95%</a:t>
            </a:r>
            <a:r>
              <a:rPr sz="2000" b="1" spc="-25" dirty="0">
                <a:latin typeface="Arial"/>
                <a:cs typeface="Arial"/>
              </a:rPr>
              <a:t> </a:t>
            </a:r>
            <a:r>
              <a:rPr sz="2000" b="1" spc="-20" dirty="0">
                <a:latin typeface="Arial"/>
                <a:cs typeface="Arial"/>
              </a:rPr>
              <a:t>power</a:t>
            </a:r>
            <a:endParaRPr sz="2000">
              <a:latin typeface="Arial"/>
              <a:cs typeface="Arial"/>
            </a:endParaRPr>
          </a:p>
          <a:p>
            <a:pPr marL="469888">
              <a:spcBef>
                <a:spcPts val="1205"/>
              </a:spcBef>
            </a:pPr>
            <a:r>
              <a:rPr sz="2000" b="1" dirty="0">
                <a:latin typeface="Arial"/>
                <a:cs typeface="Arial"/>
              </a:rPr>
              <a:t>=</a:t>
            </a:r>
            <a:r>
              <a:rPr sz="2000" b="1" spc="-20" dirty="0">
                <a:latin typeface="Arial"/>
                <a:cs typeface="Arial"/>
              </a:rPr>
              <a:t> </a:t>
            </a:r>
            <a:r>
              <a:rPr sz="2000" b="1" dirty="0">
                <a:latin typeface="Arial"/>
                <a:cs typeface="Arial"/>
              </a:rPr>
              <a:t>1.28</a:t>
            </a:r>
            <a:r>
              <a:rPr sz="2000" b="1" spc="-31" dirty="0">
                <a:latin typeface="Arial"/>
                <a:cs typeface="Arial"/>
              </a:rPr>
              <a:t> </a:t>
            </a:r>
            <a:r>
              <a:rPr sz="2000" b="1" dirty="0">
                <a:latin typeface="Arial"/>
                <a:cs typeface="Arial"/>
              </a:rPr>
              <a:t>for</a:t>
            </a:r>
            <a:r>
              <a:rPr sz="2000" b="1" spc="-20" dirty="0">
                <a:latin typeface="Arial"/>
                <a:cs typeface="Arial"/>
              </a:rPr>
              <a:t> </a:t>
            </a:r>
            <a:r>
              <a:rPr sz="2000" b="1" dirty="0">
                <a:latin typeface="Arial"/>
                <a:cs typeface="Arial"/>
              </a:rPr>
              <a:t>90%</a:t>
            </a:r>
            <a:r>
              <a:rPr sz="2000" b="1" spc="-25" dirty="0">
                <a:latin typeface="Arial"/>
                <a:cs typeface="Arial"/>
              </a:rPr>
              <a:t> </a:t>
            </a:r>
            <a:r>
              <a:rPr sz="2000" b="1" spc="-20" dirty="0">
                <a:latin typeface="Arial"/>
                <a:cs typeface="Arial"/>
              </a:rPr>
              <a:t>power</a:t>
            </a:r>
            <a:endParaRPr sz="2000">
              <a:latin typeface="Arial"/>
              <a:cs typeface="Arial"/>
            </a:endParaRPr>
          </a:p>
          <a:p>
            <a:pPr marL="469888">
              <a:spcBef>
                <a:spcPts val="1200"/>
              </a:spcBef>
            </a:pPr>
            <a:r>
              <a:rPr sz="2000" b="1" dirty="0">
                <a:latin typeface="Arial"/>
                <a:cs typeface="Arial"/>
              </a:rPr>
              <a:t>=</a:t>
            </a:r>
            <a:r>
              <a:rPr sz="2000" b="1" spc="-20" dirty="0">
                <a:latin typeface="Arial"/>
                <a:cs typeface="Arial"/>
              </a:rPr>
              <a:t> </a:t>
            </a:r>
            <a:r>
              <a:rPr sz="2000" b="1" dirty="0">
                <a:latin typeface="Arial"/>
                <a:cs typeface="Arial"/>
              </a:rPr>
              <a:t>0,84</a:t>
            </a:r>
            <a:r>
              <a:rPr sz="2000" b="1" spc="-31" dirty="0">
                <a:latin typeface="Arial"/>
                <a:cs typeface="Arial"/>
              </a:rPr>
              <a:t> </a:t>
            </a:r>
            <a:r>
              <a:rPr sz="2000" b="1" dirty="0">
                <a:latin typeface="Arial"/>
                <a:cs typeface="Arial"/>
              </a:rPr>
              <a:t>for</a:t>
            </a:r>
            <a:r>
              <a:rPr sz="2000" b="1" spc="-20" dirty="0">
                <a:latin typeface="Arial"/>
                <a:cs typeface="Arial"/>
              </a:rPr>
              <a:t> </a:t>
            </a:r>
            <a:r>
              <a:rPr sz="2000" b="1" dirty="0">
                <a:latin typeface="Arial"/>
                <a:cs typeface="Arial"/>
              </a:rPr>
              <a:t>80%</a:t>
            </a:r>
            <a:r>
              <a:rPr sz="2000" b="1" spc="-25" dirty="0">
                <a:latin typeface="Arial"/>
                <a:cs typeface="Arial"/>
              </a:rPr>
              <a:t> </a:t>
            </a:r>
            <a:r>
              <a:rPr sz="2000" b="1" spc="-20" dirty="0">
                <a:latin typeface="Arial"/>
                <a:cs typeface="Arial"/>
              </a:rPr>
              <a:t>power</a:t>
            </a:r>
            <a:endParaRPr sz="2000">
              <a:latin typeface="Arial"/>
              <a:cs typeface="Arial"/>
            </a:endParaRPr>
          </a:p>
          <a:p>
            <a:pPr marL="50799">
              <a:spcBef>
                <a:spcPts val="1435"/>
              </a:spcBef>
              <a:tabLst>
                <a:tab pos="993750" algn="l"/>
              </a:tabLst>
            </a:pPr>
            <a:r>
              <a:rPr b="1" dirty="0">
                <a:latin typeface="Arial"/>
                <a:cs typeface="Arial"/>
              </a:rPr>
              <a:t>r</a:t>
            </a:r>
            <a:r>
              <a:rPr b="1" baseline="-20833" dirty="0">
                <a:latin typeface="Arial"/>
                <a:cs typeface="Arial"/>
              </a:rPr>
              <a:t>2</a:t>
            </a:r>
            <a:r>
              <a:rPr b="1" spc="307" baseline="-20833" dirty="0">
                <a:latin typeface="Arial"/>
                <a:cs typeface="Arial"/>
              </a:rPr>
              <a:t> </a:t>
            </a:r>
            <a:r>
              <a:rPr b="1" dirty="0">
                <a:latin typeface="Arial"/>
                <a:cs typeface="Arial"/>
              </a:rPr>
              <a:t>–</a:t>
            </a:r>
            <a:r>
              <a:rPr b="1" spc="-5" dirty="0">
                <a:latin typeface="Arial"/>
                <a:cs typeface="Arial"/>
              </a:rPr>
              <a:t> </a:t>
            </a:r>
            <a:r>
              <a:rPr b="1" spc="-25" dirty="0">
                <a:latin typeface="Arial"/>
                <a:cs typeface="Arial"/>
              </a:rPr>
              <a:t>r</a:t>
            </a:r>
            <a:r>
              <a:rPr b="1" spc="-37" baseline="-20833" dirty="0">
                <a:latin typeface="Arial"/>
                <a:cs typeface="Arial"/>
              </a:rPr>
              <a:t>1</a:t>
            </a:r>
            <a:r>
              <a:rPr b="1" baseline="-20833" dirty="0">
                <a:latin typeface="Arial"/>
                <a:cs typeface="Arial"/>
              </a:rPr>
              <a:t>	</a:t>
            </a:r>
            <a:r>
              <a:rPr sz="2000" b="1" dirty="0">
                <a:latin typeface="Arial"/>
                <a:cs typeface="Arial"/>
              </a:rPr>
              <a:t>=</a:t>
            </a:r>
            <a:r>
              <a:rPr sz="2000" b="1" spc="-55" dirty="0">
                <a:latin typeface="Arial"/>
                <a:cs typeface="Arial"/>
              </a:rPr>
              <a:t> </a:t>
            </a:r>
            <a:r>
              <a:rPr sz="2000" b="1" dirty="0">
                <a:latin typeface="Arial"/>
                <a:cs typeface="Arial"/>
              </a:rPr>
              <a:t>Minimum</a:t>
            </a:r>
            <a:r>
              <a:rPr sz="2000" b="1" spc="-31" dirty="0">
                <a:latin typeface="Arial"/>
                <a:cs typeface="Arial"/>
              </a:rPr>
              <a:t> </a:t>
            </a:r>
            <a:r>
              <a:rPr sz="2000" b="1" dirty="0">
                <a:latin typeface="Arial"/>
                <a:cs typeface="Arial"/>
              </a:rPr>
              <a:t>meaningful</a:t>
            </a:r>
            <a:r>
              <a:rPr sz="2000" b="1" spc="-55" dirty="0">
                <a:latin typeface="Arial"/>
                <a:cs typeface="Arial"/>
              </a:rPr>
              <a:t> </a:t>
            </a:r>
            <a:r>
              <a:rPr sz="2000" b="1" dirty="0">
                <a:latin typeface="Arial"/>
                <a:cs typeface="Arial"/>
              </a:rPr>
              <a:t>difference</a:t>
            </a:r>
            <a:r>
              <a:rPr sz="2000" b="1" spc="-65" dirty="0">
                <a:latin typeface="Arial"/>
                <a:cs typeface="Arial"/>
              </a:rPr>
              <a:t> </a:t>
            </a:r>
            <a:r>
              <a:rPr sz="2000" b="1" dirty="0">
                <a:latin typeface="Arial"/>
                <a:cs typeface="Arial"/>
              </a:rPr>
              <a:t>in</a:t>
            </a:r>
            <a:r>
              <a:rPr sz="2000" b="1" spc="-40" dirty="0">
                <a:latin typeface="Arial"/>
                <a:cs typeface="Arial"/>
              </a:rPr>
              <a:t> </a:t>
            </a:r>
            <a:r>
              <a:rPr sz="2000" b="1" spc="-11" dirty="0">
                <a:latin typeface="Arial"/>
                <a:cs typeface="Arial"/>
              </a:rPr>
              <a:t>rates</a:t>
            </a:r>
            <a:endParaRPr sz="2000">
              <a:latin typeface="Arial"/>
              <a:cs typeface="Arial"/>
            </a:endParaRPr>
          </a:p>
          <a:p>
            <a:pPr marL="50799">
              <a:spcBef>
                <a:spcPts val="405"/>
              </a:spcBef>
              <a:tabLst>
                <a:tab pos="1205835" algn="l"/>
              </a:tabLst>
            </a:pPr>
            <a:r>
              <a:rPr sz="2000" b="1" spc="-11" dirty="0">
                <a:latin typeface="Arial"/>
                <a:cs typeface="Arial"/>
              </a:rPr>
              <a:t>between</a:t>
            </a:r>
            <a:r>
              <a:rPr sz="2000" b="1" dirty="0">
                <a:latin typeface="Arial"/>
                <a:cs typeface="Arial"/>
              </a:rPr>
              <a:t>	intervention</a:t>
            </a:r>
            <a:r>
              <a:rPr sz="2000" b="1" spc="-45" dirty="0">
                <a:latin typeface="Arial"/>
                <a:cs typeface="Arial"/>
              </a:rPr>
              <a:t> </a:t>
            </a:r>
            <a:r>
              <a:rPr sz="2000" b="1" dirty="0">
                <a:latin typeface="Arial"/>
                <a:cs typeface="Arial"/>
              </a:rPr>
              <a:t>&amp;</a:t>
            </a:r>
            <a:r>
              <a:rPr sz="2000" b="1" spc="-15" dirty="0">
                <a:latin typeface="Arial"/>
                <a:cs typeface="Arial"/>
              </a:rPr>
              <a:t> </a:t>
            </a:r>
            <a:r>
              <a:rPr sz="2000" b="1" dirty="0">
                <a:latin typeface="Arial"/>
                <a:cs typeface="Arial"/>
              </a:rPr>
              <a:t>control</a:t>
            </a:r>
            <a:r>
              <a:rPr sz="2000" b="1" spc="-45" dirty="0">
                <a:latin typeface="Arial"/>
                <a:cs typeface="Arial"/>
              </a:rPr>
              <a:t> </a:t>
            </a:r>
            <a:r>
              <a:rPr sz="2000" b="1" spc="-11" dirty="0">
                <a:latin typeface="Arial"/>
                <a:cs typeface="Arial"/>
              </a:rPr>
              <a:t>groups</a:t>
            </a:r>
            <a:endParaRPr sz="2000">
              <a:latin typeface="Arial"/>
              <a:cs typeface="Arial"/>
            </a:endParaRPr>
          </a:p>
        </p:txBody>
      </p:sp>
      <p:sp>
        <p:nvSpPr>
          <p:cNvPr id="7" name="object 7"/>
          <p:cNvSpPr txBox="1"/>
          <p:nvPr/>
        </p:nvSpPr>
        <p:spPr>
          <a:xfrm>
            <a:off x="3133979" y="1361948"/>
            <a:ext cx="373380" cy="321242"/>
          </a:xfrm>
          <a:prstGeom prst="rect">
            <a:avLst/>
          </a:prstGeom>
        </p:spPr>
        <p:txBody>
          <a:bodyPr vert="horz" wrap="square" lIns="0" tIns="13335" rIns="0" bIns="0" rtlCol="0">
            <a:spAutoFit/>
          </a:bodyPr>
          <a:lstStyle/>
          <a:p>
            <a:pPr>
              <a:spcBef>
                <a:spcPts val="105"/>
              </a:spcBef>
            </a:pPr>
            <a:r>
              <a:rPr sz="2000" b="1" dirty="0">
                <a:latin typeface="Arial"/>
                <a:cs typeface="Arial"/>
              </a:rPr>
              <a:t>y</a:t>
            </a:r>
            <a:r>
              <a:rPr sz="2000" b="1" spc="-5" dirty="0">
                <a:latin typeface="Arial"/>
                <a:cs typeface="Arial"/>
              </a:rPr>
              <a:t> </a:t>
            </a:r>
            <a:r>
              <a:rPr sz="2000" b="1" spc="-51" dirty="0">
                <a:latin typeface="Arial"/>
                <a:cs typeface="Arial"/>
              </a:rPr>
              <a:t>=</a:t>
            </a:r>
            <a:endParaRPr sz="2000">
              <a:latin typeface="Arial"/>
              <a:cs typeface="Arial"/>
            </a:endParaRPr>
          </a:p>
        </p:txBody>
      </p:sp>
      <p:sp>
        <p:nvSpPr>
          <p:cNvPr id="8" name="object 8"/>
          <p:cNvSpPr txBox="1"/>
          <p:nvPr/>
        </p:nvSpPr>
        <p:spPr>
          <a:xfrm>
            <a:off x="4030601" y="969366"/>
            <a:ext cx="2017395" cy="911468"/>
          </a:xfrm>
          <a:prstGeom prst="rect">
            <a:avLst/>
          </a:prstGeom>
        </p:spPr>
        <p:txBody>
          <a:bodyPr vert="horz" wrap="square" lIns="0" tIns="12700" rIns="0" bIns="0" rtlCol="0">
            <a:spAutoFit/>
          </a:bodyPr>
          <a:lstStyle/>
          <a:p>
            <a:pPr marL="461634" marR="30479" indent="-436869">
              <a:lnSpc>
                <a:spcPct val="155800"/>
              </a:lnSpc>
              <a:spcBef>
                <a:spcPts val="100"/>
              </a:spcBef>
              <a:tabLst>
                <a:tab pos="1008989" algn="l"/>
                <a:tab pos="1206470" algn="l"/>
              </a:tabLst>
            </a:pPr>
            <a:r>
              <a:rPr sz="2000" b="1" dirty="0">
                <a:latin typeface="Arial"/>
                <a:cs typeface="Arial"/>
              </a:rPr>
              <a:t>(z</a:t>
            </a:r>
            <a:r>
              <a:rPr sz="2000" b="1" spc="-11" dirty="0">
                <a:latin typeface="Arial"/>
                <a:cs typeface="Arial"/>
              </a:rPr>
              <a:t> </a:t>
            </a:r>
            <a:r>
              <a:rPr sz="1951" b="1" baseline="-21367" dirty="0">
                <a:latin typeface="Arial"/>
                <a:cs typeface="Arial"/>
              </a:rPr>
              <a:t>1</a:t>
            </a:r>
            <a:r>
              <a:rPr sz="2000" b="1" dirty="0">
                <a:latin typeface="Arial"/>
                <a:cs typeface="Arial"/>
              </a:rPr>
              <a:t>+ z</a:t>
            </a:r>
            <a:r>
              <a:rPr sz="1951" b="1" baseline="-21367" dirty="0">
                <a:latin typeface="Arial"/>
                <a:cs typeface="Arial"/>
              </a:rPr>
              <a:t>2</a:t>
            </a:r>
            <a:r>
              <a:rPr sz="2000" b="1" dirty="0">
                <a:latin typeface="Arial"/>
                <a:cs typeface="Arial"/>
              </a:rPr>
              <a:t>)</a:t>
            </a:r>
            <a:r>
              <a:rPr sz="2000" b="1" spc="-200" dirty="0">
                <a:latin typeface="Arial"/>
                <a:cs typeface="Arial"/>
              </a:rPr>
              <a:t> </a:t>
            </a:r>
            <a:r>
              <a:rPr sz="1951" b="1" spc="-75" baseline="25641" dirty="0">
                <a:latin typeface="Arial"/>
                <a:cs typeface="Arial"/>
              </a:rPr>
              <a:t>2</a:t>
            </a:r>
            <a:r>
              <a:rPr sz="1951" b="1" baseline="25641" dirty="0">
                <a:latin typeface="Arial"/>
                <a:cs typeface="Arial"/>
              </a:rPr>
              <a:t>	</a:t>
            </a:r>
            <a:r>
              <a:rPr sz="2000" b="1" dirty="0">
                <a:latin typeface="Arial"/>
                <a:cs typeface="Arial"/>
              </a:rPr>
              <a:t>(r</a:t>
            </a:r>
            <a:r>
              <a:rPr sz="1951" b="1" baseline="-21367" dirty="0">
                <a:latin typeface="Arial"/>
                <a:cs typeface="Arial"/>
              </a:rPr>
              <a:t>1</a:t>
            </a:r>
            <a:r>
              <a:rPr sz="2000" b="1" dirty="0">
                <a:latin typeface="Arial"/>
                <a:cs typeface="Arial"/>
              </a:rPr>
              <a:t>+</a:t>
            </a:r>
            <a:r>
              <a:rPr sz="2000" b="1" spc="-25" dirty="0">
                <a:latin typeface="Arial"/>
                <a:cs typeface="Arial"/>
              </a:rPr>
              <a:t> r</a:t>
            </a:r>
            <a:r>
              <a:rPr sz="1951" b="1" spc="-37" baseline="-21367" dirty="0">
                <a:latin typeface="Arial"/>
                <a:cs typeface="Arial"/>
              </a:rPr>
              <a:t>2</a:t>
            </a:r>
            <a:r>
              <a:rPr sz="2000" b="1" spc="-25" dirty="0">
                <a:latin typeface="Arial"/>
                <a:cs typeface="Arial"/>
              </a:rPr>
              <a:t>) </a:t>
            </a:r>
            <a:r>
              <a:rPr sz="2000" b="1" dirty="0">
                <a:latin typeface="Arial"/>
                <a:cs typeface="Arial"/>
              </a:rPr>
              <a:t>(r</a:t>
            </a:r>
            <a:r>
              <a:rPr sz="1951" b="1" baseline="-21367" dirty="0">
                <a:latin typeface="Arial"/>
                <a:cs typeface="Arial"/>
              </a:rPr>
              <a:t>2 </a:t>
            </a:r>
            <a:r>
              <a:rPr sz="2000" b="1" spc="-60" dirty="0">
                <a:latin typeface="Arial"/>
                <a:cs typeface="Arial"/>
              </a:rPr>
              <a:t>-</a:t>
            </a:r>
            <a:r>
              <a:rPr sz="2000" b="1" dirty="0">
                <a:latin typeface="Arial"/>
                <a:cs typeface="Arial"/>
              </a:rPr>
              <a:t>	</a:t>
            </a:r>
            <a:r>
              <a:rPr sz="2000" b="1" spc="-20" dirty="0">
                <a:latin typeface="Arial"/>
                <a:cs typeface="Arial"/>
              </a:rPr>
              <a:t>r</a:t>
            </a:r>
            <a:r>
              <a:rPr sz="1951" b="1" spc="-31" baseline="-21367" dirty="0">
                <a:latin typeface="Arial"/>
                <a:cs typeface="Arial"/>
              </a:rPr>
              <a:t>1</a:t>
            </a:r>
            <a:r>
              <a:rPr sz="2000" b="1" spc="-20" dirty="0">
                <a:latin typeface="Arial"/>
                <a:cs typeface="Arial"/>
              </a:rPr>
              <a:t>)</a:t>
            </a:r>
            <a:r>
              <a:rPr sz="1951" b="1" spc="-31" baseline="25641" dirty="0">
                <a:latin typeface="Arial"/>
                <a:cs typeface="Arial"/>
              </a:rPr>
              <a:t>2</a:t>
            </a:r>
            <a:endParaRPr sz="1951" baseline="25641">
              <a:latin typeface="Arial"/>
              <a:cs typeface="Arial"/>
            </a:endParaRPr>
          </a:p>
        </p:txBody>
      </p:sp>
      <p:sp>
        <p:nvSpPr>
          <p:cNvPr id="9" name="object 9"/>
          <p:cNvSpPr/>
          <p:nvPr/>
        </p:nvSpPr>
        <p:spPr>
          <a:xfrm>
            <a:off x="3736848" y="1533144"/>
            <a:ext cx="2399031" cy="0"/>
          </a:xfrm>
          <a:custGeom>
            <a:avLst/>
            <a:gdLst/>
            <a:ahLst/>
            <a:cxnLst/>
            <a:rect l="l" t="t" r="r" b="b"/>
            <a:pathLst>
              <a:path w="2399029">
                <a:moveTo>
                  <a:pt x="0" y="0"/>
                </a:moveTo>
                <a:lnTo>
                  <a:pt x="2398776" y="0"/>
                </a:lnTo>
              </a:path>
            </a:pathLst>
          </a:custGeom>
          <a:ln w="9144">
            <a:solidFill>
              <a:srgbClr val="000000"/>
            </a:solidFill>
          </a:ln>
        </p:spPr>
        <p:txBody>
          <a:bodyPr wrap="square" lIns="0" tIns="0" rIns="0" bIns="0" rtlCol="0"/>
          <a:lstStyle/>
          <a:p>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5009518" y="6365159"/>
            <a:ext cx="626745" cy="321883"/>
          </a:xfrm>
          <a:prstGeom prst="rect">
            <a:avLst/>
          </a:prstGeom>
        </p:spPr>
        <p:txBody>
          <a:bodyPr vert="horz" wrap="square" lIns="0" tIns="0" rIns="0" bIns="0" rtlCol="0">
            <a:spAutoFit/>
          </a:bodyPr>
          <a:lstStyle/>
          <a:p>
            <a:pPr marL="12700">
              <a:lnSpc>
                <a:spcPts val="2755"/>
              </a:lnSpc>
            </a:pPr>
            <a:r>
              <a:rPr dirty="0">
                <a:latin typeface="Arial"/>
                <a:cs typeface="Arial"/>
              </a:rPr>
              <a:t>n=</a:t>
            </a:r>
            <a:r>
              <a:rPr spc="-11" dirty="0">
                <a:latin typeface="Arial"/>
                <a:cs typeface="Arial"/>
              </a:rPr>
              <a:t> </a:t>
            </a:r>
            <a:r>
              <a:rPr spc="-51" dirty="0">
                <a:latin typeface="Arial"/>
                <a:cs typeface="Arial"/>
              </a:rPr>
              <a:t>?</a:t>
            </a:r>
            <a:endParaRPr>
              <a:latin typeface="Arial"/>
              <a:cs typeface="Arial"/>
            </a:endParaRPr>
          </a:p>
        </p:txBody>
      </p:sp>
      <p:sp>
        <p:nvSpPr>
          <p:cNvPr id="12" name="object 12"/>
          <p:cNvSpPr txBox="1"/>
          <p:nvPr/>
        </p:nvSpPr>
        <p:spPr>
          <a:xfrm>
            <a:off x="1351283" y="6410687"/>
            <a:ext cx="2792095" cy="294953"/>
          </a:xfrm>
          <a:prstGeom prst="rect">
            <a:avLst/>
          </a:prstGeom>
        </p:spPr>
        <p:txBody>
          <a:bodyPr vert="horz" wrap="square" lIns="0" tIns="0" rIns="0" bIns="0" rtlCol="0">
            <a:spAutoFit/>
          </a:bodyPr>
          <a:lstStyle/>
          <a:p>
            <a:pPr marL="12700">
              <a:lnSpc>
                <a:spcPts val="2315"/>
              </a:lnSpc>
            </a:pPr>
            <a:r>
              <a:rPr sz="2000" dirty="0">
                <a:latin typeface="Arial"/>
                <a:cs typeface="Arial"/>
              </a:rPr>
              <a:t>z</a:t>
            </a:r>
            <a:r>
              <a:rPr sz="1951" baseline="-21367" dirty="0">
                <a:latin typeface="Arial"/>
                <a:cs typeface="Arial"/>
              </a:rPr>
              <a:t>2</a:t>
            </a:r>
            <a:r>
              <a:rPr sz="1951" spc="271" baseline="-21367" dirty="0">
                <a:latin typeface="Arial"/>
                <a:cs typeface="Arial"/>
              </a:rPr>
              <a:t> </a:t>
            </a:r>
            <a:r>
              <a:rPr sz="2000" dirty="0">
                <a:latin typeface="Arial"/>
                <a:cs typeface="Arial"/>
              </a:rPr>
              <a:t>=</a:t>
            </a:r>
            <a:r>
              <a:rPr sz="2000" spc="-20" dirty="0">
                <a:latin typeface="Arial"/>
                <a:cs typeface="Arial"/>
              </a:rPr>
              <a:t> </a:t>
            </a:r>
            <a:r>
              <a:rPr sz="2000" dirty="0">
                <a:latin typeface="Arial"/>
                <a:cs typeface="Arial"/>
              </a:rPr>
              <a:t>0.84</a:t>
            </a:r>
            <a:r>
              <a:rPr sz="2000" spc="-11" dirty="0">
                <a:latin typeface="Arial"/>
                <a:cs typeface="Arial"/>
              </a:rPr>
              <a:t> </a:t>
            </a:r>
            <a:r>
              <a:rPr sz="2000" dirty="0">
                <a:latin typeface="Arial"/>
                <a:cs typeface="Arial"/>
              </a:rPr>
              <a:t>for</a:t>
            </a:r>
            <a:r>
              <a:rPr sz="2000" spc="-11" dirty="0">
                <a:latin typeface="Arial"/>
                <a:cs typeface="Arial"/>
              </a:rPr>
              <a:t> </a:t>
            </a:r>
            <a:r>
              <a:rPr sz="2000" dirty="0">
                <a:latin typeface="Arial"/>
                <a:cs typeface="Arial"/>
              </a:rPr>
              <a:t>80%</a:t>
            </a:r>
            <a:r>
              <a:rPr sz="2000" spc="-20" dirty="0">
                <a:latin typeface="Arial"/>
                <a:cs typeface="Arial"/>
              </a:rPr>
              <a:t> </a:t>
            </a:r>
            <a:r>
              <a:rPr sz="2000" spc="-11" dirty="0">
                <a:latin typeface="Arial"/>
                <a:cs typeface="Arial"/>
              </a:rPr>
              <a:t>power,</a:t>
            </a:r>
            <a:endParaRPr sz="2000">
              <a:latin typeface="Arial"/>
              <a:cs typeface="Arial"/>
            </a:endParaRPr>
          </a:p>
        </p:txBody>
      </p:sp>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77</a:t>
            </a:r>
            <a:endParaRPr sz="1400">
              <a:latin typeface="Times New Roman"/>
              <a:cs typeface="Times New Roman"/>
            </a:endParaRPr>
          </a:p>
        </p:txBody>
      </p:sp>
      <p:sp>
        <p:nvSpPr>
          <p:cNvPr id="3" name="object 3"/>
          <p:cNvSpPr txBox="1">
            <a:spLocks noGrp="1"/>
          </p:cNvSpPr>
          <p:nvPr>
            <p:ph type="title"/>
          </p:nvPr>
        </p:nvSpPr>
        <p:spPr>
          <a:xfrm>
            <a:off x="473151" y="574930"/>
            <a:ext cx="1821180" cy="382156"/>
          </a:xfrm>
          <a:prstGeom prst="rect">
            <a:avLst/>
          </a:prstGeom>
        </p:spPr>
        <p:txBody>
          <a:bodyPr vert="horz" wrap="square" lIns="0" tIns="12700" rIns="0" bIns="0" rtlCol="0">
            <a:spAutoFit/>
          </a:bodyPr>
          <a:lstStyle/>
          <a:p>
            <a:pPr marL="12700">
              <a:spcBef>
                <a:spcPts val="100"/>
              </a:spcBef>
            </a:pPr>
            <a:r>
              <a:rPr sz="2400" dirty="0"/>
              <a:t>EXERCISE</a:t>
            </a:r>
            <a:r>
              <a:rPr sz="2400" spc="-40" dirty="0"/>
              <a:t> </a:t>
            </a:r>
            <a:r>
              <a:rPr sz="2400" spc="-51" dirty="0"/>
              <a:t>1</a:t>
            </a:r>
            <a:endParaRPr sz="2400"/>
          </a:p>
        </p:txBody>
      </p:sp>
      <p:sp>
        <p:nvSpPr>
          <p:cNvPr id="4" name="object 4"/>
          <p:cNvSpPr txBox="1"/>
          <p:nvPr/>
        </p:nvSpPr>
        <p:spPr>
          <a:xfrm>
            <a:off x="436577" y="1033402"/>
            <a:ext cx="1564005" cy="1090683"/>
          </a:xfrm>
          <a:prstGeom prst="rect">
            <a:avLst/>
          </a:prstGeom>
        </p:spPr>
        <p:txBody>
          <a:bodyPr vert="horz" wrap="square" lIns="0" tIns="13335" rIns="0" bIns="0" rtlCol="0">
            <a:spAutoFit/>
          </a:bodyPr>
          <a:lstStyle/>
          <a:p>
            <a:pPr marL="12700" marR="5080">
              <a:spcBef>
                <a:spcPts val="105"/>
              </a:spcBef>
            </a:pPr>
            <a:r>
              <a:rPr sz="2000" b="1" spc="-11" dirty="0">
                <a:latin typeface="Arial"/>
                <a:cs typeface="Arial"/>
              </a:rPr>
              <a:t>Intervention: </a:t>
            </a:r>
            <a:r>
              <a:rPr sz="2000" b="1" spc="-25" dirty="0">
                <a:latin typeface="Arial"/>
                <a:cs typeface="Arial"/>
              </a:rPr>
              <a:t>age</a:t>
            </a:r>
            <a:endParaRPr sz="2000">
              <a:latin typeface="Arial"/>
              <a:cs typeface="Arial"/>
            </a:endParaRPr>
          </a:p>
          <a:p>
            <a:pPr marL="12700">
              <a:spcBef>
                <a:spcPts val="1200"/>
              </a:spcBef>
            </a:pPr>
            <a:r>
              <a:rPr sz="2000" b="1" spc="-11" dirty="0">
                <a:latin typeface="Arial"/>
                <a:cs typeface="Arial"/>
              </a:rPr>
              <a:t>Outcomes:</a:t>
            </a:r>
            <a:endParaRPr sz="2000">
              <a:latin typeface="Arial"/>
              <a:cs typeface="Arial"/>
            </a:endParaRPr>
          </a:p>
        </p:txBody>
      </p:sp>
      <p:sp>
        <p:nvSpPr>
          <p:cNvPr id="5" name="object 5"/>
          <p:cNvSpPr txBox="1"/>
          <p:nvPr/>
        </p:nvSpPr>
        <p:spPr>
          <a:xfrm>
            <a:off x="2265679" y="1033400"/>
            <a:ext cx="6327140" cy="321242"/>
          </a:xfrm>
          <a:prstGeom prst="rect">
            <a:avLst/>
          </a:prstGeom>
        </p:spPr>
        <p:txBody>
          <a:bodyPr vert="horz" wrap="square" lIns="0" tIns="13335" rIns="0" bIns="0" rtlCol="0">
            <a:spAutoFit/>
          </a:bodyPr>
          <a:lstStyle/>
          <a:p>
            <a:pPr marL="12700">
              <a:spcBef>
                <a:spcPts val="105"/>
              </a:spcBef>
            </a:pPr>
            <a:r>
              <a:rPr sz="2000" b="1" spc="-11" dirty="0">
                <a:latin typeface="Arial"/>
                <a:cs typeface="Arial"/>
              </a:rPr>
              <a:t>Insecticide-</a:t>
            </a:r>
            <a:r>
              <a:rPr sz="2000" b="1" dirty="0">
                <a:latin typeface="Arial"/>
                <a:cs typeface="Arial"/>
              </a:rPr>
              <a:t>treated</a:t>
            </a:r>
            <a:r>
              <a:rPr sz="2000" b="1" spc="-51" dirty="0">
                <a:latin typeface="Arial"/>
                <a:cs typeface="Arial"/>
              </a:rPr>
              <a:t> </a:t>
            </a:r>
            <a:r>
              <a:rPr sz="2000" b="1" dirty="0">
                <a:latin typeface="Arial"/>
                <a:cs typeface="Arial"/>
              </a:rPr>
              <a:t>bed</a:t>
            </a:r>
            <a:r>
              <a:rPr sz="2000" b="1" spc="-20" dirty="0">
                <a:latin typeface="Arial"/>
                <a:cs typeface="Arial"/>
              </a:rPr>
              <a:t> </a:t>
            </a:r>
            <a:r>
              <a:rPr sz="2000" b="1" dirty="0">
                <a:latin typeface="Arial"/>
                <a:cs typeface="Arial"/>
              </a:rPr>
              <a:t>nets</a:t>
            </a:r>
            <a:r>
              <a:rPr sz="2000" b="1" spc="-20" dirty="0">
                <a:latin typeface="Arial"/>
                <a:cs typeface="Arial"/>
              </a:rPr>
              <a:t> </a:t>
            </a:r>
            <a:r>
              <a:rPr sz="2000" b="1" dirty="0">
                <a:latin typeface="Arial"/>
                <a:cs typeface="Arial"/>
              </a:rPr>
              <a:t>for</a:t>
            </a:r>
            <a:r>
              <a:rPr sz="2000" b="1" spc="-20" dirty="0">
                <a:latin typeface="Arial"/>
                <a:cs typeface="Arial"/>
              </a:rPr>
              <a:t> </a:t>
            </a:r>
            <a:r>
              <a:rPr sz="2000" b="1" dirty="0">
                <a:latin typeface="Arial"/>
                <a:cs typeface="Arial"/>
              </a:rPr>
              <a:t>children</a:t>
            </a:r>
            <a:r>
              <a:rPr sz="2000" b="1" spc="-35" dirty="0">
                <a:latin typeface="Arial"/>
                <a:cs typeface="Arial"/>
              </a:rPr>
              <a:t> </a:t>
            </a:r>
            <a:r>
              <a:rPr sz="2000" b="1" dirty="0">
                <a:latin typeface="Arial"/>
                <a:cs typeface="Arial"/>
              </a:rPr>
              <a:t>0-4</a:t>
            </a:r>
            <a:r>
              <a:rPr sz="2000" b="1" spc="-20" dirty="0">
                <a:latin typeface="Arial"/>
                <a:cs typeface="Arial"/>
              </a:rPr>
              <a:t> </a:t>
            </a:r>
            <a:r>
              <a:rPr sz="2000" b="1" dirty="0">
                <a:latin typeface="Arial"/>
                <a:cs typeface="Arial"/>
              </a:rPr>
              <a:t>years</a:t>
            </a:r>
            <a:r>
              <a:rPr sz="2000" b="1" spc="5" dirty="0">
                <a:latin typeface="Arial"/>
                <a:cs typeface="Arial"/>
              </a:rPr>
              <a:t> </a:t>
            </a:r>
            <a:r>
              <a:rPr sz="2000" b="1" spc="-25" dirty="0">
                <a:latin typeface="Arial"/>
                <a:cs typeface="Arial"/>
              </a:rPr>
              <a:t>of</a:t>
            </a:r>
            <a:endParaRPr sz="2000">
              <a:latin typeface="Arial"/>
              <a:cs typeface="Arial"/>
            </a:endParaRPr>
          </a:p>
        </p:txBody>
      </p:sp>
      <p:sp>
        <p:nvSpPr>
          <p:cNvPr id="6" name="object 6"/>
          <p:cNvSpPr txBox="1"/>
          <p:nvPr/>
        </p:nvSpPr>
        <p:spPr>
          <a:xfrm>
            <a:off x="2265682" y="1795401"/>
            <a:ext cx="6101715" cy="629018"/>
          </a:xfrm>
          <a:prstGeom prst="rect">
            <a:avLst/>
          </a:prstGeom>
        </p:spPr>
        <p:txBody>
          <a:bodyPr vert="horz" wrap="square" lIns="0" tIns="13335" rIns="0" bIns="0" rtlCol="0">
            <a:spAutoFit/>
          </a:bodyPr>
          <a:lstStyle/>
          <a:p>
            <a:pPr marL="420995" indent="-408295">
              <a:spcBef>
                <a:spcPts val="105"/>
              </a:spcBef>
              <a:buAutoNum type="alphaUcParenR"/>
              <a:tabLst>
                <a:tab pos="420995" algn="l"/>
              </a:tabLst>
            </a:pPr>
            <a:r>
              <a:rPr sz="2000" b="1" dirty="0">
                <a:latin typeface="Arial"/>
                <a:cs typeface="Arial"/>
              </a:rPr>
              <a:t>Death</a:t>
            </a:r>
            <a:r>
              <a:rPr sz="2000" b="1" spc="-35" dirty="0">
                <a:latin typeface="Arial"/>
                <a:cs typeface="Arial"/>
              </a:rPr>
              <a:t> </a:t>
            </a:r>
            <a:r>
              <a:rPr sz="2000" b="1" dirty="0">
                <a:latin typeface="Arial"/>
                <a:cs typeface="Arial"/>
              </a:rPr>
              <a:t>rate</a:t>
            </a:r>
            <a:r>
              <a:rPr sz="2000" b="1" spc="-31" dirty="0">
                <a:latin typeface="Arial"/>
                <a:cs typeface="Arial"/>
              </a:rPr>
              <a:t> </a:t>
            </a:r>
            <a:r>
              <a:rPr sz="2000" b="1" dirty="0">
                <a:latin typeface="Arial"/>
                <a:cs typeface="Arial"/>
              </a:rPr>
              <a:t>from</a:t>
            </a:r>
            <a:r>
              <a:rPr sz="2000" b="1" spc="-15" dirty="0">
                <a:latin typeface="Arial"/>
                <a:cs typeface="Arial"/>
              </a:rPr>
              <a:t> </a:t>
            </a:r>
            <a:r>
              <a:rPr sz="2000" b="1" spc="-11" dirty="0">
                <a:latin typeface="Arial"/>
                <a:cs typeface="Arial"/>
              </a:rPr>
              <a:t>malaria</a:t>
            </a:r>
            <a:endParaRPr sz="2000">
              <a:latin typeface="Arial"/>
              <a:cs typeface="Arial"/>
            </a:endParaRPr>
          </a:p>
          <a:p>
            <a:pPr marL="420995" indent="-408295">
              <a:buAutoNum type="alphaUcParenR"/>
              <a:tabLst>
                <a:tab pos="420995" algn="l"/>
              </a:tabLst>
            </a:pPr>
            <a:r>
              <a:rPr sz="2000" b="1" dirty="0">
                <a:latin typeface="Arial"/>
                <a:cs typeface="Arial"/>
              </a:rPr>
              <a:t>Spleen</a:t>
            </a:r>
            <a:r>
              <a:rPr sz="2000" b="1" spc="-25" dirty="0">
                <a:latin typeface="Arial"/>
                <a:cs typeface="Arial"/>
              </a:rPr>
              <a:t> </a:t>
            </a:r>
            <a:r>
              <a:rPr sz="2000" b="1" dirty="0">
                <a:latin typeface="Arial"/>
                <a:cs typeface="Arial"/>
              </a:rPr>
              <a:t>“rate”</a:t>
            </a:r>
            <a:r>
              <a:rPr sz="2000" b="1" spc="-35" dirty="0">
                <a:latin typeface="Arial"/>
                <a:cs typeface="Arial"/>
              </a:rPr>
              <a:t> </a:t>
            </a:r>
            <a:r>
              <a:rPr b="1" dirty="0">
                <a:latin typeface="Arial"/>
                <a:cs typeface="Arial"/>
              </a:rPr>
              <a:t>(proportion</a:t>
            </a:r>
            <a:r>
              <a:rPr b="1" spc="-25" dirty="0">
                <a:latin typeface="Arial"/>
                <a:cs typeface="Arial"/>
              </a:rPr>
              <a:t> </a:t>
            </a:r>
            <a:r>
              <a:rPr b="1" dirty="0">
                <a:latin typeface="Arial"/>
                <a:cs typeface="Arial"/>
              </a:rPr>
              <a:t>of</a:t>
            </a:r>
            <a:r>
              <a:rPr b="1" spc="-11" dirty="0">
                <a:latin typeface="Arial"/>
                <a:cs typeface="Arial"/>
              </a:rPr>
              <a:t> </a:t>
            </a:r>
            <a:r>
              <a:rPr b="1" dirty="0">
                <a:latin typeface="Arial"/>
                <a:cs typeface="Arial"/>
              </a:rPr>
              <a:t>children</a:t>
            </a:r>
            <a:r>
              <a:rPr b="1" spc="-11" dirty="0">
                <a:latin typeface="Arial"/>
                <a:cs typeface="Arial"/>
              </a:rPr>
              <a:t> </a:t>
            </a:r>
            <a:r>
              <a:rPr b="1" dirty="0">
                <a:latin typeface="Arial"/>
                <a:cs typeface="Arial"/>
              </a:rPr>
              <a:t>with</a:t>
            </a:r>
            <a:r>
              <a:rPr b="1" spc="-40" dirty="0">
                <a:latin typeface="Arial"/>
                <a:cs typeface="Arial"/>
              </a:rPr>
              <a:t> </a:t>
            </a:r>
            <a:r>
              <a:rPr b="1" spc="-11" dirty="0">
                <a:latin typeface="Arial"/>
                <a:cs typeface="Arial"/>
              </a:rPr>
              <a:t>palpable</a:t>
            </a:r>
            <a:endParaRPr>
              <a:latin typeface="Arial"/>
              <a:cs typeface="Arial"/>
            </a:endParaRPr>
          </a:p>
        </p:txBody>
      </p:sp>
      <p:sp>
        <p:nvSpPr>
          <p:cNvPr id="7" name="object 7"/>
          <p:cNvSpPr txBox="1"/>
          <p:nvPr/>
        </p:nvSpPr>
        <p:spPr>
          <a:xfrm>
            <a:off x="436576" y="2406780"/>
            <a:ext cx="3506471" cy="602729"/>
          </a:xfrm>
          <a:prstGeom prst="rect">
            <a:avLst/>
          </a:prstGeom>
        </p:spPr>
        <p:txBody>
          <a:bodyPr vert="horz" wrap="square" lIns="0" tIns="12700" rIns="0" bIns="0" rtlCol="0">
            <a:spAutoFit/>
          </a:bodyPr>
          <a:lstStyle/>
          <a:p>
            <a:pPr marL="12700">
              <a:lnSpc>
                <a:spcPts val="2155"/>
              </a:lnSpc>
              <a:spcBef>
                <a:spcPts val="100"/>
              </a:spcBef>
            </a:pPr>
            <a:r>
              <a:rPr b="1" spc="-11" dirty="0">
                <a:latin typeface="Arial"/>
                <a:cs typeface="Arial"/>
              </a:rPr>
              <a:t>spleen)</a:t>
            </a:r>
            <a:endParaRPr>
              <a:latin typeface="Arial"/>
              <a:cs typeface="Arial"/>
            </a:endParaRPr>
          </a:p>
          <a:p>
            <a:pPr marL="1841454">
              <a:lnSpc>
                <a:spcPts val="2395"/>
              </a:lnSpc>
              <a:tabLst>
                <a:tab pos="2249749" algn="l"/>
              </a:tabLst>
            </a:pPr>
            <a:r>
              <a:rPr sz="2000" b="1" spc="-25" dirty="0">
                <a:latin typeface="Arial"/>
                <a:cs typeface="Arial"/>
              </a:rPr>
              <a:t>C)</a:t>
            </a:r>
            <a:r>
              <a:rPr sz="2000" b="1" dirty="0">
                <a:latin typeface="Arial"/>
                <a:cs typeface="Arial"/>
              </a:rPr>
              <a:t>	Mean</a:t>
            </a:r>
            <a:r>
              <a:rPr sz="2000" b="1" spc="-15" dirty="0">
                <a:latin typeface="Arial"/>
                <a:cs typeface="Arial"/>
              </a:rPr>
              <a:t> </a:t>
            </a:r>
            <a:r>
              <a:rPr sz="2000" b="1" spc="-25" dirty="0">
                <a:latin typeface="Arial"/>
                <a:cs typeface="Arial"/>
              </a:rPr>
              <a:t>PCV</a:t>
            </a:r>
            <a:endParaRPr sz="2000">
              <a:latin typeface="Arial"/>
              <a:cs typeface="Arial"/>
            </a:endParaRPr>
          </a:p>
        </p:txBody>
      </p:sp>
      <p:sp>
        <p:nvSpPr>
          <p:cNvPr id="8" name="object 8"/>
          <p:cNvSpPr txBox="1"/>
          <p:nvPr/>
        </p:nvSpPr>
        <p:spPr>
          <a:xfrm>
            <a:off x="436578" y="3430905"/>
            <a:ext cx="295275" cy="321242"/>
          </a:xfrm>
          <a:prstGeom prst="rect">
            <a:avLst/>
          </a:prstGeom>
        </p:spPr>
        <p:txBody>
          <a:bodyPr vert="horz" wrap="square" lIns="0" tIns="13335" rIns="0" bIns="0" rtlCol="0">
            <a:spAutoFit/>
          </a:bodyPr>
          <a:lstStyle/>
          <a:p>
            <a:pPr marL="12700">
              <a:spcBef>
                <a:spcPts val="105"/>
              </a:spcBef>
            </a:pPr>
            <a:r>
              <a:rPr sz="2000" b="1" spc="-25" dirty="0">
                <a:latin typeface="Arial"/>
                <a:cs typeface="Arial"/>
              </a:rPr>
              <a:t>A)</a:t>
            </a:r>
            <a:endParaRPr sz="2000">
              <a:latin typeface="Arial"/>
              <a:cs typeface="Arial"/>
            </a:endParaRPr>
          </a:p>
        </p:txBody>
      </p:sp>
      <p:sp>
        <p:nvSpPr>
          <p:cNvPr id="9" name="object 9"/>
          <p:cNvSpPr txBox="1"/>
          <p:nvPr/>
        </p:nvSpPr>
        <p:spPr>
          <a:xfrm>
            <a:off x="1325882" y="3197643"/>
            <a:ext cx="6930391" cy="966931"/>
          </a:xfrm>
          <a:prstGeom prst="rect">
            <a:avLst/>
          </a:prstGeom>
        </p:spPr>
        <p:txBody>
          <a:bodyPr vert="horz" wrap="square" lIns="0" tIns="195580" rIns="0" bIns="0" rtlCol="0">
            <a:spAutoFit/>
          </a:bodyPr>
          <a:lstStyle/>
          <a:p>
            <a:pPr marL="38099">
              <a:spcBef>
                <a:spcPts val="1540"/>
              </a:spcBef>
            </a:pPr>
            <a:r>
              <a:rPr b="1" dirty="0">
                <a:latin typeface="Arial"/>
                <a:cs typeface="Arial"/>
              </a:rPr>
              <a:t>D</a:t>
            </a:r>
            <a:r>
              <a:rPr sz="2000" b="1" dirty="0">
                <a:latin typeface="Arial"/>
                <a:cs typeface="Arial"/>
              </a:rPr>
              <a:t>eath</a:t>
            </a:r>
            <a:r>
              <a:rPr sz="2000" b="1" spc="-35" dirty="0">
                <a:latin typeface="Arial"/>
                <a:cs typeface="Arial"/>
              </a:rPr>
              <a:t> </a:t>
            </a:r>
            <a:r>
              <a:rPr sz="2000" b="1" dirty="0">
                <a:latin typeface="Arial"/>
                <a:cs typeface="Arial"/>
              </a:rPr>
              <a:t>rate</a:t>
            </a:r>
            <a:r>
              <a:rPr sz="2000" b="1" spc="-40" dirty="0">
                <a:latin typeface="Arial"/>
                <a:cs typeface="Arial"/>
              </a:rPr>
              <a:t> </a:t>
            </a:r>
            <a:r>
              <a:rPr sz="2000" b="1" dirty="0">
                <a:latin typeface="Arial"/>
                <a:cs typeface="Arial"/>
              </a:rPr>
              <a:t>from</a:t>
            </a:r>
            <a:r>
              <a:rPr sz="2000" b="1" spc="-31" dirty="0">
                <a:latin typeface="Arial"/>
                <a:cs typeface="Arial"/>
              </a:rPr>
              <a:t> </a:t>
            </a:r>
            <a:r>
              <a:rPr sz="2000" b="1" spc="-11" dirty="0">
                <a:latin typeface="Arial"/>
                <a:cs typeface="Arial"/>
              </a:rPr>
              <a:t>malaria</a:t>
            </a:r>
            <a:endParaRPr sz="2000">
              <a:latin typeface="Arial"/>
              <a:cs typeface="Arial"/>
            </a:endParaRPr>
          </a:p>
          <a:p>
            <a:pPr marL="38099">
              <a:spcBef>
                <a:spcPts val="1205"/>
              </a:spcBef>
              <a:tabLst>
                <a:tab pos="5077333" algn="l"/>
              </a:tabLst>
            </a:pPr>
            <a:r>
              <a:rPr sz="2000" dirty="0">
                <a:latin typeface="Arial"/>
                <a:cs typeface="Arial"/>
              </a:rPr>
              <a:t>Death</a:t>
            </a:r>
            <a:r>
              <a:rPr sz="2000" spc="-35" dirty="0">
                <a:latin typeface="Arial"/>
                <a:cs typeface="Arial"/>
              </a:rPr>
              <a:t> </a:t>
            </a:r>
            <a:r>
              <a:rPr sz="2000" dirty="0">
                <a:latin typeface="Arial"/>
                <a:cs typeface="Arial"/>
              </a:rPr>
              <a:t>rate</a:t>
            </a:r>
            <a:r>
              <a:rPr sz="2000" spc="-51" dirty="0">
                <a:latin typeface="Arial"/>
                <a:cs typeface="Arial"/>
              </a:rPr>
              <a:t> </a:t>
            </a:r>
            <a:r>
              <a:rPr sz="2000" dirty="0">
                <a:latin typeface="Arial"/>
                <a:cs typeface="Arial"/>
              </a:rPr>
              <a:t>from</a:t>
            </a:r>
            <a:r>
              <a:rPr sz="2000" spc="-45" dirty="0">
                <a:latin typeface="Arial"/>
                <a:cs typeface="Arial"/>
              </a:rPr>
              <a:t> </a:t>
            </a:r>
            <a:r>
              <a:rPr sz="2000" dirty="0">
                <a:latin typeface="Arial"/>
                <a:cs typeface="Arial"/>
              </a:rPr>
              <a:t>malaria</a:t>
            </a:r>
            <a:r>
              <a:rPr sz="2000" spc="-25" dirty="0">
                <a:latin typeface="Arial"/>
                <a:cs typeface="Arial"/>
              </a:rPr>
              <a:t> </a:t>
            </a:r>
            <a:r>
              <a:rPr sz="2000" dirty="0">
                <a:latin typeface="Arial"/>
                <a:cs typeface="Arial"/>
              </a:rPr>
              <a:t>in</a:t>
            </a:r>
            <a:r>
              <a:rPr sz="2000" spc="-15" dirty="0">
                <a:latin typeface="Arial"/>
                <a:cs typeface="Arial"/>
              </a:rPr>
              <a:t> </a:t>
            </a:r>
            <a:r>
              <a:rPr sz="2000" dirty="0">
                <a:latin typeface="Arial"/>
                <a:cs typeface="Arial"/>
              </a:rPr>
              <a:t>control</a:t>
            </a:r>
            <a:r>
              <a:rPr sz="2000" spc="-45" dirty="0">
                <a:latin typeface="Arial"/>
                <a:cs typeface="Arial"/>
              </a:rPr>
              <a:t> </a:t>
            </a:r>
            <a:r>
              <a:rPr sz="2000" dirty="0">
                <a:latin typeface="Arial"/>
                <a:cs typeface="Arial"/>
              </a:rPr>
              <a:t>group</a:t>
            </a:r>
            <a:r>
              <a:rPr sz="2000" spc="-35" dirty="0">
                <a:latin typeface="Arial"/>
                <a:cs typeface="Arial"/>
              </a:rPr>
              <a:t> </a:t>
            </a:r>
            <a:r>
              <a:rPr sz="2000" spc="-20" dirty="0">
                <a:latin typeface="Arial"/>
                <a:cs typeface="Arial"/>
              </a:rPr>
              <a:t>(r</a:t>
            </a:r>
            <a:r>
              <a:rPr sz="1951" spc="-31" baseline="-21367" dirty="0">
                <a:latin typeface="Arial"/>
                <a:cs typeface="Arial"/>
              </a:rPr>
              <a:t>2</a:t>
            </a:r>
            <a:r>
              <a:rPr sz="2000" spc="-20" dirty="0">
                <a:latin typeface="Arial"/>
                <a:cs typeface="Arial"/>
              </a:rPr>
              <a:t>)</a:t>
            </a:r>
            <a:r>
              <a:rPr sz="2000" dirty="0">
                <a:latin typeface="Arial"/>
                <a:cs typeface="Arial"/>
              </a:rPr>
              <a:t>	=</a:t>
            </a:r>
            <a:r>
              <a:rPr sz="2000" spc="-25" dirty="0">
                <a:latin typeface="Arial"/>
                <a:cs typeface="Arial"/>
              </a:rPr>
              <a:t> </a:t>
            </a:r>
            <a:r>
              <a:rPr sz="2000" dirty="0">
                <a:latin typeface="Arial"/>
                <a:cs typeface="Arial"/>
              </a:rPr>
              <a:t>10/1000</a:t>
            </a:r>
            <a:r>
              <a:rPr sz="2000" spc="-25" dirty="0">
                <a:latin typeface="Arial"/>
                <a:cs typeface="Arial"/>
              </a:rPr>
              <a:t> </a:t>
            </a:r>
            <a:r>
              <a:rPr sz="2000" spc="-11" dirty="0">
                <a:latin typeface="Arial"/>
                <a:cs typeface="Arial"/>
              </a:rPr>
              <a:t>child-</a:t>
            </a:r>
            <a:endParaRPr sz="2000">
              <a:latin typeface="Arial"/>
              <a:cs typeface="Arial"/>
            </a:endParaRPr>
          </a:p>
        </p:txBody>
      </p:sp>
      <p:sp>
        <p:nvSpPr>
          <p:cNvPr id="10" name="object 10"/>
          <p:cNvSpPr txBox="1"/>
          <p:nvPr/>
        </p:nvSpPr>
        <p:spPr>
          <a:xfrm>
            <a:off x="398479" y="4052164"/>
            <a:ext cx="7613015" cy="2200026"/>
          </a:xfrm>
          <a:prstGeom prst="rect">
            <a:avLst/>
          </a:prstGeom>
        </p:spPr>
        <p:txBody>
          <a:bodyPr vert="horz" wrap="square" lIns="0" tIns="165100" rIns="0" bIns="0" rtlCol="0">
            <a:spAutoFit/>
          </a:bodyPr>
          <a:lstStyle/>
          <a:p>
            <a:pPr marL="50799">
              <a:spcBef>
                <a:spcPts val="1300"/>
              </a:spcBef>
            </a:pPr>
            <a:r>
              <a:rPr sz="2000" spc="-11" dirty="0">
                <a:latin typeface="Arial"/>
                <a:cs typeface="Arial"/>
              </a:rPr>
              <a:t>years</a:t>
            </a:r>
            <a:endParaRPr sz="2000">
              <a:latin typeface="Arial"/>
              <a:cs typeface="Arial"/>
            </a:endParaRPr>
          </a:p>
          <a:p>
            <a:pPr marL="50799" marR="43179" indent="914377">
              <a:spcBef>
                <a:spcPts val="1200"/>
              </a:spcBef>
            </a:pPr>
            <a:r>
              <a:rPr sz="2000" dirty="0">
                <a:latin typeface="Arial"/>
                <a:cs typeface="Arial"/>
              </a:rPr>
              <a:t>If</a:t>
            </a:r>
            <a:r>
              <a:rPr sz="2000" spc="-60" dirty="0">
                <a:latin typeface="Arial"/>
                <a:cs typeface="Arial"/>
              </a:rPr>
              <a:t> </a:t>
            </a:r>
            <a:r>
              <a:rPr sz="2000" dirty="0">
                <a:latin typeface="Arial"/>
                <a:cs typeface="Arial"/>
              </a:rPr>
              <a:t>intervention</a:t>
            </a:r>
            <a:r>
              <a:rPr sz="2000" spc="-31" dirty="0">
                <a:latin typeface="Arial"/>
                <a:cs typeface="Arial"/>
              </a:rPr>
              <a:t> </a:t>
            </a:r>
            <a:r>
              <a:rPr sz="2000" dirty="0">
                <a:latin typeface="Arial"/>
                <a:cs typeface="Arial"/>
              </a:rPr>
              <a:t>is</a:t>
            </a:r>
            <a:r>
              <a:rPr sz="2000" spc="-31" dirty="0">
                <a:latin typeface="Arial"/>
                <a:cs typeface="Arial"/>
              </a:rPr>
              <a:t> </a:t>
            </a:r>
            <a:r>
              <a:rPr sz="2000" dirty="0">
                <a:latin typeface="Arial"/>
                <a:cs typeface="Arial"/>
              </a:rPr>
              <a:t>expected</a:t>
            </a:r>
            <a:r>
              <a:rPr sz="2000" spc="-45" dirty="0">
                <a:latin typeface="Arial"/>
                <a:cs typeface="Arial"/>
              </a:rPr>
              <a:t> </a:t>
            </a:r>
            <a:r>
              <a:rPr sz="2000" dirty="0">
                <a:latin typeface="Arial"/>
                <a:cs typeface="Arial"/>
              </a:rPr>
              <a:t>to</a:t>
            </a:r>
            <a:r>
              <a:rPr sz="2000" spc="-25" dirty="0">
                <a:latin typeface="Arial"/>
                <a:cs typeface="Arial"/>
              </a:rPr>
              <a:t> </a:t>
            </a:r>
            <a:r>
              <a:rPr sz="2000" dirty="0">
                <a:latin typeface="Arial"/>
                <a:cs typeface="Arial"/>
              </a:rPr>
              <a:t>result</a:t>
            </a:r>
            <a:r>
              <a:rPr sz="2000" spc="-51" dirty="0">
                <a:latin typeface="Arial"/>
                <a:cs typeface="Arial"/>
              </a:rPr>
              <a:t> </a:t>
            </a:r>
            <a:r>
              <a:rPr sz="2000" dirty="0">
                <a:latin typeface="Arial"/>
                <a:cs typeface="Arial"/>
              </a:rPr>
              <a:t>in</a:t>
            </a:r>
            <a:r>
              <a:rPr sz="2000" spc="-20" dirty="0">
                <a:latin typeface="Arial"/>
                <a:cs typeface="Arial"/>
              </a:rPr>
              <a:t> </a:t>
            </a:r>
            <a:r>
              <a:rPr sz="2000" dirty="0">
                <a:latin typeface="Arial"/>
                <a:cs typeface="Arial"/>
              </a:rPr>
              <a:t>a</a:t>
            </a:r>
            <a:r>
              <a:rPr sz="2000" spc="-35" dirty="0">
                <a:latin typeface="Arial"/>
                <a:cs typeface="Arial"/>
              </a:rPr>
              <a:t> </a:t>
            </a:r>
            <a:r>
              <a:rPr sz="2000" dirty="0">
                <a:latin typeface="Arial"/>
                <a:cs typeface="Arial"/>
              </a:rPr>
              <a:t>relative</a:t>
            </a:r>
            <a:r>
              <a:rPr sz="2000" spc="-15" dirty="0">
                <a:latin typeface="Arial"/>
                <a:cs typeface="Arial"/>
              </a:rPr>
              <a:t> </a:t>
            </a:r>
            <a:r>
              <a:rPr sz="2000" dirty="0">
                <a:latin typeface="Arial"/>
                <a:cs typeface="Arial"/>
              </a:rPr>
              <a:t>reduction</a:t>
            </a:r>
            <a:r>
              <a:rPr sz="2000" spc="-55" dirty="0">
                <a:latin typeface="Arial"/>
                <a:cs typeface="Arial"/>
              </a:rPr>
              <a:t> </a:t>
            </a:r>
            <a:r>
              <a:rPr sz="2000" spc="-25" dirty="0">
                <a:latin typeface="Arial"/>
                <a:cs typeface="Arial"/>
              </a:rPr>
              <a:t>in </a:t>
            </a:r>
            <a:r>
              <a:rPr sz="2000" dirty="0">
                <a:latin typeface="Arial"/>
                <a:cs typeface="Arial"/>
              </a:rPr>
              <a:t>malaria</a:t>
            </a:r>
            <a:r>
              <a:rPr sz="2000" spc="-25" dirty="0">
                <a:latin typeface="Arial"/>
                <a:cs typeface="Arial"/>
              </a:rPr>
              <a:t> </a:t>
            </a:r>
            <a:r>
              <a:rPr sz="2000" dirty="0">
                <a:latin typeface="Arial"/>
                <a:cs typeface="Arial"/>
              </a:rPr>
              <a:t>mortality</a:t>
            </a:r>
            <a:r>
              <a:rPr sz="2000" spc="-35" dirty="0">
                <a:latin typeface="Arial"/>
                <a:cs typeface="Arial"/>
              </a:rPr>
              <a:t> </a:t>
            </a:r>
            <a:r>
              <a:rPr sz="2000" dirty="0">
                <a:latin typeface="Arial"/>
                <a:cs typeface="Arial"/>
              </a:rPr>
              <a:t>rate</a:t>
            </a:r>
            <a:r>
              <a:rPr sz="2000" spc="-40" dirty="0">
                <a:latin typeface="Arial"/>
                <a:cs typeface="Arial"/>
              </a:rPr>
              <a:t> </a:t>
            </a:r>
            <a:r>
              <a:rPr sz="2000" dirty="0">
                <a:latin typeface="Arial"/>
                <a:cs typeface="Arial"/>
              </a:rPr>
              <a:t>by</a:t>
            </a:r>
            <a:r>
              <a:rPr sz="2000" spc="-15" dirty="0">
                <a:latin typeface="Arial"/>
                <a:cs typeface="Arial"/>
              </a:rPr>
              <a:t> </a:t>
            </a:r>
            <a:r>
              <a:rPr sz="2000" dirty="0">
                <a:latin typeface="Arial"/>
                <a:cs typeface="Arial"/>
              </a:rPr>
              <a:t>at</a:t>
            </a:r>
            <a:r>
              <a:rPr sz="2000" spc="-25" dirty="0">
                <a:latin typeface="Arial"/>
                <a:cs typeface="Arial"/>
              </a:rPr>
              <a:t> </a:t>
            </a:r>
            <a:r>
              <a:rPr sz="2000" dirty="0">
                <a:latin typeface="Arial"/>
                <a:cs typeface="Arial"/>
              </a:rPr>
              <a:t>least</a:t>
            </a:r>
            <a:r>
              <a:rPr sz="2000" spc="-31" dirty="0">
                <a:latin typeface="Arial"/>
                <a:cs typeface="Arial"/>
              </a:rPr>
              <a:t> </a:t>
            </a:r>
            <a:r>
              <a:rPr sz="2000" spc="-20" dirty="0">
                <a:latin typeface="Arial"/>
                <a:cs typeface="Arial"/>
              </a:rPr>
              <a:t>30%,</a:t>
            </a:r>
            <a:endParaRPr sz="2000">
              <a:latin typeface="Arial"/>
              <a:cs typeface="Arial"/>
            </a:endParaRPr>
          </a:p>
          <a:p>
            <a:pPr marL="965176" marR="302887">
              <a:lnSpc>
                <a:spcPts val="4000"/>
              </a:lnSpc>
            </a:pPr>
            <a:r>
              <a:rPr sz="2000" dirty="0">
                <a:latin typeface="Arial"/>
                <a:cs typeface="Arial"/>
              </a:rPr>
              <a:t>Death</a:t>
            </a:r>
            <a:r>
              <a:rPr sz="2000" spc="-25" dirty="0">
                <a:latin typeface="Arial"/>
                <a:cs typeface="Arial"/>
              </a:rPr>
              <a:t> </a:t>
            </a:r>
            <a:r>
              <a:rPr sz="2000" dirty="0">
                <a:latin typeface="Arial"/>
                <a:cs typeface="Arial"/>
              </a:rPr>
              <a:t>rate</a:t>
            </a:r>
            <a:r>
              <a:rPr sz="2000" spc="-35" dirty="0">
                <a:latin typeface="Arial"/>
                <a:cs typeface="Arial"/>
              </a:rPr>
              <a:t> </a:t>
            </a:r>
            <a:r>
              <a:rPr sz="2000" dirty="0">
                <a:latin typeface="Arial"/>
                <a:cs typeface="Arial"/>
              </a:rPr>
              <a:t>in intervention</a:t>
            </a:r>
            <a:r>
              <a:rPr sz="2000" spc="-25" dirty="0">
                <a:latin typeface="Arial"/>
                <a:cs typeface="Arial"/>
              </a:rPr>
              <a:t> </a:t>
            </a:r>
            <a:r>
              <a:rPr sz="2000" dirty="0">
                <a:latin typeface="Arial"/>
                <a:cs typeface="Arial"/>
              </a:rPr>
              <a:t>group</a:t>
            </a:r>
            <a:r>
              <a:rPr sz="2000" spc="-15" dirty="0">
                <a:latin typeface="Arial"/>
                <a:cs typeface="Arial"/>
              </a:rPr>
              <a:t> </a:t>
            </a:r>
            <a:r>
              <a:rPr sz="2000" dirty="0">
                <a:latin typeface="Arial"/>
                <a:cs typeface="Arial"/>
              </a:rPr>
              <a:t>(r</a:t>
            </a:r>
            <a:r>
              <a:rPr sz="1951" baseline="-21367" dirty="0">
                <a:latin typeface="Arial"/>
                <a:cs typeface="Arial"/>
              </a:rPr>
              <a:t>1</a:t>
            </a:r>
            <a:r>
              <a:rPr sz="2000" dirty="0">
                <a:latin typeface="Arial"/>
                <a:cs typeface="Arial"/>
              </a:rPr>
              <a:t>)</a:t>
            </a:r>
            <a:r>
              <a:rPr sz="2000" spc="-35" dirty="0">
                <a:latin typeface="Arial"/>
                <a:cs typeface="Arial"/>
              </a:rPr>
              <a:t> </a:t>
            </a:r>
            <a:r>
              <a:rPr sz="2000" dirty="0">
                <a:latin typeface="Arial"/>
                <a:cs typeface="Arial"/>
              </a:rPr>
              <a:t>=</a:t>
            </a:r>
            <a:r>
              <a:rPr sz="2000" spc="-15" dirty="0">
                <a:latin typeface="Arial"/>
                <a:cs typeface="Arial"/>
              </a:rPr>
              <a:t> </a:t>
            </a:r>
            <a:r>
              <a:rPr sz="2000" dirty="0">
                <a:latin typeface="Arial"/>
                <a:cs typeface="Arial"/>
              </a:rPr>
              <a:t>7/1000</a:t>
            </a:r>
            <a:r>
              <a:rPr sz="2000" spc="-31" dirty="0">
                <a:latin typeface="Arial"/>
                <a:cs typeface="Arial"/>
              </a:rPr>
              <a:t> </a:t>
            </a:r>
            <a:r>
              <a:rPr sz="2000" spc="-11" dirty="0">
                <a:latin typeface="Arial"/>
                <a:cs typeface="Arial"/>
              </a:rPr>
              <a:t>child-years </a:t>
            </a:r>
            <a:r>
              <a:rPr sz="2000" dirty="0">
                <a:latin typeface="Arial"/>
                <a:cs typeface="Arial"/>
              </a:rPr>
              <a:t>z</a:t>
            </a:r>
            <a:r>
              <a:rPr sz="1951" baseline="-21367" dirty="0">
                <a:latin typeface="Arial"/>
                <a:cs typeface="Arial"/>
              </a:rPr>
              <a:t>1 </a:t>
            </a:r>
            <a:r>
              <a:rPr sz="2000" dirty="0">
                <a:latin typeface="Arial"/>
                <a:cs typeface="Arial"/>
              </a:rPr>
              <a:t>=</a:t>
            </a:r>
            <a:r>
              <a:rPr sz="2000" spc="-15" dirty="0">
                <a:latin typeface="Arial"/>
                <a:cs typeface="Arial"/>
              </a:rPr>
              <a:t> </a:t>
            </a:r>
            <a:r>
              <a:rPr sz="2000" dirty="0">
                <a:latin typeface="Arial"/>
                <a:cs typeface="Arial"/>
              </a:rPr>
              <a:t>1.96</a:t>
            </a:r>
            <a:r>
              <a:rPr sz="2000" spc="-15" dirty="0">
                <a:latin typeface="Arial"/>
                <a:cs typeface="Arial"/>
              </a:rPr>
              <a:t> </a:t>
            </a:r>
            <a:r>
              <a:rPr sz="2000" dirty="0">
                <a:latin typeface="Arial"/>
                <a:cs typeface="Arial"/>
              </a:rPr>
              <a:t>for</a:t>
            </a:r>
            <a:r>
              <a:rPr sz="2000" spc="-31" dirty="0">
                <a:latin typeface="Arial"/>
                <a:cs typeface="Arial"/>
              </a:rPr>
              <a:t> </a:t>
            </a:r>
            <a:r>
              <a:rPr sz="2000" dirty="0">
                <a:latin typeface="Arial"/>
                <a:cs typeface="Arial"/>
              </a:rPr>
              <a:t>95%</a:t>
            </a:r>
            <a:r>
              <a:rPr sz="2000" spc="-20" dirty="0">
                <a:latin typeface="Arial"/>
                <a:cs typeface="Arial"/>
              </a:rPr>
              <a:t> </a:t>
            </a:r>
            <a:r>
              <a:rPr sz="2000" dirty="0">
                <a:latin typeface="Arial"/>
                <a:cs typeface="Arial"/>
              </a:rPr>
              <a:t>confidence</a:t>
            </a:r>
            <a:r>
              <a:rPr sz="2000" spc="-40" dirty="0">
                <a:latin typeface="Arial"/>
                <a:cs typeface="Arial"/>
              </a:rPr>
              <a:t> </a:t>
            </a:r>
            <a:r>
              <a:rPr sz="2000" dirty="0">
                <a:latin typeface="Arial"/>
                <a:cs typeface="Arial"/>
              </a:rPr>
              <a:t>(5%</a:t>
            </a:r>
            <a:r>
              <a:rPr sz="2000" spc="-15" dirty="0">
                <a:latin typeface="Arial"/>
                <a:cs typeface="Arial"/>
              </a:rPr>
              <a:t> </a:t>
            </a:r>
            <a:r>
              <a:rPr sz="2000" dirty="0">
                <a:latin typeface="Arial"/>
                <a:cs typeface="Arial"/>
              </a:rPr>
              <a:t>alpha</a:t>
            </a:r>
            <a:r>
              <a:rPr sz="2000" spc="-11" dirty="0">
                <a:latin typeface="Arial"/>
                <a:cs typeface="Arial"/>
              </a:rPr>
              <a:t> error)</a:t>
            </a:r>
            <a:endParaRPr sz="2000">
              <a:latin typeface="Arial"/>
              <a:cs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3712" y="889253"/>
            <a:ext cx="295275" cy="321242"/>
          </a:xfrm>
          <a:prstGeom prst="rect">
            <a:avLst/>
          </a:prstGeom>
        </p:spPr>
        <p:txBody>
          <a:bodyPr vert="horz" wrap="square" lIns="0" tIns="13335" rIns="0" bIns="0" rtlCol="0">
            <a:spAutoFit/>
          </a:bodyPr>
          <a:lstStyle/>
          <a:p>
            <a:pPr marL="12700">
              <a:spcBef>
                <a:spcPts val="105"/>
              </a:spcBef>
            </a:pPr>
            <a:r>
              <a:rPr sz="2000" b="1" spc="-25" dirty="0">
                <a:latin typeface="Arial"/>
                <a:cs typeface="Arial"/>
              </a:rPr>
              <a:t>B)</a:t>
            </a:r>
            <a:endParaRPr sz="2000">
              <a:latin typeface="Arial"/>
              <a:cs typeface="Arial"/>
            </a:endParaRPr>
          </a:p>
        </p:txBody>
      </p:sp>
      <p:sp>
        <p:nvSpPr>
          <p:cNvPr id="3" name="object 3"/>
          <p:cNvSpPr txBox="1"/>
          <p:nvPr/>
        </p:nvSpPr>
        <p:spPr>
          <a:xfrm>
            <a:off x="1562989" y="737951"/>
            <a:ext cx="7095491" cy="1397177"/>
          </a:xfrm>
          <a:prstGeom prst="rect">
            <a:avLst/>
          </a:prstGeom>
        </p:spPr>
        <p:txBody>
          <a:bodyPr vert="horz" wrap="square" lIns="0" tIns="164465" rIns="0" bIns="0" rtlCol="0">
            <a:spAutoFit/>
          </a:bodyPr>
          <a:lstStyle/>
          <a:p>
            <a:pPr marL="38099">
              <a:spcBef>
                <a:spcPts val="1295"/>
              </a:spcBef>
            </a:pPr>
            <a:r>
              <a:rPr sz="2000" b="1" dirty="0">
                <a:latin typeface="Arial"/>
                <a:cs typeface="Arial"/>
              </a:rPr>
              <a:t>PROPORTION</a:t>
            </a:r>
            <a:r>
              <a:rPr sz="2000" b="1" spc="-35" dirty="0">
                <a:latin typeface="Arial"/>
                <a:cs typeface="Arial"/>
              </a:rPr>
              <a:t> </a:t>
            </a:r>
            <a:r>
              <a:rPr sz="2000" b="1" dirty="0">
                <a:latin typeface="Arial"/>
                <a:cs typeface="Arial"/>
              </a:rPr>
              <a:t>OF</a:t>
            </a:r>
            <a:r>
              <a:rPr sz="2000" b="1" spc="-25" dirty="0">
                <a:latin typeface="Arial"/>
                <a:cs typeface="Arial"/>
              </a:rPr>
              <a:t> </a:t>
            </a:r>
            <a:r>
              <a:rPr sz="2000" b="1" dirty="0">
                <a:latin typeface="Arial"/>
                <a:cs typeface="Arial"/>
              </a:rPr>
              <a:t>CHILDREN</a:t>
            </a:r>
            <a:r>
              <a:rPr sz="2000" b="1" spc="-25" dirty="0">
                <a:latin typeface="Arial"/>
                <a:cs typeface="Arial"/>
              </a:rPr>
              <a:t> </a:t>
            </a:r>
            <a:r>
              <a:rPr sz="2000" b="1" dirty="0">
                <a:latin typeface="Arial"/>
                <a:cs typeface="Arial"/>
              </a:rPr>
              <a:t>WITH</a:t>
            </a:r>
            <a:r>
              <a:rPr sz="2000" b="1" spc="-25" dirty="0">
                <a:latin typeface="Arial"/>
                <a:cs typeface="Arial"/>
              </a:rPr>
              <a:t> </a:t>
            </a:r>
            <a:r>
              <a:rPr sz="2000" b="1" spc="-31" dirty="0">
                <a:latin typeface="Arial"/>
                <a:cs typeface="Arial"/>
              </a:rPr>
              <a:t>PALPABLE</a:t>
            </a:r>
            <a:r>
              <a:rPr sz="2000" b="1" spc="-15" dirty="0">
                <a:latin typeface="Arial"/>
                <a:cs typeface="Arial"/>
              </a:rPr>
              <a:t> </a:t>
            </a:r>
            <a:r>
              <a:rPr sz="2000" b="1" spc="-11" dirty="0">
                <a:latin typeface="Arial"/>
                <a:cs typeface="Arial"/>
              </a:rPr>
              <a:t>SPLEEN</a:t>
            </a:r>
            <a:endParaRPr sz="2000">
              <a:latin typeface="Arial"/>
              <a:cs typeface="Arial"/>
            </a:endParaRPr>
          </a:p>
          <a:p>
            <a:pPr marL="38099">
              <a:spcBef>
                <a:spcPts val="1200"/>
              </a:spcBef>
            </a:pPr>
            <a:r>
              <a:rPr sz="2000" dirty="0">
                <a:latin typeface="Arial"/>
                <a:cs typeface="Arial"/>
              </a:rPr>
              <a:t>Proportion</a:t>
            </a:r>
            <a:r>
              <a:rPr sz="2000" spc="-45" dirty="0">
                <a:latin typeface="Arial"/>
                <a:cs typeface="Arial"/>
              </a:rPr>
              <a:t> </a:t>
            </a:r>
            <a:r>
              <a:rPr sz="2000" dirty="0">
                <a:latin typeface="Arial"/>
                <a:cs typeface="Arial"/>
              </a:rPr>
              <a:t>in</a:t>
            </a:r>
            <a:r>
              <a:rPr sz="2000" spc="-15" dirty="0">
                <a:latin typeface="Arial"/>
                <a:cs typeface="Arial"/>
              </a:rPr>
              <a:t> </a:t>
            </a:r>
            <a:r>
              <a:rPr sz="2000" dirty="0">
                <a:latin typeface="Arial"/>
                <a:cs typeface="Arial"/>
              </a:rPr>
              <a:t>control</a:t>
            </a:r>
            <a:r>
              <a:rPr sz="2000" spc="-51" dirty="0">
                <a:latin typeface="Arial"/>
                <a:cs typeface="Arial"/>
              </a:rPr>
              <a:t> </a:t>
            </a:r>
            <a:r>
              <a:rPr sz="2000" dirty="0">
                <a:latin typeface="Arial"/>
                <a:cs typeface="Arial"/>
              </a:rPr>
              <a:t>group</a:t>
            </a:r>
            <a:r>
              <a:rPr sz="2000" spc="-35" dirty="0">
                <a:latin typeface="Arial"/>
                <a:cs typeface="Arial"/>
              </a:rPr>
              <a:t> </a:t>
            </a:r>
            <a:r>
              <a:rPr sz="2000" dirty="0">
                <a:latin typeface="Arial"/>
                <a:cs typeface="Arial"/>
              </a:rPr>
              <a:t>(p</a:t>
            </a:r>
            <a:r>
              <a:rPr sz="1951" baseline="-21367" dirty="0">
                <a:latin typeface="Arial"/>
                <a:cs typeface="Arial"/>
              </a:rPr>
              <a:t>2</a:t>
            </a:r>
            <a:r>
              <a:rPr sz="2000" dirty="0">
                <a:latin typeface="Arial"/>
                <a:cs typeface="Arial"/>
              </a:rPr>
              <a:t>)</a:t>
            </a:r>
            <a:r>
              <a:rPr sz="2000" spc="-35" dirty="0">
                <a:latin typeface="Arial"/>
                <a:cs typeface="Arial"/>
              </a:rPr>
              <a:t> </a:t>
            </a:r>
            <a:r>
              <a:rPr sz="2000" dirty="0">
                <a:latin typeface="Arial"/>
                <a:cs typeface="Arial"/>
              </a:rPr>
              <a:t>=</a:t>
            </a:r>
            <a:r>
              <a:rPr sz="2000" spc="-40" dirty="0">
                <a:latin typeface="Arial"/>
                <a:cs typeface="Arial"/>
              </a:rPr>
              <a:t> </a:t>
            </a:r>
            <a:r>
              <a:rPr sz="2000" spc="-25" dirty="0">
                <a:latin typeface="Arial"/>
                <a:cs typeface="Arial"/>
              </a:rPr>
              <a:t>40%</a:t>
            </a:r>
            <a:endParaRPr sz="2000">
              <a:latin typeface="Arial"/>
              <a:cs typeface="Arial"/>
            </a:endParaRPr>
          </a:p>
          <a:p>
            <a:pPr marL="38099">
              <a:spcBef>
                <a:spcPts val="1200"/>
              </a:spcBef>
            </a:pPr>
            <a:r>
              <a:rPr sz="2000" dirty="0">
                <a:latin typeface="Arial"/>
                <a:cs typeface="Arial"/>
              </a:rPr>
              <a:t>If</a:t>
            </a:r>
            <a:r>
              <a:rPr sz="2000" spc="-51"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intervention</a:t>
            </a:r>
            <a:r>
              <a:rPr sz="2000" spc="-40" dirty="0">
                <a:latin typeface="Arial"/>
                <a:cs typeface="Arial"/>
              </a:rPr>
              <a:t> </a:t>
            </a:r>
            <a:r>
              <a:rPr sz="2000" dirty="0">
                <a:latin typeface="Arial"/>
                <a:cs typeface="Arial"/>
              </a:rPr>
              <a:t>is</a:t>
            </a:r>
            <a:r>
              <a:rPr sz="2000" spc="-15" dirty="0">
                <a:latin typeface="Arial"/>
                <a:cs typeface="Arial"/>
              </a:rPr>
              <a:t> </a:t>
            </a:r>
            <a:r>
              <a:rPr sz="2000" dirty="0">
                <a:latin typeface="Arial"/>
                <a:cs typeface="Arial"/>
              </a:rPr>
              <a:t>expected</a:t>
            </a:r>
            <a:r>
              <a:rPr sz="2000" spc="-51" dirty="0">
                <a:latin typeface="Arial"/>
                <a:cs typeface="Arial"/>
              </a:rPr>
              <a:t> </a:t>
            </a:r>
            <a:r>
              <a:rPr sz="2000" dirty="0">
                <a:latin typeface="Arial"/>
                <a:cs typeface="Arial"/>
              </a:rPr>
              <a:t>to</a:t>
            </a:r>
            <a:r>
              <a:rPr sz="2000" spc="-31" dirty="0">
                <a:latin typeface="Arial"/>
                <a:cs typeface="Arial"/>
              </a:rPr>
              <a:t> </a:t>
            </a:r>
            <a:r>
              <a:rPr sz="2000" dirty="0">
                <a:latin typeface="Arial"/>
                <a:cs typeface="Arial"/>
              </a:rPr>
              <a:t>result</a:t>
            </a:r>
            <a:r>
              <a:rPr sz="2000" spc="-45" dirty="0">
                <a:latin typeface="Arial"/>
                <a:cs typeface="Arial"/>
              </a:rPr>
              <a:t> </a:t>
            </a:r>
            <a:r>
              <a:rPr sz="2000" dirty="0">
                <a:latin typeface="Arial"/>
                <a:cs typeface="Arial"/>
              </a:rPr>
              <a:t>in</a:t>
            </a:r>
            <a:r>
              <a:rPr sz="2000" spc="-20" dirty="0">
                <a:latin typeface="Arial"/>
                <a:cs typeface="Arial"/>
              </a:rPr>
              <a:t> </a:t>
            </a:r>
            <a:r>
              <a:rPr sz="2000" dirty="0">
                <a:latin typeface="Arial"/>
                <a:cs typeface="Arial"/>
              </a:rPr>
              <a:t>a</a:t>
            </a:r>
            <a:r>
              <a:rPr sz="2000" spc="-25" dirty="0">
                <a:latin typeface="Arial"/>
                <a:cs typeface="Arial"/>
              </a:rPr>
              <a:t> </a:t>
            </a:r>
            <a:r>
              <a:rPr sz="2000" dirty="0">
                <a:latin typeface="Arial"/>
                <a:cs typeface="Arial"/>
              </a:rPr>
              <a:t>relative</a:t>
            </a:r>
            <a:r>
              <a:rPr sz="2000" spc="-31" dirty="0">
                <a:latin typeface="Arial"/>
                <a:cs typeface="Arial"/>
              </a:rPr>
              <a:t> </a:t>
            </a:r>
            <a:r>
              <a:rPr sz="2000" dirty="0">
                <a:latin typeface="Arial"/>
                <a:cs typeface="Arial"/>
              </a:rPr>
              <a:t>reduction</a:t>
            </a:r>
            <a:r>
              <a:rPr sz="2000" spc="-55" dirty="0">
                <a:latin typeface="Arial"/>
                <a:cs typeface="Arial"/>
              </a:rPr>
              <a:t> </a:t>
            </a:r>
            <a:r>
              <a:rPr sz="2000" spc="-25" dirty="0">
                <a:latin typeface="Arial"/>
                <a:cs typeface="Arial"/>
              </a:rPr>
              <a:t>in</a:t>
            </a:r>
            <a:endParaRPr sz="2000">
              <a:latin typeface="Arial"/>
              <a:cs typeface="Arial"/>
            </a:endParaRPr>
          </a:p>
        </p:txBody>
      </p:sp>
      <p:sp>
        <p:nvSpPr>
          <p:cNvPr id="4" name="object 4"/>
          <p:cNvSpPr txBox="1"/>
          <p:nvPr/>
        </p:nvSpPr>
        <p:spPr>
          <a:xfrm>
            <a:off x="648313" y="1956919"/>
            <a:ext cx="5803265" cy="1910779"/>
          </a:xfrm>
          <a:prstGeom prst="rect">
            <a:avLst/>
          </a:prstGeom>
        </p:spPr>
        <p:txBody>
          <a:bodyPr vert="horz" wrap="square" lIns="0" tIns="165100" rIns="0" bIns="0" rtlCol="0">
            <a:spAutoFit/>
          </a:bodyPr>
          <a:lstStyle/>
          <a:p>
            <a:pPr marL="38099">
              <a:spcBef>
                <a:spcPts val="1300"/>
              </a:spcBef>
            </a:pPr>
            <a:r>
              <a:rPr sz="2000" dirty="0">
                <a:latin typeface="Arial"/>
                <a:cs typeface="Arial"/>
              </a:rPr>
              <a:t>spleen</a:t>
            </a:r>
            <a:r>
              <a:rPr sz="2000" spc="-31" dirty="0">
                <a:latin typeface="Arial"/>
                <a:cs typeface="Arial"/>
              </a:rPr>
              <a:t> </a:t>
            </a:r>
            <a:r>
              <a:rPr sz="2000" dirty="0">
                <a:latin typeface="Arial"/>
                <a:cs typeface="Arial"/>
              </a:rPr>
              <a:t>“rate”</a:t>
            </a:r>
            <a:r>
              <a:rPr sz="2000" spc="-35" dirty="0">
                <a:latin typeface="Arial"/>
                <a:cs typeface="Arial"/>
              </a:rPr>
              <a:t> </a:t>
            </a:r>
            <a:r>
              <a:rPr sz="2000" dirty="0">
                <a:latin typeface="Arial"/>
                <a:cs typeface="Arial"/>
              </a:rPr>
              <a:t>by</a:t>
            </a:r>
            <a:r>
              <a:rPr sz="2000" spc="-11" dirty="0">
                <a:latin typeface="Arial"/>
                <a:cs typeface="Arial"/>
              </a:rPr>
              <a:t> </a:t>
            </a:r>
            <a:r>
              <a:rPr sz="2000" dirty="0">
                <a:latin typeface="Arial"/>
                <a:cs typeface="Arial"/>
              </a:rPr>
              <a:t>at</a:t>
            </a:r>
            <a:r>
              <a:rPr sz="2000" spc="-20" dirty="0">
                <a:latin typeface="Arial"/>
                <a:cs typeface="Arial"/>
              </a:rPr>
              <a:t> </a:t>
            </a:r>
            <a:r>
              <a:rPr sz="2000" dirty="0">
                <a:latin typeface="Arial"/>
                <a:cs typeface="Arial"/>
              </a:rPr>
              <a:t>least</a:t>
            </a:r>
            <a:r>
              <a:rPr sz="2000" spc="-25" dirty="0">
                <a:latin typeface="Arial"/>
                <a:cs typeface="Arial"/>
              </a:rPr>
              <a:t> </a:t>
            </a:r>
            <a:r>
              <a:rPr sz="2000" spc="-20" dirty="0">
                <a:latin typeface="Arial"/>
                <a:cs typeface="Arial"/>
              </a:rPr>
              <a:t>25%,</a:t>
            </a:r>
            <a:endParaRPr sz="2000">
              <a:latin typeface="Arial"/>
              <a:cs typeface="Arial"/>
            </a:endParaRPr>
          </a:p>
          <a:p>
            <a:pPr marL="952476">
              <a:spcBef>
                <a:spcPts val="1200"/>
              </a:spcBef>
            </a:pPr>
            <a:r>
              <a:rPr sz="2000" dirty="0">
                <a:latin typeface="Arial"/>
                <a:cs typeface="Arial"/>
              </a:rPr>
              <a:t>Proportion</a:t>
            </a:r>
            <a:r>
              <a:rPr sz="2000" spc="-45" dirty="0">
                <a:latin typeface="Arial"/>
                <a:cs typeface="Arial"/>
              </a:rPr>
              <a:t> </a:t>
            </a:r>
            <a:r>
              <a:rPr sz="2000" dirty="0">
                <a:latin typeface="Arial"/>
                <a:cs typeface="Arial"/>
              </a:rPr>
              <a:t>in</a:t>
            </a:r>
            <a:r>
              <a:rPr sz="2000" spc="-5" dirty="0">
                <a:latin typeface="Arial"/>
                <a:cs typeface="Arial"/>
              </a:rPr>
              <a:t> </a:t>
            </a:r>
            <a:r>
              <a:rPr sz="2000" dirty="0">
                <a:latin typeface="Arial"/>
                <a:cs typeface="Arial"/>
              </a:rPr>
              <a:t>intervention</a:t>
            </a:r>
            <a:r>
              <a:rPr sz="2000" spc="-31" dirty="0">
                <a:latin typeface="Arial"/>
                <a:cs typeface="Arial"/>
              </a:rPr>
              <a:t> </a:t>
            </a:r>
            <a:r>
              <a:rPr sz="2000" dirty="0">
                <a:latin typeface="Arial"/>
                <a:cs typeface="Arial"/>
              </a:rPr>
              <a:t>group</a:t>
            </a:r>
            <a:r>
              <a:rPr sz="2000" spc="-31" dirty="0">
                <a:latin typeface="Arial"/>
                <a:cs typeface="Arial"/>
              </a:rPr>
              <a:t> </a:t>
            </a:r>
            <a:r>
              <a:rPr sz="2000" dirty="0">
                <a:latin typeface="Arial"/>
                <a:cs typeface="Arial"/>
              </a:rPr>
              <a:t>(p</a:t>
            </a:r>
            <a:r>
              <a:rPr sz="1951" baseline="-21367" dirty="0">
                <a:latin typeface="Arial"/>
                <a:cs typeface="Arial"/>
              </a:rPr>
              <a:t>1</a:t>
            </a:r>
            <a:r>
              <a:rPr sz="2000" dirty="0">
                <a:latin typeface="Arial"/>
                <a:cs typeface="Arial"/>
              </a:rPr>
              <a:t>)</a:t>
            </a:r>
            <a:r>
              <a:rPr sz="2000" spc="-40" dirty="0">
                <a:latin typeface="Arial"/>
                <a:cs typeface="Arial"/>
              </a:rPr>
              <a:t> </a:t>
            </a:r>
            <a:r>
              <a:rPr sz="2000" dirty="0">
                <a:latin typeface="Arial"/>
                <a:cs typeface="Arial"/>
              </a:rPr>
              <a:t>=</a:t>
            </a:r>
            <a:r>
              <a:rPr sz="2000" spc="-25" dirty="0">
                <a:latin typeface="Arial"/>
                <a:cs typeface="Arial"/>
              </a:rPr>
              <a:t> 30%</a:t>
            </a:r>
            <a:endParaRPr sz="2000">
              <a:latin typeface="Arial"/>
              <a:cs typeface="Arial"/>
            </a:endParaRPr>
          </a:p>
          <a:p>
            <a:pPr marL="952476">
              <a:spcBef>
                <a:spcPts val="1775"/>
              </a:spcBef>
            </a:pPr>
            <a:r>
              <a:rPr sz="2000" dirty="0">
                <a:latin typeface="Arial"/>
                <a:cs typeface="Arial"/>
              </a:rPr>
              <a:t>Power</a:t>
            </a:r>
            <a:r>
              <a:rPr sz="2000" spc="-15" dirty="0">
                <a:latin typeface="Arial"/>
                <a:cs typeface="Arial"/>
              </a:rPr>
              <a:t> </a:t>
            </a:r>
            <a:r>
              <a:rPr sz="2000" dirty="0">
                <a:latin typeface="Arial"/>
                <a:cs typeface="Arial"/>
              </a:rPr>
              <a:t>=</a:t>
            </a:r>
            <a:r>
              <a:rPr sz="2000" spc="-20" dirty="0">
                <a:latin typeface="Arial"/>
                <a:cs typeface="Arial"/>
              </a:rPr>
              <a:t> </a:t>
            </a:r>
            <a:r>
              <a:rPr sz="2000" dirty="0">
                <a:latin typeface="Arial"/>
                <a:cs typeface="Arial"/>
              </a:rPr>
              <a:t>90%,</a:t>
            </a:r>
            <a:r>
              <a:rPr sz="2000" spc="-20" dirty="0">
                <a:latin typeface="Arial"/>
                <a:cs typeface="Arial"/>
              </a:rPr>
              <a:t> </a:t>
            </a:r>
            <a:r>
              <a:rPr sz="2000" dirty="0">
                <a:latin typeface="Arial"/>
                <a:cs typeface="Arial"/>
              </a:rPr>
              <a:t>z</a:t>
            </a:r>
            <a:r>
              <a:rPr sz="1951" baseline="-21367" dirty="0">
                <a:latin typeface="Arial"/>
                <a:cs typeface="Arial"/>
              </a:rPr>
              <a:t>2</a:t>
            </a:r>
            <a:r>
              <a:rPr sz="1951" spc="277" baseline="-21367" dirty="0">
                <a:latin typeface="Arial"/>
                <a:cs typeface="Arial"/>
              </a:rPr>
              <a:t> </a:t>
            </a:r>
            <a:r>
              <a:rPr sz="2000" dirty="0">
                <a:latin typeface="Arial"/>
                <a:cs typeface="Arial"/>
              </a:rPr>
              <a:t>=</a:t>
            </a:r>
            <a:r>
              <a:rPr sz="2000" spc="-11" dirty="0">
                <a:latin typeface="Arial"/>
                <a:cs typeface="Arial"/>
              </a:rPr>
              <a:t> </a:t>
            </a:r>
            <a:r>
              <a:rPr sz="2000" spc="-20" dirty="0">
                <a:latin typeface="Arial"/>
                <a:cs typeface="Arial"/>
              </a:rPr>
              <a:t>1.28</a:t>
            </a:r>
            <a:endParaRPr sz="2000">
              <a:latin typeface="Arial"/>
              <a:cs typeface="Arial"/>
            </a:endParaRPr>
          </a:p>
          <a:p>
            <a:pPr marL="952476">
              <a:spcBef>
                <a:spcPts val="960"/>
              </a:spcBef>
              <a:tabLst>
                <a:tab pos="3057449" algn="l"/>
              </a:tabLst>
            </a:pPr>
            <a:r>
              <a:rPr sz="2000" dirty="0">
                <a:latin typeface="Arial"/>
                <a:cs typeface="Arial"/>
              </a:rPr>
              <a:t>Significance</a:t>
            </a:r>
            <a:r>
              <a:rPr sz="2000" spc="-31" dirty="0">
                <a:latin typeface="Arial"/>
                <a:cs typeface="Arial"/>
              </a:rPr>
              <a:t> </a:t>
            </a:r>
            <a:r>
              <a:rPr sz="2000" spc="-11" dirty="0">
                <a:latin typeface="Arial"/>
                <a:cs typeface="Arial"/>
              </a:rPr>
              <a:t>level</a:t>
            </a:r>
            <a:r>
              <a:rPr sz="2000" dirty="0">
                <a:latin typeface="Arial"/>
                <a:cs typeface="Arial"/>
              </a:rPr>
              <a:t>	5%,</a:t>
            </a:r>
            <a:r>
              <a:rPr sz="2000" spc="-11" dirty="0">
                <a:latin typeface="Arial"/>
                <a:cs typeface="Arial"/>
              </a:rPr>
              <a:t> </a:t>
            </a:r>
            <a:r>
              <a:rPr sz="2000" dirty="0">
                <a:latin typeface="Arial"/>
                <a:cs typeface="Arial"/>
              </a:rPr>
              <a:t>z</a:t>
            </a:r>
            <a:r>
              <a:rPr sz="1951" baseline="-21367" dirty="0">
                <a:latin typeface="Arial"/>
                <a:cs typeface="Arial"/>
              </a:rPr>
              <a:t>1</a:t>
            </a:r>
            <a:r>
              <a:rPr sz="1951" spc="263" baseline="-21367" dirty="0">
                <a:latin typeface="Arial"/>
                <a:cs typeface="Arial"/>
              </a:rPr>
              <a:t> </a:t>
            </a:r>
            <a:r>
              <a:rPr sz="2000" dirty="0">
                <a:latin typeface="Arial"/>
                <a:cs typeface="Arial"/>
              </a:rPr>
              <a:t>=</a:t>
            </a:r>
            <a:r>
              <a:rPr sz="2000" spc="-11" dirty="0">
                <a:latin typeface="Arial"/>
                <a:cs typeface="Arial"/>
              </a:rPr>
              <a:t> </a:t>
            </a:r>
            <a:r>
              <a:rPr sz="2000" spc="-20" dirty="0">
                <a:latin typeface="Arial"/>
                <a:cs typeface="Arial"/>
              </a:rPr>
              <a:t>1.96</a:t>
            </a:r>
            <a:endParaRPr sz="2000">
              <a:latin typeface="Arial"/>
              <a:cs typeface="Arial"/>
            </a:endParaRPr>
          </a:p>
        </p:txBody>
      </p:sp>
      <p:sp>
        <p:nvSpPr>
          <p:cNvPr id="5" name="object 5"/>
          <p:cNvSpPr txBox="1"/>
          <p:nvPr/>
        </p:nvSpPr>
        <p:spPr>
          <a:xfrm>
            <a:off x="1852042" y="4265170"/>
            <a:ext cx="405131" cy="320601"/>
          </a:xfrm>
          <a:prstGeom prst="rect">
            <a:avLst/>
          </a:prstGeom>
        </p:spPr>
        <p:txBody>
          <a:bodyPr vert="horz" wrap="square" lIns="0" tIns="12700" rIns="0" bIns="0" rtlCol="0">
            <a:spAutoFit/>
          </a:bodyPr>
          <a:lstStyle/>
          <a:p>
            <a:pPr marL="12700">
              <a:spcBef>
                <a:spcPts val="100"/>
              </a:spcBef>
            </a:pPr>
            <a:r>
              <a:rPr sz="2000" b="1" i="1" dirty="0">
                <a:latin typeface="Arial"/>
                <a:cs typeface="Arial"/>
              </a:rPr>
              <a:t>P</a:t>
            </a:r>
            <a:r>
              <a:rPr sz="2000" b="1" i="1" spc="-75" dirty="0">
                <a:latin typeface="Arial"/>
                <a:cs typeface="Arial"/>
              </a:rPr>
              <a:t> </a:t>
            </a:r>
            <a:r>
              <a:rPr sz="2000" b="1" i="1" spc="-51" dirty="0">
                <a:latin typeface="Arial"/>
                <a:cs typeface="Arial"/>
              </a:rPr>
              <a:t>=</a:t>
            </a:r>
            <a:endParaRPr sz="2000">
              <a:latin typeface="Arial"/>
              <a:cs typeface="Arial"/>
            </a:endParaRPr>
          </a:p>
        </p:txBody>
      </p:sp>
      <p:sp>
        <p:nvSpPr>
          <p:cNvPr id="6" name="object 6"/>
          <p:cNvSpPr txBox="1"/>
          <p:nvPr/>
        </p:nvSpPr>
        <p:spPr>
          <a:xfrm>
            <a:off x="1912114" y="4491611"/>
            <a:ext cx="998219" cy="872034"/>
          </a:xfrm>
          <a:prstGeom prst="rect">
            <a:avLst/>
          </a:prstGeom>
        </p:spPr>
        <p:txBody>
          <a:bodyPr vert="horz" wrap="square" lIns="0" tIns="12700" rIns="0" bIns="0" rtlCol="0">
            <a:spAutoFit/>
          </a:bodyPr>
          <a:lstStyle/>
          <a:p>
            <a:pPr marR="5080" algn="r">
              <a:spcBef>
                <a:spcPts val="100"/>
              </a:spcBef>
            </a:pPr>
            <a:r>
              <a:rPr sz="2000" b="1" dirty="0">
                <a:latin typeface="Arial"/>
                <a:cs typeface="Arial"/>
              </a:rPr>
              <a:t>2</a:t>
            </a:r>
            <a:endParaRPr sz="2000">
              <a:latin typeface="Arial"/>
              <a:cs typeface="Arial"/>
            </a:endParaRPr>
          </a:p>
          <a:p>
            <a:pPr marL="12700">
              <a:spcBef>
                <a:spcPts val="1871"/>
              </a:spcBef>
            </a:pPr>
            <a:r>
              <a:rPr sz="2000" b="1" dirty="0">
                <a:latin typeface="Arial"/>
                <a:cs typeface="Arial"/>
              </a:rPr>
              <a:t>n =</a:t>
            </a:r>
            <a:r>
              <a:rPr sz="2000" b="1" spc="-11" dirty="0">
                <a:latin typeface="Arial"/>
                <a:cs typeface="Arial"/>
              </a:rPr>
              <a:t> </a:t>
            </a:r>
            <a:r>
              <a:rPr sz="2000" b="1" spc="-51" dirty="0">
                <a:latin typeface="Arial"/>
                <a:cs typeface="Arial"/>
              </a:rPr>
              <a:t>?</a:t>
            </a:r>
            <a:endParaRPr sz="2000">
              <a:latin typeface="Arial"/>
              <a:cs typeface="Arial"/>
            </a:endParaRPr>
          </a:p>
        </p:txBody>
      </p:sp>
      <p:sp>
        <p:nvSpPr>
          <p:cNvPr id="7" name="object 7"/>
          <p:cNvSpPr txBox="1"/>
          <p:nvPr/>
        </p:nvSpPr>
        <p:spPr>
          <a:xfrm>
            <a:off x="2428368" y="4047874"/>
            <a:ext cx="862331" cy="320601"/>
          </a:xfrm>
          <a:prstGeom prst="rect">
            <a:avLst/>
          </a:prstGeom>
        </p:spPr>
        <p:txBody>
          <a:bodyPr vert="horz" wrap="square" lIns="0" tIns="12700" rIns="0" bIns="0" rtlCol="0">
            <a:spAutoFit/>
          </a:bodyPr>
          <a:lstStyle/>
          <a:p>
            <a:pPr marL="38099">
              <a:spcBef>
                <a:spcPts val="100"/>
              </a:spcBef>
            </a:pPr>
            <a:r>
              <a:rPr sz="2000" b="1" i="1" dirty="0">
                <a:latin typeface="Arial"/>
                <a:cs typeface="Arial"/>
              </a:rPr>
              <a:t>p </a:t>
            </a:r>
            <a:r>
              <a:rPr sz="1951" b="1" i="1" baseline="-21367" dirty="0">
                <a:latin typeface="Arial"/>
                <a:cs typeface="Arial"/>
              </a:rPr>
              <a:t>1</a:t>
            </a:r>
            <a:r>
              <a:rPr sz="2000" b="1" i="1" dirty="0">
                <a:latin typeface="Arial"/>
                <a:cs typeface="Arial"/>
              </a:rPr>
              <a:t>+</a:t>
            </a:r>
            <a:r>
              <a:rPr sz="2000" b="1" i="1" spc="-20" dirty="0">
                <a:latin typeface="Arial"/>
                <a:cs typeface="Arial"/>
              </a:rPr>
              <a:t> </a:t>
            </a:r>
            <a:r>
              <a:rPr sz="2000" b="1" i="1" spc="-25" dirty="0">
                <a:latin typeface="Arial"/>
                <a:cs typeface="Arial"/>
              </a:rPr>
              <a:t>p</a:t>
            </a:r>
            <a:r>
              <a:rPr sz="1951" b="1" i="1" spc="-37" baseline="-21367" dirty="0">
                <a:latin typeface="Arial"/>
                <a:cs typeface="Arial"/>
              </a:rPr>
              <a:t>2</a:t>
            </a:r>
            <a:endParaRPr sz="1951" baseline="-21367">
              <a:latin typeface="Arial"/>
              <a:cs typeface="Arial"/>
            </a:endParaRPr>
          </a:p>
        </p:txBody>
      </p:sp>
      <p:sp>
        <p:nvSpPr>
          <p:cNvPr id="8" name="object 8"/>
          <p:cNvSpPr/>
          <p:nvPr/>
        </p:nvSpPr>
        <p:spPr>
          <a:xfrm>
            <a:off x="2343911" y="4443984"/>
            <a:ext cx="1125220" cy="0"/>
          </a:xfrm>
          <a:custGeom>
            <a:avLst/>
            <a:gdLst/>
            <a:ahLst/>
            <a:cxnLst/>
            <a:rect l="l" t="t" r="r" b="b"/>
            <a:pathLst>
              <a:path w="1125220">
                <a:moveTo>
                  <a:pt x="0" y="0"/>
                </a:moveTo>
                <a:lnTo>
                  <a:pt x="1124712" y="0"/>
                </a:lnTo>
              </a:path>
            </a:pathLst>
          </a:custGeom>
          <a:ln w="9144">
            <a:solidFill>
              <a:srgbClr val="000000"/>
            </a:solidFill>
          </a:ln>
        </p:spPr>
        <p:txBody>
          <a:bodyPr wrap="square" lIns="0" tIns="0" rIns="0" bIns="0" rtlCol="0"/>
          <a:lstStyle/>
          <a:p>
            <a:endParaRPr/>
          </a:p>
        </p:txBody>
      </p:sp>
      <p:sp>
        <p:nvSpPr>
          <p:cNvPr id="9" name="object 9"/>
          <p:cNvSpPr txBox="1"/>
          <p:nvPr/>
        </p:nvSpPr>
        <p:spPr>
          <a:xfrm>
            <a:off x="3613154" y="4250185"/>
            <a:ext cx="174625" cy="320601"/>
          </a:xfrm>
          <a:prstGeom prst="rect">
            <a:avLst/>
          </a:prstGeom>
        </p:spPr>
        <p:txBody>
          <a:bodyPr vert="horz" wrap="square" lIns="0" tIns="12700" rIns="0" bIns="0" rtlCol="0">
            <a:spAutoFit/>
          </a:bodyPr>
          <a:lstStyle/>
          <a:p>
            <a:pPr marL="12700">
              <a:spcBef>
                <a:spcPts val="100"/>
              </a:spcBef>
            </a:pPr>
            <a:r>
              <a:rPr sz="2000" b="1" dirty="0">
                <a:latin typeface="Arial"/>
                <a:cs typeface="Arial"/>
              </a:rPr>
              <a:t>=</a:t>
            </a:r>
            <a:endParaRPr sz="2000">
              <a:latin typeface="Arial"/>
              <a:cs typeface="Arial"/>
            </a:endParaRPr>
          </a:p>
        </p:txBody>
      </p:sp>
      <p:sp>
        <p:nvSpPr>
          <p:cNvPr id="10" name="object 10"/>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78</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79</a:t>
            </a:r>
          </a:p>
        </p:txBody>
      </p:sp>
      <p:sp>
        <p:nvSpPr>
          <p:cNvPr id="2" name="object 2"/>
          <p:cNvSpPr txBox="1"/>
          <p:nvPr/>
        </p:nvSpPr>
        <p:spPr>
          <a:xfrm>
            <a:off x="1104699" y="882777"/>
            <a:ext cx="7390765" cy="4886722"/>
          </a:xfrm>
          <a:prstGeom prst="rect">
            <a:avLst/>
          </a:prstGeom>
        </p:spPr>
        <p:txBody>
          <a:bodyPr vert="horz" wrap="square" lIns="0" tIns="13335" rIns="0" bIns="0" rtlCol="0">
            <a:spAutoFit/>
          </a:bodyPr>
          <a:lstStyle/>
          <a:p>
            <a:pPr marL="88898">
              <a:spcBef>
                <a:spcPts val="105"/>
              </a:spcBef>
              <a:tabLst>
                <a:tab pos="567040" algn="l"/>
              </a:tabLst>
            </a:pPr>
            <a:r>
              <a:rPr sz="2000" b="1" spc="-25" dirty="0">
                <a:latin typeface="Arial"/>
                <a:cs typeface="Arial"/>
              </a:rPr>
              <a:t>C)</a:t>
            </a:r>
            <a:r>
              <a:rPr sz="2000" b="1" dirty="0">
                <a:latin typeface="Arial"/>
                <a:cs typeface="Arial"/>
              </a:rPr>
              <a:t>	MEAN</a:t>
            </a:r>
            <a:r>
              <a:rPr sz="2000" b="1" spc="-25" dirty="0">
                <a:latin typeface="Arial"/>
                <a:cs typeface="Arial"/>
              </a:rPr>
              <a:t> </a:t>
            </a:r>
            <a:r>
              <a:rPr sz="2000" b="1" dirty="0">
                <a:latin typeface="Arial"/>
                <a:cs typeface="Arial"/>
              </a:rPr>
              <a:t>PCV</a:t>
            </a:r>
            <a:r>
              <a:rPr sz="2000" b="1" spc="-5" dirty="0">
                <a:latin typeface="Arial"/>
                <a:cs typeface="Arial"/>
              </a:rPr>
              <a:t> </a:t>
            </a:r>
            <a:r>
              <a:rPr sz="2000" b="1" dirty="0">
                <a:latin typeface="Arial"/>
                <a:cs typeface="Arial"/>
              </a:rPr>
              <a:t>IN</a:t>
            </a:r>
            <a:r>
              <a:rPr sz="2000" b="1" spc="-20" dirty="0">
                <a:latin typeface="Arial"/>
                <a:cs typeface="Arial"/>
              </a:rPr>
              <a:t> </a:t>
            </a:r>
            <a:r>
              <a:rPr sz="2000" b="1" dirty="0">
                <a:latin typeface="Arial"/>
                <a:cs typeface="Arial"/>
              </a:rPr>
              <a:t>INTERVENTION</a:t>
            </a:r>
            <a:r>
              <a:rPr sz="2000" b="1" spc="-80" dirty="0">
                <a:latin typeface="Arial"/>
                <a:cs typeface="Arial"/>
              </a:rPr>
              <a:t> </a:t>
            </a:r>
            <a:r>
              <a:rPr sz="2000" b="1" dirty="0">
                <a:latin typeface="Arial"/>
                <a:cs typeface="Arial"/>
              </a:rPr>
              <a:t>AND</a:t>
            </a:r>
            <a:r>
              <a:rPr sz="2000" b="1" spc="-20" dirty="0">
                <a:latin typeface="Arial"/>
                <a:cs typeface="Arial"/>
              </a:rPr>
              <a:t> </a:t>
            </a:r>
            <a:r>
              <a:rPr sz="2000" b="1" dirty="0">
                <a:latin typeface="Arial"/>
                <a:cs typeface="Arial"/>
              </a:rPr>
              <a:t>CONTROL</a:t>
            </a:r>
            <a:r>
              <a:rPr sz="2000" b="1" spc="-65" dirty="0">
                <a:latin typeface="Arial"/>
                <a:cs typeface="Arial"/>
              </a:rPr>
              <a:t> </a:t>
            </a:r>
            <a:r>
              <a:rPr sz="2000" b="1" spc="-11" dirty="0">
                <a:latin typeface="Arial"/>
                <a:cs typeface="Arial"/>
              </a:rPr>
              <a:t>GROUPS</a:t>
            </a:r>
            <a:endParaRPr sz="2000">
              <a:latin typeface="Arial"/>
              <a:cs typeface="Arial"/>
            </a:endParaRPr>
          </a:p>
          <a:p>
            <a:pPr marL="116202" marR="2677728">
              <a:lnSpc>
                <a:spcPct val="150000"/>
              </a:lnSpc>
              <a:spcBef>
                <a:spcPts val="1200"/>
              </a:spcBef>
              <a:tabLst>
                <a:tab pos="3992146" algn="l"/>
                <a:tab pos="4253124" algn="l"/>
              </a:tabLst>
            </a:pPr>
            <a:r>
              <a:rPr sz="2000" dirty="0">
                <a:latin typeface="Arial"/>
                <a:cs typeface="Arial"/>
              </a:rPr>
              <a:t>Mean</a:t>
            </a:r>
            <a:r>
              <a:rPr sz="2000" spc="-40" dirty="0">
                <a:latin typeface="Arial"/>
                <a:cs typeface="Arial"/>
              </a:rPr>
              <a:t> </a:t>
            </a:r>
            <a:r>
              <a:rPr sz="2000" dirty="0">
                <a:latin typeface="Arial"/>
                <a:cs typeface="Arial"/>
              </a:rPr>
              <a:t>PCV</a:t>
            </a:r>
            <a:r>
              <a:rPr sz="2000" spc="-11" dirty="0">
                <a:latin typeface="Arial"/>
                <a:cs typeface="Arial"/>
              </a:rPr>
              <a:t> </a:t>
            </a:r>
            <a:r>
              <a:rPr sz="2000" dirty="0">
                <a:latin typeface="Arial"/>
                <a:cs typeface="Arial"/>
              </a:rPr>
              <a:t>in</a:t>
            </a:r>
            <a:r>
              <a:rPr sz="2000" spc="-11" dirty="0">
                <a:latin typeface="Arial"/>
                <a:cs typeface="Arial"/>
              </a:rPr>
              <a:t> </a:t>
            </a:r>
            <a:r>
              <a:rPr sz="2000" dirty="0">
                <a:latin typeface="Arial"/>
                <a:cs typeface="Arial"/>
              </a:rPr>
              <a:t>control</a:t>
            </a:r>
            <a:r>
              <a:rPr sz="2000" spc="-35" dirty="0">
                <a:latin typeface="Arial"/>
                <a:cs typeface="Arial"/>
              </a:rPr>
              <a:t> </a:t>
            </a:r>
            <a:r>
              <a:rPr sz="2000" dirty="0">
                <a:latin typeface="Arial"/>
                <a:cs typeface="Arial"/>
              </a:rPr>
              <a:t>group</a:t>
            </a:r>
            <a:r>
              <a:rPr sz="2000" spc="-35" dirty="0">
                <a:latin typeface="Arial"/>
                <a:cs typeface="Arial"/>
              </a:rPr>
              <a:t> </a:t>
            </a:r>
            <a:r>
              <a:rPr sz="2000" spc="-20" dirty="0">
                <a:latin typeface="Arial"/>
                <a:cs typeface="Arial"/>
              </a:rPr>
              <a:t>(</a:t>
            </a:r>
            <a:r>
              <a:rPr sz="2000" spc="-20" dirty="0">
                <a:latin typeface="Symbol"/>
                <a:cs typeface="Symbol"/>
              </a:rPr>
              <a:t></a:t>
            </a:r>
            <a:r>
              <a:rPr sz="1951" spc="-31" baseline="-21367" dirty="0">
                <a:latin typeface="Arial"/>
                <a:cs typeface="Arial"/>
              </a:rPr>
              <a:t>2</a:t>
            </a:r>
            <a:r>
              <a:rPr sz="2000" spc="-20" dirty="0">
                <a:latin typeface="Arial"/>
                <a:cs typeface="Arial"/>
              </a:rPr>
              <a:t>)</a:t>
            </a:r>
            <a:r>
              <a:rPr sz="2000" dirty="0">
                <a:latin typeface="Arial"/>
                <a:cs typeface="Arial"/>
              </a:rPr>
              <a:t>	=</a:t>
            </a:r>
            <a:r>
              <a:rPr sz="2000" spc="-35" dirty="0">
                <a:latin typeface="Arial"/>
                <a:cs typeface="Arial"/>
              </a:rPr>
              <a:t> </a:t>
            </a:r>
            <a:r>
              <a:rPr sz="2000" spc="-20" dirty="0">
                <a:latin typeface="Arial"/>
                <a:cs typeface="Arial"/>
              </a:rPr>
              <a:t>33.0 </a:t>
            </a:r>
            <a:r>
              <a:rPr sz="2000" dirty="0">
                <a:latin typeface="Arial"/>
                <a:cs typeface="Arial"/>
              </a:rPr>
              <a:t>Standard</a:t>
            </a:r>
            <a:r>
              <a:rPr sz="2000" spc="-40" dirty="0">
                <a:latin typeface="Arial"/>
                <a:cs typeface="Arial"/>
              </a:rPr>
              <a:t> </a:t>
            </a:r>
            <a:r>
              <a:rPr sz="2000" dirty="0">
                <a:latin typeface="Arial"/>
                <a:cs typeface="Arial"/>
              </a:rPr>
              <a:t>deviation</a:t>
            </a:r>
            <a:r>
              <a:rPr sz="2000" spc="-31" dirty="0">
                <a:latin typeface="Arial"/>
                <a:cs typeface="Arial"/>
              </a:rPr>
              <a:t> </a:t>
            </a:r>
            <a:r>
              <a:rPr sz="2000" dirty="0">
                <a:latin typeface="Arial"/>
                <a:cs typeface="Arial"/>
              </a:rPr>
              <a:t>in</a:t>
            </a:r>
            <a:r>
              <a:rPr sz="2000" spc="-15" dirty="0">
                <a:latin typeface="Arial"/>
                <a:cs typeface="Arial"/>
              </a:rPr>
              <a:t> </a:t>
            </a:r>
            <a:r>
              <a:rPr sz="2000" dirty="0">
                <a:latin typeface="Arial"/>
                <a:cs typeface="Arial"/>
              </a:rPr>
              <a:t>controls</a:t>
            </a:r>
            <a:r>
              <a:rPr sz="2000" spc="-40" dirty="0">
                <a:latin typeface="Arial"/>
                <a:cs typeface="Arial"/>
              </a:rPr>
              <a:t> </a:t>
            </a:r>
            <a:r>
              <a:rPr sz="2000" dirty="0">
                <a:latin typeface="Arial"/>
                <a:cs typeface="Arial"/>
              </a:rPr>
              <a:t>(s)</a:t>
            </a:r>
            <a:r>
              <a:rPr sz="2000" spc="-45" dirty="0">
                <a:latin typeface="Arial"/>
                <a:cs typeface="Arial"/>
              </a:rPr>
              <a:t> </a:t>
            </a:r>
            <a:r>
              <a:rPr sz="2000" spc="-51" dirty="0">
                <a:latin typeface="Arial"/>
                <a:cs typeface="Arial"/>
              </a:rPr>
              <a:t>=</a:t>
            </a:r>
            <a:r>
              <a:rPr sz="2000" dirty="0">
                <a:latin typeface="Arial"/>
                <a:cs typeface="Arial"/>
              </a:rPr>
              <a:t>	</a:t>
            </a:r>
            <a:r>
              <a:rPr sz="2000" spc="-25" dirty="0">
                <a:latin typeface="Arial"/>
                <a:cs typeface="Arial"/>
              </a:rPr>
              <a:t>5.0</a:t>
            </a:r>
            <a:endParaRPr sz="2000">
              <a:latin typeface="Arial"/>
              <a:cs typeface="Arial"/>
            </a:endParaRPr>
          </a:p>
          <a:p>
            <a:pPr marL="116202">
              <a:spcBef>
                <a:spcPts val="1200"/>
              </a:spcBef>
            </a:pPr>
            <a:r>
              <a:rPr sz="2000" dirty="0">
                <a:latin typeface="Arial"/>
                <a:cs typeface="Arial"/>
              </a:rPr>
              <a:t>If</a:t>
            </a:r>
            <a:r>
              <a:rPr sz="2000" spc="-45" dirty="0">
                <a:latin typeface="Arial"/>
                <a:cs typeface="Arial"/>
              </a:rPr>
              <a:t> </a:t>
            </a:r>
            <a:r>
              <a:rPr sz="2000" dirty="0">
                <a:latin typeface="Arial"/>
                <a:cs typeface="Arial"/>
              </a:rPr>
              <a:t>the</a:t>
            </a:r>
            <a:r>
              <a:rPr sz="2000" spc="-15" dirty="0">
                <a:latin typeface="Arial"/>
                <a:cs typeface="Arial"/>
              </a:rPr>
              <a:t> </a:t>
            </a:r>
            <a:r>
              <a:rPr sz="2000" dirty="0">
                <a:latin typeface="Arial"/>
                <a:cs typeface="Arial"/>
              </a:rPr>
              <a:t>intervention</a:t>
            </a:r>
            <a:r>
              <a:rPr sz="2000" spc="-40" dirty="0">
                <a:latin typeface="Arial"/>
                <a:cs typeface="Arial"/>
              </a:rPr>
              <a:t> </a:t>
            </a:r>
            <a:r>
              <a:rPr sz="2000" dirty="0">
                <a:latin typeface="Arial"/>
                <a:cs typeface="Arial"/>
              </a:rPr>
              <a:t>is</a:t>
            </a:r>
            <a:r>
              <a:rPr sz="2000" spc="-11" dirty="0">
                <a:latin typeface="Arial"/>
                <a:cs typeface="Arial"/>
              </a:rPr>
              <a:t> </a:t>
            </a:r>
            <a:r>
              <a:rPr sz="2000" dirty="0">
                <a:latin typeface="Arial"/>
                <a:cs typeface="Arial"/>
              </a:rPr>
              <a:t>expected</a:t>
            </a:r>
            <a:r>
              <a:rPr sz="2000" spc="-55" dirty="0">
                <a:latin typeface="Arial"/>
                <a:cs typeface="Arial"/>
              </a:rPr>
              <a:t> </a:t>
            </a:r>
            <a:r>
              <a:rPr sz="2000" dirty="0">
                <a:latin typeface="Arial"/>
                <a:cs typeface="Arial"/>
              </a:rPr>
              <a:t>to</a:t>
            </a:r>
            <a:r>
              <a:rPr sz="2000" spc="-20" dirty="0">
                <a:latin typeface="Arial"/>
                <a:cs typeface="Arial"/>
              </a:rPr>
              <a:t> </a:t>
            </a:r>
            <a:r>
              <a:rPr sz="2000" dirty="0">
                <a:latin typeface="Arial"/>
                <a:cs typeface="Arial"/>
              </a:rPr>
              <a:t>improve</a:t>
            </a:r>
            <a:r>
              <a:rPr sz="2000" spc="-51" dirty="0">
                <a:latin typeface="Arial"/>
                <a:cs typeface="Arial"/>
              </a:rPr>
              <a:t> </a:t>
            </a:r>
            <a:r>
              <a:rPr sz="2000" dirty="0">
                <a:latin typeface="Arial"/>
                <a:cs typeface="Arial"/>
              </a:rPr>
              <a:t>mean</a:t>
            </a:r>
            <a:r>
              <a:rPr sz="2000" spc="-25" dirty="0">
                <a:latin typeface="Arial"/>
                <a:cs typeface="Arial"/>
              </a:rPr>
              <a:t> </a:t>
            </a:r>
            <a:r>
              <a:rPr sz="2000" dirty="0">
                <a:latin typeface="Arial"/>
                <a:cs typeface="Arial"/>
              </a:rPr>
              <a:t>PCV</a:t>
            </a:r>
            <a:r>
              <a:rPr sz="2000" spc="-20" dirty="0">
                <a:latin typeface="Arial"/>
                <a:cs typeface="Arial"/>
              </a:rPr>
              <a:t> </a:t>
            </a:r>
            <a:r>
              <a:rPr sz="2000" dirty="0">
                <a:latin typeface="Arial"/>
                <a:cs typeface="Arial"/>
              </a:rPr>
              <a:t>by</a:t>
            </a:r>
            <a:r>
              <a:rPr sz="2000" spc="-20" dirty="0">
                <a:latin typeface="Arial"/>
                <a:cs typeface="Arial"/>
              </a:rPr>
              <a:t> </a:t>
            </a:r>
            <a:r>
              <a:rPr sz="2000" dirty="0">
                <a:latin typeface="Arial"/>
                <a:cs typeface="Arial"/>
              </a:rPr>
              <a:t>at</a:t>
            </a:r>
            <a:r>
              <a:rPr sz="2000" spc="-20" dirty="0">
                <a:latin typeface="Arial"/>
                <a:cs typeface="Arial"/>
              </a:rPr>
              <a:t> </a:t>
            </a:r>
            <a:r>
              <a:rPr sz="2000" spc="-11" dirty="0">
                <a:latin typeface="Arial"/>
                <a:cs typeface="Arial"/>
              </a:rPr>
              <a:t>least</a:t>
            </a:r>
            <a:endParaRPr sz="2000">
              <a:latin typeface="Arial"/>
              <a:cs typeface="Arial"/>
            </a:endParaRPr>
          </a:p>
          <a:p>
            <a:pPr marL="116202"/>
            <a:r>
              <a:rPr sz="2000" dirty="0">
                <a:latin typeface="Arial"/>
                <a:cs typeface="Arial"/>
              </a:rPr>
              <a:t>2 (40%</a:t>
            </a:r>
            <a:r>
              <a:rPr sz="2000" spc="-35" dirty="0">
                <a:latin typeface="Arial"/>
                <a:cs typeface="Arial"/>
              </a:rPr>
              <a:t> </a:t>
            </a:r>
            <a:r>
              <a:rPr sz="2000" dirty="0">
                <a:latin typeface="Arial"/>
                <a:cs typeface="Arial"/>
              </a:rPr>
              <a:t>of</a:t>
            </a:r>
            <a:r>
              <a:rPr sz="2000" spc="-25" dirty="0">
                <a:latin typeface="Arial"/>
                <a:cs typeface="Arial"/>
              </a:rPr>
              <a:t> </a:t>
            </a:r>
            <a:r>
              <a:rPr sz="2000" spc="-20" dirty="0">
                <a:latin typeface="Arial"/>
                <a:cs typeface="Arial"/>
              </a:rPr>
              <a:t>SD),</a:t>
            </a:r>
            <a:endParaRPr sz="2000">
              <a:latin typeface="Arial"/>
              <a:cs typeface="Arial"/>
            </a:endParaRPr>
          </a:p>
          <a:p>
            <a:pPr marL="116202">
              <a:spcBef>
                <a:spcPts val="1440"/>
              </a:spcBef>
            </a:pPr>
            <a:r>
              <a:rPr dirty="0">
                <a:latin typeface="Symbol"/>
                <a:cs typeface="Symbol"/>
              </a:rPr>
              <a:t></a:t>
            </a:r>
            <a:r>
              <a:rPr baseline="-20833" dirty="0">
                <a:latin typeface="Arial"/>
                <a:cs typeface="Arial"/>
              </a:rPr>
              <a:t>2</a:t>
            </a:r>
            <a:r>
              <a:rPr spc="315" baseline="-20833" dirty="0">
                <a:latin typeface="Arial"/>
                <a:cs typeface="Arial"/>
              </a:rPr>
              <a:t> </a:t>
            </a:r>
            <a:r>
              <a:rPr dirty="0">
                <a:latin typeface="Arial"/>
                <a:cs typeface="Arial"/>
              </a:rPr>
              <a:t>-</a:t>
            </a:r>
            <a:r>
              <a:rPr spc="-11" dirty="0">
                <a:latin typeface="Arial"/>
                <a:cs typeface="Arial"/>
              </a:rPr>
              <a:t> </a:t>
            </a:r>
            <a:r>
              <a:rPr dirty="0">
                <a:latin typeface="Symbol"/>
                <a:cs typeface="Symbol"/>
              </a:rPr>
              <a:t></a:t>
            </a:r>
            <a:r>
              <a:rPr baseline="-20833" dirty="0">
                <a:latin typeface="Arial"/>
                <a:cs typeface="Arial"/>
              </a:rPr>
              <a:t>1</a:t>
            </a:r>
            <a:r>
              <a:rPr spc="307" baseline="-20833" dirty="0">
                <a:latin typeface="Arial"/>
                <a:cs typeface="Arial"/>
              </a:rPr>
              <a:t> </a:t>
            </a:r>
            <a:r>
              <a:rPr dirty="0">
                <a:latin typeface="Arial"/>
                <a:cs typeface="Arial"/>
              </a:rPr>
              <a:t>=</a:t>
            </a:r>
            <a:r>
              <a:rPr spc="-5" dirty="0">
                <a:latin typeface="Arial"/>
                <a:cs typeface="Arial"/>
              </a:rPr>
              <a:t> </a:t>
            </a:r>
            <a:r>
              <a:rPr spc="-51" dirty="0">
                <a:latin typeface="Arial"/>
                <a:cs typeface="Arial"/>
              </a:rPr>
              <a:t>2</a:t>
            </a:r>
            <a:endParaRPr>
              <a:latin typeface="Arial"/>
              <a:cs typeface="Arial"/>
            </a:endParaRPr>
          </a:p>
          <a:p>
            <a:pPr>
              <a:lnSpc>
                <a:spcPct val="100000"/>
              </a:lnSpc>
            </a:pPr>
            <a:endParaRPr sz="3551">
              <a:latin typeface="Arial"/>
              <a:cs typeface="Arial"/>
            </a:endParaRPr>
          </a:p>
          <a:p>
            <a:pPr marL="116202"/>
            <a:r>
              <a:rPr sz="2000" dirty="0">
                <a:latin typeface="Arial"/>
                <a:cs typeface="Arial"/>
              </a:rPr>
              <a:t>For</a:t>
            </a:r>
            <a:r>
              <a:rPr sz="2000" spc="-25" dirty="0">
                <a:latin typeface="Arial"/>
                <a:cs typeface="Arial"/>
              </a:rPr>
              <a:t> </a:t>
            </a:r>
            <a:r>
              <a:rPr sz="2000" dirty="0">
                <a:latin typeface="Arial"/>
                <a:cs typeface="Arial"/>
              </a:rPr>
              <a:t>90%</a:t>
            </a:r>
            <a:r>
              <a:rPr sz="2000" spc="-25" dirty="0">
                <a:latin typeface="Arial"/>
                <a:cs typeface="Arial"/>
              </a:rPr>
              <a:t> </a:t>
            </a:r>
            <a:r>
              <a:rPr sz="2000" spc="-11" dirty="0">
                <a:latin typeface="Arial"/>
                <a:cs typeface="Arial"/>
              </a:rPr>
              <a:t>power,</a:t>
            </a:r>
            <a:r>
              <a:rPr sz="2000" spc="-45" dirty="0">
                <a:latin typeface="Arial"/>
                <a:cs typeface="Arial"/>
              </a:rPr>
              <a:t> </a:t>
            </a:r>
            <a:r>
              <a:rPr sz="2000" dirty="0">
                <a:latin typeface="Arial"/>
                <a:cs typeface="Arial"/>
              </a:rPr>
              <a:t>z</a:t>
            </a:r>
            <a:r>
              <a:rPr sz="1951" baseline="-21367" dirty="0">
                <a:latin typeface="Arial"/>
                <a:cs typeface="Arial"/>
              </a:rPr>
              <a:t>2</a:t>
            </a:r>
            <a:r>
              <a:rPr sz="1951" spc="247" baseline="-21367" dirty="0">
                <a:latin typeface="Arial"/>
                <a:cs typeface="Arial"/>
              </a:rPr>
              <a:t> </a:t>
            </a:r>
            <a:r>
              <a:rPr sz="2000" dirty="0">
                <a:latin typeface="Arial"/>
                <a:cs typeface="Arial"/>
              </a:rPr>
              <a:t>=</a:t>
            </a:r>
            <a:r>
              <a:rPr sz="2000" spc="-25" dirty="0">
                <a:latin typeface="Arial"/>
                <a:cs typeface="Arial"/>
              </a:rPr>
              <a:t> </a:t>
            </a:r>
            <a:r>
              <a:rPr sz="2000" spc="-20" dirty="0">
                <a:latin typeface="Arial"/>
                <a:cs typeface="Arial"/>
              </a:rPr>
              <a:t>1.28</a:t>
            </a:r>
            <a:endParaRPr sz="2000">
              <a:latin typeface="Arial"/>
              <a:cs typeface="Arial"/>
            </a:endParaRPr>
          </a:p>
          <a:p>
            <a:pPr marL="116202">
              <a:spcBef>
                <a:spcPts val="1200"/>
              </a:spcBef>
            </a:pPr>
            <a:r>
              <a:rPr sz="2000" dirty="0">
                <a:latin typeface="Arial"/>
                <a:cs typeface="Arial"/>
              </a:rPr>
              <a:t>For</a:t>
            </a:r>
            <a:r>
              <a:rPr sz="2000" spc="-15" dirty="0">
                <a:latin typeface="Arial"/>
                <a:cs typeface="Arial"/>
              </a:rPr>
              <a:t> </a:t>
            </a:r>
            <a:r>
              <a:rPr sz="2000" dirty="0">
                <a:latin typeface="Arial"/>
                <a:cs typeface="Arial"/>
              </a:rPr>
              <a:t>5%</a:t>
            </a:r>
            <a:r>
              <a:rPr sz="2000" spc="-20" dirty="0">
                <a:latin typeface="Arial"/>
                <a:cs typeface="Arial"/>
              </a:rPr>
              <a:t> </a:t>
            </a:r>
            <a:r>
              <a:rPr sz="2000" dirty="0">
                <a:latin typeface="Arial"/>
                <a:cs typeface="Arial"/>
              </a:rPr>
              <a:t>significance</a:t>
            </a:r>
            <a:r>
              <a:rPr sz="2000" spc="-25" dirty="0">
                <a:latin typeface="Arial"/>
                <a:cs typeface="Arial"/>
              </a:rPr>
              <a:t> </a:t>
            </a:r>
            <a:r>
              <a:rPr sz="2000" dirty="0">
                <a:latin typeface="Arial"/>
                <a:cs typeface="Arial"/>
              </a:rPr>
              <a:t>level,</a:t>
            </a:r>
            <a:r>
              <a:rPr sz="2000" spc="-11" dirty="0">
                <a:latin typeface="Arial"/>
                <a:cs typeface="Arial"/>
              </a:rPr>
              <a:t> </a:t>
            </a:r>
            <a:r>
              <a:rPr sz="2000" dirty="0">
                <a:latin typeface="Arial"/>
                <a:cs typeface="Arial"/>
              </a:rPr>
              <a:t>z</a:t>
            </a:r>
            <a:r>
              <a:rPr sz="1951" baseline="-21367" dirty="0">
                <a:latin typeface="Arial"/>
                <a:cs typeface="Arial"/>
              </a:rPr>
              <a:t>1</a:t>
            </a:r>
            <a:r>
              <a:rPr sz="1951" spc="277" baseline="-21367" dirty="0">
                <a:latin typeface="Arial"/>
                <a:cs typeface="Arial"/>
              </a:rPr>
              <a:t> </a:t>
            </a:r>
            <a:r>
              <a:rPr sz="2000" dirty="0">
                <a:latin typeface="Arial"/>
                <a:cs typeface="Arial"/>
              </a:rPr>
              <a:t>=</a:t>
            </a:r>
            <a:r>
              <a:rPr sz="2000" spc="-15" dirty="0">
                <a:latin typeface="Arial"/>
                <a:cs typeface="Arial"/>
              </a:rPr>
              <a:t> </a:t>
            </a:r>
            <a:r>
              <a:rPr sz="2000" spc="-20" dirty="0">
                <a:latin typeface="Arial"/>
                <a:cs typeface="Arial"/>
              </a:rPr>
              <a:t>1.96</a:t>
            </a:r>
            <a:endParaRPr sz="2000">
              <a:latin typeface="Arial"/>
              <a:cs typeface="Arial"/>
            </a:endParaRPr>
          </a:p>
          <a:p>
            <a:pPr>
              <a:lnSpc>
                <a:spcPct val="100000"/>
              </a:lnSpc>
            </a:pPr>
            <a:endParaRPr sz="2600">
              <a:latin typeface="Arial"/>
              <a:cs typeface="Arial"/>
            </a:endParaRPr>
          </a:p>
          <a:p>
            <a:pPr marL="116202">
              <a:spcBef>
                <a:spcPts val="2051"/>
              </a:spcBef>
            </a:pPr>
            <a:r>
              <a:rPr dirty="0">
                <a:latin typeface="Arial"/>
                <a:cs typeface="Arial"/>
              </a:rPr>
              <a:t>n =</a:t>
            </a:r>
            <a:r>
              <a:rPr spc="5" dirty="0">
                <a:latin typeface="Arial"/>
                <a:cs typeface="Arial"/>
              </a:rPr>
              <a:t> </a:t>
            </a:r>
            <a:r>
              <a:rPr spc="-51" dirty="0">
                <a:latin typeface="Arial"/>
                <a:cs typeface="Arial"/>
              </a:rPr>
              <a:t>?</a:t>
            </a:r>
            <a:endParaRPr>
              <a:latin typeface="Arial"/>
              <a:cs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80</a:t>
            </a:r>
            <a:endParaRPr sz="1400">
              <a:latin typeface="Times New Roman"/>
              <a:cs typeface="Times New Roman"/>
            </a:endParaRPr>
          </a:p>
        </p:txBody>
      </p:sp>
      <p:sp>
        <p:nvSpPr>
          <p:cNvPr id="3" name="object 3"/>
          <p:cNvSpPr txBox="1"/>
          <p:nvPr/>
        </p:nvSpPr>
        <p:spPr>
          <a:xfrm>
            <a:off x="2010537" y="248414"/>
            <a:ext cx="5123180" cy="1045157"/>
          </a:xfrm>
          <a:prstGeom prst="rect">
            <a:avLst/>
          </a:prstGeom>
        </p:spPr>
        <p:txBody>
          <a:bodyPr vert="horz" wrap="square" lIns="0" tIns="110489" rIns="0" bIns="0" rtlCol="0">
            <a:spAutoFit/>
          </a:bodyPr>
          <a:lstStyle/>
          <a:p>
            <a:pPr marL="1325212" indent="-1312513">
              <a:spcBef>
                <a:spcPts val="869"/>
              </a:spcBef>
            </a:pPr>
            <a:r>
              <a:rPr b="1" dirty="0">
                <a:latin typeface="Arial"/>
                <a:cs typeface="Arial"/>
              </a:rPr>
              <a:t>Sample</a:t>
            </a:r>
            <a:r>
              <a:rPr b="1" spc="-35" dirty="0">
                <a:latin typeface="Arial"/>
                <a:cs typeface="Arial"/>
              </a:rPr>
              <a:t> </a:t>
            </a:r>
            <a:r>
              <a:rPr b="1" dirty="0">
                <a:latin typeface="Arial"/>
                <a:cs typeface="Arial"/>
              </a:rPr>
              <a:t>size</a:t>
            </a:r>
            <a:r>
              <a:rPr b="1" spc="-25" dirty="0">
                <a:latin typeface="Arial"/>
                <a:cs typeface="Arial"/>
              </a:rPr>
              <a:t> </a:t>
            </a:r>
            <a:r>
              <a:rPr b="1" dirty="0">
                <a:latin typeface="Arial"/>
                <a:cs typeface="Arial"/>
              </a:rPr>
              <a:t>for</a:t>
            </a:r>
            <a:r>
              <a:rPr b="1" spc="-25" dirty="0">
                <a:latin typeface="Arial"/>
                <a:cs typeface="Arial"/>
              </a:rPr>
              <a:t> </a:t>
            </a:r>
            <a:r>
              <a:rPr b="1" dirty="0">
                <a:latin typeface="Arial"/>
                <a:cs typeface="Arial"/>
              </a:rPr>
              <a:t>adequate</a:t>
            </a:r>
            <a:r>
              <a:rPr b="1" spc="-20" dirty="0">
                <a:latin typeface="Arial"/>
                <a:cs typeface="Arial"/>
              </a:rPr>
              <a:t> </a:t>
            </a:r>
            <a:r>
              <a:rPr b="1" spc="-11" dirty="0">
                <a:latin typeface="Arial"/>
                <a:cs typeface="Arial"/>
              </a:rPr>
              <a:t>precision</a:t>
            </a:r>
            <a:endParaRPr>
              <a:latin typeface="Arial"/>
              <a:cs typeface="Arial"/>
            </a:endParaRPr>
          </a:p>
          <a:p>
            <a:pPr marL="1492848" marR="1204565" indent="-167636">
              <a:spcBef>
                <a:spcPts val="771"/>
              </a:spcBef>
            </a:pPr>
            <a:r>
              <a:rPr b="1" spc="-11" dirty="0">
                <a:latin typeface="Arial"/>
                <a:cs typeface="Arial"/>
              </a:rPr>
              <a:t>COMPARISON</a:t>
            </a:r>
            <a:r>
              <a:rPr b="1" spc="-115" dirty="0">
                <a:latin typeface="Arial"/>
                <a:cs typeface="Arial"/>
              </a:rPr>
              <a:t> </a:t>
            </a:r>
            <a:r>
              <a:rPr b="1" spc="-25" dirty="0">
                <a:latin typeface="Arial"/>
                <a:cs typeface="Arial"/>
              </a:rPr>
              <a:t>OF </a:t>
            </a:r>
            <a:r>
              <a:rPr b="1" spc="-11" dirty="0">
                <a:latin typeface="Arial"/>
                <a:cs typeface="Arial"/>
              </a:rPr>
              <a:t>PROPORTIONS</a:t>
            </a:r>
            <a:endParaRPr>
              <a:latin typeface="Arial"/>
              <a:cs typeface="Arial"/>
            </a:endParaRPr>
          </a:p>
        </p:txBody>
      </p:sp>
      <p:sp>
        <p:nvSpPr>
          <p:cNvPr id="4" name="object 4"/>
          <p:cNvSpPr/>
          <p:nvPr/>
        </p:nvSpPr>
        <p:spPr>
          <a:xfrm>
            <a:off x="1222250" y="1600203"/>
            <a:ext cx="6944995" cy="1426845"/>
          </a:xfrm>
          <a:custGeom>
            <a:avLst/>
            <a:gdLst/>
            <a:ahLst/>
            <a:cxnLst/>
            <a:rect l="l" t="t" r="r" b="b"/>
            <a:pathLst>
              <a:path w="6944995" h="1426845">
                <a:moveTo>
                  <a:pt x="0" y="1426464"/>
                </a:moveTo>
                <a:lnTo>
                  <a:pt x="6944868" y="1426464"/>
                </a:lnTo>
                <a:lnTo>
                  <a:pt x="6944868" y="0"/>
                </a:lnTo>
                <a:lnTo>
                  <a:pt x="0" y="0"/>
                </a:lnTo>
                <a:lnTo>
                  <a:pt x="0" y="1426464"/>
                </a:lnTo>
                <a:close/>
              </a:path>
            </a:pathLst>
          </a:custGeom>
          <a:ln w="9143">
            <a:solidFill>
              <a:srgbClr val="000000"/>
            </a:solidFill>
          </a:ln>
        </p:spPr>
        <p:txBody>
          <a:bodyPr wrap="square" lIns="0" tIns="0" rIns="0" bIns="0" rtlCol="0"/>
          <a:lstStyle/>
          <a:p>
            <a:endParaRPr/>
          </a:p>
        </p:txBody>
      </p:sp>
      <p:sp>
        <p:nvSpPr>
          <p:cNvPr id="5" name="object 5"/>
          <p:cNvSpPr txBox="1"/>
          <p:nvPr/>
        </p:nvSpPr>
        <p:spPr>
          <a:xfrm>
            <a:off x="720243" y="2981451"/>
            <a:ext cx="7717791" cy="2300630"/>
          </a:xfrm>
          <a:prstGeom prst="rect">
            <a:avLst/>
          </a:prstGeom>
        </p:spPr>
        <p:txBody>
          <a:bodyPr vert="horz" wrap="square" lIns="0" tIns="195580" rIns="0" bIns="0" rtlCol="0">
            <a:spAutoFit/>
          </a:bodyPr>
          <a:lstStyle/>
          <a:p>
            <a:pPr marL="38099">
              <a:spcBef>
                <a:spcPts val="1540"/>
              </a:spcBef>
            </a:pPr>
            <a:r>
              <a:rPr spc="-11" dirty="0">
                <a:latin typeface="Arial"/>
                <a:cs typeface="Arial"/>
              </a:rPr>
              <a:t>WHERE</a:t>
            </a:r>
            <a:endParaRPr>
              <a:latin typeface="Arial"/>
              <a:cs typeface="Arial"/>
            </a:endParaRPr>
          </a:p>
          <a:p>
            <a:pPr marL="38099">
              <a:spcBef>
                <a:spcPts val="1445"/>
              </a:spcBef>
            </a:pPr>
            <a:r>
              <a:rPr dirty="0">
                <a:latin typeface="Arial"/>
                <a:cs typeface="Arial"/>
              </a:rPr>
              <a:t>n</a:t>
            </a:r>
            <a:r>
              <a:rPr spc="-5" dirty="0">
                <a:latin typeface="Arial"/>
                <a:cs typeface="Arial"/>
              </a:rPr>
              <a:t> </a:t>
            </a:r>
            <a:r>
              <a:rPr dirty="0">
                <a:latin typeface="Arial"/>
                <a:cs typeface="Arial"/>
              </a:rPr>
              <a:t>=</a:t>
            </a:r>
            <a:r>
              <a:rPr spc="-5" dirty="0">
                <a:latin typeface="Arial"/>
                <a:cs typeface="Arial"/>
              </a:rPr>
              <a:t> </a:t>
            </a:r>
            <a:r>
              <a:rPr dirty="0">
                <a:latin typeface="Arial"/>
                <a:cs typeface="Arial"/>
              </a:rPr>
              <a:t>number</a:t>
            </a:r>
            <a:r>
              <a:rPr spc="-5" dirty="0">
                <a:latin typeface="Arial"/>
                <a:cs typeface="Arial"/>
              </a:rPr>
              <a:t> </a:t>
            </a:r>
            <a:r>
              <a:rPr dirty="0">
                <a:latin typeface="Arial"/>
                <a:cs typeface="Arial"/>
              </a:rPr>
              <a:t>in</a:t>
            </a:r>
            <a:r>
              <a:rPr spc="-5" dirty="0">
                <a:latin typeface="Arial"/>
                <a:cs typeface="Arial"/>
              </a:rPr>
              <a:t> </a:t>
            </a:r>
            <a:r>
              <a:rPr dirty="0">
                <a:latin typeface="Arial"/>
                <a:cs typeface="Arial"/>
              </a:rPr>
              <a:t>each</a:t>
            </a:r>
            <a:r>
              <a:rPr spc="5" dirty="0">
                <a:latin typeface="Arial"/>
                <a:cs typeface="Arial"/>
              </a:rPr>
              <a:t> </a:t>
            </a:r>
            <a:r>
              <a:rPr spc="-20" dirty="0">
                <a:latin typeface="Arial"/>
                <a:cs typeface="Arial"/>
              </a:rPr>
              <a:t>group</a:t>
            </a:r>
            <a:endParaRPr>
              <a:latin typeface="Arial"/>
              <a:cs typeface="Arial"/>
            </a:endParaRPr>
          </a:p>
          <a:p>
            <a:pPr marL="38099">
              <a:spcBef>
                <a:spcPts val="1440"/>
              </a:spcBef>
            </a:pPr>
            <a:r>
              <a:rPr dirty="0">
                <a:latin typeface="Arial"/>
                <a:cs typeface="Arial"/>
              </a:rPr>
              <a:t>R</a:t>
            </a:r>
            <a:r>
              <a:rPr spc="-31" dirty="0">
                <a:latin typeface="Arial"/>
                <a:cs typeface="Arial"/>
              </a:rPr>
              <a:t> </a:t>
            </a:r>
            <a:r>
              <a:rPr dirty="0">
                <a:latin typeface="Arial"/>
                <a:cs typeface="Arial"/>
              </a:rPr>
              <a:t>=</a:t>
            </a:r>
            <a:r>
              <a:rPr spc="-31" dirty="0">
                <a:latin typeface="Arial"/>
                <a:cs typeface="Arial"/>
              </a:rPr>
              <a:t> </a:t>
            </a:r>
            <a:r>
              <a:rPr dirty="0">
                <a:latin typeface="Arial"/>
                <a:cs typeface="Arial"/>
              </a:rPr>
              <a:t>Relative</a:t>
            </a:r>
            <a:r>
              <a:rPr spc="-11" dirty="0">
                <a:latin typeface="Arial"/>
                <a:cs typeface="Arial"/>
              </a:rPr>
              <a:t> </a:t>
            </a:r>
            <a:r>
              <a:rPr dirty="0">
                <a:latin typeface="Arial"/>
                <a:cs typeface="Arial"/>
              </a:rPr>
              <a:t>Risk</a:t>
            </a:r>
            <a:r>
              <a:rPr spc="-15" dirty="0">
                <a:latin typeface="Arial"/>
                <a:cs typeface="Arial"/>
              </a:rPr>
              <a:t> </a:t>
            </a:r>
            <a:r>
              <a:rPr dirty="0">
                <a:latin typeface="Arial"/>
                <a:cs typeface="Arial"/>
              </a:rPr>
              <a:t>or</a:t>
            </a:r>
            <a:r>
              <a:rPr spc="-31" dirty="0">
                <a:latin typeface="Arial"/>
                <a:cs typeface="Arial"/>
              </a:rPr>
              <a:t> </a:t>
            </a:r>
            <a:r>
              <a:rPr dirty="0">
                <a:latin typeface="Arial"/>
                <a:cs typeface="Arial"/>
              </a:rPr>
              <a:t>Prevalence</a:t>
            </a:r>
            <a:r>
              <a:rPr spc="-11" dirty="0">
                <a:latin typeface="Arial"/>
                <a:cs typeface="Arial"/>
              </a:rPr>
              <a:t> Ratio</a:t>
            </a:r>
            <a:endParaRPr>
              <a:latin typeface="Arial"/>
              <a:cs typeface="Arial"/>
            </a:endParaRPr>
          </a:p>
          <a:p>
            <a:pPr marL="38099" marR="30479">
              <a:spcBef>
                <a:spcPts val="1440"/>
              </a:spcBef>
            </a:pPr>
            <a:r>
              <a:rPr dirty="0">
                <a:latin typeface="Arial"/>
                <a:cs typeface="Arial"/>
              </a:rPr>
              <a:t>f</a:t>
            </a:r>
            <a:r>
              <a:rPr spc="-35" dirty="0">
                <a:latin typeface="Arial"/>
                <a:cs typeface="Arial"/>
              </a:rPr>
              <a:t> </a:t>
            </a:r>
            <a:r>
              <a:rPr dirty="0">
                <a:latin typeface="Arial"/>
                <a:cs typeface="Arial"/>
              </a:rPr>
              <a:t>is</a:t>
            </a:r>
            <a:r>
              <a:rPr spc="-15" dirty="0">
                <a:latin typeface="Arial"/>
                <a:cs typeface="Arial"/>
              </a:rPr>
              <a:t> </a:t>
            </a:r>
            <a:r>
              <a:rPr dirty="0">
                <a:latin typeface="Arial"/>
                <a:cs typeface="Arial"/>
              </a:rPr>
              <a:t>such</a:t>
            </a:r>
            <a:r>
              <a:rPr spc="-15" dirty="0">
                <a:latin typeface="Arial"/>
                <a:cs typeface="Arial"/>
              </a:rPr>
              <a:t> </a:t>
            </a:r>
            <a:r>
              <a:rPr dirty="0">
                <a:latin typeface="Arial"/>
                <a:cs typeface="Arial"/>
              </a:rPr>
              <a:t>that</a:t>
            </a:r>
            <a:r>
              <a:rPr spc="-25" dirty="0">
                <a:latin typeface="Arial"/>
                <a:cs typeface="Arial"/>
              </a:rPr>
              <a:t> </a:t>
            </a:r>
            <a:r>
              <a:rPr dirty="0">
                <a:latin typeface="Arial"/>
                <a:cs typeface="Arial"/>
              </a:rPr>
              <a:t>95%</a:t>
            </a:r>
            <a:r>
              <a:rPr spc="-20" dirty="0">
                <a:latin typeface="Arial"/>
                <a:cs typeface="Arial"/>
              </a:rPr>
              <a:t> </a:t>
            </a:r>
            <a:r>
              <a:rPr dirty="0">
                <a:latin typeface="Arial"/>
                <a:cs typeface="Arial"/>
              </a:rPr>
              <a:t>confidence</a:t>
            </a:r>
            <a:r>
              <a:rPr spc="5" dirty="0">
                <a:latin typeface="Arial"/>
                <a:cs typeface="Arial"/>
              </a:rPr>
              <a:t> </a:t>
            </a:r>
            <a:r>
              <a:rPr dirty="0">
                <a:latin typeface="Arial"/>
                <a:cs typeface="Arial"/>
              </a:rPr>
              <a:t>interval</a:t>
            </a:r>
            <a:r>
              <a:rPr spc="-15" dirty="0">
                <a:latin typeface="Arial"/>
                <a:cs typeface="Arial"/>
              </a:rPr>
              <a:t> </a:t>
            </a:r>
            <a:r>
              <a:rPr dirty="0">
                <a:latin typeface="Arial"/>
                <a:cs typeface="Arial"/>
              </a:rPr>
              <a:t>of</a:t>
            </a:r>
            <a:r>
              <a:rPr spc="-15" dirty="0">
                <a:latin typeface="Arial"/>
                <a:cs typeface="Arial"/>
              </a:rPr>
              <a:t> </a:t>
            </a:r>
            <a:r>
              <a:rPr dirty="0">
                <a:latin typeface="Arial"/>
                <a:cs typeface="Arial"/>
              </a:rPr>
              <a:t>R</a:t>
            </a:r>
            <a:r>
              <a:rPr spc="-31" dirty="0">
                <a:latin typeface="Arial"/>
                <a:cs typeface="Arial"/>
              </a:rPr>
              <a:t> </a:t>
            </a:r>
            <a:r>
              <a:rPr dirty="0">
                <a:latin typeface="Arial"/>
                <a:cs typeface="Arial"/>
              </a:rPr>
              <a:t>is</a:t>
            </a:r>
            <a:r>
              <a:rPr spc="-15" dirty="0">
                <a:latin typeface="Arial"/>
                <a:cs typeface="Arial"/>
              </a:rPr>
              <a:t> </a:t>
            </a:r>
            <a:r>
              <a:rPr dirty="0">
                <a:latin typeface="Arial"/>
                <a:cs typeface="Arial"/>
              </a:rPr>
              <a:t>expected </a:t>
            </a:r>
            <a:r>
              <a:rPr spc="-25" dirty="0">
                <a:latin typeface="Arial"/>
                <a:cs typeface="Arial"/>
              </a:rPr>
              <a:t>to </a:t>
            </a:r>
            <a:r>
              <a:rPr dirty="0">
                <a:latin typeface="Arial"/>
                <a:cs typeface="Arial"/>
              </a:rPr>
              <a:t>span R/f</a:t>
            </a:r>
            <a:r>
              <a:rPr spc="-31" dirty="0">
                <a:latin typeface="Arial"/>
                <a:cs typeface="Arial"/>
              </a:rPr>
              <a:t> </a:t>
            </a:r>
            <a:r>
              <a:rPr dirty="0">
                <a:latin typeface="Arial"/>
                <a:cs typeface="Arial"/>
              </a:rPr>
              <a:t>to</a:t>
            </a:r>
            <a:r>
              <a:rPr spc="-15" dirty="0">
                <a:latin typeface="Arial"/>
                <a:cs typeface="Arial"/>
              </a:rPr>
              <a:t> </a:t>
            </a:r>
            <a:r>
              <a:rPr spc="-25" dirty="0">
                <a:latin typeface="Arial"/>
                <a:cs typeface="Arial"/>
              </a:rPr>
              <a:t>R*f</a:t>
            </a:r>
            <a:endParaRPr>
              <a:latin typeface="Arial"/>
              <a:cs typeface="Arial"/>
            </a:endParaRPr>
          </a:p>
          <a:p>
            <a:pPr marL="38099">
              <a:spcBef>
                <a:spcPts val="1440"/>
              </a:spcBef>
            </a:pPr>
            <a:r>
              <a:rPr dirty="0">
                <a:latin typeface="Arial"/>
                <a:cs typeface="Arial"/>
              </a:rPr>
              <a:t>p</a:t>
            </a:r>
            <a:r>
              <a:rPr baseline="-20833" dirty="0">
                <a:latin typeface="Arial"/>
                <a:cs typeface="Arial"/>
              </a:rPr>
              <a:t>2 </a:t>
            </a:r>
            <a:r>
              <a:rPr dirty="0">
                <a:latin typeface="Arial"/>
                <a:cs typeface="Arial"/>
              </a:rPr>
              <a:t>=</a:t>
            </a:r>
            <a:r>
              <a:rPr spc="-15" dirty="0">
                <a:latin typeface="Arial"/>
                <a:cs typeface="Arial"/>
              </a:rPr>
              <a:t> </a:t>
            </a:r>
            <a:r>
              <a:rPr dirty="0">
                <a:latin typeface="Arial"/>
                <a:cs typeface="Arial"/>
              </a:rPr>
              <a:t>proportion</a:t>
            </a:r>
            <a:r>
              <a:rPr spc="-5" dirty="0">
                <a:latin typeface="Arial"/>
                <a:cs typeface="Arial"/>
              </a:rPr>
              <a:t> </a:t>
            </a:r>
            <a:r>
              <a:rPr dirty="0">
                <a:latin typeface="Arial"/>
                <a:cs typeface="Arial"/>
              </a:rPr>
              <a:t>in</a:t>
            </a:r>
            <a:r>
              <a:rPr spc="-11" dirty="0">
                <a:latin typeface="Arial"/>
                <a:cs typeface="Arial"/>
              </a:rPr>
              <a:t> </a:t>
            </a:r>
            <a:r>
              <a:rPr dirty="0">
                <a:latin typeface="Arial"/>
                <a:cs typeface="Arial"/>
              </a:rPr>
              <a:t>control</a:t>
            </a:r>
            <a:r>
              <a:rPr spc="-15" dirty="0">
                <a:latin typeface="Arial"/>
                <a:cs typeface="Arial"/>
              </a:rPr>
              <a:t> </a:t>
            </a:r>
            <a:r>
              <a:rPr spc="-11" dirty="0">
                <a:latin typeface="Arial"/>
                <a:cs typeface="Arial"/>
              </a:rPr>
              <a:t>group</a:t>
            </a:r>
            <a:endParaRPr>
              <a:latin typeface="Arial"/>
              <a:cs typeface="Arial"/>
            </a:endParaRPr>
          </a:p>
        </p:txBody>
      </p:sp>
      <p:sp>
        <p:nvSpPr>
          <p:cNvPr id="6" name="object 6"/>
          <p:cNvSpPr txBox="1"/>
          <p:nvPr/>
        </p:nvSpPr>
        <p:spPr>
          <a:xfrm>
            <a:off x="720243" y="6243627"/>
            <a:ext cx="6750684" cy="320601"/>
          </a:xfrm>
          <a:prstGeom prst="rect">
            <a:avLst/>
          </a:prstGeom>
        </p:spPr>
        <p:txBody>
          <a:bodyPr vert="horz" wrap="square" lIns="0" tIns="12700" rIns="0" bIns="0" rtlCol="0">
            <a:spAutoFit/>
          </a:bodyPr>
          <a:lstStyle/>
          <a:p>
            <a:pPr marL="38099">
              <a:spcBef>
                <a:spcPts val="100"/>
              </a:spcBef>
            </a:pPr>
            <a:r>
              <a:rPr sz="2000" dirty="0">
                <a:latin typeface="Arial"/>
                <a:cs typeface="Arial"/>
              </a:rPr>
              <a:t>90%CI</a:t>
            </a:r>
            <a:r>
              <a:rPr sz="2000" dirty="0">
                <a:latin typeface="Symbol"/>
                <a:cs typeface="Symbol"/>
              </a:rPr>
              <a:t></a:t>
            </a:r>
            <a:r>
              <a:rPr sz="2000" spc="31" dirty="0">
                <a:latin typeface="Times New Roman"/>
                <a:cs typeface="Times New Roman"/>
              </a:rPr>
              <a:t> </a:t>
            </a:r>
            <a:r>
              <a:rPr sz="2000" dirty="0">
                <a:latin typeface="Arial"/>
                <a:cs typeface="Arial"/>
              </a:rPr>
              <a:t>z</a:t>
            </a:r>
            <a:r>
              <a:rPr sz="1951" baseline="-21367" dirty="0">
                <a:latin typeface="Arial"/>
                <a:cs typeface="Arial"/>
              </a:rPr>
              <a:t>1</a:t>
            </a:r>
            <a:r>
              <a:rPr sz="1951" spc="277" baseline="-21367" dirty="0">
                <a:latin typeface="Arial"/>
                <a:cs typeface="Arial"/>
              </a:rPr>
              <a:t> </a:t>
            </a:r>
            <a:r>
              <a:rPr sz="2000" dirty="0">
                <a:latin typeface="Arial"/>
                <a:cs typeface="Arial"/>
              </a:rPr>
              <a:t>=</a:t>
            </a:r>
            <a:r>
              <a:rPr sz="2000" spc="-11" dirty="0">
                <a:latin typeface="Arial"/>
                <a:cs typeface="Arial"/>
              </a:rPr>
              <a:t> </a:t>
            </a:r>
            <a:r>
              <a:rPr sz="2000" dirty="0">
                <a:latin typeface="Arial"/>
                <a:cs typeface="Arial"/>
              </a:rPr>
              <a:t>1.65;</a:t>
            </a:r>
            <a:r>
              <a:rPr sz="2000" spc="-31" dirty="0">
                <a:latin typeface="Arial"/>
                <a:cs typeface="Arial"/>
              </a:rPr>
              <a:t> </a:t>
            </a:r>
            <a:r>
              <a:rPr sz="2000" dirty="0">
                <a:latin typeface="Arial"/>
                <a:cs typeface="Arial"/>
              </a:rPr>
              <a:t>95%CI</a:t>
            </a:r>
            <a:r>
              <a:rPr sz="2000" spc="-11" dirty="0">
                <a:latin typeface="Arial"/>
                <a:cs typeface="Arial"/>
              </a:rPr>
              <a:t> </a:t>
            </a:r>
            <a:r>
              <a:rPr sz="2000" dirty="0">
                <a:latin typeface="Symbol"/>
                <a:cs typeface="Symbol"/>
              </a:rPr>
              <a:t></a:t>
            </a:r>
            <a:r>
              <a:rPr sz="2000" spc="51" dirty="0">
                <a:latin typeface="Times New Roman"/>
                <a:cs typeface="Times New Roman"/>
              </a:rPr>
              <a:t> </a:t>
            </a:r>
            <a:r>
              <a:rPr sz="2000" dirty="0">
                <a:latin typeface="Arial"/>
                <a:cs typeface="Arial"/>
              </a:rPr>
              <a:t>z</a:t>
            </a:r>
            <a:r>
              <a:rPr sz="1951" baseline="-21367" dirty="0">
                <a:latin typeface="Arial"/>
                <a:cs typeface="Arial"/>
              </a:rPr>
              <a:t>1</a:t>
            </a:r>
            <a:r>
              <a:rPr sz="1951" spc="263" baseline="-21367" dirty="0">
                <a:latin typeface="Arial"/>
                <a:cs typeface="Arial"/>
              </a:rPr>
              <a:t> </a:t>
            </a:r>
            <a:r>
              <a:rPr sz="2000" dirty="0">
                <a:latin typeface="Arial"/>
                <a:cs typeface="Arial"/>
              </a:rPr>
              <a:t>=</a:t>
            </a:r>
            <a:r>
              <a:rPr sz="2000" spc="-11" dirty="0">
                <a:latin typeface="Arial"/>
                <a:cs typeface="Arial"/>
              </a:rPr>
              <a:t> </a:t>
            </a:r>
            <a:r>
              <a:rPr sz="2000" dirty="0">
                <a:latin typeface="Arial"/>
                <a:cs typeface="Arial"/>
              </a:rPr>
              <a:t>1.96;</a:t>
            </a:r>
            <a:r>
              <a:rPr sz="2000" spc="-20" dirty="0">
                <a:latin typeface="Arial"/>
                <a:cs typeface="Arial"/>
              </a:rPr>
              <a:t> </a:t>
            </a:r>
            <a:r>
              <a:rPr sz="2000" dirty="0">
                <a:latin typeface="Arial"/>
                <a:cs typeface="Arial"/>
              </a:rPr>
              <a:t>99%CI</a:t>
            </a:r>
            <a:r>
              <a:rPr sz="2000" spc="-25" dirty="0">
                <a:latin typeface="Arial"/>
                <a:cs typeface="Arial"/>
              </a:rPr>
              <a:t> </a:t>
            </a:r>
            <a:r>
              <a:rPr sz="2000" dirty="0">
                <a:latin typeface="Symbol"/>
                <a:cs typeface="Symbol"/>
              </a:rPr>
              <a:t></a:t>
            </a:r>
            <a:r>
              <a:rPr sz="2000" spc="55" dirty="0">
                <a:latin typeface="Times New Roman"/>
                <a:cs typeface="Times New Roman"/>
              </a:rPr>
              <a:t> </a:t>
            </a:r>
            <a:r>
              <a:rPr sz="2000" dirty="0">
                <a:latin typeface="Arial"/>
                <a:cs typeface="Arial"/>
              </a:rPr>
              <a:t>z</a:t>
            </a:r>
            <a:r>
              <a:rPr sz="1951" baseline="-21367" dirty="0">
                <a:latin typeface="Arial"/>
                <a:cs typeface="Arial"/>
              </a:rPr>
              <a:t>1</a:t>
            </a:r>
            <a:r>
              <a:rPr sz="1951" spc="255" baseline="-21367" dirty="0">
                <a:latin typeface="Arial"/>
                <a:cs typeface="Arial"/>
              </a:rPr>
              <a:t> </a:t>
            </a:r>
            <a:r>
              <a:rPr sz="2000" dirty="0">
                <a:latin typeface="Arial"/>
                <a:cs typeface="Arial"/>
              </a:rPr>
              <a:t>=</a:t>
            </a:r>
            <a:r>
              <a:rPr sz="2000" spc="-11" dirty="0">
                <a:latin typeface="Arial"/>
                <a:cs typeface="Arial"/>
              </a:rPr>
              <a:t> </a:t>
            </a:r>
            <a:r>
              <a:rPr sz="2000" spc="-20" dirty="0">
                <a:latin typeface="Arial"/>
                <a:cs typeface="Arial"/>
              </a:rPr>
              <a:t>2.58</a:t>
            </a:r>
            <a:endParaRPr sz="2000">
              <a:latin typeface="Arial"/>
              <a:cs typeface="Arial"/>
            </a:endParaRPr>
          </a:p>
        </p:txBody>
      </p:sp>
      <p:sp>
        <p:nvSpPr>
          <p:cNvPr id="7" name="object 7"/>
          <p:cNvSpPr/>
          <p:nvPr/>
        </p:nvSpPr>
        <p:spPr>
          <a:xfrm>
            <a:off x="3195588" y="2311651"/>
            <a:ext cx="3093720" cy="0"/>
          </a:xfrm>
          <a:custGeom>
            <a:avLst/>
            <a:gdLst/>
            <a:ahLst/>
            <a:cxnLst/>
            <a:rect l="l" t="t" r="r" b="b"/>
            <a:pathLst>
              <a:path w="3093720">
                <a:moveTo>
                  <a:pt x="0" y="0"/>
                </a:moveTo>
                <a:lnTo>
                  <a:pt x="937892" y="0"/>
                </a:lnTo>
              </a:path>
              <a:path w="3093720">
                <a:moveTo>
                  <a:pt x="1685134" y="0"/>
                </a:moveTo>
                <a:lnTo>
                  <a:pt x="3093144" y="0"/>
                </a:lnTo>
              </a:path>
            </a:pathLst>
          </a:custGeom>
          <a:ln w="19064">
            <a:solidFill>
              <a:srgbClr val="000000"/>
            </a:solidFill>
          </a:ln>
        </p:spPr>
        <p:txBody>
          <a:bodyPr wrap="square" lIns="0" tIns="0" rIns="0" bIns="0" rtlCol="0"/>
          <a:lstStyle/>
          <a:p>
            <a:endParaRPr/>
          </a:p>
        </p:txBody>
      </p:sp>
      <p:sp>
        <p:nvSpPr>
          <p:cNvPr id="8" name="object 8"/>
          <p:cNvSpPr txBox="1"/>
          <p:nvPr/>
        </p:nvSpPr>
        <p:spPr>
          <a:xfrm>
            <a:off x="7068268" y="2414607"/>
            <a:ext cx="224791" cy="492443"/>
          </a:xfrm>
          <a:prstGeom prst="rect">
            <a:avLst/>
          </a:prstGeom>
        </p:spPr>
        <p:txBody>
          <a:bodyPr vert="horz" wrap="square" lIns="0" tIns="15240" rIns="0" bIns="0" rtlCol="0">
            <a:spAutoFit/>
          </a:bodyPr>
          <a:lstStyle/>
          <a:p>
            <a:pPr>
              <a:spcBef>
                <a:spcPts val="120"/>
              </a:spcBef>
            </a:pPr>
            <a:r>
              <a:rPr sz="3100" spc="475" dirty="0">
                <a:latin typeface="Symbol"/>
                <a:cs typeface="Symbol"/>
              </a:rPr>
              <a:t></a:t>
            </a:r>
            <a:endParaRPr sz="3100">
              <a:latin typeface="Symbol"/>
              <a:cs typeface="Symbol"/>
            </a:endParaRPr>
          </a:p>
        </p:txBody>
      </p:sp>
      <p:sp>
        <p:nvSpPr>
          <p:cNvPr id="9" name="object 9"/>
          <p:cNvSpPr txBox="1"/>
          <p:nvPr/>
        </p:nvSpPr>
        <p:spPr>
          <a:xfrm>
            <a:off x="7068268" y="1726363"/>
            <a:ext cx="224791" cy="492443"/>
          </a:xfrm>
          <a:prstGeom prst="rect">
            <a:avLst/>
          </a:prstGeom>
        </p:spPr>
        <p:txBody>
          <a:bodyPr vert="horz" wrap="square" lIns="0" tIns="15240" rIns="0" bIns="0" rtlCol="0">
            <a:spAutoFit/>
          </a:bodyPr>
          <a:lstStyle/>
          <a:p>
            <a:pPr>
              <a:spcBef>
                <a:spcPts val="120"/>
              </a:spcBef>
            </a:pPr>
            <a:r>
              <a:rPr sz="3100" spc="475" dirty="0">
                <a:latin typeface="Symbol"/>
                <a:cs typeface="Symbol"/>
              </a:rPr>
              <a:t></a:t>
            </a:r>
            <a:endParaRPr sz="3100">
              <a:latin typeface="Symbol"/>
              <a:cs typeface="Symbol"/>
            </a:endParaRPr>
          </a:p>
        </p:txBody>
      </p:sp>
      <p:sp>
        <p:nvSpPr>
          <p:cNvPr id="10" name="object 10"/>
          <p:cNvSpPr txBox="1"/>
          <p:nvPr/>
        </p:nvSpPr>
        <p:spPr>
          <a:xfrm>
            <a:off x="4166765" y="2107300"/>
            <a:ext cx="709931" cy="492507"/>
          </a:xfrm>
          <a:prstGeom prst="rect">
            <a:avLst/>
          </a:prstGeom>
        </p:spPr>
        <p:txBody>
          <a:bodyPr vert="horz" wrap="square" lIns="0" tIns="15240" rIns="0" bIns="0" rtlCol="0">
            <a:spAutoFit/>
          </a:bodyPr>
          <a:lstStyle/>
          <a:p>
            <a:pPr>
              <a:spcBef>
                <a:spcPts val="120"/>
              </a:spcBef>
              <a:tabLst>
                <a:tab pos="485128" algn="l"/>
              </a:tabLst>
            </a:pPr>
            <a:r>
              <a:rPr sz="4651" spc="615" baseline="-1792" dirty="0">
                <a:latin typeface="Symbol"/>
                <a:cs typeface="Symbol"/>
              </a:rPr>
              <a:t></a:t>
            </a:r>
            <a:r>
              <a:rPr sz="4651" baseline="-1792" dirty="0">
                <a:latin typeface="Times New Roman"/>
                <a:cs typeface="Times New Roman"/>
              </a:rPr>
              <a:t>	</a:t>
            </a:r>
            <a:r>
              <a:rPr sz="3100" spc="409" dirty="0">
                <a:latin typeface="Symbol"/>
                <a:cs typeface="Symbol"/>
              </a:rPr>
              <a:t></a:t>
            </a:r>
            <a:endParaRPr sz="3100">
              <a:latin typeface="Symbol"/>
              <a:cs typeface="Symbol"/>
            </a:endParaRPr>
          </a:p>
        </p:txBody>
      </p:sp>
      <p:sp>
        <p:nvSpPr>
          <p:cNvPr id="11" name="object 11"/>
          <p:cNvSpPr txBox="1"/>
          <p:nvPr/>
        </p:nvSpPr>
        <p:spPr>
          <a:xfrm>
            <a:off x="2967196" y="1738356"/>
            <a:ext cx="224791" cy="492443"/>
          </a:xfrm>
          <a:prstGeom prst="rect">
            <a:avLst/>
          </a:prstGeom>
        </p:spPr>
        <p:txBody>
          <a:bodyPr vert="horz" wrap="square" lIns="0" tIns="15240" rIns="0" bIns="0" rtlCol="0">
            <a:spAutoFit/>
          </a:bodyPr>
          <a:lstStyle/>
          <a:p>
            <a:pPr>
              <a:spcBef>
                <a:spcPts val="120"/>
              </a:spcBef>
            </a:pPr>
            <a:r>
              <a:rPr sz="3100" spc="475" dirty="0">
                <a:latin typeface="Symbol"/>
                <a:cs typeface="Symbol"/>
              </a:rPr>
              <a:t></a:t>
            </a:r>
            <a:endParaRPr sz="3100">
              <a:latin typeface="Symbol"/>
              <a:cs typeface="Symbol"/>
            </a:endParaRPr>
          </a:p>
        </p:txBody>
      </p:sp>
      <p:sp>
        <p:nvSpPr>
          <p:cNvPr id="12" name="object 12"/>
          <p:cNvSpPr txBox="1"/>
          <p:nvPr/>
        </p:nvSpPr>
        <p:spPr>
          <a:xfrm>
            <a:off x="6374219" y="2001670"/>
            <a:ext cx="944244" cy="492507"/>
          </a:xfrm>
          <a:prstGeom prst="rect">
            <a:avLst/>
          </a:prstGeom>
        </p:spPr>
        <p:txBody>
          <a:bodyPr vert="horz" wrap="square" lIns="0" tIns="15240" rIns="0" bIns="0" rtlCol="0">
            <a:spAutoFit/>
          </a:bodyPr>
          <a:lstStyle/>
          <a:p>
            <a:pPr marL="25399">
              <a:spcBef>
                <a:spcPts val="120"/>
              </a:spcBef>
            </a:pPr>
            <a:r>
              <a:rPr sz="3100" spc="660" dirty="0">
                <a:latin typeface="Symbol"/>
                <a:cs typeface="Symbol"/>
              </a:rPr>
              <a:t></a:t>
            </a:r>
            <a:r>
              <a:rPr sz="3100" spc="-95" dirty="0">
                <a:latin typeface="Times New Roman"/>
                <a:cs typeface="Times New Roman"/>
              </a:rPr>
              <a:t> </a:t>
            </a:r>
            <a:r>
              <a:rPr sz="3100" spc="520" dirty="0">
                <a:latin typeface="Times New Roman"/>
                <a:cs typeface="Times New Roman"/>
              </a:rPr>
              <a:t>2</a:t>
            </a:r>
            <a:r>
              <a:rPr sz="4651" spc="780" baseline="-15232" dirty="0">
                <a:latin typeface="Symbol"/>
                <a:cs typeface="Symbol"/>
              </a:rPr>
              <a:t></a:t>
            </a:r>
            <a:endParaRPr sz="4651" baseline="-15232">
              <a:latin typeface="Symbol"/>
              <a:cs typeface="Symbol"/>
            </a:endParaRPr>
          </a:p>
        </p:txBody>
      </p:sp>
      <p:sp>
        <p:nvSpPr>
          <p:cNvPr id="13" name="object 13"/>
          <p:cNvSpPr txBox="1"/>
          <p:nvPr/>
        </p:nvSpPr>
        <p:spPr>
          <a:xfrm>
            <a:off x="3482714" y="1624298"/>
            <a:ext cx="2831465" cy="329193"/>
          </a:xfrm>
          <a:prstGeom prst="rect">
            <a:avLst/>
          </a:prstGeom>
        </p:spPr>
        <p:txBody>
          <a:bodyPr vert="horz" wrap="square" lIns="0" tIns="15240" rIns="0" bIns="0" rtlCol="0">
            <a:spAutoFit/>
          </a:bodyPr>
          <a:lstStyle/>
          <a:p>
            <a:pPr>
              <a:lnSpc>
                <a:spcPts val="1180"/>
              </a:lnSpc>
              <a:spcBef>
                <a:spcPts val="120"/>
              </a:spcBef>
              <a:tabLst>
                <a:tab pos="683878" algn="l"/>
                <a:tab pos="1169005" algn="l"/>
              </a:tabLst>
            </a:pPr>
            <a:r>
              <a:rPr sz="3100" spc="391" dirty="0">
                <a:latin typeface="Times New Roman"/>
                <a:cs typeface="Times New Roman"/>
              </a:rPr>
              <a:t>z</a:t>
            </a:r>
            <a:r>
              <a:rPr spc="391" dirty="0">
                <a:latin typeface="Times New Roman"/>
                <a:cs typeface="Times New Roman"/>
              </a:rPr>
              <a:t>1</a:t>
            </a:r>
            <a:r>
              <a:rPr dirty="0">
                <a:latin typeface="Times New Roman"/>
                <a:cs typeface="Times New Roman"/>
              </a:rPr>
              <a:t>	</a:t>
            </a:r>
            <a:r>
              <a:rPr sz="4651" spc="615" baseline="1792" dirty="0">
                <a:latin typeface="Symbol"/>
                <a:cs typeface="Symbol"/>
              </a:rPr>
              <a:t></a:t>
            </a:r>
            <a:r>
              <a:rPr sz="4651" baseline="1792" dirty="0">
                <a:latin typeface="Times New Roman"/>
                <a:cs typeface="Times New Roman"/>
              </a:rPr>
              <a:t>	</a:t>
            </a:r>
            <a:r>
              <a:rPr sz="4651" spc="855" baseline="3584" dirty="0">
                <a:latin typeface="Symbol"/>
                <a:cs typeface="Symbol"/>
              </a:rPr>
              <a:t></a:t>
            </a:r>
            <a:r>
              <a:rPr sz="4100" spc="571" dirty="0">
                <a:latin typeface="Symbol"/>
                <a:cs typeface="Symbol"/>
              </a:rPr>
              <a:t></a:t>
            </a:r>
            <a:r>
              <a:rPr sz="3100" i="1" spc="571" dirty="0">
                <a:latin typeface="Times New Roman"/>
                <a:cs typeface="Times New Roman"/>
              </a:rPr>
              <a:t>R</a:t>
            </a:r>
            <a:r>
              <a:rPr sz="3100" i="1" spc="-20" dirty="0">
                <a:latin typeface="Times New Roman"/>
                <a:cs typeface="Times New Roman"/>
              </a:rPr>
              <a:t> </a:t>
            </a:r>
            <a:r>
              <a:rPr sz="3100" spc="431" dirty="0">
                <a:latin typeface="Symbol"/>
                <a:cs typeface="Symbol"/>
              </a:rPr>
              <a:t></a:t>
            </a:r>
            <a:r>
              <a:rPr sz="3100" spc="431" dirty="0">
                <a:latin typeface="Times New Roman"/>
                <a:cs typeface="Times New Roman"/>
              </a:rPr>
              <a:t>1</a:t>
            </a:r>
            <a:r>
              <a:rPr sz="4100" spc="431" dirty="0">
                <a:latin typeface="Symbol"/>
                <a:cs typeface="Symbol"/>
              </a:rPr>
              <a:t></a:t>
            </a:r>
            <a:endParaRPr sz="4100">
              <a:latin typeface="Symbol"/>
              <a:cs typeface="Symbol"/>
            </a:endParaRPr>
          </a:p>
          <a:p>
            <a:pPr marL="933427">
              <a:lnSpc>
                <a:spcPts val="1065"/>
              </a:lnSpc>
            </a:pPr>
            <a:r>
              <a:rPr spc="365" dirty="0">
                <a:latin typeface="Times New Roman"/>
                <a:cs typeface="Times New Roman"/>
              </a:rPr>
              <a:t>2</a:t>
            </a:r>
            <a:endParaRPr>
              <a:latin typeface="Times New Roman"/>
              <a:cs typeface="Times New Roman"/>
            </a:endParaRPr>
          </a:p>
        </p:txBody>
      </p:sp>
      <p:sp>
        <p:nvSpPr>
          <p:cNvPr id="14" name="object 14"/>
          <p:cNvSpPr txBox="1"/>
          <p:nvPr/>
        </p:nvSpPr>
        <p:spPr>
          <a:xfrm>
            <a:off x="2941798" y="2312968"/>
            <a:ext cx="3307715" cy="492507"/>
          </a:xfrm>
          <a:prstGeom prst="rect">
            <a:avLst/>
          </a:prstGeom>
        </p:spPr>
        <p:txBody>
          <a:bodyPr vert="horz" wrap="square" lIns="0" tIns="15240" rIns="0" bIns="0" rtlCol="0">
            <a:spAutoFit/>
          </a:bodyPr>
          <a:lstStyle/>
          <a:p>
            <a:pPr marL="25399">
              <a:spcBef>
                <a:spcPts val="120"/>
              </a:spcBef>
              <a:tabLst>
                <a:tab pos="892152" algn="l"/>
                <a:tab pos="1224249" algn="l"/>
                <a:tab pos="1710012" algn="l"/>
              </a:tabLst>
            </a:pPr>
            <a:r>
              <a:rPr sz="4651" spc="869" baseline="-12544" dirty="0">
                <a:latin typeface="Symbol"/>
                <a:cs typeface="Symbol"/>
              </a:rPr>
              <a:t></a:t>
            </a:r>
            <a:r>
              <a:rPr sz="3100" spc="580" dirty="0">
                <a:latin typeface="Times New Roman"/>
                <a:cs typeface="Times New Roman"/>
              </a:rPr>
              <a:t>ln</a:t>
            </a:r>
            <a:r>
              <a:rPr sz="3100" dirty="0">
                <a:latin typeface="Times New Roman"/>
                <a:cs typeface="Times New Roman"/>
              </a:rPr>
              <a:t>	</a:t>
            </a:r>
            <a:r>
              <a:rPr sz="3100" i="1" spc="285" dirty="0">
                <a:latin typeface="Times New Roman"/>
                <a:cs typeface="Times New Roman"/>
              </a:rPr>
              <a:t>f</a:t>
            </a:r>
            <a:r>
              <a:rPr sz="3100" i="1" dirty="0">
                <a:latin typeface="Times New Roman"/>
                <a:cs typeface="Times New Roman"/>
              </a:rPr>
              <a:t>	</a:t>
            </a:r>
            <a:r>
              <a:rPr sz="4651" spc="615" baseline="-12544" dirty="0">
                <a:latin typeface="Symbol"/>
                <a:cs typeface="Symbol"/>
              </a:rPr>
              <a:t></a:t>
            </a:r>
            <a:r>
              <a:rPr sz="4651" baseline="-12544" dirty="0">
                <a:latin typeface="Times New Roman"/>
                <a:cs typeface="Times New Roman"/>
              </a:rPr>
              <a:t>	</a:t>
            </a:r>
            <a:r>
              <a:rPr sz="4651" spc="691" baseline="-14336" dirty="0">
                <a:latin typeface="Symbol"/>
                <a:cs typeface="Symbol"/>
              </a:rPr>
              <a:t></a:t>
            </a:r>
            <a:r>
              <a:rPr sz="4651" spc="-323" baseline="-14336" dirty="0">
                <a:latin typeface="Times New Roman"/>
                <a:cs typeface="Times New Roman"/>
              </a:rPr>
              <a:t> </a:t>
            </a:r>
            <a:r>
              <a:rPr sz="3100" i="1" spc="735" dirty="0">
                <a:latin typeface="Times New Roman"/>
                <a:cs typeface="Times New Roman"/>
              </a:rPr>
              <a:t>R</a:t>
            </a:r>
            <a:r>
              <a:rPr sz="3100" i="1" spc="-295" dirty="0">
                <a:latin typeface="Times New Roman"/>
                <a:cs typeface="Times New Roman"/>
              </a:rPr>
              <a:t> </a:t>
            </a:r>
            <a:r>
              <a:rPr sz="3100" spc="660" dirty="0">
                <a:latin typeface="Symbol"/>
                <a:cs typeface="Symbol"/>
              </a:rPr>
              <a:t></a:t>
            </a:r>
            <a:r>
              <a:rPr sz="3100" spc="320" dirty="0">
                <a:latin typeface="Times New Roman"/>
                <a:cs typeface="Times New Roman"/>
              </a:rPr>
              <a:t> </a:t>
            </a:r>
            <a:r>
              <a:rPr sz="3100" i="1" spc="459" dirty="0">
                <a:latin typeface="Times New Roman"/>
                <a:cs typeface="Times New Roman"/>
              </a:rPr>
              <a:t>p</a:t>
            </a:r>
            <a:r>
              <a:rPr sz="2700" spc="691" baseline="-24691" dirty="0">
                <a:latin typeface="Times New Roman"/>
                <a:cs typeface="Times New Roman"/>
              </a:rPr>
              <a:t>2</a:t>
            </a:r>
            <a:endParaRPr sz="2700" baseline="-24691">
              <a:latin typeface="Times New Roman"/>
              <a:cs typeface="Times New Roman"/>
            </a:endParaRPr>
          </a:p>
        </p:txBody>
      </p:sp>
      <p:sp>
        <p:nvSpPr>
          <p:cNvPr id="15" name="object 15"/>
          <p:cNvSpPr txBox="1"/>
          <p:nvPr/>
        </p:nvSpPr>
        <p:spPr>
          <a:xfrm>
            <a:off x="2112518" y="2001670"/>
            <a:ext cx="1104265" cy="492507"/>
          </a:xfrm>
          <a:prstGeom prst="rect">
            <a:avLst/>
          </a:prstGeom>
        </p:spPr>
        <p:txBody>
          <a:bodyPr vert="horz" wrap="square" lIns="0" tIns="15240" rIns="0" bIns="0" rtlCol="0">
            <a:spAutoFit/>
          </a:bodyPr>
          <a:lstStyle/>
          <a:p>
            <a:pPr marL="25399">
              <a:spcBef>
                <a:spcPts val="120"/>
              </a:spcBef>
            </a:pPr>
            <a:r>
              <a:rPr sz="3100" i="1" spc="600" dirty="0">
                <a:latin typeface="Times New Roman"/>
                <a:cs typeface="Times New Roman"/>
              </a:rPr>
              <a:t>n</a:t>
            </a:r>
            <a:r>
              <a:rPr sz="3100" i="1" spc="185" dirty="0">
                <a:latin typeface="Times New Roman"/>
                <a:cs typeface="Times New Roman"/>
              </a:rPr>
              <a:t> </a:t>
            </a:r>
            <a:r>
              <a:rPr sz="3100" spc="660" dirty="0">
                <a:latin typeface="Symbol"/>
                <a:cs typeface="Symbol"/>
              </a:rPr>
              <a:t></a:t>
            </a:r>
            <a:r>
              <a:rPr sz="3100" spc="240" dirty="0">
                <a:latin typeface="Times New Roman"/>
                <a:cs typeface="Times New Roman"/>
              </a:rPr>
              <a:t> </a:t>
            </a:r>
            <a:r>
              <a:rPr sz="4651" spc="615" baseline="-17025" dirty="0">
                <a:latin typeface="Symbol"/>
                <a:cs typeface="Symbol"/>
              </a:rPr>
              <a:t></a:t>
            </a:r>
            <a:endParaRPr sz="4651" baseline="-17025">
              <a:latin typeface="Symbol"/>
              <a:cs typeface="Symbo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173974" y="6295959"/>
            <a:ext cx="205740" cy="205184"/>
          </a:xfrm>
          <a:prstGeom prst="rect">
            <a:avLst/>
          </a:prstGeom>
        </p:spPr>
        <p:txBody>
          <a:bodyPr vert="horz" wrap="square" lIns="0" tIns="0" rIns="0" bIns="0" rtlCol="0">
            <a:spAutoFit/>
          </a:bodyPr>
          <a:lstStyle/>
          <a:p>
            <a:pPr marL="12700">
              <a:lnSpc>
                <a:spcPts val="1631"/>
              </a:lnSpc>
            </a:pPr>
            <a:r>
              <a:rPr sz="1400" spc="-25" dirty="0">
                <a:latin typeface="Times New Roman"/>
                <a:cs typeface="Times New Roman"/>
              </a:rPr>
              <a:t>81</a:t>
            </a:r>
            <a:endParaRPr sz="1400">
              <a:latin typeface="Times New Roman"/>
              <a:cs typeface="Times New Roman"/>
            </a:endParaRPr>
          </a:p>
        </p:txBody>
      </p:sp>
      <p:sp>
        <p:nvSpPr>
          <p:cNvPr id="2" name="object 2"/>
          <p:cNvSpPr txBox="1">
            <a:spLocks noGrp="1"/>
          </p:cNvSpPr>
          <p:nvPr>
            <p:ph type="title"/>
          </p:nvPr>
        </p:nvSpPr>
        <p:spPr>
          <a:xfrm>
            <a:off x="858419" y="733806"/>
            <a:ext cx="1821180" cy="382156"/>
          </a:xfrm>
          <a:prstGeom prst="rect">
            <a:avLst/>
          </a:prstGeom>
        </p:spPr>
        <p:txBody>
          <a:bodyPr vert="horz" wrap="square" lIns="0" tIns="12700" rIns="0" bIns="0" rtlCol="0">
            <a:spAutoFit/>
          </a:bodyPr>
          <a:lstStyle/>
          <a:p>
            <a:pPr marL="12700">
              <a:spcBef>
                <a:spcPts val="100"/>
              </a:spcBef>
            </a:pPr>
            <a:r>
              <a:rPr sz="2400" dirty="0"/>
              <a:t>EXERCISE</a:t>
            </a:r>
            <a:r>
              <a:rPr sz="2400" spc="-40" dirty="0"/>
              <a:t> </a:t>
            </a:r>
            <a:r>
              <a:rPr sz="2400" spc="-51" dirty="0"/>
              <a:t>2</a:t>
            </a:r>
            <a:endParaRPr sz="2400"/>
          </a:p>
        </p:txBody>
      </p:sp>
      <p:sp>
        <p:nvSpPr>
          <p:cNvPr id="3" name="object 3"/>
          <p:cNvSpPr txBox="1"/>
          <p:nvPr/>
        </p:nvSpPr>
        <p:spPr>
          <a:xfrm>
            <a:off x="969978" y="1381843"/>
            <a:ext cx="7560945" cy="2219197"/>
          </a:xfrm>
          <a:prstGeom prst="rect">
            <a:avLst/>
          </a:prstGeom>
        </p:spPr>
        <p:txBody>
          <a:bodyPr vert="horz" wrap="square" lIns="0" tIns="196215" rIns="0" bIns="0" rtlCol="0">
            <a:spAutoFit/>
          </a:bodyPr>
          <a:lstStyle/>
          <a:p>
            <a:pPr marL="50799" algn="just">
              <a:spcBef>
                <a:spcPts val="1545"/>
              </a:spcBef>
            </a:pPr>
            <a:r>
              <a:rPr b="1" dirty="0">
                <a:latin typeface="Arial"/>
                <a:cs typeface="Arial"/>
              </a:rPr>
              <a:t>Prevalence</a:t>
            </a:r>
            <a:r>
              <a:rPr b="1" spc="-15" dirty="0">
                <a:latin typeface="Arial"/>
                <a:cs typeface="Arial"/>
              </a:rPr>
              <a:t> </a:t>
            </a:r>
            <a:r>
              <a:rPr b="1" dirty="0">
                <a:latin typeface="Arial"/>
                <a:cs typeface="Arial"/>
              </a:rPr>
              <a:t>of</a:t>
            </a:r>
            <a:r>
              <a:rPr b="1" spc="-35" dirty="0">
                <a:latin typeface="Arial"/>
                <a:cs typeface="Arial"/>
              </a:rPr>
              <a:t> </a:t>
            </a:r>
            <a:r>
              <a:rPr b="1" dirty="0">
                <a:latin typeface="Arial"/>
                <a:cs typeface="Arial"/>
              </a:rPr>
              <a:t>splenomegaly</a:t>
            </a:r>
            <a:r>
              <a:rPr b="1" spc="-15" dirty="0">
                <a:latin typeface="Arial"/>
                <a:cs typeface="Arial"/>
              </a:rPr>
              <a:t> </a:t>
            </a:r>
            <a:r>
              <a:rPr b="1" dirty="0">
                <a:latin typeface="Arial"/>
                <a:cs typeface="Arial"/>
              </a:rPr>
              <a:t>in</a:t>
            </a:r>
            <a:r>
              <a:rPr b="1" spc="-40" dirty="0">
                <a:latin typeface="Arial"/>
                <a:cs typeface="Arial"/>
              </a:rPr>
              <a:t> </a:t>
            </a:r>
            <a:r>
              <a:rPr b="1" dirty="0">
                <a:latin typeface="Arial"/>
                <a:cs typeface="Arial"/>
              </a:rPr>
              <a:t>control</a:t>
            </a:r>
            <a:r>
              <a:rPr b="1" spc="-35" dirty="0">
                <a:latin typeface="Arial"/>
                <a:cs typeface="Arial"/>
              </a:rPr>
              <a:t> </a:t>
            </a:r>
            <a:r>
              <a:rPr b="1" dirty="0">
                <a:latin typeface="Arial"/>
                <a:cs typeface="Arial"/>
              </a:rPr>
              <a:t>group</a:t>
            </a:r>
            <a:r>
              <a:rPr b="1" spc="-31" dirty="0">
                <a:latin typeface="Arial"/>
                <a:cs typeface="Arial"/>
              </a:rPr>
              <a:t> </a:t>
            </a:r>
            <a:r>
              <a:rPr b="1" dirty="0">
                <a:latin typeface="Arial"/>
                <a:cs typeface="Arial"/>
              </a:rPr>
              <a:t>=</a:t>
            </a:r>
            <a:r>
              <a:rPr b="1" spc="-15" dirty="0">
                <a:latin typeface="Arial"/>
                <a:cs typeface="Arial"/>
              </a:rPr>
              <a:t> </a:t>
            </a:r>
            <a:r>
              <a:rPr b="1" spc="-25" dirty="0">
                <a:latin typeface="Arial"/>
                <a:cs typeface="Arial"/>
              </a:rPr>
              <a:t>40%</a:t>
            </a:r>
            <a:endParaRPr>
              <a:latin typeface="Arial"/>
              <a:cs typeface="Arial"/>
            </a:endParaRPr>
          </a:p>
          <a:p>
            <a:pPr marL="50799" marR="2665028" algn="just">
              <a:lnSpc>
                <a:spcPct val="150000"/>
              </a:lnSpc>
              <a:spcBef>
                <a:spcPts val="5"/>
              </a:spcBef>
            </a:pPr>
            <a:r>
              <a:rPr b="1" dirty="0">
                <a:latin typeface="Arial"/>
                <a:cs typeface="Arial"/>
              </a:rPr>
              <a:t>Relative</a:t>
            </a:r>
            <a:r>
              <a:rPr b="1" spc="-20" dirty="0">
                <a:latin typeface="Arial"/>
                <a:cs typeface="Arial"/>
              </a:rPr>
              <a:t> </a:t>
            </a:r>
            <a:r>
              <a:rPr b="1" dirty="0">
                <a:latin typeface="Arial"/>
                <a:cs typeface="Arial"/>
              </a:rPr>
              <a:t>Risk</a:t>
            </a:r>
            <a:r>
              <a:rPr b="1" spc="-15" dirty="0">
                <a:latin typeface="Arial"/>
                <a:cs typeface="Arial"/>
              </a:rPr>
              <a:t> </a:t>
            </a:r>
            <a:r>
              <a:rPr b="1" dirty="0">
                <a:latin typeface="Arial"/>
                <a:cs typeface="Arial"/>
              </a:rPr>
              <a:t>expected</a:t>
            </a:r>
            <a:r>
              <a:rPr b="1" spc="-11" dirty="0">
                <a:latin typeface="Arial"/>
                <a:cs typeface="Arial"/>
              </a:rPr>
              <a:t> </a:t>
            </a:r>
            <a:r>
              <a:rPr b="1" dirty="0">
                <a:latin typeface="Arial"/>
                <a:cs typeface="Arial"/>
              </a:rPr>
              <a:t>(R)</a:t>
            </a:r>
            <a:r>
              <a:rPr b="1" spc="-15" dirty="0">
                <a:latin typeface="Arial"/>
                <a:cs typeface="Arial"/>
              </a:rPr>
              <a:t>  </a:t>
            </a:r>
            <a:r>
              <a:rPr b="1" dirty="0">
                <a:latin typeface="Arial"/>
                <a:cs typeface="Arial"/>
              </a:rPr>
              <a:t>=</a:t>
            </a:r>
            <a:r>
              <a:rPr b="1" spc="-40" dirty="0">
                <a:latin typeface="Arial"/>
                <a:cs typeface="Arial"/>
              </a:rPr>
              <a:t> </a:t>
            </a:r>
            <a:r>
              <a:rPr b="1" spc="-20" dirty="0">
                <a:latin typeface="Arial"/>
                <a:cs typeface="Arial"/>
              </a:rPr>
              <a:t>0.75 </a:t>
            </a:r>
            <a:r>
              <a:rPr b="1" dirty="0">
                <a:latin typeface="Arial"/>
                <a:cs typeface="Arial"/>
              </a:rPr>
              <a:t>Upper</a:t>
            </a:r>
            <a:r>
              <a:rPr b="1" spc="-15" dirty="0">
                <a:latin typeface="Arial"/>
                <a:cs typeface="Arial"/>
              </a:rPr>
              <a:t> </a:t>
            </a:r>
            <a:r>
              <a:rPr b="1" dirty="0">
                <a:latin typeface="Arial"/>
                <a:cs typeface="Arial"/>
              </a:rPr>
              <a:t>limit</a:t>
            </a:r>
            <a:r>
              <a:rPr b="1" spc="-40" dirty="0">
                <a:latin typeface="Arial"/>
                <a:cs typeface="Arial"/>
              </a:rPr>
              <a:t> </a:t>
            </a:r>
            <a:r>
              <a:rPr b="1" dirty="0">
                <a:latin typeface="Arial"/>
                <a:cs typeface="Arial"/>
              </a:rPr>
              <a:t>of</a:t>
            </a:r>
            <a:r>
              <a:rPr b="1" spc="-11" dirty="0">
                <a:latin typeface="Arial"/>
                <a:cs typeface="Arial"/>
              </a:rPr>
              <a:t> </a:t>
            </a:r>
            <a:r>
              <a:rPr b="1" dirty="0">
                <a:latin typeface="Arial"/>
                <a:cs typeface="Arial"/>
              </a:rPr>
              <a:t>95%</a:t>
            </a:r>
            <a:r>
              <a:rPr b="1" spc="-5" dirty="0">
                <a:latin typeface="Arial"/>
                <a:cs typeface="Arial"/>
              </a:rPr>
              <a:t> </a:t>
            </a:r>
            <a:r>
              <a:rPr b="1" dirty="0">
                <a:latin typeface="Arial"/>
                <a:cs typeface="Arial"/>
              </a:rPr>
              <a:t>CI</a:t>
            </a:r>
            <a:r>
              <a:rPr b="1" spc="-15" dirty="0">
                <a:latin typeface="Arial"/>
                <a:cs typeface="Arial"/>
              </a:rPr>
              <a:t> </a:t>
            </a:r>
            <a:r>
              <a:rPr b="1" dirty="0">
                <a:latin typeface="Arial"/>
                <a:cs typeface="Arial"/>
              </a:rPr>
              <a:t>of</a:t>
            </a:r>
            <a:r>
              <a:rPr b="1" spc="-11" dirty="0">
                <a:latin typeface="Arial"/>
                <a:cs typeface="Arial"/>
              </a:rPr>
              <a:t> </a:t>
            </a:r>
            <a:r>
              <a:rPr b="1" dirty="0">
                <a:latin typeface="Arial"/>
                <a:cs typeface="Arial"/>
              </a:rPr>
              <a:t>R</a:t>
            </a:r>
            <a:r>
              <a:rPr b="1" spc="311" dirty="0">
                <a:latin typeface="Arial"/>
                <a:cs typeface="Arial"/>
              </a:rPr>
              <a:t>  </a:t>
            </a:r>
            <a:r>
              <a:rPr b="1" dirty="0">
                <a:latin typeface="Arial"/>
                <a:cs typeface="Arial"/>
              </a:rPr>
              <a:t>=</a:t>
            </a:r>
            <a:r>
              <a:rPr b="1" spc="-25" dirty="0">
                <a:latin typeface="Arial"/>
                <a:cs typeface="Arial"/>
              </a:rPr>
              <a:t> </a:t>
            </a:r>
            <a:r>
              <a:rPr b="1" spc="-20" dirty="0">
                <a:latin typeface="Arial"/>
                <a:cs typeface="Arial"/>
              </a:rPr>
              <a:t>0.85 </a:t>
            </a:r>
            <a:r>
              <a:rPr b="1" dirty="0">
                <a:latin typeface="Arial"/>
                <a:cs typeface="Arial"/>
              </a:rPr>
              <a:t>f</a:t>
            </a:r>
            <a:r>
              <a:rPr b="1" spc="320" dirty="0">
                <a:latin typeface="Arial"/>
                <a:cs typeface="Arial"/>
              </a:rPr>
              <a:t>  </a:t>
            </a:r>
            <a:r>
              <a:rPr b="1" dirty="0">
                <a:latin typeface="Arial"/>
                <a:cs typeface="Arial"/>
              </a:rPr>
              <a:t>= </a:t>
            </a:r>
            <a:r>
              <a:rPr b="1" spc="-60" dirty="0">
                <a:latin typeface="Arial"/>
                <a:cs typeface="Arial"/>
              </a:rPr>
              <a:t>?</a:t>
            </a:r>
            <a:endParaRPr>
              <a:latin typeface="Arial"/>
              <a:cs typeface="Arial"/>
            </a:endParaRPr>
          </a:p>
          <a:p>
            <a:pPr marL="50799" algn="just">
              <a:spcBef>
                <a:spcPts val="1440"/>
              </a:spcBef>
            </a:pPr>
            <a:r>
              <a:rPr b="1" dirty="0">
                <a:latin typeface="Arial"/>
                <a:cs typeface="Arial"/>
              </a:rPr>
              <a:t>p</a:t>
            </a:r>
            <a:r>
              <a:rPr b="1" baseline="-20833" dirty="0">
                <a:latin typeface="Arial"/>
                <a:cs typeface="Arial"/>
              </a:rPr>
              <a:t>2</a:t>
            </a:r>
            <a:r>
              <a:rPr b="1" spc="-15" baseline="-20833" dirty="0">
                <a:latin typeface="Arial"/>
                <a:cs typeface="Arial"/>
              </a:rPr>
              <a:t> </a:t>
            </a:r>
            <a:r>
              <a:rPr b="1" dirty="0">
                <a:latin typeface="Arial"/>
                <a:cs typeface="Arial"/>
              </a:rPr>
              <a:t>=</a:t>
            </a:r>
            <a:r>
              <a:rPr b="1" spc="-5" dirty="0">
                <a:latin typeface="Arial"/>
                <a:cs typeface="Arial"/>
              </a:rPr>
              <a:t> </a:t>
            </a:r>
            <a:r>
              <a:rPr b="1" spc="-60" dirty="0">
                <a:latin typeface="Arial"/>
                <a:cs typeface="Arial"/>
              </a:rPr>
              <a:t>?</a:t>
            </a:r>
            <a:endParaRPr>
              <a:latin typeface="Arial"/>
              <a:cs typeface="Arial"/>
            </a:endParaRPr>
          </a:p>
          <a:p>
            <a:pPr marL="50799" algn="just">
              <a:spcBef>
                <a:spcPts val="1440"/>
              </a:spcBef>
            </a:pPr>
            <a:r>
              <a:rPr b="1" dirty="0">
                <a:latin typeface="Arial"/>
                <a:cs typeface="Arial"/>
              </a:rPr>
              <a:t>n</a:t>
            </a:r>
            <a:r>
              <a:rPr b="1" spc="-11" dirty="0">
                <a:latin typeface="Arial"/>
                <a:cs typeface="Arial"/>
              </a:rPr>
              <a:t> </a:t>
            </a:r>
            <a:r>
              <a:rPr b="1" dirty="0">
                <a:latin typeface="Arial"/>
                <a:cs typeface="Arial"/>
              </a:rPr>
              <a:t>= </a:t>
            </a:r>
            <a:r>
              <a:rPr b="1" spc="-51" dirty="0">
                <a:latin typeface="Arial"/>
                <a:cs typeface="Arial"/>
              </a:rPr>
              <a:t>?</a:t>
            </a:r>
            <a:endParaRPr>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fld id="{81D60167-4931-47E6-BA6A-407CBD079E47}" type="slidenum">
              <a:rPr spc="-25" dirty="0"/>
              <a:pPr marL="7462333">
                <a:lnSpc>
                  <a:spcPts val="1631"/>
                </a:lnSpc>
              </a:pPr>
              <a:t>8</a:t>
            </a:fld>
            <a:endParaRPr spc="-25" dirty="0"/>
          </a:p>
        </p:txBody>
      </p:sp>
      <p:sp>
        <p:nvSpPr>
          <p:cNvPr id="2" name="object 2"/>
          <p:cNvSpPr txBox="1">
            <a:spLocks noGrp="1"/>
          </p:cNvSpPr>
          <p:nvPr>
            <p:ph type="title"/>
          </p:nvPr>
        </p:nvSpPr>
        <p:spPr>
          <a:xfrm>
            <a:off x="598767" y="485393"/>
            <a:ext cx="10994473" cy="1367682"/>
          </a:xfrm>
          <a:prstGeom prst="rect">
            <a:avLst/>
          </a:prstGeom>
        </p:spPr>
        <p:txBody>
          <a:bodyPr vert="horz" wrap="square" lIns="0" tIns="13335" rIns="0" bIns="0" rtlCol="0">
            <a:spAutoFit/>
          </a:bodyPr>
          <a:lstStyle/>
          <a:p>
            <a:pPr marL="2205300" marR="5080" indent="-1327752">
              <a:spcBef>
                <a:spcPts val="105"/>
              </a:spcBef>
            </a:pPr>
            <a:r>
              <a:rPr sz="4400" b="0" dirty="0">
                <a:latin typeface="Times New Roman"/>
                <a:cs typeface="Times New Roman"/>
              </a:rPr>
              <a:t>Justification</a:t>
            </a:r>
            <a:r>
              <a:rPr sz="4400" b="0" spc="-51" dirty="0">
                <a:latin typeface="Times New Roman"/>
                <a:cs typeface="Times New Roman"/>
              </a:rPr>
              <a:t> </a:t>
            </a:r>
            <a:r>
              <a:rPr sz="4400" b="0" dirty="0">
                <a:latin typeface="Times New Roman"/>
                <a:cs typeface="Times New Roman"/>
              </a:rPr>
              <a:t>for</a:t>
            </a:r>
            <a:r>
              <a:rPr sz="4400" b="0" spc="5" dirty="0">
                <a:latin typeface="Times New Roman"/>
                <a:cs typeface="Times New Roman"/>
              </a:rPr>
              <a:t> </a:t>
            </a:r>
            <a:r>
              <a:rPr sz="4400" b="0" spc="-11" dirty="0">
                <a:latin typeface="Times New Roman"/>
                <a:cs typeface="Times New Roman"/>
              </a:rPr>
              <a:t>Randomized </a:t>
            </a:r>
            <a:r>
              <a:rPr sz="4400" b="0" dirty="0">
                <a:latin typeface="Times New Roman"/>
                <a:cs typeface="Times New Roman"/>
              </a:rPr>
              <a:t>Controlled</a:t>
            </a:r>
            <a:r>
              <a:rPr sz="4400" b="0" spc="-35" dirty="0">
                <a:latin typeface="Times New Roman"/>
                <a:cs typeface="Times New Roman"/>
              </a:rPr>
              <a:t> </a:t>
            </a:r>
            <a:r>
              <a:rPr sz="4400" b="0" spc="-11" dirty="0">
                <a:latin typeface="Times New Roman"/>
                <a:cs typeface="Times New Roman"/>
              </a:rPr>
              <a:t>Trials</a:t>
            </a:r>
            <a:endParaRPr sz="4400">
              <a:latin typeface="Times New Roman"/>
              <a:cs typeface="Times New Roman"/>
            </a:endParaRPr>
          </a:p>
        </p:txBody>
      </p:sp>
      <p:sp>
        <p:nvSpPr>
          <p:cNvPr id="3" name="object 3"/>
          <p:cNvSpPr txBox="1"/>
          <p:nvPr/>
        </p:nvSpPr>
        <p:spPr>
          <a:xfrm>
            <a:off x="764540" y="2002663"/>
            <a:ext cx="7432040" cy="3318216"/>
          </a:xfrm>
          <a:prstGeom prst="rect">
            <a:avLst/>
          </a:prstGeom>
        </p:spPr>
        <p:txBody>
          <a:bodyPr vert="horz" wrap="square" lIns="0" tIns="12065" rIns="0" bIns="0" rtlCol="0">
            <a:spAutoFit/>
          </a:bodyPr>
          <a:lstStyle/>
          <a:p>
            <a:pPr marL="355591" marR="121282" indent="-343526">
              <a:spcBef>
                <a:spcPts val="95"/>
              </a:spcBef>
              <a:buChar char="•"/>
              <a:tabLst>
                <a:tab pos="355591" algn="l"/>
              </a:tabLst>
            </a:pPr>
            <a:r>
              <a:rPr sz="2800" dirty="0">
                <a:latin typeface="Times New Roman"/>
                <a:cs typeface="Times New Roman"/>
              </a:rPr>
              <a:t>RCTs</a:t>
            </a:r>
            <a:r>
              <a:rPr sz="2800" spc="-60" dirty="0">
                <a:latin typeface="Times New Roman"/>
                <a:cs typeface="Times New Roman"/>
              </a:rPr>
              <a:t> </a:t>
            </a:r>
            <a:r>
              <a:rPr sz="2800" dirty="0">
                <a:latin typeface="Times New Roman"/>
                <a:cs typeface="Times New Roman"/>
              </a:rPr>
              <a:t>are</a:t>
            </a:r>
            <a:r>
              <a:rPr sz="2800" spc="-65" dirty="0">
                <a:latin typeface="Times New Roman"/>
                <a:cs typeface="Times New Roman"/>
              </a:rPr>
              <a:t> </a:t>
            </a:r>
            <a:r>
              <a:rPr sz="2800" dirty="0">
                <a:latin typeface="Times New Roman"/>
                <a:cs typeface="Times New Roman"/>
              </a:rPr>
              <a:t>justified</a:t>
            </a:r>
            <a:r>
              <a:rPr sz="2800" spc="-80" dirty="0">
                <a:latin typeface="Times New Roman"/>
                <a:cs typeface="Times New Roman"/>
              </a:rPr>
              <a:t> </a:t>
            </a:r>
            <a:r>
              <a:rPr sz="2800" dirty="0">
                <a:latin typeface="Times New Roman"/>
                <a:cs typeface="Times New Roman"/>
              </a:rPr>
              <a:t>because</a:t>
            </a:r>
            <a:r>
              <a:rPr sz="2800" spc="-85" dirty="0">
                <a:latin typeface="Times New Roman"/>
                <a:cs typeface="Times New Roman"/>
              </a:rPr>
              <a:t> </a:t>
            </a:r>
            <a:r>
              <a:rPr sz="2800" dirty="0">
                <a:latin typeface="Times New Roman"/>
                <a:cs typeface="Times New Roman"/>
              </a:rPr>
              <a:t>of</a:t>
            </a:r>
            <a:r>
              <a:rPr sz="2800" spc="-51" dirty="0">
                <a:latin typeface="Times New Roman"/>
                <a:cs typeface="Times New Roman"/>
              </a:rPr>
              <a:t> </a:t>
            </a:r>
            <a:r>
              <a:rPr sz="2800" dirty="0">
                <a:latin typeface="Times New Roman"/>
                <a:cs typeface="Times New Roman"/>
              </a:rPr>
              <a:t>the</a:t>
            </a:r>
            <a:r>
              <a:rPr sz="2800" spc="-80" dirty="0">
                <a:latin typeface="Times New Roman"/>
                <a:cs typeface="Times New Roman"/>
              </a:rPr>
              <a:t> </a:t>
            </a:r>
            <a:r>
              <a:rPr sz="2800" spc="-11" dirty="0">
                <a:latin typeface="Times New Roman"/>
                <a:cs typeface="Times New Roman"/>
              </a:rPr>
              <a:t>problems </a:t>
            </a:r>
            <a:r>
              <a:rPr sz="2800" dirty="0">
                <a:latin typeface="Times New Roman"/>
                <a:cs typeface="Times New Roman"/>
              </a:rPr>
              <a:t>associated</a:t>
            </a:r>
            <a:r>
              <a:rPr sz="2800" spc="-100" dirty="0">
                <a:latin typeface="Times New Roman"/>
                <a:cs typeface="Times New Roman"/>
              </a:rPr>
              <a:t> </a:t>
            </a:r>
            <a:r>
              <a:rPr sz="2800" dirty="0">
                <a:latin typeface="Times New Roman"/>
                <a:cs typeface="Times New Roman"/>
              </a:rPr>
              <a:t>with</a:t>
            </a:r>
            <a:r>
              <a:rPr sz="2800" spc="-91" dirty="0">
                <a:latin typeface="Times New Roman"/>
                <a:cs typeface="Times New Roman"/>
              </a:rPr>
              <a:t> </a:t>
            </a:r>
            <a:r>
              <a:rPr sz="2800" dirty="0">
                <a:latin typeface="Times New Roman"/>
                <a:cs typeface="Times New Roman"/>
              </a:rPr>
              <a:t>alternative</a:t>
            </a:r>
            <a:r>
              <a:rPr sz="2800" spc="-115" dirty="0">
                <a:latin typeface="Times New Roman"/>
                <a:cs typeface="Times New Roman"/>
              </a:rPr>
              <a:t> </a:t>
            </a:r>
            <a:r>
              <a:rPr sz="2800" dirty="0">
                <a:latin typeface="Times New Roman"/>
                <a:cs typeface="Times New Roman"/>
              </a:rPr>
              <a:t>approaches</a:t>
            </a:r>
            <a:r>
              <a:rPr sz="2800" spc="-105" dirty="0">
                <a:latin typeface="Times New Roman"/>
                <a:cs typeface="Times New Roman"/>
              </a:rPr>
              <a:t> </a:t>
            </a:r>
            <a:r>
              <a:rPr sz="2800" dirty="0">
                <a:latin typeface="Times New Roman"/>
                <a:cs typeface="Times New Roman"/>
              </a:rPr>
              <a:t>to</a:t>
            </a:r>
            <a:r>
              <a:rPr sz="2800" spc="-91" dirty="0">
                <a:latin typeface="Times New Roman"/>
                <a:cs typeface="Times New Roman"/>
              </a:rPr>
              <a:t> </a:t>
            </a:r>
            <a:r>
              <a:rPr sz="2800" spc="-11" dirty="0">
                <a:latin typeface="Times New Roman"/>
                <a:cs typeface="Times New Roman"/>
              </a:rPr>
              <a:t>clinical </a:t>
            </a:r>
            <a:r>
              <a:rPr sz="2800" dirty="0">
                <a:latin typeface="Times New Roman"/>
                <a:cs typeface="Times New Roman"/>
              </a:rPr>
              <a:t>research</a:t>
            </a:r>
            <a:r>
              <a:rPr sz="2800" spc="-100" dirty="0">
                <a:latin typeface="Times New Roman"/>
                <a:cs typeface="Times New Roman"/>
              </a:rPr>
              <a:t> </a:t>
            </a:r>
            <a:r>
              <a:rPr sz="2800" spc="-11" dirty="0">
                <a:latin typeface="Times New Roman"/>
                <a:cs typeface="Times New Roman"/>
              </a:rPr>
              <a:t>namely;</a:t>
            </a:r>
            <a:endParaRPr sz="2800">
              <a:latin typeface="Times New Roman"/>
              <a:cs typeface="Times New Roman"/>
            </a:endParaRPr>
          </a:p>
          <a:p>
            <a:pPr marL="756266" lvl="1" indent="-286378">
              <a:spcBef>
                <a:spcPts val="591"/>
              </a:spcBef>
              <a:buChar char="–"/>
              <a:tabLst>
                <a:tab pos="756266" algn="l"/>
              </a:tabLst>
            </a:pPr>
            <a:r>
              <a:rPr dirty="0">
                <a:latin typeface="Times New Roman"/>
                <a:cs typeface="Times New Roman"/>
              </a:rPr>
              <a:t>Uncontrolled</a:t>
            </a:r>
            <a:r>
              <a:rPr spc="-40" dirty="0">
                <a:latin typeface="Times New Roman"/>
                <a:cs typeface="Times New Roman"/>
              </a:rPr>
              <a:t> </a:t>
            </a:r>
            <a:r>
              <a:rPr spc="-11" dirty="0">
                <a:latin typeface="Times New Roman"/>
                <a:cs typeface="Times New Roman"/>
              </a:rPr>
              <a:t>studies</a:t>
            </a:r>
            <a:endParaRPr>
              <a:latin typeface="Times New Roman"/>
              <a:cs typeface="Times New Roman"/>
            </a:endParaRPr>
          </a:p>
          <a:p>
            <a:pPr marL="756266" lvl="1" indent="-286378">
              <a:spcBef>
                <a:spcPts val="580"/>
              </a:spcBef>
              <a:buChar char="–"/>
              <a:tabLst>
                <a:tab pos="756266" algn="l"/>
              </a:tabLst>
            </a:pPr>
            <a:r>
              <a:rPr dirty="0">
                <a:latin typeface="Times New Roman"/>
                <a:cs typeface="Times New Roman"/>
              </a:rPr>
              <a:t>Historical</a:t>
            </a:r>
            <a:r>
              <a:rPr spc="-45" dirty="0">
                <a:latin typeface="Times New Roman"/>
                <a:cs typeface="Times New Roman"/>
              </a:rPr>
              <a:t> </a:t>
            </a:r>
            <a:r>
              <a:rPr spc="-11" dirty="0">
                <a:latin typeface="Times New Roman"/>
                <a:cs typeface="Times New Roman"/>
              </a:rPr>
              <a:t>controls</a:t>
            </a:r>
            <a:endParaRPr>
              <a:latin typeface="Times New Roman"/>
              <a:cs typeface="Times New Roman"/>
            </a:endParaRPr>
          </a:p>
          <a:p>
            <a:pPr marL="756266" lvl="1" indent="-286378">
              <a:spcBef>
                <a:spcPts val="575"/>
              </a:spcBef>
              <a:buChar char="–"/>
              <a:tabLst>
                <a:tab pos="756266" algn="l"/>
              </a:tabLst>
            </a:pPr>
            <a:r>
              <a:rPr dirty="0">
                <a:latin typeface="Times New Roman"/>
                <a:cs typeface="Times New Roman"/>
              </a:rPr>
              <a:t>Non</a:t>
            </a:r>
            <a:r>
              <a:rPr spc="-5" dirty="0">
                <a:latin typeface="Times New Roman"/>
                <a:cs typeface="Times New Roman"/>
              </a:rPr>
              <a:t> </a:t>
            </a:r>
            <a:r>
              <a:rPr dirty="0">
                <a:latin typeface="Times New Roman"/>
                <a:cs typeface="Times New Roman"/>
              </a:rPr>
              <a:t>randomized</a:t>
            </a:r>
            <a:r>
              <a:rPr spc="-20" dirty="0">
                <a:latin typeface="Times New Roman"/>
                <a:cs typeface="Times New Roman"/>
              </a:rPr>
              <a:t> </a:t>
            </a:r>
            <a:r>
              <a:rPr dirty="0">
                <a:latin typeface="Times New Roman"/>
                <a:cs typeface="Times New Roman"/>
              </a:rPr>
              <a:t>concurrent</a:t>
            </a:r>
            <a:r>
              <a:rPr spc="-35" dirty="0">
                <a:latin typeface="Times New Roman"/>
                <a:cs typeface="Times New Roman"/>
              </a:rPr>
              <a:t> </a:t>
            </a:r>
            <a:r>
              <a:rPr spc="-11" dirty="0">
                <a:latin typeface="Times New Roman"/>
                <a:cs typeface="Times New Roman"/>
              </a:rPr>
              <a:t>controls</a:t>
            </a:r>
            <a:endParaRPr>
              <a:latin typeface="Times New Roman"/>
              <a:cs typeface="Times New Roman"/>
            </a:endParaRPr>
          </a:p>
          <a:p>
            <a:pPr marL="355591" marR="5080" indent="-343526">
              <a:spcBef>
                <a:spcPts val="655"/>
              </a:spcBef>
              <a:buChar char="•"/>
              <a:tabLst>
                <a:tab pos="355591" algn="l"/>
              </a:tabLst>
            </a:pPr>
            <a:r>
              <a:rPr sz="2800" dirty="0">
                <a:latin typeface="Times New Roman"/>
                <a:cs typeface="Times New Roman"/>
              </a:rPr>
              <a:t>In</a:t>
            </a:r>
            <a:r>
              <a:rPr sz="2800" spc="-51" dirty="0">
                <a:latin typeface="Times New Roman"/>
                <a:cs typeface="Times New Roman"/>
              </a:rPr>
              <a:t> </a:t>
            </a:r>
            <a:r>
              <a:rPr sz="2800" dirty="0">
                <a:latin typeface="Times New Roman"/>
                <a:cs typeface="Times New Roman"/>
              </a:rPr>
              <a:t>such</a:t>
            </a:r>
            <a:r>
              <a:rPr sz="2800" spc="-60" dirty="0">
                <a:latin typeface="Times New Roman"/>
                <a:cs typeface="Times New Roman"/>
              </a:rPr>
              <a:t> </a:t>
            </a:r>
            <a:r>
              <a:rPr sz="2800" dirty="0">
                <a:latin typeface="Times New Roman"/>
                <a:cs typeface="Times New Roman"/>
              </a:rPr>
              <a:t>non</a:t>
            </a:r>
            <a:r>
              <a:rPr sz="2800" spc="-71" dirty="0">
                <a:latin typeface="Times New Roman"/>
                <a:cs typeface="Times New Roman"/>
              </a:rPr>
              <a:t> </a:t>
            </a:r>
            <a:r>
              <a:rPr sz="2800" dirty="0">
                <a:latin typeface="Times New Roman"/>
                <a:cs typeface="Times New Roman"/>
              </a:rPr>
              <a:t>randomized</a:t>
            </a:r>
            <a:r>
              <a:rPr sz="2800" spc="-60" dirty="0">
                <a:latin typeface="Times New Roman"/>
                <a:cs typeface="Times New Roman"/>
              </a:rPr>
              <a:t> </a:t>
            </a:r>
            <a:r>
              <a:rPr sz="2800" dirty="0">
                <a:latin typeface="Times New Roman"/>
                <a:cs typeface="Times New Roman"/>
              </a:rPr>
              <a:t>studies</a:t>
            </a:r>
            <a:r>
              <a:rPr sz="2800" spc="-80" dirty="0">
                <a:latin typeface="Times New Roman"/>
                <a:cs typeface="Times New Roman"/>
              </a:rPr>
              <a:t> </a:t>
            </a:r>
            <a:r>
              <a:rPr sz="2800" dirty="0">
                <a:latin typeface="Times New Roman"/>
                <a:cs typeface="Times New Roman"/>
              </a:rPr>
              <a:t>it</a:t>
            </a:r>
            <a:r>
              <a:rPr sz="2800" spc="-60" dirty="0">
                <a:latin typeface="Times New Roman"/>
                <a:cs typeface="Times New Roman"/>
              </a:rPr>
              <a:t> </a:t>
            </a:r>
            <a:r>
              <a:rPr sz="2800" dirty="0">
                <a:latin typeface="Times New Roman"/>
                <a:cs typeface="Times New Roman"/>
              </a:rPr>
              <a:t>is</a:t>
            </a:r>
            <a:r>
              <a:rPr sz="2800" spc="-65" dirty="0">
                <a:latin typeface="Times New Roman"/>
                <a:cs typeface="Times New Roman"/>
              </a:rPr>
              <a:t> </a:t>
            </a:r>
            <a:r>
              <a:rPr sz="2800" dirty="0">
                <a:latin typeface="Times New Roman"/>
                <a:cs typeface="Times New Roman"/>
              </a:rPr>
              <a:t>very</a:t>
            </a:r>
            <a:r>
              <a:rPr sz="2800" spc="-60" dirty="0">
                <a:latin typeface="Times New Roman"/>
                <a:cs typeface="Times New Roman"/>
              </a:rPr>
              <a:t> </a:t>
            </a:r>
            <a:r>
              <a:rPr sz="2800" spc="-11" dirty="0">
                <a:latin typeface="Times New Roman"/>
                <a:cs typeface="Times New Roman"/>
              </a:rPr>
              <a:t>difficult </a:t>
            </a:r>
            <a:r>
              <a:rPr sz="2800" dirty="0">
                <a:latin typeface="Times New Roman"/>
                <a:cs typeface="Times New Roman"/>
              </a:rPr>
              <a:t>to</a:t>
            </a:r>
            <a:r>
              <a:rPr sz="2800" spc="-71" dirty="0">
                <a:latin typeface="Times New Roman"/>
                <a:cs typeface="Times New Roman"/>
              </a:rPr>
              <a:t> </a:t>
            </a:r>
            <a:r>
              <a:rPr sz="2800" dirty="0">
                <a:latin typeface="Times New Roman"/>
                <a:cs typeface="Times New Roman"/>
              </a:rPr>
              <a:t>obtain</a:t>
            </a:r>
            <a:r>
              <a:rPr sz="2800" spc="-91" dirty="0">
                <a:latin typeface="Times New Roman"/>
                <a:cs typeface="Times New Roman"/>
              </a:rPr>
              <a:t> </a:t>
            </a:r>
            <a:r>
              <a:rPr sz="2800" dirty="0">
                <a:latin typeface="Times New Roman"/>
                <a:cs typeface="Times New Roman"/>
              </a:rPr>
              <a:t>a</a:t>
            </a:r>
            <a:r>
              <a:rPr sz="2800" spc="-71" dirty="0">
                <a:latin typeface="Times New Roman"/>
                <a:cs typeface="Times New Roman"/>
              </a:rPr>
              <a:t> </a:t>
            </a:r>
            <a:r>
              <a:rPr sz="2800" dirty="0">
                <a:latin typeface="Times New Roman"/>
                <a:cs typeface="Times New Roman"/>
              </a:rPr>
              <a:t>reliable</a:t>
            </a:r>
            <a:r>
              <a:rPr sz="2800" spc="-85" dirty="0">
                <a:latin typeface="Times New Roman"/>
                <a:cs typeface="Times New Roman"/>
              </a:rPr>
              <a:t> </a:t>
            </a:r>
            <a:r>
              <a:rPr sz="2800" dirty="0">
                <a:latin typeface="Times New Roman"/>
                <a:cs typeface="Times New Roman"/>
              </a:rPr>
              <a:t>assessment</a:t>
            </a:r>
            <a:r>
              <a:rPr sz="2800" spc="-71" dirty="0">
                <a:latin typeface="Times New Roman"/>
                <a:cs typeface="Times New Roman"/>
              </a:rPr>
              <a:t> </a:t>
            </a:r>
            <a:r>
              <a:rPr sz="2800" dirty="0">
                <a:latin typeface="Times New Roman"/>
                <a:cs typeface="Times New Roman"/>
              </a:rPr>
              <a:t>of</a:t>
            </a:r>
            <a:r>
              <a:rPr sz="2800" spc="-65" dirty="0">
                <a:latin typeface="Times New Roman"/>
                <a:cs typeface="Times New Roman"/>
              </a:rPr>
              <a:t> </a:t>
            </a:r>
            <a:r>
              <a:rPr sz="2800" dirty="0">
                <a:latin typeface="Times New Roman"/>
                <a:cs typeface="Times New Roman"/>
              </a:rPr>
              <a:t>treatment</a:t>
            </a:r>
            <a:r>
              <a:rPr sz="2800" spc="-71" dirty="0">
                <a:latin typeface="Times New Roman"/>
                <a:cs typeface="Times New Roman"/>
              </a:rPr>
              <a:t> </a:t>
            </a:r>
            <a:r>
              <a:rPr sz="2800" spc="-11" dirty="0">
                <a:latin typeface="Times New Roman"/>
                <a:cs typeface="Times New Roman"/>
              </a:rPr>
              <a:t>effect</a:t>
            </a:r>
            <a:endParaRPr sz="2800">
              <a:latin typeface="Times New Roman"/>
              <a:cs typeface="Times New Roman"/>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603606" y="6399906"/>
            <a:ext cx="2583180" cy="321883"/>
          </a:xfrm>
          <a:prstGeom prst="rect">
            <a:avLst/>
          </a:prstGeom>
        </p:spPr>
        <p:txBody>
          <a:bodyPr vert="horz" wrap="square" lIns="0" tIns="0" rIns="0" bIns="0" rtlCol="0">
            <a:spAutoFit/>
          </a:bodyPr>
          <a:lstStyle/>
          <a:p>
            <a:pPr marL="12700">
              <a:lnSpc>
                <a:spcPts val="2755"/>
              </a:lnSpc>
            </a:pPr>
            <a:r>
              <a:rPr dirty="0">
                <a:latin typeface="Arial"/>
                <a:cs typeface="Arial"/>
              </a:rPr>
              <a:t>the</a:t>
            </a:r>
            <a:r>
              <a:rPr spc="-15" dirty="0">
                <a:latin typeface="Arial"/>
                <a:cs typeface="Arial"/>
              </a:rPr>
              <a:t> </a:t>
            </a:r>
            <a:r>
              <a:rPr dirty="0">
                <a:latin typeface="Arial"/>
                <a:cs typeface="Arial"/>
              </a:rPr>
              <a:t>same</a:t>
            </a:r>
            <a:r>
              <a:rPr spc="-15" dirty="0">
                <a:latin typeface="Arial"/>
                <a:cs typeface="Arial"/>
              </a:rPr>
              <a:t> </a:t>
            </a:r>
            <a:r>
              <a:rPr spc="-11" dirty="0">
                <a:latin typeface="Arial"/>
                <a:cs typeface="Arial"/>
              </a:rPr>
              <a:t>situation.</a:t>
            </a:r>
            <a:endParaRPr>
              <a:latin typeface="Arial"/>
              <a:cs typeface="Arial"/>
            </a:endParaRPr>
          </a:p>
        </p:txBody>
      </p:sp>
      <p:sp>
        <p:nvSpPr>
          <p:cNvPr id="2" name="object 2"/>
          <p:cNvSpPr txBox="1"/>
          <p:nvPr/>
        </p:nvSpPr>
        <p:spPr>
          <a:xfrm>
            <a:off x="8173974" y="6276545"/>
            <a:ext cx="205740" cy="228268"/>
          </a:xfrm>
          <a:prstGeom prst="rect">
            <a:avLst/>
          </a:prstGeom>
        </p:spPr>
        <p:txBody>
          <a:bodyPr vert="horz" wrap="square" lIns="0" tIns="12700" rIns="0" bIns="0" rtlCol="0">
            <a:spAutoFit/>
          </a:bodyPr>
          <a:lstStyle/>
          <a:p>
            <a:pPr marL="12700">
              <a:spcBef>
                <a:spcPts val="100"/>
              </a:spcBef>
            </a:pPr>
            <a:r>
              <a:rPr sz="1400" spc="-25" dirty="0">
                <a:latin typeface="Times New Roman"/>
                <a:cs typeface="Times New Roman"/>
              </a:rPr>
              <a:t>82</a:t>
            </a:r>
            <a:endParaRPr sz="1400">
              <a:latin typeface="Times New Roman"/>
              <a:cs typeface="Times New Roman"/>
            </a:endParaRPr>
          </a:p>
        </p:txBody>
      </p:sp>
      <p:sp>
        <p:nvSpPr>
          <p:cNvPr id="3" name="object 3"/>
          <p:cNvSpPr txBox="1">
            <a:spLocks noGrp="1"/>
          </p:cNvSpPr>
          <p:nvPr>
            <p:ph type="title"/>
          </p:nvPr>
        </p:nvSpPr>
        <p:spPr>
          <a:xfrm>
            <a:off x="986130" y="746254"/>
            <a:ext cx="1821180" cy="382156"/>
          </a:xfrm>
          <a:prstGeom prst="rect">
            <a:avLst/>
          </a:prstGeom>
        </p:spPr>
        <p:txBody>
          <a:bodyPr vert="horz" wrap="square" lIns="0" tIns="12700" rIns="0" bIns="0" rtlCol="0">
            <a:spAutoFit/>
          </a:bodyPr>
          <a:lstStyle/>
          <a:p>
            <a:pPr marL="12700">
              <a:spcBef>
                <a:spcPts val="100"/>
              </a:spcBef>
            </a:pPr>
            <a:r>
              <a:rPr sz="2400" dirty="0"/>
              <a:t>EXERCISE</a:t>
            </a:r>
            <a:r>
              <a:rPr sz="2400" spc="-40" dirty="0"/>
              <a:t> </a:t>
            </a:r>
            <a:r>
              <a:rPr sz="2400" spc="-51" dirty="0"/>
              <a:t>2</a:t>
            </a:r>
            <a:endParaRPr sz="2400"/>
          </a:p>
        </p:txBody>
      </p:sp>
      <p:sp>
        <p:nvSpPr>
          <p:cNvPr id="4" name="object 4"/>
          <p:cNvSpPr txBox="1"/>
          <p:nvPr/>
        </p:nvSpPr>
        <p:spPr>
          <a:xfrm>
            <a:off x="603607" y="1432308"/>
            <a:ext cx="7479031" cy="1756891"/>
          </a:xfrm>
          <a:prstGeom prst="rect">
            <a:avLst/>
          </a:prstGeom>
        </p:spPr>
        <p:txBody>
          <a:bodyPr vert="horz" wrap="square" lIns="0" tIns="12700" rIns="0" bIns="0" rtlCol="0">
            <a:spAutoFit/>
          </a:bodyPr>
          <a:lstStyle/>
          <a:p>
            <a:pPr marL="12700" marR="5080">
              <a:spcBef>
                <a:spcPts val="100"/>
              </a:spcBef>
              <a:tabLst>
                <a:tab pos="3670208" algn="l"/>
                <a:tab pos="4018178" algn="l"/>
              </a:tabLst>
            </a:pPr>
            <a:r>
              <a:rPr dirty="0">
                <a:latin typeface="Arial"/>
                <a:cs typeface="Arial"/>
              </a:rPr>
              <a:t>Efficacy</a:t>
            </a:r>
            <a:r>
              <a:rPr spc="-45" dirty="0">
                <a:latin typeface="Arial"/>
                <a:cs typeface="Arial"/>
              </a:rPr>
              <a:t> </a:t>
            </a:r>
            <a:r>
              <a:rPr dirty="0">
                <a:latin typeface="Arial"/>
                <a:cs typeface="Arial"/>
              </a:rPr>
              <a:t>of</a:t>
            </a:r>
            <a:r>
              <a:rPr spc="-51" dirty="0">
                <a:latin typeface="Arial"/>
                <a:cs typeface="Arial"/>
              </a:rPr>
              <a:t> </a:t>
            </a:r>
            <a:r>
              <a:rPr dirty="0">
                <a:latin typeface="Arial"/>
                <a:cs typeface="Arial"/>
              </a:rPr>
              <a:t>rotavirus</a:t>
            </a:r>
            <a:r>
              <a:rPr spc="-25" dirty="0">
                <a:latin typeface="Arial"/>
                <a:cs typeface="Arial"/>
              </a:rPr>
              <a:t> </a:t>
            </a:r>
            <a:r>
              <a:rPr dirty="0">
                <a:latin typeface="Arial"/>
                <a:cs typeface="Arial"/>
              </a:rPr>
              <a:t>vaccine</a:t>
            </a:r>
            <a:r>
              <a:rPr spc="-15" dirty="0">
                <a:latin typeface="Arial"/>
                <a:cs typeface="Arial"/>
              </a:rPr>
              <a:t> </a:t>
            </a:r>
            <a:r>
              <a:rPr dirty="0">
                <a:latin typeface="Arial"/>
                <a:cs typeface="Arial"/>
              </a:rPr>
              <a:t>against</a:t>
            </a:r>
            <a:r>
              <a:rPr spc="-15" dirty="0">
                <a:latin typeface="Arial"/>
                <a:cs typeface="Arial"/>
              </a:rPr>
              <a:t> </a:t>
            </a:r>
            <a:r>
              <a:rPr dirty="0">
                <a:latin typeface="Arial"/>
                <a:cs typeface="Arial"/>
              </a:rPr>
              <a:t>hospitalization</a:t>
            </a:r>
            <a:r>
              <a:rPr spc="25" dirty="0">
                <a:latin typeface="Arial"/>
                <a:cs typeface="Arial"/>
              </a:rPr>
              <a:t> </a:t>
            </a:r>
            <a:r>
              <a:rPr spc="-25" dirty="0">
                <a:latin typeface="Arial"/>
                <a:cs typeface="Arial"/>
              </a:rPr>
              <a:t>due </a:t>
            </a:r>
            <a:r>
              <a:rPr dirty="0">
                <a:latin typeface="Arial"/>
                <a:cs typeface="Arial"/>
              </a:rPr>
              <a:t>to</a:t>
            </a:r>
            <a:r>
              <a:rPr spc="-5" dirty="0">
                <a:latin typeface="Arial"/>
                <a:cs typeface="Arial"/>
              </a:rPr>
              <a:t> </a:t>
            </a:r>
            <a:r>
              <a:rPr dirty="0">
                <a:latin typeface="Arial"/>
                <a:cs typeface="Arial"/>
              </a:rPr>
              <a:t>rotavirus </a:t>
            </a:r>
            <a:r>
              <a:rPr spc="-11" dirty="0">
                <a:latin typeface="Arial"/>
                <a:cs typeface="Arial"/>
              </a:rPr>
              <a:t>diarrhoea</a:t>
            </a:r>
            <a:r>
              <a:rPr dirty="0">
                <a:latin typeface="Arial"/>
                <a:cs typeface="Arial"/>
              </a:rPr>
              <a:t>	</a:t>
            </a:r>
            <a:r>
              <a:rPr spc="-51" dirty="0">
                <a:latin typeface="Arial"/>
                <a:cs typeface="Arial"/>
              </a:rPr>
              <a:t>=</a:t>
            </a:r>
            <a:r>
              <a:rPr dirty="0">
                <a:latin typeface="Arial"/>
                <a:cs typeface="Arial"/>
              </a:rPr>
              <a:t>	</a:t>
            </a:r>
            <a:r>
              <a:rPr spc="-25" dirty="0">
                <a:latin typeface="Arial"/>
                <a:cs typeface="Arial"/>
              </a:rPr>
              <a:t>80%</a:t>
            </a:r>
            <a:endParaRPr>
              <a:latin typeface="Arial"/>
              <a:cs typeface="Arial"/>
            </a:endParaRPr>
          </a:p>
          <a:p>
            <a:pPr marL="12700">
              <a:spcBef>
                <a:spcPts val="1440"/>
              </a:spcBef>
              <a:tabLst>
                <a:tab pos="6896562" algn="l"/>
              </a:tabLst>
            </a:pPr>
            <a:r>
              <a:rPr dirty="0">
                <a:latin typeface="Arial"/>
                <a:cs typeface="Arial"/>
              </a:rPr>
              <a:t>Rotavirus</a:t>
            </a:r>
            <a:r>
              <a:rPr spc="-40" dirty="0">
                <a:latin typeface="Arial"/>
                <a:cs typeface="Arial"/>
              </a:rPr>
              <a:t> </a:t>
            </a:r>
            <a:r>
              <a:rPr dirty="0">
                <a:latin typeface="Arial"/>
                <a:cs typeface="Arial"/>
              </a:rPr>
              <a:t>diarrhoea</a:t>
            </a:r>
            <a:r>
              <a:rPr spc="-15" dirty="0">
                <a:latin typeface="Arial"/>
                <a:cs typeface="Arial"/>
              </a:rPr>
              <a:t> </a:t>
            </a:r>
            <a:r>
              <a:rPr dirty="0">
                <a:latin typeface="Arial"/>
                <a:cs typeface="Arial"/>
              </a:rPr>
              <a:t>hospitalization</a:t>
            </a:r>
            <a:r>
              <a:rPr spc="15" dirty="0">
                <a:latin typeface="Arial"/>
                <a:cs typeface="Arial"/>
              </a:rPr>
              <a:t> </a:t>
            </a:r>
            <a:r>
              <a:rPr dirty="0">
                <a:latin typeface="Arial"/>
                <a:cs typeface="Arial"/>
              </a:rPr>
              <a:t>risk</a:t>
            </a:r>
            <a:r>
              <a:rPr spc="-31" dirty="0">
                <a:latin typeface="Arial"/>
                <a:cs typeface="Arial"/>
              </a:rPr>
              <a:t> </a:t>
            </a:r>
            <a:r>
              <a:rPr dirty="0">
                <a:latin typeface="Arial"/>
                <a:cs typeface="Arial"/>
              </a:rPr>
              <a:t>in</a:t>
            </a:r>
            <a:r>
              <a:rPr spc="-40" dirty="0">
                <a:latin typeface="Arial"/>
                <a:cs typeface="Arial"/>
              </a:rPr>
              <a:t> </a:t>
            </a:r>
            <a:r>
              <a:rPr spc="-11" dirty="0">
                <a:latin typeface="Arial"/>
                <a:cs typeface="Arial"/>
              </a:rPr>
              <a:t>controls</a:t>
            </a:r>
            <a:r>
              <a:rPr dirty="0">
                <a:latin typeface="Arial"/>
                <a:cs typeface="Arial"/>
              </a:rPr>
              <a:t>	</a:t>
            </a:r>
            <a:r>
              <a:rPr spc="-51" dirty="0">
                <a:latin typeface="Arial"/>
                <a:cs typeface="Arial"/>
              </a:rPr>
              <a:t>=</a:t>
            </a:r>
            <a:endParaRPr>
              <a:latin typeface="Arial"/>
              <a:cs typeface="Arial"/>
            </a:endParaRPr>
          </a:p>
          <a:p>
            <a:pPr marL="12700"/>
            <a:r>
              <a:rPr spc="-25" dirty="0">
                <a:latin typeface="Arial"/>
                <a:cs typeface="Arial"/>
              </a:rPr>
              <a:t>1%</a:t>
            </a:r>
            <a:endParaRPr>
              <a:latin typeface="Arial"/>
              <a:cs typeface="Arial"/>
            </a:endParaRPr>
          </a:p>
          <a:p>
            <a:pPr marL="12700">
              <a:spcBef>
                <a:spcPts val="1440"/>
              </a:spcBef>
              <a:tabLst>
                <a:tab pos="4584585" algn="l"/>
                <a:tab pos="4932557" algn="l"/>
              </a:tabLst>
            </a:pPr>
            <a:r>
              <a:rPr dirty="0">
                <a:latin typeface="Arial"/>
                <a:cs typeface="Arial"/>
              </a:rPr>
              <a:t>Lower</a:t>
            </a:r>
            <a:r>
              <a:rPr spc="-35" dirty="0">
                <a:latin typeface="Arial"/>
                <a:cs typeface="Arial"/>
              </a:rPr>
              <a:t> </a:t>
            </a:r>
            <a:r>
              <a:rPr dirty="0">
                <a:latin typeface="Arial"/>
                <a:cs typeface="Arial"/>
              </a:rPr>
              <a:t>limit</a:t>
            </a:r>
            <a:r>
              <a:rPr spc="-40" dirty="0">
                <a:latin typeface="Arial"/>
                <a:cs typeface="Arial"/>
              </a:rPr>
              <a:t> </a:t>
            </a:r>
            <a:r>
              <a:rPr dirty="0">
                <a:latin typeface="Arial"/>
                <a:cs typeface="Arial"/>
              </a:rPr>
              <a:t>of</a:t>
            </a:r>
            <a:r>
              <a:rPr spc="-45" dirty="0">
                <a:latin typeface="Arial"/>
                <a:cs typeface="Arial"/>
              </a:rPr>
              <a:t> </a:t>
            </a:r>
            <a:r>
              <a:rPr dirty="0">
                <a:latin typeface="Arial"/>
                <a:cs typeface="Arial"/>
              </a:rPr>
              <a:t>95%</a:t>
            </a:r>
            <a:r>
              <a:rPr spc="-25" dirty="0">
                <a:latin typeface="Arial"/>
                <a:cs typeface="Arial"/>
              </a:rPr>
              <a:t> </a:t>
            </a:r>
            <a:r>
              <a:rPr dirty="0">
                <a:latin typeface="Arial"/>
                <a:cs typeface="Arial"/>
              </a:rPr>
              <a:t>CI</a:t>
            </a:r>
            <a:r>
              <a:rPr spc="-45" dirty="0">
                <a:latin typeface="Arial"/>
                <a:cs typeface="Arial"/>
              </a:rPr>
              <a:t> </a:t>
            </a:r>
            <a:r>
              <a:rPr dirty="0">
                <a:latin typeface="Arial"/>
                <a:cs typeface="Arial"/>
              </a:rPr>
              <a:t>of</a:t>
            </a:r>
            <a:r>
              <a:rPr spc="-35" dirty="0">
                <a:latin typeface="Arial"/>
                <a:cs typeface="Arial"/>
              </a:rPr>
              <a:t> </a:t>
            </a:r>
            <a:r>
              <a:rPr spc="-11" dirty="0">
                <a:latin typeface="Arial"/>
                <a:cs typeface="Arial"/>
              </a:rPr>
              <a:t>efficacy</a:t>
            </a:r>
            <a:r>
              <a:rPr dirty="0">
                <a:latin typeface="Arial"/>
                <a:cs typeface="Arial"/>
              </a:rPr>
              <a:t>	</a:t>
            </a:r>
            <a:r>
              <a:rPr spc="-51" dirty="0">
                <a:latin typeface="Arial"/>
                <a:cs typeface="Arial"/>
              </a:rPr>
              <a:t>=</a:t>
            </a:r>
            <a:r>
              <a:rPr dirty="0">
                <a:latin typeface="Arial"/>
                <a:cs typeface="Arial"/>
              </a:rPr>
              <a:t>	</a:t>
            </a:r>
            <a:r>
              <a:rPr spc="-25" dirty="0">
                <a:latin typeface="Arial"/>
                <a:cs typeface="Arial"/>
              </a:rPr>
              <a:t>70%</a:t>
            </a:r>
            <a:endParaRPr>
              <a:latin typeface="Arial"/>
              <a:cs typeface="Arial"/>
            </a:endParaRPr>
          </a:p>
        </p:txBody>
      </p:sp>
      <p:graphicFrame>
        <p:nvGraphicFramePr>
          <p:cNvPr id="5" name="object 5"/>
          <p:cNvGraphicFramePr>
            <a:graphicFrameLocks noGrp="1"/>
          </p:cNvGraphicFramePr>
          <p:nvPr/>
        </p:nvGraphicFramePr>
        <p:xfrm>
          <a:off x="584555" y="3851701"/>
          <a:ext cx="2061211" cy="2041103"/>
        </p:xfrm>
        <a:graphic>
          <a:graphicData uri="http://schemas.openxmlformats.org/drawingml/2006/table">
            <a:tbl>
              <a:tblPr firstRow="1" bandRow="1">
                <a:tableStyleId>{2D5ABB26-0587-4C30-8999-92F81FD0307C}</a:tableStyleId>
              </a:tblPr>
              <a:tblGrid>
                <a:gridCol w="629920">
                  <a:extLst>
                    <a:ext uri="{9D8B030D-6E8A-4147-A177-3AD203B41FA5}">
                      <a16:colId xmlns:a16="http://schemas.microsoft.com/office/drawing/2014/main" val="20000"/>
                    </a:ext>
                  </a:extLst>
                </a:gridCol>
                <a:gridCol w="862331">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tblGrid>
              <a:tr h="444500">
                <a:tc>
                  <a:txBody>
                    <a:bodyPr/>
                    <a:lstStyle/>
                    <a:p>
                      <a:pPr marL="31750">
                        <a:lnSpc>
                          <a:spcPts val="2655"/>
                        </a:lnSpc>
                      </a:pPr>
                      <a:r>
                        <a:rPr sz="2400" dirty="0">
                          <a:latin typeface="Arial"/>
                          <a:cs typeface="Arial"/>
                        </a:rPr>
                        <a:t>R</a:t>
                      </a:r>
                      <a:endParaRPr sz="2400">
                        <a:latin typeface="Arial"/>
                        <a:cs typeface="Arial"/>
                      </a:endParaRPr>
                    </a:p>
                  </a:txBody>
                  <a:tcPr marL="0" marR="0" marT="0" marB="0"/>
                </a:tc>
                <a:tc>
                  <a:txBody>
                    <a:bodyPr/>
                    <a:lstStyle/>
                    <a:p>
                      <a:pPr marR="43815" algn="ctr">
                        <a:lnSpc>
                          <a:spcPts val="2655"/>
                        </a:lnSpc>
                      </a:pPr>
                      <a:r>
                        <a:rPr sz="2400" dirty="0">
                          <a:latin typeface="Arial"/>
                          <a:cs typeface="Arial"/>
                        </a:rPr>
                        <a:t>=</a:t>
                      </a:r>
                      <a:endParaRPr sz="2400">
                        <a:latin typeface="Arial"/>
                        <a:cs typeface="Arial"/>
                      </a:endParaRPr>
                    </a:p>
                  </a:txBody>
                  <a:tcPr marL="0" marR="0" marT="0" marB="0"/>
                </a:tc>
                <a:tc>
                  <a:txBody>
                    <a:bodyPr/>
                    <a:lstStyle/>
                    <a:p>
                      <a:pPr marR="24130" algn="r">
                        <a:lnSpc>
                          <a:spcPts val="2655"/>
                        </a:lnSpc>
                      </a:pPr>
                      <a:r>
                        <a:rPr sz="2400" dirty="0">
                          <a:latin typeface="Arial"/>
                          <a:cs typeface="Arial"/>
                        </a:rPr>
                        <a:t>?</a:t>
                      </a:r>
                      <a:endParaRPr sz="2400">
                        <a:latin typeface="Arial"/>
                        <a:cs typeface="Arial"/>
                      </a:endParaRPr>
                    </a:p>
                  </a:txBody>
                  <a:tcPr marL="0" marR="0" marT="0" marB="0"/>
                </a:tc>
                <a:extLst>
                  <a:ext uri="{0D108BD9-81ED-4DB2-BD59-A6C34878D82A}">
                    <a16:rowId xmlns:a16="http://schemas.microsoft.com/office/drawing/2014/main" val="10000"/>
                  </a:ext>
                </a:extLst>
              </a:tr>
              <a:tr h="574675">
                <a:tc>
                  <a:txBody>
                    <a:bodyPr/>
                    <a:lstStyle/>
                    <a:p>
                      <a:pPr marL="31750">
                        <a:lnSpc>
                          <a:spcPct val="100000"/>
                        </a:lnSpc>
                        <a:spcBef>
                          <a:spcPts val="590"/>
                        </a:spcBef>
                      </a:pPr>
                      <a:r>
                        <a:rPr sz="2400" spc="-25" dirty="0">
                          <a:latin typeface="Arial"/>
                          <a:cs typeface="Arial"/>
                        </a:rPr>
                        <a:t>p</a:t>
                      </a:r>
                      <a:r>
                        <a:rPr sz="2400" spc="-37" baseline="-20833" dirty="0">
                          <a:latin typeface="Arial"/>
                          <a:cs typeface="Arial"/>
                        </a:rPr>
                        <a:t>2</a:t>
                      </a:r>
                      <a:endParaRPr sz="2400" baseline="-20833">
                        <a:latin typeface="Arial"/>
                        <a:cs typeface="Arial"/>
                      </a:endParaRPr>
                    </a:p>
                  </a:txBody>
                  <a:tcPr marL="0" marR="0" marT="74931" marB="0"/>
                </a:tc>
                <a:tc>
                  <a:txBody>
                    <a:bodyPr/>
                    <a:lstStyle/>
                    <a:p>
                      <a:pPr marR="43815" algn="ctr">
                        <a:lnSpc>
                          <a:spcPct val="100000"/>
                        </a:lnSpc>
                        <a:spcBef>
                          <a:spcPts val="590"/>
                        </a:spcBef>
                      </a:pPr>
                      <a:r>
                        <a:rPr sz="2400" dirty="0">
                          <a:latin typeface="Arial"/>
                          <a:cs typeface="Arial"/>
                        </a:rPr>
                        <a:t>=</a:t>
                      </a:r>
                      <a:endParaRPr sz="2400">
                        <a:latin typeface="Arial"/>
                        <a:cs typeface="Arial"/>
                      </a:endParaRPr>
                    </a:p>
                  </a:txBody>
                  <a:tcPr marL="0" marR="0" marT="74931" marB="0"/>
                </a:tc>
                <a:tc>
                  <a:txBody>
                    <a:bodyPr/>
                    <a:lstStyle/>
                    <a:p>
                      <a:pPr marR="24130" algn="r">
                        <a:lnSpc>
                          <a:spcPct val="100000"/>
                        </a:lnSpc>
                        <a:spcBef>
                          <a:spcPts val="590"/>
                        </a:spcBef>
                      </a:pPr>
                      <a:r>
                        <a:rPr sz="2400" dirty="0">
                          <a:latin typeface="Arial"/>
                          <a:cs typeface="Arial"/>
                        </a:rPr>
                        <a:t>?</a:t>
                      </a:r>
                      <a:endParaRPr sz="2400">
                        <a:latin typeface="Arial"/>
                        <a:cs typeface="Arial"/>
                      </a:endParaRPr>
                    </a:p>
                  </a:txBody>
                  <a:tcPr marL="0" marR="0" marT="74931" marB="0"/>
                </a:tc>
                <a:extLst>
                  <a:ext uri="{0D108BD9-81ED-4DB2-BD59-A6C34878D82A}">
                    <a16:rowId xmlns:a16="http://schemas.microsoft.com/office/drawing/2014/main" val="10001"/>
                  </a:ext>
                </a:extLst>
              </a:tr>
              <a:tr h="521971">
                <a:tc>
                  <a:txBody>
                    <a:bodyPr/>
                    <a:lstStyle/>
                    <a:p>
                      <a:pPr marL="31750">
                        <a:lnSpc>
                          <a:spcPct val="100000"/>
                        </a:lnSpc>
                        <a:spcBef>
                          <a:spcPts val="380"/>
                        </a:spcBef>
                      </a:pPr>
                      <a:r>
                        <a:rPr sz="2400" dirty="0">
                          <a:latin typeface="Arial"/>
                          <a:cs typeface="Arial"/>
                        </a:rPr>
                        <a:t>f</a:t>
                      </a:r>
                      <a:endParaRPr sz="2400">
                        <a:latin typeface="Arial"/>
                        <a:cs typeface="Arial"/>
                      </a:endParaRPr>
                    </a:p>
                  </a:txBody>
                  <a:tcPr marL="0" marR="0" marT="48260" marB="0"/>
                </a:tc>
                <a:tc>
                  <a:txBody>
                    <a:bodyPr/>
                    <a:lstStyle/>
                    <a:p>
                      <a:pPr marR="43815" algn="ctr">
                        <a:lnSpc>
                          <a:spcPct val="100000"/>
                        </a:lnSpc>
                        <a:spcBef>
                          <a:spcPts val="380"/>
                        </a:spcBef>
                      </a:pPr>
                      <a:r>
                        <a:rPr sz="2400" dirty="0">
                          <a:latin typeface="Arial"/>
                          <a:cs typeface="Arial"/>
                        </a:rPr>
                        <a:t>=</a:t>
                      </a:r>
                      <a:endParaRPr sz="2400">
                        <a:latin typeface="Arial"/>
                        <a:cs typeface="Arial"/>
                      </a:endParaRPr>
                    </a:p>
                  </a:txBody>
                  <a:tcPr marL="0" marR="0" marT="48260" marB="0"/>
                </a:tc>
                <a:tc>
                  <a:txBody>
                    <a:bodyPr/>
                    <a:lstStyle/>
                    <a:p>
                      <a:pPr marR="24130" algn="r">
                        <a:lnSpc>
                          <a:spcPct val="100000"/>
                        </a:lnSpc>
                        <a:spcBef>
                          <a:spcPts val="380"/>
                        </a:spcBef>
                      </a:pPr>
                      <a:r>
                        <a:rPr sz="2400" dirty="0">
                          <a:latin typeface="Arial"/>
                          <a:cs typeface="Arial"/>
                        </a:rPr>
                        <a:t>?</a:t>
                      </a:r>
                      <a:endParaRPr sz="2400">
                        <a:latin typeface="Arial"/>
                        <a:cs typeface="Arial"/>
                      </a:endParaRPr>
                    </a:p>
                  </a:txBody>
                  <a:tcPr marL="0" marR="0" marT="48260" marB="0"/>
                </a:tc>
                <a:extLst>
                  <a:ext uri="{0D108BD9-81ED-4DB2-BD59-A6C34878D82A}">
                    <a16:rowId xmlns:a16="http://schemas.microsoft.com/office/drawing/2014/main" val="10002"/>
                  </a:ext>
                </a:extLst>
              </a:tr>
              <a:tr h="499957">
                <a:tc>
                  <a:txBody>
                    <a:bodyPr/>
                    <a:lstStyle/>
                    <a:p>
                      <a:pPr marL="31750">
                        <a:lnSpc>
                          <a:spcPts val="2810"/>
                        </a:lnSpc>
                        <a:spcBef>
                          <a:spcPts val="590"/>
                        </a:spcBef>
                      </a:pPr>
                      <a:r>
                        <a:rPr sz="2400" dirty="0">
                          <a:latin typeface="Arial"/>
                          <a:cs typeface="Arial"/>
                        </a:rPr>
                        <a:t>n</a:t>
                      </a:r>
                      <a:endParaRPr sz="2400">
                        <a:latin typeface="Arial"/>
                        <a:cs typeface="Arial"/>
                      </a:endParaRPr>
                    </a:p>
                  </a:txBody>
                  <a:tcPr marL="0" marR="0" marT="74931" marB="0"/>
                </a:tc>
                <a:tc>
                  <a:txBody>
                    <a:bodyPr/>
                    <a:lstStyle/>
                    <a:p>
                      <a:pPr marR="43815" algn="ctr">
                        <a:lnSpc>
                          <a:spcPts val="2810"/>
                        </a:lnSpc>
                        <a:spcBef>
                          <a:spcPts val="590"/>
                        </a:spcBef>
                      </a:pPr>
                      <a:r>
                        <a:rPr sz="2400" dirty="0">
                          <a:latin typeface="Arial"/>
                          <a:cs typeface="Arial"/>
                        </a:rPr>
                        <a:t>=</a:t>
                      </a:r>
                      <a:endParaRPr sz="2400">
                        <a:latin typeface="Arial"/>
                        <a:cs typeface="Arial"/>
                      </a:endParaRPr>
                    </a:p>
                  </a:txBody>
                  <a:tcPr marL="0" marR="0" marT="74931" marB="0"/>
                </a:tc>
                <a:tc>
                  <a:txBody>
                    <a:bodyPr/>
                    <a:lstStyle/>
                    <a:p>
                      <a:pPr marR="24130" algn="r">
                        <a:lnSpc>
                          <a:spcPts val="2810"/>
                        </a:lnSpc>
                        <a:spcBef>
                          <a:spcPts val="590"/>
                        </a:spcBef>
                      </a:pPr>
                      <a:r>
                        <a:rPr sz="2400" dirty="0">
                          <a:latin typeface="Arial"/>
                          <a:cs typeface="Arial"/>
                        </a:rPr>
                        <a:t>?</a:t>
                      </a:r>
                      <a:endParaRPr sz="2400">
                        <a:latin typeface="Arial"/>
                        <a:cs typeface="Arial"/>
                      </a:endParaRPr>
                    </a:p>
                  </a:txBody>
                  <a:tcPr marL="0" marR="0" marT="74931" marB="0"/>
                </a:tc>
                <a:extLst>
                  <a:ext uri="{0D108BD9-81ED-4DB2-BD59-A6C34878D82A}">
                    <a16:rowId xmlns:a16="http://schemas.microsoft.com/office/drawing/2014/main" val="10003"/>
                  </a:ext>
                </a:extLst>
              </a:tr>
            </a:tbl>
          </a:graphicData>
        </a:graphic>
      </p:graphicFrame>
      <p:sp>
        <p:nvSpPr>
          <p:cNvPr id="6" name="object 6"/>
          <p:cNvSpPr txBox="1"/>
          <p:nvPr/>
        </p:nvSpPr>
        <p:spPr>
          <a:xfrm>
            <a:off x="603608" y="6005274"/>
            <a:ext cx="7653655" cy="289823"/>
          </a:xfrm>
          <a:prstGeom prst="rect">
            <a:avLst/>
          </a:prstGeom>
        </p:spPr>
        <p:txBody>
          <a:bodyPr vert="horz" wrap="square" lIns="0" tIns="12700" rIns="0" bIns="0" rtlCol="0">
            <a:spAutoFit/>
          </a:bodyPr>
          <a:lstStyle/>
          <a:p>
            <a:pPr marL="12700">
              <a:spcBef>
                <a:spcPts val="100"/>
              </a:spcBef>
            </a:pPr>
            <a:r>
              <a:rPr dirty="0">
                <a:latin typeface="Arial"/>
                <a:cs typeface="Arial"/>
              </a:rPr>
              <a:t>Also</a:t>
            </a:r>
            <a:r>
              <a:rPr spc="-20" dirty="0">
                <a:latin typeface="Arial"/>
                <a:cs typeface="Arial"/>
              </a:rPr>
              <a:t> </a:t>
            </a:r>
            <a:r>
              <a:rPr dirty="0">
                <a:latin typeface="Arial"/>
                <a:cs typeface="Arial"/>
              </a:rPr>
              <a:t>calculate</a:t>
            </a:r>
            <a:r>
              <a:rPr spc="-11" dirty="0">
                <a:latin typeface="Arial"/>
                <a:cs typeface="Arial"/>
              </a:rPr>
              <a:t> </a:t>
            </a:r>
            <a:r>
              <a:rPr dirty="0">
                <a:latin typeface="Arial"/>
                <a:cs typeface="Arial"/>
              </a:rPr>
              <a:t>sample</a:t>
            </a:r>
            <a:r>
              <a:rPr spc="-25" dirty="0">
                <a:latin typeface="Arial"/>
                <a:cs typeface="Arial"/>
              </a:rPr>
              <a:t> </a:t>
            </a:r>
            <a:r>
              <a:rPr dirty="0">
                <a:latin typeface="Arial"/>
                <a:cs typeface="Arial"/>
              </a:rPr>
              <a:t>size</a:t>
            </a:r>
            <a:r>
              <a:rPr spc="-25" dirty="0">
                <a:latin typeface="Arial"/>
                <a:cs typeface="Arial"/>
              </a:rPr>
              <a:t> </a:t>
            </a:r>
            <a:r>
              <a:rPr dirty="0">
                <a:latin typeface="Arial"/>
                <a:cs typeface="Arial"/>
              </a:rPr>
              <a:t>for</a:t>
            </a:r>
            <a:r>
              <a:rPr spc="-31" dirty="0">
                <a:latin typeface="Arial"/>
                <a:cs typeface="Arial"/>
              </a:rPr>
              <a:t> </a:t>
            </a:r>
            <a:r>
              <a:rPr dirty="0">
                <a:latin typeface="Arial"/>
                <a:cs typeface="Arial"/>
              </a:rPr>
              <a:t>adequate</a:t>
            </a:r>
            <a:r>
              <a:rPr spc="-15" dirty="0">
                <a:latin typeface="Arial"/>
                <a:cs typeface="Arial"/>
              </a:rPr>
              <a:t> </a:t>
            </a:r>
            <a:r>
              <a:rPr dirty="0">
                <a:latin typeface="Arial"/>
                <a:cs typeface="Arial"/>
              </a:rPr>
              <a:t>power</a:t>
            </a:r>
            <a:r>
              <a:rPr spc="-15" dirty="0">
                <a:latin typeface="Arial"/>
                <a:cs typeface="Arial"/>
              </a:rPr>
              <a:t> </a:t>
            </a:r>
            <a:r>
              <a:rPr dirty="0">
                <a:latin typeface="Arial"/>
                <a:cs typeface="Arial"/>
              </a:rPr>
              <a:t>(90%)</a:t>
            </a:r>
            <a:r>
              <a:rPr spc="-25" dirty="0">
                <a:latin typeface="Arial"/>
                <a:cs typeface="Arial"/>
              </a:rPr>
              <a:t> for</a:t>
            </a:r>
            <a:endParaRPr>
              <a:latin typeface="Arial"/>
              <a:cs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16966" y="388495"/>
            <a:ext cx="5122545" cy="931024"/>
          </a:xfrm>
          <a:prstGeom prst="rect">
            <a:avLst/>
          </a:prstGeom>
        </p:spPr>
        <p:txBody>
          <a:bodyPr vert="horz" wrap="square" lIns="0" tIns="195580" rIns="0" bIns="0" rtlCol="0">
            <a:spAutoFit/>
          </a:bodyPr>
          <a:lstStyle/>
          <a:p>
            <a:pPr algn="ctr">
              <a:spcBef>
                <a:spcPts val="1540"/>
              </a:spcBef>
            </a:pPr>
            <a:r>
              <a:rPr b="1" dirty="0">
                <a:latin typeface="Arial"/>
                <a:cs typeface="Arial"/>
              </a:rPr>
              <a:t>Sample</a:t>
            </a:r>
            <a:r>
              <a:rPr b="1" spc="-25" dirty="0">
                <a:latin typeface="Arial"/>
                <a:cs typeface="Arial"/>
              </a:rPr>
              <a:t> </a:t>
            </a:r>
            <a:r>
              <a:rPr b="1" dirty="0">
                <a:latin typeface="Arial"/>
                <a:cs typeface="Arial"/>
              </a:rPr>
              <a:t>size</a:t>
            </a:r>
            <a:r>
              <a:rPr b="1" spc="-25" dirty="0">
                <a:latin typeface="Arial"/>
                <a:cs typeface="Arial"/>
              </a:rPr>
              <a:t> </a:t>
            </a:r>
            <a:r>
              <a:rPr b="1" dirty="0">
                <a:latin typeface="Arial"/>
                <a:cs typeface="Arial"/>
              </a:rPr>
              <a:t>for</a:t>
            </a:r>
            <a:r>
              <a:rPr b="1" spc="-31" dirty="0">
                <a:latin typeface="Arial"/>
                <a:cs typeface="Arial"/>
              </a:rPr>
              <a:t> </a:t>
            </a:r>
            <a:r>
              <a:rPr b="1" dirty="0">
                <a:latin typeface="Arial"/>
                <a:cs typeface="Arial"/>
              </a:rPr>
              <a:t>adequate</a:t>
            </a:r>
            <a:r>
              <a:rPr b="1" spc="-20" dirty="0">
                <a:latin typeface="Arial"/>
                <a:cs typeface="Arial"/>
              </a:rPr>
              <a:t> </a:t>
            </a:r>
            <a:r>
              <a:rPr b="1" spc="-11" dirty="0">
                <a:latin typeface="Arial"/>
                <a:cs typeface="Arial"/>
              </a:rPr>
              <a:t>precision</a:t>
            </a:r>
            <a:endParaRPr>
              <a:latin typeface="Arial"/>
              <a:cs typeface="Arial"/>
            </a:endParaRPr>
          </a:p>
          <a:p>
            <a:pPr marL="388610" marR="382896" algn="ctr">
              <a:spcBef>
                <a:spcPts val="1445"/>
              </a:spcBef>
            </a:pPr>
            <a:r>
              <a:rPr b="1" spc="-11" dirty="0">
                <a:latin typeface="Arial"/>
                <a:cs typeface="Arial"/>
              </a:rPr>
              <a:t>COMPARISON</a:t>
            </a:r>
            <a:r>
              <a:rPr b="1" spc="-55" dirty="0">
                <a:latin typeface="Arial"/>
                <a:cs typeface="Arial"/>
              </a:rPr>
              <a:t> </a:t>
            </a:r>
            <a:r>
              <a:rPr b="1" dirty="0">
                <a:latin typeface="Arial"/>
                <a:cs typeface="Arial"/>
              </a:rPr>
              <a:t>OF</a:t>
            </a:r>
            <a:r>
              <a:rPr b="1" spc="-80" dirty="0">
                <a:latin typeface="Arial"/>
                <a:cs typeface="Arial"/>
              </a:rPr>
              <a:t> </a:t>
            </a:r>
            <a:r>
              <a:rPr b="1" spc="-11" dirty="0">
                <a:latin typeface="Arial"/>
                <a:cs typeface="Arial"/>
              </a:rPr>
              <a:t>INCIDENCE RATES</a:t>
            </a:r>
            <a:endParaRPr>
              <a:latin typeface="Arial"/>
              <a:cs typeface="Arial"/>
            </a:endParaRPr>
          </a:p>
        </p:txBody>
      </p:sp>
      <p:grpSp>
        <p:nvGrpSpPr>
          <p:cNvPr id="3" name="object 3"/>
          <p:cNvGrpSpPr/>
          <p:nvPr/>
        </p:nvGrpSpPr>
        <p:grpSpPr>
          <a:xfrm>
            <a:off x="2001011" y="1729740"/>
            <a:ext cx="5539740" cy="1507491"/>
            <a:chOff x="2001011" y="1729739"/>
            <a:chExt cx="5539740" cy="1507490"/>
          </a:xfrm>
        </p:grpSpPr>
        <p:sp>
          <p:nvSpPr>
            <p:cNvPr id="4" name="object 4"/>
            <p:cNvSpPr/>
            <p:nvPr/>
          </p:nvSpPr>
          <p:spPr>
            <a:xfrm>
              <a:off x="2005583" y="1734311"/>
              <a:ext cx="5530850" cy="1498600"/>
            </a:xfrm>
            <a:custGeom>
              <a:avLst/>
              <a:gdLst/>
              <a:ahLst/>
              <a:cxnLst/>
              <a:rect l="l" t="t" r="r" b="b"/>
              <a:pathLst>
                <a:path w="5530850" h="1498600">
                  <a:moveTo>
                    <a:pt x="5530596" y="0"/>
                  </a:moveTo>
                  <a:lnTo>
                    <a:pt x="0" y="0"/>
                  </a:lnTo>
                  <a:lnTo>
                    <a:pt x="0" y="1498091"/>
                  </a:lnTo>
                  <a:lnTo>
                    <a:pt x="5530596" y="1498091"/>
                  </a:lnTo>
                  <a:lnTo>
                    <a:pt x="5530596" y="0"/>
                  </a:lnTo>
                  <a:close/>
                </a:path>
              </a:pathLst>
            </a:custGeom>
            <a:solidFill>
              <a:srgbClr val="FFFFFF"/>
            </a:solidFill>
          </p:spPr>
          <p:txBody>
            <a:bodyPr wrap="square" lIns="0" tIns="0" rIns="0" bIns="0" rtlCol="0"/>
            <a:lstStyle/>
            <a:p>
              <a:endParaRPr/>
            </a:p>
          </p:txBody>
        </p:sp>
        <p:sp>
          <p:nvSpPr>
            <p:cNvPr id="5" name="object 5"/>
            <p:cNvSpPr/>
            <p:nvPr/>
          </p:nvSpPr>
          <p:spPr>
            <a:xfrm>
              <a:off x="2005583" y="1734311"/>
              <a:ext cx="5530850" cy="1498600"/>
            </a:xfrm>
            <a:custGeom>
              <a:avLst/>
              <a:gdLst/>
              <a:ahLst/>
              <a:cxnLst/>
              <a:rect l="l" t="t" r="r" b="b"/>
              <a:pathLst>
                <a:path w="5530850" h="1498600">
                  <a:moveTo>
                    <a:pt x="0" y="1498091"/>
                  </a:moveTo>
                  <a:lnTo>
                    <a:pt x="5530596" y="1498091"/>
                  </a:lnTo>
                  <a:lnTo>
                    <a:pt x="5530596" y="0"/>
                  </a:lnTo>
                  <a:lnTo>
                    <a:pt x="0" y="0"/>
                  </a:lnTo>
                  <a:lnTo>
                    <a:pt x="0" y="1498091"/>
                  </a:lnTo>
                  <a:close/>
                </a:path>
              </a:pathLst>
            </a:custGeom>
            <a:ln w="9144">
              <a:solidFill>
                <a:srgbClr val="000000"/>
              </a:solidFill>
            </a:ln>
          </p:spPr>
          <p:txBody>
            <a:bodyPr wrap="square" lIns="0" tIns="0" rIns="0" bIns="0" rtlCol="0"/>
            <a:lstStyle/>
            <a:p>
              <a:endParaRPr/>
            </a:p>
          </p:txBody>
        </p:sp>
        <p:sp>
          <p:nvSpPr>
            <p:cNvPr id="6" name="object 6"/>
            <p:cNvSpPr/>
            <p:nvPr/>
          </p:nvSpPr>
          <p:spPr>
            <a:xfrm>
              <a:off x="3819580" y="2425697"/>
              <a:ext cx="2699385" cy="0"/>
            </a:xfrm>
            <a:custGeom>
              <a:avLst/>
              <a:gdLst/>
              <a:ahLst/>
              <a:cxnLst/>
              <a:rect l="l" t="t" r="r" b="b"/>
              <a:pathLst>
                <a:path w="2699384">
                  <a:moveTo>
                    <a:pt x="0" y="0"/>
                  </a:moveTo>
                  <a:lnTo>
                    <a:pt x="891735" y="0"/>
                  </a:lnTo>
                </a:path>
                <a:path w="2699384">
                  <a:moveTo>
                    <a:pt x="1677890" y="0"/>
                  </a:moveTo>
                  <a:lnTo>
                    <a:pt x="2699285" y="0"/>
                  </a:lnTo>
                </a:path>
              </a:pathLst>
            </a:custGeom>
            <a:ln w="18659">
              <a:solidFill>
                <a:srgbClr val="000000"/>
              </a:solidFill>
            </a:ln>
          </p:spPr>
          <p:txBody>
            <a:bodyPr wrap="square" lIns="0" tIns="0" rIns="0" bIns="0" rtlCol="0"/>
            <a:lstStyle/>
            <a:p>
              <a:endParaRPr/>
            </a:p>
          </p:txBody>
        </p:sp>
      </p:grpSp>
      <p:sp>
        <p:nvSpPr>
          <p:cNvPr id="7" name="object 7"/>
          <p:cNvSpPr txBox="1"/>
          <p:nvPr/>
        </p:nvSpPr>
        <p:spPr>
          <a:xfrm>
            <a:off x="330811" y="3396491"/>
            <a:ext cx="1159511" cy="289823"/>
          </a:xfrm>
          <a:prstGeom prst="rect">
            <a:avLst/>
          </a:prstGeom>
        </p:spPr>
        <p:txBody>
          <a:bodyPr vert="horz" wrap="square" lIns="0" tIns="12700" rIns="0" bIns="0" rtlCol="0">
            <a:spAutoFit/>
          </a:bodyPr>
          <a:lstStyle/>
          <a:p>
            <a:pPr marL="12700">
              <a:spcBef>
                <a:spcPts val="100"/>
              </a:spcBef>
            </a:pPr>
            <a:r>
              <a:rPr spc="-11" dirty="0">
                <a:latin typeface="Arial"/>
                <a:cs typeface="Arial"/>
              </a:rPr>
              <a:t>WHERE</a:t>
            </a:r>
            <a:endParaRPr>
              <a:latin typeface="Arial"/>
              <a:cs typeface="Arial"/>
            </a:endParaRPr>
          </a:p>
        </p:txBody>
      </p:sp>
      <p:sp>
        <p:nvSpPr>
          <p:cNvPr id="19" name="object 19"/>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83</a:t>
            </a:r>
          </a:p>
        </p:txBody>
      </p:sp>
      <p:sp>
        <p:nvSpPr>
          <p:cNvPr id="8" name="object 8"/>
          <p:cNvSpPr txBox="1"/>
          <p:nvPr/>
        </p:nvSpPr>
        <p:spPr>
          <a:xfrm>
            <a:off x="305409" y="3762128"/>
            <a:ext cx="335280" cy="1025281"/>
          </a:xfrm>
          <a:prstGeom prst="rect">
            <a:avLst/>
          </a:prstGeom>
        </p:spPr>
        <p:txBody>
          <a:bodyPr vert="horz" wrap="square" lIns="0" tIns="179705" rIns="0" bIns="0" rtlCol="0">
            <a:spAutoFit/>
          </a:bodyPr>
          <a:lstStyle/>
          <a:p>
            <a:pPr marL="38099">
              <a:spcBef>
                <a:spcPts val="1415"/>
              </a:spcBef>
            </a:pPr>
            <a:r>
              <a:rPr sz="2200" spc="-25" dirty="0">
                <a:latin typeface="Arial"/>
                <a:cs typeface="Arial"/>
              </a:rPr>
              <a:t>e</a:t>
            </a:r>
            <a:r>
              <a:rPr sz="2175" spc="-37" baseline="-21072" dirty="0">
                <a:latin typeface="Arial"/>
                <a:cs typeface="Arial"/>
              </a:rPr>
              <a:t>2</a:t>
            </a:r>
            <a:endParaRPr sz="2175" baseline="-21072">
              <a:latin typeface="Arial"/>
              <a:cs typeface="Arial"/>
            </a:endParaRPr>
          </a:p>
          <a:p>
            <a:pPr marL="38099">
              <a:spcBef>
                <a:spcPts val="1320"/>
              </a:spcBef>
            </a:pPr>
            <a:r>
              <a:rPr sz="2200" spc="-5" dirty="0">
                <a:latin typeface="Arial"/>
                <a:cs typeface="Arial"/>
              </a:rPr>
              <a:t>R</a:t>
            </a:r>
            <a:endParaRPr sz="2200">
              <a:latin typeface="Arial"/>
              <a:cs typeface="Arial"/>
            </a:endParaRPr>
          </a:p>
        </p:txBody>
      </p:sp>
      <p:sp>
        <p:nvSpPr>
          <p:cNvPr id="9" name="object 9"/>
          <p:cNvSpPr txBox="1"/>
          <p:nvPr/>
        </p:nvSpPr>
        <p:spPr>
          <a:xfrm>
            <a:off x="1245517" y="3762128"/>
            <a:ext cx="6249035" cy="1025281"/>
          </a:xfrm>
          <a:prstGeom prst="rect">
            <a:avLst/>
          </a:prstGeom>
        </p:spPr>
        <p:txBody>
          <a:bodyPr vert="horz" wrap="square" lIns="0" tIns="179705" rIns="0" bIns="0" rtlCol="0">
            <a:spAutoFit/>
          </a:bodyPr>
          <a:lstStyle/>
          <a:p>
            <a:pPr marL="12700">
              <a:spcBef>
                <a:spcPts val="1415"/>
              </a:spcBef>
            </a:pPr>
            <a:r>
              <a:rPr sz="2200" dirty="0">
                <a:latin typeface="Arial"/>
                <a:cs typeface="Arial"/>
              </a:rPr>
              <a:t>=</a:t>
            </a:r>
            <a:r>
              <a:rPr sz="2200" spc="-71" dirty="0">
                <a:latin typeface="Arial"/>
                <a:cs typeface="Arial"/>
              </a:rPr>
              <a:t> </a:t>
            </a:r>
            <a:r>
              <a:rPr sz="2200" dirty="0">
                <a:latin typeface="Arial"/>
                <a:cs typeface="Arial"/>
              </a:rPr>
              <a:t>expected</a:t>
            </a:r>
            <a:r>
              <a:rPr sz="2200" spc="-51" dirty="0">
                <a:latin typeface="Arial"/>
                <a:cs typeface="Arial"/>
              </a:rPr>
              <a:t> </a:t>
            </a:r>
            <a:r>
              <a:rPr sz="2200" dirty="0">
                <a:latin typeface="Arial"/>
                <a:cs typeface="Arial"/>
              </a:rPr>
              <a:t>number</a:t>
            </a:r>
            <a:r>
              <a:rPr sz="2200" spc="-45" dirty="0">
                <a:latin typeface="Arial"/>
                <a:cs typeface="Arial"/>
              </a:rPr>
              <a:t> </a:t>
            </a:r>
            <a:r>
              <a:rPr sz="2200" dirty="0">
                <a:latin typeface="Arial"/>
                <a:cs typeface="Arial"/>
              </a:rPr>
              <a:t>of</a:t>
            </a:r>
            <a:r>
              <a:rPr sz="2200" spc="-65" dirty="0">
                <a:latin typeface="Arial"/>
                <a:cs typeface="Arial"/>
              </a:rPr>
              <a:t> </a:t>
            </a:r>
            <a:r>
              <a:rPr sz="2200" dirty="0">
                <a:latin typeface="Arial"/>
                <a:cs typeface="Arial"/>
              </a:rPr>
              <a:t>events</a:t>
            </a:r>
            <a:r>
              <a:rPr sz="2200" spc="-51" dirty="0">
                <a:latin typeface="Arial"/>
                <a:cs typeface="Arial"/>
              </a:rPr>
              <a:t> </a:t>
            </a:r>
            <a:r>
              <a:rPr sz="2200" dirty="0">
                <a:latin typeface="Arial"/>
                <a:cs typeface="Arial"/>
              </a:rPr>
              <a:t>in</a:t>
            </a:r>
            <a:r>
              <a:rPr sz="2200" spc="-60" dirty="0">
                <a:latin typeface="Arial"/>
                <a:cs typeface="Arial"/>
              </a:rPr>
              <a:t> </a:t>
            </a:r>
            <a:r>
              <a:rPr sz="2200" dirty="0">
                <a:latin typeface="Arial"/>
                <a:cs typeface="Arial"/>
              </a:rPr>
              <a:t>comparison</a:t>
            </a:r>
            <a:r>
              <a:rPr sz="2200" spc="-55" dirty="0">
                <a:latin typeface="Arial"/>
                <a:cs typeface="Arial"/>
              </a:rPr>
              <a:t> </a:t>
            </a:r>
            <a:r>
              <a:rPr sz="2200" spc="-11" dirty="0">
                <a:latin typeface="Arial"/>
                <a:cs typeface="Arial"/>
              </a:rPr>
              <a:t>group</a:t>
            </a:r>
            <a:endParaRPr sz="2200">
              <a:latin typeface="Arial"/>
              <a:cs typeface="Arial"/>
            </a:endParaRPr>
          </a:p>
          <a:p>
            <a:pPr marL="12700">
              <a:spcBef>
                <a:spcPts val="1320"/>
              </a:spcBef>
            </a:pPr>
            <a:r>
              <a:rPr sz="2200" dirty="0">
                <a:latin typeface="Arial"/>
                <a:cs typeface="Arial"/>
              </a:rPr>
              <a:t>=</a:t>
            </a:r>
            <a:r>
              <a:rPr sz="2200" spc="-45" dirty="0">
                <a:latin typeface="Arial"/>
                <a:cs typeface="Arial"/>
              </a:rPr>
              <a:t> </a:t>
            </a:r>
            <a:r>
              <a:rPr sz="2200" dirty="0">
                <a:latin typeface="Arial"/>
                <a:cs typeface="Arial"/>
              </a:rPr>
              <a:t>Rate</a:t>
            </a:r>
            <a:r>
              <a:rPr sz="2200" spc="-25" dirty="0">
                <a:latin typeface="Arial"/>
                <a:cs typeface="Arial"/>
              </a:rPr>
              <a:t> </a:t>
            </a:r>
            <a:r>
              <a:rPr sz="2200" spc="-11" dirty="0">
                <a:latin typeface="Arial"/>
                <a:cs typeface="Arial"/>
              </a:rPr>
              <a:t>Ratio</a:t>
            </a:r>
            <a:endParaRPr sz="2200">
              <a:latin typeface="Arial"/>
              <a:cs typeface="Arial"/>
            </a:endParaRPr>
          </a:p>
        </p:txBody>
      </p:sp>
      <p:sp>
        <p:nvSpPr>
          <p:cNvPr id="10" name="object 10"/>
          <p:cNvSpPr txBox="1"/>
          <p:nvPr/>
        </p:nvSpPr>
        <p:spPr>
          <a:xfrm>
            <a:off x="305412" y="4935983"/>
            <a:ext cx="8037195" cy="1150956"/>
          </a:xfrm>
          <a:prstGeom prst="rect">
            <a:avLst/>
          </a:prstGeom>
        </p:spPr>
        <p:txBody>
          <a:bodyPr vert="horz" wrap="square" lIns="0" tIns="12065" rIns="0" bIns="0" rtlCol="0">
            <a:spAutoFit/>
          </a:bodyPr>
          <a:lstStyle/>
          <a:p>
            <a:pPr marL="38099" marR="30479">
              <a:spcBef>
                <a:spcPts val="95"/>
              </a:spcBef>
            </a:pPr>
            <a:r>
              <a:rPr sz="2200" dirty="0">
                <a:latin typeface="Arial"/>
                <a:cs typeface="Arial"/>
              </a:rPr>
              <a:t>f</a:t>
            </a:r>
            <a:r>
              <a:rPr sz="2200" spc="-51" dirty="0">
                <a:latin typeface="Arial"/>
                <a:cs typeface="Arial"/>
              </a:rPr>
              <a:t> </a:t>
            </a:r>
            <a:r>
              <a:rPr sz="2200" dirty="0">
                <a:latin typeface="Arial"/>
                <a:cs typeface="Arial"/>
              </a:rPr>
              <a:t>is</a:t>
            </a:r>
            <a:r>
              <a:rPr sz="2200" spc="-51" dirty="0">
                <a:latin typeface="Arial"/>
                <a:cs typeface="Arial"/>
              </a:rPr>
              <a:t> </a:t>
            </a:r>
            <a:r>
              <a:rPr sz="2200" dirty="0">
                <a:latin typeface="Arial"/>
                <a:cs typeface="Arial"/>
              </a:rPr>
              <a:t>such</a:t>
            </a:r>
            <a:r>
              <a:rPr sz="2200" spc="-51" dirty="0">
                <a:latin typeface="Arial"/>
                <a:cs typeface="Arial"/>
              </a:rPr>
              <a:t> </a:t>
            </a:r>
            <a:r>
              <a:rPr sz="2200" dirty="0">
                <a:latin typeface="Arial"/>
                <a:cs typeface="Arial"/>
              </a:rPr>
              <a:t>that</a:t>
            </a:r>
            <a:r>
              <a:rPr sz="2200" spc="-45"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confidence</a:t>
            </a:r>
            <a:r>
              <a:rPr sz="2200" spc="-55" dirty="0">
                <a:latin typeface="Arial"/>
                <a:cs typeface="Arial"/>
              </a:rPr>
              <a:t> </a:t>
            </a:r>
            <a:r>
              <a:rPr sz="2200" dirty="0">
                <a:latin typeface="Arial"/>
                <a:cs typeface="Arial"/>
              </a:rPr>
              <a:t>interval</a:t>
            </a:r>
            <a:r>
              <a:rPr sz="2200" spc="-35" dirty="0">
                <a:latin typeface="Arial"/>
                <a:cs typeface="Arial"/>
              </a:rPr>
              <a:t> </a:t>
            </a:r>
            <a:r>
              <a:rPr sz="2200" dirty="0">
                <a:latin typeface="Arial"/>
                <a:cs typeface="Arial"/>
              </a:rPr>
              <a:t>of</a:t>
            </a:r>
            <a:r>
              <a:rPr sz="2200" spc="-51" dirty="0">
                <a:latin typeface="Arial"/>
                <a:cs typeface="Arial"/>
              </a:rPr>
              <a:t> </a:t>
            </a:r>
            <a:r>
              <a:rPr sz="2200" dirty="0">
                <a:latin typeface="Arial"/>
                <a:cs typeface="Arial"/>
              </a:rPr>
              <a:t>R</a:t>
            </a:r>
            <a:r>
              <a:rPr sz="2200" spc="-45" dirty="0">
                <a:latin typeface="Arial"/>
                <a:cs typeface="Arial"/>
              </a:rPr>
              <a:t> </a:t>
            </a:r>
            <a:r>
              <a:rPr sz="2200" dirty="0">
                <a:latin typeface="Arial"/>
                <a:cs typeface="Arial"/>
              </a:rPr>
              <a:t>is</a:t>
            </a:r>
            <a:r>
              <a:rPr sz="2200" spc="-45" dirty="0">
                <a:latin typeface="Arial"/>
                <a:cs typeface="Arial"/>
              </a:rPr>
              <a:t> </a:t>
            </a:r>
            <a:r>
              <a:rPr sz="2200" dirty="0">
                <a:latin typeface="Arial"/>
                <a:cs typeface="Arial"/>
              </a:rPr>
              <a:t>expected</a:t>
            </a:r>
            <a:r>
              <a:rPr sz="2200" spc="-45" dirty="0">
                <a:latin typeface="Arial"/>
                <a:cs typeface="Arial"/>
              </a:rPr>
              <a:t> </a:t>
            </a:r>
            <a:r>
              <a:rPr sz="2200" dirty="0">
                <a:latin typeface="Arial"/>
                <a:cs typeface="Arial"/>
              </a:rPr>
              <a:t>to</a:t>
            </a:r>
            <a:r>
              <a:rPr sz="2200" spc="11" dirty="0">
                <a:latin typeface="Arial"/>
                <a:cs typeface="Arial"/>
              </a:rPr>
              <a:t> </a:t>
            </a:r>
            <a:r>
              <a:rPr sz="2200" dirty="0">
                <a:latin typeface="Arial"/>
                <a:cs typeface="Arial"/>
              </a:rPr>
              <a:t>span</a:t>
            </a:r>
            <a:r>
              <a:rPr sz="2200" spc="-40" dirty="0">
                <a:latin typeface="Arial"/>
                <a:cs typeface="Arial"/>
              </a:rPr>
              <a:t> </a:t>
            </a:r>
            <a:r>
              <a:rPr sz="2200" spc="-25" dirty="0">
                <a:latin typeface="Arial"/>
                <a:cs typeface="Arial"/>
              </a:rPr>
              <a:t>R/f </a:t>
            </a:r>
            <a:r>
              <a:rPr sz="2200" dirty="0">
                <a:latin typeface="Arial"/>
                <a:cs typeface="Arial"/>
              </a:rPr>
              <a:t>to</a:t>
            </a:r>
            <a:r>
              <a:rPr sz="2200" spc="-31" dirty="0">
                <a:latin typeface="Arial"/>
                <a:cs typeface="Arial"/>
              </a:rPr>
              <a:t> </a:t>
            </a:r>
            <a:r>
              <a:rPr sz="2200" spc="-25" dirty="0">
                <a:latin typeface="Arial"/>
                <a:cs typeface="Arial"/>
              </a:rPr>
              <a:t>Rf</a:t>
            </a:r>
            <a:endParaRPr sz="2200">
              <a:latin typeface="Arial"/>
              <a:cs typeface="Arial"/>
            </a:endParaRPr>
          </a:p>
          <a:p>
            <a:pPr marL="38099">
              <a:spcBef>
                <a:spcPts val="1209"/>
              </a:spcBef>
            </a:pPr>
            <a:r>
              <a:rPr sz="2000" dirty="0">
                <a:latin typeface="Arial"/>
                <a:cs typeface="Arial"/>
              </a:rPr>
              <a:t>90%CI</a:t>
            </a:r>
            <a:r>
              <a:rPr sz="2000" dirty="0">
                <a:latin typeface="Symbol"/>
                <a:cs typeface="Symbol"/>
              </a:rPr>
              <a:t></a:t>
            </a:r>
            <a:r>
              <a:rPr sz="2000" spc="31" dirty="0">
                <a:latin typeface="Times New Roman"/>
                <a:cs typeface="Times New Roman"/>
              </a:rPr>
              <a:t> </a:t>
            </a:r>
            <a:r>
              <a:rPr sz="2000" dirty="0">
                <a:latin typeface="Arial"/>
                <a:cs typeface="Arial"/>
              </a:rPr>
              <a:t>z</a:t>
            </a:r>
            <a:r>
              <a:rPr sz="1951" baseline="-21367" dirty="0">
                <a:latin typeface="Arial"/>
                <a:cs typeface="Arial"/>
              </a:rPr>
              <a:t>1</a:t>
            </a:r>
            <a:r>
              <a:rPr sz="1951" spc="277" baseline="-21367" dirty="0">
                <a:latin typeface="Arial"/>
                <a:cs typeface="Arial"/>
              </a:rPr>
              <a:t> </a:t>
            </a:r>
            <a:r>
              <a:rPr sz="2000" dirty="0">
                <a:latin typeface="Arial"/>
                <a:cs typeface="Arial"/>
              </a:rPr>
              <a:t>=</a:t>
            </a:r>
            <a:r>
              <a:rPr sz="2000" spc="-11" dirty="0">
                <a:latin typeface="Arial"/>
                <a:cs typeface="Arial"/>
              </a:rPr>
              <a:t> </a:t>
            </a:r>
            <a:r>
              <a:rPr sz="2000" dirty="0">
                <a:latin typeface="Arial"/>
                <a:cs typeface="Arial"/>
              </a:rPr>
              <a:t>1.65;</a:t>
            </a:r>
            <a:r>
              <a:rPr sz="2000" spc="-31" dirty="0">
                <a:latin typeface="Arial"/>
                <a:cs typeface="Arial"/>
              </a:rPr>
              <a:t> </a:t>
            </a:r>
            <a:r>
              <a:rPr sz="2000" dirty="0">
                <a:latin typeface="Arial"/>
                <a:cs typeface="Arial"/>
              </a:rPr>
              <a:t>95%CI</a:t>
            </a:r>
            <a:r>
              <a:rPr sz="2000" spc="-11" dirty="0">
                <a:latin typeface="Arial"/>
                <a:cs typeface="Arial"/>
              </a:rPr>
              <a:t> </a:t>
            </a:r>
            <a:r>
              <a:rPr sz="2000" dirty="0">
                <a:latin typeface="Symbol"/>
                <a:cs typeface="Symbol"/>
              </a:rPr>
              <a:t></a:t>
            </a:r>
            <a:r>
              <a:rPr sz="2000" spc="55" dirty="0">
                <a:latin typeface="Times New Roman"/>
                <a:cs typeface="Times New Roman"/>
              </a:rPr>
              <a:t> </a:t>
            </a:r>
            <a:r>
              <a:rPr sz="2000" dirty="0">
                <a:latin typeface="Arial"/>
                <a:cs typeface="Arial"/>
              </a:rPr>
              <a:t>z</a:t>
            </a:r>
            <a:r>
              <a:rPr sz="1951" baseline="-21367" dirty="0">
                <a:latin typeface="Arial"/>
                <a:cs typeface="Arial"/>
              </a:rPr>
              <a:t>1</a:t>
            </a:r>
            <a:r>
              <a:rPr sz="1951" spc="263" baseline="-21367" dirty="0">
                <a:latin typeface="Arial"/>
                <a:cs typeface="Arial"/>
              </a:rPr>
              <a:t> </a:t>
            </a:r>
            <a:r>
              <a:rPr sz="2000" dirty="0">
                <a:latin typeface="Arial"/>
                <a:cs typeface="Arial"/>
              </a:rPr>
              <a:t>=</a:t>
            </a:r>
            <a:r>
              <a:rPr sz="2000" spc="-11" dirty="0">
                <a:latin typeface="Arial"/>
                <a:cs typeface="Arial"/>
              </a:rPr>
              <a:t> </a:t>
            </a:r>
            <a:r>
              <a:rPr sz="2000" dirty="0">
                <a:latin typeface="Arial"/>
                <a:cs typeface="Arial"/>
              </a:rPr>
              <a:t>1.96;</a:t>
            </a:r>
            <a:r>
              <a:rPr sz="2000" spc="-20" dirty="0">
                <a:latin typeface="Arial"/>
                <a:cs typeface="Arial"/>
              </a:rPr>
              <a:t> </a:t>
            </a:r>
            <a:r>
              <a:rPr sz="2000" dirty="0">
                <a:latin typeface="Arial"/>
                <a:cs typeface="Arial"/>
              </a:rPr>
              <a:t>99%CI</a:t>
            </a:r>
            <a:r>
              <a:rPr sz="2000" spc="-31" dirty="0">
                <a:latin typeface="Arial"/>
                <a:cs typeface="Arial"/>
              </a:rPr>
              <a:t> </a:t>
            </a:r>
            <a:r>
              <a:rPr sz="2000" dirty="0">
                <a:latin typeface="Symbol"/>
                <a:cs typeface="Symbol"/>
              </a:rPr>
              <a:t></a:t>
            </a:r>
            <a:r>
              <a:rPr sz="2000" spc="55" dirty="0">
                <a:latin typeface="Times New Roman"/>
                <a:cs typeface="Times New Roman"/>
              </a:rPr>
              <a:t> </a:t>
            </a:r>
            <a:r>
              <a:rPr sz="2000" dirty="0">
                <a:latin typeface="Arial"/>
                <a:cs typeface="Arial"/>
              </a:rPr>
              <a:t>z</a:t>
            </a:r>
            <a:r>
              <a:rPr sz="1951" baseline="-21367" dirty="0">
                <a:latin typeface="Arial"/>
                <a:cs typeface="Arial"/>
              </a:rPr>
              <a:t>1</a:t>
            </a:r>
            <a:r>
              <a:rPr sz="1951" spc="263" baseline="-21367" dirty="0">
                <a:latin typeface="Arial"/>
                <a:cs typeface="Arial"/>
              </a:rPr>
              <a:t> </a:t>
            </a:r>
            <a:r>
              <a:rPr sz="2000" dirty="0">
                <a:latin typeface="Arial"/>
                <a:cs typeface="Arial"/>
              </a:rPr>
              <a:t>=</a:t>
            </a:r>
            <a:r>
              <a:rPr sz="2000" spc="-11" dirty="0">
                <a:latin typeface="Arial"/>
                <a:cs typeface="Arial"/>
              </a:rPr>
              <a:t> </a:t>
            </a:r>
            <a:r>
              <a:rPr sz="2000" spc="-20" dirty="0">
                <a:latin typeface="Arial"/>
                <a:cs typeface="Arial"/>
              </a:rPr>
              <a:t>2.58</a:t>
            </a:r>
            <a:endParaRPr sz="2000">
              <a:latin typeface="Arial"/>
              <a:cs typeface="Arial"/>
            </a:endParaRPr>
          </a:p>
        </p:txBody>
      </p:sp>
      <p:sp>
        <p:nvSpPr>
          <p:cNvPr id="11" name="object 11"/>
          <p:cNvSpPr txBox="1"/>
          <p:nvPr/>
        </p:nvSpPr>
        <p:spPr>
          <a:xfrm>
            <a:off x="5241927" y="2288602"/>
            <a:ext cx="1557020" cy="446276"/>
          </a:xfrm>
          <a:prstGeom prst="rect">
            <a:avLst/>
          </a:prstGeom>
        </p:spPr>
        <p:txBody>
          <a:bodyPr vert="horz" wrap="square" lIns="0" tIns="15240" rIns="0" bIns="0" rtlCol="0">
            <a:spAutoFit/>
          </a:bodyPr>
          <a:lstStyle/>
          <a:p>
            <a:pPr marL="38099">
              <a:spcBef>
                <a:spcPts val="120"/>
              </a:spcBef>
              <a:tabLst>
                <a:tab pos="1308702" algn="l"/>
              </a:tabLst>
            </a:pPr>
            <a:r>
              <a:rPr sz="2800" spc="-331" dirty="0">
                <a:latin typeface="Symbol"/>
                <a:cs typeface="Symbol"/>
              </a:rPr>
              <a:t></a:t>
            </a:r>
            <a:r>
              <a:rPr sz="4200" spc="-495" baseline="-27777" dirty="0">
                <a:latin typeface="Symbol"/>
                <a:cs typeface="Symbol"/>
              </a:rPr>
              <a:t></a:t>
            </a:r>
            <a:r>
              <a:rPr sz="4200" baseline="-27777" dirty="0">
                <a:latin typeface="Times New Roman"/>
                <a:cs typeface="Times New Roman"/>
              </a:rPr>
              <a:t>	</a:t>
            </a:r>
            <a:r>
              <a:rPr sz="2800" spc="-340" dirty="0">
                <a:latin typeface="Symbol"/>
                <a:cs typeface="Symbol"/>
              </a:rPr>
              <a:t></a:t>
            </a:r>
            <a:r>
              <a:rPr sz="4200" spc="-509" baseline="-27777" dirty="0">
                <a:latin typeface="Symbol"/>
                <a:cs typeface="Symbol"/>
              </a:rPr>
              <a:t></a:t>
            </a:r>
            <a:endParaRPr sz="4200" baseline="-27777">
              <a:latin typeface="Symbol"/>
              <a:cs typeface="Symbol"/>
            </a:endParaRPr>
          </a:p>
        </p:txBody>
      </p:sp>
      <p:sp>
        <p:nvSpPr>
          <p:cNvPr id="12" name="object 12"/>
          <p:cNvSpPr txBox="1"/>
          <p:nvPr/>
        </p:nvSpPr>
        <p:spPr>
          <a:xfrm>
            <a:off x="4742702" y="2505833"/>
            <a:ext cx="209551" cy="446276"/>
          </a:xfrm>
          <a:prstGeom prst="rect">
            <a:avLst/>
          </a:prstGeom>
        </p:spPr>
        <p:txBody>
          <a:bodyPr vert="horz" wrap="square" lIns="0" tIns="15240" rIns="0" bIns="0" rtlCol="0">
            <a:spAutoFit/>
          </a:bodyPr>
          <a:lstStyle/>
          <a:p>
            <a:pPr>
              <a:spcBef>
                <a:spcPts val="120"/>
              </a:spcBef>
            </a:pPr>
            <a:r>
              <a:rPr sz="2800" spc="471" dirty="0">
                <a:latin typeface="Symbol"/>
                <a:cs typeface="Symbol"/>
              </a:rPr>
              <a:t></a:t>
            </a:r>
            <a:endParaRPr sz="2800">
              <a:latin typeface="Symbol"/>
              <a:cs typeface="Symbol"/>
            </a:endParaRPr>
          </a:p>
        </p:txBody>
      </p:sp>
      <p:sp>
        <p:nvSpPr>
          <p:cNvPr id="13" name="object 13"/>
          <p:cNvSpPr txBox="1"/>
          <p:nvPr/>
        </p:nvSpPr>
        <p:spPr>
          <a:xfrm>
            <a:off x="3602136" y="2505833"/>
            <a:ext cx="209551" cy="446276"/>
          </a:xfrm>
          <a:prstGeom prst="rect">
            <a:avLst/>
          </a:prstGeom>
        </p:spPr>
        <p:txBody>
          <a:bodyPr vert="horz" wrap="square" lIns="0" tIns="15240" rIns="0" bIns="0" rtlCol="0">
            <a:spAutoFit/>
          </a:bodyPr>
          <a:lstStyle/>
          <a:p>
            <a:pPr>
              <a:spcBef>
                <a:spcPts val="120"/>
              </a:spcBef>
            </a:pPr>
            <a:r>
              <a:rPr sz="2800" spc="471" dirty="0">
                <a:latin typeface="Symbol"/>
                <a:cs typeface="Symbol"/>
              </a:rPr>
              <a:t></a:t>
            </a:r>
            <a:endParaRPr sz="2800">
              <a:latin typeface="Symbol"/>
              <a:cs typeface="Symbol"/>
            </a:endParaRPr>
          </a:p>
        </p:txBody>
      </p:sp>
      <p:sp>
        <p:nvSpPr>
          <p:cNvPr id="14" name="object 14"/>
          <p:cNvSpPr txBox="1"/>
          <p:nvPr/>
        </p:nvSpPr>
        <p:spPr>
          <a:xfrm>
            <a:off x="5859186" y="2425102"/>
            <a:ext cx="325755" cy="446276"/>
          </a:xfrm>
          <a:prstGeom prst="rect">
            <a:avLst/>
          </a:prstGeom>
        </p:spPr>
        <p:txBody>
          <a:bodyPr vert="horz" wrap="square" lIns="0" tIns="15240" rIns="0" bIns="0" rtlCol="0">
            <a:spAutoFit/>
          </a:bodyPr>
          <a:lstStyle/>
          <a:p>
            <a:pPr>
              <a:spcBef>
                <a:spcPts val="120"/>
              </a:spcBef>
            </a:pPr>
            <a:r>
              <a:rPr sz="2800" i="1" spc="751" dirty="0">
                <a:latin typeface="Times New Roman"/>
                <a:cs typeface="Times New Roman"/>
              </a:rPr>
              <a:t>R</a:t>
            </a:r>
            <a:endParaRPr sz="2800">
              <a:latin typeface="Times New Roman"/>
              <a:cs typeface="Times New Roman"/>
            </a:endParaRPr>
          </a:p>
        </p:txBody>
      </p:sp>
      <p:sp>
        <p:nvSpPr>
          <p:cNvPr id="15" name="object 15"/>
          <p:cNvSpPr txBox="1"/>
          <p:nvPr/>
        </p:nvSpPr>
        <p:spPr>
          <a:xfrm>
            <a:off x="2645603" y="2143993"/>
            <a:ext cx="240665" cy="446276"/>
          </a:xfrm>
          <a:prstGeom prst="rect">
            <a:avLst/>
          </a:prstGeom>
        </p:spPr>
        <p:txBody>
          <a:bodyPr vert="horz" wrap="square" lIns="0" tIns="15240" rIns="0" bIns="0" rtlCol="0">
            <a:spAutoFit/>
          </a:bodyPr>
          <a:lstStyle/>
          <a:p>
            <a:pPr>
              <a:spcBef>
                <a:spcPts val="120"/>
              </a:spcBef>
            </a:pPr>
            <a:r>
              <a:rPr sz="2800" i="1" spc="545" dirty="0">
                <a:latin typeface="Times New Roman"/>
                <a:cs typeface="Times New Roman"/>
              </a:rPr>
              <a:t>e</a:t>
            </a:r>
            <a:endParaRPr sz="2800">
              <a:latin typeface="Times New Roman"/>
              <a:cs typeface="Times New Roman"/>
            </a:endParaRPr>
          </a:p>
        </p:txBody>
      </p:sp>
      <p:sp>
        <p:nvSpPr>
          <p:cNvPr id="16" name="object 16"/>
          <p:cNvSpPr txBox="1"/>
          <p:nvPr/>
        </p:nvSpPr>
        <p:spPr>
          <a:xfrm>
            <a:off x="3576736" y="2425102"/>
            <a:ext cx="1400811" cy="446276"/>
          </a:xfrm>
          <a:prstGeom prst="rect">
            <a:avLst/>
          </a:prstGeom>
        </p:spPr>
        <p:txBody>
          <a:bodyPr vert="horz" wrap="square" lIns="0" tIns="15240" rIns="0" bIns="0" rtlCol="0">
            <a:spAutoFit/>
          </a:bodyPr>
          <a:lstStyle/>
          <a:p>
            <a:pPr marL="25399">
              <a:spcBef>
                <a:spcPts val="120"/>
              </a:spcBef>
              <a:tabLst>
                <a:tab pos="848973" algn="l"/>
                <a:tab pos="1165831" algn="l"/>
              </a:tabLst>
            </a:pPr>
            <a:r>
              <a:rPr sz="4200" spc="900" baseline="26785" dirty="0">
                <a:latin typeface="Symbol"/>
                <a:cs typeface="Symbol"/>
              </a:rPr>
              <a:t></a:t>
            </a:r>
            <a:r>
              <a:rPr sz="2800" spc="600" dirty="0">
                <a:latin typeface="Times New Roman"/>
                <a:cs typeface="Times New Roman"/>
              </a:rPr>
              <a:t>ln</a:t>
            </a:r>
            <a:r>
              <a:rPr sz="2800" dirty="0">
                <a:latin typeface="Times New Roman"/>
                <a:cs typeface="Times New Roman"/>
              </a:rPr>
              <a:t>	</a:t>
            </a:r>
            <a:r>
              <a:rPr sz="2800" i="1" spc="289" dirty="0">
                <a:latin typeface="Times New Roman"/>
                <a:cs typeface="Times New Roman"/>
              </a:rPr>
              <a:t>f</a:t>
            </a:r>
            <a:r>
              <a:rPr sz="2800" i="1" dirty="0">
                <a:latin typeface="Times New Roman"/>
                <a:cs typeface="Times New Roman"/>
              </a:rPr>
              <a:t>	</a:t>
            </a:r>
            <a:r>
              <a:rPr sz="4200" spc="629" baseline="26785" dirty="0">
                <a:latin typeface="Symbol"/>
                <a:cs typeface="Symbol"/>
              </a:rPr>
              <a:t></a:t>
            </a:r>
            <a:endParaRPr sz="4200" baseline="26785">
              <a:latin typeface="Symbol"/>
              <a:cs typeface="Symbol"/>
            </a:endParaRPr>
          </a:p>
        </p:txBody>
      </p:sp>
      <p:sp>
        <p:nvSpPr>
          <p:cNvPr id="17" name="object 17"/>
          <p:cNvSpPr txBox="1"/>
          <p:nvPr/>
        </p:nvSpPr>
        <p:spPr>
          <a:xfrm>
            <a:off x="3126766" y="1692569"/>
            <a:ext cx="3672204" cy="671338"/>
          </a:xfrm>
          <a:prstGeom prst="rect">
            <a:avLst/>
          </a:prstGeom>
        </p:spPr>
        <p:txBody>
          <a:bodyPr vert="horz" wrap="square" lIns="0" tIns="17145" rIns="0" bIns="0" rtlCol="0">
            <a:spAutoFit/>
          </a:bodyPr>
          <a:lstStyle/>
          <a:p>
            <a:pPr marL="264788" algn="ctr">
              <a:lnSpc>
                <a:spcPts val="2411"/>
              </a:lnSpc>
              <a:spcBef>
                <a:spcPts val="135"/>
              </a:spcBef>
            </a:pPr>
            <a:r>
              <a:rPr sz="2551" spc="571" dirty="0">
                <a:latin typeface="Times New Roman"/>
                <a:cs typeface="Times New Roman"/>
              </a:rPr>
              <a:t>2</a:t>
            </a:r>
            <a:endParaRPr sz="2551">
              <a:latin typeface="Times New Roman"/>
              <a:cs typeface="Times New Roman"/>
            </a:endParaRPr>
          </a:p>
          <a:p>
            <a:pPr marL="63498">
              <a:lnSpc>
                <a:spcPts val="2711"/>
              </a:lnSpc>
              <a:tabLst>
                <a:tab pos="981050" algn="l"/>
                <a:tab pos="1615400" algn="l"/>
                <a:tab pos="2152597" algn="l"/>
              </a:tabLst>
            </a:pPr>
            <a:r>
              <a:rPr sz="4200" spc="1012" baseline="-35714" dirty="0">
                <a:latin typeface="Symbol"/>
                <a:cs typeface="Symbol"/>
              </a:rPr>
              <a:t></a:t>
            </a:r>
            <a:r>
              <a:rPr sz="4200" spc="487" baseline="-35714" dirty="0">
                <a:latin typeface="Times New Roman"/>
                <a:cs typeface="Times New Roman"/>
              </a:rPr>
              <a:t> </a:t>
            </a:r>
            <a:r>
              <a:rPr sz="4200" spc="629" baseline="1984" dirty="0">
                <a:latin typeface="Symbol"/>
                <a:cs typeface="Symbol"/>
              </a:rPr>
              <a:t></a:t>
            </a:r>
            <a:r>
              <a:rPr sz="4200" baseline="1984" dirty="0">
                <a:latin typeface="Times New Roman"/>
                <a:cs typeface="Times New Roman"/>
              </a:rPr>
              <a:t>	</a:t>
            </a:r>
            <a:r>
              <a:rPr sz="2800" spc="371" dirty="0">
                <a:latin typeface="Times New Roman"/>
                <a:cs typeface="Times New Roman"/>
              </a:rPr>
              <a:t>z</a:t>
            </a:r>
            <a:r>
              <a:rPr sz="1151" spc="371" dirty="0">
                <a:latin typeface="Times New Roman"/>
                <a:cs typeface="Times New Roman"/>
              </a:rPr>
              <a:t>1</a:t>
            </a:r>
            <a:r>
              <a:rPr sz="1151" dirty="0">
                <a:latin typeface="Times New Roman"/>
                <a:cs typeface="Times New Roman"/>
              </a:rPr>
              <a:t>	</a:t>
            </a:r>
            <a:r>
              <a:rPr sz="4200" spc="629" baseline="1984" dirty="0">
                <a:latin typeface="Symbol"/>
                <a:cs typeface="Symbol"/>
              </a:rPr>
              <a:t></a:t>
            </a:r>
            <a:r>
              <a:rPr sz="4200" baseline="1984" dirty="0">
                <a:latin typeface="Times New Roman"/>
                <a:cs typeface="Times New Roman"/>
              </a:rPr>
              <a:t>	</a:t>
            </a:r>
            <a:r>
              <a:rPr sz="4200" spc="705" baseline="-3968" dirty="0">
                <a:latin typeface="Symbol"/>
                <a:cs typeface="Symbol"/>
              </a:rPr>
              <a:t></a:t>
            </a:r>
            <a:r>
              <a:rPr sz="4200" spc="-203" baseline="-3968" dirty="0">
                <a:latin typeface="Times New Roman"/>
                <a:cs typeface="Times New Roman"/>
              </a:rPr>
              <a:t> </a:t>
            </a:r>
            <a:r>
              <a:rPr sz="2800" i="1" spc="751" dirty="0">
                <a:latin typeface="Times New Roman"/>
                <a:cs typeface="Times New Roman"/>
              </a:rPr>
              <a:t>R</a:t>
            </a:r>
            <a:r>
              <a:rPr sz="2800" i="1" spc="75" dirty="0">
                <a:latin typeface="Times New Roman"/>
                <a:cs typeface="Times New Roman"/>
              </a:rPr>
              <a:t> </a:t>
            </a:r>
            <a:r>
              <a:rPr sz="2800" spc="675" dirty="0">
                <a:latin typeface="Symbol"/>
                <a:cs typeface="Symbol"/>
              </a:rPr>
              <a:t></a:t>
            </a:r>
            <a:r>
              <a:rPr sz="2800" spc="-371" dirty="0">
                <a:latin typeface="Times New Roman"/>
                <a:cs typeface="Times New Roman"/>
              </a:rPr>
              <a:t> </a:t>
            </a:r>
            <a:r>
              <a:rPr sz="2800" spc="565" dirty="0">
                <a:latin typeface="Times New Roman"/>
                <a:cs typeface="Times New Roman"/>
              </a:rPr>
              <a:t>1</a:t>
            </a:r>
            <a:r>
              <a:rPr sz="4200" spc="847" baseline="-3968" dirty="0">
                <a:latin typeface="Symbol"/>
                <a:cs typeface="Symbol"/>
              </a:rPr>
              <a:t></a:t>
            </a:r>
            <a:endParaRPr sz="4200" baseline="-3968">
              <a:latin typeface="Symbol"/>
              <a:cs typeface="Symbol"/>
            </a:endParaRPr>
          </a:p>
        </p:txBody>
      </p:sp>
      <p:sp>
        <p:nvSpPr>
          <p:cNvPr id="18" name="object 18"/>
          <p:cNvSpPr txBox="1"/>
          <p:nvPr/>
        </p:nvSpPr>
        <p:spPr>
          <a:xfrm>
            <a:off x="2869323" y="2383542"/>
            <a:ext cx="162560" cy="266227"/>
          </a:xfrm>
          <a:prstGeom prst="rect">
            <a:avLst/>
          </a:prstGeom>
        </p:spPr>
        <p:txBody>
          <a:bodyPr vert="horz" wrap="square" lIns="0" tIns="12065" rIns="0" bIns="0" rtlCol="0">
            <a:spAutoFit/>
          </a:bodyPr>
          <a:lstStyle/>
          <a:p>
            <a:pPr>
              <a:spcBef>
                <a:spcPts val="95"/>
              </a:spcBef>
            </a:pPr>
            <a:r>
              <a:rPr sz="1651" spc="351" dirty="0">
                <a:latin typeface="Times New Roman"/>
                <a:cs typeface="Times New Roman"/>
              </a:rPr>
              <a:t>2</a:t>
            </a:r>
            <a:endParaRPr sz="1651">
              <a:latin typeface="Times New Roman"/>
              <a:cs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84</a:t>
            </a:r>
          </a:p>
        </p:txBody>
      </p:sp>
      <p:sp>
        <p:nvSpPr>
          <p:cNvPr id="2" name="object 2"/>
          <p:cNvSpPr txBox="1">
            <a:spLocks noGrp="1"/>
          </p:cNvSpPr>
          <p:nvPr>
            <p:ph type="title"/>
          </p:nvPr>
        </p:nvSpPr>
        <p:spPr>
          <a:xfrm>
            <a:off x="1065073" y="635254"/>
            <a:ext cx="1821180" cy="382156"/>
          </a:xfrm>
          <a:prstGeom prst="rect">
            <a:avLst/>
          </a:prstGeom>
        </p:spPr>
        <p:txBody>
          <a:bodyPr vert="horz" wrap="square" lIns="0" tIns="12700" rIns="0" bIns="0" rtlCol="0">
            <a:spAutoFit/>
          </a:bodyPr>
          <a:lstStyle/>
          <a:p>
            <a:pPr marL="12700">
              <a:spcBef>
                <a:spcPts val="100"/>
              </a:spcBef>
            </a:pPr>
            <a:r>
              <a:rPr sz="2400" dirty="0"/>
              <a:t>EXERCISE</a:t>
            </a:r>
            <a:r>
              <a:rPr sz="2400" spc="-40" dirty="0"/>
              <a:t> </a:t>
            </a:r>
            <a:r>
              <a:rPr sz="2400" spc="-51" dirty="0"/>
              <a:t>3</a:t>
            </a:r>
            <a:endParaRPr sz="2400"/>
          </a:p>
        </p:txBody>
      </p:sp>
      <p:sp>
        <p:nvSpPr>
          <p:cNvPr id="3" name="object 3"/>
          <p:cNvSpPr txBox="1"/>
          <p:nvPr/>
        </p:nvSpPr>
        <p:spPr>
          <a:xfrm>
            <a:off x="1025043" y="1530859"/>
            <a:ext cx="3517900" cy="2033890"/>
          </a:xfrm>
          <a:prstGeom prst="rect">
            <a:avLst/>
          </a:prstGeom>
        </p:spPr>
        <p:txBody>
          <a:bodyPr vert="horz" wrap="square" lIns="0" tIns="12700" rIns="0" bIns="0" rtlCol="0">
            <a:spAutoFit/>
          </a:bodyPr>
          <a:lstStyle/>
          <a:p>
            <a:pPr marL="38099" marR="146682">
              <a:spcBef>
                <a:spcPts val="100"/>
              </a:spcBef>
            </a:pPr>
            <a:r>
              <a:rPr dirty="0">
                <a:latin typeface="Arial"/>
                <a:cs typeface="Arial"/>
              </a:rPr>
              <a:t>Diarrhoea</a:t>
            </a:r>
            <a:r>
              <a:rPr spc="-35" dirty="0">
                <a:latin typeface="Arial"/>
                <a:cs typeface="Arial"/>
              </a:rPr>
              <a:t> </a:t>
            </a:r>
            <a:r>
              <a:rPr dirty="0">
                <a:latin typeface="Arial"/>
                <a:cs typeface="Arial"/>
              </a:rPr>
              <a:t>incidence</a:t>
            </a:r>
            <a:r>
              <a:rPr spc="-15" dirty="0">
                <a:latin typeface="Arial"/>
                <a:cs typeface="Arial"/>
              </a:rPr>
              <a:t> </a:t>
            </a:r>
            <a:r>
              <a:rPr spc="-20" dirty="0">
                <a:latin typeface="Arial"/>
                <a:cs typeface="Arial"/>
              </a:rPr>
              <a:t>rate year</a:t>
            </a:r>
            <a:endParaRPr>
              <a:latin typeface="Arial"/>
              <a:cs typeface="Arial"/>
            </a:endParaRPr>
          </a:p>
          <a:p>
            <a:pPr marL="38099">
              <a:spcBef>
                <a:spcPts val="1440"/>
              </a:spcBef>
            </a:pPr>
            <a:r>
              <a:rPr dirty="0">
                <a:latin typeface="Arial"/>
                <a:cs typeface="Arial"/>
              </a:rPr>
              <a:t>Rate</a:t>
            </a:r>
            <a:r>
              <a:rPr spc="-25" dirty="0">
                <a:latin typeface="Arial"/>
                <a:cs typeface="Arial"/>
              </a:rPr>
              <a:t> </a:t>
            </a:r>
            <a:r>
              <a:rPr dirty="0">
                <a:latin typeface="Arial"/>
                <a:cs typeface="Arial"/>
              </a:rPr>
              <a:t>ratio</a:t>
            </a:r>
            <a:r>
              <a:rPr spc="-20" dirty="0">
                <a:latin typeface="Arial"/>
                <a:cs typeface="Arial"/>
              </a:rPr>
              <a:t> </a:t>
            </a:r>
            <a:r>
              <a:rPr spc="-25" dirty="0">
                <a:latin typeface="Arial"/>
                <a:cs typeface="Arial"/>
              </a:rPr>
              <a:t>(R)</a:t>
            </a:r>
            <a:endParaRPr>
              <a:latin typeface="Arial"/>
              <a:cs typeface="Arial"/>
            </a:endParaRPr>
          </a:p>
          <a:p>
            <a:pPr marL="38099" marR="30479">
              <a:lnSpc>
                <a:spcPct val="150000"/>
              </a:lnSpc>
              <a:tabLst>
                <a:tab pos="553072" algn="l"/>
              </a:tabLst>
            </a:pPr>
            <a:r>
              <a:rPr dirty="0">
                <a:latin typeface="Arial"/>
                <a:cs typeface="Arial"/>
              </a:rPr>
              <a:t>Upper</a:t>
            </a:r>
            <a:r>
              <a:rPr spc="-20" dirty="0">
                <a:latin typeface="Arial"/>
                <a:cs typeface="Arial"/>
              </a:rPr>
              <a:t> </a:t>
            </a:r>
            <a:r>
              <a:rPr dirty="0">
                <a:latin typeface="Arial"/>
                <a:cs typeface="Arial"/>
              </a:rPr>
              <a:t>limit</a:t>
            </a:r>
            <a:r>
              <a:rPr spc="-25" dirty="0">
                <a:latin typeface="Arial"/>
                <a:cs typeface="Arial"/>
              </a:rPr>
              <a:t> </a:t>
            </a:r>
            <a:r>
              <a:rPr dirty="0">
                <a:latin typeface="Arial"/>
                <a:cs typeface="Arial"/>
              </a:rPr>
              <a:t>of</a:t>
            </a:r>
            <a:r>
              <a:rPr spc="-31" dirty="0">
                <a:latin typeface="Arial"/>
                <a:cs typeface="Arial"/>
              </a:rPr>
              <a:t> </a:t>
            </a:r>
            <a:r>
              <a:rPr dirty="0">
                <a:latin typeface="Arial"/>
                <a:cs typeface="Arial"/>
              </a:rPr>
              <a:t>95%CI</a:t>
            </a:r>
            <a:r>
              <a:rPr spc="-5" dirty="0">
                <a:latin typeface="Arial"/>
                <a:cs typeface="Arial"/>
              </a:rPr>
              <a:t> </a:t>
            </a:r>
            <a:r>
              <a:rPr dirty="0">
                <a:latin typeface="Arial"/>
                <a:cs typeface="Arial"/>
              </a:rPr>
              <a:t>of</a:t>
            </a:r>
            <a:r>
              <a:rPr spc="-31" dirty="0">
                <a:latin typeface="Arial"/>
                <a:cs typeface="Arial"/>
              </a:rPr>
              <a:t> </a:t>
            </a:r>
            <a:r>
              <a:rPr spc="-51" dirty="0">
                <a:latin typeface="Arial"/>
                <a:cs typeface="Arial"/>
              </a:rPr>
              <a:t>R </a:t>
            </a:r>
            <a:r>
              <a:rPr dirty="0">
                <a:latin typeface="Arial"/>
                <a:cs typeface="Arial"/>
              </a:rPr>
              <a:t>f</a:t>
            </a:r>
            <a:r>
              <a:rPr spc="-15" dirty="0">
                <a:latin typeface="Arial"/>
                <a:cs typeface="Arial"/>
              </a:rPr>
              <a:t> </a:t>
            </a:r>
            <a:r>
              <a:rPr spc="-51" dirty="0">
                <a:latin typeface="Arial"/>
                <a:cs typeface="Arial"/>
              </a:rPr>
              <a:t>=</a:t>
            </a:r>
            <a:r>
              <a:rPr dirty="0">
                <a:latin typeface="Arial"/>
                <a:cs typeface="Arial"/>
              </a:rPr>
              <a:t>	</a:t>
            </a:r>
            <a:r>
              <a:rPr spc="-51" dirty="0">
                <a:latin typeface="Arial"/>
                <a:cs typeface="Arial"/>
              </a:rPr>
              <a:t>?</a:t>
            </a:r>
            <a:endParaRPr>
              <a:latin typeface="Arial"/>
              <a:cs typeface="Arial"/>
            </a:endParaRPr>
          </a:p>
          <a:p>
            <a:pPr marL="38099">
              <a:spcBef>
                <a:spcPts val="1440"/>
              </a:spcBef>
              <a:tabLst>
                <a:tab pos="667369" algn="l"/>
              </a:tabLst>
            </a:pPr>
            <a:r>
              <a:rPr spc="-25" dirty="0">
                <a:latin typeface="Arial"/>
                <a:cs typeface="Arial"/>
              </a:rPr>
              <a:t>e</a:t>
            </a:r>
            <a:r>
              <a:rPr spc="-37" baseline="-20833" dirty="0">
                <a:latin typeface="Arial"/>
                <a:cs typeface="Arial"/>
              </a:rPr>
              <a:t>2</a:t>
            </a:r>
            <a:r>
              <a:rPr spc="-25" dirty="0">
                <a:latin typeface="Arial"/>
                <a:cs typeface="Arial"/>
              </a:rPr>
              <a:t>=</a:t>
            </a:r>
            <a:r>
              <a:rPr dirty="0">
                <a:latin typeface="Arial"/>
                <a:cs typeface="Arial"/>
              </a:rPr>
              <a:t>	</a:t>
            </a:r>
            <a:r>
              <a:rPr spc="-51" dirty="0">
                <a:latin typeface="Arial"/>
                <a:cs typeface="Arial"/>
              </a:rPr>
              <a:t>?</a:t>
            </a:r>
            <a:endParaRPr>
              <a:latin typeface="Arial"/>
              <a:cs typeface="Arial"/>
            </a:endParaRPr>
          </a:p>
        </p:txBody>
      </p:sp>
      <p:sp>
        <p:nvSpPr>
          <p:cNvPr id="4" name="object 4"/>
          <p:cNvSpPr txBox="1"/>
          <p:nvPr/>
        </p:nvSpPr>
        <p:spPr>
          <a:xfrm>
            <a:off x="4629405" y="1530860"/>
            <a:ext cx="2742565" cy="289823"/>
          </a:xfrm>
          <a:prstGeom prst="rect">
            <a:avLst/>
          </a:prstGeom>
        </p:spPr>
        <p:txBody>
          <a:bodyPr vert="horz" wrap="square" lIns="0" tIns="12700" rIns="0" bIns="0" rtlCol="0">
            <a:spAutoFit/>
          </a:bodyPr>
          <a:lstStyle/>
          <a:p>
            <a:pPr marL="12700">
              <a:spcBef>
                <a:spcPts val="100"/>
              </a:spcBef>
            </a:pPr>
            <a:r>
              <a:rPr dirty="0">
                <a:latin typeface="Arial"/>
                <a:cs typeface="Arial"/>
              </a:rPr>
              <a:t>=</a:t>
            </a:r>
            <a:r>
              <a:rPr spc="-11" dirty="0">
                <a:latin typeface="Arial"/>
                <a:cs typeface="Arial"/>
              </a:rPr>
              <a:t> </a:t>
            </a:r>
            <a:r>
              <a:rPr dirty="0">
                <a:latin typeface="Arial"/>
                <a:cs typeface="Arial"/>
              </a:rPr>
              <a:t>6</a:t>
            </a:r>
            <a:r>
              <a:rPr spc="-20" dirty="0">
                <a:latin typeface="Arial"/>
                <a:cs typeface="Arial"/>
              </a:rPr>
              <a:t> </a:t>
            </a:r>
            <a:r>
              <a:rPr dirty="0">
                <a:latin typeface="Arial"/>
                <a:cs typeface="Arial"/>
              </a:rPr>
              <a:t>episodes</a:t>
            </a:r>
            <a:r>
              <a:rPr spc="20" dirty="0">
                <a:latin typeface="Arial"/>
                <a:cs typeface="Arial"/>
              </a:rPr>
              <a:t> </a:t>
            </a:r>
            <a:r>
              <a:rPr dirty="0">
                <a:latin typeface="Arial"/>
                <a:cs typeface="Arial"/>
              </a:rPr>
              <a:t>/</a:t>
            </a:r>
            <a:r>
              <a:rPr spc="-25" dirty="0">
                <a:latin typeface="Arial"/>
                <a:cs typeface="Arial"/>
              </a:rPr>
              <a:t> </a:t>
            </a:r>
            <a:r>
              <a:rPr spc="-11" dirty="0">
                <a:latin typeface="Arial"/>
                <a:cs typeface="Arial"/>
              </a:rPr>
              <a:t>child-</a:t>
            </a:r>
            <a:endParaRPr>
              <a:latin typeface="Arial"/>
              <a:cs typeface="Arial"/>
            </a:endParaRPr>
          </a:p>
        </p:txBody>
      </p:sp>
      <p:sp>
        <p:nvSpPr>
          <p:cNvPr id="5" name="object 5"/>
          <p:cNvSpPr txBox="1"/>
          <p:nvPr/>
        </p:nvSpPr>
        <p:spPr>
          <a:xfrm>
            <a:off x="4637026" y="2262126"/>
            <a:ext cx="782955" cy="931024"/>
          </a:xfrm>
          <a:prstGeom prst="rect">
            <a:avLst/>
          </a:prstGeom>
        </p:spPr>
        <p:txBody>
          <a:bodyPr vert="horz" wrap="square" lIns="0" tIns="195580" rIns="0" bIns="0" rtlCol="0">
            <a:spAutoFit/>
          </a:bodyPr>
          <a:lstStyle/>
          <a:p>
            <a:pPr marL="12700">
              <a:spcBef>
                <a:spcPts val="1540"/>
              </a:spcBef>
            </a:pPr>
            <a:r>
              <a:rPr dirty="0">
                <a:latin typeface="Arial"/>
                <a:cs typeface="Arial"/>
              </a:rPr>
              <a:t>=</a:t>
            </a:r>
            <a:r>
              <a:rPr spc="-20" dirty="0">
                <a:latin typeface="Arial"/>
                <a:cs typeface="Arial"/>
              </a:rPr>
              <a:t> </a:t>
            </a:r>
            <a:r>
              <a:rPr spc="-25" dirty="0">
                <a:latin typeface="Arial"/>
                <a:cs typeface="Arial"/>
              </a:rPr>
              <a:t>0.7</a:t>
            </a:r>
            <a:endParaRPr>
              <a:latin typeface="Arial"/>
              <a:cs typeface="Arial"/>
            </a:endParaRPr>
          </a:p>
          <a:p>
            <a:pPr marL="83818">
              <a:spcBef>
                <a:spcPts val="1445"/>
              </a:spcBef>
            </a:pPr>
            <a:r>
              <a:rPr dirty="0">
                <a:latin typeface="Arial"/>
                <a:cs typeface="Arial"/>
              </a:rPr>
              <a:t>=</a:t>
            </a:r>
            <a:r>
              <a:rPr spc="-5" dirty="0">
                <a:latin typeface="Arial"/>
                <a:cs typeface="Arial"/>
              </a:rPr>
              <a:t> </a:t>
            </a:r>
            <a:r>
              <a:rPr spc="-25" dirty="0">
                <a:latin typeface="Arial"/>
                <a:cs typeface="Arial"/>
              </a:rPr>
              <a:t>0.8</a:t>
            </a:r>
            <a:endParaRPr>
              <a:latin typeface="Arial"/>
              <a:cs typeface="Arial"/>
            </a:endParaRPr>
          </a:p>
        </p:txBody>
      </p:sp>
      <p:sp>
        <p:nvSpPr>
          <p:cNvPr id="6" name="object 6"/>
          <p:cNvSpPr txBox="1"/>
          <p:nvPr/>
        </p:nvSpPr>
        <p:spPr>
          <a:xfrm>
            <a:off x="1050445" y="4640328"/>
            <a:ext cx="6349365" cy="289823"/>
          </a:xfrm>
          <a:prstGeom prst="rect">
            <a:avLst/>
          </a:prstGeom>
        </p:spPr>
        <p:txBody>
          <a:bodyPr vert="horz" wrap="square" lIns="0" tIns="12700" rIns="0" bIns="0" rtlCol="0">
            <a:spAutoFit/>
          </a:bodyPr>
          <a:lstStyle/>
          <a:p>
            <a:pPr marL="12700" marR="5080">
              <a:spcBef>
                <a:spcPts val="100"/>
              </a:spcBef>
            </a:pPr>
            <a:r>
              <a:rPr dirty="0">
                <a:latin typeface="Arial"/>
                <a:cs typeface="Arial"/>
              </a:rPr>
              <a:t>Number</a:t>
            </a:r>
            <a:r>
              <a:rPr spc="-11" dirty="0">
                <a:latin typeface="Arial"/>
                <a:cs typeface="Arial"/>
              </a:rPr>
              <a:t> </a:t>
            </a:r>
            <a:r>
              <a:rPr dirty="0">
                <a:latin typeface="Arial"/>
                <a:cs typeface="Arial"/>
              </a:rPr>
              <a:t>of</a:t>
            </a:r>
            <a:r>
              <a:rPr spc="-20" dirty="0">
                <a:latin typeface="Arial"/>
                <a:cs typeface="Arial"/>
              </a:rPr>
              <a:t> </a:t>
            </a:r>
            <a:r>
              <a:rPr dirty="0">
                <a:latin typeface="Arial"/>
                <a:cs typeface="Arial"/>
              </a:rPr>
              <a:t>children</a:t>
            </a:r>
            <a:r>
              <a:rPr spc="11" dirty="0">
                <a:latin typeface="Arial"/>
                <a:cs typeface="Arial"/>
              </a:rPr>
              <a:t> </a:t>
            </a:r>
            <a:r>
              <a:rPr dirty="0">
                <a:latin typeface="Arial"/>
                <a:cs typeface="Arial"/>
              </a:rPr>
              <a:t>to</a:t>
            </a:r>
            <a:r>
              <a:rPr spc="-20" dirty="0">
                <a:latin typeface="Arial"/>
                <a:cs typeface="Arial"/>
              </a:rPr>
              <a:t> </a:t>
            </a:r>
            <a:r>
              <a:rPr dirty="0">
                <a:latin typeface="Arial"/>
                <a:cs typeface="Arial"/>
              </a:rPr>
              <a:t>be</a:t>
            </a:r>
            <a:r>
              <a:rPr spc="-20" dirty="0">
                <a:latin typeface="Arial"/>
                <a:cs typeface="Arial"/>
              </a:rPr>
              <a:t> </a:t>
            </a:r>
            <a:r>
              <a:rPr dirty="0">
                <a:latin typeface="Arial"/>
                <a:cs typeface="Arial"/>
              </a:rPr>
              <a:t>followed</a:t>
            </a:r>
            <a:r>
              <a:rPr spc="15" dirty="0">
                <a:latin typeface="Arial"/>
                <a:cs typeface="Arial"/>
              </a:rPr>
              <a:t> </a:t>
            </a:r>
            <a:r>
              <a:rPr dirty="0">
                <a:latin typeface="Arial"/>
                <a:cs typeface="Arial"/>
              </a:rPr>
              <a:t>up?</a:t>
            </a:r>
            <a:r>
              <a:rPr spc="-20" dirty="0">
                <a:latin typeface="Arial"/>
                <a:cs typeface="Arial"/>
              </a:rPr>
              <a:t> </a:t>
            </a:r>
            <a:r>
              <a:rPr dirty="0">
                <a:latin typeface="Arial"/>
                <a:cs typeface="Arial"/>
              </a:rPr>
              <a:t>For</a:t>
            </a:r>
            <a:r>
              <a:rPr spc="-31" dirty="0">
                <a:latin typeface="Arial"/>
                <a:cs typeface="Arial"/>
              </a:rPr>
              <a:t> </a:t>
            </a:r>
            <a:r>
              <a:rPr spc="-25" dirty="0">
                <a:latin typeface="Arial"/>
                <a:cs typeface="Arial"/>
              </a:rPr>
              <a:t>how </a:t>
            </a:r>
            <a:r>
              <a:rPr spc="-11" dirty="0">
                <a:latin typeface="Arial"/>
                <a:cs typeface="Arial"/>
              </a:rPr>
              <a:t>long?</a:t>
            </a:r>
            <a:endParaRPr>
              <a:latin typeface="Arial"/>
              <a:cs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59765" y="119233"/>
            <a:ext cx="5978525" cy="1225657"/>
          </a:xfrm>
          <a:prstGeom prst="rect">
            <a:avLst/>
          </a:prstGeom>
        </p:spPr>
        <p:txBody>
          <a:bodyPr vert="horz" wrap="square" lIns="0" tIns="12700" rIns="0" bIns="0" rtlCol="0">
            <a:spAutoFit/>
          </a:bodyPr>
          <a:lstStyle/>
          <a:p>
            <a:pPr marL="792460" marR="5080" indent="-780395">
              <a:lnSpc>
                <a:spcPct val="150100"/>
              </a:lnSpc>
              <a:spcBef>
                <a:spcPts val="100"/>
              </a:spcBef>
            </a:pPr>
            <a:r>
              <a:rPr sz="2800" b="1" dirty="0">
                <a:latin typeface="Arial"/>
                <a:cs typeface="Arial"/>
              </a:rPr>
              <a:t>Sample</a:t>
            </a:r>
            <a:r>
              <a:rPr sz="2800" b="1" spc="-75" dirty="0">
                <a:latin typeface="Arial"/>
                <a:cs typeface="Arial"/>
              </a:rPr>
              <a:t> </a:t>
            </a:r>
            <a:r>
              <a:rPr sz="2800" b="1" dirty="0">
                <a:latin typeface="Arial"/>
                <a:cs typeface="Arial"/>
              </a:rPr>
              <a:t>size</a:t>
            </a:r>
            <a:r>
              <a:rPr sz="2800" b="1" spc="-95" dirty="0">
                <a:latin typeface="Arial"/>
                <a:cs typeface="Arial"/>
              </a:rPr>
              <a:t> </a:t>
            </a:r>
            <a:r>
              <a:rPr sz="2800" b="1" dirty="0">
                <a:latin typeface="Arial"/>
                <a:cs typeface="Arial"/>
              </a:rPr>
              <a:t>for</a:t>
            </a:r>
            <a:r>
              <a:rPr sz="2800" b="1" spc="-91" dirty="0">
                <a:latin typeface="Arial"/>
                <a:cs typeface="Arial"/>
              </a:rPr>
              <a:t> </a:t>
            </a:r>
            <a:r>
              <a:rPr sz="2800" b="1" dirty="0">
                <a:latin typeface="Arial"/>
                <a:cs typeface="Arial"/>
              </a:rPr>
              <a:t>adequate</a:t>
            </a:r>
            <a:r>
              <a:rPr sz="2800" b="1" spc="-51" dirty="0">
                <a:latin typeface="Arial"/>
                <a:cs typeface="Arial"/>
              </a:rPr>
              <a:t> </a:t>
            </a:r>
            <a:r>
              <a:rPr sz="2800" b="1" spc="-11" dirty="0">
                <a:latin typeface="Arial"/>
                <a:cs typeface="Arial"/>
              </a:rPr>
              <a:t>precision </a:t>
            </a:r>
            <a:r>
              <a:rPr sz="2800" b="1" spc="-25" dirty="0">
                <a:latin typeface="Arial"/>
                <a:cs typeface="Arial"/>
              </a:rPr>
              <a:t>COMPARISON</a:t>
            </a:r>
            <a:r>
              <a:rPr sz="2800" b="1" spc="-75" dirty="0">
                <a:latin typeface="Arial"/>
                <a:cs typeface="Arial"/>
              </a:rPr>
              <a:t> </a:t>
            </a:r>
            <a:r>
              <a:rPr sz="2800" b="1" dirty="0">
                <a:latin typeface="Arial"/>
                <a:cs typeface="Arial"/>
              </a:rPr>
              <a:t>OF</a:t>
            </a:r>
            <a:r>
              <a:rPr sz="2800" b="1" spc="-111" dirty="0">
                <a:latin typeface="Arial"/>
                <a:cs typeface="Arial"/>
              </a:rPr>
              <a:t> </a:t>
            </a:r>
            <a:r>
              <a:rPr sz="2800" b="1" spc="-11" dirty="0">
                <a:latin typeface="Arial"/>
                <a:cs typeface="Arial"/>
              </a:rPr>
              <a:t>MEANS</a:t>
            </a:r>
            <a:endParaRPr sz="2800">
              <a:latin typeface="Arial"/>
              <a:cs typeface="Arial"/>
            </a:endParaRPr>
          </a:p>
        </p:txBody>
      </p:sp>
      <p:sp>
        <p:nvSpPr>
          <p:cNvPr id="3" name="object 3"/>
          <p:cNvSpPr/>
          <p:nvPr/>
        </p:nvSpPr>
        <p:spPr>
          <a:xfrm>
            <a:off x="2093978" y="1647446"/>
            <a:ext cx="5207635" cy="1301751"/>
          </a:xfrm>
          <a:custGeom>
            <a:avLst/>
            <a:gdLst/>
            <a:ahLst/>
            <a:cxnLst/>
            <a:rect l="l" t="t" r="r" b="b"/>
            <a:pathLst>
              <a:path w="5207634" h="1301750">
                <a:moveTo>
                  <a:pt x="0" y="1301496"/>
                </a:moveTo>
                <a:lnTo>
                  <a:pt x="5207508" y="1301496"/>
                </a:lnTo>
                <a:lnTo>
                  <a:pt x="5207508" y="0"/>
                </a:lnTo>
                <a:lnTo>
                  <a:pt x="0" y="0"/>
                </a:lnTo>
                <a:lnTo>
                  <a:pt x="0" y="1301496"/>
                </a:lnTo>
                <a:close/>
              </a:path>
            </a:pathLst>
          </a:custGeom>
          <a:ln w="9144">
            <a:solidFill>
              <a:srgbClr val="000000"/>
            </a:solidFill>
          </a:ln>
        </p:spPr>
        <p:txBody>
          <a:bodyPr wrap="square" lIns="0" tIns="0" rIns="0" bIns="0" rtlCol="0"/>
          <a:lstStyle/>
          <a:p>
            <a:endParaRPr/>
          </a:p>
        </p:txBody>
      </p:sp>
      <p:sp>
        <p:nvSpPr>
          <p:cNvPr id="4" name="object 4"/>
          <p:cNvSpPr txBox="1"/>
          <p:nvPr/>
        </p:nvSpPr>
        <p:spPr>
          <a:xfrm>
            <a:off x="782524" y="3680587"/>
            <a:ext cx="138431" cy="258404"/>
          </a:xfrm>
          <a:prstGeom prst="rect">
            <a:avLst/>
          </a:prstGeom>
        </p:spPr>
        <p:txBody>
          <a:bodyPr vert="horz" wrap="square" lIns="0" tIns="12065" rIns="0" bIns="0" rtlCol="0">
            <a:spAutoFit/>
          </a:bodyPr>
          <a:lstStyle/>
          <a:p>
            <a:pPr marL="12700">
              <a:spcBef>
                <a:spcPts val="95"/>
              </a:spcBef>
            </a:pPr>
            <a:r>
              <a:rPr sz="1600" spc="-5" dirty="0">
                <a:latin typeface="Arial"/>
                <a:cs typeface="Arial"/>
              </a:rPr>
              <a:t>2</a:t>
            </a:r>
            <a:endParaRPr sz="1600">
              <a:latin typeface="Arial"/>
              <a:cs typeface="Arial"/>
            </a:endParaRPr>
          </a:p>
        </p:txBody>
      </p:sp>
      <p:sp>
        <p:nvSpPr>
          <p:cNvPr id="5" name="object 5"/>
          <p:cNvSpPr txBox="1"/>
          <p:nvPr/>
        </p:nvSpPr>
        <p:spPr>
          <a:xfrm>
            <a:off x="616410" y="2772286"/>
            <a:ext cx="5106035" cy="792525"/>
          </a:xfrm>
          <a:prstGeom prst="rect">
            <a:avLst/>
          </a:prstGeom>
        </p:spPr>
        <p:txBody>
          <a:bodyPr vert="horz" wrap="square" lIns="0" tIns="12700" rIns="0" bIns="0" rtlCol="0">
            <a:spAutoFit/>
          </a:bodyPr>
          <a:lstStyle/>
          <a:p>
            <a:pPr marL="26034" marR="5080" indent="-13970">
              <a:lnSpc>
                <a:spcPct val="150000"/>
              </a:lnSpc>
              <a:spcBef>
                <a:spcPts val="100"/>
              </a:spcBef>
              <a:tabLst>
                <a:tab pos="434964" algn="l"/>
                <a:tab pos="460363" algn="l"/>
              </a:tabLst>
            </a:pPr>
            <a:r>
              <a:rPr spc="-51" dirty="0">
                <a:latin typeface="Arial"/>
                <a:cs typeface="Arial"/>
              </a:rPr>
              <a:t>n</a:t>
            </a:r>
            <a:r>
              <a:rPr dirty="0">
                <a:latin typeface="Arial"/>
                <a:cs typeface="Arial"/>
              </a:rPr>
              <a:t>	=</a:t>
            </a:r>
            <a:r>
              <a:rPr spc="-35" dirty="0">
                <a:latin typeface="Arial"/>
                <a:cs typeface="Arial"/>
              </a:rPr>
              <a:t> </a:t>
            </a:r>
            <a:r>
              <a:rPr dirty="0">
                <a:latin typeface="Arial"/>
                <a:cs typeface="Arial"/>
              </a:rPr>
              <a:t>required number</a:t>
            </a:r>
            <a:r>
              <a:rPr spc="-5" dirty="0">
                <a:latin typeface="Arial"/>
                <a:cs typeface="Arial"/>
              </a:rPr>
              <a:t> </a:t>
            </a:r>
            <a:r>
              <a:rPr dirty="0">
                <a:latin typeface="Arial"/>
                <a:cs typeface="Arial"/>
              </a:rPr>
              <a:t>in</a:t>
            </a:r>
            <a:r>
              <a:rPr spc="-20" dirty="0">
                <a:latin typeface="Arial"/>
                <a:cs typeface="Arial"/>
              </a:rPr>
              <a:t> </a:t>
            </a:r>
            <a:r>
              <a:rPr dirty="0">
                <a:latin typeface="Arial"/>
                <a:cs typeface="Arial"/>
              </a:rPr>
              <a:t>each </a:t>
            </a:r>
            <a:r>
              <a:rPr spc="-11" dirty="0">
                <a:latin typeface="Arial"/>
                <a:cs typeface="Arial"/>
              </a:rPr>
              <a:t>group</a:t>
            </a:r>
            <a:r>
              <a:rPr spc="600" dirty="0">
                <a:latin typeface="Arial"/>
                <a:cs typeface="Arial"/>
              </a:rPr>
              <a:t> </a:t>
            </a:r>
            <a:r>
              <a:rPr spc="-51" dirty="0">
                <a:latin typeface="Arial"/>
                <a:cs typeface="Arial"/>
              </a:rPr>
              <a:t>s</a:t>
            </a:r>
            <a:r>
              <a:rPr dirty="0">
                <a:latin typeface="Arial"/>
                <a:cs typeface="Arial"/>
              </a:rPr>
              <a:t>		=</a:t>
            </a:r>
            <a:r>
              <a:rPr spc="-35" dirty="0">
                <a:latin typeface="Arial"/>
                <a:cs typeface="Arial"/>
              </a:rPr>
              <a:t> </a:t>
            </a:r>
            <a:r>
              <a:rPr dirty="0">
                <a:latin typeface="Arial"/>
                <a:cs typeface="Arial"/>
              </a:rPr>
              <a:t>S.D.</a:t>
            </a:r>
            <a:r>
              <a:rPr spc="-20" dirty="0">
                <a:latin typeface="Arial"/>
                <a:cs typeface="Arial"/>
              </a:rPr>
              <a:t> </a:t>
            </a:r>
            <a:r>
              <a:rPr dirty="0">
                <a:latin typeface="Arial"/>
                <a:cs typeface="Arial"/>
              </a:rPr>
              <a:t>of</a:t>
            </a:r>
            <a:r>
              <a:rPr spc="-15" dirty="0">
                <a:latin typeface="Arial"/>
                <a:cs typeface="Arial"/>
              </a:rPr>
              <a:t> </a:t>
            </a:r>
            <a:r>
              <a:rPr dirty="0">
                <a:latin typeface="Arial"/>
                <a:cs typeface="Arial"/>
              </a:rPr>
              <a:t>outcome</a:t>
            </a:r>
            <a:r>
              <a:rPr spc="-11" dirty="0">
                <a:latin typeface="Arial"/>
                <a:cs typeface="Arial"/>
              </a:rPr>
              <a:t> </a:t>
            </a:r>
            <a:r>
              <a:rPr dirty="0">
                <a:latin typeface="Arial"/>
                <a:cs typeface="Arial"/>
              </a:rPr>
              <a:t>in</a:t>
            </a:r>
            <a:r>
              <a:rPr spc="-5" dirty="0">
                <a:latin typeface="Arial"/>
                <a:cs typeface="Arial"/>
              </a:rPr>
              <a:t> </a:t>
            </a:r>
            <a:r>
              <a:rPr dirty="0">
                <a:latin typeface="Arial"/>
                <a:cs typeface="Arial"/>
              </a:rPr>
              <a:t>control </a:t>
            </a:r>
            <a:r>
              <a:rPr spc="-11" dirty="0">
                <a:latin typeface="Arial"/>
                <a:cs typeface="Arial"/>
              </a:rPr>
              <a:t>group</a:t>
            </a:r>
            <a:endParaRPr>
              <a:latin typeface="Arial"/>
              <a:cs typeface="Arial"/>
            </a:endParaRPr>
          </a:p>
        </p:txBody>
      </p:sp>
      <p:sp>
        <p:nvSpPr>
          <p:cNvPr id="6" name="object 6"/>
          <p:cNvSpPr txBox="1"/>
          <p:nvPr/>
        </p:nvSpPr>
        <p:spPr>
          <a:xfrm>
            <a:off x="508204" y="3869309"/>
            <a:ext cx="8306435" cy="1669688"/>
          </a:xfrm>
          <a:prstGeom prst="rect">
            <a:avLst/>
          </a:prstGeom>
        </p:spPr>
        <p:txBody>
          <a:bodyPr vert="horz" wrap="square" lIns="0" tIns="195580" rIns="0" bIns="0" rtlCol="0">
            <a:spAutoFit/>
          </a:bodyPr>
          <a:lstStyle/>
          <a:p>
            <a:pPr marL="134617">
              <a:spcBef>
                <a:spcPts val="1540"/>
              </a:spcBef>
              <a:tabLst>
                <a:tab pos="568311" algn="l"/>
              </a:tabLst>
            </a:pPr>
            <a:r>
              <a:rPr spc="-25" dirty="0">
                <a:latin typeface="Arial"/>
                <a:cs typeface="Arial"/>
              </a:rPr>
              <a:t>s</a:t>
            </a:r>
            <a:r>
              <a:rPr spc="-37" baseline="-20833" dirty="0">
                <a:latin typeface="Arial"/>
                <a:cs typeface="Arial"/>
              </a:rPr>
              <a:t>1</a:t>
            </a:r>
            <a:r>
              <a:rPr baseline="-20833" dirty="0">
                <a:latin typeface="Arial"/>
                <a:cs typeface="Arial"/>
              </a:rPr>
              <a:t>	</a:t>
            </a:r>
            <a:r>
              <a:rPr dirty="0">
                <a:latin typeface="Arial"/>
                <a:cs typeface="Arial"/>
              </a:rPr>
              <a:t>=</a:t>
            </a:r>
            <a:r>
              <a:rPr spc="-45" dirty="0">
                <a:latin typeface="Arial"/>
                <a:cs typeface="Arial"/>
              </a:rPr>
              <a:t> </a:t>
            </a:r>
            <a:r>
              <a:rPr dirty="0">
                <a:latin typeface="Arial"/>
                <a:cs typeface="Arial"/>
              </a:rPr>
              <a:t>S.D.</a:t>
            </a:r>
            <a:r>
              <a:rPr spc="-25" dirty="0">
                <a:latin typeface="Arial"/>
                <a:cs typeface="Arial"/>
              </a:rPr>
              <a:t> </a:t>
            </a:r>
            <a:r>
              <a:rPr dirty="0">
                <a:latin typeface="Arial"/>
                <a:cs typeface="Arial"/>
              </a:rPr>
              <a:t>of</a:t>
            </a:r>
            <a:r>
              <a:rPr spc="-15" dirty="0">
                <a:latin typeface="Arial"/>
                <a:cs typeface="Arial"/>
              </a:rPr>
              <a:t> </a:t>
            </a:r>
            <a:r>
              <a:rPr dirty="0">
                <a:latin typeface="Arial"/>
                <a:cs typeface="Arial"/>
              </a:rPr>
              <a:t>outcome</a:t>
            </a:r>
            <a:r>
              <a:rPr spc="-15" dirty="0">
                <a:latin typeface="Arial"/>
                <a:cs typeface="Arial"/>
              </a:rPr>
              <a:t> </a:t>
            </a:r>
            <a:r>
              <a:rPr dirty="0">
                <a:latin typeface="Arial"/>
                <a:cs typeface="Arial"/>
              </a:rPr>
              <a:t>in</a:t>
            </a:r>
            <a:r>
              <a:rPr spc="-11" dirty="0">
                <a:latin typeface="Arial"/>
                <a:cs typeface="Arial"/>
              </a:rPr>
              <a:t> </a:t>
            </a:r>
            <a:r>
              <a:rPr dirty="0">
                <a:latin typeface="Arial"/>
                <a:cs typeface="Arial"/>
              </a:rPr>
              <a:t>intervention</a:t>
            </a:r>
            <a:r>
              <a:rPr spc="5" dirty="0">
                <a:latin typeface="Arial"/>
                <a:cs typeface="Arial"/>
              </a:rPr>
              <a:t> </a:t>
            </a:r>
            <a:r>
              <a:rPr spc="-11" dirty="0">
                <a:latin typeface="Arial"/>
                <a:cs typeface="Arial"/>
              </a:rPr>
              <a:t>group</a:t>
            </a:r>
            <a:endParaRPr>
              <a:latin typeface="Arial"/>
              <a:cs typeface="Arial"/>
            </a:endParaRPr>
          </a:p>
          <a:p>
            <a:pPr marL="134617">
              <a:spcBef>
                <a:spcPts val="1445"/>
              </a:spcBef>
              <a:tabLst>
                <a:tab pos="3283503" algn="l"/>
                <a:tab pos="3706402" algn="l"/>
              </a:tabLst>
            </a:pPr>
            <a:r>
              <a:rPr b="1" dirty="0">
                <a:latin typeface="Arial"/>
                <a:cs typeface="Arial"/>
              </a:rPr>
              <a:t>f</a:t>
            </a:r>
            <a:r>
              <a:rPr b="1" spc="-20" dirty="0">
                <a:latin typeface="Arial"/>
                <a:cs typeface="Arial"/>
              </a:rPr>
              <a:t> </a:t>
            </a:r>
            <a:r>
              <a:rPr dirty="0">
                <a:latin typeface="Arial"/>
                <a:cs typeface="Arial"/>
              </a:rPr>
              <a:t>is</a:t>
            </a:r>
            <a:r>
              <a:rPr spc="-11" dirty="0">
                <a:latin typeface="Arial"/>
                <a:cs typeface="Arial"/>
              </a:rPr>
              <a:t> </a:t>
            </a:r>
            <a:r>
              <a:rPr dirty="0">
                <a:latin typeface="Arial"/>
                <a:cs typeface="Arial"/>
              </a:rPr>
              <a:t>such</a:t>
            </a:r>
            <a:r>
              <a:rPr spc="-11" dirty="0">
                <a:latin typeface="Arial"/>
                <a:cs typeface="Arial"/>
              </a:rPr>
              <a:t> </a:t>
            </a:r>
            <a:r>
              <a:rPr dirty="0">
                <a:latin typeface="Arial"/>
                <a:cs typeface="Arial"/>
              </a:rPr>
              <a:t>that</a:t>
            </a:r>
            <a:r>
              <a:rPr spc="-15" dirty="0">
                <a:latin typeface="Arial"/>
                <a:cs typeface="Arial"/>
              </a:rPr>
              <a:t> </a:t>
            </a:r>
            <a:r>
              <a:rPr dirty="0">
                <a:latin typeface="Arial"/>
                <a:cs typeface="Arial"/>
              </a:rPr>
              <a:t>:</a:t>
            </a:r>
            <a:r>
              <a:rPr spc="-25" dirty="0">
                <a:latin typeface="Arial"/>
                <a:cs typeface="Arial"/>
              </a:rPr>
              <a:t> </a:t>
            </a:r>
            <a:r>
              <a:rPr dirty="0">
                <a:latin typeface="Arial"/>
                <a:cs typeface="Arial"/>
              </a:rPr>
              <a:t>95%</a:t>
            </a:r>
            <a:r>
              <a:rPr spc="-11" dirty="0">
                <a:latin typeface="Arial"/>
                <a:cs typeface="Arial"/>
              </a:rPr>
              <a:t> </a:t>
            </a:r>
            <a:r>
              <a:rPr spc="-25" dirty="0">
                <a:latin typeface="Arial"/>
                <a:cs typeface="Arial"/>
              </a:rPr>
              <a:t>CI</a:t>
            </a:r>
            <a:r>
              <a:rPr dirty="0">
                <a:latin typeface="Arial"/>
                <a:cs typeface="Arial"/>
              </a:rPr>
              <a:t>	</a:t>
            </a:r>
            <a:r>
              <a:rPr spc="-25" dirty="0">
                <a:latin typeface="Arial"/>
                <a:cs typeface="Arial"/>
              </a:rPr>
              <a:t>of</a:t>
            </a:r>
            <a:r>
              <a:rPr dirty="0">
                <a:latin typeface="Arial"/>
                <a:cs typeface="Arial"/>
              </a:rPr>
              <a:t>	D</a:t>
            </a:r>
            <a:r>
              <a:rPr spc="-45" dirty="0">
                <a:latin typeface="Arial"/>
                <a:cs typeface="Arial"/>
              </a:rPr>
              <a:t> </a:t>
            </a:r>
            <a:r>
              <a:rPr dirty="0">
                <a:latin typeface="Arial"/>
                <a:cs typeface="Arial"/>
              </a:rPr>
              <a:t>(=</a:t>
            </a:r>
            <a:r>
              <a:rPr dirty="0">
                <a:latin typeface="Symbol"/>
                <a:cs typeface="Symbol"/>
              </a:rPr>
              <a:t></a:t>
            </a:r>
            <a:r>
              <a:rPr baseline="-20833" dirty="0">
                <a:latin typeface="Arial"/>
                <a:cs typeface="Arial"/>
              </a:rPr>
              <a:t>1</a:t>
            </a:r>
            <a:r>
              <a:rPr spc="271" baseline="-20833" dirty="0">
                <a:latin typeface="Arial"/>
                <a:cs typeface="Arial"/>
              </a:rPr>
              <a:t> </a:t>
            </a:r>
            <a:r>
              <a:rPr dirty="0">
                <a:latin typeface="Arial"/>
                <a:cs typeface="Arial"/>
              </a:rPr>
              <a:t>-</a:t>
            </a:r>
            <a:r>
              <a:rPr spc="-40" dirty="0">
                <a:latin typeface="Arial"/>
                <a:cs typeface="Arial"/>
              </a:rPr>
              <a:t> </a:t>
            </a:r>
            <a:r>
              <a:rPr dirty="0">
                <a:latin typeface="Symbol"/>
                <a:cs typeface="Symbol"/>
              </a:rPr>
              <a:t></a:t>
            </a:r>
            <a:r>
              <a:rPr baseline="-20833" dirty="0">
                <a:latin typeface="Arial"/>
                <a:cs typeface="Arial"/>
              </a:rPr>
              <a:t>2</a:t>
            </a:r>
            <a:r>
              <a:rPr dirty="0">
                <a:latin typeface="Arial"/>
                <a:cs typeface="Arial"/>
              </a:rPr>
              <a:t>)</a:t>
            </a:r>
            <a:r>
              <a:rPr spc="-45" dirty="0">
                <a:latin typeface="Arial"/>
                <a:cs typeface="Arial"/>
              </a:rPr>
              <a:t> </a:t>
            </a:r>
            <a:r>
              <a:rPr dirty="0">
                <a:latin typeface="Arial"/>
                <a:cs typeface="Arial"/>
              </a:rPr>
              <a:t>is</a:t>
            </a:r>
            <a:r>
              <a:rPr spc="-45" dirty="0">
                <a:latin typeface="Arial"/>
                <a:cs typeface="Arial"/>
              </a:rPr>
              <a:t> </a:t>
            </a:r>
            <a:r>
              <a:rPr dirty="0">
                <a:latin typeface="Arial"/>
                <a:cs typeface="Arial"/>
              </a:rPr>
              <a:t>expected</a:t>
            </a:r>
            <a:r>
              <a:rPr spc="-31" dirty="0">
                <a:latin typeface="Arial"/>
                <a:cs typeface="Arial"/>
              </a:rPr>
              <a:t> </a:t>
            </a:r>
            <a:r>
              <a:rPr dirty="0">
                <a:latin typeface="Arial"/>
                <a:cs typeface="Arial"/>
              </a:rPr>
              <a:t>to</a:t>
            </a:r>
            <a:r>
              <a:rPr spc="-45" dirty="0">
                <a:latin typeface="Arial"/>
                <a:cs typeface="Arial"/>
              </a:rPr>
              <a:t> </a:t>
            </a:r>
            <a:r>
              <a:rPr dirty="0">
                <a:latin typeface="Arial"/>
                <a:cs typeface="Arial"/>
              </a:rPr>
              <a:t>span</a:t>
            </a:r>
            <a:r>
              <a:rPr spc="-40" dirty="0">
                <a:latin typeface="Arial"/>
                <a:cs typeface="Arial"/>
              </a:rPr>
              <a:t> </a:t>
            </a:r>
            <a:r>
              <a:rPr spc="-51" dirty="0">
                <a:latin typeface="Arial"/>
                <a:cs typeface="Arial"/>
              </a:rPr>
              <a:t>D</a:t>
            </a:r>
            <a:endParaRPr>
              <a:latin typeface="Arial"/>
              <a:cs typeface="Arial"/>
            </a:endParaRPr>
          </a:p>
          <a:p>
            <a:pPr marL="50799"/>
            <a:r>
              <a:rPr u="sng" dirty="0">
                <a:uFill>
                  <a:solidFill>
                    <a:srgbClr val="000000"/>
                  </a:solidFill>
                </a:uFill>
                <a:latin typeface="Arial"/>
                <a:cs typeface="Arial"/>
              </a:rPr>
              <a:t>+</a:t>
            </a:r>
            <a:r>
              <a:rPr spc="-5" dirty="0">
                <a:latin typeface="Arial"/>
                <a:cs typeface="Arial"/>
              </a:rPr>
              <a:t> </a:t>
            </a:r>
            <a:r>
              <a:rPr spc="-51" dirty="0">
                <a:latin typeface="Arial"/>
                <a:cs typeface="Arial"/>
              </a:rPr>
              <a:t>f</a:t>
            </a:r>
            <a:endParaRPr>
              <a:latin typeface="Arial"/>
              <a:cs typeface="Arial"/>
            </a:endParaRPr>
          </a:p>
          <a:p>
            <a:pPr marL="50799">
              <a:spcBef>
                <a:spcPts val="1200"/>
              </a:spcBef>
            </a:pPr>
            <a:r>
              <a:rPr sz="2000" dirty="0">
                <a:latin typeface="Arial"/>
                <a:cs typeface="Arial"/>
              </a:rPr>
              <a:t>90%CI</a:t>
            </a:r>
            <a:r>
              <a:rPr sz="2000" dirty="0">
                <a:latin typeface="Symbol"/>
                <a:cs typeface="Symbol"/>
              </a:rPr>
              <a:t></a:t>
            </a:r>
            <a:r>
              <a:rPr sz="2000" spc="31" dirty="0">
                <a:latin typeface="Times New Roman"/>
                <a:cs typeface="Times New Roman"/>
              </a:rPr>
              <a:t> </a:t>
            </a:r>
            <a:r>
              <a:rPr sz="2000" dirty="0">
                <a:latin typeface="Arial"/>
                <a:cs typeface="Arial"/>
              </a:rPr>
              <a:t>z</a:t>
            </a:r>
            <a:r>
              <a:rPr sz="1951" baseline="-21367" dirty="0">
                <a:latin typeface="Arial"/>
                <a:cs typeface="Arial"/>
              </a:rPr>
              <a:t>1</a:t>
            </a:r>
            <a:r>
              <a:rPr sz="1951" spc="277" baseline="-21367" dirty="0">
                <a:latin typeface="Arial"/>
                <a:cs typeface="Arial"/>
              </a:rPr>
              <a:t> </a:t>
            </a:r>
            <a:r>
              <a:rPr sz="2000" dirty="0">
                <a:latin typeface="Arial"/>
                <a:cs typeface="Arial"/>
              </a:rPr>
              <a:t>=</a:t>
            </a:r>
            <a:r>
              <a:rPr sz="2000" spc="-11" dirty="0">
                <a:latin typeface="Arial"/>
                <a:cs typeface="Arial"/>
              </a:rPr>
              <a:t> </a:t>
            </a:r>
            <a:r>
              <a:rPr sz="2000" dirty="0">
                <a:latin typeface="Arial"/>
                <a:cs typeface="Arial"/>
              </a:rPr>
              <a:t>1.65;</a:t>
            </a:r>
            <a:r>
              <a:rPr sz="2000" spc="-31" dirty="0">
                <a:latin typeface="Arial"/>
                <a:cs typeface="Arial"/>
              </a:rPr>
              <a:t> </a:t>
            </a:r>
            <a:r>
              <a:rPr sz="2000" dirty="0">
                <a:latin typeface="Arial"/>
                <a:cs typeface="Arial"/>
              </a:rPr>
              <a:t>95%CI</a:t>
            </a:r>
            <a:r>
              <a:rPr sz="2000" spc="-11" dirty="0">
                <a:latin typeface="Arial"/>
                <a:cs typeface="Arial"/>
              </a:rPr>
              <a:t> </a:t>
            </a:r>
            <a:r>
              <a:rPr sz="2000" dirty="0">
                <a:latin typeface="Symbol"/>
                <a:cs typeface="Symbol"/>
              </a:rPr>
              <a:t></a:t>
            </a:r>
            <a:r>
              <a:rPr sz="2000" spc="51" dirty="0">
                <a:latin typeface="Times New Roman"/>
                <a:cs typeface="Times New Roman"/>
              </a:rPr>
              <a:t> </a:t>
            </a:r>
            <a:r>
              <a:rPr sz="2000" dirty="0">
                <a:latin typeface="Arial"/>
                <a:cs typeface="Arial"/>
              </a:rPr>
              <a:t>z</a:t>
            </a:r>
            <a:r>
              <a:rPr sz="1951" baseline="-21367" dirty="0">
                <a:latin typeface="Arial"/>
                <a:cs typeface="Arial"/>
              </a:rPr>
              <a:t>1</a:t>
            </a:r>
            <a:r>
              <a:rPr sz="1951" spc="263" baseline="-21367" dirty="0">
                <a:latin typeface="Arial"/>
                <a:cs typeface="Arial"/>
              </a:rPr>
              <a:t> </a:t>
            </a:r>
            <a:r>
              <a:rPr sz="2000" dirty="0">
                <a:latin typeface="Arial"/>
                <a:cs typeface="Arial"/>
              </a:rPr>
              <a:t>=</a:t>
            </a:r>
            <a:r>
              <a:rPr sz="2000" spc="-11" dirty="0">
                <a:latin typeface="Arial"/>
                <a:cs typeface="Arial"/>
              </a:rPr>
              <a:t> </a:t>
            </a:r>
            <a:r>
              <a:rPr sz="2000" dirty="0">
                <a:latin typeface="Arial"/>
                <a:cs typeface="Arial"/>
              </a:rPr>
              <a:t>1.96;</a:t>
            </a:r>
            <a:r>
              <a:rPr sz="2000" spc="-20" dirty="0">
                <a:latin typeface="Arial"/>
                <a:cs typeface="Arial"/>
              </a:rPr>
              <a:t> </a:t>
            </a:r>
            <a:r>
              <a:rPr sz="2000" dirty="0">
                <a:latin typeface="Arial"/>
                <a:cs typeface="Arial"/>
              </a:rPr>
              <a:t>99%CI</a:t>
            </a:r>
            <a:r>
              <a:rPr sz="2000" spc="-25" dirty="0">
                <a:latin typeface="Arial"/>
                <a:cs typeface="Arial"/>
              </a:rPr>
              <a:t> </a:t>
            </a:r>
            <a:r>
              <a:rPr sz="2000" dirty="0">
                <a:latin typeface="Symbol"/>
                <a:cs typeface="Symbol"/>
              </a:rPr>
              <a:t></a:t>
            </a:r>
            <a:r>
              <a:rPr sz="2000" spc="55" dirty="0">
                <a:latin typeface="Times New Roman"/>
                <a:cs typeface="Times New Roman"/>
              </a:rPr>
              <a:t> </a:t>
            </a:r>
            <a:r>
              <a:rPr sz="2000" dirty="0">
                <a:latin typeface="Arial"/>
                <a:cs typeface="Arial"/>
              </a:rPr>
              <a:t>z</a:t>
            </a:r>
            <a:r>
              <a:rPr sz="1951" baseline="-21367" dirty="0">
                <a:latin typeface="Arial"/>
                <a:cs typeface="Arial"/>
              </a:rPr>
              <a:t>1</a:t>
            </a:r>
            <a:r>
              <a:rPr sz="1951" spc="255" baseline="-21367" dirty="0">
                <a:latin typeface="Arial"/>
                <a:cs typeface="Arial"/>
              </a:rPr>
              <a:t> </a:t>
            </a:r>
            <a:r>
              <a:rPr sz="2000" dirty="0">
                <a:latin typeface="Arial"/>
                <a:cs typeface="Arial"/>
              </a:rPr>
              <a:t>=</a:t>
            </a:r>
            <a:r>
              <a:rPr sz="2000" spc="-11" dirty="0">
                <a:latin typeface="Arial"/>
                <a:cs typeface="Arial"/>
              </a:rPr>
              <a:t> </a:t>
            </a:r>
            <a:r>
              <a:rPr sz="2000" spc="-20" dirty="0">
                <a:latin typeface="Arial"/>
                <a:cs typeface="Arial"/>
              </a:rPr>
              <a:t>2.58</a:t>
            </a:r>
            <a:endParaRPr sz="2000">
              <a:latin typeface="Arial"/>
              <a:cs typeface="Arial"/>
            </a:endParaRPr>
          </a:p>
        </p:txBody>
      </p:sp>
      <p:sp>
        <p:nvSpPr>
          <p:cNvPr id="7" name="object 7"/>
          <p:cNvSpPr/>
          <p:nvPr/>
        </p:nvSpPr>
        <p:spPr>
          <a:xfrm>
            <a:off x="3802010" y="2327412"/>
            <a:ext cx="480059" cy="0"/>
          </a:xfrm>
          <a:custGeom>
            <a:avLst/>
            <a:gdLst/>
            <a:ahLst/>
            <a:cxnLst/>
            <a:rect l="l" t="t" r="r" b="b"/>
            <a:pathLst>
              <a:path w="480060">
                <a:moveTo>
                  <a:pt x="0" y="0"/>
                </a:moveTo>
                <a:lnTo>
                  <a:pt x="479922" y="0"/>
                </a:lnTo>
              </a:path>
            </a:pathLst>
          </a:custGeom>
          <a:ln w="15623">
            <a:solidFill>
              <a:srgbClr val="000000"/>
            </a:solidFill>
          </a:ln>
        </p:spPr>
        <p:txBody>
          <a:bodyPr wrap="square" lIns="0" tIns="0" rIns="0" bIns="0" rtlCol="0"/>
          <a:lstStyle/>
          <a:p>
            <a:endParaRPr/>
          </a:p>
        </p:txBody>
      </p:sp>
      <p:sp>
        <p:nvSpPr>
          <p:cNvPr id="8" name="object 8"/>
          <p:cNvSpPr txBox="1">
            <a:spLocks noGrp="1"/>
          </p:cNvSpPr>
          <p:nvPr>
            <p:ph type="title"/>
          </p:nvPr>
        </p:nvSpPr>
        <p:spPr>
          <a:xfrm>
            <a:off x="4737492" y="1800923"/>
            <a:ext cx="1847215" cy="739947"/>
          </a:xfrm>
          <a:prstGeom prst="rect">
            <a:avLst/>
          </a:prstGeom>
        </p:spPr>
        <p:txBody>
          <a:bodyPr vert="horz" wrap="square" lIns="0" tIns="16511" rIns="0" bIns="0" rtlCol="0">
            <a:spAutoFit/>
          </a:bodyPr>
          <a:lstStyle/>
          <a:p>
            <a:pPr>
              <a:spcBef>
                <a:spcPts val="131"/>
              </a:spcBef>
              <a:tabLst>
                <a:tab pos="1671913" algn="l"/>
              </a:tabLst>
            </a:pPr>
            <a:r>
              <a:rPr sz="4700" b="0" spc="-351" dirty="0">
                <a:latin typeface="Symbol"/>
                <a:cs typeface="Symbol"/>
              </a:rPr>
              <a:t></a:t>
            </a:r>
            <a:r>
              <a:rPr sz="4700" b="0" dirty="0">
                <a:latin typeface="Times New Roman"/>
                <a:cs typeface="Times New Roman"/>
              </a:rPr>
              <a:t>	</a:t>
            </a:r>
            <a:r>
              <a:rPr sz="4700" b="0" spc="-351" dirty="0">
                <a:latin typeface="Symbol"/>
                <a:cs typeface="Symbol"/>
              </a:rPr>
              <a:t></a:t>
            </a:r>
            <a:endParaRPr sz="4700">
              <a:latin typeface="Symbol"/>
              <a:cs typeface="Symbol"/>
            </a:endParaRPr>
          </a:p>
        </p:txBody>
      </p:sp>
      <p:sp>
        <p:nvSpPr>
          <p:cNvPr id="9" name="object 9"/>
          <p:cNvSpPr txBox="1"/>
          <p:nvPr/>
        </p:nvSpPr>
        <p:spPr>
          <a:xfrm>
            <a:off x="4865355" y="2054216"/>
            <a:ext cx="1480820" cy="263149"/>
          </a:xfrm>
          <a:prstGeom prst="rect">
            <a:avLst/>
          </a:prstGeom>
        </p:spPr>
        <p:txBody>
          <a:bodyPr vert="horz" wrap="square" lIns="0" tIns="1905" rIns="0" bIns="0" rtlCol="0">
            <a:spAutoFit/>
          </a:bodyPr>
          <a:lstStyle/>
          <a:p>
            <a:pPr>
              <a:lnSpc>
                <a:spcPts val="925"/>
              </a:lnSpc>
              <a:spcBef>
                <a:spcPts val="15"/>
              </a:spcBef>
              <a:tabLst>
                <a:tab pos="600060" algn="l"/>
              </a:tabLst>
            </a:pPr>
            <a:r>
              <a:rPr sz="2851" i="1" spc="320" dirty="0">
                <a:latin typeface="Times New Roman"/>
                <a:cs typeface="Times New Roman"/>
              </a:rPr>
              <a:t>s</a:t>
            </a:r>
            <a:r>
              <a:rPr sz="1151" spc="320" dirty="0">
                <a:latin typeface="Times New Roman"/>
                <a:cs typeface="Times New Roman"/>
              </a:rPr>
              <a:t>1</a:t>
            </a:r>
            <a:r>
              <a:rPr sz="1151" dirty="0">
                <a:latin typeface="Times New Roman"/>
                <a:cs typeface="Times New Roman"/>
              </a:rPr>
              <a:t>	</a:t>
            </a:r>
            <a:r>
              <a:rPr sz="2851" spc="560" dirty="0">
                <a:latin typeface="Symbol"/>
                <a:cs typeface="Symbol"/>
              </a:rPr>
              <a:t></a:t>
            </a:r>
            <a:r>
              <a:rPr sz="2851" spc="105" dirty="0">
                <a:latin typeface="Times New Roman"/>
                <a:cs typeface="Times New Roman"/>
              </a:rPr>
              <a:t> </a:t>
            </a:r>
            <a:r>
              <a:rPr sz="2851" i="1" spc="409" dirty="0">
                <a:latin typeface="Times New Roman"/>
                <a:cs typeface="Times New Roman"/>
              </a:rPr>
              <a:t>s</a:t>
            </a:r>
            <a:r>
              <a:rPr sz="1151" spc="409" dirty="0">
                <a:latin typeface="Times New Roman"/>
                <a:cs typeface="Times New Roman"/>
              </a:rPr>
              <a:t>2</a:t>
            </a:r>
            <a:endParaRPr sz="1151">
              <a:latin typeface="Times New Roman"/>
              <a:cs typeface="Times New Roman"/>
            </a:endParaRPr>
          </a:p>
          <a:p>
            <a:pPr marL="321303">
              <a:lnSpc>
                <a:spcPts val="975"/>
              </a:lnSpc>
              <a:tabLst>
                <a:tab pos="1336007" algn="l"/>
              </a:tabLst>
            </a:pPr>
            <a:r>
              <a:rPr sz="1651" spc="255" dirty="0">
                <a:latin typeface="Times New Roman"/>
                <a:cs typeface="Times New Roman"/>
              </a:rPr>
              <a:t>2</a:t>
            </a:r>
            <a:r>
              <a:rPr sz="1651" dirty="0">
                <a:latin typeface="Times New Roman"/>
                <a:cs typeface="Times New Roman"/>
              </a:rPr>
              <a:t>	</a:t>
            </a:r>
            <a:r>
              <a:rPr sz="1651" spc="255" dirty="0">
                <a:latin typeface="Times New Roman"/>
                <a:cs typeface="Times New Roman"/>
              </a:rPr>
              <a:t>2</a:t>
            </a:r>
            <a:endParaRPr sz="1651">
              <a:latin typeface="Times New Roman"/>
              <a:cs typeface="Times New Roman"/>
            </a:endParaRPr>
          </a:p>
        </p:txBody>
      </p:sp>
      <p:sp>
        <p:nvSpPr>
          <p:cNvPr id="10" name="object 10"/>
          <p:cNvSpPr txBox="1"/>
          <p:nvPr/>
        </p:nvSpPr>
        <p:spPr>
          <a:xfrm>
            <a:off x="4313383" y="2150904"/>
            <a:ext cx="202565" cy="451534"/>
          </a:xfrm>
          <a:prstGeom prst="rect">
            <a:avLst/>
          </a:prstGeom>
        </p:spPr>
        <p:txBody>
          <a:bodyPr vert="horz" wrap="square" lIns="0" tIns="12700" rIns="0" bIns="0" rtlCol="0">
            <a:spAutoFit/>
          </a:bodyPr>
          <a:lstStyle/>
          <a:p>
            <a:pPr>
              <a:spcBef>
                <a:spcPts val="100"/>
              </a:spcBef>
            </a:pPr>
            <a:r>
              <a:rPr sz="2851" spc="395" dirty="0">
                <a:latin typeface="Symbol"/>
                <a:cs typeface="Symbol"/>
              </a:rPr>
              <a:t></a:t>
            </a:r>
            <a:endParaRPr sz="2851">
              <a:latin typeface="Symbol"/>
              <a:cs typeface="Symbol"/>
            </a:endParaRPr>
          </a:p>
        </p:txBody>
      </p:sp>
      <p:sp>
        <p:nvSpPr>
          <p:cNvPr id="11" name="object 11"/>
          <p:cNvSpPr txBox="1"/>
          <p:nvPr/>
        </p:nvSpPr>
        <p:spPr>
          <a:xfrm>
            <a:off x="3565562" y="2408368"/>
            <a:ext cx="975995" cy="451534"/>
          </a:xfrm>
          <a:prstGeom prst="rect">
            <a:avLst/>
          </a:prstGeom>
        </p:spPr>
        <p:txBody>
          <a:bodyPr vert="horz" wrap="square" lIns="0" tIns="12700" rIns="0" bIns="0" rtlCol="0">
            <a:spAutoFit/>
          </a:bodyPr>
          <a:lstStyle/>
          <a:p>
            <a:pPr marL="25399">
              <a:spcBef>
                <a:spcPts val="100"/>
              </a:spcBef>
              <a:tabLst>
                <a:tab pos="401310" algn="l"/>
                <a:tab pos="747376" algn="l"/>
              </a:tabLst>
            </a:pPr>
            <a:r>
              <a:rPr sz="2851" spc="340" dirty="0">
                <a:latin typeface="Symbol"/>
                <a:cs typeface="Symbol"/>
              </a:rPr>
              <a:t></a:t>
            </a:r>
            <a:r>
              <a:rPr sz="2851" dirty="0">
                <a:latin typeface="Times New Roman"/>
                <a:cs typeface="Times New Roman"/>
              </a:rPr>
              <a:t>	</a:t>
            </a:r>
            <a:r>
              <a:rPr sz="4275" i="1" spc="352" baseline="12670" dirty="0">
                <a:latin typeface="Times New Roman"/>
                <a:cs typeface="Times New Roman"/>
              </a:rPr>
              <a:t>f</a:t>
            </a:r>
            <a:r>
              <a:rPr sz="4275" i="1" baseline="12670" dirty="0">
                <a:latin typeface="Times New Roman"/>
                <a:cs typeface="Times New Roman"/>
              </a:rPr>
              <a:t>	</a:t>
            </a:r>
            <a:r>
              <a:rPr sz="2851" spc="340" dirty="0">
                <a:latin typeface="Symbol"/>
                <a:cs typeface="Symbol"/>
              </a:rPr>
              <a:t></a:t>
            </a:r>
            <a:endParaRPr sz="2851">
              <a:latin typeface="Symbol"/>
              <a:cs typeface="Symbol"/>
            </a:endParaRPr>
          </a:p>
        </p:txBody>
      </p:sp>
      <p:sp>
        <p:nvSpPr>
          <p:cNvPr id="12" name="object 12"/>
          <p:cNvSpPr txBox="1"/>
          <p:nvPr/>
        </p:nvSpPr>
        <p:spPr>
          <a:xfrm>
            <a:off x="2800502" y="2043462"/>
            <a:ext cx="1018540" cy="451534"/>
          </a:xfrm>
          <a:prstGeom prst="rect">
            <a:avLst/>
          </a:prstGeom>
        </p:spPr>
        <p:txBody>
          <a:bodyPr vert="horz" wrap="square" lIns="0" tIns="12700" rIns="0" bIns="0" rtlCol="0">
            <a:spAutoFit/>
          </a:bodyPr>
          <a:lstStyle/>
          <a:p>
            <a:pPr marL="25399">
              <a:spcBef>
                <a:spcPts val="100"/>
              </a:spcBef>
            </a:pPr>
            <a:r>
              <a:rPr sz="2851" i="1" spc="509" dirty="0">
                <a:latin typeface="Times New Roman"/>
                <a:cs typeface="Times New Roman"/>
              </a:rPr>
              <a:t>n</a:t>
            </a:r>
            <a:r>
              <a:rPr sz="2851" i="1" spc="229" dirty="0">
                <a:latin typeface="Times New Roman"/>
                <a:cs typeface="Times New Roman"/>
              </a:rPr>
              <a:t> </a:t>
            </a:r>
            <a:r>
              <a:rPr sz="2851" spc="560" dirty="0">
                <a:latin typeface="Symbol"/>
                <a:cs typeface="Symbol"/>
              </a:rPr>
              <a:t></a:t>
            </a:r>
            <a:r>
              <a:rPr sz="2851" spc="285" dirty="0">
                <a:latin typeface="Times New Roman"/>
                <a:cs typeface="Times New Roman"/>
              </a:rPr>
              <a:t> </a:t>
            </a:r>
            <a:r>
              <a:rPr sz="4275" spc="509" baseline="-16569" dirty="0">
                <a:latin typeface="Symbol"/>
                <a:cs typeface="Symbol"/>
              </a:rPr>
              <a:t></a:t>
            </a:r>
            <a:endParaRPr sz="4275" baseline="-16569">
              <a:latin typeface="Symbol"/>
              <a:cs typeface="Symbol"/>
            </a:endParaRPr>
          </a:p>
        </p:txBody>
      </p:sp>
      <p:sp>
        <p:nvSpPr>
          <p:cNvPr id="13" name="object 13"/>
          <p:cNvSpPr txBox="1"/>
          <p:nvPr/>
        </p:nvSpPr>
        <p:spPr>
          <a:xfrm>
            <a:off x="3565563" y="1814372"/>
            <a:ext cx="1160780" cy="451534"/>
          </a:xfrm>
          <a:prstGeom prst="rect">
            <a:avLst/>
          </a:prstGeom>
        </p:spPr>
        <p:txBody>
          <a:bodyPr vert="horz" wrap="square" lIns="0" tIns="12700" rIns="0" bIns="0" rtlCol="0">
            <a:spAutoFit/>
          </a:bodyPr>
          <a:lstStyle/>
          <a:p>
            <a:pPr marL="25399">
              <a:spcBef>
                <a:spcPts val="100"/>
              </a:spcBef>
            </a:pPr>
            <a:r>
              <a:rPr sz="4275" spc="832" baseline="1949" dirty="0">
                <a:latin typeface="Symbol"/>
                <a:cs typeface="Symbol"/>
              </a:rPr>
              <a:t></a:t>
            </a:r>
            <a:r>
              <a:rPr sz="2851" spc="555" dirty="0">
                <a:latin typeface="Verdana"/>
                <a:cs typeface="Verdana"/>
              </a:rPr>
              <a:t>z</a:t>
            </a:r>
            <a:r>
              <a:rPr sz="1651" spc="555" dirty="0">
                <a:latin typeface="Verdana"/>
                <a:cs typeface="Verdana"/>
              </a:rPr>
              <a:t>1</a:t>
            </a:r>
            <a:r>
              <a:rPr sz="1651" spc="-229" dirty="0">
                <a:latin typeface="Verdana"/>
                <a:cs typeface="Verdana"/>
              </a:rPr>
              <a:t> </a:t>
            </a:r>
            <a:r>
              <a:rPr sz="4275" spc="585" baseline="1949" dirty="0">
                <a:latin typeface="Symbol"/>
                <a:cs typeface="Symbol"/>
              </a:rPr>
              <a:t></a:t>
            </a:r>
            <a:r>
              <a:rPr sz="4275" spc="-585" baseline="1949" dirty="0">
                <a:latin typeface="Times New Roman"/>
                <a:cs typeface="Times New Roman"/>
              </a:rPr>
              <a:t> </a:t>
            </a:r>
            <a:r>
              <a:rPr sz="2475" spc="383" baseline="69023" dirty="0">
                <a:latin typeface="Times New Roman"/>
                <a:cs typeface="Times New Roman"/>
              </a:rPr>
              <a:t>2</a:t>
            </a:r>
            <a:endParaRPr sz="2475" baseline="69023">
              <a:latin typeface="Times New Roman"/>
              <a:cs typeface="Times New Roman"/>
            </a:endParaRPr>
          </a:p>
        </p:txBody>
      </p:sp>
      <p:sp>
        <p:nvSpPr>
          <p:cNvPr id="14" name="object 14"/>
          <p:cNvSpPr/>
          <p:nvPr/>
        </p:nvSpPr>
        <p:spPr>
          <a:xfrm>
            <a:off x="4855464" y="2057403"/>
            <a:ext cx="1590040" cy="448309"/>
          </a:xfrm>
          <a:custGeom>
            <a:avLst/>
            <a:gdLst/>
            <a:ahLst/>
            <a:cxnLst/>
            <a:rect l="l" t="t" r="r" b="b"/>
            <a:pathLst>
              <a:path w="1590039" h="448310">
                <a:moveTo>
                  <a:pt x="1589532" y="0"/>
                </a:moveTo>
                <a:lnTo>
                  <a:pt x="0" y="0"/>
                </a:lnTo>
                <a:lnTo>
                  <a:pt x="0" y="448055"/>
                </a:lnTo>
                <a:lnTo>
                  <a:pt x="1589532" y="448055"/>
                </a:lnTo>
                <a:lnTo>
                  <a:pt x="1589532" y="0"/>
                </a:lnTo>
                <a:close/>
              </a:path>
            </a:pathLst>
          </a:custGeom>
          <a:solidFill>
            <a:srgbClr val="FFFFFF"/>
          </a:solidFill>
        </p:spPr>
        <p:txBody>
          <a:bodyPr wrap="square" lIns="0" tIns="0" rIns="0" bIns="0" rtlCol="0"/>
          <a:lstStyle/>
          <a:p>
            <a:endParaRPr/>
          </a:p>
        </p:txBody>
      </p:sp>
      <p:sp>
        <p:nvSpPr>
          <p:cNvPr id="15" name="object 15"/>
          <p:cNvSpPr txBox="1"/>
          <p:nvPr/>
        </p:nvSpPr>
        <p:spPr>
          <a:xfrm>
            <a:off x="5966897" y="2062469"/>
            <a:ext cx="159385" cy="220060"/>
          </a:xfrm>
          <a:prstGeom prst="rect">
            <a:avLst/>
          </a:prstGeom>
        </p:spPr>
        <p:txBody>
          <a:bodyPr vert="horz" wrap="square" lIns="0" tIns="12065" rIns="0" bIns="0" rtlCol="0">
            <a:spAutoFit/>
          </a:bodyPr>
          <a:lstStyle/>
          <a:p>
            <a:pPr>
              <a:spcBef>
                <a:spcPts val="95"/>
              </a:spcBef>
            </a:pPr>
            <a:r>
              <a:rPr sz="1351" spc="475" dirty="0">
                <a:solidFill>
                  <a:srgbClr val="0000FF"/>
                </a:solidFill>
                <a:latin typeface="Times New Roman"/>
                <a:cs typeface="Times New Roman"/>
              </a:rPr>
              <a:t>2</a:t>
            </a:r>
            <a:endParaRPr sz="1351">
              <a:latin typeface="Times New Roman"/>
              <a:cs typeface="Times New Roman"/>
            </a:endParaRPr>
          </a:p>
        </p:txBody>
      </p:sp>
      <p:sp>
        <p:nvSpPr>
          <p:cNvPr id="18" name="object 18"/>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85</a:t>
            </a:r>
          </a:p>
        </p:txBody>
      </p:sp>
      <p:sp>
        <p:nvSpPr>
          <p:cNvPr id="16" name="object 16"/>
          <p:cNvSpPr txBox="1"/>
          <p:nvPr/>
        </p:nvSpPr>
        <p:spPr>
          <a:xfrm>
            <a:off x="4930574" y="2069987"/>
            <a:ext cx="1434465" cy="371255"/>
          </a:xfrm>
          <a:prstGeom prst="rect">
            <a:avLst/>
          </a:prstGeom>
        </p:spPr>
        <p:txBody>
          <a:bodyPr vert="horz" wrap="square" lIns="0" tIns="17145" rIns="0" bIns="0" rtlCol="0">
            <a:spAutoFit/>
          </a:bodyPr>
          <a:lstStyle/>
          <a:p>
            <a:pPr>
              <a:spcBef>
                <a:spcPts val="135"/>
              </a:spcBef>
              <a:tabLst>
                <a:tab pos="1251554" algn="l"/>
              </a:tabLst>
            </a:pPr>
            <a:r>
              <a:rPr sz="2300" spc="851" dirty="0">
                <a:solidFill>
                  <a:srgbClr val="0000FF"/>
                </a:solidFill>
                <a:latin typeface="Times New Roman"/>
                <a:cs typeface="Times New Roman"/>
              </a:rPr>
              <a:t>2</a:t>
            </a:r>
            <a:r>
              <a:rPr sz="2300" spc="380" dirty="0">
                <a:solidFill>
                  <a:srgbClr val="0000FF"/>
                </a:solidFill>
                <a:latin typeface="Times New Roman"/>
                <a:cs typeface="Times New Roman"/>
              </a:rPr>
              <a:t> </a:t>
            </a:r>
            <a:r>
              <a:rPr sz="2300" spc="675" dirty="0">
                <a:solidFill>
                  <a:srgbClr val="0000FF"/>
                </a:solidFill>
                <a:latin typeface="Times New Roman"/>
                <a:cs typeface="Times New Roman"/>
              </a:rPr>
              <a:t>×(s</a:t>
            </a:r>
            <a:r>
              <a:rPr sz="2300" dirty="0">
                <a:solidFill>
                  <a:srgbClr val="0000FF"/>
                </a:solidFill>
                <a:latin typeface="Times New Roman"/>
                <a:cs typeface="Times New Roman"/>
              </a:rPr>
              <a:t>	</a:t>
            </a:r>
            <a:r>
              <a:rPr sz="2300" spc="515" dirty="0">
                <a:solidFill>
                  <a:srgbClr val="0000FF"/>
                </a:solidFill>
                <a:latin typeface="Times New Roman"/>
                <a:cs typeface="Times New Roman"/>
              </a:rPr>
              <a:t>)</a:t>
            </a:r>
            <a:endParaRPr sz="2300">
              <a:latin typeface="Times New Roman"/>
              <a:cs typeface="Times New Roman"/>
            </a:endParaRPr>
          </a:p>
        </p:txBody>
      </p:sp>
      <p:sp>
        <p:nvSpPr>
          <p:cNvPr id="17" name="object 17"/>
          <p:cNvSpPr txBox="1"/>
          <p:nvPr/>
        </p:nvSpPr>
        <p:spPr>
          <a:xfrm>
            <a:off x="5913755" y="3384551"/>
            <a:ext cx="2425700" cy="626454"/>
          </a:xfrm>
          <a:prstGeom prst="rect">
            <a:avLst/>
          </a:prstGeom>
        </p:spPr>
        <p:txBody>
          <a:bodyPr vert="horz" wrap="square" lIns="0" tIns="12700" rIns="0" bIns="0" rtlCol="0">
            <a:spAutoFit/>
          </a:bodyPr>
          <a:lstStyle/>
          <a:p>
            <a:pPr marL="38099">
              <a:lnSpc>
                <a:spcPts val="2155"/>
              </a:lnSpc>
              <a:spcBef>
                <a:spcPts val="100"/>
              </a:spcBef>
            </a:pPr>
            <a:r>
              <a:rPr dirty="0">
                <a:solidFill>
                  <a:srgbClr val="3333CC"/>
                </a:solidFill>
                <a:latin typeface="Arial"/>
                <a:cs typeface="Arial"/>
              </a:rPr>
              <a:t>(usually</a:t>
            </a:r>
            <a:r>
              <a:rPr spc="-31" dirty="0">
                <a:solidFill>
                  <a:srgbClr val="3333CC"/>
                </a:solidFill>
                <a:latin typeface="Arial"/>
                <a:cs typeface="Arial"/>
              </a:rPr>
              <a:t> </a:t>
            </a:r>
            <a:r>
              <a:rPr dirty="0">
                <a:solidFill>
                  <a:srgbClr val="3333CC"/>
                </a:solidFill>
                <a:latin typeface="Arial"/>
                <a:cs typeface="Arial"/>
              </a:rPr>
              <a:t>assumed</a:t>
            </a:r>
            <a:r>
              <a:rPr spc="-20" dirty="0">
                <a:solidFill>
                  <a:srgbClr val="3333CC"/>
                </a:solidFill>
                <a:latin typeface="Arial"/>
                <a:cs typeface="Arial"/>
              </a:rPr>
              <a:t> </a:t>
            </a:r>
            <a:r>
              <a:rPr dirty="0">
                <a:solidFill>
                  <a:srgbClr val="3333CC"/>
                </a:solidFill>
                <a:latin typeface="Arial"/>
                <a:cs typeface="Arial"/>
              </a:rPr>
              <a:t>to</a:t>
            </a:r>
            <a:r>
              <a:rPr spc="-25" dirty="0">
                <a:solidFill>
                  <a:srgbClr val="3333CC"/>
                </a:solidFill>
                <a:latin typeface="Arial"/>
                <a:cs typeface="Arial"/>
              </a:rPr>
              <a:t> be</a:t>
            </a:r>
            <a:endParaRPr>
              <a:latin typeface="Arial"/>
              <a:cs typeface="Arial"/>
            </a:endParaRPr>
          </a:p>
          <a:p>
            <a:pPr marL="38099">
              <a:lnSpc>
                <a:spcPts val="2875"/>
              </a:lnSpc>
            </a:pPr>
            <a:r>
              <a:rPr spc="-11" dirty="0">
                <a:solidFill>
                  <a:srgbClr val="3333CC"/>
                </a:solidFill>
                <a:latin typeface="Arial"/>
                <a:cs typeface="Arial"/>
              </a:rPr>
              <a:t>s</a:t>
            </a:r>
            <a:r>
              <a:rPr spc="-15" baseline="-20833" dirty="0">
                <a:solidFill>
                  <a:srgbClr val="3333CC"/>
                </a:solidFill>
                <a:latin typeface="Arial"/>
                <a:cs typeface="Arial"/>
              </a:rPr>
              <a:t>2</a:t>
            </a:r>
            <a:r>
              <a:rPr spc="-11" dirty="0">
                <a:solidFill>
                  <a:srgbClr val="3333CC"/>
                </a:solidFill>
                <a:latin typeface="Arial"/>
                <a:cs typeface="Arial"/>
              </a:rPr>
              <a:t>=s)</a:t>
            </a:r>
            <a:endParaRPr>
              <a:latin typeface="Arial"/>
              <a:cs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r>
              <a:rPr spc="-25" dirty="0"/>
              <a:t>86</a:t>
            </a:r>
          </a:p>
        </p:txBody>
      </p:sp>
      <p:sp>
        <p:nvSpPr>
          <p:cNvPr id="2" name="object 2"/>
          <p:cNvSpPr txBox="1">
            <a:spLocks noGrp="1"/>
          </p:cNvSpPr>
          <p:nvPr>
            <p:ph type="title"/>
          </p:nvPr>
        </p:nvSpPr>
        <p:spPr>
          <a:xfrm>
            <a:off x="901091" y="520954"/>
            <a:ext cx="1821180" cy="382156"/>
          </a:xfrm>
          <a:prstGeom prst="rect">
            <a:avLst/>
          </a:prstGeom>
        </p:spPr>
        <p:txBody>
          <a:bodyPr vert="horz" wrap="square" lIns="0" tIns="12700" rIns="0" bIns="0" rtlCol="0">
            <a:spAutoFit/>
          </a:bodyPr>
          <a:lstStyle/>
          <a:p>
            <a:pPr marL="12700">
              <a:spcBef>
                <a:spcPts val="100"/>
              </a:spcBef>
            </a:pPr>
            <a:r>
              <a:rPr sz="2400" dirty="0"/>
              <a:t>EXERCISE</a:t>
            </a:r>
            <a:r>
              <a:rPr sz="2400" spc="-40" dirty="0"/>
              <a:t> </a:t>
            </a:r>
            <a:r>
              <a:rPr sz="2400" spc="-51" dirty="0"/>
              <a:t>4</a:t>
            </a:r>
            <a:endParaRPr sz="2400"/>
          </a:p>
        </p:txBody>
      </p:sp>
      <p:sp>
        <p:nvSpPr>
          <p:cNvPr id="3" name="object 3"/>
          <p:cNvSpPr txBox="1"/>
          <p:nvPr/>
        </p:nvSpPr>
        <p:spPr>
          <a:xfrm>
            <a:off x="875694" y="1650240"/>
            <a:ext cx="4331335" cy="289823"/>
          </a:xfrm>
          <a:prstGeom prst="rect">
            <a:avLst/>
          </a:prstGeom>
        </p:spPr>
        <p:txBody>
          <a:bodyPr vert="horz" wrap="square" lIns="0" tIns="12700" rIns="0" bIns="0" rtlCol="0">
            <a:spAutoFit/>
          </a:bodyPr>
          <a:lstStyle/>
          <a:p>
            <a:pPr marL="38099">
              <a:spcBef>
                <a:spcPts val="100"/>
              </a:spcBef>
            </a:pPr>
            <a:r>
              <a:rPr dirty="0">
                <a:latin typeface="Arial"/>
                <a:cs typeface="Arial"/>
              </a:rPr>
              <a:t>Mean</a:t>
            </a:r>
            <a:r>
              <a:rPr spc="-11" dirty="0">
                <a:latin typeface="Arial"/>
                <a:cs typeface="Arial"/>
              </a:rPr>
              <a:t> </a:t>
            </a:r>
            <a:r>
              <a:rPr dirty="0">
                <a:latin typeface="Arial"/>
                <a:cs typeface="Arial"/>
              </a:rPr>
              <a:t>PCV</a:t>
            </a:r>
            <a:r>
              <a:rPr spc="-11" dirty="0">
                <a:latin typeface="Arial"/>
                <a:cs typeface="Arial"/>
              </a:rPr>
              <a:t> </a:t>
            </a:r>
            <a:r>
              <a:rPr dirty="0">
                <a:latin typeface="Arial"/>
                <a:cs typeface="Arial"/>
              </a:rPr>
              <a:t>of</a:t>
            </a:r>
            <a:r>
              <a:rPr spc="-11" dirty="0">
                <a:latin typeface="Arial"/>
                <a:cs typeface="Arial"/>
              </a:rPr>
              <a:t> </a:t>
            </a:r>
            <a:r>
              <a:rPr dirty="0">
                <a:latin typeface="Arial"/>
                <a:cs typeface="Arial"/>
              </a:rPr>
              <a:t>control</a:t>
            </a:r>
            <a:r>
              <a:rPr spc="-20" dirty="0">
                <a:latin typeface="Arial"/>
                <a:cs typeface="Arial"/>
              </a:rPr>
              <a:t> </a:t>
            </a:r>
            <a:r>
              <a:rPr dirty="0">
                <a:latin typeface="Arial"/>
                <a:cs typeface="Arial"/>
              </a:rPr>
              <a:t>group</a:t>
            </a:r>
            <a:r>
              <a:rPr spc="15" dirty="0">
                <a:latin typeface="Arial"/>
                <a:cs typeface="Arial"/>
              </a:rPr>
              <a:t> </a:t>
            </a:r>
            <a:r>
              <a:rPr spc="-20" dirty="0">
                <a:latin typeface="Arial"/>
                <a:cs typeface="Arial"/>
              </a:rPr>
              <a:t>(</a:t>
            </a:r>
            <a:r>
              <a:rPr spc="-20" dirty="0">
                <a:latin typeface="Symbol"/>
                <a:cs typeface="Symbol"/>
              </a:rPr>
              <a:t></a:t>
            </a:r>
            <a:r>
              <a:rPr spc="-31" baseline="-20833" dirty="0">
                <a:latin typeface="Arial"/>
                <a:cs typeface="Arial"/>
              </a:rPr>
              <a:t>2</a:t>
            </a:r>
            <a:r>
              <a:rPr spc="-20" dirty="0">
                <a:latin typeface="Arial"/>
                <a:cs typeface="Arial"/>
              </a:rPr>
              <a:t>)</a:t>
            </a:r>
            <a:endParaRPr>
              <a:latin typeface="Arial"/>
              <a:cs typeface="Arial"/>
            </a:endParaRPr>
          </a:p>
        </p:txBody>
      </p:sp>
      <p:sp>
        <p:nvSpPr>
          <p:cNvPr id="4" name="object 4"/>
          <p:cNvSpPr txBox="1"/>
          <p:nvPr/>
        </p:nvSpPr>
        <p:spPr>
          <a:xfrm>
            <a:off x="5473700" y="1650240"/>
            <a:ext cx="880744" cy="289823"/>
          </a:xfrm>
          <a:prstGeom prst="rect">
            <a:avLst/>
          </a:prstGeom>
        </p:spPr>
        <p:txBody>
          <a:bodyPr vert="horz" wrap="square" lIns="0" tIns="12700" rIns="0" bIns="0" rtlCol="0">
            <a:spAutoFit/>
          </a:bodyPr>
          <a:lstStyle/>
          <a:p>
            <a:pPr marL="12700">
              <a:spcBef>
                <a:spcPts val="100"/>
              </a:spcBef>
            </a:pPr>
            <a:r>
              <a:rPr dirty="0">
                <a:latin typeface="Arial"/>
                <a:cs typeface="Arial"/>
              </a:rPr>
              <a:t>= </a:t>
            </a:r>
            <a:r>
              <a:rPr spc="-20" dirty="0">
                <a:latin typeface="Arial"/>
                <a:cs typeface="Arial"/>
              </a:rPr>
              <a:t>33.0</a:t>
            </a:r>
            <a:endParaRPr>
              <a:latin typeface="Arial"/>
              <a:cs typeface="Arial"/>
            </a:endParaRPr>
          </a:p>
        </p:txBody>
      </p:sp>
      <p:graphicFrame>
        <p:nvGraphicFramePr>
          <p:cNvPr id="5" name="object 5"/>
          <p:cNvGraphicFramePr>
            <a:graphicFrameLocks noGrp="1"/>
          </p:cNvGraphicFramePr>
          <p:nvPr/>
        </p:nvGraphicFramePr>
        <p:xfrm>
          <a:off x="882040" y="2313983"/>
          <a:ext cx="5998210" cy="2553760"/>
        </p:xfrm>
        <a:graphic>
          <a:graphicData uri="http://schemas.openxmlformats.org/drawingml/2006/table">
            <a:tbl>
              <a:tblPr firstRow="1" bandRow="1">
                <a:tableStyleId>{2D5ABB26-0587-4C30-8999-92F81FD0307C}</a:tableStyleId>
              </a:tblPr>
              <a:tblGrid>
                <a:gridCol w="4514851">
                  <a:extLst>
                    <a:ext uri="{9D8B030D-6E8A-4147-A177-3AD203B41FA5}">
                      <a16:colId xmlns:a16="http://schemas.microsoft.com/office/drawing/2014/main" val="20000"/>
                    </a:ext>
                  </a:extLst>
                </a:gridCol>
                <a:gridCol w="348615">
                  <a:extLst>
                    <a:ext uri="{9D8B030D-6E8A-4147-A177-3AD203B41FA5}">
                      <a16:colId xmlns:a16="http://schemas.microsoft.com/office/drawing/2014/main" val="20001"/>
                    </a:ext>
                  </a:extLst>
                </a:gridCol>
                <a:gridCol w="1134744">
                  <a:extLst>
                    <a:ext uri="{9D8B030D-6E8A-4147-A177-3AD203B41FA5}">
                      <a16:colId xmlns:a16="http://schemas.microsoft.com/office/drawing/2014/main" val="20002"/>
                    </a:ext>
                  </a:extLst>
                </a:gridCol>
              </a:tblGrid>
              <a:tr h="492125">
                <a:tc>
                  <a:txBody>
                    <a:bodyPr/>
                    <a:lstStyle/>
                    <a:p>
                      <a:pPr marL="31750">
                        <a:lnSpc>
                          <a:spcPts val="2655"/>
                        </a:lnSpc>
                      </a:pPr>
                      <a:r>
                        <a:rPr sz="2400" dirty="0">
                          <a:latin typeface="Arial"/>
                          <a:cs typeface="Arial"/>
                        </a:rPr>
                        <a:t>S.D.</a:t>
                      </a:r>
                      <a:r>
                        <a:rPr sz="2400" spc="-30" dirty="0">
                          <a:latin typeface="Arial"/>
                          <a:cs typeface="Arial"/>
                        </a:rPr>
                        <a:t> </a:t>
                      </a:r>
                      <a:r>
                        <a:rPr sz="2400" dirty="0">
                          <a:latin typeface="Arial"/>
                          <a:cs typeface="Arial"/>
                        </a:rPr>
                        <a:t>of</a:t>
                      </a:r>
                      <a:r>
                        <a:rPr sz="2400" spc="-15" dirty="0">
                          <a:latin typeface="Arial"/>
                          <a:cs typeface="Arial"/>
                        </a:rPr>
                        <a:t> </a:t>
                      </a:r>
                      <a:r>
                        <a:rPr sz="2400" dirty="0">
                          <a:latin typeface="Arial"/>
                          <a:cs typeface="Arial"/>
                        </a:rPr>
                        <a:t>PCV</a:t>
                      </a:r>
                      <a:r>
                        <a:rPr sz="2400" spc="-25" dirty="0">
                          <a:latin typeface="Arial"/>
                          <a:cs typeface="Arial"/>
                        </a:rPr>
                        <a:t> </a:t>
                      </a:r>
                      <a:r>
                        <a:rPr sz="2400" dirty="0">
                          <a:latin typeface="Arial"/>
                          <a:cs typeface="Arial"/>
                        </a:rPr>
                        <a:t>of</a:t>
                      </a:r>
                      <a:r>
                        <a:rPr sz="2400" spc="-15" dirty="0">
                          <a:latin typeface="Arial"/>
                          <a:cs typeface="Arial"/>
                        </a:rPr>
                        <a:t> </a:t>
                      </a:r>
                      <a:r>
                        <a:rPr sz="2400" dirty="0">
                          <a:latin typeface="Arial"/>
                          <a:cs typeface="Arial"/>
                        </a:rPr>
                        <a:t>control</a:t>
                      </a:r>
                      <a:r>
                        <a:rPr sz="2400" spc="-15" dirty="0">
                          <a:latin typeface="Arial"/>
                          <a:cs typeface="Arial"/>
                        </a:rPr>
                        <a:t> </a:t>
                      </a:r>
                      <a:r>
                        <a:rPr sz="2400" dirty="0">
                          <a:latin typeface="Arial"/>
                          <a:cs typeface="Arial"/>
                        </a:rPr>
                        <a:t>group</a:t>
                      </a:r>
                      <a:r>
                        <a:rPr sz="2400" spc="5" dirty="0">
                          <a:latin typeface="Arial"/>
                          <a:cs typeface="Arial"/>
                        </a:rPr>
                        <a:t> </a:t>
                      </a:r>
                      <a:r>
                        <a:rPr sz="2400" spc="-20" dirty="0">
                          <a:latin typeface="Arial"/>
                          <a:cs typeface="Arial"/>
                        </a:rPr>
                        <a:t>(s</a:t>
                      </a:r>
                      <a:r>
                        <a:rPr sz="2400" spc="-30" baseline="-20833" dirty="0">
                          <a:latin typeface="Arial"/>
                          <a:cs typeface="Arial"/>
                        </a:rPr>
                        <a:t>2</a:t>
                      </a:r>
                      <a:r>
                        <a:rPr sz="2400" spc="-20" dirty="0">
                          <a:latin typeface="Arial"/>
                          <a:cs typeface="Arial"/>
                        </a:rPr>
                        <a:t>)</a:t>
                      </a:r>
                      <a:endParaRPr sz="2400">
                        <a:latin typeface="Arial"/>
                        <a:cs typeface="Arial"/>
                      </a:endParaRPr>
                    </a:p>
                  </a:txBody>
                  <a:tcPr marL="0" marR="0" marT="0" marB="0"/>
                </a:tc>
                <a:tc>
                  <a:txBody>
                    <a:bodyPr/>
                    <a:lstStyle/>
                    <a:p>
                      <a:pPr algn="ctr">
                        <a:lnSpc>
                          <a:spcPts val="2655"/>
                        </a:lnSpc>
                      </a:pPr>
                      <a:r>
                        <a:rPr sz="2400" dirty="0">
                          <a:latin typeface="Arial"/>
                          <a:cs typeface="Arial"/>
                        </a:rPr>
                        <a:t>=</a:t>
                      </a:r>
                      <a:endParaRPr sz="2400">
                        <a:latin typeface="Arial"/>
                        <a:cs typeface="Arial"/>
                      </a:endParaRPr>
                    </a:p>
                  </a:txBody>
                  <a:tcPr marL="0" marR="0" marT="0" marB="0"/>
                </a:tc>
                <a:tc>
                  <a:txBody>
                    <a:bodyPr/>
                    <a:lstStyle/>
                    <a:p>
                      <a:pPr marL="81280">
                        <a:lnSpc>
                          <a:spcPts val="2655"/>
                        </a:lnSpc>
                      </a:pPr>
                      <a:r>
                        <a:rPr sz="2400" spc="-25" dirty="0">
                          <a:latin typeface="Arial"/>
                          <a:cs typeface="Arial"/>
                        </a:rPr>
                        <a:t>5.0</a:t>
                      </a:r>
                      <a:endParaRPr sz="2400">
                        <a:latin typeface="Arial"/>
                        <a:cs typeface="Arial"/>
                      </a:endParaRPr>
                    </a:p>
                  </a:txBody>
                  <a:tcPr marL="0" marR="0" marT="0" marB="0"/>
                </a:tc>
                <a:extLst>
                  <a:ext uri="{0D108BD9-81ED-4DB2-BD59-A6C34878D82A}">
                    <a16:rowId xmlns:a16="http://schemas.microsoft.com/office/drawing/2014/main" val="10000"/>
                  </a:ext>
                </a:extLst>
              </a:tr>
              <a:tr h="831851">
                <a:tc>
                  <a:txBody>
                    <a:bodyPr/>
                    <a:lstStyle/>
                    <a:p>
                      <a:pPr marL="31750">
                        <a:lnSpc>
                          <a:spcPct val="100000"/>
                        </a:lnSpc>
                        <a:spcBef>
                          <a:spcPts val="790"/>
                        </a:spcBef>
                        <a:tabLst>
                          <a:tab pos="2709545" algn="l"/>
                        </a:tabLst>
                      </a:pPr>
                      <a:r>
                        <a:rPr sz="2400" dirty="0">
                          <a:latin typeface="Arial"/>
                          <a:cs typeface="Arial"/>
                        </a:rPr>
                        <a:t>Expected</a:t>
                      </a:r>
                      <a:r>
                        <a:rPr sz="2400" spc="-25" dirty="0">
                          <a:latin typeface="Arial"/>
                          <a:cs typeface="Arial"/>
                        </a:rPr>
                        <a:t> </a:t>
                      </a:r>
                      <a:r>
                        <a:rPr sz="2400" spc="-10" dirty="0">
                          <a:latin typeface="Arial"/>
                          <a:cs typeface="Arial"/>
                        </a:rPr>
                        <a:t>increase</a:t>
                      </a:r>
                      <a:r>
                        <a:rPr sz="2400" dirty="0">
                          <a:latin typeface="Arial"/>
                          <a:cs typeface="Arial"/>
                        </a:rPr>
                        <a:t>	D</a:t>
                      </a:r>
                      <a:r>
                        <a:rPr sz="2400" spc="-15" dirty="0">
                          <a:latin typeface="Arial"/>
                          <a:cs typeface="Arial"/>
                        </a:rPr>
                        <a:t> </a:t>
                      </a:r>
                      <a:r>
                        <a:rPr sz="2400" dirty="0">
                          <a:latin typeface="Arial"/>
                          <a:cs typeface="Arial"/>
                        </a:rPr>
                        <a:t>(</a:t>
                      </a:r>
                      <a:r>
                        <a:rPr sz="2400" dirty="0">
                          <a:latin typeface="Symbol"/>
                          <a:cs typeface="Symbol"/>
                        </a:rPr>
                        <a:t></a:t>
                      </a:r>
                      <a:r>
                        <a:rPr sz="2400" baseline="-20833" dirty="0">
                          <a:latin typeface="Arial"/>
                          <a:cs typeface="Arial"/>
                        </a:rPr>
                        <a:t>1</a:t>
                      </a:r>
                      <a:r>
                        <a:rPr sz="2400" spc="7" baseline="-20833" dirty="0">
                          <a:latin typeface="Arial"/>
                          <a:cs typeface="Arial"/>
                        </a:rPr>
                        <a:t> </a:t>
                      </a:r>
                      <a:r>
                        <a:rPr sz="2400" dirty="0">
                          <a:latin typeface="Arial"/>
                          <a:cs typeface="Arial"/>
                        </a:rPr>
                        <a:t>-</a:t>
                      </a:r>
                      <a:r>
                        <a:rPr sz="2400" spc="-15" dirty="0">
                          <a:latin typeface="Arial"/>
                          <a:cs typeface="Arial"/>
                        </a:rPr>
                        <a:t> </a:t>
                      </a:r>
                      <a:r>
                        <a:rPr sz="2400" spc="-25" dirty="0">
                          <a:latin typeface="Symbol"/>
                          <a:cs typeface="Symbol"/>
                        </a:rPr>
                        <a:t></a:t>
                      </a:r>
                      <a:r>
                        <a:rPr sz="2400" spc="-37" baseline="-20833" dirty="0">
                          <a:latin typeface="Arial"/>
                          <a:cs typeface="Arial"/>
                        </a:rPr>
                        <a:t>2</a:t>
                      </a:r>
                      <a:r>
                        <a:rPr sz="2400" spc="-25" dirty="0">
                          <a:latin typeface="Arial"/>
                          <a:cs typeface="Arial"/>
                        </a:rPr>
                        <a:t>)</a:t>
                      </a:r>
                      <a:endParaRPr sz="2400">
                        <a:latin typeface="Arial"/>
                        <a:cs typeface="Arial"/>
                      </a:endParaRPr>
                    </a:p>
                  </a:txBody>
                  <a:tcPr marL="0" marR="0" marT="100331" marB="0"/>
                </a:tc>
                <a:tc>
                  <a:txBody>
                    <a:bodyPr/>
                    <a:lstStyle/>
                    <a:p>
                      <a:pPr marL="7620" algn="ctr">
                        <a:lnSpc>
                          <a:spcPct val="100000"/>
                        </a:lnSpc>
                        <a:spcBef>
                          <a:spcPts val="790"/>
                        </a:spcBef>
                      </a:pPr>
                      <a:r>
                        <a:rPr sz="2400" dirty="0">
                          <a:latin typeface="Arial"/>
                          <a:cs typeface="Arial"/>
                        </a:rPr>
                        <a:t>=</a:t>
                      </a:r>
                      <a:endParaRPr sz="2400">
                        <a:latin typeface="Arial"/>
                        <a:cs typeface="Arial"/>
                      </a:endParaRPr>
                    </a:p>
                  </a:txBody>
                  <a:tcPr marL="0" marR="0" marT="100331" marB="0"/>
                </a:tc>
                <a:tc>
                  <a:txBody>
                    <a:bodyPr/>
                    <a:lstStyle/>
                    <a:p>
                      <a:pPr marL="87630">
                        <a:lnSpc>
                          <a:spcPct val="100000"/>
                        </a:lnSpc>
                        <a:spcBef>
                          <a:spcPts val="790"/>
                        </a:spcBef>
                      </a:pPr>
                      <a:r>
                        <a:rPr sz="2400" dirty="0">
                          <a:latin typeface="Arial"/>
                          <a:cs typeface="Arial"/>
                        </a:rPr>
                        <a:t>2</a:t>
                      </a:r>
                      <a:endParaRPr sz="2400">
                        <a:latin typeface="Arial"/>
                        <a:cs typeface="Arial"/>
                      </a:endParaRPr>
                    </a:p>
                  </a:txBody>
                  <a:tcPr marL="0" marR="0" marT="100331" marB="0"/>
                </a:tc>
                <a:extLst>
                  <a:ext uri="{0D108BD9-81ED-4DB2-BD59-A6C34878D82A}">
                    <a16:rowId xmlns:a16="http://schemas.microsoft.com/office/drawing/2014/main" val="10001"/>
                  </a:ext>
                </a:extLst>
              </a:tr>
              <a:tr h="1229784">
                <a:tc>
                  <a:txBody>
                    <a:bodyPr/>
                    <a:lstStyle/>
                    <a:p>
                      <a:pPr marL="31750">
                        <a:lnSpc>
                          <a:spcPct val="100000"/>
                        </a:lnSpc>
                        <a:spcBef>
                          <a:spcPts val="790"/>
                        </a:spcBef>
                        <a:tabLst>
                          <a:tab pos="1200785" algn="l"/>
                        </a:tabLst>
                      </a:pPr>
                      <a:r>
                        <a:rPr sz="2400" dirty="0">
                          <a:latin typeface="Arial"/>
                          <a:cs typeface="Arial"/>
                        </a:rPr>
                        <a:t>95%</a:t>
                      </a:r>
                      <a:r>
                        <a:rPr sz="2400" spc="-10" dirty="0">
                          <a:latin typeface="Arial"/>
                          <a:cs typeface="Arial"/>
                        </a:rPr>
                        <a:t> </a:t>
                      </a:r>
                      <a:r>
                        <a:rPr sz="2400" spc="-25" dirty="0">
                          <a:latin typeface="Arial"/>
                          <a:cs typeface="Arial"/>
                        </a:rPr>
                        <a:t>CI</a:t>
                      </a:r>
                      <a:r>
                        <a:rPr sz="2400" dirty="0">
                          <a:latin typeface="Arial"/>
                          <a:cs typeface="Arial"/>
                        </a:rPr>
                        <a:t>	of</a:t>
                      </a:r>
                      <a:r>
                        <a:rPr sz="2400" spc="-15" dirty="0">
                          <a:latin typeface="Arial"/>
                          <a:cs typeface="Arial"/>
                        </a:rPr>
                        <a:t> </a:t>
                      </a:r>
                      <a:r>
                        <a:rPr sz="2400" dirty="0">
                          <a:latin typeface="Arial"/>
                          <a:cs typeface="Arial"/>
                        </a:rPr>
                        <a:t>D</a:t>
                      </a:r>
                      <a:r>
                        <a:rPr sz="2400" spc="-5" dirty="0">
                          <a:latin typeface="Arial"/>
                          <a:cs typeface="Arial"/>
                        </a:rPr>
                        <a:t> </a:t>
                      </a:r>
                      <a:r>
                        <a:rPr sz="2400" dirty="0">
                          <a:latin typeface="Arial"/>
                          <a:cs typeface="Arial"/>
                        </a:rPr>
                        <a:t>(</a:t>
                      </a:r>
                      <a:r>
                        <a:rPr sz="2400" dirty="0">
                          <a:latin typeface="Symbol"/>
                          <a:cs typeface="Symbol"/>
                        </a:rPr>
                        <a:t></a:t>
                      </a:r>
                      <a:r>
                        <a:rPr sz="2400" baseline="-20833" dirty="0">
                          <a:latin typeface="Arial"/>
                          <a:cs typeface="Arial"/>
                        </a:rPr>
                        <a:t>1</a:t>
                      </a:r>
                      <a:r>
                        <a:rPr sz="2400" spc="-7" baseline="-20833" dirty="0">
                          <a:latin typeface="Arial"/>
                          <a:cs typeface="Arial"/>
                        </a:rPr>
                        <a:t> </a:t>
                      </a:r>
                      <a:r>
                        <a:rPr sz="2400" dirty="0">
                          <a:latin typeface="Arial"/>
                          <a:cs typeface="Arial"/>
                        </a:rPr>
                        <a:t>-</a:t>
                      </a:r>
                      <a:r>
                        <a:rPr sz="2400" spc="-5" dirty="0">
                          <a:latin typeface="Arial"/>
                          <a:cs typeface="Arial"/>
                        </a:rPr>
                        <a:t> </a:t>
                      </a:r>
                      <a:r>
                        <a:rPr sz="2400" spc="-25" dirty="0">
                          <a:latin typeface="Symbol"/>
                          <a:cs typeface="Symbol"/>
                        </a:rPr>
                        <a:t></a:t>
                      </a:r>
                      <a:r>
                        <a:rPr sz="2400" spc="-37" baseline="-20833" dirty="0">
                          <a:latin typeface="Arial"/>
                          <a:cs typeface="Arial"/>
                        </a:rPr>
                        <a:t>2</a:t>
                      </a:r>
                      <a:r>
                        <a:rPr sz="2400" spc="-25" dirty="0">
                          <a:latin typeface="Arial"/>
                          <a:cs typeface="Arial"/>
                        </a:rPr>
                        <a:t>)</a:t>
                      </a:r>
                      <a:endParaRPr sz="2400">
                        <a:latin typeface="Arial"/>
                        <a:cs typeface="Arial"/>
                      </a:endParaRPr>
                    </a:p>
                    <a:p>
                      <a:pPr marL="31750">
                        <a:lnSpc>
                          <a:spcPts val="2810"/>
                        </a:lnSpc>
                        <a:spcBef>
                          <a:spcPts val="2020"/>
                        </a:spcBef>
                      </a:pPr>
                      <a:r>
                        <a:rPr sz="2400" dirty="0">
                          <a:latin typeface="Arial"/>
                          <a:cs typeface="Arial"/>
                        </a:rPr>
                        <a:t>n = </a:t>
                      </a:r>
                      <a:r>
                        <a:rPr sz="2400" spc="-50" dirty="0">
                          <a:latin typeface="Arial"/>
                          <a:cs typeface="Arial"/>
                        </a:rPr>
                        <a:t>?</a:t>
                      </a:r>
                      <a:endParaRPr sz="2400">
                        <a:latin typeface="Arial"/>
                        <a:cs typeface="Arial"/>
                      </a:endParaRPr>
                    </a:p>
                  </a:txBody>
                  <a:tcPr marL="0" marR="0" marT="100331" marB="0"/>
                </a:tc>
                <a:tc>
                  <a:txBody>
                    <a:bodyPr/>
                    <a:lstStyle/>
                    <a:p>
                      <a:pPr marL="7620" algn="ctr">
                        <a:lnSpc>
                          <a:spcPct val="100000"/>
                        </a:lnSpc>
                        <a:spcBef>
                          <a:spcPts val="790"/>
                        </a:spcBef>
                      </a:pPr>
                      <a:r>
                        <a:rPr sz="2400" dirty="0">
                          <a:latin typeface="Arial"/>
                          <a:cs typeface="Arial"/>
                        </a:rPr>
                        <a:t>=</a:t>
                      </a:r>
                      <a:endParaRPr sz="2400">
                        <a:latin typeface="Arial"/>
                        <a:cs typeface="Arial"/>
                      </a:endParaRPr>
                    </a:p>
                  </a:txBody>
                  <a:tcPr marL="0" marR="0" marT="100331" marB="0"/>
                </a:tc>
                <a:tc>
                  <a:txBody>
                    <a:bodyPr/>
                    <a:lstStyle/>
                    <a:p>
                      <a:pPr marL="88265">
                        <a:lnSpc>
                          <a:spcPct val="100000"/>
                        </a:lnSpc>
                        <a:spcBef>
                          <a:spcPts val="790"/>
                        </a:spcBef>
                      </a:pPr>
                      <a:r>
                        <a:rPr sz="2400" dirty="0">
                          <a:latin typeface="Arial"/>
                          <a:cs typeface="Arial"/>
                        </a:rPr>
                        <a:t>1.5,</a:t>
                      </a:r>
                      <a:r>
                        <a:rPr sz="2400" spc="-25" dirty="0">
                          <a:latin typeface="Arial"/>
                          <a:cs typeface="Arial"/>
                        </a:rPr>
                        <a:t> 2.5</a:t>
                      </a:r>
                      <a:endParaRPr sz="2400">
                        <a:latin typeface="Arial"/>
                        <a:cs typeface="Arial"/>
                      </a:endParaRPr>
                    </a:p>
                  </a:txBody>
                  <a:tcPr marL="0" marR="0" marT="100331" marB="0"/>
                </a:tc>
                <a:extLst>
                  <a:ext uri="{0D108BD9-81ED-4DB2-BD59-A6C34878D82A}">
                    <a16:rowId xmlns:a16="http://schemas.microsoft.com/office/drawing/2014/main" val="10002"/>
                  </a:ext>
                </a:extLst>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80645" y="2498219"/>
            <a:ext cx="4980305" cy="690574"/>
          </a:xfrm>
          <a:prstGeom prst="rect">
            <a:avLst/>
          </a:prstGeom>
        </p:spPr>
        <p:txBody>
          <a:bodyPr vert="horz" wrap="square" lIns="0" tIns="13335" rIns="0" bIns="0" rtlCol="0">
            <a:spAutoFit/>
          </a:bodyPr>
          <a:lstStyle/>
          <a:p>
            <a:pPr marL="12700">
              <a:spcBef>
                <a:spcPts val="105"/>
              </a:spcBef>
            </a:pPr>
            <a:r>
              <a:rPr sz="4400" b="0" dirty="0">
                <a:latin typeface="Times New Roman"/>
                <a:cs typeface="Times New Roman"/>
              </a:rPr>
              <a:t>Study</a:t>
            </a:r>
            <a:r>
              <a:rPr sz="4400" b="0" spc="-11" dirty="0">
                <a:latin typeface="Times New Roman"/>
                <a:cs typeface="Times New Roman"/>
              </a:rPr>
              <a:t> implementation</a:t>
            </a:r>
            <a:endParaRPr sz="4400">
              <a:latin typeface="Times New Roman"/>
              <a:cs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025398"/>
            <a:ext cx="8869680" cy="4260782"/>
          </a:xfrm>
          <a:prstGeom prst="rect">
            <a:avLst/>
          </a:prstGeom>
        </p:spPr>
        <p:txBody>
          <a:bodyPr vert="horz" wrap="square" lIns="0" tIns="13335" rIns="0" bIns="0" rtlCol="0">
            <a:spAutoFit/>
          </a:bodyPr>
          <a:lstStyle/>
          <a:p>
            <a:pPr marL="12700">
              <a:spcBef>
                <a:spcPts val="105"/>
              </a:spcBef>
            </a:pPr>
            <a:r>
              <a:rPr sz="3200" dirty="0">
                <a:latin typeface="Times New Roman"/>
                <a:cs typeface="Times New Roman"/>
              </a:rPr>
              <a:t>Community</a:t>
            </a:r>
            <a:r>
              <a:rPr sz="3200" spc="-35" dirty="0">
                <a:latin typeface="Times New Roman"/>
                <a:cs typeface="Times New Roman"/>
              </a:rPr>
              <a:t> </a:t>
            </a:r>
            <a:r>
              <a:rPr sz="3200" spc="-11" dirty="0">
                <a:latin typeface="Times New Roman"/>
                <a:cs typeface="Times New Roman"/>
              </a:rPr>
              <a:t>Based:</a:t>
            </a:r>
            <a:endParaRPr sz="3200">
              <a:latin typeface="Times New Roman"/>
              <a:cs typeface="Times New Roman"/>
            </a:endParaRPr>
          </a:p>
          <a:p>
            <a:pPr marL="12700" marR="134617">
              <a:spcBef>
                <a:spcPts val="20"/>
              </a:spcBef>
              <a:tabLst>
                <a:tab pos="960731" algn="l"/>
              </a:tabLst>
            </a:pPr>
            <a:r>
              <a:rPr dirty="0">
                <a:solidFill>
                  <a:srgbClr val="0000FF"/>
                </a:solidFill>
                <a:latin typeface="Times New Roman"/>
                <a:cs typeface="Times New Roman"/>
              </a:rPr>
              <a:t>Palle</a:t>
            </a:r>
            <a:r>
              <a:rPr spc="-35" dirty="0">
                <a:solidFill>
                  <a:srgbClr val="0000FF"/>
                </a:solidFill>
                <a:latin typeface="Times New Roman"/>
                <a:cs typeface="Times New Roman"/>
              </a:rPr>
              <a:t> </a:t>
            </a:r>
            <a:r>
              <a:rPr dirty="0">
                <a:solidFill>
                  <a:srgbClr val="0000FF"/>
                </a:solidFill>
                <a:latin typeface="Times New Roman"/>
                <a:cs typeface="Times New Roman"/>
              </a:rPr>
              <a:t>Valentiner-Branth,</a:t>
            </a:r>
            <a:r>
              <a:rPr spc="-40" dirty="0">
                <a:solidFill>
                  <a:srgbClr val="0000FF"/>
                </a:solidFill>
                <a:latin typeface="Times New Roman"/>
                <a:cs typeface="Times New Roman"/>
              </a:rPr>
              <a:t> </a:t>
            </a:r>
            <a:r>
              <a:rPr dirty="0">
                <a:solidFill>
                  <a:srgbClr val="0000FF"/>
                </a:solidFill>
                <a:latin typeface="Times New Roman"/>
                <a:cs typeface="Times New Roman"/>
              </a:rPr>
              <a:t>PS Shrestha,</a:t>
            </a:r>
            <a:r>
              <a:rPr spc="5" dirty="0">
                <a:solidFill>
                  <a:srgbClr val="0000FF"/>
                </a:solidFill>
                <a:latin typeface="Times New Roman"/>
                <a:cs typeface="Times New Roman"/>
              </a:rPr>
              <a:t> </a:t>
            </a:r>
            <a:r>
              <a:rPr dirty="0">
                <a:solidFill>
                  <a:srgbClr val="0000FF"/>
                </a:solidFill>
                <a:latin typeface="Times New Roman"/>
                <a:cs typeface="Times New Roman"/>
              </a:rPr>
              <a:t>R</a:t>
            </a:r>
            <a:r>
              <a:rPr spc="-5" dirty="0">
                <a:solidFill>
                  <a:srgbClr val="0000FF"/>
                </a:solidFill>
                <a:latin typeface="Times New Roman"/>
                <a:cs typeface="Times New Roman"/>
              </a:rPr>
              <a:t> </a:t>
            </a:r>
            <a:r>
              <a:rPr dirty="0">
                <a:solidFill>
                  <a:srgbClr val="0000FF"/>
                </a:solidFill>
                <a:latin typeface="Times New Roman"/>
                <a:cs typeface="Times New Roman"/>
              </a:rPr>
              <a:t>K</a:t>
            </a:r>
            <a:r>
              <a:rPr spc="5" dirty="0">
                <a:solidFill>
                  <a:srgbClr val="0000FF"/>
                </a:solidFill>
                <a:latin typeface="Times New Roman"/>
                <a:cs typeface="Times New Roman"/>
              </a:rPr>
              <a:t> </a:t>
            </a:r>
            <a:r>
              <a:rPr dirty="0">
                <a:solidFill>
                  <a:srgbClr val="0000FF"/>
                </a:solidFill>
                <a:latin typeface="Times New Roman"/>
                <a:cs typeface="Times New Roman"/>
              </a:rPr>
              <a:t>Chandyo, M</a:t>
            </a:r>
            <a:r>
              <a:rPr spc="5" dirty="0">
                <a:solidFill>
                  <a:srgbClr val="0000FF"/>
                </a:solidFill>
                <a:latin typeface="Times New Roman"/>
                <a:cs typeface="Times New Roman"/>
              </a:rPr>
              <a:t> </a:t>
            </a:r>
            <a:r>
              <a:rPr dirty="0">
                <a:solidFill>
                  <a:srgbClr val="0000FF"/>
                </a:solidFill>
                <a:latin typeface="Times New Roman"/>
                <a:cs typeface="Times New Roman"/>
              </a:rPr>
              <a:t>Mathisen,</a:t>
            </a:r>
            <a:r>
              <a:rPr spc="-31" dirty="0">
                <a:solidFill>
                  <a:srgbClr val="0000FF"/>
                </a:solidFill>
                <a:latin typeface="Times New Roman"/>
                <a:cs typeface="Times New Roman"/>
              </a:rPr>
              <a:t> </a:t>
            </a:r>
            <a:r>
              <a:rPr spc="-51" dirty="0">
                <a:solidFill>
                  <a:srgbClr val="0000FF"/>
                </a:solidFill>
                <a:latin typeface="Times New Roman"/>
                <a:cs typeface="Times New Roman"/>
              </a:rPr>
              <a:t>S </a:t>
            </a:r>
            <a:r>
              <a:rPr dirty="0">
                <a:solidFill>
                  <a:srgbClr val="0000FF"/>
                </a:solidFill>
                <a:latin typeface="Times New Roman"/>
                <a:cs typeface="Times New Roman"/>
              </a:rPr>
              <a:t>Basnet,</a:t>
            </a:r>
            <a:r>
              <a:rPr spc="-25" dirty="0">
                <a:solidFill>
                  <a:srgbClr val="0000FF"/>
                </a:solidFill>
                <a:latin typeface="Times New Roman"/>
                <a:cs typeface="Times New Roman"/>
              </a:rPr>
              <a:t> </a:t>
            </a:r>
            <a:r>
              <a:rPr dirty="0">
                <a:solidFill>
                  <a:srgbClr val="0000FF"/>
                </a:solidFill>
                <a:latin typeface="Times New Roman"/>
                <a:cs typeface="Times New Roman"/>
              </a:rPr>
              <a:t>N</a:t>
            </a:r>
            <a:r>
              <a:rPr spc="-5" dirty="0">
                <a:solidFill>
                  <a:srgbClr val="0000FF"/>
                </a:solidFill>
                <a:latin typeface="Times New Roman"/>
                <a:cs typeface="Times New Roman"/>
              </a:rPr>
              <a:t> </a:t>
            </a:r>
            <a:r>
              <a:rPr dirty="0">
                <a:solidFill>
                  <a:srgbClr val="0000FF"/>
                </a:solidFill>
                <a:latin typeface="Times New Roman"/>
                <a:cs typeface="Times New Roman"/>
              </a:rPr>
              <a:t>Bhandari,</a:t>
            </a:r>
            <a:r>
              <a:rPr spc="-25" dirty="0">
                <a:solidFill>
                  <a:srgbClr val="0000FF"/>
                </a:solidFill>
                <a:latin typeface="Times New Roman"/>
                <a:cs typeface="Times New Roman"/>
              </a:rPr>
              <a:t> </a:t>
            </a:r>
            <a:r>
              <a:rPr dirty="0">
                <a:solidFill>
                  <a:srgbClr val="0000FF"/>
                </a:solidFill>
                <a:latin typeface="Times New Roman"/>
                <a:cs typeface="Times New Roman"/>
              </a:rPr>
              <a:t>RK</a:t>
            </a:r>
            <a:r>
              <a:rPr spc="-15" dirty="0">
                <a:solidFill>
                  <a:srgbClr val="0000FF"/>
                </a:solidFill>
                <a:latin typeface="Times New Roman"/>
                <a:cs typeface="Times New Roman"/>
              </a:rPr>
              <a:t> </a:t>
            </a:r>
            <a:r>
              <a:rPr dirty="0">
                <a:solidFill>
                  <a:srgbClr val="0000FF"/>
                </a:solidFill>
                <a:latin typeface="Times New Roman"/>
                <a:cs typeface="Times New Roman"/>
              </a:rPr>
              <a:t>Adhikari,</a:t>
            </a:r>
            <a:r>
              <a:rPr spc="-31" dirty="0">
                <a:solidFill>
                  <a:srgbClr val="0000FF"/>
                </a:solidFill>
                <a:latin typeface="Times New Roman"/>
                <a:cs typeface="Times New Roman"/>
              </a:rPr>
              <a:t> </a:t>
            </a:r>
            <a:r>
              <a:rPr dirty="0">
                <a:solidFill>
                  <a:srgbClr val="0000FF"/>
                </a:solidFill>
                <a:latin typeface="Times New Roman"/>
                <a:cs typeface="Times New Roman"/>
              </a:rPr>
              <a:t>Halvor</a:t>
            </a:r>
            <a:r>
              <a:rPr spc="-5" dirty="0">
                <a:solidFill>
                  <a:srgbClr val="0000FF"/>
                </a:solidFill>
                <a:latin typeface="Times New Roman"/>
                <a:cs typeface="Times New Roman"/>
              </a:rPr>
              <a:t> </a:t>
            </a:r>
            <a:r>
              <a:rPr dirty="0">
                <a:solidFill>
                  <a:srgbClr val="0000FF"/>
                </a:solidFill>
                <a:latin typeface="Times New Roman"/>
                <a:cs typeface="Times New Roman"/>
              </a:rPr>
              <a:t>Sommerfelt,</a:t>
            </a:r>
            <a:r>
              <a:rPr spc="-11" dirty="0">
                <a:solidFill>
                  <a:srgbClr val="0000FF"/>
                </a:solidFill>
                <a:latin typeface="Times New Roman"/>
                <a:cs typeface="Times New Roman"/>
              </a:rPr>
              <a:t> </a:t>
            </a:r>
            <a:r>
              <a:rPr dirty="0">
                <a:solidFill>
                  <a:srgbClr val="0000FF"/>
                </a:solidFill>
                <a:latin typeface="Times New Roman"/>
                <a:cs typeface="Times New Roman"/>
              </a:rPr>
              <a:t>and</a:t>
            </a:r>
            <a:r>
              <a:rPr spc="-5" dirty="0">
                <a:solidFill>
                  <a:srgbClr val="0000FF"/>
                </a:solidFill>
                <a:latin typeface="Times New Roman"/>
                <a:cs typeface="Times New Roman"/>
              </a:rPr>
              <a:t> </a:t>
            </a:r>
            <a:r>
              <a:rPr dirty="0">
                <a:solidFill>
                  <a:srgbClr val="0000FF"/>
                </a:solidFill>
                <a:latin typeface="Times New Roman"/>
                <a:cs typeface="Times New Roman"/>
              </a:rPr>
              <a:t>Tor</a:t>
            </a:r>
            <a:r>
              <a:rPr spc="-15" dirty="0">
                <a:solidFill>
                  <a:srgbClr val="0000FF"/>
                </a:solidFill>
                <a:latin typeface="Times New Roman"/>
                <a:cs typeface="Times New Roman"/>
              </a:rPr>
              <a:t> </a:t>
            </a:r>
            <a:r>
              <a:rPr spc="-51" dirty="0">
                <a:solidFill>
                  <a:srgbClr val="0000FF"/>
                </a:solidFill>
                <a:latin typeface="Times New Roman"/>
                <a:cs typeface="Times New Roman"/>
              </a:rPr>
              <a:t>A </a:t>
            </a:r>
            <a:r>
              <a:rPr spc="-11" dirty="0">
                <a:solidFill>
                  <a:srgbClr val="0000FF"/>
                </a:solidFill>
                <a:latin typeface="Times New Roman"/>
                <a:cs typeface="Times New Roman"/>
              </a:rPr>
              <a:t>Strand</a:t>
            </a:r>
            <a:r>
              <a:rPr dirty="0">
                <a:solidFill>
                  <a:srgbClr val="0000FF"/>
                </a:solidFill>
                <a:latin typeface="Times New Roman"/>
                <a:cs typeface="Times New Roman"/>
              </a:rPr>
              <a:t>	</a:t>
            </a:r>
            <a:r>
              <a:rPr b="1" dirty="0">
                <a:solidFill>
                  <a:srgbClr val="0000FF"/>
                </a:solidFill>
                <a:latin typeface="Times New Roman"/>
                <a:cs typeface="Times New Roman"/>
              </a:rPr>
              <a:t>A</a:t>
            </a:r>
            <a:r>
              <a:rPr b="1" spc="-5" dirty="0">
                <a:solidFill>
                  <a:srgbClr val="0000FF"/>
                </a:solidFill>
                <a:latin typeface="Times New Roman"/>
                <a:cs typeface="Times New Roman"/>
              </a:rPr>
              <a:t> </a:t>
            </a:r>
            <a:r>
              <a:rPr b="1" dirty="0">
                <a:solidFill>
                  <a:srgbClr val="0000FF"/>
                </a:solidFill>
                <a:latin typeface="Times New Roman"/>
                <a:cs typeface="Times New Roman"/>
              </a:rPr>
              <a:t>randomized controlled</a:t>
            </a:r>
            <a:r>
              <a:rPr b="1" spc="-40" dirty="0">
                <a:solidFill>
                  <a:srgbClr val="0000FF"/>
                </a:solidFill>
                <a:latin typeface="Times New Roman"/>
                <a:cs typeface="Times New Roman"/>
              </a:rPr>
              <a:t> </a:t>
            </a:r>
            <a:r>
              <a:rPr b="1" dirty="0">
                <a:solidFill>
                  <a:srgbClr val="0000FF"/>
                </a:solidFill>
                <a:latin typeface="Times New Roman"/>
                <a:cs typeface="Times New Roman"/>
              </a:rPr>
              <a:t>trial</a:t>
            </a:r>
            <a:r>
              <a:rPr b="1" spc="-25" dirty="0">
                <a:solidFill>
                  <a:srgbClr val="0000FF"/>
                </a:solidFill>
                <a:latin typeface="Times New Roman"/>
                <a:cs typeface="Times New Roman"/>
              </a:rPr>
              <a:t> </a:t>
            </a:r>
            <a:r>
              <a:rPr b="1" dirty="0">
                <a:solidFill>
                  <a:srgbClr val="0000FF"/>
                </a:solidFill>
                <a:latin typeface="Times New Roman"/>
                <a:cs typeface="Times New Roman"/>
              </a:rPr>
              <a:t>of</a:t>
            </a:r>
            <a:r>
              <a:rPr b="1" spc="-5" dirty="0">
                <a:solidFill>
                  <a:srgbClr val="0000FF"/>
                </a:solidFill>
                <a:latin typeface="Times New Roman"/>
                <a:cs typeface="Times New Roman"/>
              </a:rPr>
              <a:t> </a:t>
            </a:r>
            <a:r>
              <a:rPr b="1" dirty="0">
                <a:solidFill>
                  <a:srgbClr val="0000FF"/>
                </a:solidFill>
                <a:latin typeface="Times New Roman"/>
                <a:cs typeface="Times New Roman"/>
              </a:rPr>
              <a:t>the effect</a:t>
            </a:r>
            <a:r>
              <a:rPr b="1" spc="-25" dirty="0">
                <a:solidFill>
                  <a:srgbClr val="0000FF"/>
                </a:solidFill>
                <a:latin typeface="Times New Roman"/>
                <a:cs typeface="Times New Roman"/>
              </a:rPr>
              <a:t> </a:t>
            </a:r>
            <a:r>
              <a:rPr b="1" dirty="0">
                <a:solidFill>
                  <a:srgbClr val="0000FF"/>
                </a:solidFill>
                <a:latin typeface="Times New Roman"/>
                <a:cs typeface="Times New Roman"/>
              </a:rPr>
              <a:t>of</a:t>
            </a:r>
            <a:r>
              <a:rPr b="1" spc="-5" dirty="0">
                <a:solidFill>
                  <a:srgbClr val="0000FF"/>
                </a:solidFill>
                <a:latin typeface="Times New Roman"/>
                <a:cs typeface="Times New Roman"/>
              </a:rPr>
              <a:t> </a:t>
            </a:r>
            <a:r>
              <a:rPr b="1" dirty="0">
                <a:solidFill>
                  <a:srgbClr val="0000FF"/>
                </a:solidFill>
                <a:latin typeface="Times New Roman"/>
                <a:cs typeface="Times New Roman"/>
              </a:rPr>
              <a:t>zinc</a:t>
            </a:r>
            <a:r>
              <a:rPr b="1" spc="11" dirty="0">
                <a:solidFill>
                  <a:srgbClr val="0000FF"/>
                </a:solidFill>
                <a:latin typeface="Times New Roman"/>
                <a:cs typeface="Times New Roman"/>
              </a:rPr>
              <a:t> </a:t>
            </a:r>
            <a:r>
              <a:rPr b="1" spc="-25" dirty="0">
                <a:solidFill>
                  <a:srgbClr val="0000FF"/>
                </a:solidFill>
                <a:latin typeface="Times New Roman"/>
                <a:cs typeface="Times New Roman"/>
              </a:rPr>
              <a:t>as </a:t>
            </a:r>
            <a:r>
              <a:rPr b="1" dirty="0">
                <a:solidFill>
                  <a:srgbClr val="0000FF"/>
                </a:solidFill>
                <a:latin typeface="Times New Roman"/>
                <a:cs typeface="Times New Roman"/>
              </a:rPr>
              <a:t>adjuvant</a:t>
            </a:r>
            <a:r>
              <a:rPr b="1" spc="-5" dirty="0">
                <a:solidFill>
                  <a:srgbClr val="0000FF"/>
                </a:solidFill>
                <a:latin typeface="Times New Roman"/>
                <a:cs typeface="Times New Roman"/>
              </a:rPr>
              <a:t> </a:t>
            </a:r>
            <a:r>
              <a:rPr b="1" dirty="0">
                <a:solidFill>
                  <a:srgbClr val="0000FF"/>
                </a:solidFill>
                <a:latin typeface="Times New Roman"/>
                <a:cs typeface="Times New Roman"/>
              </a:rPr>
              <a:t>therapy</a:t>
            </a:r>
            <a:r>
              <a:rPr b="1" spc="-11" dirty="0">
                <a:solidFill>
                  <a:srgbClr val="0000FF"/>
                </a:solidFill>
                <a:latin typeface="Times New Roman"/>
                <a:cs typeface="Times New Roman"/>
              </a:rPr>
              <a:t> </a:t>
            </a:r>
            <a:r>
              <a:rPr b="1" dirty="0">
                <a:solidFill>
                  <a:srgbClr val="0000FF"/>
                </a:solidFill>
                <a:latin typeface="Times New Roman"/>
                <a:cs typeface="Times New Roman"/>
              </a:rPr>
              <a:t>in children</a:t>
            </a:r>
            <a:r>
              <a:rPr b="1" spc="-20" dirty="0">
                <a:solidFill>
                  <a:srgbClr val="0000FF"/>
                </a:solidFill>
                <a:latin typeface="Times New Roman"/>
                <a:cs typeface="Times New Roman"/>
              </a:rPr>
              <a:t> </a:t>
            </a:r>
            <a:r>
              <a:rPr b="1" dirty="0">
                <a:solidFill>
                  <a:srgbClr val="0000FF"/>
                </a:solidFill>
                <a:latin typeface="Times New Roman"/>
                <a:cs typeface="Times New Roman"/>
              </a:rPr>
              <a:t>2–35 mo of</a:t>
            </a:r>
            <a:r>
              <a:rPr b="1" spc="5" dirty="0">
                <a:solidFill>
                  <a:srgbClr val="0000FF"/>
                </a:solidFill>
                <a:latin typeface="Times New Roman"/>
                <a:cs typeface="Times New Roman"/>
              </a:rPr>
              <a:t> </a:t>
            </a:r>
            <a:r>
              <a:rPr b="1" dirty="0">
                <a:solidFill>
                  <a:srgbClr val="0000FF"/>
                </a:solidFill>
                <a:latin typeface="Times New Roman"/>
                <a:cs typeface="Times New Roman"/>
              </a:rPr>
              <a:t>age</a:t>
            </a:r>
            <a:r>
              <a:rPr b="1" spc="-11" dirty="0">
                <a:solidFill>
                  <a:srgbClr val="0000FF"/>
                </a:solidFill>
                <a:latin typeface="Times New Roman"/>
                <a:cs typeface="Times New Roman"/>
              </a:rPr>
              <a:t> </a:t>
            </a:r>
            <a:r>
              <a:rPr b="1" dirty="0">
                <a:solidFill>
                  <a:srgbClr val="0000FF"/>
                </a:solidFill>
                <a:latin typeface="Times New Roman"/>
                <a:cs typeface="Times New Roman"/>
              </a:rPr>
              <a:t>with</a:t>
            </a:r>
            <a:r>
              <a:rPr b="1" spc="5" dirty="0">
                <a:solidFill>
                  <a:srgbClr val="0000FF"/>
                </a:solidFill>
                <a:latin typeface="Times New Roman"/>
                <a:cs typeface="Times New Roman"/>
              </a:rPr>
              <a:t> </a:t>
            </a:r>
            <a:r>
              <a:rPr b="1" dirty="0">
                <a:solidFill>
                  <a:srgbClr val="0000FF"/>
                </a:solidFill>
                <a:latin typeface="Times New Roman"/>
                <a:cs typeface="Times New Roman"/>
              </a:rPr>
              <a:t>severe</a:t>
            </a:r>
            <a:r>
              <a:rPr b="1" spc="-11" dirty="0">
                <a:solidFill>
                  <a:srgbClr val="0000FF"/>
                </a:solidFill>
                <a:latin typeface="Times New Roman"/>
                <a:cs typeface="Times New Roman"/>
              </a:rPr>
              <a:t> </a:t>
            </a:r>
            <a:r>
              <a:rPr b="1" dirty="0">
                <a:solidFill>
                  <a:srgbClr val="0000FF"/>
                </a:solidFill>
                <a:latin typeface="Times New Roman"/>
                <a:cs typeface="Times New Roman"/>
              </a:rPr>
              <a:t>or</a:t>
            </a:r>
            <a:r>
              <a:rPr b="1" spc="-11" dirty="0">
                <a:solidFill>
                  <a:srgbClr val="0000FF"/>
                </a:solidFill>
                <a:latin typeface="Times New Roman"/>
                <a:cs typeface="Times New Roman"/>
              </a:rPr>
              <a:t> </a:t>
            </a:r>
            <a:r>
              <a:rPr b="1" spc="-20" dirty="0">
                <a:solidFill>
                  <a:srgbClr val="0000FF"/>
                </a:solidFill>
                <a:latin typeface="Times New Roman"/>
                <a:cs typeface="Times New Roman"/>
              </a:rPr>
              <a:t>non- </a:t>
            </a:r>
            <a:r>
              <a:rPr b="1" dirty="0">
                <a:solidFill>
                  <a:srgbClr val="0000FF"/>
                </a:solidFill>
                <a:latin typeface="Times New Roman"/>
                <a:cs typeface="Times New Roman"/>
              </a:rPr>
              <a:t>severe</a:t>
            </a:r>
            <a:r>
              <a:rPr b="1" spc="-31" dirty="0">
                <a:solidFill>
                  <a:srgbClr val="0000FF"/>
                </a:solidFill>
                <a:latin typeface="Times New Roman"/>
                <a:cs typeface="Times New Roman"/>
              </a:rPr>
              <a:t> </a:t>
            </a:r>
            <a:r>
              <a:rPr b="1" dirty="0">
                <a:solidFill>
                  <a:srgbClr val="0000FF"/>
                </a:solidFill>
                <a:latin typeface="Times New Roman"/>
                <a:cs typeface="Times New Roman"/>
              </a:rPr>
              <a:t>pneumonia</a:t>
            </a:r>
            <a:r>
              <a:rPr b="1" spc="11" dirty="0">
                <a:solidFill>
                  <a:srgbClr val="0000FF"/>
                </a:solidFill>
                <a:latin typeface="Times New Roman"/>
                <a:cs typeface="Times New Roman"/>
              </a:rPr>
              <a:t> </a:t>
            </a:r>
            <a:r>
              <a:rPr b="1" dirty="0">
                <a:solidFill>
                  <a:srgbClr val="0000FF"/>
                </a:solidFill>
                <a:latin typeface="Times New Roman"/>
                <a:cs typeface="Times New Roman"/>
              </a:rPr>
              <a:t>in</a:t>
            </a:r>
            <a:r>
              <a:rPr b="1" spc="-11" dirty="0">
                <a:solidFill>
                  <a:srgbClr val="0000FF"/>
                </a:solidFill>
                <a:latin typeface="Times New Roman"/>
                <a:cs typeface="Times New Roman"/>
              </a:rPr>
              <a:t> </a:t>
            </a:r>
            <a:r>
              <a:rPr b="1" dirty="0">
                <a:solidFill>
                  <a:srgbClr val="0000FF"/>
                </a:solidFill>
                <a:latin typeface="Times New Roman"/>
                <a:cs typeface="Times New Roman"/>
              </a:rPr>
              <a:t>Bhaktapur,</a:t>
            </a:r>
            <a:r>
              <a:rPr b="1" spc="11" dirty="0">
                <a:solidFill>
                  <a:srgbClr val="0000FF"/>
                </a:solidFill>
                <a:latin typeface="Times New Roman"/>
                <a:cs typeface="Times New Roman"/>
              </a:rPr>
              <a:t> </a:t>
            </a:r>
            <a:r>
              <a:rPr b="1" dirty="0">
                <a:solidFill>
                  <a:srgbClr val="0000FF"/>
                </a:solidFill>
                <a:latin typeface="Times New Roman"/>
                <a:cs typeface="Times New Roman"/>
              </a:rPr>
              <a:t>Nepal</a:t>
            </a:r>
            <a:r>
              <a:rPr b="1" spc="11" dirty="0">
                <a:solidFill>
                  <a:srgbClr val="0000FF"/>
                </a:solidFill>
                <a:latin typeface="Times New Roman"/>
                <a:cs typeface="Times New Roman"/>
              </a:rPr>
              <a:t> </a:t>
            </a:r>
            <a:r>
              <a:rPr i="1" dirty="0">
                <a:solidFill>
                  <a:srgbClr val="0000FF"/>
                </a:solidFill>
                <a:latin typeface="Times New Roman"/>
                <a:cs typeface="Times New Roman"/>
              </a:rPr>
              <a:t>Am</a:t>
            </a:r>
            <a:r>
              <a:rPr i="1" spc="-11" dirty="0">
                <a:solidFill>
                  <a:srgbClr val="0000FF"/>
                </a:solidFill>
                <a:latin typeface="Times New Roman"/>
                <a:cs typeface="Times New Roman"/>
              </a:rPr>
              <a:t> </a:t>
            </a:r>
            <a:r>
              <a:rPr i="1" dirty="0">
                <a:solidFill>
                  <a:srgbClr val="0000FF"/>
                </a:solidFill>
                <a:latin typeface="Times New Roman"/>
                <a:cs typeface="Times New Roman"/>
              </a:rPr>
              <a:t>J Clin Nutr</a:t>
            </a:r>
            <a:r>
              <a:rPr i="1" spc="-5" dirty="0">
                <a:solidFill>
                  <a:srgbClr val="0000FF"/>
                </a:solidFill>
                <a:latin typeface="Times New Roman"/>
                <a:cs typeface="Times New Roman"/>
              </a:rPr>
              <a:t> </a:t>
            </a:r>
            <a:r>
              <a:rPr spc="-11" dirty="0">
                <a:solidFill>
                  <a:srgbClr val="0000FF"/>
                </a:solidFill>
                <a:latin typeface="Times New Roman"/>
                <a:cs typeface="Times New Roman"/>
              </a:rPr>
              <a:t>2010;91:1–8.</a:t>
            </a:r>
            <a:endParaRPr>
              <a:latin typeface="Times New Roman"/>
              <a:cs typeface="Times New Roman"/>
            </a:endParaRPr>
          </a:p>
          <a:p>
            <a:pPr>
              <a:spcBef>
                <a:spcPts val="20"/>
              </a:spcBef>
            </a:pPr>
            <a:endParaRPr sz="3200">
              <a:latin typeface="Times New Roman"/>
              <a:cs typeface="Times New Roman"/>
            </a:endParaRPr>
          </a:p>
          <a:p>
            <a:pPr marL="12700">
              <a:spcBef>
                <a:spcPts val="5"/>
              </a:spcBef>
            </a:pPr>
            <a:r>
              <a:rPr sz="3200" dirty="0">
                <a:latin typeface="Times New Roman"/>
                <a:cs typeface="Times New Roman"/>
              </a:rPr>
              <a:t>Hospital</a:t>
            </a:r>
            <a:r>
              <a:rPr sz="3200" spc="-15" dirty="0">
                <a:latin typeface="Times New Roman"/>
                <a:cs typeface="Times New Roman"/>
              </a:rPr>
              <a:t> </a:t>
            </a:r>
            <a:r>
              <a:rPr sz="3200" spc="-11" dirty="0">
                <a:latin typeface="Times New Roman"/>
                <a:cs typeface="Times New Roman"/>
              </a:rPr>
              <a:t>Based:</a:t>
            </a:r>
            <a:endParaRPr sz="3200">
              <a:latin typeface="Times New Roman"/>
              <a:cs typeface="Times New Roman"/>
            </a:endParaRPr>
          </a:p>
          <a:p>
            <a:pPr marL="12700">
              <a:spcBef>
                <a:spcPts val="20"/>
              </a:spcBef>
              <a:tabLst>
                <a:tab pos="7088963" algn="l"/>
              </a:tabLst>
            </a:pPr>
            <a:r>
              <a:rPr dirty="0">
                <a:solidFill>
                  <a:srgbClr val="0000CC"/>
                </a:solidFill>
                <a:latin typeface="Times New Roman"/>
                <a:cs typeface="Times New Roman"/>
              </a:rPr>
              <a:t>S</a:t>
            </a:r>
            <a:r>
              <a:rPr spc="-15" dirty="0">
                <a:solidFill>
                  <a:srgbClr val="0000CC"/>
                </a:solidFill>
                <a:latin typeface="Times New Roman"/>
                <a:cs typeface="Times New Roman"/>
              </a:rPr>
              <a:t> </a:t>
            </a:r>
            <a:r>
              <a:rPr dirty="0">
                <a:solidFill>
                  <a:srgbClr val="0000CC"/>
                </a:solidFill>
                <a:latin typeface="Times New Roman"/>
                <a:cs typeface="Times New Roman"/>
              </a:rPr>
              <a:t>Basnet,</a:t>
            </a:r>
            <a:r>
              <a:rPr spc="-15" dirty="0">
                <a:solidFill>
                  <a:srgbClr val="0000CC"/>
                </a:solidFill>
                <a:latin typeface="Times New Roman"/>
                <a:cs typeface="Times New Roman"/>
              </a:rPr>
              <a:t> </a:t>
            </a:r>
            <a:r>
              <a:rPr dirty="0">
                <a:solidFill>
                  <a:srgbClr val="0000CC"/>
                </a:solidFill>
                <a:latin typeface="Times New Roman"/>
                <a:cs typeface="Times New Roman"/>
              </a:rPr>
              <a:t>PS.</a:t>
            </a:r>
            <a:r>
              <a:rPr spc="11" dirty="0">
                <a:solidFill>
                  <a:srgbClr val="0000CC"/>
                </a:solidFill>
                <a:latin typeface="Times New Roman"/>
                <a:cs typeface="Times New Roman"/>
              </a:rPr>
              <a:t> </a:t>
            </a:r>
            <a:r>
              <a:rPr dirty="0">
                <a:solidFill>
                  <a:srgbClr val="0000FF"/>
                </a:solidFill>
                <a:latin typeface="Times New Roman"/>
                <a:cs typeface="Times New Roman"/>
              </a:rPr>
              <a:t>Shrestha,</a:t>
            </a:r>
            <a:r>
              <a:rPr spc="-140" dirty="0">
                <a:solidFill>
                  <a:srgbClr val="0000FF"/>
                </a:solidFill>
                <a:latin typeface="Times New Roman"/>
                <a:cs typeface="Times New Roman"/>
              </a:rPr>
              <a:t> </a:t>
            </a:r>
            <a:r>
              <a:rPr dirty="0">
                <a:solidFill>
                  <a:srgbClr val="0000FF"/>
                </a:solidFill>
                <a:latin typeface="Times New Roman"/>
                <a:cs typeface="Times New Roman"/>
              </a:rPr>
              <a:t>A</a:t>
            </a:r>
            <a:r>
              <a:rPr spc="-145" dirty="0">
                <a:solidFill>
                  <a:srgbClr val="0000FF"/>
                </a:solidFill>
                <a:latin typeface="Times New Roman"/>
                <a:cs typeface="Times New Roman"/>
              </a:rPr>
              <a:t> </a:t>
            </a:r>
            <a:r>
              <a:rPr dirty="0">
                <a:solidFill>
                  <a:srgbClr val="0000FF"/>
                </a:solidFill>
                <a:latin typeface="Times New Roman"/>
                <a:cs typeface="Times New Roman"/>
              </a:rPr>
              <a:t>Sharma,</a:t>
            </a:r>
            <a:r>
              <a:rPr spc="11" dirty="0">
                <a:solidFill>
                  <a:srgbClr val="0000FF"/>
                </a:solidFill>
                <a:latin typeface="Times New Roman"/>
                <a:cs typeface="Times New Roman"/>
              </a:rPr>
              <a:t> </a:t>
            </a:r>
            <a:r>
              <a:rPr dirty="0">
                <a:solidFill>
                  <a:srgbClr val="0000FF"/>
                </a:solidFill>
                <a:latin typeface="Times New Roman"/>
                <a:cs typeface="Times New Roman"/>
              </a:rPr>
              <a:t>M Mathisen,</a:t>
            </a:r>
            <a:r>
              <a:rPr spc="-25" dirty="0">
                <a:solidFill>
                  <a:srgbClr val="0000FF"/>
                </a:solidFill>
                <a:latin typeface="Times New Roman"/>
                <a:cs typeface="Times New Roman"/>
              </a:rPr>
              <a:t> </a:t>
            </a:r>
            <a:r>
              <a:rPr dirty="0">
                <a:solidFill>
                  <a:srgbClr val="0000FF"/>
                </a:solidFill>
                <a:latin typeface="Times New Roman"/>
                <a:cs typeface="Times New Roman"/>
              </a:rPr>
              <a:t>R </a:t>
            </a:r>
            <a:r>
              <a:rPr spc="-11" dirty="0">
                <a:solidFill>
                  <a:srgbClr val="0000FF"/>
                </a:solidFill>
                <a:latin typeface="Times New Roman"/>
                <a:cs typeface="Times New Roman"/>
              </a:rPr>
              <a:t>Prasai</a:t>
            </a:r>
            <a:r>
              <a:rPr dirty="0">
                <a:solidFill>
                  <a:srgbClr val="0000FF"/>
                </a:solidFill>
                <a:latin typeface="Times New Roman"/>
                <a:cs typeface="Times New Roman"/>
              </a:rPr>
              <a:t>	N</a:t>
            </a:r>
            <a:r>
              <a:rPr spc="-20" dirty="0">
                <a:solidFill>
                  <a:srgbClr val="0000FF"/>
                </a:solidFill>
                <a:latin typeface="Times New Roman"/>
                <a:cs typeface="Times New Roman"/>
              </a:rPr>
              <a:t> </a:t>
            </a:r>
            <a:r>
              <a:rPr dirty="0">
                <a:solidFill>
                  <a:srgbClr val="0000FF"/>
                </a:solidFill>
                <a:latin typeface="Times New Roman"/>
                <a:cs typeface="Times New Roman"/>
              </a:rPr>
              <a:t>Bhandari,</a:t>
            </a:r>
            <a:r>
              <a:rPr spc="-11" dirty="0">
                <a:solidFill>
                  <a:srgbClr val="0000FF"/>
                </a:solidFill>
                <a:latin typeface="Times New Roman"/>
                <a:cs typeface="Times New Roman"/>
              </a:rPr>
              <a:t> </a:t>
            </a:r>
            <a:r>
              <a:rPr spc="-51" dirty="0">
                <a:solidFill>
                  <a:srgbClr val="0000FF"/>
                </a:solidFill>
                <a:latin typeface="Times New Roman"/>
                <a:cs typeface="Times New Roman"/>
              </a:rPr>
              <a:t>R</a:t>
            </a:r>
            <a:endParaRPr>
              <a:latin typeface="Times New Roman"/>
              <a:cs typeface="Times New Roman"/>
            </a:endParaRPr>
          </a:p>
          <a:p>
            <a:pPr marL="12700" marR="547357"/>
            <a:r>
              <a:rPr dirty="0">
                <a:solidFill>
                  <a:srgbClr val="0000FF"/>
                </a:solidFill>
                <a:latin typeface="Times New Roman"/>
                <a:cs typeface="Times New Roman"/>
              </a:rPr>
              <a:t>K.</a:t>
            </a:r>
            <a:r>
              <a:rPr spc="-120" dirty="0">
                <a:solidFill>
                  <a:srgbClr val="0000FF"/>
                </a:solidFill>
                <a:latin typeface="Times New Roman"/>
                <a:cs typeface="Times New Roman"/>
              </a:rPr>
              <a:t> </a:t>
            </a:r>
            <a:r>
              <a:rPr dirty="0">
                <a:solidFill>
                  <a:srgbClr val="0000FF"/>
                </a:solidFill>
                <a:latin typeface="Times New Roman"/>
                <a:cs typeface="Times New Roman"/>
              </a:rPr>
              <a:t>Adhikari,</a:t>
            </a:r>
            <a:r>
              <a:rPr spc="-15" dirty="0">
                <a:solidFill>
                  <a:srgbClr val="0000FF"/>
                </a:solidFill>
                <a:latin typeface="Times New Roman"/>
                <a:cs typeface="Times New Roman"/>
              </a:rPr>
              <a:t> </a:t>
            </a:r>
            <a:r>
              <a:rPr dirty="0">
                <a:solidFill>
                  <a:srgbClr val="0000FF"/>
                </a:solidFill>
                <a:latin typeface="Times New Roman"/>
                <a:cs typeface="Times New Roman"/>
              </a:rPr>
              <a:t>Halvor Sommerfelt,</a:t>
            </a:r>
            <a:r>
              <a:rPr spc="11" dirty="0">
                <a:solidFill>
                  <a:srgbClr val="0000FF"/>
                </a:solidFill>
                <a:latin typeface="Times New Roman"/>
                <a:cs typeface="Times New Roman"/>
              </a:rPr>
              <a:t> </a:t>
            </a:r>
            <a:r>
              <a:rPr dirty="0">
                <a:solidFill>
                  <a:srgbClr val="0000FF"/>
                </a:solidFill>
                <a:latin typeface="Times New Roman"/>
                <a:cs typeface="Times New Roman"/>
              </a:rPr>
              <a:t>P</a:t>
            </a:r>
            <a:r>
              <a:rPr spc="-120" dirty="0">
                <a:solidFill>
                  <a:srgbClr val="0000FF"/>
                </a:solidFill>
                <a:latin typeface="Times New Roman"/>
                <a:cs typeface="Times New Roman"/>
              </a:rPr>
              <a:t> </a:t>
            </a:r>
            <a:r>
              <a:rPr spc="-35" dirty="0">
                <a:solidFill>
                  <a:srgbClr val="0000FF"/>
                </a:solidFill>
                <a:latin typeface="Times New Roman"/>
                <a:cs typeface="Times New Roman"/>
              </a:rPr>
              <a:t>Valentiner-</a:t>
            </a:r>
            <a:r>
              <a:rPr dirty="0">
                <a:solidFill>
                  <a:srgbClr val="0000FF"/>
                </a:solidFill>
                <a:latin typeface="Times New Roman"/>
                <a:cs typeface="Times New Roman"/>
              </a:rPr>
              <a:t>Branth,</a:t>
            </a:r>
            <a:r>
              <a:rPr spc="-65" dirty="0">
                <a:solidFill>
                  <a:srgbClr val="0000FF"/>
                </a:solidFill>
                <a:latin typeface="Times New Roman"/>
                <a:cs typeface="Times New Roman"/>
              </a:rPr>
              <a:t> Tor</a:t>
            </a:r>
            <a:r>
              <a:rPr spc="-135" dirty="0">
                <a:solidFill>
                  <a:srgbClr val="0000FF"/>
                </a:solidFill>
                <a:latin typeface="Times New Roman"/>
                <a:cs typeface="Times New Roman"/>
              </a:rPr>
              <a:t> </a:t>
            </a:r>
            <a:r>
              <a:rPr dirty="0">
                <a:solidFill>
                  <a:srgbClr val="0000FF"/>
                </a:solidFill>
                <a:latin typeface="Times New Roman"/>
                <a:cs typeface="Times New Roman"/>
              </a:rPr>
              <a:t>A.</a:t>
            </a:r>
            <a:r>
              <a:rPr spc="11" dirty="0">
                <a:solidFill>
                  <a:srgbClr val="0000FF"/>
                </a:solidFill>
                <a:latin typeface="Times New Roman"/>
                <a:cs typeface="Times New Roman"/>
              </a:rPr>
              <a:t> </a:t>
            </a:r>
            <a:r>
              <a:rPr spc="-11" dirty="0">
                <a:solidFill>
                  <a:srgbClr val="0000FF"/>
                </a:solidFill>
                <a:latin typeface="Times New Roman"/>
                <a:cs typeface="Times New Roman"/>
              </a:rPr>
              <a:t>Strand </a:t>
            </a:r>
            <a:r>
              <a:rPr dirty="0">
                <a:solidFill>
                  <a:srgbClr val="0000FF"/>
                </a:solidFill>
                <a:latin typeface="Times New Roman"/>
                <a:cs typeface="Times New Roman"/>
              </a:rPr>
              <a:t>and</a:t>
            </a:r>
            <a:r>
              <a:rPr spc="-11" dirty="0">
                <a:solidFill>
                  <a:srgbClr val="0000FF"/>
                </a:solidFill>
                <a:latin typeface="Times New Roman"/>
                <a:cs typeface="Times New Roman"/>
              </a:rPr>
              <a:t> </a:t>
            </a:r>
            <a:r>
              <a:rPr dirty="0">
                <a:solidFill>
                  <a:srgbClr val="0000FF"/>
                </a:solidFill>
                <a:latin typeface="Times New Roman"/>
                <a:cs typeface="Times New Roman"/>
              </a:rPr>
              <a:t>members</a:t>
            </a:r>
            <a:r>
              <a:rPr spc="5" dirty="0">
                <a:solidFill>
                  <a:srgbClr val="0000FF"/>
                </a:solidFill>
                <a:latin typeface="Times New Roman"/>
                <a:cs typeface="Times New Roman"/>
              </a:rPr>
              <a:t> </a:t>
            </a:r>
            <a:r>
              <a:rPr dirty="0">
                <a:solidFill>
                  <a:srgbClr val="0000FF"/>
                </a:solidFill>
                <a:latin typeface="Times New Roman"/>
                <a:cs typeface="Times New Roman"/>
              </a:rPr>
              <a:t>of</a:t>
            </a:r>
            <a:r>
              <a:rPr spc="-11" dirty="0">
                <a:solidFill>
                  <a:srgbClr val="0000FF"/>
                </a:solidFill>
                <a:latin typeface="Times New Roman"/>
                <a:cs typeface="Times New Roman"/>
              </a:rPr>
              <a:t> </a:t>
            </a:r>
            <a:r>
              <a:rPr dirty="0">
                <a:solidFill>
                  <a:srgbClr val="0000FF"/>
                </a:solidFill>
                <a:latin typeface="Times New Roman"/>
                <a:cs typeface="Times New Roman"/>
              </a:rPr>
              <a:t>the</a:t>
            </a:r>
            <a:r>
              <a:rPr spc="-31" dirty="0">
                <a:solidFill>
                  <a:srgbClr val="0000FF"/>
                </a:solidFill>
                <a:latin typeface="Times New Roman"/>
                <a:cs typeface="Times New Roman"/>
              </a:rPr>
              <a:t> </a:t>
            </a:r>
            <a:r>
              <a:rPr dirty="0">
                <a:solidFill>
                  <a:srgbClr val="0000FF"/>
                </a:solidFill>
                <a:latin typeface="Times New Roman"/>
                <a:cs typeface="Times New Roman"/>
              </a:rPr>
              <a:t>Zinc</a:t>
            </a:r>
            <a:r>
              <a:rPr spc="-25" dirty="0">
                <a:solidFill>
                  <a:srgbClr val="0000FF"/>
                </a:solidFill>
                <a:latin typeface="Times New Roman"/>
                <a:cs typeface="Times New Roman"/>
              </a:rPr>
              <a:t> </a:t>
            </a:r>
            <a:r>
              <a:rPr dirty="0">
                <a:solidFill>
                  <a:srgbClr val="0000FF"/>
                </a:solidFill>
                <a:latin typeface="Times New Roman"/>
                <a:cs typeface="Times New Roman"/>
              </a:rPr>
              <a:t>Severe</a:t>
            </a:r>
            <a:r>
              <a:rPr spc="-20" dirty="0">
                <a:solidFill>
                  <a:srgbClr val="0000FF"/>
                </a:solidFill>
                <a:latin typeface="Times New Roman"/>
                <a:cs typeface="Times New Roman"/>
              </a:rPr>
              <a:t> </a:t>
            </a:r>
            <a:r>
              <a:rPr dirty="0">
                <a:solidFill>
                  <a:srgbClr val="0000FF"/>
                </a:solidFill>
                <a:latin typeface="Times New Roman"/>
                <a:cs typeface="Times New Roman"/>
              </a:rPr>
              <a:t>Pneumonia</a:t>
            </a:r>
            <a:r>
              <a:rPr spc="-11" dirty="0">
                <a:solidFill>
                  <a:srgbClr val="0000FF"/>
                </a:solidFill>
                <a:latin typeface="Times New Roman"/>
                <a:cs typeface="Times New Roman"/>
              </a:rPr>
              <a:t> </a:t>
            </a:r>
            <a:r>
              <a:rPr dirty="0">
                <a:solidFill>
                  <a:srgbClr val="0000FF"/>
                </a:solidFill>
                <a:latin typeface="Times New Roman"/>
                <a:cs typeface="Times New Roman"/>
              </a:rPr>
              <a:t>Study</a:t>
            </a:r>
            <a:r>
              <a:rPr spc="-20" dirty="0">
                <a:solidFill>
                  <a:srgbClr val="0000FF"/>
                </a:solidFill>
                <a:latin typeface="Times New Roman"/>
                <a:cs typeface="Times New Roman"/>
              </a:rPr>
              <a:t> </a:t>
            </a:r>
            <a:r>
              <a:rPr spc="-11" dirty="0">
                <a:solidFill>
                  <a:srgbClr val="0000FF"/>
                </a:solidFill>
                <a:latin typeface="Times New Roman"/>
                <a:cs typeface="Times New Roman"/>
              </a:rPr>
              <a:t>Group</a:t>
            </a:r>
            <a:endParaRPr>
              <a:latin typeface="Times New Roman"/>
              <a:cs typeface="Times New Roman"/>
            </a:endParaRPr>
          </a:p>
          <a:p>
            <a:pPr marL="12700" marR="467983" indent="76198"/>
            <a:r>
              <a:rPr b="1" dirty="0">
                <a:solidFill>
                  <a:srgbClr val="0000CC"/>
                </a:solidFill>
                <a:latin typeface="Times New Roman"/>
                <a:cs typeface="Times New Roman"/>
              </a:rPr>
              <a:t>A</a:t>
            </a:r>
            <a:r>
              <a:rPr b="1" spc="-160" dirty="0">
                <a:solidFill>
                  <a:srgbClr val="0000CC"/>
                </a:solidFill>
                <a:latin typeface="Times New Roman"/>
                <a:cs typeface="Times New Roman"/>
              </a:rPr>
              <a:t> </a:t>
            </a:r>
            <a:r>
              <a:rPr b="1" dirty="0">
                <a:solidFill>
                  <a:srgbClr val="0000CC"/>
                </a:solidFill>
                <a:latin typeface="Times New Roman"/>
                <a:cs typeface="Times New Roman"/>
              </a:rPr>
              <a:t>Randomized</a:t>
            </a:r>
            <a:r>
              <a:rPr b="1" spc="-5" dirty="0">
                <a:solidFill>
                  <a:srgbClr val="0000CC"/>
                </a:solidFill>
                <a:latin typeface="Times New Roman"/>
                <a:cs typeface="Times New Roman"/>
              </a:rPr>
              <a:t> </a:t>
            </a:r>
            <a:r>
              <a:rPr b="1" dirty="0">
                <a:solidFill>
                  <a:srgbClr val="0000CC"/>
                </a:solidFill>
                <a:latin typeface="Times New Roman"/>
                <a:cs typeface="Times New Roman"/>
              </a:rPr>
              <a:t>Controlled</a:t>
            </a:r>
            <a:r>
              <a:rPr b="1" spc="-71" dirty="0">
                <a:solidFill>
                  <a:srgbClr val="0000CC"/>
                </a:solidFill>
                <a:latin typeface="Times New Roman"/>
                <a:cs typeface="Times New Roman"/>
              </a:rPr>
              <a:t> </a:t>
            </a:r>
            <a:r>
              <a:rPr b="1" spc="-20" dirty="0">
                <a:solidFill>
                  <a:srgbClr val="0000CC"/>
                </a:solidFill>
                <a:latin typeface="Times New Roman"/>
                <a:cs typeface="Times New Roman"/>
              </a:rPr>
              <a:t>Trial</a:t>
            </a:r>
            <a:r>
              <a:rPr b="1" spc="-35" dirty="0">
                <a:solidFill>
                  <a:srgbClr val="0000CC"/>
                </a:solidFill>
                <a:latin typeface="Times New Roman"/>
                <a:cs typeface="Times New Roman"/>
              </a:rPr>
              <a:t> </a:t>
            </a:r>
            <a:r>
              <a:rPr b="1" dirty="0">
                <a:solidFill>
                  <a:srgbClr val="0000CC"/>
                </a:solidFill>
                <a:latin typeface="Times New Roman"/>
                <a:cs typeface="Times New Roman"/>
              </a:rPr>
              <a:t>of</a:t>
            </a:r>
            <a:r>
              <a:rPr b="1" spc="-25" dirty="0">
                <a:solidFill>
                  <a:srgbClr val="0000CC"/>
                </a:solidFill>
                <a:latin typeface="Times New Roman"/>
                <a:cs typeface="Times New Roman"/>
              </a:rPr>
              <a:t> </a:t>
            </a:r>
            <a:r>
              <a:rPr b="1" dirty="0">
                <a:solidFill>
                  <a:srgbClr val="0000CC"/>
                </a:solidFill>
                <a:latin typeface="Times New Roman"/>
                <a:cs typeface="Times New Roman"/>
              </a:rPr>
              <a:t>Zinc</a:t>
            </a:r>
            <a:r>
              <a:rPr b="1" spc="-15" dirty="0">
                <a:solidFill>
                  <a:srgbClr val="0000CC"/>
                </a:solidFill>
                <a:latin typeface="Times New Roman"/>
                <a:cs typeface="Times New Roman"/>
              </a:rPr>
              <a:t> </a:t>
            </a:r>
            <a:r>
              <a:rPr b="1" dirty="0">
                <a:solidFill>
                  <a:srgbClr val="0000CC"/>
                </a:solidFill>
                <a:latin typeface="Times New Roman"/>
                <a:cs typeface="Times New Roman"/>
              </a:rPr>
              <a:t>as</a:t>
            </a:r>
            <a:r>
              <a:rPr b="1" spc="-145" dirty="0">
                <a:solidFill>
                  <a:srgbClr val="0000CC"/>
                </a:solidFill>
                <a:latin typeface="Times New Roman"/>
                <a:cs typeface="Times New Roman"/>
              </a:rPr>
              <a:t> </a:t>
            </a:r>
            <a:r>
              <a:rPr b="1" dirty="0">
                <a:solidFill>
                  <a:srgbClr val="0000CC"/>
                </a:solidFill>
                <a:latin typeface="Times New Roman"/>
                <a:cs typeface="Times New Roman"/>
              </a:rPr>
              <a:t>Adjuvant therapy</a:t>
            </a:r>
            <a:r>
              <a:rPr b="1" spc="-31" dirty="0">
                <a:solidFill>
                  <a:srgbClr val="0000CC"/>
                </a:solidFill>
                <a:latin typeface="Times New Roman"/>
                <a:cs typeface="Times New Roman"/>
              </a:rPr>
              <a:t> </a:t>
            </a:r>
            <a:r>
              <a:rPr b="1" spc="-25" dirty="0">
                <a:solidFill>
                  <a:srgbClr val="0000CC"/>
                </a:solidFill>
                <a:latin typeface="Times New Roman"/>
                <a:cs typeface="Times New Roman"/>
              </a:rPr>
              <a:t>for </a:t>
            </a:r>
            <a:r>
              <a:rPr b="1" dirty="0">
                <a:solidFill>
                  <a:srgbClr val="0000CC"/>
                </a:solidFill>
                <a:latin typeface="Times New Roman"/>
                <a:cs typeface="Times New Roman"/>
              </a:rPr>
              <a:t>Severe</a:t>
            </a:r>
            <a:r>
              <a:rPr b="1" spc="-40" dirty="0">
                <a:solidFill>
                  <a:srgbClr val="0000CC"/>
                </a:solidFill>
                <a:latin typeface="Times New Roman"/>
                <a:cs typeface="Times New Roman"/>
              </a:rPr>
              <a:t> </a:t>
            </a:r>
            <a:r>
              <a:rPr b="1" dirty="0">
                <a:solidFill>
                  <a:srgbClr val="0000CC"/>
                </a:solidFill>
                <a:latin typeface="Times New Roman"/>
                <a:cs typeface="Times New Roman"/>
              </a:rPr>
              <a:t>pneumonia</a:t>
            </a:r>
            <a:r>
              <a:rPr b="1" spc="-25" dirty="0">
                <a:solidFill>
                  <a:srgbClr val="0000CC"/>
                </a:solidFill>
                <a:latin typeface="Times New Roman"/>
                <a:cs typeface="Times New Roman"/>
              </a:rPr>
              <a:t> </a:t>
            </a:r>
            <a:r>
              <a:rPr b="1" dirty="0">
                <a:solidFill>
                  <a:srgbClr val="0000CC"/>
                </a:solidFill>
                <a:latin typeface="Times New Roman"/>
                <a:cs typeface="Times New Roman"/>
              </a:rPr>
              <a:t>in</a:t>
            </a:r>
            <a:r>
              <a:rPr b="1" spc="-111" dirty="0">
                <a:solidFill>
                  <a:srgbClr val="0000CC"/>
                </a:solidFill>
                <a:latin typeface="Times New Roman"/>
                <a:cs typeface="Times New Roman"/>
              </a:rPr>
              <a:t> </a:t>
            </a:r>
            <a:r>
              <a:rPr b="1" spc="-31" dirty="0">
                <a:solidFill>
                  <a:srgbClr val="0000CC"/>
                </a:solidFill>
                <a:latin typeface="Times New Roman"/>
                <a:cs typeface="Times New Roman"/>
              </a:rPr>
              <a:t>Young</a:t>
            </a:r>
            <a:r>
              <a:rPr b="1" spc="-25" dirty="0">
                <a:solidFill>
                  <a:srgbClr val="0000CC"/>
                </a:solidFill>
                <a:latin typeface="Times New Roman"/>
                <a:cs typeface="Times New Roman"/>
              </a:rPr>
              <a:t> </a:t>
            </a:r>
            <a:r>
              <a:rPr b="1" dirty="0">
                <a:solidFill>
                  <a:srgbClr val="0000CC"/>
                </a:solidFill>
                <a:latin typeface="Times New Roman"/>
                <a:cs typeface="Times New Roman"/>
              </a:rPr>
              <a:t>children</a:t>
            </a:r>
            <a:r>
              <a:rPr b="1" spc="-25" dirty="0">
                <a:solidFill>
                  <a:srgbClr val="0000CC"/>
                </a:solidFill>
                <a:latin typeface="Times New Roman"/>
                <a:cs typeface="Times New Roman"/>
              </a:rPr>
              <a:t> </a:t>
            </a:r>
            <a:r>
              <a:rPr i="1" dirty="0">
                <a:solidFill>
                  <a:srgbClr val="0000CC"/>
                </a:solidFill>
                <a:latin typeface="Times New Roman"/>
                <a:cs typeface="Times New Roman"/>
              </a:rPr>
              <a:t>Pediatrics</a:t>
            </a:r>
            <a:r>
              <a:rPr i="1" spc="-55" dirty="0">
                <a:solidFill>
                  <a:srgbClr val="0000CC"/>
                </a:solidFill>
                <a:latin typeface="Times New Roman"/>
                <a:cs typeface="Times New Roman"/>
              </a:rPr>
              <a:t> </a:t>
            </a:r>
            <a:r>
              <a:rPr dirty="0">
                <a:solidFill>
                  <a:srgbClr val="0000CC"/>
                </a:solidFill>
                <a:latin typeface="Times New Roman"/>
                <a:cs typeface="Times New Roman"/>
              </a:rPr>
              <a:t>April</a:t>
            </a:r>
            <a:r>
              <a:rPr spc="-31" dirty="0">
                <a:solidFill>
                  <a:srgbClr val="0000CC"/>
                </a:solidFill>
                <a:latin typeface="Times New Roman"/>
                <a:cs typeface="Times New Roman"/>
              </a:rPr>
              <a:t> </a:t>
            </a:r>
            <a:r>
              <a:rPr dirty="0">
                <a:solidFill>
                  <a:srgbClr val="0000CC"/>
                </a:solidFill>
                <a:latin typeface="Times New Roman"/>
                <a:cs typeface="Times New Roman"/>
              </a:rPr>
              <a:t>2012,</a:t>
            </a:r>
            <a:r>
              <a:rPr spc="-25" dirty="0">
                <a:solidFill>
                  <a:srgbClr val="0000CC"/>
                </a:solidFill>
                <a:latin typeface="Times New Roman"/>
                <a:cs typeface="Times New Roman"/>
              </a:rPr>
              <a:t> </a:t>
            </a:r>
            <a:r>
              <a:rPr spc="-11" dirty="0">
                <a:solidFill>
                  <a:srgbClr val="0000CC"/>
                </a:solidFill>
                <a:latin typeface="Times New Roman"/>
                <a:cs typeface="Times New Roman"/>
              </a:rPr>
              <a:t>129:4</a:t>
            </a:r>
            <a:endParaRPr>
              <a:latin typeface="Times New Roman"/>
              <a:cs typeface="Times New Roman"/>
            </a:endParaRPr>
          </a:p>
          <a:p>
            <a:pPr marL="12700"/>
            <a:r>
              <a:rPr dirty="0">
                <a:solidFill>
                  <a:srgbClr val="0000FF"/>
                </a:solidFill>
                <a:latin typeface="Times New Roman"/>
                <a:cs typeface="Times New Roman"/>
              </a:rPr>
              <a:t>.</a:t>
            </a:r>
            <a:endParaRPr>
              <a:latin typeface="Times New Roman"/>
              <a:cs typeface="Times New Roman"/>
            </a:endParaRPr>
          </a:p>
        </p:txBody>
      </p:sp>
      <p:sp>
        <p:nvSpPr>
          <p:cNvPr id="3" name="object 3"/>
          <p:cNvSpPr txBox="1">
            <a:spLocks noGrp="1"/>
          </p:cNvSpPr>
          <p:nvPr>
            <p:ph type="title"/>
          </p:nvPr>
        </p:nvSpPr>
        <p:spPr>
          <a:xfrm>
            <a:off x="307343" y="324359"/>
            <a:ext cx="8775065" cy="627736"/>
          </a:xfrm>
          <a:prstGeom prst="rect">
            <a:avLst/>
          </a:prstGeom>
        </p:spPr>
        <p:txBody>
          <a:bodyPr vert="horz" wrap="square" lIns="0" tIns="12065" rIns="0" bIns="0" rtlCol="0">
            <a:spAutoFit/>
          </a:bodyPr>
          <a:lstStyle/>
          <a:p>
            <a:pPr marL="12700">
              <a:spcBef>
                <a:spcPts val="95"/>
              </a:spcBef>
            </a:pPr>
            <a:r>
              <a:rPr sz="4000" b="0" spc="-91" dirty="0"/>
              <a:t>RCTs</a:t>
            </a:r>
            <a:r>
              <a:rPr sz="4000" b="0" spc="-105" dirty="0"/>
              <a:t> </a:t>
            </a:r>
            <a:r>
              <a:rPr sz="4000" b="0" dirty="0"/>
              <a:t>on</a:t>
            </a:r>
            <a:r>
              <a:rPr sz="4000" b="0" spc="-120" dirty="0"/>
              <a:t> </a:t>
            </a:r>
            <a:r>
              <a:rPr sz="4000" b="0" dirty="0"/>
              <a:t>Zinc</a:t>
            </a:r>
            <a:r>
              <a:rPr sz="4000" b="0" spc="-115" dirty="0"/>
              <a:t> </a:t>
            </a:r>
            <a:r>
              <a:rPr sz="4000" b="0" dirty="0"/>
              <a:t>and</a:t>
            </a:r>
            <a:r>
              <a:rPr sz="4000" b="0" spc="-111" dirty="0"/>
              <a:t> </a:t>
            </a:r>
            <a:r>
              <a:rPr sz="4000" b="0" dirty="0"/>
              <a:t>Pneumonia</a:t>
            </a:r>
            <a:r>
              <a:rPr sz="4000" b="0" spc="-85" dirty="0"/>
              <a:t> </a:t>
            </a:r>
            <a:r>
              <a:rPr sz="4000" b="0" dirty="0"/>
              <a:t>in</a:t>
            </a:r>
            <a:r>
              <a:rPr sz="4000" b="0" spc="-120" dirty="0"/>
              <a:t> </a:t>
            </a:r>
            <a:r>
              <a:rPr sz="4000" b="0" spc="-11" dirty="0"/>
              <a:t>Nepal</a:t>
            </a:r>
            <a:endParaRPr sz="40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97404" y="313691"/>
            <a:ext cx="4947920" cy="627736"/>
          </a:xfrm>
          <a:prstGeom prst="rect">
            <a:avLst/>
          </a:prstGeom>
        </p:spPr>
        <p:txBody>
          <a:bodyPr vert="horz" wrap="square" lIns="0" tIns="12065" rIns="0" bIns="0" rtlCol="0">
            <a:spAutoFit/>
          </a:bodyPr>
          <a:lstStyle/>
          <a:p>
            <a:pPr marL="12700">
              <a:spcBef>
                <a:spcPts val="95"/>
              </a:spcBef>
            </a:pPr>
            <a:r>
              <a:rPr sz="4000" b="0" dirty="0">
                <a:latin typeface="Times New Roman"/>
                <a:cs typeface="Times New Roman"/>
              </a:rPr>
              <a:t>Community</a:t>
            </a:r>
            <a:r>
              <a:rPr sz="4000" b="0" spc="-180" dirty="0">
                <a:latin typeface="Times New Roman"/>
                <a:cs typeface="Times New Roman"/>
              </a:rPr>
              <a:t> </a:t>
            </a:r>
            <a:r>
              <a:rPr sz="4000" b="0" spc="-11" dirty="0">
                <a:latin typeface="Times New Roman"/>
                <a:cs typeface="Times New Roman"/>
              </a:rPr>
              <a:t>Acceptance</a:t>
            </a:r>
            <a:endParaRPr sz="4000">
              <a:latin typeface="Times New Roman"/>
              <a:cs typeface="Times New Roman"/>
            </a:endParaRPr>
          </a:p>
        </p:txBody>
      </p:sp>
      <p:sp>
        <p:nvSpPr>
          <p:cNvPr id="3" name="object 3"/>
          <p:cNvSpPr txBox="1"/>
          <p:nvPr/>
        </p:nvSpPr>
        <p:spPr>
          <a:xfrm>
            <a:off x="154940" y="1087884"/>
            <a:ext cx="7854951" cy="5876609"/>
          </a:xfrm>
          <a:prstGeom prst="rect">
            <a:avLst/>
          </a:prstGeom>
        </p:spPr>
        <p:txBody>
          <a:bodyPr vert="horz" wrap="square" lIns="0" tIns="13335" rIns="0" bIns="0" rtlCol="0">
            <a:spAutoFit/>
          </a:bodyPr>
          <a:lstStyle/>
          <a:p>
            <a:pPr marL="12700" marR="5080">
              <a:spcBef>
                <a:spcPts val="105"/>
              </a:spcBef>
            </a:pPr>
            <a:r>
              <a:rPr sz="3200" dirty="0">
                <a:latin typeface="Arial"/>
                <a:cs typeface="Arial"/>
              </a:rPr>
              <a:t>Critical</a:t>
            </a:r>
            <a:r>
              <a:rPr sz="3200" spc="-31" dirty="0">
                <a:latin typeface="Arial"/>
                <a:cs typeface="Arial"/>
              </a:rPr>
              <a:t> </a:t>
            </a:r>
            <a:r>
              <a:rPr sz="3200" dirty="0">
                <a:latin typeface="Arial"/>
                <a:cs typeface="Arial"/>
              </a:rPr>
              <a:t>elements</a:t>
            </a:r>
            <a:r>
              <a:rPr sz="3200" spc="-31" dirty="0">
                <a:latin typeface="Arial"/>
                <a:cs typeface="Arial"/>
              </a:rPr>
              <a:t> </a:t>
            </a:r>
            <a:r>
              <a:rPr sz="3200" dirty="0">
                <a:latin typeface="Arial"/>
                <a:cs typeface="Arial"/>
              </a:rPr>
              <a:t>for</a:t>
            </a:r>
            <a:r>
              <a:rPr sz="3200" spc="-40" dirty="0">
                <a:latin typeface="Arial"/>
                <a:cs typeface="Arial"/>
              </a:rPr>
              <a:t> </a:t>
            </a:r>
            <a:r>
              <a:rPr sz="3200" dirty="0">
                <a:latin typeface="Arial"/>
                <a:cs typeface="Arial"/>
              </a:rPr>
              <a:t>success</a:t>
            </a:r>
            <a:r>
              <a:rPr sz="3200" spc="-51" dirty="0">
                <a:latin typeface="Arial"/>
                <a:cs typeface="Arial"/>
              </a:rPr>
              <a:t> </a:t>
            </a:r>
            <a:r>
              <a:rPr sz="3200" dirty="0">
                <a:latin typeface="Arial"/>
                <a:cs typeface="Arial"/>
              </a:rPr>
              <a:t>of</a:t>
            </a:r>
            <a:r>
              <a:rPr sz="3200" spc="-35" dirty="0">
                <a:latin typeface="Arial"/>
                <a:cs typeface="Arial"/>
              </a:rPr>
              <a:t> </a:t>
            </a:r>
            <a:r>
              <a:rPr sz="3200" spc="-11" dirty="0">
                <a:latin typeface="Arial"/>
                <a:cs typeface="Arial"/>
              </a:rPr>
              <a:t>intervention study</a:t>
            </a:r>
            <a:endParaRPr sz="3200">
              <a:latin typeface="Arial"/>
              <a:cs typeface="Arial"/>
            </a:endParaRPr>
          </a:p>
          <a:p>
            <a:pPr marL="299078" marR="3053004" indent="-287013">
              <a:spcBef>
                <a:spcPts val="15"/>
              </a:spcBef>
              <a:buChar char="•"/>
              <a:tabLst>
                <a:tab pos="405755" algn="l"/>
              </a:tabLst>
            </a:pPr>
            <a:r>
              <a:rPr sz="2800" spc="-25" dirty="0">
                <a:latin typeface="Arial"/>
                <a:cs typeface="Arial"/>
              </a:rPr>
              <a:t>Co-</a:t>
            </a:r>
            <a:r>
              <a:rPr sz="2800" dirty="0">
                <a:latin typeface="Arial"/>
                <a:cs typeface="Arial"/>
              </a:rPr>
              <a:t>operation</a:t>
            </a:r>
            <a:r>
              <a:rPr sz="2800" spc="-60" dirty="0">
                <a:latin typeface="Arial"/>
                <a:cs typeface="Arial"/>
              </a:rPr>
              <a:t> </a:t>
            </a:r>
            <a:r>
              <a:rPr sz="2800" dirty="0">
                <a:latin typeface="Arial"/>
                <a:cs typeface="Arial"/>
              </a:rPr>
              <a:t>during</a:t>
            </a:r>
            <a:r>
              <a:rPr sz="2800" spc="-85" dirty="0">
                <a:latin typeface="Arial"/>
                <a:cs typeface="Arial"/>
              </a:rPr>
              <a:t> </a:t>
            </a:r>
            <a:r>
              <a:rPr sz="2800" spc="-11" dirty="0">
                <a:latin typeface="Arial"/>
                <a:cs typeface="Arial"/>
              </a:rPr>
              <a:t>conduct 	</a:t>
            </a:r>
            <a:r>
              <a:rPr sz="2800" dirty="0">
                <a:latin typeface="Arial"/>
                <a:cs typeface="Arial"/>
              </a:rPr>
              <a:t>of</a:t>
            </a:r>
            <a:r>
              <a:rPr sz="2800" spc="-20" dirty="0">
                <a:latin typeface="Arial"/>
                <a:cs typeface="Arial"/>
              </a:rPr>
              <a:t> trial</a:t>
            </a:r>
            <a:endParaRPr sz="2800">
              <a:latin typeface="Arial"/>
              <a:cs typeface="Arial"/>
            </a:endParaRPr>
          </a:p>
          <a:p>
            <a:pPr marL="299078" indent="-286378">
              <a:buChar char="•"/>
              <a:tabLst>
                <a:tab pos="299078" algn="l"/>
              </a:tabLst>
            </a:pPr>
            <a:r>
              <a:rPr sz="2800" dirty="0">
                <a:latin typeface="Arial"/>
                <a:cs typeface="Arial"/>
              </a:rPr>
              <a:t>Acceptance</a:t>
            </a:r>
            <a:r>
              <a:rPr sz="2800" spc="-95" dirty="0">
                <a:latin typeface="Arial"/>
                <a:cs typeface="Arial"/>
              </a:rPr>
              <a:t> </a:t>
            </a:r>
            <a:r>
              <a:rPr sz="2800" dirty="0">
                <a:latin typeface="Arial"/>
                <a:cs typeface="Arial"/>
              </a:rPr>
              <a:t>of</a:t>
            </a:r>
            <a:r>
              <a:rPr sz="2800" spc="-91" dirty="0">
                <a:latin typeface="Arial"/>
                <a:cs typeface="Arial"/>
              </a:rPr>
              <a:t> </a:t>
            </a:r>
            <a:r>
              <a:rPr sz="2800" spc="-11" dirty="0">
                <a:latin typeface="Arial"/>
                <a:cs typeface="Arial"/>
              </a:rPr>
              <a:t>intervention</a:t>
            </a:r>
            <a:endParaRPr sz="2800">
              <a:latin typeface="Arial"/>
              <a:cs typeface="Arial"/>
            </a:endParaRPr>
          </a:p>
          <a:p>
            <a:pPr>
              <a:spcBef>
                <a:spcPts val="31"/>
              </a:spcBef>
              <a:buFont typeface="Arial"/>
              <a:buChar char="•"/>
            </a:pPr>
            <a:endParaRPr sz="3300">
              <a:latin typeface="Arial"/>
              <a:cs typeface="Arial"/>
            </a:endParaRPr>
          </a:p>
          <a:p>
            <a:pPr marL="12700">
              <a:spcBef>
                <a:spcPts val="5"/>
              </a:spcBef>
            </a:pPr>
            <a:r>
              <a:rPr sz="3200" dirty="0">
                <a:latin typeface="Arial"/>
                <a:cs typeface="Arial"/>
              </a:rPr>
              <a:t>What</a:t>
            </a:r>
            <a:r>
              <a:rPr sz="3200" spc="-20" dirty="0">
                <a:latin typeface="Arial"/>
                <a:cs typeface="Arial"/>
              </a:rPr>
              <a:t> </a:t>
            </a:r>
            <a:r>
              <a:rPr sz="3200" dirty="0">
                <a:latin typeface="Arial"/>
                <a:cs typeface="Arial"/>
              </a:rPr>
              <a:t>needs</a:t>
            </a:r>
            <a:r>
              <a:rPr sz="3200" spc="-35" dirty="0">
                <a:latin typeface="Arial"/>
                <a:cs typeface="Arial"/>
              </a:rPr>
              <a:t> </a:t>
            </a:r>
            <a:r>
              <a:rPr sz="3200" dirty="0">
                <a:latin typeface="Arial"/>
                <a:cs typeface="Arial"/>
              </a:rPr>
              <a:t>to</a:t>
            </a:r>
            <a:r>
              <a:rPr sz="3200" spc="-25" dirty="0">
                <a:latin typeface="Arial"/>
                <a:cs typeface="Arial"/>
              </a:rPr>
              <a:t> </a:t>
            </a:r>
            <a:r>
              <a:rPr sz="3200" dirty="0">
                <a:latin typeface="Arial"/>
                <a:cs typeface="Arial"/>
              </a:rPr>
              <a:t>be</a:t>
            </a:r>
            <a:r>
              <a:rPr sz="3200" spc="-40" dirty="0">
                <a:latin typeface="Arial"/>
                <a:cs typeface="Arial"/>
              </a:rPr>
              <a:t> </a:t>
            </a:r>
            <a:r>
              <a:rPr sz="3200" spc="-20" dirty="0">
                <a:latin typeface="Arial"/>
                <a:cs typeface="Arial"/>
              </a:rPr>
              <a:t>done</a:t>
            </a:r>
            <a:endParaRPr sz="3200">
              <a:latin typeface="Arial"/>
              <a:cs typeface="Arial"/>
            </a:endParaRPr>
          </a:p>
          <a:p>
            <a:pPr marL="299078" marR="2184345" indent="-287013">
              <a:spcBef>
                <a:spcPts val="15"/>
              </a:spcBef>
              <a:buChar char="•"/>
              <a:tabLst>
                <a:tab pos="299078" algn="l"/>
              </a:tabLst>
            </a:pPr>
            <a:r>
              <a:rPr sz="2800" dirty="0">
                <a:latin typeface="Arial"/>
                <a:cs typeface="Arial"/>
              </a:rPr>
              <a:t>Careful</a:t>
            </a:r>
            <a:r>
              <a:rPr sz="2800" spc="-75" dirty="0">
                <a:latin typeface="Arial"/>
                <a:cs typeface="Arial"/>
              </a:rPr>
              <a:t> </a:t>
            </a:r>
            <a:r>
              <a:rPr sz="2800" dirty="0">
                <a:latin typeface="Arial"/>
                <a:cs typeface="Arial"/>
              </a:rPr>
              <a:t>planning</a:t>
            </a:r>
            <a:r>
              <a:rPr sz="2800" spc="-75" dirty="0">
                <a:latin typeface="Arial"/>
                <a:cs typeface="Arial"/>
              </a:rPr>
              <a:t> </a:t>
            </a:r>
            <a:r>
              <a:rPr sz="2800" dirty="0">
                <a:latin typeface="Arial"/>
                <a:cs typeface="Arial"/>
              </a:rPr>
              <a:t>and</a:t>
            </a:r>
            <a:r>
              <a:rPr sz="2800" spc="-91" dirty="0">
                <a:latin typeface="Arial"/>
                <a:cs typeface="Arial"/>
              </a:rPr>
              <a:t> </a:t>
            </a:r>
            <a:r>
              <a:rPr sz="2800" spc="-11" dirty="0">
                <a:latin typeface="Arial"/>
                <a:cs typeface="Arial"/>
              </a:rPr>
              <a:t>investigation </a:t>
            </a:r>
            <a:r>
              <a:rPr sz="2800" dirty="0">
                <a:latin typeface="Arial"/>
                <a:cs typeface="Arial"/>
              </a:rPr>
              <a:t>before</a:t>
            </a:r>
            <a:r>
              <a:rPr sz="2800" spc="-51" dirty="0">
                <a:latin typeface="Arial"/>
                <a:cs typeface="Arial"/>
              </a:rPr>
              <a:t> </a:t>
            </a:r>
            <a:r>
              <a:rPr sz="2800" dirty="0">
                <a:latin typeface="Arial"/>
                <a:cs typeface="Arial"/>
              </a:rPr>
              <a:t>start</a:t>
            </a:r>
            <a:r>
              <a:rPr sz="2800" spc="-55" dirty="0">
                <a:latin typeface="Arial"/>
                <a:cs typeface="Arial"/>
              </a:rPr>
              <a:t> </a:t>
            </a:r>
            <a:r>
              <a:rPr sz="2800" dirty="0">
                <a:latin typeface="Arial"/>
                <a:cs typeface="Arial"/>
              </a:rPr>
              <a:t>of</a:t>
            </a:r>
            <a:r>
              <a:rPr sz="2800" spc="-55" dirty="0">
                <a:latin typeface="Arial"/>
                <a:cs typeface="Arial"/>
              </a:rPr>
              <a:t> </a:t>
            </a:r>
            <a:r>
              <a:rPr sz="2800" spc="-20" dirty="0">
                <a:latin typeface="Arial"/>
                <a:cs typeface="Arial"/>
              </a:rPr>
              <a:t>trial</a:t>
            </a:r>
            <a:endParaRPr sz="2800">
              <a:latin typeface="Arial"/>
              <a:cs typeface="Arial"/>
            </a:endParaRPr>
          </a:p>
          <a:p>
            <a:pPr marL="299078" indent="-286378">
              <a:buChar char="•"/>
              <a:tabLst>
                <a:tab pos="299078" algn="l"/>
              </a:tabLst>
            </a:pPr>
            <a:r>
              <a:rPr sz="2800" dirty="0">
                <a:latin typeface="Arial"/>
                <a:cs typeface="Arial"/>
              </a:rPr>
              <a:t>Appropriate</a:t>
            </a:r>
            <a:r>
              <a:rPr sz="2800" spc="-95" dirty="0">
                <a:latin typeface="Arial"/>
                <a:cs typeface="Arial"/>
              </a:rPr>
              <a:t> </a:t>
            </a:r>
            <a:r>
              <a:rPr sz="2800" dirty="0">
                <a:latin typeface="Arial"/>
                <a:cs typeface="Arial"/>
              </a:rPr>
              <a:t>discussion</a:t>
            </a:r>
            <a:r>
              <a:rPr sz="2800" spc="-111" dirty="0">
                <a:latin typeface="Arial"/>
                <a:cs typeface="Arial"/>
              </a:rPr>
              <a:t> </a:t>
            </a:r>
            <a:r>
              <a:rPr sz="2800" dirty="0">
                <a:latin typeface="Arial"/>
                <a:cs typeface="Arial"/>
              </a:rPr>
              <a:t>and</a:t>
            </a:r>
            <a:r>
              <a:rPr sz="2800" spc="-111" dirty="0">
                <a:latin typeface="Arial"/>
                <a:cs typeface="Arial"/>
              </a:rPr>
              <a:t> </a:t>
            </a:r>
            <a:r>
              <a:rPr sz="2800" spc="-11" dirty="0">
                <a:latin typeface="Arial"/>
                <a:cs typeface="Arial"/>
              </a:rPr>
              <a:t>explanation</a:t>
            </a:r>
            <a:endParaRPr sz="2800">
              <a:latin typeface="Arial"/>
              <a:cs typeface="Arial"/>
            </a:endParaRPr>
          </a:p>
          <a:p>
            <a:pPr marL="299078"/>
            <a:r>
              <a:rPr sz="2800" dirty="0">
                <a:latin typeface="Arial"/>
                <a:cs typeface="Arial"/>
              </a:rPr>
              <a:t>to</a:t>
            </a:r>
            <a:r>
              <a:rPr sz="2800" spc="-91" dirty="0">
                <a:latin typeface="Arial"/>
                <a:cs typeface="Arial"/>
              </a:rPr>
              <a:t> </a:t>
            </a:r>
            <a:r>
              <a:rPr sz="2800" dirty="0">
                <a:latin typeface="Arial"/>
                <a:cs typeface="Arial"/>
              </a:rPr>
              <a:t>community</a:t>
            </a:r>
            <a:r>
              <a:rPr sz="2800" spc="-71" dirty="0">
                <a:latin typeface="Arial"/>
                <a:cs typeface="Arial"/>
              </a:rPr>
              <a:t> </a:t>
            </a:r>
            <a:r>
              <a:rPr sz="2800" dirty="0">
                <a:latin typeface="Arial"/>
                <a:cs typeface="Arial"/>
              </a:rPr>
              <a:t>leaders</a:t>
            </a:r>
            <a:r>
              <a:rPr sz="2800" spc="-80" dirty="0">
                <a:latin typeface="Arial"/>
                <a:cs typeface="Arial"/>
              </a:rPr>
              <a:t> </a:t>
            </a:r>
            <a:r>
              <a:rPr sz="2800" dirty="0">
                <a:latin typeface="Arial"/>
                <a:cs typeface="Arial"/>
              </a:rPr>
              <a:t>and</a:t>
            </a:r>
            <a:r>
              <a:rPr sz="2800" spc="-71" dirty="0">
                <a:latin typeface="Arial"/>
                <a:cs typeface="Arial"/>
              </a:rPr>
              <a:t> </a:t>
            </a:r>
            <a:r>
              <a:rPr sz="2800" dirty="0">
                <a:latin typeface="Arial"/>
                <a:cs typeface="Arial"/>
              </a:rPr>
              <a:t>potential</a:t>
            </a:r>
            <a:r>
              <a:rPr sz="2800" spc="-85" dirty="0">
                <a:latin typeface="Arial"/>
                <a:cs typeface="Arial"/>
              </a:rPr>
              <a:t> </a:t>
            </a:r>
            <a:r>
              <a:rPr sz="2800" spc="-11" dirty="0">
                <a:latin typeface="Arial"/>
                <a:cs typeface="Arial"/>
              </a:rPr>
              <a:t>participants</a:t>
            </a:r>
            <a:endParaRPr sz="2800">
              <a:latin typeface="Arial"/>
              <a:cs typeface="Arial"/>
            </a:endParaRPr>
          </a:p>
          <a:p>
            <a:pPr marL="299078" marR="1748746" indent="-287013">
              <a:buChar char="•"/>
              <a:tabLst>
                <a:tab pos="299078" algn="l"/>
              </a:tabLst>
            </a:pPr>
            <a:r>
              <a:rPr sz="2800" dirty="0">
                <a:latin typeface="Arial"/>
                <a:cs typeface="Arial"/>
              </a:rPr>
              <a:t>Feedback</a:t>
            </a:r>
            <a:r>
              <a:rPr sz="2800" spc="-91" dirty="0">
                <a:latin typeface="Arial"/>
                <a:cs typeface="Arial"/>
              </a:rPr>
              <a:t> </a:t>
            </a:r>
            <a:r>
              <a:rPr sz="2800" dirty="0">
                <a:latin typeface="Arial"/>
                <a:cs typeface="Arial"/>
              </a:rPr>
              <a:t>and</a:t>
            </a:r>
            <a:r>
              <a:rPr sz="2800" spc="-105" dirty="0">
                <a:latin typeface="Arial"/>
                <a:cs typeface="Arial"/>
              </a:rPr>
              <a:t> </a:t>
            </a:r>
            <a:r>
              <a:rPr sz="2800" dirty="0">
                <a:latin typeface="Arial"/>
                <a:cs typeface="Arial"/>
              </a:rPr>
              <a:t>interaction</a:t>
            </a:r>
            <a:r>
              <a:rPr sz="2800" spc="-100" dirty="0">
                <a:latin typeface="Arial"/>
                <a:cs typeface="Arial"/>
              </a:rPr>
              <a:t> </a:t>
            </a:r>
            <a:r>
              <a:rPr sz="2800" spc="-11" dirty="0">
                <a:latin typeface="Arial"/>
                <a:cs typeface="Arial"/>
              </a:rPr>
              <a:t>throughout </a:t>
            </a:r>
            <a:r>
              <a:rPr sz="2800" dirty="0">
                <a:latin typeface="Arial"/>
                <a:cs typeface="Arial"/>
              </a:rPr>
              <a:t>course</a:t>
            </a:r>
            <a:r>
              <a:rPr sz="2800" spc="-55" dirty="0">
                <a:latin typeface="Arial"/>
                <a:cs typeface="Arial"/>
              </a:rPr>
              <a:t> </a:t>
            </a:r>
            <a:r>
              <a:rPr sz="2800" dirty="0">
                <a:latin typeface="Arial"/>
                <a:cs typeface="Arial"/>
              </a:rPr>
              <a:t>of</a:t>
            </a:r>
            <a:r>
              <a:rPr sz="2800" spc="-45" dirty="0">
                <a:latin typeface="Arial"/>
                <a:cs typeface="Arial"/>
              </a:rPr>
              <a:t> </a:t>
            </a:r>
            <a:r>
              <a:rPr sz="2800" spc="-11" dirty="0">
                <a:latin typeface="Arial"/>
                <a:cs typeface="Arial"/>
              </a:rPr>
              <a:t>study</a:t>
            </a:r>
            <a:endParaRPr sz="2800">
              <a:latin typeface="Arial"/>
              <a:cs typeface="Arial"/>
            </a:endParaRPr>
          </a:p>
        </p:txBody>
      </p:sp>
      <p:pic>
        <p:nvPicPr>
          <p:cNvPr id="4" name="object 4"/>
          <p:cNvPicPr/>
          <p:nvPr/>
        </p:nvPicPr>
        <p:blipFill>
          <a:blip r:embed="rId2" cstate="print"/>
          <a:stretch>
            <a:fillRect/>
          </a:stretch>
        </p:blipFill>
        <p:spPr>
          <a:xfrm>
            <a:off x="5486400" y="1828800"/>
            <a:ext cx="3453384" cy="259080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97404" y="313691"/>
            <a:ext cx="4947920" cy="627736"/>
          </a:xfrm>
          <a:prstGeom prst="rect">
            <a:avLst/>
          </a:prstGeom>
        </p:spPr>
        <p:txBody>
          <a:bodyPr vert="horz" wrap="square" lIns="0" tIns="12065" rIns="0" bIns="0" rtlCol="0">
            <a:spAutoFit/>
          </a:bodyPr>
          <a:lstStyle/>
          <a:p>
            <a:pPr marL="12700">
              <a:spcBef>
                <a:spcPts val="95"/>
              </a:spcBef>
            </a:pPr>
            <a:r>
              <a:rPr sz="4000" b="0" dirty="0">
                <a:latin typeface="Times New Roman"/>
                <a:cs typeface="Times New Roman"/>
              </a:rPr>
              <a:t>Community</a:t>
            </a:r>
            <a:r>
              <a:rPr sz="4000" b="0" spc="-180" dirty="0">
                <a:latin typeface="Times New Roman"/>
                <a:cs typeface="Times New Roman"/>
              </a:rPr>
              <a:t> </a:t>
            </a:r>
            <a:r>
              <a:rPr sz="4000" b="0" spc="-11" dirty="0">
                <a:latin typeface="Times New Roman"/>
                <a:cs typeface="Times New Roman"/>
              </a:rPr>
              <a:t>Acceptance</a:t>
            </a:r>
            <a:endParaRPr sz="4000">
              <a:latin typeface="Times New Roman"/>
              <a:cs typeface="Times New Roman"/>
            </a:endParaRPr>
          </a:p>
        </p:txBody>
      </p:sp>
      <p:grpSp>
        <p:nvGrpSpPr>
          <p:cNvPr id="3" name="object 3"/>
          <p:cNvGrpSpPr/>
          <p:nvPr/>
        </p:nvGrpSpPr>
        <p:grpSpPr>
          <a:xfrm>
            <a:off x="-13017" y="922022"/>
            <a:ext cx="7252335" cy="4360545"/>
            <a:chOff x="-13017" y="922019"/>
            <a:chExt cx="7252334" cy="4360545"/>
          </a:xfrm>
        </p:grpSpPr>
        <p:pic>
          <p:nvPicPr>
            <p:cNvPr id="4" name="object 4">
              <a:hlinkClick r:id="rId2"/>
            </p:cNvPr>
            <p:cNvPicPr/>
            <p:nvPr/>
          </p:nvPicPr>
          <p:blipFill>
            <a:blip r:embed="rId3" cstate="print"/>
            <a:stretch>
              <a:fillRect/>
            </a:stretch>
          </p:blipFill>
          <p:spPr>
            <a:xfrm>
              <a:off x="152399" y="922019"/>
              <a:ext cx="7086600" cy="4360164"/>
            </a:xfrm>
            <a:prstGeom prst="rect">
              <a:avLst/>
            </a:prstGeom>
          </p:spPr>
        </p:pic>
        <p:sp>
          <p:nvSpPr>
            <p:cNvPr id="5" name="object 5">
              <a:hlinkClick r:id="rId2"/>
            </p:cNvPr>
            <p:cNvSpPr/>
            <p:nvPr/>
          </p:nvSpPr>
          <p:spPr>
            <a:xfrm>
              <a:off x="0" y="2058161"/>
              <a:ext cx="1982470" cy="1295400"/>
            </a:xfrm>
            <a:custGeom>
              <a:avLst/>
              <a:gdLst/>
              <a:ahLst/>
              <a:cxnLst/>
              <a:rect l="l" t="t" r="r" b="b"/>
              <a:pathLst>
                <a:path w="1982470" h="1295400">
                  <a:moveTo>
                    <a:pt x="1261402" y="0"/>
                  </a:moveTo>
                  <a:lnTo>
                    <a:pt x="0" y="0"/>
                  </a:lnTo>
                  <a:lnTo>
                    <a:pt x="0" y="1295400"/>
                  </a:lnTo>
                  <a:lnTo>
                    <a:pt x="1261402" y="1295400"/>
                  </a:lnTo>
                  <a:lnTo>
                    <a:pt x="1261402" y="809625"/>
                  </a:lnTo>
                  <a:lnTo>
                    <a:pt x="1820037" y="809625"/>
                  </a:lnTo>
                  <a:lnTo>
                    <a:pt x="1981962" y="647700"/>
                  </a:lnTo>
                  <a:lnTo>
                    <a:pt x="1820037" y="485775"/>
                  </a:lnTo>
                  <a:lnTo>
                    <a:pt x="1261402" y="485775"/>
                  </a:lnTo>
                  <a:lnTo>
                    <a:pt x="1261402" y="0"/>
                  </a:lnTo>
                  <a:close/>
                </a:path>
                <a:path w="1982470" h="1295400">
                  <a:moveTo>
                    <a:pt x="1820037" y="809625"/>
                  </a:moveTo>
                  <a:lnTo>
                    <a:pt x="1658112" y="809625"/>
                  </a:lnTo>
                  <a:lnTo>
                    <a:pt x="1658112" y="971550"/>
                  </a:lnTo>
                  <a:lnTo>
                    <a:pt x="1820037" y="809625"/>
                  </a:lnTo>
                  <a:close/>
                </a:path>
                <a:path w="1982470" h="1295400">
                  <a:moveTo>
                    <a:pt x="1658112" y="323850"/>
                  </a:moveTo>
                  <a:lnTo>
                    <a:pt x="1658112" y="485775"/>
                  </a:lnTo>
                  <a:lnTo>
                    <a:pt x="1820037" y="485775"/>
                  </a:lnTo>
                  <a:lnTo>
                    <a:pt x="1658112" y="323850"/>
                  </a:lnTo>
                  <a:close/>
                </a:path>
              </a:pathLst>
            </a:custGeom>
            <a:solidFill>
              <a:srgbClr val="00CC99"/>
            </a:solidFill>
          </p:spPr>
          <p:txBody>
            <a:bodyPr wrap="square" lIns="0" tIns="0" rIns="0" bIns="0" rtlCol="0"/>
            <a:lstStyle/>
            <a:p>
              <a:endParaRPr/>
            </a:p>
          </p:txBody>
        </p:sp>
        <p:sp>
          <p:nvSpPr>
            <p:cNvPr id="6" name="object 6">
              <a:hlinkClick r:id="rId2"/>
            </p:cNvPr>
            <p:cNvSpPr/>
            <p:nvPr/>
          </p:nvSpPr>
          <p:spPr>
            <a:xfrm>
              <a:off x="0" y="2058161"/>
              <a:ext cx="1982470" cy="1295400"/>
            </a:xfrm>
            <a:custGeom>
              <a:avLst/>
              <a:gdLst/>
              <a:ahLst/>
              <a:cxnLst/>
              <a:rect l="l" t="t" r="r" b="b"/>
              <a:pathLst>
                <a:path w="1982470" h="1295400">
                  <a:moveTo>
                    <a:pt x="0" y="0"/>
                  </a:moveTo>
                  <a:lnTo>
                    <a:pt x="1261402" y="0"/>
                  </a:lnTo>
                  <a:lnTo>
                    <a:pt x="1261402" y="485775"/>
                  </a:lnTo>
                  <a:lnTo>
                    <a:pt x="1658112" y="485775"/>
                  </a:lnTo>
                  <a:lnTo>
                    <a:pt x="1658112" y="323850"/>
                  </a:lnTo>
                  <a:lnTo>
                    <a:pt x="1981962" y="647700"/>
                  </a:lnTo>
                  <a:lnTo>
                    <a:pt x="1658112" y="971550"/>
                  </a:lnTo>
                  <a:lnTo>
                    <a:pt x="1658112" y="809625"/>
                  </a:lnTo>
                  <a:lnTo>
                    <a:pt x="1261402" y="809625"/>
                  </a:lnTo>
                  <a:lnTo>
                    <a:pt x="1261402" y="1295400"/>
                  </a:lnTo>
                  <a:lnTo>
                    <a:pt x="0" y="1295400"/>
                  </a:lnTo>
                </a:path>
              </a:pathLst>
            </a:custGeom>
            <a:ln w="25908">
              <a:solidFill>
                <a:srgbClr val="00946E"/>
              </a:solidFill>
            </a:ln>
          </p:spPr>
          <p:txBody>
            <a:bodyPr wrap="square" lIns="0" tIns="0" rIns="0" bIns="0" rtlCol="0"/>
            <a:lstStyle/>
            <a:p>
              <a:endParaRPr/>
            </a:p>
          </p:txBody>
        </p:sp>
      </p:grpSp>
      <p:sp>
        <p:nvSpPr>
          <p:cNvPr id="7" name="object 7"/>
          <p:cNvSpPr txBox="1"/>
          <p:nvPr/>
        </p:nvSpPr>
        <p:spPr>
          <a:xfrm>
            <a:off x="74778" y="2254124"/>
            <a:ext cx="1033780" cy="873957"/>
          </a:xfrm>
          <a:prstGeom prst="rect">
            <a:avLst/>
          </a:prstGeom>
        </p:spPr>
        <p:txBody>
          <a:bodyPr vert="horz" wrap="square" lIns="0" tIns="12065" rIns="0" bIns="0" rtlCol="0">
            <a:spAutoFit/>
          </a:bodyPr>
          <a:lstStyle/>
          <a:p>
            <a:pPr marL="65404" marR="5080" indent="-53339">
              <a:spcBef>
                <a:spcPts val="95"/>
              </a:spcBef>
            </a:pPr>
            <a:r>
              <a:rPr sz="2800" spc="-11" dirty="0">
                <a:solidFill>
                  <a:srgbClr val="FFFFFF"/>
                </a:solidFill>
                <a:latin typeface="Times New Roman"/>
                <a:cs typeface="Times New Roman"/>
                <a:hlinkClick r:id="rId2"/>
              </a:rPr>
              <a:t>Project Office</a:t>
            </a:r>
            <a:endParaRPr sz="2800">
              <a:latin typeface="Times New Roman"/>
              <a:cs typeface="Times New Roman"/>
            </a:endParaRPr>
          </a:p>
        </p:txBody>
      </p:sp>
      <p:grpSp>
        <p:nvGrpSpPr>
          <p:cNvPr id="8" name="object 8"/>
          <p:cNvGrpSpPr/>
          <p:nvPr/>
        </p:nvGrpSpPr>
        <p:grpSpPr>
          <a:xfrm>
            <a:off x="5778946" y="3111946"/>
            <a:ext cx="2845435" cy="1321435"/>
            <a:chOff x="5778944" y="3111944"/>
            <a:chExt cx="2845435" cy="1321435"/>
          </a:xfrm>
        </p:grpSpPr>
        <p:sp>
          <p:nvSpPr>
            <p:cNvPr id="9" name="object 9"/>
            <p:cNvSpPr/>
            <p:nvPr/>
          </p:nvSpPr>
          <p:spPr>
            <a:xfrm>
              <a:off x="5791962" y="3124962"/>
              <a:ext cx="2819400" cy="1295400"/>
            </a:xfrm>
            <a:custGeom>
              <a:avLst/>
              <a:gdLst/>
              <a:ahLst/>
              <a:cxnLst/>
              <a:rect l="l" t="t" r="r" b="b"/>
              <a:pathLst>
                <a:path w="2819400" h="1295400">
                  <a:moveTo>
                    <a:pt x="2819399" y="0"/>
                  </a:moveTo>
                  <a:lnTo>
                    <a:pt x="987424" y="0"/>
                  </a:lnTo>
                  <a:lnTo>
                    <a:pt x="987424" y="485775"/>
                  </a:lnTo>
                  <a:lnTo>
                    <a:pt x="323850" y="485775"/>
                  </a:lnTo>
                  <a:lnTo>
                    <a:pt x="323850" y="323850"/>
                  </a:lnTo>
                  <a:lnTo>
                    <a:pt x="0" y="647700"/>
                  </a:lnTo>
                  <a:lnTo>
                    <a:pt x="323850" y="971550"/>
                  </a:lnTo>
                  <a:lnTo>
                    <a:pt x="323850" y="809625"/>
                  </a:lnTo>
                  <a:lnTo>
                    <a:pt x="987424" y="809625"/>
                  </a:lnTo>
                  <a:lnTo>
                    <a:pt x="987424" y="1295400"/>
                  </a:lnTo>
                  <a:lnTo>
                    <a:pt x="2819399" y="1295400"/>
                  </a:lnTo>
                  <a:lnTo>
                    <a:pt x="2819399" y="0"/>
                  </a:lnTo>
                  <a:close/>
                </a:path>
              </a:pathLst>
            </a:custGeom>
            <a:solidFill>
              <a:srgbClr val="00CC99"/>
            </a:solidFill>
          </p:spPr>
          <p:txBody>
            <a:bodyPr wrap="square" lIns="0" tIns="0" rIns="0" bIns="0" rtlCol="0"/>
            <a:lstStyle/>
            <a:p>
              <a:endParaRPr/>
            </a:p>
          </p:txBody>
        </p:sp>
        <p:sp>
          <p:nvSpPr>
            <p:cNvPr id="10" name="object 10"/>
            <p:cNvSpPr/>
            <p:nvPr/>
          </p:nvSpPr>
          <p:spPr>
            <a:xfrm>
              <a:off x="5791962" y="3124962"/>
              <a:ext cx="2819400" cy="1295400"/>
            </a:xfrm>
            <a:custGeom>
              <a:avLst/>
              <a:gdLst/>
              <a:ahLst/>
              <a:cxnLst/>
              <a:rect l="l" t="t" r="r" b="b"/>
              <a:pathLst>
                <a:path w="2819400" h="1295400">
                  <a:moveTo>
                    <a:pt x="0" y="647700"/>
                  </a:moveTo>
                  <a:lnTo>
                    <a:pt x="323850" y="323850"/>
                  </a:lnTo>
                  <a:lnTo>
                    <a:pt x="323850" y="485775"/>
                  </a:lnTo>
                  <a:lnTo>
                    <a:pt x="987424" y="485775"/>
                  </a:lnTo>
                  <a:lnTo>
                    <a:pt x="987424" y="0"/>
                  </a:lnTo>
                  <a:lnTo>
                    <a:pt x="2819399" y="0"/>
                  </a:lnTo>
                  <a:lnTo>
                    <a:pt x="2819399" y="1295400"/>
                  </a:lnTo>
                  <a:lnTo>
                    <a:pt x="987424" y="1295400"/>
                  </a:lnTo>
                  <a:lnTo>
                    <a:pt x="987424" y="809625"/>
                  </a:lnTo>
                  <a:lnTo>
                    <a:pt x="323850" y="809625"/>
                  </a:lnTo>
                  <a:lnTo>
                    <a:pt x="323850" y="971550"/>
                  </a:lnTo>
                  <a:lnTo>
                    <a:pt x="0" y="647700"/>
                  </a:lnTo>
                  <a:close/>
                </a:path>
              </a:pathLst>
            </a:custGeom>
            <a:ln w="25908">
              <a:solidFill>
                <a:srgbClr val="00946E"/>
              </a:solidFill>
            </a:ln>
          </p:spPr>
          <p:txBody>
            <a:bodyPr wrap="square" lIns="0" tIns="0" rIns="0" bIns="0" rtlCol="0"/>
            <a:lstStyle/>
            <a:p>
              <a:endParaRPr/>
            </a:p>
          </p:txBody>
        </p:sp>
      </p:grpSp>
      <p:sp>
        <p:nvSpPr>
          <p:cNvPr id="11" name="object 11"/>
          <p:cNvSpPr txBox="1"/>
          <p:nvPr/>
        </p:nvSpPr>
        <p:spPr>
          <a:xfrm>
            <a:off x="7026659" y="3534536"/>
            <a:ext cx="1339215" cy="443070"/>
          </a:xfrm>
          <a:prstGeom prst="rect">
            <a:avLst/>
          </a:prstGeom>
        </p:spPr>
        <p:txBody>
          <a:bodyPr vert="horz" wrap="square" lIns="0" tIns="12065" rIns="0" bIns="0" rtlCol="0">
            <a:spAutoFit/>
          </a:bodyPr>
          <a:lstStyle/>
          <a:p>
            <a:pPr marL="12700">
              <a:spcBef>
                <a:spcPts val="95"/>
              </a:spcBef>
            </a:pPr>
            <a:r>
              <a:rPr sz="2800" dirty="0">
                <a:solidFill>
                  <a:srgbClr val="FFFFFF"/>
                </a:solidFill>
                <a:latin typeface="Times New Roman"/>
                <a:cs typeface="Times New Roman"/>
              </a:rPr>
              <a:t>Field</a:t>
            </a:r>
            <a:r>
              <a:rPr sz="2800" spc="-60" dirty="0">
                <a:solidFill>
                  <a:srgbClr val="FFFFFF"/>
                </a:solidFill>
                <a:latin typeface="Times New Roman"/>
                <a:cs typeface="Times New Roman"/>
              </a:rPr>
              <a:t> </a:t>
            </a:r>
            <a:r>
              <a:rPr sz="2800" spc="-20" dirty="0">
                <a:solidFill>
                  <a:srgbClr val="FFFFFF"/>
                </a:solidFill>
                <a:latin typeface="Times New Roman"/>
                <a:cs typeface="Times New Roman"/>
              </a:rPr>
              <a:t>site</a:t>
            </a:r>
            <a:endParaRPr sz="2800">
              <a:latin typeface="Times New Roman"/>
              <a:cs typeface="Times New Roman"/>
            </a:endParaRPr>
          </a:p>
        </p:txBody>
      </p:sp>
      <p:pic>
        <p:nvPicPr>
          <p:cNvPr id="12" name="object 12"/>
          <p:cNvPicPr/>
          <p:nvPr/>
        </p:nvPicPr>
        <p:blipFill>
          <a:blip r:embed="rId4" cstate="print"/>
          <a:stretch>
            <a:fillRect/>
          </a:stretch>
        </p:blipFill>
        <p:spPr>
          <a:xfrm>
            <a:off x="5715000" y="4267199"/>
            <a:ext cx="3352800" cy="251460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725153">
              <a:spcBef>
                <a:spcPts val="105"/>
              </a:spcBef>
            </a:pPr>
            <a:r>
              <a:rPr sz="4400" b="0" dirty="0">
                <a:latin typeface="Times New Roman"/>
                <a:cs typeface="Times New Roman"/>
              </a:rPr>
              <a:t>Staff</a:t>
            </a:r>
            <a:r>
              <a:rPr sz="4400" b="0" spc="-15" dirty="0">
                <a:latin typeface="Times New Roman"/>
                <a:cs typeface="Times New Roman"/>
              </a:rPr>
              <a:t> </a:t>
            </a:r>
            <a:r>
              <a:rPr sz="4400" b="0" spc="-11" dirty="0">
                <a:latin typeface="Times New Roman"/>
                <a:cs typeface="Times New Roman"/>
              </a:rPr>
              <a:t>recruitment</a:t>
            </a:r>
            <a:endParaRPr sz="4400">
              <a:latin typeface="Times New Roman"/>
              <a:cs typeface="Times New Roman"/>
            </a:endParaRPr>
          </a:p>
        </p:txBody>
      </p:sp>
      <p:sp>
        <p:nvSpPr>
          <p:cNvPr id="3" name="object 3"/>
          <p:cNvSpPr txBox="1"/>
          <p:nvPr/>
        </p:nvSpPr>
        <p:spPr>
          <a:xfrm>
            <a:off x="535943" y="2102587"/>
            <a:ext cx="7827009" cy="4070986"/>
          </a:xfrm>
          <a:prstGeom prst="rect">
            <a:avLst/>
          </a:prstGeom>
        </p:spPr>
        <p:txBody>
          <a:bodyPr vert="horz" wrap="square" lIns="0" tIns="109855" rIns="0" bIns="0" rtlCol="0">
            <a:spAutoFit/>
          </a:bodyPr>
          <a:lstStyle/>
          <a:p>
            <a:pPr marL="12700">
              <a:spcBef>
                <a:spcPts val="865"/>
              </a:spcBef>
            </a:pPr>
            <a:r>
              <a:rPr sz="3200" dirty="0">
                <a:latin typeface="Times New Roman"/>
                <a:cs typeface="Times New Roman"/>
              </a:rPr>
              <a:t>Need</a:t>
            </a:r>
            <a:r>
              <a:rPr sz="3200" spc="-11" dirty="0">
                <a:latin typeface="Times New Roman"/>
                <a:cs typeface="Times New Roman"/>
              </a:rPr>
              <a:t> </a:t>
            </a:r>
            <a:r>
              <a:rPr sz="3200" dirty="0">
                <a:latin typeface="Times New Roman"/>
                <a:cs typeface="Times New Roman"/>
              </a:rPr>
              <a:t>persons</a:t>
            </a:r>
            <a:r>
              <a:rPr sz="3200" spc="-11" dirty="0">
                <a:latin typeface="Times New Roman"/>
                <a:cs typeface="Times New Roman"/>
              </a:rPr>
              <a:t> </a:t>
            </a:r>
            <a:r>
              <a:rPr sz="3200" dirty="0">
                <a:latin typeface="Times New Roman"/>
                <a:cs typeface="Times New Roman"/>
              </a:rPr>
              <a:t>who</a:t>
            </a:r>
            <a:r>
              <a:rPr sz="3200" spc="-5" dirty="0">
                <a:latin typeface="Times New Roman"/>
                <a:cs typeface="Times New Roman"/>
              </a:rPr>
              <a:t> </a:t>
            </a:r>
            <a:r>
              <a:rPr sz="3200" spc="-20" dirty="0">
                <a:latin typeface="Times New Roman"/>
                <a:cs typeface="Times New Roman"/>
              </a:rPr>
              <a:t>are:</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Dedicated</a:t>
            </a:r>
            <a:r>
              <a:rPr sz="3200" spc="-31" dirty="0">
                <a:latin typeface="Times New Roman"/>
                <a:cs typeface="Times New Roman"/>
              </a:rPr>
              <a:t> </a:t>
            </a:r>
            <a:r>
              <a:rPr sz="3200" dirty="0">
                <a:latin typeface="Times New Roman"/>
                <a:cs typeface="Times New Roman"/>
              </a:rPr>
              <a:t>and</a:t>
            </a:r>
            <a:r>
              <a:rPr sz="3200" spc="-11" dirty="0">
                <a:latin typeface="Times New Roman"/>
                <a:cs typeface="Times New Roman"/>
              </a:rPr>
              <a:t> </a:t>
            </a:r>
            <a:r>
              <a:rPr sz="3200" dirty="0">
                <a:latin typeface="Times New Roman"/>
                <a:cs typeface="Times New Roman"/>
              </a:rPr>
              <a:t>committed</a:t>
            </a:r>
            <a:r>
              <a:rPr sz="3200" spc="-40" dirty="0">
                <a:latin typeface="Times New Roman"/>
                <a:cs typeface="Times New Roman"/>
              </a:rPr>
              <a:t> </a:t>
            </a:r>
            <a:r>
              <a:rPr sz="3200" dirty="0">
                <a:latin typeface="Times New Roman"/>
                <a:cs typeface="Times New Roman"/>
              </a:rPr>
              <a:t>to</a:t>
            </a:r>
            <a:r>
              <a:rPr sz="3200" spc="11" dirty="0">
                <a:latin typeface="Times New Roman"/>
                <a:cs typeface="Times New Roman"/>
              </a:rPr>
              <a:t> </a:t>
            </a:r>
            <a:r>
              <a:rPr sz="3200" spc="-11" dirty="0">
                <a:latin typeface="Times New Roman"/>
                <a:cs typeface="Times New Roman"/>
              </a:rPr>
              <a:t>study</a:t>
            </a:r>
            <a:endParaRPr sz="3200">
              <a:latin typeface="Times New Roman"/>
              <a:cs typeface="Times New Roman"/>
            </a:endParaRPr>
          </a:p>
          <a:p>
            <a:pPr marL="355591" marR="5080" indent="-343526">
              <a:spcBef>
                <a:spcPts val="771"/>
              </a:spcBef>
              <a:buChar char="•"/>
              <a:tabLst>
                <a:tab pos="355591" algn="l"/>
              </a:tabLst>
            </a:pPr>
            <a:r>
              <a:rPr sz="3200" dirty="0">
                <a:latin typeface="Times New Roman"/>
                <a:cs typeface="Times New Roman"/>
              </a:rPr>
              <a:t>Understand</a:t>
            </a:r>
            <a:r>
              <a:rPr sz="3200" spc="-40" dirty="0">
                <a:latin typeface="Times New Roman"/>
                <a:cs typeface="Times New Roman"/>
              </a:rPr>
              <a:t> </a:t>
            </a:r>
            <a:r>
              <a:rPr sz="3200" dirty="0">
                <a:latin typeface="Times New Roman"/>
                <a:cs typeface="Times New Roman"/>
              </a:rPr>
              <a:t>their</a:t>
            </a:r>
            <a:r>
              <a:rPr sz="3200" spc="-11" dirty="0">
                <a:latin typeface="Times New Roman"/>
                <a:cs typeface="Times New Roman"/>
              </a:rPr>
              <a:t> </a:t>
            </a:r>
            <a:r>
              <a:rPr sz="3200" dirty="0">
                <a:latin typeface="Times New Roman"/>
                <a:cs typeface="Times New Roman"/>
              </a:rPr>
              <a:t>role</a:t>
            </a:r>
            <a:r>
              <a:rPr sz="3200" spc="-11" dirty="0">
                <a:latin typeface="Times New Roman"/>
                <a:cs typeface="Times New Roman"/>
              </a:rPr>
              <a:t> </a:t>
            </a:r>
            <a:r>
              <a:rPr sz="3200" dirty="0">
                <a:latin typeface="Times New Roman"/>
                <a:cs typeface="Times New Roman"/>
              </a:rPr>
              <a:t>including</a:t>
            </a:r>
            <a:r>
              <a:rPr sz="3200" spc="-31" dirty="0">
                <a:latin typeface="Times New Roman"/>
                <a:cs typeface="Times New Roman"/>
              </a:rPr>
              <a:t> </a:t>
            </a:r>
            <a:r>
              <a:rPr sz="3200" dirty="0">
                <a:latin typeface="Times New Roman"/>
                <a:cs typeface="Times New Roman"/>
              </a:rPr>
              <a:t>importance</a:t>
            </a:r>
            <a:r>
              <a:rPr sz="3200" spc="-25" dirty="0">
                <a:latin typeface="Times New Roman"/>
                <a:cs typeface="Times New Roman"/>
              </a:rPr>
              <a:t> of </a:t>
            </a:r>
            <a:r>
              <a:rPr sz="3200" dirty="0">
                <a:latin typeface="Times New Roman"/>
                <a:cs typeface="Times New Roman"/>
              </a:rPr>
              <a:t>high</a:t>
            </a:r>
            <a:r>
              <a:rPr sz="3200" spc="-20" dirty="0">
                <a:latin typeface="Times New Roman"/>
                <a:cs typeface="Times New Roman"/>
              </a:rPr>
              <a:t> </a:t>
            </a:r>
            <a:r>
              <a:rPr sz="3200" dirty="0">
                <a:latin typeface="Times New Roman"/>
                <a:cs typeface="Times New Roman"/>
              </a:rPr>
              <a:t>quality</a:t>
            </a:r>
            <a:r>
              <a:rPr sz="3200" spc="-25" dirty="0">
                <a:latin typeface="Times New Roman"/>
                <a:cs typeface="Times New Roman"/>
              </a:rPr>
              <a:t> </a:t>
            </a:r>
            <a:r>
              <a:rPr sz="3200" spc="-20" dirty="0">
                <a:latin typeface="Times New Roman"/>
                <a:cs typeface="Times New Roman"/>
              </a:rPr>
              <a:t>work</a:t>
            </a:r>
            <a:endParaRPr sz="3200">
              <a:latin typeface="Times New Roman"/>
              <a:cs typeface="Times New Roman"/>
            </a:endParaRPr>
          </a:p>
          <a:p>
            <a:pPr marL="12700">
              <a:spcBef>
                <a:spcPts val="771"/>
              </a:spcBef>
            </a:pPr>
            <a:r>
              <a:rPr sz="3200" dirty="0">
                <a:latin typeface="Times New Roman"/>
                <a:cs typeface="Times New Roman"/>
              </a:rPr>
              <a:t>For</a:t>
            </a:r>
            <a:r>
              <a:rPr sz="3200" spc="-20" dirty="0">
                <a:latin typeface="Times New Roman"/>
                <a:cs typeface="Times New Roman"/>
              </a:rPr>
              <a:t> </a:t>
            </a:r>
            <a:r>
              <a:rPr sz="3200" dirty="0">
                <a:latin typeface="Times New Roman"/>
                <a:cs typeface="Times New Roman"/>
              </a:rPr>
              <a:t>each</a:t>
            </a:r>
            <a:r>
              <a:rPr sz="3200" spc="15" dirty="0">
                <a:latin typeface="Times New Roman"/>
                <a:cs typeface="Times New Roman"/>
              </a:rPr>
              <a:t> </a:t>
            </a:r>
            <a:r>
              <a:rPr sz="3200" spc="-11" dirty="0">
                <a:latin typeface="Times New Roman"/>
                <a:cs typeface="Times New Roman"/>
              </a:rPr>
              <a:t>position:</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Clear job</a:t>
            </a:r>
            <a:r>
              <a:rPr sz="3200" spc="-15" dirty="0">
                <a:latin typeface="Times New Roman"/>
                <a:cs typeface="Times New Roman"/>
              </a:rPr>
              <a:t> </a:t>
            </a:r>
            <a:r>
              <a:rPr sz="3200" spc="-11" dirty="0">
                <a:latin typeface="Times New Roman"/>
                <a:cs typeface="Times New Roman"/>
              </a:rPr>
              <a:t>description</a:t>
            </a:r>
            <a:endParaRPr sz="3200">
              <a:latin typeface="Times New Roman"/>
              <a:cs typeface="Times New Roman"/>
            </a:endParaRPr>
          </a:p>
          <a:p>
            <a:pPr marL="355591" indent="-342891">
              <a:spcBef>
                <a:spcPts val="765"/>
              </a:spcBef>
              <a:buChar char="•"/>
              <a:tabLst>
                <a:tab pos="355591" algn="l"/>
              </a:tabLst>
            </a:pPr>
            <a:r>
              <a:rPr sz="3200" dirty="0">
                <a:latin typeface="Times New Roman"/>
                <a:cs typeface="Times New Roman"/>
              </a:rPr>
              <a:t>Minimum</a:t>
            </a:r>
            <a:r>
              <a:rPr sz="3200" spc="-20" dirty="0">
                <a:latin typeface="Times New Roman"/>
                <a:cs typeface="Times New Roman"/>
              </a:rPr>
              <a:t> </a:t>
            </a:r>
            <a:r>
              <a:rPr sz="3200" dirty="0">
                <a:latin typeface="Times New Roman"/>
                <a:cs typeface="Times New Roman"/>
              </a:rPr>
              <a:t>educational</a:t>
            </a:r>
            <a:r>
              <a:rPr sz="3200" spc="-35" dirty="0">
                <a:latin typeface="Times New Roman"/>
                <a:cs typeface="Times New Roman"/>
              </a:rPr>
              <a:t> </a:t>
            </a:r>
            <a:r>
              <a:rPr sz="3200" spc="-11" dirty="0">
                <a:latin typeface="Times New Roman"/>
                <a:cs typeface="Times New Roman"/>
              </a:rPr>
              <a:t>level</a:t>
            </a:r>
            <a:endParaRPr sz="3200">
              <a:latin typeface="Times New Roman"/>
              <a:cs typeface="Times New Roman"/>
            </a:endParaRPr>
          </a:p>
        </p:txBody>
      </p:sp>
      <p:pic>
        <p:nvPicPr>
          <p:cNvPr id="4" name="object 4"/>
          <p:cNvPicPr/>
          <p:nvPr/>
        </p:nvPicPr>
        <p:blipFill>
          <a:blip r:embed="rId2" cstate="print"/>
          <a:stretch>
            <a:fillRect/>
          </a:stretch>
        </p:blipFill>
        <p:spPr>
          <a:xfrm>
            <a:off x="5562600" y="4000500"/>
            <a:ext cx="3425952" cy="2572512"/>
          </a:xfrm>
          <a:prstGeom prst="rect">
            <a:avLst/>
          </a:prstGeom>
        </p:spPr>
      </p:pic>
      <p:pic>
        <p:nvPicPr>
          <p:cNvPr id="5" name="object 5"/>
          <p:cNvPicPr/>
          <p:nvPr/>
        </p:nvPicPr>
        <p:blipFill>
          <a:blip r:embed="rId3" cstate="print"/>
          <a:stretch>
            <a:fillRect/>
          </a:stretch>
        </p:blipFill>
        <p:spPr>
          <a:xfrm>
            <a:off x="5410203" y="152401"/>
            <a:ext cx="3477767" cy="26075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462333">
              <a:lnSpc>
                <a:spcPts val="1631"/>
              </a:lnSpc>
            </a:pPr>
            <a:fld id="{81D60167-4931-47E6-BA6A-407CBD079E47}" type="slidenum">
              <a:rPr spc="-25" dirty="0"/>
              <a:pPr marL="7462333">
                <a:lnSpc>
                  <a:spcPts val="1631"/>
                </a:lnSpc>
              </a:pPr>
              <a:t>9</a:t>
            </a:fld>
            <a:endParaRPr spc="-25" dirty="0"/>
          </a:p>
        </p:txBody>
      </p:sp>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1800815">
              <a:spcBef>
                <a:spcPts val="105"/>
              </a:spcBef>
            </a:pPr>
            <a:r>
              <a:rPr sz="4400" b="0" dirty="0">
                <a:latin typeface="Times New Roman"/>
                <a:cs typeface="Times New Roman"/>
              </a:rPr>
              <a:t>Uncontrolled</a:t>
            </a:r>
            <a:r>
              <a:rPr sz="4400" b="0" spc="-25" dirty="0">
                <a:latin typeface="Times New Roman"/>
                <a:cs typeface="Times New Roman"/>
              </a:rPr>
              <a:t> </a:t>
            </a:r>
            <a:r>
              <a:rPr sz="4400" b="0" spc="-11" dirty="0">
                <a:latin typeface="Times New Roman"/>
                <a:cs typeface="Times New Roman"/>
              </a:rPr>
              <a:t>studies</a:t>
            </a:r>
            <a:endParaRPr sz="4400">
              <a:latin typeface="Times New Roman"/>
              <a:cs typeface="Times New Roman"/>
            </a:endParaRPr>
          </a:p>
        </p:txBody>
      </p:sp>
      <p:sp>
        <p:nvSpPr>
          <p:cNvPr id="3" name="object 3"/>
          <p:cNvSpPr txBox="1"/>
          <p:nvPr/>
        </p:nvSpPr>
        <p:spPr>
          <a:xfrm>
            <a:off x="764542" y="1952372"/>
            <a:ext cx="7524751" cy="3033523"/>
          </a:xfrm>
          <a:prstGeom prst="rect">
            <a:avLst/>
          </a:prstGeom>
        </p:spPr>
        <p:txBody>
          <a:bodyPr vert="horz" wrap="square" lIns="0" tIns="67945" rIns="0" bIns="0" rtlCol="0">
            <a:spAutoFit/>
          </a:bodyPr>
          <a:lstStyle/>
          <a:p>
            <a:pPr marL="355591" marR="5080" indent="-343526">
              <a:lnSpc>
                <a:spcPts val="3460"/>
              </a:lnSpc>
              <a:spcBef>
                <a:spcPts val="535"/>
              </a:spcBef>
              <a:buChar char="•"/>
              <a:tabLst>
                <a:tab pos="355591" algn="l"/>
              </a:tabLst>
            </a:pPr>
            <a:r>
              <a:rPr sz="3200" dirty="0">
                <a:latin typeface="Times New Roman"/>
                <a:cs typeface="Times New Roman"/>
              </a:rPr>
              <a:t>The</a:t>
            </a:r>
            <a:r>
              <a:rPr sz="3200" spc="-15" dirty="0">
                <a:latin typeface="Times New Roman"/>
                <a:cs typeface="Times New Roman"/>
              </a:rPr>
              <a:t> </a:t>
            </a:r>
            <a:r>
              <a:rPr sz="3200" dirty="0">
                <a:latin typeface="Times New Roman"/>
                <a:cs typeface="Times New Roman"/>
              </a:rPr>
              <a:t>new</a:t>
            </a:r>
            <a:r>
              <a:rPr sz="3200" spc="5" dirty="0">
                <a:latin typeface="Times New Roman"/>
                <a:cs typeface="Times New Roman"/>
              </a:rPr>
              <a:t> </a:t>
            </a:r>
            <a:r>
              <a:rPr sz="3200" dirty="0">
                <a:latin typeface="Times New Roman"/>
                <a:cs typeface="Times New Roman"/>
              </a:rPr>
              <a:t>intervention</a:t>
            </a:r>
            <a:r>
              <a:rPr sz="3200" spc="-40" dirty="0">
                <a:latin typeface="Times New Roman"/>
                <a:cs typeface="Times New Roman"/>
              </a:rPr>
              <a:t> </a:t>
            </a:r>
            <a:r>
              <a:rPr sz="3200" dirty="0">
                <a:latin typeface="Times New Roman"/>
                <a:cs typeface="Times New Roman"/>
              </a:rPr>
              <a:t>is</a:t>
            </a:r>
            <a:r>
              <a:rPr sz="3200" spc="5" dirty="0">
                <a:latin typeface="Times New Roman"/>
                <a:cs typeface="Times New Roman"/>
              </a:rPr>
              <a:t> </a:t>
            </a:r>
            <a:r>
              <a:rPr sz="3200" dirty="0">
                <a:latin typeface="Times New Roman"/>
                <a:cs typeface="Times New Roman"/>
              </a:rPr>
              <a:t>studied</a:t>
            </a:r>
            <a:r>
              <a:rPr sz="3200" spc="-20" dirty="0">
                <a:latin typeface="Times New Roman"/>
                <a:cs typeface="Times New Roman"/>
              </a:rPr>
              <a:t> </a:t>
            </a:r>
            <a:r>
              <a:rPr sz="3200" dirty="0">
                <a:latin typeface="Times New Roman"/>
                <a:cs typeface="Times New Roman"/>
              </a:rPr>
              <a:t>without</a:t>
            </a:r>
            <a:r>
              <a:rPr sz="3200" spc="-31" dirty="0">
                <a:latin typeface="Times New Roman"/>
                <a:cs typeface="Times New Roman"/>
              </a:rPr>
              <a:t> </a:t>
            </a:r>
            <a:r>
              <a:rPr sz="3200" spc="-25" dirty="0">
                <a:latin typeface="Times New Roman"/>
                <a:cs typeface="Times New Roman"/>
              </a:rPr>
              <a:t>any </a:t>
            </a:r>
            <a:r>
              <a:rPr sz="3200" dirty="0">
                <a:latin typeface="Times New Roman"/>
                <a:cs typeface="Times New Roman"/>
              </a:rPr>
              <a:t>direct</a:t>
            </a:r>
            <a:r>
              <a:rPr sz="3200" spc="-20" dirty="0">
                <a:latin typeface="Times New Roman"/>
                <a:cs typeface="Times New Roman"/>
              </a:rPr>
              <a:t> </a:t>
            </a:r>
            <a:r>
              <a:rPr sz="3200" dirty="0">
                <a:latin typeface="Times New Roman"/>
                <a:cs typeface="Times New Roman"/>
              </a:rPr>
              <a:t>comparison</a:t>
            </a:r>
            <a:r>
              <a:rPr sz="3200" spc="-40" dirty="0">
                <a:latin typeface="Times New Roman"/>
                <a:cs typeface="Times New Roman"/>
              </a:rPr>
              <a:t> </a:t>
            </a:r>
            <a:r>
              <a:rPr sz="3200" dirty="0">
                <a:latin typeface="Times New Roman"/>
                <a:cs typeface="Times New Roman"/>
              </a:rPr>
              <a:t>with a</a:t>
            </a:r>
            <a:r>
              <a:rPr sz="3200" spc="5" dirty="0">
                <a:latin typeface="Times New Roman"/>
                <a:cs typeface="Times New Roman"/>
              </a:rPr>
              <a:t> </a:t>
            </a:r>
            <a:r>
              <a:rPr sz="3200" dirty="0">
                <a:latin typeface="Times New Roman"/>
                <a:cs typeface="Times New Roman"/>
              </a:rPr>
              <a:t>similar</a:t>
            </a:r>
            <a:r>
              <a:rPr sz="3200" spc="5" dirty="0">
                <a:latin typeface="Times New Roman"/>
                <a:cs typeface="Times New Roman"/>
              </a:rPr>
              <a:t> </a:t>
            </a:r>
            <a:r>
              <a:rPr sz="3200" dirty="0">
                <a:latin typeface="Times New Roman"/>
                <a:cs typeface="Times New Roman"/>
              </a:rPr>
              <a:t>group</a:t>
            </a:r>
            <a:r>
              <a:rPr sz="3200" spc="-35" dirty="0">
                <a:latin typeface="Times New Roman"/>
                <a:cs typeface="Times New Roman"/>
              </a:rPr>
              <a:t> of </a:t>
            </a:r>
            <a:r>
              <a:rPr sz="3200" dirty="0">
                <a:latin typeface="Times New Roman"/>
                <a:cs typeface="Times New Roman"/>
              </a:rPr>
              <a:t>patients</a:t>
            </a:r>
            <a:r>
              <a:rPr sz="3200" spc="-20" dirty="0">
                <a:latin typeface="Times New Roman"/>
                <a:cs typeface="Times New Roman"/>
              </a:rPr>
              <a:t> </a:t>
            </a:r>
            <a:r>
              <a:rPr sz="3200" dirty="0">
                <a:latin typeface="Times New Roman"/>
                <a:cs typeface="Times New Roman"/>
              </a:rPr>
              <a:t>on</a:t>
            </a:r>
            <a:r>
              <a:rPr sz="3200" spc="-11" dirty="0">
                <a:latin typeface="Times New Roman"/>
                <a:cs typeface="Times New Roman"/>
              </a:rPr>
              <a:t> </a:t>
            </a:r>
            <a:r>
              <a:rPr sz="3200" dirty="0">
                <a:latin typeface="Times New Roman"/>
                <a:cs typeface="Times New Roman"/>
              </a:rPr>
              <a:t>more</a:t>
            </a:r>
            <a:r>
              <a:rPr sz="3200" spc="-11" dirty="0">
                <a:latin typeface="Times New Roman"/>
                <a:cs typeface="Times New Roman"/>
              </a:rPr>
              <a:t> </a:t>
            </a:r>
            <a:r>
              <a:rPr sz="3200" dirty="0">
                <a:latin typeface="Times New Roman"/>
                <a:cs typeface="Times New Roman"/>
              </a:rPr>
              <a:t>standard</a:t>
            </a:r>
            <a:r>
              <a:rPr sz="3200" spc="-20" dirty="0">
                <a:latin typeface="Times New Roman"/>
                <a:cs typeface="Times New Roman"/>
              </a:rPr>
              <a:t> </a:t>
            </a:r>
            <a:r>
              <a:rPr sz="3200" spc="-11" dirty="0">
                <a:latin typeface="Times New Roman"/>
                <a:cs typeface="Times New Roman"/>
              </a:rPr>
              <a:t>therapy</a:t>
            </a:r>
            <a:endParaRPr sz="3200">
              <a:latin typeface="Times New Roman"/>
              <a:cs typeface="Times New Roman"/>
            </a:endParaRPr>
          </a:p>
          <a:p>
            <a:pPr marL="355591" indent="-342891">
              <a:spcBef>
                <a:spcPts val="325"/>
              </a:spcBef>
              <a:buChar char="•"/>
              <a:tabLst>
                <a:tab pos="355591" algn="l"/>
              </a:tabLst>
            </a:pPr>
            <a:r>
              <a:rPr sz="3200" dirty="0">
                <a:latin typeface="Times New Roman"/>
                <a:cs typeface="Times New Roman"/>
              </a:rPr>
              <a:t>Problems</a:t>
            </a:r>
            <a:r>
              <a:rPr sz="3200" spc="-45" dirty="0">
                <a:latin typeface="Times New Roman"/>
                <a:cs typeface="Times New Roman"/>
              </a:rPr>
              <a:t> </a:t>
            </a:r>
            <a:r>
              <a:rPr sz="3200" dirty="0">
                <a:latin typeface="Times New Roman"/>
                <a:cs typeface="Times New Roman"/>
              </a:rPr>
              <a:t>of</a:t>
            </a:r>
            <a:r>
              <a:rPr sz="3200" spc="-5" dirty="0">
                <a:latin typeface="Times New Roman"/>
                <a:cs typeface="Times New Roman"/>
              </a:rPr>
              <a:t> </a:t>
            </a:r>
            <a:r>
              <a:rPr sz="3200" dirty="0">
                <a:latin typeface="Times New Roman"/>
                <a:cs typeface="Times New Roman"/>
              </a:rPr>
              <a:t>uncontrolled</a:t>
            </a:r>
            <a:r>
              <a:rPr sz="3200" spc="-45" dirty="0">
                <a:latin typeface="Times New Roman"/>
                <a:cs typeface="Times New Roman"/>
              </a:rPr>
              <a:t> </a:t>
            </a:r>
            <a:r>
              <a:rPr sz="3200" dirty="0">
                <a:latin typeface="Times New Roman"/>
                <a:cs typeface="Times New Roman"/>
              </a:rPr>
              <a:t>studies</a:t>
            </a:r>
            <a:r>
              <a:rPr sz="3200" spc="-15" dirty="0">
                <a:latin typeface="Times New Roman"/>
                <a:cs typeface="Times New Roman"/>
              </a:rPr>
              <a:t> </a:t>
            </a:r>
            <a:r>
              <a:rPr sz="3200" spc="-20" dirty="0">
                <a:latin typeface="Times New Roman"/>
                <a:cs typeface="Times New Roman"/>
              </a:rPr>
              <a:t>are;</a:t>
            </a:r>
            <a:endParaRPr sz="3200">
              <a:latin typeface="Times New Roman"/>
              <a:cs typeface="Times New Roman"/>
            </a:endParaRPr>
          </a:p>
          <a:p>
            <a:pPr marL="927077">
              <a:spcBef>
                <a:spcPts val="385"/>
              </a:spcBef>
            </a:pPr>
            <a:r>
              <a:rPr sz="3200" dirty="0">
                <a:latin typeface="Times New Roman"/>
                <a:cs typeface="Times New Roman"/>
              </a:rPr>
              <a:t>-biased</a:t>
            </a:r>
            <a:r>
              <a:rPr sz="3200" spc="-25" dirty="0">
                <a:latin typeface="Times New Roman"/>
                <a:cs typeface="Times New Roman"/>
              </a:rPr>
              <a:t> </a:t>
            </a:r>
            <a:r>
              <a:rPr sz="3200" dirty="0">
                <a:latin typeface="Times New Roman"/>
                <a:cs typeface="Times New Roman"/>
              </a:rPr>
              <a:t>selection</a:t>
            </a:r>
            <a:r>
              <a:rPr sz="3200" spc="-11" dirty="0">
                <a:latin typeface="Times New Roman"/>
                <a:cs typeface="Times New Roman"/>
              </a:rPr>
              <a:t> </a:t>
            </a:r>
            <a:r>
              <a:rPr sz="3200" dirty="0">
                <a:latin typeface="Times New Roman"/>
                <a:cs typeface="Times New Roman"/>
              </a:rPr>
              <a:t>of</a:t>
            </a:r>
            <a:r>
              <a:rPr sz="3200" spc="5" dirty="0">
                <a:latin typeface="Times New Roman"/>
                <a:cs typeface="Times New Roman"/>
              </a:rPr>
              <a:t> </a:t>
            </a:r>
            <a:r>
              <a:rPr sz="3200" spc="-11" dirty="0">
                <a:latin typeface="Times New Roman"/>
                <a:cs typeface="Times New Roman"/>
              </a:rPr>
              <a:t>participants</a:t>
            </a:r>
            <a:endParaRPr sz="3200">
              <a:latin typeface="Times New Roman"/>
              <a:cs typeface="Times New Roman"/>
            </a:endParaRPr>
          </a:p>
          <a:p>
            <a:pPr marL="927077">
              <a:spcBef>
                <a:spcPts val="385"/>
              </a:spcBef>
            </a:pPr>
            <a:r>
              <a:rPr sz="3200" dirty="0">
                <a:latin typeface="Times New Roman"/>
                <a:cs typeface="Times New Roman"/>
              </a:rPr>
              <a:t>-biased</a:t>
            </a:r>
            <a:r>
              <a:rPr sz="3200" spc="-35" dirty="0">
                <a:latin typeface="Times New Roman"/>
                <a:cs typeface="Times New Roman"/>
              </a:rPr>
              <a:t> </a:t>
            </a:r>
            <a:r>
              <a:rPr sz="3200" dirty="0">
                <a:latin typeface="Times New Roman"/>
                <a:cs typeface="Times New Roman"/>
              </a:rPr>
              <a:t>assessment</a:t>
            </a:r>
            <a:r>
              <a:rPr sz="3200" spc="11" dirty="0">
                <a:latin typeface="Times New Roman"/>
                <a:cs typeface="Times New Roman"/>
              </a:rPr>
              <a:t> </a:t>
            </a:r>
            <a:r>
              <a:rPr sz="3200" dirty="0">
                <a:latin typeface="Times New Roman"/>
                <a:cs typeface="Times New Roman"/>
              </a:rPr>
              <a:t>of</a:t>
            </a:r>
            <a:r>
              <a:rPr sz="3200" spc="-15" dirty="0">
                <a:latin typeface="Times New Roman"/>
                <a:cs typeface="Times New Roman"/>
              </a:rPr>
              <a:t> </a:t>
            </a:r>
            <a:r>
              <a:rPr sz="3200" spc="-11" dirty="0">
                <a:latin typeface="Times New Roman"/>
                <a:cs typeface="Times New Roman"/>
              </a:rPr>
              <a:t>outcomes</a:t>
            </a:r>
            <a:endParaRPr sz="3200">
              <a:latin typeface="Times New Roman"/>
              <a:cs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6"/>
            <a:ext cx="10994473" cy="626197"/>
          </a:xfrm>
          <a:prstGeom prst="rect">
            <a:avLst/>
          </a:prstGeom>
        </p:spPr>
        <p:txBody>
          <a:bodyPr vert="horz" wrap="square" lIns="0" tIns="71501" rIns="0" bIns="0" rtlCol="0">
            <a:spAutoFit/>
          </a:bodyPr>
          <a:lstStyle/>
          <a:p>
            <a:pPr marL="203195">
              <a:spcBef>
                <a:spcPts val="100"/>
              </a:spcBef>
            </a:pPr>
            <a:r>
              <a:rPr b="0" dirty="0">
                <a:latin typeface="Times New Roman"/>
                <a:cs typeface="Times New Roman"/>
              </a:rPr>
              <a:t>Potential</a:t>
            </a:r>
            <a:r>
              <a:rPr b="0" spc="20" dirty="0">
                <a:latin typeface="Times New Roman"/>
                <a:cs typeface="Times New Roman"/>
              </a:rPr>
              <a:t> </a:t>
            </a:r>
            <a:r>
              <a:rPr b="0" dirty="0">
                <a:latin typeface="Times New Roman"/>
                <a:cs typeface="Times New Roman"/>
              </a:rPr>
              <a:t>disruption to</a:t>
            </a:r>
            <a:r>
              <a:rPr b="0" spc="15" dirty="0">
                <a:latin typeface="Times New Roman"/>
                <a:cs typeface="Times New Roman"/>
              </a:rPr>
              <a:t> </a:t>
            </a:r>
            <a:r>
              <a:rPr b="0" spc="-11" dirty="0">
                <a:latin typeface="Times New Roman"/>
                <a:cs typeface="Times New Roman"/>
              </a:rPr>
              <a:t>study</a:t>
            </a:r>
          </a:p>
        </p:txBody>
      </p:sp>
      <p:pic>
        <p:nvPicPr>
          <p:cNvPr id="3" name="object 3"/>
          <p:cNvPicPr/>
          <p:nvPr/>
        </p:nvPicPr>
        <p:blipFill>
          <a:blip r:embed="rId2" cstate="print"/>
          <a:stretch>
            <a:fillRect/>
          </a:stretch>
        </p:blipFill>
        <p:spPr>
          <a:xfrm>
            <a:off x="609600" y="4849367"/>
            <a:ext cx="3352800" cy="1932432"/>
          </a:xfrm>
          <a:prstGeom prst="rect">
            <a:avLst/>
          </a:prstGeom>
        </p:spPr>
      </p:pic>
      <p:pic>
        <p:nvPicPr>
          <p:cNvPr id="4" name="object 4"/>
          <p:cNvPicPr/>
          <p:nvPr/>
        </p:nvPicPr>
        <p:blipFill>
          <a:blip r:embed="rId3" cstate="print"/>
          <a:stretch>
            <a:fillRect/>
          </a:stretch>
        </p:blipFill>
        <p:spPr>
          <a:xfrm>
            <a:off x="449581" y="1676400"/>
            <a:ext cx="3665220" cy="2438400"/>
          </a:xfrm>
          <a:prstGeom prst="rect">
            <a:avLst/>
          </a:prstGeom>
        </p:spPr>
      </p:pic>
      <p:pic>
        <p:nvPicPr>
          <p:cNvPr id="5" name="object 5"/>
          <p:cNvPicPr/>
          <p:nvPr/>
        </p:nvPicPr>
        <p:blipFill>
          <a:blip r:embed="rId4" cstate="print"/>
          <a:stretch>
            <a:fillRect/>
          </a:stretch>
        </p:blipFill>
        <p:spPr>
          <a:xfrm>
            <a:off x="6144767" y="4876801"/>
            <a:ext cx="2465832" cy="1848612"/>
          </a:xfrm>
          <a:prstGeom prst="rect">
            <a:avLst/>
          </a:prstGeom>
        </p:spPr>
      </p:pic>
      <p:grpSp>
        <p:nvGrpSpPr>
          <p:cNvPr id="6" name="object 6"/>
          <p:cNvGrpSpPr/>
          <p:nvPr/>
        </p:nvGrpSpPr>
        <p:grpSpPr>
          <a:xfrm>
            <a:off x="5099304" y="214885"/>
            <a:ext cx="3435351" cy="3976371"/>
            <a:chOff x="5099303" y="214884"/>
            <a:chExt cx="3435350" cy="3976370"/>
          </a:xfrm>
        </p:grpSpPr>
        <p:pic>
          <p:nvPicPr>
            <p:cNvPr id="7" name="object 7"/>
            <p:cNvPicPr/>
            <p:nvPr/>
          </p:nvPicPr>
          <p:blipFill>
            <a:blip r:embed="rId5" cstate="print"/>
            <a:stretch>
              <a:fillRect/>
            </a:stretch>
          </p:blipFill>
          <p:spPr>
            <a:xfrm>
              <a:off x="5099303" y="1524000"/>
              <a:ext cx="3435096" cy="2667000"/>
            </a:xfrm>
            <a:prstGeom prst="rect">
              <a:avLst/>
            </a:prstGeom>
          </p:spPr>
        </p:pic>
        <p:pic>
          <p:nvPicPr>
            <p:cNvPr id="8" name="object 8">
              <a:hlinkClick r:id="rId6"/>
            </p:cNvPr>
            <p:cNvPicPr/>
            <p:nvPr/>
          </p:nvPicPr>
          <p:blipFill>
            <a:blip r:embed="rId7" cstate="print"/>
            <a:stretch>
              <a:fillRect/>
            </a:stretch>
          </p:blipFill>
          <p:spPr>
            <a:xfrm>
              <a:off x="6553199" y="214884"/>
              <a:ext cx="1813559" cy="1385316"/>
            </a:xfrm>
            <a:prstGeom prst="rect">
              <a:avLst/>
            </a:prstGeom>
          </p:spPr>
        </p:pic>
      </p:grpSp>
      <p:grpSp>
        <p:nvGrpSpPr>
          <p:cNvPr id="9" name="object 9"/>
          <p:cNvGrpSpPr/>
          <p:nvPr/>
        </p:nvGrpSpPr>
        <p:grpSpPr>
          <a:xfrm>
            <a:off x="4178810" y="3049525"/>
            <a:ext cx="864235" cy="268605"/>
            <a:chOff x="4178808" y="3049523"/>
            <a:chExt cx="864235" cy="268605"/>
          </a:xfrm>
        </p:grpSpPr>
        <p:sp>
          <p:nvSpPr>
            <p:cNvPr id="10" name="object 10"/>
            <p:cNvSpPr/>
            <p:nvPr/>
          </p:nvSpPr>
          <p:spPr>
            <a:xfrm>
              <a:off x="4191762" y="3062477"/>
              <a:ext cx="838200" cy="242570"/>
            </a:xfrm>
            <a:custGeom>
              <a:avLst/>
              <a:gdLst/>
              <a:ahLst/>
              <a:cxnLst/>
              <a:rect l="l" t="t" r="r" b="b"/>
              <a:pathLst>
                <a:path w="838200" h="242570">
                  <a:moveTo>
                    <a:pt x="717041" y="0"/>
                  </a:moveTo>
                  <a:lnTo>
                    <a:pt x="717041" y="60579"/>
                  </a:lnTo>
                  <a:lnTo>
                    <a:pt x="0" y="60579"/>
                  </a:lnTo>
                  <a:lnTo>
                    <a:pt x="0" y="181737"/>
                  </a:lnTo>
                  <a:lnTo>
                    <a:pt x="717041" y="181737"/>
                  </a:lnTo>
                  <a:lnTo>
                    <a:pt x="717041" y="242316"/>
                  </a:lnTo>
                  <a:lnTo>
                    <a:pt x="838200" y="121158"/>
                  </a:lnTo>
                  <a:lnTo>
                    <a:pt x="717041" y="0"/>
                  </a:lnTo>
                  <a:close/>
                </a:path>
              </a:pathLst>
            </a:custGeom>
            <a:solidFill>
              <a:srgbClr val="00CC99"/>
            </a:solidFill>
          </p:spPr>
          <p:txBody>
            <a:bodyPr wrap="square" lIns="0" tIns="0" rIns="0" bIns="0" rtlCol="0"/>
            <a:lstStyle/>
            <a:p>
              <a:endParaRPr/>
            </a:p>
          </p:txBody>
        </p:sp>
        <p:sp>
          <p:nvSpPr>
            <p:cNvPr id="11" name="object 11"/>
            <p:cNvSpPr/>
            <p:nvPr/>
          </p:nvSpPr>
          <p:spPr>
            <a:xfrm>
              <a:off x="4191762" y="3062477"/>
              <a:ext cx="838200" cy="242570"/>
            </a:xfrm>
            <a:custGeom>
              <a:avLst/>
              <a:gdLst/>
              <a:ahLst/>
              <a:cxnLst/>
              <a:rect l="l" t="t" r="r" b="b"/>
              <a:pathLst>
                <a:path w="838200" h="242570">
                  <a:moveTo>
                    <a:pt x="0" y="60579"/>
                  </a:moveTo>
                  <a:lnTo>
                    <a:pt x="717041" y="60579"/>
                  </a:lnTo>
                  <a:lnTo>
                    <a:pt x="717041" y="0"/>
                  </a:lnTo>
                  <a:lnTo>
                    <a:pt x="838200" y="121158"/>
                  </a:lnTo>
                  <a:lnTo>
                    <a:pt x="717041" y="242316"/>
                  </a:lnTo>
                  <a:lnTo>
                    <a:pt x="717041" y="181737"/>
                  </a:lnTo>
                  <a:lnTo>
                    <a:pt x="0" y="181737"/>
                  </a:lnTo>
                  <a:lnTo>
                    <a:pt x="0" y="60579"/>
                  </a:lnTo>
                  <a:close/>
                </a:path>
              </a:pathLst>
            </a:custGeom>
            <a:ln w="25908">
              <a:solidFill>
                <a:srgbClr val="00946E"/>
              </a:solidFill>
            </a:ln>
          </p:spPr>
          <p:txBody>
            <a:bodyPr wrap="square" lIns="0" tIns="0" rIns="0" bIns="0" rtlCol="0"/>
            <a:lstStyle/>
            <a:p>
              <a:endParaRPr/>
            </a:p>
          </p:txBody>
        </p:sp>
      </p:grpSp>
      <p:grpSp>
        <p:nvGrpSpPr>
          <p:cNvPr id="12" name="object 12"/>
          <p:cNvGrpSpPr/>
          <p:nvPr/>
        </p:nvGrpSpPr>
        <p:grpSpPr>
          <a:xfrm>
            <a:off x="4102609" y="5626611"/>
            <a:ext cx="1827531" cy="268605"/>
            <a:chOff x="4102608" y="5626608"/>
            <a:chExt cx="1827530" cy="268605"/>
          </a:xfrm>
        </p:grpSpPr>
        <p:sp>
          <p:nvSpPr>
            <p:cNvPr id="13" name="object 13"/>
            <p:cNvSpPr/>
            <p:nvPr/>
          </p:nvSpPr>
          <p:spPr>
            <a:xfrm>
              <a:off x="4115562" y="5639562"/>
              <a:ext cx="1801495" cy="242570"/>
            </a:xfrm>
            <a:custGeom>
              <a:avLst/>
              <a:gdLst/>
              <a:ahLst/>
              <a:cxnLst/>
              <a:rect l="l" t="t" r="r" b="b"/>
              <a:pathLst>
                <a:path w="1801495" h="242570">
                  <a:moveTo>
                    <a:pt x="1680210" y="0"/>
                  </a:moveTo>
                  <a:lnTo>
                    <a:pt x="1680210" y="60578"/>
                  </a:lnTo>
                  <a:lnTo>
                    <a:pt x="0" y="60578"/>
                  </a:lnTo>
                  <a:lnTo>
                    <a:pt x="0" y="181737"/>
                  </a:lnTo>
                  <a:lnTo>
                    <a:pt x="1680210" y="181737"/>
                  </a:lnTo>
                  <a:lnTo>
                    <a:pt x="1680210" y="242315"/>
                  </a:lnTo>
                  <a:lnTo>
                    <a:pt x="1801367" y="121157"/>
                  </a:lnTo>
                  <a:lnTo>
                    <a:pt x="1680210" y="0"/>
                  </a:lnTo>
                  <a:close/>
                </a:path>
              </a:pathLst>
            </a:custGeom>
            <a:solidFill>
              <a:srgbClr val="00CC99"/>
            </a:solidFill>
          </p:spPr>
          <p:txBody>
            <a:bodyPr wrap="square" lIns="0" tIns="0" rIns="0" bIns="0" rtlCol="0"/>
            <a:lstStyle/>
            <a:p>
              <a:endParaRPr/>
            </a:p>
          </p:txBody>
        </p:sp>
        <p:sp>
          <p:nvSpPr>
            <p:cNvPr id="14" name="object 14"/>
            <p:cNvSpPr/>
            <p:nvPr/>
          </p:nvSpPr>
          <p:spPr>
            <a:xfrm>
              <a:off x="4115562" y="5639562"/>
              <a:ext cx="1801495" cy="242570"/>
            </a:xfrm>
            <a:custGeom>
              <a:avLst/>
              <a:gdLst/>
              <a:ahLst/>
              <a:cxnLst/>
              <a:rect l="l" t="t" r="r" b="b"/>
              <a:pathLst>
                <a:path w="1801495" h="242570">
                  <a:moveTo>
                    <a:pt x="0" y="60578"/>
                  </a:moveTo>
                  <a:lnTo>
                    <a:pt x="1680210" y="60578"/>
                  </a:lnTo>
                  <a:lnTo>
                    <a:pt x="1680210" y="0"/>
                  </a:lnTo>
                  <a:lnTo>
                    <a:pt x="1801367" y="121157"/>
                  </a:lnTo>
                  <a:lnTo>
                    <a:pt x="1680210" y="242315"/>
                  </a:lnTo>
                  <a:lnTo>
                    <a:pt x="1680210" y="181737"/>
                  </a:lnTo>
                  <a:lnTo>
                    <a:pt x="0" y="181737"/>
                  </a:lnTo>
                  <a:lnTo>
                    <a:pt x="0" y="60578"/>
                  </a:lnTo>
                  <a:close/>
                </a:path>
              </a:pathLst>
            </a:custGeom>
            <a:ln w="25908">
              <a:solidFill>
                <a:srgbClr val="00946E"/>
              </a:solidFill>
            </a:ln>
          </p:spPr>
          <p:txBody>
            <a:bodyPr wrap="square" lIns="0" tIns="0" rIns="0" bIns="0" rtlCol="0"/>
            <a:lstStyle/>
            <a:p>
              <a:endParaRPr/>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7"/>
            <a:ext cx="10994473" cy="1098891"/>
          </a:xfrm>
          <a:prstGeom prst="rect">
            <a:avLst/>
          </a:prstGeom>
        </p:spPr>
        <p:txBody>
          <a:bodyPr vert="horz" wrap="square" lIns="0" tIns="417703" rIns="0" bIns="0" rtlCol="0">
            <a:spAutoFit/>
          </a:bodyPr>
          <a:lstStyle/>
          <a:p>
            <a:pPr marL="3782600">
              <a:spcBef>
                <a:spcPts val="105"/>
              </a:spcBef>
            </a:pPr>
            <a:r>
              <a:rPr sz="4400" b="0" dirty="0">
                <a:latin typeface="Times New Roman"/>
                <a:cs typeface="Times New Roman"/>
              </a:rPr>
              <a:t>Staff </a:t>
            </a:r>
            <a:r>
              <a:rPr sz="4400" b="0" spc="-11" dirty="0">
                <a:latin typeface="Times New Roman"/>
                <a:cs typeface="Times New Roman"/>
              </a:rPr>
              <a:t>training</a:t>
            </a:r>
            <a:endParaRPr sz="4400">
              <a:latin typeface="Times New Roman"/>
              <a:cs typeface="Times New Roman"/>
            </a:endParaRPr>
          </a:p>
        </p:txBody>
      </p:sp>
      <p:sp>
        <p:nvSpPr>
          <p:cNvPr id="3" name="object 3"/>
          <p:cNvSpPr txBox="1"/>
          <p:nvPr/>
        </p:nvSpPr>
        <p:spPr>
          <a:xfrm>
            <a:off x="840739" y="2489415"/>
            <a:ext cx="7485380" cy="3995325"/>
          </a:xfrm>
          <a:prstGeom prst="rect">
            <a:avLst/>
          </a:prstGeom>
        </p:spPr>
        <p:txBody>
          <a:bodyPr vert="horz" wrap="square" lIns="0" tIns="57785" rIns="0" bIns="0" rtlCol="0">
            <a:spAutoFit/>
          </a:bodyPr>
          <a:lstStyle/>
          <a:p>
            <a:pPr marL="355591" indent="-342891">
              <a:spcBef>
                <a:spcPts val="455"/>
              </a:spcBef>
              <a:buChar char="•"/>
              <a:tabLst>
                <a:tab pos="355591" algn="l"/>
              </a:tabLst>
            </a:pPr>
            <a:r>
              <a:rPr sz="3000" dirty="0">
                <a:latin typeface="Times New Roman"/>
                <a:cs typeface="Times New Roman"/>
              </a:rPr>
              <a:t>Before start</a:t>
            </a:r>
            <a:r>
              <a:rPr sz="3000" spc="11" dirty="0">
                <a:latin typeface="Times New Roman"/>
                <a:cs typeface="Times New Roman"/>
              </a:rPr>
              <a:t> </a:t>
            </a:r>
            <a:r>
              <a:rPr sz="3000" dirty="0">
                <a:latin typeface="Times New Roman"/>
                <a:cs typeface="Times New Roman"/>
              </a:rPr>
              <a:t>of</a:t>
            </a:r>
            <a:r>
              <a:rPr sz="3000" spc="-5" dirty="0">
                <a:latin typeface="Times New Roman"/>
                <a:cs typeface="Times New Roman"/>
              </a:rPr>
              <a:t> </a:t>
            </a:r>
            <a:r>
              <a:rPr sz="3000" dirty="0">
                <a:latin typeface="Times New Roman"/>
                <a:cs typeface="Times New Roman"/>
              </a:rPr>
              <a:t>the</a:t>
            </a:r>
            <a:r>
              <a:rPr sz="3000" spc="11" dirty="0">
                <a:latin typeface="Times New Roman"/>
                <a:cs typeface="Times New Roman"/>
              </a:rPr>
              <a:t> </a:t>
            </a:r>
            <a:r>
              <a:rPr sz="3000" spc="-11" dirty="0">
                <a:latin typeface="Times New Roman"/>
                <a:cs typeface="Times New Roman"/>
              </a:rPr>
              <a:t>study</a:t>
            </a:r>
            <a:endParaRPr sz="3000">
              <a:latin typeface="Times New Roman"/>
              <a:cs typeface="Times New Roman"/>
            </a:endParaRPr>
          </a:p>
          <a:p>
            <a:pPr marL="355591" indent="-342891">
              <a:spcBef>
                <a:spcPts val="360"/>
              </a:spcBef>
              <a:buChar char="•"/>
              <a:tabLst>
                <a:tab pos="355591" algn="l"/>
              </a:tabLst>
            </a:pPr>
            <a:r>
              <a:rPr sz="3000" dirty="0">
                <a:latin typeface="Times New Roman"/>
                <a:cs typeface="Times New Roman"/>
              </a:rPr>
              <a:t>While</a:t>
            </a:r>
            <a:r>
              <a:rPr sz="3000" spc="11" dirty="0">
                <a:latin typeface="Times New Roman"/>
                <a:cs typeface="Times New Roman"/>
              </a:rPr>
              <a:t> </a:t>
            </a:r>
            <a:r>
              <a:rPr sz="3000" dirty="0">
                <a:latin typeface="Times New Roman"/>
                <a:cs typeface="Times New Roman"/>
              </a:rPr>
              <a:t>the study is</a:t>
            </a:r>
            <a:r>
              <a:rPr sz="3000" spc="-15" dirty="0">
                <a:latin typeface="Times New Roman"/>
                <a:cs typeface="Times New Roman"/>
              </a:rPr>
              <a:t> </a:t>
            </a:r>
            <a:r>
              <a:rPr sz="3000" dirty="0">
                <a:latin typeface="Times New Roman"/>
                <a:cs typeface="Times New Roman"/>
              </a:rPr>
              <a:t>going</a:t>
            </a:r>
            <a:r>
              <a:rPr sz="3000" spc="-5" dirty="0">
                <a:latin typeface="Times New Roman"/>
                <a:cs typeface="Times New Roman"/>
              </a:rPr>
              <a:t> </a:t>
            </a:r>
            <a:r>
              <a:rPr sz="3000" dirty="0">
                <a:latin typeface="Times New Roman"/>
                <a:cs typeface="Times New Roman"/>
              </a:rPr>
              <a:t>on or when</a:t>
            </a:r>
            <a:r>
              <a:rPr sz="3000" spc="11" dirty="0">
                <a:latin typeface="Times New Roman"/>
                <a:cs typeface="Times New Roman"/>
              </a:rPr>
              <a:t> </a:t>
            </a:r>
            <a:r>
              <a:rPr sz="3000" spc="-11" dirty="0">
                <a:latin typeface="Times New Roman"/>
                <a:cs typeface="Times New Roman"/>
              </a:rPr>
              <a:t>necessary</a:t>
            </a:r>
            <a:endParaRPr sz="3000">
              <a:latin typeface="Times New Roman"/>
              <a:cs typeface="Times New Roman"/>
            </a:endParaRPr>
          </a:p>
          <a:p>
            <a:pPr marL="355591" indent="-342891">
              <a:spcBef>
                <a:spcPts val="365"/>
              </a:spcBef>
              <a:buChar char="•"/>
              <a:tabLst>
                <a:tab pos="355591" algn="l"/>
              </a:tabLst>
            </a:pPr>
            <a:r>
              <a:rPr sz="3000" dirty="0">
                <a:latin typeface="Times New Roman"/>
                <a:cs typeface="Times New Roman"/>
              </a:rPr>
              <a:t>Predefine</a:t>
            </a:r>
            <a:r>
              <a:rPr sz="3000" spc="11" dirty="0">
                <a:latin typeface="Times New Roman"/>
                <a:cs typeface="Times New Roman"/>
              </a:rPr>
              <a:t> </a:t>
            </a:r>
            <a:r>
              <a:rPr sz="3000" dirty="0">
                <a:latin typeface="Times New Roman"/>
                <a:cs typeface="Times New Roman"/>
              </a:rPr>
              <a:t>the minimum</a:t>
            </a:r>
            <a:r>
              <a:rPr sz="3000" spc="15" dirty="0">
                <a:latin typeface="Times New Roman"/>
                <a:cs typeface="Times New Roman"/>
              </a:rPr>
              <a:t> </a:t>
            </a:r>
            <a:r>
              <a:rPr sz="3000" dirty="0">
                <a:latin typeface="Times New Roman"/>
                <a:cs typeface="Times New Roman"/>
              </a:rPr>
              <a:t>required</a:t>
            </a:r>
            <a:r>
              <a:rPr sz="3000" spc="15" dirty="0">
                <a:latin typeface="Times New Roman"/>
                <a:cs typeface="Times New Roman"/>
              </a:rPr>
              <a:t> </a:t>
            </a:r>
            <a:r>
              <a:rPr sz="3000" dirty="0">
                <a:latin typeface="Times New Roman"/>
                <a:cs typeface="Times New Roman"/>
              </a:rPr>
              <a:t>level</a:t>
            </a:r>
            <a:r>
              <a:rPr sz="3000" spc="5" dirty="0">
                <a:latin typeface="Times New Roman"/>
                <a:cs typeface="Times New Roman"/>
              </a:rPr>
              <a:t> </a:t>
            </a:r>
            <a:r>
              <a:rPr sz="3000" dirty="0">
                <a:latin typeface="Times New Roman"/>
                <a:cs typeface="Times New Roman"/>
              </a:rPr>
              <a:t>of</a:t>
            </a:r>
            <a:r>
              <a:rPr sz="3000" spc="-5" dirty="0">
                <a:latin typeface="Times New Roman"/>
                <a:cs typeface="Times New Roman"/>
              </a:rPr>
              <a:t> </a:t>
            </a:r>
            <a:r>
              <a:rPr sz="3000" spc="-11" dirty="0">
                <a:latin typeface="Times New Roman"/>
                <a:cs typeface="Times New Roman"/>
              </a:rPr>
              <a:t>skills</a:t>
            </a:r>
            <a:endParaRPr sz="3000">
              <a:latin typeface="Times New Roman"/>
              <a:cs typeface="Times New Roman"/>
            </a:endParaRPr>
          </a:p>
          <a:p>
            <a:pPr marL="355591" indent="-342891">
              <a:spcBef>
                <a:spcPts val="360"/>
              </a:spcBef>
              <a:buChar char="•"/>
              <a:tabLst>
                <a:tab pos="355591" algn="l"/>
              </a:tabLst>
            </a:pPr>
            <a:r>
              <a:rPr sz="3000" dirty="0">
                <a:latin typeface="Times New Roman"/>
                <a:cs typeface="Times New Roman"/>
              </a:rPr>
              <a:t>Clearly</a:t>
            </a:r>
            <a:r>
              <a:rPr sz="3000" spc="20" dirty="0">
                <a:latin typeface="Times New Roman"/>
                <a:cs typeface="Times New Roman"/>
              </a:rPr>
              <a:t> </a:t>
            </a:r>
            <a:r>
              <a:rPr sz="3000" dirty="0">
                <a:latin typeface="Times New Roman"/>
                <a:cs typeface="Times New Roman"/>
              </a:rPr>
              <a:t>define</a:t>
            </a:r>
            <a:r>
              <a:rPr sz="3000" spc="11" dirty="0">
                <a:latin typeface="Times New Roman"/>
                <a:cs typeface="Times New Roman"/>
              </a:rPr>
              <a:t> </a:t>
            </a:r>
            <a:r>
              <a:rPr sz="3000" dirty="0">
                <a:latin typeface="Times New Roman"/>
                <a:cs typeface="Times New Roman"/>
              </a:rPr>
              <a:t>the</a:t>
            </a:r>
            <a:r>
              <a:rPr sz="3000" spc="-5" dirty="0">
                <a:latin typeface="Times New Roman"/>
                <a:cs typeface="Times New Roman"/>
              </a:rPr>
              <a:t> </a:t>
            </a:r>
            <a:r>
              <a:rPr sz="3000" dirty="0">
                <a:latin typeface="Times New Roman"/>
                <a:cs typeface="Times New Roman"/>
              </a:rPr>
              <a:t>task</a:t>
            </a:r>
            <a:r>
              <a:rPr sz="3000" spc="15" dirty="0">
                <a:latin typeface="Times New Roman"/>
                <a:cs typeface="Times New Roman"/>
              </a:rPr>
              <a:t> </a:t>
            </a:r>
            <a:r>
              <a:rPr sz="3000" dirty="0">
                <a:latin typeface="Times New Roman"/>
                <a:cs typeface="Times New Roman"/>
              </a:rPr>
              <a:t>of</a:t>
            </a:r>
            <a:r>
              <a:rPr sz="3000" spc="-5" dirty="0">
                <a:latin typeface="Times New Roman"/>
                <a:cs typeface="Times New Roman"/>
              </a:rPr>
              <a:t> </a:t>
            </a:r>
            <a:r>
              <a:rPr sz="3000" dirty="0">
                <a:latin typeface="Times New Roman"/>
                <a:cs typeface="Times New Roman"/>
              </a:rPr>
              <a:t>a given </a:t>
            </a:r>
            <a:r>
              <a:rPr sz="3000" spc="-11" dirty="0">
                <a:latin typeface="Times New Roman"/>
                <a:cs typeface="Times New Roman"/>
              </a:rPr>
              <a:t>worker</a:t>
            </a:r>
            <a:endParaRPr sz="3000">
              <a:latin typeface="Times New Roman"/>
              <a:cs typeface="Times New Roman"/>
            </a:endParaRPr>
          </a:p>
          <a:p>
            <a:pPr marL="355591" indent="-342891">
              <a:spcBef>
                <a:spcPts val="360"/>
              </a:spcBef>
              <a:buChar char="•"/>
              <a:tabLst>
                <a:tab pos="355591" algn="l"/>
              </a:tabLst>
            </a:pPr>
            <a:r>
              <a:rPr sz="3000" dirty="0">
                <a:latin typeface="Times New Roman"/>
                <a:cs typeface="Times New Roman"/>
              </a:rPr>
              <a:t>Give</a:t>
            </a:r>
            <a:r>
              <a:rPr sz="3000" spc="-15" dirty="0">
                <a:latin typeface="Times New Roman"/>
                <a:cs typeface="Times New Roman"/>
              </a:rPr>
              <a:t> </a:t>
            </a:r>
            <a:r>
              <a:rPr sz="3000" dirty="0">
                <a:latin typeface="Times New Roman"/>
                <a:cs typeface="Times New Roman"/>
              </a:rPr>
              <a:t>proper</a:t>
            </a:r>
            <a:r>
              <a:rPr sz="3000" spc="5" dirty="0">
                <a:latin typeface="Times New Roman"/>
                <a:cs typeface="Times New Roman"/>
              </a:rPr>
              <a:t> </a:t>
            </a:r>
            <a:r>
              <a:rPr sz="3000" dirty="0">
                <a:latin typeface="Times New Roman"/>
                <a:cs typeface="Times New Roman"/>
              </a:rPr>
              <a:t>instructions</a:t>
            </a:r>
            <a:r>
              <a:rPr sz="3000" spc="20" dirty="0">
                <a:latin typeface="Times New Roman"/>
                <a:cs typeface="Times New Roman"/>
              </a:rPr>
              <a:t> </a:t>
            </a:r>
            <a:r>
              <a:rPr sz="3000" dirty="0">
                <a:latin typeface="Times New Roman"/>
                <a:cs typeface="Times New Roman"/>
              </a:rPr>
              <a:t>including</a:t>
            </a:r>
            <a:r>
              <a:rPr sz="3000" spc="11" dirty="0">
                <a:latin typeface="Times New Roman"/>
                <a:cs typeface="Times New Roman"/>
              </a:rPr>
              <a:t> </a:t>
            </a:r>
            <a:r>
              <a:rPr sz="3000" spc="-11" dirty="0">
                <a:latin typeface="Times New Roman"/>
                <a:cs typeface="Times New Roman"/>
              </a:rPr>
              <a:t>manuals</a:t>
            </a:r>
            <a:endParaRPr sz="3000">
              <a:latin typeface="Times New Roman"/>
              <a:cs typeface="Times New Roman"/>
            </a:endParaRPr>
          </a:p>
          <a:p>
            <a:pPr marL="355591" marR="228594" indent="-343526">
              <a:lnSpc>
                <a:spcPts val="3240"/>
              </a:lnSpc>
              <a:spcBef>
                <a:spcPts val="771"/>
              </a:spcBef>
              <a:buChar char="•"/>
              <a:tabLst>
                <a:tab pos="355591" algn="l"/>
              </a:tabLst>
            </a:pPr>
            <a:r>
              <a:rPr sz="3000" dirty="0">
                <a:latin typeface="Times New Roman"/>
                <a:cs typeface="Times New Roman"/>
              </a:rPr>
              <a:t>Make</a:t>
            </a:r>
            <a:r>
              <a:rPr sz="3000" spc="-15" dirty="0">
                <a:latin typeface="Times New Roman"/>
                <a:cs typeface="Times New Roman"/>
              </a:rPr>
              <a:t> </a:t>
            </a:r>
            <a:r>
              <a:rPr sz="3000" dirty="0">
                <a:latin typeface="Times New Roman"/>
                <a:cs typeface="Times New Roman"/>
              </a:rPr>
              <a:t>sure the</a:t>
            </a:r>
            <a:r>
              <a:rPr sz="3000" spc="11" dirty="0">
                <a:latin typeface="Times New Roman"/>
                <a:cs typeface="Times New Roman"/>
              </a:rPr>
              <a:t> </a:t>
            </a:r>
            <a:r>
              <a:rPr sz="3000" dirty="0">
                <a:latin typeface="Times New Roman"/>
                <a:cs typeface="Times New Roman"/>
              </a:rPr>
              <a:t>staff</a:t>
            </a:r>
            <a:r>
              <a:rPr sz="3000" spc="15" dirty="0">
                <a:latin typeface="Times New Roman"/>
                <a:cs typeface="Times New Roman"/>
              </a:rPr>
              <a:t> </a:t>
            </a:r>
            <a:r>
              <a:rPr sz="3000" dirty="0">
                <a:latin typeface="Times New Roman"/>
                <a:cs typeface="Times New Roman"/>
              </a:rPr>
              <a:t>have manuals</a:t>
            </a:r>
            <a:r>
              <a:rPr sz="3000" spc="15" dirty="0">
                <a:latin typeface="Times New Roman"/>
                <a:cs typeface="Times New Roman"/>
              </a:rPr>
              <a:t> </a:t>
            </a:r>
            <a:r>
              <a:rPr sz="3000" dirty="0">
                <a:latin typeface="Times New Roman"/>
                <a:cs typeface="Times New Roman"/>
              </a:rPr>
              <a:t>where</a:t>
            </a:r>
            <a:r>
              <a:rPr sz="3000" spc="5" dirty="0">
                <a:latin typeface="Times New Roman"/>
                <a:cs typeface="Times New Roman"/>
              </a:rPr>
              <a:t> </a:t>
            </a:r>
            <a:r>
              <a:rPr sz="3000" spc="-20" dirty="0">
                <a:latin typeface="Times New Roman"/>
                <a:cs typeface="Times New Roman"/>
              </a:rPr>
              <a:t>they work</a:t>
            </a:r>
            <a:endParaRPr sz="3000">
              <a:latin typeface="Times New Roman"/>
              <a:cs typeface="Times New Roman"/>
            </a:endParaRPr>
          </a:p>
          <a:p>
            <a:pPr marL="355591" indent="-342891">
              <a:spcBef>
                <a:spcPts val="311"/>
              </a:spcBef>
              <a:buChar char="•"/>
              <a:tabLst>
                <a:tab pos="355591" algn="l"/>
              </a:tabLst>
            </a:pPr>
            <a:r>
              <a:rPr sz="3000" dirty="0">
                <a:latin typeface="Times New Roman"/>
                <a:cs typeface="Times New Roman"/>
              </a:rPr>
              <a:t>Observe</a:t>
            </a:r>
            <a:r>
              <a:rPr sz="3000" spc="-5" dirty="0">
                <a:latin typeface="Times New Roman"/>
                <a:cs typeface="Times New Roman"/>
              </a:rPr>
              <a:t> </a:t>
            </a:r>
            <a:r>
              <a:rPr sz="3000" dirty="0">
                <a:latin typeface="Times New Roman"/>
                <a:cs typeface="Times New Roman"/>
              </a:rPr>
              <a:t>the</a:t>
            </a:r>
            <a:r>
              <a:rPr sz="3000" spc="20" dirty="0">
                <a:latin typeface="Times New Roman"/>
                <a:cs typeface="Times New Roman"/>
              </a:rPr>
              <a:t> </a:t>
            </a:r>
            <a:r>
              <a:rPr sz="3000" dirty="0">
                <a:latin typeface="Times New Roman"/>
                <a:cs typeface="Times New Roman"/>
              </a:rPr>
              <a:t>staff</a:t>
            </a:r>
            <a:r>
              <a:rPr sz="3000" spc="5" dirty="0">
                <a:latin typeface="Times New Roman"/>
                <a:cs typeface="Times New Roman"/>
              </a:rPr>
              <a:t> </a:t>
            </a:r>
            <a:r>
              <a:rPr sz="3000" dirty="0">
                <a:latin typeface="Times New Roman"/>
                <a:cs typeface="Times New Roman"/>
              </a:rPr>
              <a:t>while</a:t>
            </a:r>
            <a:r>
              <a:rPr sz="3000" spc="5" dirty="0">
                <a:latin typeface="Times New Roman"/>
                <a:cs typeface="Times New Roman"/>
              </a:rPr>
              <a:t> </a:t>
            </a:r>
            <a:r>
              <a:rPr sz="3000" spc="-11" dirty="0">
                <a:latin typeface="Times New Roman"/>
                <a:cs typeface="Times New Roman"/>
              </a:rPr>
              <a:t>working</a:t>
            </a:r>
            <a:endParaRPr sz="3000">
              <a:latin typeface="Times New Roman"/>
              <a:cs typeface="Times New Roman"/>
            </a:endParaRPr>
          </a:p>
        </p:txBody>
      </p:sp>
      <p:pic>
        <p:nvPicPr>
          <p:cNvPr id="4" name="object 4"/>
          <p:cNvPicPr/>
          <p:nvPr/>
        </p:nvPicPr>
        <p:blipFill>
          <a:blip r:embed="rId2" cstate="print"/>
          <a:stretch>
            <a:fillRect/>
          </a:stretch>
        </p:blipFill>
        <p:spPr>
          <a:xfrm>
            <a:off x="595883" y="152400"/>
            <a:ext cx="3061716" cy="220980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018" y="237491"/>
            <a:ext cx="4767580" cy="627736"/>
          </a:xfrm>
          <a:prstGeom prst="rect">
            <a:avLst/>
          </a:prstGeom>
        </p:spPr>
        <p:txBody>
          <a:bodyPr vert="horz" wrap="square" lIns="0" tIns="12065" rIns="0" bIns="0" rtlCol="0">
            <a:spAutoFit/>
          </a:bodyPr>
          <a:lstStyle/>
          <a:p>
            <a:pPr marL="12700">
              <a:spcBef>
                <a:spcPts val="95"/>
              </a:spcBef>
            </a:pPr>
            <a:r>
              <a:rPr sz="4000" b="0" dirty="0">
                <a:latin typeface="Times New Roman"/>
                <a:cs typeface="Times New Roman"/>
              </a:rPr>
              <a:t>Staff</a:t>
            </a:r>
            <a:r>
              <a:rPr sz="4000" b="0" spc="-100" dirty="0">
                <a:latin typeface="Times New Roman"/>
                <a:cs typeface="Times New Roman"/>
              </a:rPr>
              <a:t> </a:t>
            </a:r>
            <a:r>
              <a:rPr sz="4000" b="0" dirty="0">
                <a:latin typeface="Times New Roman"/>
                <a:cs typeface="Times New Roman"/>
              </a:rPr>
              <a:t>Training</a:t>
            </a:r>
            <a:r>
              <a:rPr sz="4000" b="0" spc="-100" dirty="0">
                <a:latin typeface="Times New Roman"/>
                <a:cs typeface="Times New Roman"/>
              </a:rPr>
              <a:t> </a:t>
            </a:r>
            <a:r>
              <a:rPr sz="4000" b="0" spc="-11" dirty="0">
                <a:latin typeface="Times New Roman"/>
                <a:cs typeface="Times New Roman"/>
              </a:rPr>
              <a:t>Sessions</a:t>
            </a:r>
            <a:endParaRPr sz="4000">
              <a:latin typeface="Times New Roman"/>
              <a:cs typeface="Times New Roman"/>
            </a:endParaRPr>
          </a:p>
        </p:txBody>
      </p:sp>
      <p:sp>
        <p:nvSpPr>
          <p:cNvPr id="3" name="object 3"/>
          <p:cNvSpPr txBox="1"/>
          <p:nvPr/>
        </p:nvSpPr>
        <p:spPr>
          <a:xfrm>
            <a:off x="231143" y="1050928"/>
            <a:ext cx="7261225" cy="4117153"/>
          </a:xfrm>
          <a:prstGeom prst="rect">
            <a:avLst/>
          </a:prstGeom>
        </p:spPr>
        <p:txBody>
          <a:bodyPr vert="horz" wrap="square" lIns="0" tIns="122555" rIns="0" bIns="0" rtlCol="0">
            <a:spAutoFit/>
          </a:bodyPr>
          <a:lstStyle/>
          <a:p>
            <a:pPr marL="354956" indent="-342257">
              <a:spcBef>
                <a:spcPts val="965"/>
              </a:spcBef>
              <a:buChar char="•"/>
              <a:tabLst>
                <a:tab pos="354956" algn="l"/>
              </a:tabLst>
            </a:pPr>
            <a:r>
              <a:rPr sz="3600" spc="-11" dirty="0">
                <a:latin typeface="Times New Roman"/>
                <a:cs typeface="Times New Roman"/>
              </a:rPr>
              <a:t>Theoretical</a:t>
            </a:r>
            <a:endParaRPr sz="3600">
              <a:latin typeface="Times New Roman"/>
              <a:cs typeface="Times New Roman"/>
            </a:endParaRPr>
          </a:p>
          <a:p>
            <a:pPr marL="354956" indent="-342257">
              <a:spcBef>
                <a:spcPts val="865"/>
              </a:spcBef>
              <a:buChar char="•"/>
              <a:tabLst>
                <a:tab pos="354956" algn="l"/>
              </a:tabLst>
            </a:pPr>
            <a:r>
              <a:rPr sz="3600" spc="-11" dirty="0">
                <a:latin typeface="Times New Roman"/>
                <a:cs typeface="Times New Roman"/>
              </a:rPr>
              <a:t>Practical</a:t>
            </a:r>
            <a:endParaRPr sz="3600">
              <a:latin typeface="Times New Roman"/>
              <a:cs typeface="Times New Roman"/>
            </a:endParaRPr>
          </a:p>
          <a:p>
            <a:pPr marL="756266" lvl="1" indent="-286378">
              <a:spcBef>
                <a:spcPts val="785"/>
              </a:spcBef>
              <a:buChar char="–"/>
              <a:tabLst>
                <a:tab pos="756266" algn="l"/>
              </a:tabLst>
            </a:pPr>
            <a:r>
              <a:rPr sz="3200" dirty="0">
                <a:latin typeface="Times New Roman"/>
                <a:cs typeface="Times New Roman"/>
              </a:rPr>
              <a:t>Practicing</a:t>
            </a:r>
            <a:r>
              <a:rPr sz="3200" spc="-25" dirty="0">
                <a:latin typeface="Times New Roman"/>
                <a:cs typeface="Times New Roman"/>
              </a:rPr>
              <a:t> </a:t>
            </a:r>
            <a:r>
              <a:rPr sz="3200" dirty="0">
                <a:latin typeface="Times New Roman"/>
                <a:cs typeface="Times New Roman"/>
              </a:rPr>
              <a:t>on</a:t>
            </a:r>
            <a:r>
              <a:rPr sz="3200" spc="-11" dirty="0">
                <a:latin typeface="Times New Roman"/>
                <a:cs typeface="Times New Roman"/>
              </a:rPr>
              <a:t> </a:t>
            </a:r>
            <a:r>
              <a:rPr sz="3200" dirty="0">
                <a:latin typeface="Times New Roman"/>
                <a:cs typeface="Times New Roman"/>
              </a:rPr>
              <a:t>forms</a:t>
            </a:r>
            <a:r>
              <a:rPr sz="3200" spc="-20" dirty="0">
                <a:latin typeface="Times New Roman"/>
                <a:cs typeface="Times New Roman"/>
              </a:rPr>
              <a:t> </a:t>
            </a:r>
            <a:r>
              <a:rPr sz="3200" dirty="0">
                <a:latin typeface="Times New Roman"/>
                <a:cs typeface="Times New Roman"/>
              </a:rPr>
              <a:t>for</a:t>
            </a:r>
            <a:r>
              <a:rPr sz="3200" spc="-11" dirty="0">
                <a:latin typeface="Times New Roman"/>
                <a:cs typeface="Times New Roman"/>
              </a:rPr>
              <a:t> study</a:t>
            </a:r>
            <a:endParaRPr sz="3200">
              <a:latin typeface="Times New Roman"/>
              <a:cs typeface="Times New Roman"/>
            </a:endParaRPr>
          </a:p>
          <a:p>
            <a:pPr marL="756266" marR="5080" lvl="1" indent="-287013">
              <a:spcBef>
                <a:spcPts val="771"/>
              </a:spcBef>
              <a:buChar char="–"/>
              <a:tabLst>
                <a:tab pos="756266" algn="l"/>
              </a:tabLst>
            </a:pPr>
            <a:r>
              <a:rPr sz="3200" dirty="0">
                <a:latin typeface="Times New Roman"/>
                <a:cs typeface="Times New Roman"/>
              </a:rPr>
              <a:t>Study</a:t>
            </a:r>
            <a:r>
              <a:rPr sz="3200" spc="-20" dirty="0">
                <a:latin typeface="Times New Roman"/>
                <a:cs typeface="Times New Roman"/>
              </a:rPr>
              <a:t> </a:t>
            </a:r>
            <a:r>
              <a:rPr sz="3200" dirty="0">
                <a:latin typeface="Times New Roman"/>
                <a:cs typeface="Times New Roman"/>
              </a:rPr>
              <a:t>procedures</a:t>
            </a:r>
            <a:r>
              <a:rPr sz="3200" spc="-15" dirty="0">
                <a:latin typeface="Times New Roman"/>
                <a:cs typeface="Times New Roman"/>
              </a:rPr>
              <a:t> </a:t>
            </a:r>
            <a:r>
              <a:rPr sz="3200" dirty="0">
                <a:latin typeface="Times New Roman"/>
                <a:cs typeface="Times New Roman"/>
              </a:rPr>
              <a:t>–</a:t>
            </a:r>
            <a:r>
              <a:rPr sz="3200" spc="-11" dirty="0">
                <a:latin typeface="Times New Roman"/>
                <a:cs typeface="Times New Roman"/>
              </a:rPr>
              <a:t> </a:t>
            </a:r>
            <a:r>
              <a:rPr sz="3200" dirty="0">
                <a:latin typeface="Times New Roman"/>
                <a:cs typeface="Times New Roman"/>
              </a:rPr>
              <a:t>weight,</a:t>
            </a:r>
            <a:r>
              <a:rPr sz="3200" spc="-35" dirty="0">
                <a:latin typeface="Times New Roman"/>
                <a:cs typeface="Times New Roman"/>
              </a:rPr>
              <a:t> </a:t>
            </a:r>
            <a:r>
              <a:rPr sz="3200" dirty="0">
                <a:latin typeface="Times New Roman"/>
                <a:cs typeface="Times New Roman"/>
              </a:rPr>
              <a:t>height,</a:t>
            </a:r>
            <a:r>
              <a:rPr sz="3200" spc="-31" dirty="0">
                <a:latin typeface="Times New Roman"/>
                <a:cs typeface="Times New Roman"/>
              </a:rPr>
              <a:t> </a:t>
            </a:r>
            <a:r>
              <a:rPr sz="3200" spc="-20" dirty="0">
                <a:latin typeface="Times New Roman"/>
                <a:cs typeface="Times New Roman"/>
              </a:rPr>
              <a:t>vital </a:t>
            </a:r>
            <a:r>
              <a:rPr sz="3200" spc="-11" dirty="0">
                <a:latin typeface="Times New Roman"/>
                <a:cs typeface="Times New Roman"/>
              </a:rPr>
              <a:t>signs</a:t>
            </a:r>
            <a:endParaRPr sz="3200">
              <a:latin typeface="Times New Roman"/>
              <a:cs typeface="Times New Roman"/>
            </a:endParaRPr>
          </a:p>
          <a:p>
            <a:pPr marL="756266" marR="103503" lvl="1" indent="-287013">
              <a:spcBef>
                <a:spcPts val="771"/>
              </a:spcBef>
              <a:buChar char="–"/>
              <a:tabLst>
                <a:tab pos="756266" algn="l"/>
              </a:tabLst>
            </a:pPr>
            <a:r>
              <a:rPr sz="3200" dirty="0">
                <a:latin typeface="Times New Roman"/>
                <a:cs typeface="Times New Roman"/>
              </a:rPr>
              <a:t>Collection</a:t>
            </a:r>
            <a:r>
              <a:rPr sz="3200" spc="-31" dirty="0">
                <a:latin typeface="Times New Roman"/>
                <a:cs typeface="Times New Roman"/>
              </a:rPr>
              <a:t> </a:t>
            </a:r>
            <a:r>
              <a:rPr sz="3200" dirty="0">
                <a:latin typeface="Times New Roman"/>
                <a:cs typeface="Times New Roman"/>
              </a:rPr>
              <a:t>and</a:t>
            </a:r>
            <a:r>
              <a:rPr sz="3200" spc="-11" dirty="0">
                <a:latin typeface="Times New Roman"/>
                <a:cs typeface="Times New Roman"/>
              </a:rPr>
              <a:t> </a:t>
            </a:r>
            <a:r>
              <a:rPr sz="3200" dirty="0">
                <a:latin typeface="Times New Roman"/>
                <a:cs typeface="Times New Roman"/>
              </a:rPr>
              <a:t>processing</a:t>
            </a:r>
            <a:r>
              <a:rPr sz="3200" spc="-20" dirty="0">
                <a:latin typeface="Times New Roman"/>
                <a:cs typeface="Times New Roman"/>
              </a:rPr>
              <a:t> </a:t>
            </a:r>
            <a:r>
              <a:rPr sz="3200" dirty="0">
                <a:latin typeface="Times New Roman"/>
                <a:cs typeface="Times New Roman"/>
              </a:rPr>
              <a:t>of</a:t>
            </a:r>
            <a:r>
              <a:rPr sz="3200" spc="-11" dirty="0">
                <a:latin typeface="Times New Roman"/>
                <a:cs typeface="Times New Roman"/>
              </a:rPr>
              <a:t> biological specimens</a:t>
            </a:r>
            <a:endParaRPr sz="3200">
              <a:latin typeface="Times New Roman"/>
              <a:cs typeface="Times New Roman"/>
            </a:endParaRPr>
          </a:p>
        </p:txBody>
      </p:sp>
      <p:pic>
        <p:nvPicPr>
          <p:cNvPr id="4" name="object 4"/>
          <p:cNvPicPr/>
          <p:nvPr/>
        </p:nvPicPr>
        <p:blipFill>
          <a:blip r:embed="rId2" cstate="print"/>
          <a:stretch>
            <a:fillRect/>
          </a:stretch>
        </p:blipFill>
        <p:spPr>
          <a:xfrm>
            <a:off x="5843015" y="381000"/>
            <a:ext cx="3148584" cy="2362200"/>
          </a:xfrm>
          <a:prstGeom prst="rect">
            <a:avLst/>
          </a:prstGeom>
        </p:spPr>
      </p:pic>
      <p:pic>
        <p:nvPicPr>
          <p:cNvPr id="5" name="object 5"/>
          <p:cNvPicPr/>
          <p:nvPr/>
        </p:nvPicPr>
        <p:blipFill>
          <a:blip r:embed="rId3" cstate="print"/>
          <a:stretch>
            <a:fillRect/>
          </a:stretch>
        </p:blipFill>
        <p:spPr>
          <a:xfrm>
            <a:off x="5919215" y="4645151"/>
            <a:ext cx="2843784" cy="2136648"/>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0370" y="813564"/>
            <a:ext cx="4762500" cy="690574"/>
          </a:xfrm>
          <a:prstGeom prst="rect">
            <a:avLst/>
          </a:prstGeom>
        </p:spPr>
        <p:txBody>
          <a:bodyPr vert="horz" wrap="square" lIns="0" tIns="13335" rIns="0" bIns="0" rtlCol="0">
            <a:spAutoFit/>
          </a:bodyPr>
          <a:lstStyle/>
          <a:p>
            <a:pPr marL="12700">
              <a:spcBef>
                <a:spcPts val="105"/>
              </a:spcBef>
            </a:pPr>
            <a:r>
              <a:rPr sz="4400" b="0" dirty="0">
                <a:latin typeface="Times New Roman"/>
                <a:cs typeface="Times New Roman"/>
              </a:rPr>
              <a:t>Questionnaire</a:t>
            </a:r>
            <a:r>
              <a:rPr sz="4400" b="0" spc="-25" dirty="0">
                <a:latin typeface="Times New Roman"/>
                <a:cs typeface="Times New Roman"/>
              </a:rPr>
              <a:t> </a:t>
            </a:r>
            <a:r>
              <a:rPr sz="4400" b="0" spc="-11" dirty="0">
                <a:latin typeface="Times New Roman"/>
                <a:cs typeface="Times New Roman"/>
              </a:rPr>
              <a:t>design</a:t>
            </a:r>
            <a:endParaRPr sz="4400">
              <a:latin typeface="Times New Roman"/>
              <a:cs typeface="Times New Roman"/>
            </a:endParaRPr>
          </a:p>
        </p:txBody>
      </p:sp>
      <p:sp>
        <p:nvSpPr>
          <p:cNvPr id="3" name="object 3"/>
          <p:cNvSpPr txBox="1"/>
          <p:nvPr/>
        </p:nvSpPr>
        <p:spPr>
          <a:xfrm>
            <a:off x="231142" y="1520166"/>
            <a:ext cx="7300595" cy="4581639"/>
          </a:xfrm>
          <a:prstGeom prst="rect">
            <a:avLst/>
          </a:prstGeom>
        </p:spPr>
        <p:txBody>
          <a:bodyPr vert="horz" wrap="square" lIns="0" tIns="112395" rIns="0" bIns="0" rtlCol="0">
            <a:spAutoFit/>
          </a:bodyPr>
          <a:lstStyle/>
          <a:p>
            <a:pPr marL="354956" indent="-342257">
              <a:spcBef>
                <a:spcPts val="885"/>
              </a:spcBef>
              <a:buChar char="•"/>
              <a:tabLst>
                <a:tab pos="354956" algn="l"/>
              </a:tabLst>
            </a:pPr>
            <a:r>
              <a:rPr sz="3200" dirty="0">
                <a:latin typeface="Times New Roman"/>
                <a:cs typeface="Times New Roman"/>
              </a:rPr>
              <a:t>Interview</a:t>
            </a:r>
            <a:r>
              <a:rPr sz="3200" spc="-31" dirty="0">
                <a:latin typeface="Times New Roman"/>
                <a:cs typeface="Times New Roman"/>
              </a:rPr>
              <a:t> </a:t>
            </a:r>
            <a:r>
              <a:rPr sz="3200" dirty="0">
                <a:latin typeface="Times New Roman"/>
                <a:cs typeface="Times New Roman"/>
              </a:rPr>
              <a:t>of</a:t>
            </a:r>
            <a:r>
              <a:rPr sz="3200" spc="-15" dirty="0">
                <a:latin typeface="Times New Roman"/>
                <a:cs typeface="Times New Roman"/>
              </a:rPr>
              <a:t> </a:t>
            </a:r>
            <a:r>
              <a:rPr sz="3200" dirty="0">
                <a:latin typeface="Times New Roman"/>
                <a:cs typeface="Times New Roman"/>
              </a:rPr>
              <a:t>study</a:t>
            </a:r>
            <a:r>
              <a:rPr sz="3200" spc="-11" dirty="0">
                <a:latin typeface="Times New Roman"/>
                <a:cs typeface="Times New Roman"/>
              </a:rPr>
              <a:t> </a:t>
            </a:r>
            <a:r>
              <a:rPr sz="3200" dirty="0">
                <a:latin typeface="Times New Roman"/>
                <a:cs typeface="Times New Roman"/>
              </a:rPr>
              <a:t>subjects</a:t>
            </a:r>
            <a:r>
              <a:rPr sz="3200" spc="-20" dirty="0">
                <a:latin typeface="Times New Roman"/>
                <a:cs typeface="Times New Roman"/>
              </a:rPr>
              <a:t> </a:t>
            </a:r>
            <a:r>
              <a:rPr sz="3200" dirty="0">
                <a:latin typeface="Times New Roman"/>
                <a:cs typeface="Times New Roman"/>
              </a:rPr>
              <a:t>may</a:t>
            </a:r>
            <a:r>
              <a:rPr sz="3200" spc="-15" dirty="0">
                <a:latin typeface="Times New Roman"/>
                <a:cs typeface="Times New Roman"/>
              </a:rPr>
              <a:t> </a:t>
            </a:r>
            <a:r>
              <a:rPr sz="3200" dirty="0">
                <a:latin typeface="Times New Roman"/>
                <a:cs typeface="Times New Roman"/>
              </a:rPr>
              <a:t>take</a:t>
            </a:r>
            <a:r>
              <a:rPr sz="3200" spc="-11" dirty="0">
                <a:latin typeface="Times New Roman"/>
                <a:cs typeface="Times New Roman"/>
              </a:rPr>
              <a:t> place</a:t>
            </a:r>
            <a:endParaRPr sz="3200">
              <a:latin typeface="Times New Roman"/>
              <a:cs typeface="Times New Roman"/>
            </a:endParaRPr>
          </a:p>
          <a:p>
            <a:pPr marL="756266" lvl="1" indent="-286378">
              <a:spcBef>
                <a:spcPts val="680"/>
              </a:spcBef>
              <a:buChar char="–"/>
              <a:tabLst>
                <a:tab pos="756266" algn="l"/>
              </a:tabLst>
            </a:pPr>
            <a:r>
              <a:rPr sz="2800" dirty="0">
                <a:latin typeface="Times New Roman"/>
                <a:cs typeface="Times New Roman"/>
              </a:rPr>
              <a:t>Only</a:t>
            </a:r>
            <a:r>
              <a:rPr sz="2800" spc="-55" dirty="0">
                <a:latin typeface="Times New Roman"/>
                <a:cs typeface="Times New Roman"/>
              </a:rPr>
              <a:t> </a:t>
            </a:r>
            <a:r>
              <a:rPr sz="2800" spc="-20" dirty="0">
                <a:latin typeface="Times New Roman"/>
                <a:cs typeface="Times New Roman"/>
              </a:rPr>
              <a:t>once</a:t>
            </a:r>
            <a:endParaRPr sz="2800">
              <a:latin typeface="Times New Roman"/>
              <a:cs typeface="Times New Roman"/>
            </a:endParaRPr>
          </a:p>
          <a:p>
            <a:pPr marL="756266" lvl="1" indent="-286378">
              <a:spcBef>
                <a:spcPts val="675"/>
              </a:spcBef>
              <a:buChar char="–"/>
              <a:tabLst>
                <a:tab pos="756266" algn="l"/>
              </a:tabLst>
            </a:pPr>
            <a:r>
              <a:rPr sz="2800" dirty="0">
                <a:latin typeface="Times New Roman"/>
                <a:cs typeface="Times New Roman"/>
              </a:rPr>
              <a:t>Several</a:t>
            </a:r>
            <a:r>
              <a:rPr sz="2800" spc="-91" dirty="0">
                <a:latin typeface="Times New Roman"/>
                <a:cs typeface="Times New Roman"/>
              </a:rPr>
              <a:t> </a:t>
            </a:r>
            <a:r>
              <a:rPr sz="2800" spc="-11" dirty="0">
                <a:latin typeface="Times New Roman"/>
                <a:cs typeface="Times New Roman"/>
              </a:rPr>
              <a:t>times</a:t>
            </a:r>
            <a:endParaRPr sz="2800">
              <a:latin typeface="Times New Roman"/>
              <a:cs typeface="Times New Roman"/>
            </a:endParaRPr>
          </a:p>
          <a:p>
            <a:pPr lvl="1">
              <a:spcBef>
                <a:spcPts val="25"/>
              </a:spcBef>
              <a:buFont typeface="Times New Roman"/>
              <a:buChar char="–"/>
            </a:pPr>
            <a:endParaRPr sz="4151">
              <a:latin typeface="Times New Roman"/>
              <a:cs typeface="Times New Roman"/>
            </a:endParaRPr>
          </a:p>
          <a:p>
            <a:pPr marL="354956" indent="-342257">
              <a:buChar char="•"/>
              <a:tabLst>
                <a:tab pos="354956" algn="l"/>
              </a:tabLst>
            </a:pPr>
            <a:r>
              <a:rPr sz="3200" dirty="0">
                <a:latin typeface="Times New Roman"/>
                <a:cs typeface="Times New Roman"/>
              </a:rPr>
              <a:t>In</a:t>
            </a:r>
            <a:r>
              <a:rPr sz="3200" spc="-11" dirty="0">
                <a:latin typeface="Times New Roman"/>
                <a:cs typeface="Times New Roman"/>
              </a:rPr>
              <a:t> </a:t>
            </a:r>
            <a:r>
              <a:rPr sz="3200" dirty="0">
                <a:latin typeface="Times New Roman"/>
                <a:cs typeface="Times New Roman"/>
              </a:rPr>
              <a:t>intervention</a:t>
            </a:r>
            <a:r>
              <a:rPr sz="3200" spc="-35" dirty="0">
                <a:latin typeface="Times New Roman"/>
                <a:cs typeface="Times New Roman"/>
              </a:rPr>
              <a:t> </a:t>
            </a:r>
            <a:r>
              <a:rPr sz="3200" spc="-11" dirty="0">
                <a:latin typeface="Times New Roman"/>
                <a:cs typeface="Times New Roman"/>
              </a:rPr>
              <a:t>studies</a:t>
            </a:r>
            <a:endParaRPr sz="3200">
              <a:latin typeface="Times New Roman"/>
              <a:cs typeface="Times New Roman"/>
            </a:endParaRPr>
          </a:p>
          <a:p>
            <a:pPr marL="927077">
              <a:spcBef>
                <a:spcPts val="765"/>
              </a:spcBef>
            </a:pPr>
            <a:r>
              <a:rPr sz="3200" dirty="0">
                <a:latin typeface="Times New Roman"/>
                <a:cs typeface="Times New Roman"/>
              </a:rPr>
              <a:t>Initial</a:t>
            </a:r>
            <a:r>
              <a:rPr sz="3200" spc="-31" dirty="0">
                <a:latin typeface="Times New Roman"/>
                <a:cs typeface="Times New Roman"/>
              </a:rPr>
              <a:t> </a:t>
            </a:r>
            <a:r>
              <a:rPr sz="3200" dirty="0">
                <a:latin typeface="Times New Roman"/>
                <a:cs typeface="Times New Roman"/>
              </a:rPr>
              <a:t>cross</a:t>
            </a:r>
            <a:r>
              <a:rPr sz="3200" spc="5" dirty="0">
                <a:latin typeface="Times New Roman"/>
                <a:cs typeface="Times New Roman"/>
              </a:rPr>
              <a:t> </a:t>
            </a:r>
            <a:r>
              <a:rPr sz="3200" dirty="0">
                <a:latin typeface="Times New Roman"/>
                <a:cs typeface="Times New Roman"/>
              </a:rPr>
              <a:t>sectional</a:t>
            </a:r>
            <a:r>
              <a:rPr sz="3200" spc="-25" dirty="0">
                <a:latin typeface="Times New Roman"/>
                <a:cs typeface="Times New Roman"/>
              </a:rPr>
              <a:t> </a:t>
            </a:r>
            <a:r>
              <a:rPr sz="3200" spc="-11" dirty="0">
                <a:latin typeface="Times New Roman"/>
                <a:cs typeface="Times New Roman"/>
              </a:rPr>
              <a:t>survey</a:t>
            </a:r>
            <a:endParaRPr sz="3200">
              <a:latin typeface="Times New Roman"/>
              <a:cs typeface="Times New Roman"/>
            </a:endParaRPr>
          </a:p>
          <a:p>
            <a:pPr>
              <a:spcBef>
                <a:spcPts val="31"/>
              </a:spcBef>
            </a:pPr>
            <a:endParaRPr sz="4651">
              <a:latin typeface="Times New Roman"/>
              <a:cs typeface="Times New Roman"/>
            </a:endParaRPr>
          </a:p>
          <a:p>
            <a:pPr marL="927077">
              <a:spcBef>
                <a:spcPts val="5"/>
              </a:spcBef>
            </a:pPr>
            <a:r>
              <a:rPr sz="3200" dirty="0">
                <a:latin typeface="Times New Roman"/>
                <a:cs typeface="Times New Roman"/>
              </a:rPr>
              <a:t>Periodic</a:t>
            </a:r>
            <a:r>
              <a:rPr sz="3200" spc="-25" dirty="0">
                <a:latin typeface="Times New Roman"/>
                <a:cs typeface="Times New Roman"/>
              </a:rPr>
              <a:t> </a:t>
            </a:r>
            <a:r>
              <a:rPr sz="3200" spc="-11" dirty="0">
                <a:latin typeface="Times New Roman"/>
                <a:cs typeface="Times New Roman"/>
              </a:rPr>
              <a:t>surveys</a:t>
            </a:r>
            <a:endParaRPr sz="3200">
              <a:latin typeface="Times New Roman"/>
              <a:cs typeface="Times New Roman"/>
            </a:endParaRPr>
          </a:p>
        </p:txBody>
      </p:sp>
      <p:grpSp>
        <p:nvGrpSpPr>
          <p:cNvPr id="4" name="object 4"/>
          <p:cNvGrpSpPr/>
          <p:nvPr/>
        </p:nvGrpSpPr>
        <p:grpSpPr>
          <a:xfrm>
            <a:off x="2807210" y="4864610"/>
            <a:ext cx="178435" cy="711835"/>
            <a:chOff x="2807207" y="4864608"/>
            <a:chExt cx="178435" cy="711835"/>
          </a:xfrm>
        </p:grpSpPr>
        <p:sp>
          <p:nvSpPr>
            <p:cNvPr id="5" name="object 5"/>
            <p:cNvSpPr/>
            <p:nvPr/>
          </p:nvSpPr>
          <p:spPr>
            <a:xfrm>
              <a:off x="2820161" y="4877562"/>
              <a:ext cx="152400" cy="685800"/>
            </a:xfrm>
            <a:custGeom>
              <a:avLst/>
              <a:gdLst/>
              <a:ahLst/>
              <a:cxnLst/>
              <a:rect l="l" t="t" r="r" b="b"/>
              <a:pathLst>
                <a:path w="152400" h="685800">
                  <a:moveTo>
                    <a:pt x="114300" y="0"/>
                  </a:moveTo>
                  <a:lnTo>
                    <a:pt x="38100" y="0"/>
                  </a:lnTo>
                  <a:lnTo>
                    <a:pt x="38100" y="609600"/>
                  </a:lnTo>
                  <a:lnTo>
                    <a:pt x="0" y="609600"/>
                  </a:lnTo>
                  <a:lnTo>
                    <a:pt x="76200" y="685800"/>
                  </a:lnTo>
                  <a:lnTo>
                    <a:pt x="152400" y="609600"/>
                  </a:lnTo>
                  <a:lnTo>
                    <a:pt x="114300" y="609600"/>
                  </a:lnTo>
                  <a:lnTo>
                    <a:pt x="114300" y="0"/>
                  </a:lnTo>
                  <a:close/>
                </a:path>
              </a:pathLst>
            </a:custGeom>
            <a:solidFill>
              <a:srgbClr val="00CC99"/>
            </a:solidFill>
          </p:spPr>
          <p:txBody>
            <a:bodyPr wrap="square" lIns="0" tIns="0" rIns="0" bIns="0" rtlCol="0"/>
            <a:lstStyle/>
            <a:p>
              <a:endParaRPr/>
            </a:p>
          </p:txBody>
        </p:sp>
        <p:sp>
          <p:nvSpPr>
            <p:cNvPr id="6" name="object 6"/>
            <p:cNvSpPr/>
            <p:nvPr/>
          </p:nvSpPr>
          <p:spPr>
            <a:xfrm>
              <a:off x="2820161" y="4877562"/>
              <a:ext cx="152400" cy="685800"/>
            </a:xfrm>
            <a:custGeom>
              <a:avLst/>
              <a:gdLst/>
              <a:ahLst/>
              <a:cxnLst/>
              <a:rect l="l" t="t" r="r" b="b"/>
              <a:pathLst>
                <a:path w="152400" h="685800">
                  <a:moveTo>
                    <a:pt x="152400" y="609600"/>
                  </a:moveTo>
                  <a:lnTo>
                    <a:pt x="114300" y="609600"/>
                  </a:lnTo>
                  <a:lnTo>
                    <a:pt x="114300" y="0"/>
                  </a:lnTo>
                  <a:lnTo>
                    <a:pt x="38100" y="0"/>
                  </a:lnTo>
                  <a:lnTo>
                    <a:pt x="38100" y="609600"/>
                  </a:lnTo>
                  <a:lnTo>
                    <a:pt x="0" y="609600"/>
                  </a:lnTo>
                  <a:lnTo>
                    <a:pt x="76200" y="685800"/>
                  </a:lnTo>
                  <a:lnTo>
                    <a:pt x="152400" y="609600"/>
                  </a:lnTo>
                  <a:close/>
                </a:path>
              </a:pathLst>
            </a:custGeom>
            <a:ln w="25908">
              <a:solidFill>
                <a:srgbClr val="00946E"/>
              </a:solidFill>
            </a:ln>
          </p:spPr>
          <p:txBody>
            <a:bodyPr wrap="square" lIns="0" tIns="0" rIns="0" bIns="0" rtlCol="0"/>
            <a:lstStyle/>
            <a:p>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49809"/>
            <a:ext cx="9144000" cy="6032500"/>
            <a:chOff x="0" y="749808"/>
            <a:chExt cx="9144000" cy="6032500"/>
          </a:xfrm>
        </p:grpSpPr>
        <p:sp>
          <p:nvSpPr>
            <p:cNvPr id="3" name="object 3"/>
            <p:cNvSpPr/>
            <p:nvPr/>
          </p:nvSpPr>
          <p:spPr>
            <a:xfrm>
              <a:off x="0" y="1981200"/>
              <a:ext cx="9144000" cy="370840"/>
            </a:xfrm>
            <a:custGeom>
              <a:avLst/>
              <a:gdLst/>
              <a:ahLst/>
              <a:cxnLst/>
              <a:rect l="l" t="t" r="r" b="b"/>
              <a:pathLst>
                <a:path w="9144000" h="370839">
                  <a:moveTo>
                    <a:pt x="9144000" y="0"/>
                  </a:moveTo>
                  <a:lnTo>
                    <a:pt x="0" y="0"/>
                  </a:lnTo>
                  <a:lnTo>
                    <a:pt x="0" y="370332"/>
                  </a:lnTo>
                  <a:lnTo>
                    <a:pt x="9144000" y="370332"/>
                  </a:lnTo>
                  <a:lnTo>
                    <a:pt x="9144000" y="0"/>
                  </a:lnTo>
                  <a:close/>
                </a:path>
              </a:pathLst>
            </a:custGeom>
            <a:solidFill>
              <a:srgbClr val="00CC99"/>
            </a:solidFill>
          </p:spPr>
          <p:txBody>
            <a:bodyPr wrap="square" lIns="0" tIns="0" rIns="0" bIns="0" rtlCol="0"/>
            <a:lstStyle/>
            <a:p>
              <a:endParaRPr/>
            </a:p>
          </p:txBody>
        </p:sp>
        <p:pic>
          <p:nvPicPr>
            <p:cNvPr id="4" name="object 4"/>
            <p:cNvPicPr/>
            <p:nvPr/>
          </p:nvPicPr>
          <p:blipFill>
            <a:blip r:embed="rId2" cstate="print"/>
            <a:stretch>
              <a:fillRect/>
            </a:stretch>
          </p:blipFill>
          <p:spPr>
            <a:xfrm>
              <a:off x="76200" y="2209798"/>
              <a:ext cx="8991600" cy="4572000"/>
            </a:xfrm>
            <a:prstGeom prst="rect">
              <a:avLst/>
            </a:prstGeom>
          </p:spPr>
        </p:pic>
        <p:sp>
          <p:nvSpPr>
            <p:cNvPr id="5" name="object 5"/>
            <p:cNvSpPr/>
            <p:nvPr/>
          </p:nvSpPr>
          <p:spPr>
            <a:xfrm>
              <a:off x="153162" y="762762"/>
              <a:ext cx="8686800" cy="4352925"/>
            </a:xfrm>
            <a:custGeom>
              <a:avLst/>
              <a:gdLst/>
              <a:ahLst/>
              <a:cxnLst/>
              <a:rect l="l" t="t" r="r" b="b"/>
              <a:pathLst>
                <a:path w="8686800" h="4352925">
                  <a:moveTo>
                    <a:pt x="3619500" y="960120"/>
                  </a:moveTo>
                  <a:lnTo>
                    <a:pt x="1447800" y="960119"/>
                  </a:lnTo>
                  <a:lnTo>
                    <a:pt x="622414" y="4352417"/>
                  </a:lnTo>
                  <a:lnTo>
                    <a:pt x="3619500" y="960120"/>
                  </a:lnTo>
                  <a:close/>
                </a:path>
                <a:path w="8686800" h="4352925">
                  <a:moveTo>
                    <a:pt x="8526780" y="0"/>
                  </a:moveTo>
                  <a:lnTo>
                    <a:pt x="160032" y="0"/>
                  </a:lnTo>
                  <a:lnTo>
                    <a:pt x="109446" y="8156"/>
                  </a:lnTo>
                  <a:lnTo>
                    <a:pt x="65515" y="30870"/>
                  </a:lnTo>
                  <a:lnTo>
                    <a:pt x="30874" y="65507"/>
                  </a:lnTo>
                  <a:lnTo>
                    <a:pt x="8157" y="109435"/>
                  </a:lnTo>
                  <a:lnTo>
                    <a:pt x="0" y="160020"/>
                  </a:lnTo>
                  <a:lnTo>
                    <a:pt x="0" y="800100"/>
                  </a:lnTo>
                  <a:lnTo>
                    <a:pt x="8157" y="850684"/>
                  </a:lnTo>
                  <a:lnTo>
                    <a:pt x="30874" y="894612"/>
                  </a:lnTo>
                  <a:lnTo>
                    <a:pt x="65515" y="929249"/>
                  </a:lnTo>
                  <a:lnTo>
                    <a:pt x="109446" y="951963"/>
                  </a:lnTo>
                  <a:lnTo>
                    <a:pt x="160032" y="960120"/>
                  </a:lnTo>
                  <a:lnTo>
                    <a:pt x="8526780" y="960120"/>
                  </a:lnTo>
                  <a:lnTo>
                    <a:pt x="8577364" y="951963"/>
                  </a:lnTo>
                  <a:lnTo>
                    <a:pt x="8621292" y="929249"/>
                  </a:lnTo>
                  <a:lnTo>
                    <a:pt x="8655929" y="894612"/>
                  </a:lnTo>
                  <a:lnTo>
                    <a:pt x="8678643" y="850684"/>
                  </a:lnTo>
                  <a:lnTo>
                    <a:pt x="8686800" y="800100"/>
                  </a:lnTo>
                  <a:lnTo>
                    <a:pt x="8686800" y="160020"/>
                  </a:lnTo>
                  <a:lnTo>
                    <a:pt x="8678643" y="109435"/>
                  </a:lnTo>
                  <a:lnTo>
                    <a:pt x="8655929" y="65507"/>
                  </a:lnTo>
                  <a:lnTo>
                    <a:pt x="8621292" y="30870"/>
                  </a:lnTo>
                  <a:lnTo>
                    <a:pt x="8577364" y="8156"/>
                  </a:lnTo>
                  <a:lnTo>
                    <a:pt x="8526780" y="0"/>
                  </a:lnTo>
                  <a:close/>
                </a:path>
              </a:pathLst>
            </a:custGeom>
            <a:solidFill>
              <a:srgbClr val="FFFFFF"/>
            </a:solidFill>
          </p:spPr>
          <p:txBody>
            <a:bodyPr wrap="square" lIns="0" tIns="0" rIns="0" bIns="0" rtlCol="0"/>
            <a:lstStyle/>
            <a:p>
              <a:endParaRPr/>
            </a:p>
          </p:txBody>
        </p:sp>
        <p:sp>
          <p:nvSpPr>
            <p:cNvPr id="6" name="object 6"/>
            <p:cNvSpPr/>
            <p:nvPr/>
          </p:nvSpPr>
          <p:spPr>
            <a:xfrm>
              <a:off x="153162" y="762762"/>
              <a:ext cx="8686800" cy="4352925"/>
            </a:xfrm>
            <a:custGeom>
              <a:avLst/>
              <a:gdLst/>
              <a:ahLst/>
              <a:cxnLst/>
              <a:rect l="l" t="t" r="r" b="b"/>
              <a:pathLst>
                <a:path w="8686800" h="4352925">
                  <a:moveTo>
                    <a:pt x="0" y="160020"/>
                  </a:moveTo>
                  <a:lnTo>
                    <a:pt x="8157" y="109435"/>
                  </a:lnTo>
                  <a:lnTo>
                    <a:pt x="30874" y="65507"/>
                  </a:lnTo>
                  <a:lnTo>
                    <a:pt x="65515" y="30870"/>
                  </a:lnTo>
                  <a:lnTo>
                    <a:pt x="109446" y="8156"/>
                  </a:lnTo>
                  <a:lnTo>
                    <a:pt x="160032" y="0"/>
                  </a:lnTo>
                  <a:lnTo>
                    <a:pt x="1447800" y="0"/>
                  </a:lnTo>
                  <a:lnTo>
                    <a:pt x="3619500" y="0"/>
                  </a:lnTo>
                  <a:lnTo>
                    <a:pt x="8526780" y="0"/>
                  </a:lnTo>
                  <a:lnTo>
                    <a:pt x="8577364" y="8156"/>
                  </a:lnTo>
                  <a:lnTo>
                    <a:pt x="8621292" y="30870"/>
                  </a:lnTo>
                  <a:lnTo>
                    <a:pt x="8655929" y="65507"/>
                  </a:lnTo>
                  <a:lnTo>
                    <a:pt x="8678643" y="109435"/>
                  </a:lnTo>
                  <a:lnTo>
                    <a:pt x="8686800" y="160020"/>
                  </a:lnTo>
                  <a:lnTo>
                    <a:pt x="8686800" y="560070"/>
                  </a:lnTo>
                  <a:lnTo>
                    <a:pt x="8686800" y="800100"/>
                  </a:lnTo>
                  <a:lnTo>
                    <a:pt x="8678643" y="850684"/>
                  </a:lnTo>
                  <a:lnTo>
                    <a:pt x="8655929" y="894612"/>
                  </a:lnTo>
                  <a:lnTo>
                    <a:pt x="8621292" y="929249"/>
                  </a:lnTo>
                  <a:lnTo>
                    <a:pt x="8577364" y="951963"/>
                  </a:lnTo>
                  <a:lnTo>
                    <a:pt x="8526780" y="960120"/>
                  </a:lnTo>
                  <a:lnTo>
                    <a:pt x="3619500" y="960120"/>
                  </a:lnTo>
                  <a:lnTo>
                    <a:pt x="622414" y="4352417"/>
                  </a:lnTo>
                  <a:lnTo>
                    <a:pt x="1447800" y="960120"/>
                  </a:lnTo>
                  <a:lnTo>
                    <a:pt x="160032" y="960120"/>
                  </a:lnTo>
                  <a:lnTo>
                    <a:pt x="109446" y="951963"/>
                  </a:lnTo>
                  <a:lnTo>
                    <a:pt x="65515" y="929249"/>
                  </a:lnTo>
                  <a:lnTo>
                    <a:pt x="30874" y="894612"/>
                  </a:lnTo>
                  <a:lnTo>
                    <a:pt x="8157" y="850684"/>
                  </a:lnTo>
                  <a:lnTo>
                    <a:pt x="0" y="800100"/>
                  </a:lnTo>
                  <a:lnTo>
                    <a:pt x="0" y="560070"/>
                  </a:lnTo>
                  <a:lnTo>
                    <a:pt x="0" y="160020"/>
                  </a:lnTo>
                  <a:close/>
                </a:path>
              </a:pathLst>
            </a:custGeom>
            <a:ln w="25908">
              <a:solidFill>
                <a:srgbClr val="00946E"/>
              </a:solidFill>
            </a:ln>
          </p:spPr>
          <p:txBody>
            <a:bodyPr wrap="square" lIns="0" tIns="0" rIns="0" bIns="0" rtlCol="0"/>
            <a:lstStyle/>
            <a:p>
              <a:endParaRPr/>
            </a:p>
          </p:txBody>
        </p:sp>
      </p:grpSp>
      <p:sp>
        <p:nvSpPr>
          <p:cNvPr id="7" name="object 7"/>
          <p:cNvSpPr txBox="1">
            <a:spLocks noGrp="1"/>
          </p:cNvSpPr>
          <p:nvPr>
            <p:ph type="title"/>
          </p:nvPr>
        </p:nvSpPr>
        <p:spPr>
          <a:xfrm>
            <a:off x="917246" y="95199"/>
            <a:ext cx="8354059" cy="627736"/>
          </a:xfrm>
          <a:prstGeom prst="rect">
            <a:avLst/>
          </a:prstGeom>
        </p:spPr>
        <p:txBody>
          <a:bodyPr vert="horz" wrap="square" lIns="0" tIns="12065" rIns="0" bIns="0" rtlCol="0">
            <a:spAutoFit/>
          </a:bodyPr>
          <a:lstStyle/>
          <a:p>
            <a:pPr marL="12700">
              <a:spcBef>
                <a:spcPts val="95"/>
              </a:spcBef>
            </a:pPr>
            <a:r>
              <a:rPr sz="4000" b="0" dirty="0"/>
              <a:t>Instructions</a:t>
            </a:r>
            <a:r>
              <a:rPr sz="4000" b="0" spc="-115" dirty="0"/>
              <a:t> </a:t>
            </a:r>
            <a:r>
              <a:rPr sz="4000" b="0" dirty="0"/>
              <a:t>and</a:t>
            </a:r>
            <a:r>
              <a:rPr sz="4000" b="0" spc="-80" dirty="0"/>
              <a:t> </a:t>
            </a:r>
            <a:r>
              <a:rPr sz="4000" b="0" spc="-20" dirty="0"/>
              <a:t>Coding:</a:t>
            </a:r>
            <a:r>
              <a:rPr sz="4000" b="0" spc="-260" dirty="0"/>
              <a:t> </a:t>
            </a:r>
            <a:r>
              <a:rPr sz="4000" b="0" dirty="0"/>
              <a:t>An</a:t>
            </a:r>
            <a:r>
              <a:rPr sz="4000" b="0" spc="-95" dirty="0"/>
              <a:t> </a:t>
            </a:r>
            <a:r>
              <a:rPr sz="4000" b="0" spc="-11" dirty="0"/>
              <a:t>Example</a:t>
            </a:r>
            <a:endParaRPr sz="4000"/>
          </a:p>
        </p:txBody>
      </p:sp>
      <p:sp>
        <p:nvSpPr>
          <p:cNvPr id="8" name="object 8"/>
          <p:cNvSpPr txBox="1"/>
          <p:nvPr/>
        </p:nvSpPr>
        <p:spPr>
          <a:xfrm>
            <a:off x="231143" y="794132"/>
            <a:ext cx="8531225" cy="875240"/>
          </a:xfrm>
          <a:prstGeom prst="rect">
            <a:avLst/>
          </a:prstGeom>
        </p:spPr>
        <p:txBody>
          <a:bodyPr vert="horz" wrap="square" lIns="0" tIns="13335" rIns="0" bIns="0" rtlCol="0">
            <a:spAutoFit/>
          </a:bodyPr>
          <a:lstStyle/>
          <a:p>
            <a:pPr marL="12700" marR="5080" algn="just">
              <a:spcBef>
                <a:spcPts val="105"/>
              </a:spcBef>
            </a:pPr>
            <a:r>
              <a:rPr sz="1400" b="1" dirty="0">
                <a:latin typeface="Arial"/>
                <a:cs typeface="Arial"/>
              </a:rPr>
              <a:t>“</a:t>
            </a:r>
            <a:r>
              <a:rPr sz="1400" b="1" spc="95" dirty="0">
                <a:latin typeface="Arial"/>
                <a:cs typeface="Arial"/>
              </a:rPr>
              <a:t> </a:t>
            </a:r>
            <a:r>
              <a:rPr sz="1400" b="1" dirty="0">
                <a:latin typeface="Arial"/>
                <a:cs typeface="Arial"/>
              </a:rPr>
              <a:t>Question</a:t>
            </a:r>
            <a:r>
              <a:rPr sz="1400" b="1" spc="100" dirty="0">
                <a:latin typeface="Arial"/>
                <a:cs typeface="Arial"/>
              </a:rPr>
              <a:t> </a:t>
            </a:r>
            <a:r>
              <a:rPr sz="1400" b="1" dirty="0">
                <a:latin typeface="Arial"/>
                <a:cs typeface="Arial"/>
              </a:rPr>
              <a:t>KA_4:</a:t>
            </a:r>
            <a:r>
              <a:rPr sz="1400" b="1" spc="100" dirty="0">
                <a:latin typeface="Arial"/>
                <a:cs typeface="Arial"/>
              </a:rPr>
              <a:t> </a:t>
            </a:r>
            <a:r>
              <a:rPr sz="1400" dirty="0">
                <a:latin typeface="Arial"/>
                <a:cs typeface="Arial"/>
              </a:rPr>
              <a:t>The</a:t>
            </a:r>
            <a:r>
              <a:rPr sz="1400" spc="85" dirty="0">
                <a:latin typeface="Arial"/>
                <a:cs typeface="Arial"/>
              </a:rPr>
              <a:t> </a:t>
            </a:r>
            <a:r>
              <a:rPr sz="1400" dirty="0">
                <a:latin typeface="Arial"/>
                <a:cs typeface="Arial"/>
              </a:rPr>
              <a:t>date</a:t>
            </a:r>
            <a:r>
              <a:rPr sz="1400" spc="85" dirty="0">
                <a:latin typeface="Arial"/>
                <a:cs typeface="Arial"/>
              </a:rPr>
              <a:t> </a:t>
            </a:r>
            <a:r>
              <a:rPr sz="1400" dirty="0">
                <a:latin typeface="Arial"/>
                <a:cs typeface="Arial"/>
              </a:rPr>
              <a:t>of</a:t>
            </a:r>
            <a:r>
              <a:rPr sz="1400" spc="95" dirty="0">
                <a:latin typeface="Arial"/>
                <a:cs typeface="Arial"/>
              </a:rPr>
              <a:t> </a:t>
            </a:r>
            <a:r>
              <a:rPr sz="1400" dirty="0">
                <a:latin typeface="Arial"/>
                <a:cs typeface="Arial"/>
              </a:rPr>
              <a:t>birth</a:t>
            </a:r>
            <a:r>
              <a:rPr sz="1400" spc="75" dirty="0">
                <a:latin typeface="Arial"/>
                <a:cs typeface="Arial"/>
              </a:rPr>
              <a:t> </a:t>
            </a:r>
            <a:r>
              <a:rPr sz="1400" dirty="0">
                <a:latin typeface="Arial"/>
                <a:cs typeface="Arial"/>
              </a:rPr>
              <a:t>will</a:t>
            </a:r>
            <a:r>
              <a:rPr sz="1400" spc="100" dirty="0">
                <a:latin typeface="Arial"/>
                <a:cs typeface="Arial"/>
              </a:rPr>
              <a:t> </a:t>
            </a:r>
            <a:r>
              <a:rPr sz="1400" dirty="0">
                <a:latin typeface="Arial"/>
                <a:cs typeface="Arial"/>
              </a:rPr>
              <a:t>usually</a:t>
            </a:r>
            <a:r>
              <a:rPr sz="1400" spc="85" dirty="0">
                <a:latin typeface="Arial"/>
                <a:cs typeface="Arial"/>
              </a:rPr>
              <a:t> </a:t>
            </a:r>
            <a:r>
              <a:rPr sz="1400" dirty="0">
                <a:latin typeface="Arial"/>
                <a:cs typeface="Arial"/>
              </a:rPr>
              <a:t>be</a:t>
            </a:r>
            <a:r>
              <a:rPr sz="1400" spc="85" dirty="0">
                <a:latin typeface="Arial"/>
                <a:cs typeface="Arial"/>
              </a:rPr>
              <a:t> </a:t>
            </a:r>
            <a:r>
              <a:rPr sz="1400" dirty="0">
                <a:latin typeface="Arial"/>
                <a:cs typeface="Arial"/>
              </a:rPr>
              <a:t>given</a:t>
            </a:r>
            <a:r>
              <a:rPr sz="1400" spc="91" dirty="0">
                <a:latin typeface="Arial"/>
                <a:cs typeface="Arial"/>
              </a:rPr>
              <a:t> </a:t>
            </a:r>
            <a:r>
              <a:rPr sz="1400" dirty="0">
                <a:latin typeface="Arial"/>
                <a:cs typeface="Arial"/>
              </a:rPr>
              <a:t>according</a:t>
            </a:r>
            <a:r>
              <a:rPr sz="1400" spc="75" dirty="0">
                <a:latin typeface="Arial"/>
                <a:cs typeface="Arial"/>
              </a:rPr>
              <a:t> </a:t>
            </a:r>
            <a:r>
              <a:rPr sz="1400" dirty="0">
                <a:latin typeface="Arial"/>
                <a:cs typeface="Arial"/>
              </a:rPr>
              <a:t>to</a:t>
            </a:r>
            <a:r>
              <a:rPr sz="1400" spc="75" dirty="0">
                <a:latin typeface="Arial"/>
                <a:cs typeface="Arial"/>
              </a:rPr>
              <a:t> </a:t>
            </a:r>
            <a:r>
              <a:rPr sz="1400" dirty="0">
                <a:latin typeface="Arial"/>
                <a:cs typeface="Arial"/>
              </a:rPr>
              <a:t>the</a:t>
            </a:r>
            <a:r>
              <a:rPr sz="1400" spc="80" dirty="0">
                <a:latin typeface="Arial"/>
                <a:cs typeface="Arial"/>
              </a:rPr>
              <a:t> </a:t>
            </a:r>
            <a:r>
              <a:rPr sz="1400" dirty="0">
                <a:latin typeface="Arial"/>
                <a:cs typeface="Arial"/>
              </a:rPr>
              <a:t>Nepali</a:t>
            </a:r>
            <a:r>
              <a:rPr sz="1400" spc="91" dirty="0">
                <a:latin typeface="Arial"/>
                <a:cs typeface="Arial"/>
              </a:rPr>
              <a:t> </a:t>
            </a:r>
            <a:r>
              <a:rPr sz="1400" dirty="0">
                <a:latin typeface="Arial"/>
                <a:cs typeface="Arial"/>
              </a:rPr>
              <a:t>calendar</a:t>
            </a:r>
            <a:r>
              <a:rPr sz="1400" spc="91" dirty="0">
                <a:latin typeface="Arial"/>
                <a:cs typeface="Arial"/>
              </a:rPr>
              <a:t> </a:t>
            </a:r>
            <a:r>
              <a:rPr sz="1400" dirty="0">
                <a:latin typeface="Arial"/>
                <a:cs typeface="Arial"/>
              </a:rPr>
              <a:t>by</a:t>
            </a:r>
            <a:r>
              <a:rPr sz="1400" spc="71" dirty="0">
                <a:latin typeface="Arial"/>
                <a:cs typeface="Arial"/>
              </a:rPr>
              <a:t> </a:t>
            </a:r>
            <a:r>
              <a:rPr sz="1400" dirty="0">
                <a:latin typeface="Arial"/>
                <a:cs typeface="Arial"/>
              </a:rPr>
              <a:t>the</a:t>
            </a:r>
            <a:r>
              <a:rPr sz="1400" spc="80" dirty="0">
                <a:latin typeface="Arial"/>
                <a:cs typeface="Arial"/>
              </a:rPr>
              <a:t> </a:t>
            </a:r>
            <a:r>
              <a:rPr sz="1400" spc="-11" dirty="0">
                <a:latin typeface="Arial"/>
                <a:cs typeface="Arial"/>
              </a:rPr>
              <a:t>parents. You</a:t>
            </a:r>
            <a:r>
              <a:rPr sz="1400" spc="5" dirty="0">
                <a:latin typeface="Arial"/>
                <a:cs typeface="Arial"/>
              </a:rPr>
              <a:t> </a:t>
            </a:r>
            <a:r>
              <a:rPr sz="1400" dirty="0">
                <a:latin typeface="Arial"/>
                <a:cs typeface="Arial"/>
              </a:rPr>
              <a:t>will</a:t>
            </a:r>
            <a:r>
              <a:rPr sz="1400" spc="25" dirty="0">
                <a:latin typeface="Arial"/>
                <a:cs typeface="Arial"/>
              </a:rPr>
              <a:t> </a:t>
            </a:r>
            <a:r>
              <a:rPr sz="1400" dirty="0">
                <a:latin typeface="Arial"/>
                <a:cs typeface="Arial"/>
              </a:rPr>
              <a:t>be</a:t>
            </a:r>
            <a:r>
              <a:rPr sz="1400" spc="11" dirty="0">
                <a:latin typeface="Arial"/>
                <a:cs typeface="Arial"/>
              </a:rPr>
              <a:t> </a:t>
            </a:r>
            <a:r>
              <a:rPr sz="1400" dirty="0">
                <a:latin typeface="Arial"/>
                <a:cs typeface="Arial"/>
              </a:rPr>
              <a:t>provided</a:t>
            </a:r>
            <a:r>
              <a:rPr sz="1400" spc="11" dirty="0">
                <a:latin typeface="Arial"/>
                <a:cs typeface="Arial"/>
              </a:rPr>
              <a:t> </a:t>
            </a:r>
            <a:r>
              <a:rPr sz="1400" dirty="0">
                <a:latin typeface="Arial"/>
                <a:cs typeface="Arial"/>
              </a:rPr>
              <a:t>with</a:t>
            </a:r>
            <a:r>
              <a:rPr sz="1400" spc="11" dirty="0">
                <a:latin typeface="Arial"/>
                <a:cs typeface="Arial"/>
              </a:rPr>
              <a:t> </a:t>
            </a:r>
            <a:r>
              <a:rPr sz="1400" dirty="0">
                <a:latin typeface="Arial"/>
                <a:cs typeface="Arial"/>
              </a:rPr>
              <a:t>a</a:t>
            </a:r>
            <a:r>
              <a:rPr sz="1400" spc="11" dirty="0">
                <a:latin typeface="Arial"/>
                <a:cs typeface="Arial"/>
              </a:rPr>
              <a:t> </a:t>
            </a:r>
            <a:r>
              <a:rPr sz="1400" dirty="0">
                <a:latin typeface="Arial"/>
                <a:cs typeface="Arial"/>
              </a:rPr>
              <a:t>calendar</a:t>
            </a:r>
            <a:r>
              <a:rPr sz="1400" spc="15" dirty="0">
                <a:latin typeface="Arial"/>
                <a:cs typeface="Arial"/>
              </a:rPr>
              <a:t> </a:t>
            </a:r>
            <a:r>
              <a:rPr sz="1400" dirty="0">
                <a:latin typeface="Arial"/>
                <a:cs typeface="Arial"/>
              </a:rPr>
              <a:t>that</a:t>
            </a:r>
            <a:r>
              <a:rPr sz="1400" spc="20" dirty="0">
                <a:latin typeface="Arial"/>
                <a:cs typeface="Arial"/>
              </a:rPr>
              <a:t> </a:t>
            </a:r>
            <a:r>
              <a:rPr sz="1400" dirty="0">
                <a:latin typeface="Arial"/>
                <a:cs typeface="Arial"/>
              </a:rPr>
              <a:t>will</a:t>
            </a:r>
            <a:r>
              <a:rPr sz="1400" spc="20" dirty="0">
                <a:latin typeface="Arial"/>
                <a:cs typeface="Arial"/>
              </a:rPr>
              <a:t> </a:t>
            </a:r>
            <a:r>
              <a:rPr sz="1400" dirty="0">
                <a:latin typeface="Arial"/>
                <a:cs typeface="Arial"/>
              </a:rPr>
              <a:t>give</a:t>
            </a:r>
            <a:r>
              <a:rPr sz="1400" spc="15" dirty="0">
                <a:latin typeface="Arial"/>
                <a:cs typeface="Arial"/>
              </a:rPr>
              <a:t> </a:t>
            </a:r>
            <a:r>
              <a:rPr sz="1400" dirty="0">
                <a:latin typeface="Arial"/>
                <a:cs typeface="Arial"/>
              </a:rPr>
              <a:t>the</a:t>
            </a:r>
            <a:r>
              <a:rPr sz="1400" spc="5" dirty="0">
                <a:latin typeface="Arial"/>
                <a:cs typeface="Arial"/>
              </a:rPr>
              <a:t> </a:t>
            </a:r>
            <a:r>
              <a:rPr sz="1400" dirty="0">
                <a:latin typeface="Arial"/>
                <a:cs typeface="Arial"/>
              </a:rPr>
              <a:t>date</a:t>
            </a:r>
            <a:r>
              <a:rPr sz="1400" spc="20" dirty="0">
                <a:latin typeface="Arial"/>
                <a:cs typeface="Arial"/>
              </a:rPr>
              <a:t> </a:t>
            </a:r>
            <a:r>
              <a:rPr sz="1400" dirty="0">
                <a:latin typeface="Arial"/>
                <a:cs typeface="Arial"/>
              </a:rPr>
              <a:t>according</a:t>
            </a:r>
            <a:r>
              <a:rPr sz="1400" spc="11" dirty="0">
                <a:latin typeface="Arial"/>
                <a:cs typeface="Arial"/>
              </a:rPr>
              <a:t> </a:t>
            </a:r>
            <a:r>
              <a:rPr sz="1400" dirty="0">
                <a:latin typeface="Arial"/>
                <a:cs typeface="Arial"/>
              </a:rPr>
              <a:t>to</a:t>
            </a:r>
            <a:r>
              <a:rPr sz="1400" spc="5" dirty="0">
                <a:latin typeface="Arial"/>
                <a:cs typeface="Arial"/>
              </a:rPr>
              <a:t> </a:t>
            </a:r>
            <a:r>
              <a:rPr sz="1400" dirty="0">
                <a:latin typeface="Arial"/>
                <a:cs typeface="Arial"/>
              </a:rPr>
              <a:t>the</a:t>
            </a:r>
            <a:r>
              <a:rPr sz="1400" spc="-5" dirty="0">
                <a:latin typeface="Arial"/>
                <a:cs typeface="Arial"/>
              </a:rPr>
              <a:t> </a:t>
            </a:r>
            <a:r>
              <a:rPr sz="1400" dirty="0">
                <a:latin typeface="Arial"/>
                <a:cs typeface="Arial"/>
              </a:rPr>
              <a:t>English</a:t>
            </a:r>
            <a:r>
              <a:rPr sz="1400" spc="20" dirty="0">
                <a:latin typeface="Arial"/>
                <a:cs typeface="Arial"/>
              </a:rPr>
              <a:t> </a:t>
            </a:r>
            <a:r>
              <a:rPr sz="1400" dirty="0">
                <a:latin typeface="Arial"/>
                <a:cs typeface="Arial"/>
              </a:rPr>
              <a:t>Calendar</a:t>
            </a:r>
            <a:r>
              <a:rPr sz="1400" spc="11" dirty="0">
                <a:latin typeface="Arial"/>
                <a:cs typeface="Arial"/>
              </a:rPr>
              <a:t> </a:t>
            </a:r>
            <a:r>
              <a:rPr sz="1400" dirty="0">
                <a:latin typeface="Arial"/>
                <a:cs typeface="Arial"/>
              </a:rPr>
              <a:t>and</a:t>
            </a:r>
            <a:r>
              <a:rPr sz="1400" spc="5" dirty="0">
                <a:latin typeface="Arial"/>
                <a:cs typeface="Arial"/>
              </a:rPr>
              <a:t> </a:t>
            </a:r>
            <a:r>
              <a:rPr sz="1400" dirty="0">
                <a:latin typeface="Arial"/>
                <a:cs typeface="Arial"/>
              </a:rPr>
              <a:t>so</a:t>
            </a:r>
            <a:r>
              <a:rPr sz="1400" spc="11" dirty="0">
                <a:latin typeface="Arial"/>
                <a:cs typeface="Arial"/>
              </a:rPr>
              <a:t> </a:t>
            </a:r>
            <a:r>
              <a:rPr sz="1400" spc="-11" dirty="0">
                <a:latin typeface="Arial"/>
                <a:cs typeface="Arial"/>
              </a:rPr>
              <a:t>please </a:t>
            </a:r>
            <a:r>
              <a:rPr sz="1400" dirty="0">
                <a:latin typeface="Arial"/>
                <a:cs typeface="Arial"/>
              </a:rPr>
              <a:t>look</a:t>
            </a:r>
            <a:r>
              <a:rPr sz="1400" spc="-40" dirty="0">
                <a:latin typeface="Arial"/>
                <a:cs typeface="Arial"/>
              </a:rPr>
              <a:t> </a:t>
            </a:r>
            <a:r>
              <a:rPr sz="1400" dirty="0">
                <a:latin typeface="Arial"/>
                <a:cs typeface="Arial"/>
              </a:rPr>
              <a:t>this</a:t>
            </a:r>
            <a:r>
              <a:rPr sz="1400" spc="-5" dirty="0">
                <a:latin typeface="Arial"/>
                <a:cs typeface="Arial"/>
              </a:rPr>
              <a:t> </a:t>
            </a:r>
            <a:r>
              <a:rPr sz="1400" dirty="0">
                <a:latin typeface="Arial"/>
                <a:cs typeface="Arial"/>
              </a:rPr>
              <a:t>up</a:t>
            </a:r>
            <a:r>
              <a:rPr sz="1400" spc="-31" dirty="0">
                <a:latin typeface="Arial"/>
                <a:cs typeface="Arial"/>
              </a:rPr>
              <a:t> </a:t>
            </a:r>
            <a:r>
              <a:rPr sz="1400" dirty="0">
                <a:latin typeface="Arial"/>
                <a:cs typeface="Arial"/>
              </a:rPr>
              <a:t>and</a:t>
            </a:r>
            <a:r>
              <a:rPr sz="1400" spc="-31" dirty="0">
                <a:latin typeface="Arial"/>
                <a:cs typeface="Arial"/>
              </a:rPr>
              <a:t> </a:t>
            </a:r>
            <a:r>
              <a:rPr sz="1400" dirty="0">
                <a:latin typeface="Arial"/>
                <a:cs typeface="Arial"/>
              </a:rPr>
              <a:t>fill</a:t>
            </a:r>
            <a:r>
              <a:rPr sz="1400" spc="-20" dirty="0">
                <a:latin typeface="Arial"/>
                <a:cs typeface="Arial"/>
              </a:rPr>
              <a:t> </a:t>
            </a:r>
            <a:r>
              <a:rPr sz="1400" dirty="0">
                <a:latin typeface="Arial"/>
                <a:cs typeface="Arial"/>
              </a:rPr>
              <a:t>in</a:t>
            </a:r>
            <a:r>
              <a:rPr sz="1400" spc="-31" dirty="0">
                <a:latin typeface="Arial"/>
                <a:cs typeface="Arial"/>
              </a:rPr>
              <a:t> </a:t>
            </a:r>
            <a:r>
              <a:rPr sz="1400" dirty="0">
                <a:latin typeface="Arial"/>
                <a:cs typeface="Arial"/>
              </a:rPr>
              <a:t>the</a:t>
            </a:r>
            <a:r>
              <a:rPr sz="1400" spc="-25" dirty="0">
                <a:latin typeface="Arial"/>
                <a:cs typeface="Arial"/>
              </a:rPr>
              <a:t> </a:t>
            </a:r>
            <a:r>
              <a:rPr sz="1400" dirty="0">
                <a:latin typeface="Arial"/>
                <a:cs typeface="Arial"/>
              </a:rPr>
              <a:t>English</a:t>
            </a:r>
            <a:r>
              <a:rPr sz="1400" spc="-25" dirty="0">
                <a:latin typeface="Arial"/>
                <a:cs typeface="Arial"/>
              </a:rPr>
              <a:t> </a:t>
            </a:r>
            <a:r>
              <a:rPr sz="1400" dirty="0">
                <a:latin typeface="Arial"/>
                <a:cs typeface="Arial"/>
              </a:rPr>
              <a:t>date</a:t>
            </a:r>
            <a:r>
              <a:rPr sz="1400" spc="-31" dirty="0">
                <a:latin typeface="Arial"/>
                <a:cs typeface="Arial"/>
              </a:rPr>
              <a:t> </a:t>
            </a:r>
            <a:r>
              <a:rPr sz="1400" dirty="0">
                <a:latin typeface="Arial"/>
                <a:cs typeface="Arial"/>
              </a:rPr>
              <a:t>of</a:t>
            </a:r>
            <a:r>
              <a:rPr sz="1400" spc="-20" dirty="0">
                <a:latin typeface="Arial"/>
                <a:cs typeface="Arial"/>
              </a:rPr>
              <a:t> </a:t>
            </a:r>
            <a:r>
              <a:rPr sz="1400" dirty="0">
                <a:latin typeface="Arial"/>
                <a:cs typeface="Arial"/>
              </a:rPr>
              <a:t>birth.</a:t>
            </a:r>
            <a:r>
              <a:rPr sz="1400" spc="-25" dirty="0">
                <a:latin typeface="Arial"/>
                <a:cs typeface="Arial"/>
              </a:rPr>
              <a:t> </a:t>
            </a:r>
            <a:r>
              <a:rPr sz="1400" dirty="0">
                <a:latin typeface="Arial"/>
                <a:cs typeface="Arial"/>
              </a:rPr>
              <a:t>In</a:t>
            </a:r>
            <a:r>
              <a:rPr sz="1400" spc="-31" dirty="0">
                <a:latin typeface="Arial"/>
                <a:cs typeface="Arial"/>
              </a:rPr>
              <a:t> </a:t>
            </a:r>
            <a:r>
              <a:rPr sz="1400" dirty="0">
                <a:latin typeface="Arial"/>
                <a:cs typeface="Arial"/>
              </a:rPr>
              <a:t>the</a:t>
            </a:r>
            <a:r>
              <a:rPr sz="1400" spc="-15" dirty="0">
                <a:latin typeface="Arial"/>
                <a:cs typeface="Arial"/>
              </a:rPr>
              <a:t> </a:t>
            </a:r>
            <a:r>
              <a:rPr sz="1400" dirty="0">
                <a:latin typeface="Arial"/>
                <a:cs typeface="Arial"/>
              </a:rPr>
              <a:t>event</a:t>
            </a:r>
            <a:r>
              <a:rPr sz="1400" spc="-20" dirty="0">
                <a:latin typeface="Arial"/>
                <a:cs typeface="Arial"/>
              </a:rPr>
              <a:t> </a:t>
            </a:r>
            <a:r>
              <a:rPr sz="1400" dirty="0">
                <a:latin typeface="Arial"/>
                <a:cs typeface="Arial"/>
              </a:rPr>
              <a:t>that</a:t>
            </a:r>
            <a:r>
              <a:rPr sz="1400" spc="-25" dirty="0">
                <a:latin typeface="Arial"/>
                <a:cs typeface="Arial"/>
              </a:rPr>
              <a:t> </a:t>
            </a:r>
            <a:r>
              <a:rPr sz="1400" dirty="0">
                <a:latin typeface="Arial"/>
                <a:cs typeface="Arial"/>
              </a:rPr>
              <a:t>you</a:t>
            </a:r>
            <a:r>
              <a:rPr sz="1400" spc="-15" dirty="0">
                <a:latin typeface="Arial"/>
                <a:cs typeface="Arial"/>
              </a:rPr>
              <a:t> </a:t>
            </a:r>
            <a:r>
              <a:rPr sz="1400" dirty="0">
                <a:latin typeface="Arial"/>
                <a:cs typeface="Arial"/>
              </a:rPr>
              <a:t>do</a:t>
            </a:r>
            <a:r>
              <a:rPr sz="1400" spc="-31" dirty="0">
                <a:latin typeface="Arial"/>
                <a:cs typeface="Arial"/>
              </a:rPr>
              <a:t> </a:t>
            </a:r>
            <a:r>
              <a:rPr sz="1400" dirty="0">
                <a:latin typeface="Arial"/>
                <a:cs typeface="Arial"/>
              </a:rPr>
              <a:t>not</a:t>
            </a:r>
            <a:r>
              <a:rPr sz="1400" spc="-25" dirty="0">
                <a:latin typeface="Arial"/>
                <a:cs typeface="Arial"/>
              </a:rPr>
              <a:t> </a:t>
            </a:r>
            <a:r>
              <a:rPr sz="1400" dirty="0">
                <a:latin typeface="Arial"/>
                <a:cs typeface="Arial"/>
              </a:rPr>
              <a:t>have</a:t>
            </a:r>
            <a:r>
              <a:rPr sz="1400" spc="-15" dirty="0">
                <a:latin typeface="Arial"/>
                <a:cs typeface="Arial"/>
              </a:rPr>
              <a:t> </a:t>
            </a:r>
            <a:r>
              <a:rPr sz="1400" dirty="0">
                <a:latin typeface="Arial"/>
                <a:cs typeface="Arial"/>
              </a:rPr>
              <a:t>the</a:t>
            </a:r>
            <a:r>
              <a:rPr sz="1400" spc="-31" dirty="0">
                <a:latin typeface="Arial"/>
                <a:cs typeface="Arial"/>
              </a:rPr>
              <a:t> </a:t>
            </a:r>
            <a:r>
              <a:rPr sz="1400" spc="-11" dirty="0">
                <a:latin typeface="Arial"/>
                <a:cs typeface="Arial"/>
              </a:rPr>
              <a:t>calendar, </a:t>
            </a:r>
            <a:r>
              <a:rPr sz="1400" dirty="0">
                <a:latin typeface="Arial"/>
                <a:cs typeface="Arial"/>
              </a:rPr>
              <a:t>please</a:t>
            </a:r>
            <a:r>
              <a:rPr sz="1400" spc="-15" dirty="0">
                <a:latin typeface="Arial"/>
                <a:cs typeface="Arial"/>
              </a:rPr>
              <a:t> </a:t>
            </a:r>
            <a:r>
              <a:rPr sz="1400" dirty="0">
                <a:latin typeface="Arial"/>
                <a:cs typeface="Arial"/>
              </a:rPr>
              <a:t>ask</a:t>
            </a:r>
            <a:r>
              <a:rPr sz="1400" spc="-20" dirty="0">
                <a:latin typeface="Arial"/>
                <a:cs typeface="Arial"/>
              </a:rPr>
              <a:t> </a:t>
            </a:r>
            <a:r>
              <a:rPr sz="1400" spc="-25" dirty="0">
                <a:latin typeface="Arial"/>
                <a:cs typeface="Arial"/>
              </a:rPr>
              <a:t>the </a:t>
            </a:r>
            <a:r>
              <a:rPr sz="1400" dirty="0">
                <a:latin typeface="Arial"/>
                <a:cs typeface="Arial"/>
              </a:rPr>
              <a:t>field</a:t>
            </a:r>
            <a:r>
              <a:rPr sz="1400" spc="-45" dirty="0">
                <a:latin typeface="Arial"/>
                <a:cs typeface="Arial"/>
              </a:rPr>
              <a:t> </a:t>
            </a:r>
            <a:r>
              <a:rPr sz="1400" dirty="0">
                <a:latin typeface="Arial"/>
                <a:cs typeface="Arial"/>
              </a:rPr>
              <a:t>worker/computer</a:t>
            </a:r>
            <a:r>
              <a:rPr sz="1400" spc="-51" dirty="0">
                <a:latin typeface="Arial"/>
                <a:cs typeface="Arial"/>
              </a:rPr>
              <a:t> </a:t>
            </a:r>
            <a:r>
              <a:rPr sz="1400" dirty="0">
                <a:latin typeface="Arial"/>
                <a:cs typeface="Arial"/>
              </a:rPr>
              <a:t>assistant</a:t>
            </a:r>
            <a:r>
              <a:rPr sz="1400" spc="-60" dirty="0">
                <a:latin typeface="Arial"/>
                <a:cs typeface="Arial"/>
              </a:rPr>
              <a:t> </a:t>
            </a:r>
            <a:r>
              <a:rPr sz="1400" dirty="0">
                <a:latin typeface="Arial"/>
                <a:cs typeface="Arial"/>
              </a:rPr>
              <a:t>to</a:t>
            </a:r>
            <a:r>
              <a:rPr sz="1400" spc="-15" dirty="0">
                <a:latin typeface="Arial"/>
                <a:cs typeface="Arial"/>
              </a:rPr>
              <a:t> </a:t>
            </a:r>
            <a:r>
              <a:rPr sz="1400" dirty="0">
                <a:latin typeface="Arial"/>
                <a:cs typeface="Arial"/>
              </a:rPr>
              <a:t>help</a:t>
            </a:r>
            <a:r>
              <a:rPr sz="1400" spc="-35" dirty="0">
                <a:latin typeface="Arial"/>
                <a:cs typeface="Arial"/>
              </a:rPr>
              <a:t> </a:t>
            </a:r>
            <a:r>
              <a:rPr sz="1400" dirty="0">
                <a:latin typeface="Arial"/>
                <a:cs typeface="Arial"/>
              </a:rPr>
              <a:t>you</a:t>
            </a:r>
            <a:r>
              <a:rPr sz="1400" spc="-20" dirty="0">
                <a:latin typeface="Arial"/>
                <a:cs typeface="Arial"/>
              </a:rPr>
              <a:t> </a:t>
            </a:r>
            <a:r>
              <a:rPr sz="1400" dirty="0">
                <a:latin typeface="Arial"/>
                <a:cs typeface="Arial"/>
              </a:rPr>
              <a:t>fill</a:t>
            </a:r>
            <a:r>
              <a:rPr sz="1400" spc="-20" dirty="0">
                <a:latin typeface="Arial"/>
                <a:cs typeface="Arial"/>
              </a:rPr>
              <a:t> </a:t>
            </a:r>
            <a:r>
              <a:rPr sz="1400" dirty="0">
                <a:latin typeface="Arial"/>
                <a:cs typeface="Arial"/>
              </a:rPr>
              <a:t>in</a:t>
            </a:r>
            <a:r>
              <a:rPr sz="1400" spc="-20" dirty="0">
                <a:latin typeface="Arial"/>
                <a:cs typeface="Arial"/>
              </a:rPr>
              <a:t> </a:t>
            </a:r>
            <a:r>
              <a:rPr sz="1400" dirty="0">
                <a:latin typeface="Arial"/>
                <a:cs typeface="Arial"/>
              </a:rPr>
              <a:t>the</a:t>
            </a:r>
            <a:r>
              <a:rPr sz="1400" spc="-35" dirty="0">
                <a:latin typeface="Arial"/>
                <a:cs typeface="Arial"/>
              </a:rPr>
              <a:t> </a:t>
            </a:r>
            <a:r>
              <a:rPr sz="1400" dirty="0">
                <a:latin typeface="Arial"/>
                <a:cs typeface="Arial"/>
              </a:rPr>
              <a:t>English</a:t>
            </a:r>
            <a:r>
              <a:rPr sz="1400" spc="-40" dirty="0">
                <a:latin typeface="Arial"/>
                <a:cs typeface="Arial"/>
              </a:rPr>
              <a:t> </a:t>
            </a:r>
            <a:r>
              <a:rPr sz="1400" dirty="0">
                <a:latin typeface="Arial"/>
                <a:cs typeface="Arial"/>
              </a:rPr>
              <a:t>date</a:t>
            </a:r>
            <a:r>
              <a:rPr sz="1400" spc="-31" dirty="0">
                <a:latin typeface="Arial"/>
                <a:cs typeface="Arial"/>
              </a:rPr>
              <a:t> </a:t>
            </a:r>
            <a:r>
              <a:rPr sz="1400" dirty="0">
                <a:latin typeface="Arial"/>
                <a:cs typeface="Arial"/>
              </a:rPr>
              <a:t>the</a:t>
            </a:r>
            <a:r>
              <a:rPr sz="1400" spc="-35" dirty="0">
                <a:latin typeface="Arial"/>
                <a:cs typeface="Arial"/>
              </a:rPr>
              <a:t> </a:t>
            </a:r>
            <a:r>
              <a:rPr sz="1400" dirty="0">
                <a:latin typeface="Arial"/>
                <a:cs typeface="Arial"/>
              </a:rPr>
              <a:t>next</a:t>
            </a:r>
            <a:r>
              <a:rPr sz="1400" spc="-11" dirty="0">
                <a:latin typeface="Arial"/>
                <a:cs typeface="Arial"/>
              </a:rPr>
              <a:t> </a:t>
            </a:r>
            <a:r>
              <a:rPr sz="1400" spc="-25" dirty="0">
                <a:latin typeface="Arial"/>
                <a:cs typeface="Arial"/>
              </a:rPr>
              <a:t>day</a:t>
            </a:r>
            <a:endParaRPr sz="1400">
              <a:latin typeface="Arial"/>
              <a:cs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2366586">
              <a:spcBef>
                <a:spcPts val="105"/>
              </a:spcBef>
            </a:pPr>
            <a:r>
              <a:rPr sz="4400" b="0" spc="-11" dirty="0">
                <a:latin typeface="Times New Roman"/>
                <a:cs typeface="Times New Roman"/>
              </a:rPr>
              <a:t>Standardization</a:t>
            </a:r>
            <a:endParaRPr sz="4400">
              <a:latin typeface="Times New Roman"/>
              <a:cs typeface="Times New Roman"/>
            </a:endParaRPr>
          </a:p>
        </p:txBody>
      </p:sp>
      <p:sp>
        <p:nvSpPr>
          <p:cNvPr id="3" name="object 3"/>
          <p:cNvSpPr txBox="1"/>
          <p:nvPr/>
        </p:nvSpPr>
        <p:spPr>
          <a:xfrm>
            <a:off x="764542" y="2001140"/>
            <a:ext cx="6894831" cy="3558025"/>
          </a:xfrm>
          <a:prstGeom prst="rect">
            <a:avLst/>
          </a:prstGeom>
        </p:spPr>
        <p:txBody>
          <a:bodyPr vert="horz" wrap="square" lIns="0" tIns="13335" rIns="0" bIns="0" rtlCol="0">
            <a:spAutoFit/>
          </a:bodyPr>
          <a:lstStyle/>
          <a:p>
            <a:pPr marL="355591" marR="576566" indent="-343526">
              <a:spcBef>
                <a:spcPts val="105"/>
              </a:spcBef>
              <a:buChar char="•"/>
              <a:tabLst>
                <a:tab pos="355591" algn="l"/>
              </a:tabLst>
            </a:pPr>
            <a:r>
              <a:rPr sz="3200" dirty="0">
                <a:latin typeface="Times New Roman"/>
                <a:cs typeface="Times New Roman"/>
              </a:rPr>
              <a:t>Done</a:t>
            </a:r>
            <a:r>
              <a:rPr sz="3200" spc="-15" dirty="0">
                <a:latin typeface="Times New Roman"/>
                <a:cs typeface="Times New Roman"/>
              </a:rPr>
              <a:t> </a:t>
            </a:r>
            <a:r>
              <a:rPr sz="3200" dirty="0">
                <a:latin typeface="Times New Roman"/>
                <a:cs typeface="Times New Roman"/>
              </a:rPr>
              <a:t>to</a:t>
            </a:r>
            <a:r>
              <a:rPr sz="3200" spc="5" dirty="0">
                <a:latin typeface="Times New Roman"/>
                <a:cs typeface="Times New Roman"/>
              </a:rPr>
              <a:t> </a:t>
            </a:r>
            <a:r>
              <a:rPr sz="3200" dirty="0">
                <a:latin typeface="Times New Roman"/>
                <a:cs typeface="Times New Roman"/>
              </a:rPr>
              <a:t>assess reproducibility</a:t>
            </a:r>
            <a:r>
              <a:rPr sz="3200" spc="-40" dirty="0">
                <a:latin typeface="Times New Roman"/>
                <a:cs typeface="Times New Roman"/>
              </a:rPr>
              <a:t> </a:t>
            </a:r>
            <a:r>
              <a:rPr sz="3200" spc="-25" dirty="0">
                <a:latin typeface="Times New Roman"/>
                <a:cs typeface="Times New Roman"/>
              </a:rPr>
              <a:t>of </a:t>
            </a:r>
            <a:r>
              <a:rPr sz="3200" dirty="0">
                <a:latin typeface="Times New Roman"/>
                <a:cs typeface="Times New Roman"/>
              </a:rPr>
              <a:t>measurements/observations</a:t>
            </a:r>
            <a:r>
              <a:rPr sz="3200" spc="-45" dirty="0">
                <a:latin typeface="Times New Roman"/>
                <a:cs typeface="Times New Roman"/>
              </a:rPr>
              <a:t> </a:t>
            </a:r>
            <a:r>
              <a:rPr sz="3200" spc="-11" dirty="0">
                <a:latin typeface="Times New Roman"/>
                <a:cs typeface="Times New Roman"/>
              </a:rPr>
              <a:t>between </a:t>
            </a:r>
            <a:r>
              <a:rPr sz="3200" dirty="0">
                <a:latin typeface="Times New Roman"/>
                <a:cs typeface="Times New Roman"/>
              </a:rPr>
              <a:t>observers</a:t>
            </a:r>
            <a:r>
              <a:rPr sz="3200" spc="-35" dirty="0">
                <a:latin typeface="Times New Roman"/>
                <a:cs typeface="Times New Roman"/>
              </a:rPr>
              <a:t> </a:t>
            </a:r>
            <a:r>
              <a:rPr sz="3200" dirty="0">
                <a:latin typeface="Times New Roman"/>
                <a:cs typeface="Times New Roman"/>
              </a:rPr>
              <a:t>or</a:t>
            </a:r>
            <a:r>
              <a:rPr sz="3200" spc="-15" dirty="0">
                <a:latin typeface="Times New Roman"/>
                <a:cs typeface="Times New Roman"/>
              </a:rPr>
              <a:t> </a:t>
            </a:r>
            <a:r>
              <a:rPr sz="3200" dirty="0">
                <a:latin typeface="Times New Roman"/>
                <a:cs typeface="Times New Roman"/>
              </a:rPr>
              <a:t>in</a:t>
            </a:r>
            <a:r>
              <a:rPr sz="3200" spc="5" dirty="0">
                <a:latin typeface="Times New Roman"/>
                <a:cs typeface="Times New Roman"/>
              </a:rPr>
              <a:t> </a:t>
            </a:r>
            <a:r>
              <a:rPr sz="3200" dirty="0">
                <a:latin typeface="Times New Roman"/>
                <a:cs typeface="Times New Roman"/>
              </a:rPr>
              <a:t>same</a:t>
            </a:r>
            <a:r>
              <a:rPr sz="3200" spc="11" dirty="0">
                <a:latin typeface="Times New Roman"/>
                <a:cs typeface="Times New Roman"/>
              </a:rPr>
              <a:t> </a:t>
            </a:r>
            <a:r>
              <a:rPr sz="3200" spc="-11" dirty="0">
                <a:latin typeface="Times New Roman"/>
                <a:cs typeface="Times New Roman"/>
              </a:rPr>
              <a:t>observer</a:t>
            </a:r>
            <a:endParaRPr sz="3200">
              <a:latin typeface="Times New Roman"/>
              <a:cs typeface="Times New Roman"/>
            </a:endParaRPr>
          </a:p>
          <a:p>
            <a:pPr marL="355591" indent="-342891">
              <a:spcBef>
                <a:spcPts val="771"/>
              </a:spcBef>
              <a:buChar char="•"/>
              <a:tabLst>
                <a:tab pos="355591" algn="l"/>
              </a:tabLst>
            </a:pPr>
            <a:r>
              <a:rPr sz="3200" dirty="0">
                <a:latin typeface="Times New Roman"/>
                <a:cs typeface="Times New Roman"/>
              </a:rPr>
              <a:t>Tested</a:t>
            </a:r>
            <a:r>
              <a:rPr sz="3200" spc="-15" dirty="0">
                <a:latin typeface="Times New Roman"/>
                <a:cs typeface="Times New Roman"/>
              </a:rPr>
              <a:t> </a:t>
            </a:r>
            <a:r>
              <a:rPr sz="3200" dirty="0">
                <a:latin typeface="Times New Roman"/>
                <a:cs typeface="Times New Roman"/>
              </a:rPr>
              <a:t>by</a:t>
            </a:r>
            <a:r>
              <a:rPr sz="3200" spc="-15" dirty="0">
                <a:latin typeface="Times New Roman"/>
                <a:cs typeface="Times New Roman"/>
              </a:rPr>
              <a:t> </a:t>
            </a:r>
            <a:r>
              <a:rPr sz="3200" spc="-11" dirty="0">
                <a:latin typeface="Times New Roman"/>
                <a:cs typeface="Times New Roman"/>
              </a:rPr>
              <a:t>using:</a:t>
            </a:r>
            <a:endParaRPr sz="3200">
              <a:latin typeface="Times New Roman"/>
              <a:cs typeface="Times New Roman"/>
            </a:endParaRPr>
          </a:p>
          <a:p>
            <a:pPr marL="754996" marR="5080" lvl="1" indent="-285744">
              <a:spcBef>
                <a:spcPts val="675"/>
              </a:spcBef>
              <a:buChar char="–"/>
              <a:tabLst>
                <a:tab pos="756266" algn="l"/>
              </a:tabLst>
            </a:pPr>
            <a:r>
              <a:rPr sz="2800" dirty="0">
                <a:latin typeface="Times New Roman"/>
                <a:cs typeface="Times New Roman"/>
              </a:rPr>
              <a:t>TEM</a:t>
            </a:r>
            <a:r>
              <a:rPr sz="2800" spc="-60" dirty="0">
                <a:latin typeface="Times New Roman"/>
                <a:cs typeface="Times New Roman"/>
              </a:rPr>
              <a:t> </a:t>
            </a:r>
            <a:r>
              <a:rPr sz="2800" dirty="0">
                <a:latin typeface="Times New Roman"/>
                <a:cs typeface="Times New Roman"/>
              </a:rPr>
              <a:t>(Technical</a:t>
            </a:r>
            <a:r>
              <a:rPr sz="2800" spc="-80" dirty="0">
                <a:latin typeface="Times New Roman"/>
                <a:cs typeface="Times New Roman"/>
              </a:rPr>
              <a:t> </a:t>
            </a:r>
            <a:r>
              <a:rPr sz="2800" dirty="0">
                <a:latin typeface="Times New Roman"/>
                <a:cs typeface="Times New Roman"/>
              </a:rPr>
              <a:t>error</a:t>
            </a:r>
            <a:r>
              <a:rPr sz="2800" spc="-65" dirty="0">
                <a:latin typeface="Times New Roman"/>
                <a:cs typeface="Times New Roman"/>
              </a:rPr>
              <a:t> </a:t>
            </a:r>
            <a:r>
              <a:rPr sz="2800" dirty="0">
                <a:latin typeface="Times New Roman"/>
                <a:cs typeface="Times New Roman"/>
              </a:rPr>
              <a:t>of</a:t>
            </a:r>
            <a:r>
              <a:rPr sz="2800" spc="-65" dirty="0">
                <a:latin typeface="Times New Roman"/>
                <a:cs typeface="Times New Roman"/>
              </a:rPr>
              <a:t> </a:t>
            </a:r>
            <a:r>
              <a:rPr sz="2800" spc="-11" dirty="0">
                <a:latin typeface="Times New Roman"/>
                <a:cs typeface="Times New Roman"/>
              </a:rPr>
              <a:t>measurement)</a:t>
            </a:r>
            <a:r>
              <a:rPr sz="2800" spc="-55" dirty="0">
                <a:latin typeface="Times New Roman"/>
                <a:cs typeface="Times New Roman"/>
              </a:rPr>
              <a:t> </a:t>
            </a:r>
            <a:r>
              <a:rPr sz="2800" spc="-25" dirty="0">
                <a:latin typeface="Times New Roman"/>
                <a:cs typeface="Times New Roman"/>
              </a:rPr>
              <a:t>for 	</a:t>
            </a:r>
            <a:r>
              <a:rPr sz="2800" dirty="0">
                <a:latin typeface="Times New Roman"/>
                <a:cs typeface="Times New Roman"/>
              </a:rPr>
              <a:t>continuous</a:t>
            </a:r>
            <a:r>
              <a:rPr sz="2800" spc="-145" dirty="0">
                <a:latin typeface="Times New Roman"/>
                <a:cs typeface="Times New Roman"/>
              </a:rPr>
              <a:t> </a:t>
            </a:r>
            <a:r>
              <a:rPr sz="2800" spc="-11" dirty="0">
                <a:latin typeface="Times New Roman"/>
                <a:cs typeface="Times New Roman"/>
              </a:rPr>
              <a:t>variables</a:t>
            </a:r>
            <a:endParaRPr sz="2800">
              <a:latin typeface="Times New Roman"/>
              <a:cs typeface="Times New Roman"/>
            </a:endParaRPr>
          </a:p>
          <a:p>
            <a:pPr marL="755632" lvl="1" indent="-285744">
              <a:spcBef>
                <a:spcPts val="675"/>
              </a:spcBef>
              <a:buChar char="–"/>
              <a:tabLst>
                <a:tab pos="755632" algn="l"/>
              </a:tabLst>
            </a:pPr>
            <a:r>
              <a:rPr sz="2800" dirty="0">
                <a:latin typeface="Times New Roman"/>
                <a:cs typeface="Times New Roman"/>
              </a:rPr>
              <a:t>Kappa</a:t>
            </a:r>
            <a:r>
              <a:rPr sz="2800" spc="-85" dirty="0">
                <a:latin typeface="Times New Roman"/>
                <a:cs typeface="Times New Roman"/>
              </a:rPr>
              <a:t> </a:t>
            </a:r>
            <a:r>
              <a:rPr sz="2800" dirty="0">
                <a:latin typeface="Times New Roman"/>
                <a:cs typeface="Times New Roman"/>
              </a:rPr>
              <a:t>statistic</a:t>
            </a:r>
            <a:r>
              <a:rPr sz="2800" spc="-120" dirty="0">
                <a:latin typeface="Times New Roman"/>
                <a:cs typeface="Times New Roman"/>
              </a:rPr>
              <a:t> </a:t>
            </a:r>
            <a:r>
              <a:rPr sz="2800" dirty="0">
                <a:latin typeface="Times New Roman"/>
                <a:cs typeface="Times New Roman"/>
              </a:rPr>
              <a:t>for</a:t>
            </a:r>
            <a:r>
              <a:rPr sz="2800" spc="-71" dirty="0">
                <a:latin typeface="Times New Roman"/>
                <a:cs typeface="Times New Roman"/>
              </a:rPr>
              <a:t> </a:t>
            </a:r>
            <a:r>
              <a:rPr sz="2800" dirty="0">
                <a:latin typeface="Times New Roman"/>
                <a:cs typeface="Times New Roman"/>
              </a:rPr>
              <a:t>categorical</a:t>
            </a:r>
            <a:r>
              <a:rPr sz="2800" spc="-95" dirty="0">
                <a:latin typeface="Times New Roman"/>
                <a:cs typeface="Times New Roman"/>
              </a:rPr>
              <a:t> </a:t>
            </a:r>
            <a:r>
              <a:rPr sz="2800" spc="-11" dirty="0">
                <a:latin typeface="Times New Roman"/>
                <a:cs typeface="Times New Roman"/>
              </a:rPr>
              <a:t>variables</a:t>
            </a:r>
            <a:endParaRPr sz="2800">
              <a:latin typeface="Times New Roman"/>
              <a:cs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 y="1153393"/>
            <a:ext cx="9143999" cy="5491595"/>
          </a:xfrm>
          <a:prstGeom prst="rect">
            <a:avLst/>
          </a:prstGeom>
        </p:spPr>
      </p:pic>
      <p:pic>
        <p:nvPicPr>
          <p:cNvPr id="3" name="object 3"/>
          <p:cNvPicPr/>
          <p:nvPr/>
        </p:nvPicPr>
        <p:blipFill>
          <a:blip r:embed="rId3" cstate="print"/>
          <a:stretch>
            <a:fillRect/>
          </a:stretch>
        </p:blipFill>
        <p:spPr>
          <a:xfrm>
            <a:off x="1284654" y="480330"/>
            <a:ext cx="6346092" cy="468275"/>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7925" y="1092699"/>
            <a:ext cx="8866909" cy="4828173"/>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767" y="485394"/>
            <a:ext cx="10994473" cy="1021946"/>
          </a:xfrm>
          <a:prstGeom prst="rect">
            <a:avLst/>
          </a:prstGeom>
        </p:spPr>
        <p:txBody>
          <a:bodyPr vert="horz" wrap="square" lIns="0" tIns="341503" rIns="0" bIns="0" rtlCol="0">
            <a:spAutoFit/>
          </a:bodyPr>
          <a:lstStyle/>
          <a:p>
            <a:pPr marL="3003476">
              <a:spcBef>
                <a:spcPts val="105"/>
              </a:spcBef>
            </a:pPr>
            <a:r>
              <a:rPr sz="4400" b="0" spc="-11" dirty="0">
                <a:latin typeface="Times New Roman"/>
                <a:cs typeface="Times New Roman"/>
              </a:rPr>
              <a:t>Pretesting</a:t>
            </a:r>
            <a:endParaRPr sz="4400">
              <a:latin typeface="Times New Roman"/>
              <a:cs typeface="Times New Roman"/>
            </a:endParaRPr>
          </a:p>
        </p:txBody>
      </p:sp>
      <p:sp>
        <p:nvSpPr>
          <p:cNvPr id="3" name="object 3"/>
          <p:cNvSpPr txBox="1"/>
          <p:nvPr/>
        </p:nvSpPr>
        <p:spPr>
          <a:xfrm>
            <a:off x="764543" y="1902425"/>
            <a:ext cx="7060565" cy="3823483"/>
          </a:xfrm>
          <a:prstGeom prst="rect">
            <a:avLst/>
          </a:prstGeom>
        </p:spPr>
        <p:txBody>
          <a:bodyPr vert="horz" wrap="square" lIns="0" tIns="62865" rIns="0" bIns="0" rtlCol="0">
            <a:spAutoFit/>
          </a:bodyPr>
          <a:lstStyle/>
          <a:p>
            <a:pPr marL="527672" indent="-514971">
              <a:spcBef>
                <a:spcPts val="495"/>
              </a:spcBef>
              <a:buAutoNum type="arabicPeriod"/>
              <a:tabLst>
                <a:tab pos="527672" algn="l"/>
              </a:tabLst>
            </a:pPr>
            <a:r>
              <a:rPr sz="3200" dirty="0">
                <a:latin typeface="Times New Roman"/>
                <a:cs typeface="Times New Roman"/>
              </a:rPr>
              <a:t>Of</a:t>
            </a:r>
            <a:r>
              <a:rPr sz="3200" spc="-11" dirty="0">
                <a:latin typeface="Times New Roman"/>
                <a:cs typeface="Times New Roman"/>
              </a:rPr>
              <a:t> </a:t>
            </a:r>
            <a:r>
              <a:rPr sz="3200" dirty="0">
                <a:latin typeface="Times New Roman"/>
                <a:cs typeface="Times New Roman"/>
              </a:rPr>
              <a:t>Study</a:t>
            </a:r>
            <a:r>
              <a:rPr sz="3200" spc="-20" dirty="0">
                <a:latin typeface="Times New Roman"/>
                <a:cs typeface="Times New Roman"/>
              </a:rPr>
              <a:t> </a:t>
            </a:r>
            <a:r>
              <a:rPr sz="3200" spc="-11" dirty="0">
                <a:latin typeface="Times New Roman"/>
                <a:cs typeface="Times New Roman"/>
              </a:rPr>
              <a:t>forms</a:t>
            </a:r>
            <a:endParaRPr sz="3200">
              <a:latin typeface="Times New Roman"/>
              <a:cs typeface="Times New Roman"/>
            </a:endParaRPr>
          </a:p>
          <a:p>
            <a:pPr marL="755632" lvl="1" indent="-285744">
              <a:spcBef>
                <a:spcPts val="340"/>
              </a:spcBef>
              <a:buChar char="–"/>
              <a:tabLst>
                <a:tab pos="755632" algn="l"/>
              </a:tabLst>
            </a:pPr>
            <a:r>
              <a:rPr sz="2800" dirty="0">
                <a:latin typeface="Times New Roman"/>
                <a:cs typeface="Times New Roman"/>
              </a:rPr>
              <a:t>Prepare</a:t>
            </a:r>
            <a:r>
              <a:rPr sz="2800" spc="-55" dirty="0">
                <a:latin typeface="Times New Roman"/>
                <a:cs typeface="Times New Roman"/>
              </a:rPr>
              <a:t> </a:t>
            </a:r>
            <a:r>
              <a:rPr sz="2800" dirty="0">
                <a:latin typeface="Times New Roman"/>
                <a:cs typeface="Times New Roman"/>
              </a:rPr>
              <a:t>draft</a:t>
            </a:r>
            <a:r>
              <a:rPr sz="2800" spc="-55" dirty="0">
                <a:latin typeface="Times New Roman"/>
                <a:cs typeface="Times New Roman"/>
              </a:rPr>
              <a:t> </a:t>
            </a:r>
            <a:r>
              <a:rPr sz="2800" dirty="0">
                <a:latin typeface="Times New Roman"/>
                <a:cs typeface="Times New Roman"/>
              </a:rPr>
              <a:t>of</a:t>
            </a:r>
            <a:r>
              <a:rPr sz="2800" spc="-55" dirty="0">
                <a:latin typeface="Times New Roman"/>
                <a:cs typeface="Times New Roman"/>
              </a:rPr>
              <a:t> </a:t>
            </a:r>
            <a:r>
              <a:rPr sz="2800" spc="-11" dirty="0">
                <a:latin typeface="Times New Roman"/>
                <a:cs typeface="Times New Roman"/>
              </a:rPr>
              <a:t>questionnaire</a:t>
            </a:r>
            <a:endParaRPr sz="2800">
              <a:latin typeface="Times New Roman"/>
              <a:cs typeface="Times New Roman"/>
            </a:endParaRPr>
          </a:p>
          <a:p>
            <a:pPr marL="755632" lvl="1" indent="-285744">
              <a:spcBef>
                <a:spcPts val="335"/>
              </a:spcBef>
              <a:buChar char="–"/>
              <a:tabLst>
                <a:tab pos="755632" algn="l"/>
              </a:tabLst>
            </a:pPr>
            <a:r>
              <a:rPr sz="2800" dirty="0">
                <a:latin typeface="Times New Roman"/>
                <a:cs typeface="Times New Roman"/>
              </a:rPr>
              <a:t>Pilot</a:t>
            </a:r>
            <a:r>
              <a:rPr sz="2800" spc="-51" dirty="0">
                <a:latin typeface="Times New Roman"/>
                <a:cs typeface="Times New Roman"/>
              </a:rPr>
              <a:t> </a:t>
            </a:r>
            <a:r>
              <a:rPr sz="2800" dirty="0">
                <a:latin typeface="Times New Roman"/>
                <a:cs typeface="Times New Roman"/>
              </a:rPr>
              <a:t>in</a:t>
            </a:r>
            <a:r>
              <a:rPr sz="2800" spc="-45" dirty="0">
                <a:latin typeface="Times New Roman"/>
                <a:cs typeface="Times New Roman"/>
              </a:rPr>
              <a:t> </a:t>
            </a:r>
            <a:r>
              <a:rPr sz="2800" dirty="0">
                <a:latin typeface="Times New Roman"/>
                <a:cs typeface="Times New Roman"/>
              </a:rPr>
              <a:t>field</a:t>
            </a:r>
            <a:r>
              <a:rPr sz="2800" spc="-45" dirty="0">
                <a:latin typeface="Times New Roman"/>
                <a:cs typeface="Times New Roman"/>
              </a:rPr>
              <a:t> </a:t>
            </a:r>
            <a:r>
              <a:rPr sz="2800" spc="-11" dirty="0">
                <a:latin typeface="Times New Roman"/>
                <a:cs typeface="Times New Roman"/>
              </a:rPr>
              <a:t>conditions</a:t>
            </a:r>
            <a:endParaRPr sz="2800">
              <a:latin typeface="Times New Roman"/>
              <a:cs typeface="Times New Roman"/>
            </a:endParaRPr>
          </a:p>
          <a:p>
            <a:pPr marL="755632" lvl="1" indent="-285744">
              <a:spcBef>
                <a:spcPts val="340"/>
              </a:spcBef>
              <a:buChar char="–"/>
              <a:tabLst>
                <a:tab pos="755632" algn="l"/>
              </a:tabLst>
            </a:pPr>
            <a:r>
              <a:rPr sz="2800" dirty="0">
                <a:latin typeface="Times New Roman"/>
                <a:cs typeface="Times New Roman"/>
              </a:rPr>
              <a:t>Analyze</a:t>
            </a:r>
            <a:r>
              <a:rPr sz="2800" spc="-95" dirty="0">
                <a:latin typeface="Times New Roman"/>
                <a:cs typeface="Times New Roman"/>
              </a:rPr>
              <a:t> </a:t>
            </a:r>
            <a:r>
              <a:rPr sz="2800" dirty="0">
                <a:latin typeface="Times New Roman"/>
                <a:cs typeface="Times New Roman"/>
              </a:rPr>
              <a:t>experience</a:t>
            </a:r>
            <a:r>
              <a:rPr sz="2800" spc="-91" dirty="0">
                <a:latin typeface="Times New Roman"/>
                <a:cs typeface="Times New Roman"/>
              </a:rPr>
              <a:t> </a:t>
            </a:r>
            <a:r>
              <a:rPr sz="2800" dirty="0">
                <a:latin typeface="Times New Roman"/>
                <a:cs typeface="Times New Roman"/>
              </a:rPr>
              <a:t>in</a:t>
            </a:r>
            <a:r>
              <a:rPr sz="2800" spc="-80" dirty="0">
                <a:latin typeface="Times New Roman"/>
                <a:cs typeface="Times New Roman"/>
              </a:rPr>
              <a:t> </a:t>
            </a:r>
            <a:r>
              <a:rPr sz="2800" dirty="0">
                <a:latin typeface="Times New Roman"/>
                <a:cs typeface="Times New Roman"/>
              </a:rPr>
              <a:t>pilot</a:t>
            </a:r>
            <a:r>
              <a:rPr sz="2800" spc="-100" dirty="0">
                <a:latin typeface="Times New Roman"/>
                <a:cs typeface="Times New Roman"/>
              </a:rPr>
              <a:t> </a:t>
            </a:r>
            <a:r>
              <a:rPr sz="2800" spc="-11" dirty="0">
                <a:latin typeface="Times New Roman"/>
                <a:cs typeface="Times New Roman"/>
              </a:rPr>
              <a:t>survey</a:t>
            </a:r>
            <a:endParaRPr sz="2800">
              <a:latin typeface="Times New Roman"/>
              <a:cs typeface="Times New Roman"/>
            </a:endParaRPr>
          </a:p>
          <a:p>
            <a:pPr marL="755632" lvl="1" indent="-285744">
              <a:spcBef>
                <a:spcPts val="335"/>
              </a:spcBef>
              <a:buChar char="–"/>
              <a:tabLst>
                <a:tab pos="755632" algn="l"/>
              </a:tabLst>
            </a:pPr>
            <a:r>
              <a:rPr sz="2800" dirty="0">
                <a:latin typeface="Times New Roman"/>
                <a:cs typeface="Times New Roman"/>
              </a:rPr>
              <a:t>Reformulate</a:t>
            </a:r>
            <a:r>
              <a:rPr sz="2800" spc="-71" dirty="0">
                <a:latin typeface="Times New Roman"/>
                <a:cs typeface="Times New Roman"/>
              </a:rPr>
              <a:t> </a:t>
            </a:r>
            <a:r>
              <a:rPr sz="2800" spc="-11" dirty="0">
                <a:latin typeface="Times New Roman"/>
                <a:cs typeface="Times New Roman"/>
              </a:rPr>
              <a:t>questionnaire</a:t>
            </a:r>
            <a:r>
              <a:rPr sz="2800" spc="-100" dirty="0">
                <a:latin typeface="Times New Roman"/>
                <a:cs typeface="Times New Roman"/>
              </a:rPr>
              <a:t> </a:t>
            </a:r>
            <a:r>
              <a:rPr sz="2800" dirty="0">
                <a:latin typeface="Times New Roman"/>
                <a:cs typeface="Times New Roman"/>
              </a:rPr>
              <a:t>and</a:t>
            </a:r>
            <a:r>
              <a:rPr sz="2800" spc="-65" dirty="0">
                <a:latin typeface="Times New Roman"/>
                <a:cs typeface="Times New Roman"/>
              </a:rPr>
              <a:t> </a:t>
            </a:r>
            <a:r>
              <a:rPr sz="2800" dirty="0">
                <a:latin typeface="Times New Roman"/>
                <a:cs typeface="Times New Roman"/>
              </a:rPr>
              <a:t>test</a:t>
            </a:r>
            <a:r>
              <a:rPr sz="2800" spc="-71" dirty="0">
                <a:latin typeface="Times New Roman"/>
                <a:cs typeface="Times New Roman"/>
              </a:rPr>
              <a:t> </a:t>
            </a:r>
            <a:r>
              <a:rPr sz="2800" spc="-11" dirty="0">
                <a:latin typeface="Times New Roman"/>
                <a:cs typeface="Times New Roman"/>
              </a:rPr>
              <a:t>again</a:t>
            </a:r>
            <a:endParaRPr sz="2800">
              <a:latin typeface="Times New Roman"/>
              <a:cs typeface="Times New Roman"/>
            </a:endParaRPr>
          </a:p>
          <a:p>
            <a:pPr marL="754996" marR="5080" lvl="1" indent="-285744">
              <a:lnSpc>
                <a:spcPts val="3020"/>
              </a:lnSpc>
              <a:spcBef>
                <a:spcPts val="720"/>
              </a:spcBef>
              <a:buChar char="–"/>
              <a:tabLst>
                <a:tab pos="756266" algn="l"/>
              </a:tabLst>
            </a:pPr>
            <a:r>
              <a:rPr sz="2800" dirty="0">
                <a:latin typeface="Times New Roman"/>
                <a:cs typeface="Times New Roman"/>
              </a:rPr>
              <a:t>Finalize</a:t>
            </a:r>
            <a:r>
              <a:rPr sz="2800" spc="-80" dirty="0">
                <a:latin typeface="Times New Roman"/>
                <a:cs typeface="Times New Roman"/>
              </a:rPr>
              <a:t> </a:t>
            </a:r>
            <a:r>
              <a:rPr sz="2800" spc="-11" dirty="0">
                <a:latin typeface="Times New Roman"/>
                <a:cs typeface="Times New Roman"/>
              </a:rPr>
              <a:t>questionnaire,</a:t>
            </a:r>
            <a:r>
              <a:rPr sz="2800" spc="-80" dirty="0">
                <a:latin typeface="Times New Roman"/>
                <a:cs typeface="Times New Roman"/>
              </a:rPr>
              <a:t> </a:t>
            </a:r>
            <a:r>
              <a:rPr sz="2800" dirty="0">
                <a:latin typeface="Times New Roman"/>
                <a:cs typeface="Times New Roman"/>
              </a:rPr>
              <a:t>send</a:t>
            </a:r>
            <a:r>
              <a:rPr sz="2800" spc="-45" dirty="0">
                <a:latin typeface="Times New Roman"/>
                <a:cs typeface="Times New Roman"/>
              </a:rPr>
              <a:t> </a:t>
            </a:r>
            <a:r>
              <a:rPr sz="2800" dirty="0">
                <a:latin typeface="Times New Roman"/>
                <a:cs typeface="Times New Roman"/>
              </a:rPr>
              <a:t>for</a:t>
            </a:r>
            <a:r>
              <a:rPr sz="2800" spc="-40" dirty="0">
                <a:latin typeface="Times New Roman"/>
                <a:cs typeface="Times New Roman"/>
              </a:rPr>
              <a:t> </a:t>
            </a:r>
            <a:r>
              <a:rPr sz="2800" dirty="0">
                <a:latin typeface="Times New Roman"/>
                <a:cs typeface="Times New Roman"/>
              </a:rPr>
              <a:t>printing</a:t>
            </a:r>
            <a:r>
              <a:rPr sz="2800" spc="-75" dirty="0">
                <a:latin typeface="Times New Roman"/>
                <a:cs typeface="Times New Roman"/>
              </a:rPr>
              <a:t> </a:t>
            </a:r>
            <a:r>
              <a:rPr sz="2800" spc="-25" dirty="0">
                <a:latin typeface="Times New Roman"/>
                <a:cs typeface="Times New Roman"/>
              </a:rPr>
              <a:t>and 	</a:t>
            </a:r>
            <a:r>
              <a:rPr sz="2800" dirty="0">
                <a:latin typeface="Times New Roman"/>
                <a:cs typeface="Times New Roman"/>
              </a:rPr>
              <a:t>also</a:t>
            </a:r>
            <a:r>
              <a:rPr sz="2800" spc="-100" dirty="0">
                <a:latin typeface="Times New Roman"/>
                <a:cs typeface="Times New Roman"/>
              </a:rPr>
              <a:t> </a:t>
            </a:r>
            <a:r>
              <a:rPr sz="2800" dirty="0">
                <a:latin typeface="Times New Roman"/>
                <a:cs typeface="Times New Roman"/>
              </a:rPr>
              <a:t>finalize</a:t>
            </a:r>
            <a:r>
              <a:rPr sz="2800" spc="-95" dirty="0">
                <a:latin typeface="Times New Roman"/>
                <a:cs typeface="Times New Roman"/>
              </a:rPr>
              <a:t> </a:t>
            </a:r>
            <a:r>
              <a:rPr sz="2800" dirty="0">
                <a:latin typeface="Times New Roman"/>
                <a:cs typeface="Times New Roman"/>
              </a:rPr>
              <a:t>instruction</a:t>
            </a:r>
            <a:r>
              <a:rPr sz="2800" spc="-91" dirty="0">
                <a:latin typeface="Times New Roman"/>
                <a:cs typeface="Times New Roman"/>
              </a:rPr>
              <a:t> </a:t>
            </a:r>
            <a:r>
              <a:rPr sz="2800" spc="-11" dirty="0">
                <a:latin typeface="Times New Roman"/>
                <a:cs typeface="Times New Roman"/>
              </a:rPr>
              <a:t>manual.</a:t>
            </a:r>
            <a:endParaRPr sz="2800">
              <a:latin typeface="Times New Roman"/>
              <a:cs typeface="Times New Roman"/>
            </a:endParaRPr>
          </a:p>
          <a:p>
            <a:pPr marL="527672" indent="-514971">
              <a:spcBef>
                <a:spcPts val="345"/>
              </a:spcBef>
              <a:buAutoNum type="arabicPeriod"/>
              <a:tabLst>
                <a:tab pos="527672" algn="l"/>
              </a:tabLst>
            </a:pPr>
            <a:r>
              <a:rPr sz="3200" dirty="0">
                <a:latin typeface="Times New Roman"/>
                <a:cs typeface="Times New Roman"/>
              </a:rPr>
              <a:t>Pilot</a:t>
            </a:r>
            <a:r>
              <a:rPr sz="3200" spc="-11" dirty="0">
                <a:latin typeface="Times New Roman"/>
                <a:cs typeface="Times New Roman"/>
              </a:rPr>
              <a:t> study</a:t>
            </a:r>
            <a:endParaRPr sz="3200">
              <a:latin typeface="Times New Roman"/>
              <a:cs typeface="Times New 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00304" y="6295959"/>
            <a:ext cx="7848600" cy="205184"/>
          </a:xfrm>
          <a:prstGeom prst="rect">
            <a:avLst/>
          </a:prstGeom>
        </p:spPr>
        <p:txBody>
          <a:bodyPr vert="horz" wrap="square" lIns="0" tIns="0" rIns="0" bIns="0" rtlCol="0">
            <a:spAutoFit/>
          </a:bodyPr>
          <a:lstStyle/>
          <a:p>
            <a:pPr marL="7372800">
              <a:lnSpc>
                <a:spcPts val="1631"/>
              </a:lnSpc>
            </a:pPr>
            <a:r>
              <a:rPr spc="-25" dirty="0"/>
              <a:t>102</a:t>
            </a:r>
          </a:p>
        </p:txBody>
      </p:sp>
      <p:sp>
        <p:nvSpPr>
          <p:cNvPr id="2" name="object 2"/>
          <p:cNvSpPr txBox="1">
            <a:spLocks noGrp="1"/>
          </p:cNvSpPr>
          <p:nvPr>
            <p:ph type="title"/>
          </p:nvPr>
        </p:nvSpPr>
        <p:spPr>
          <a:xfrm>
            <a:off x="598767" y="485394"/>
            <a:ext cx="10994473" cy="967444"/>
          </a:xfrm>
          <a:prstGeom prst="rect">
            <a:avLst/>
          </a:prstGeom>
        </p:spPr>
        <p:txBody>
          <a:bodyPr vert="horz" wrap="square" lIns="0" tIns="409448" rIns="0" bIns="0" rtlCol="0">
            <a:spAutoFit/>
          </a:bodyPr>
          <a:lstStyle/>
          <a:p>
            <a:pPr marL="604505">
              <a:spcBef>
                <a:spcPts val="100"/>
              </a:spcBef>
            </a:pPr>
            <a:r>
              <a:rPr dirty="0"/>
              <a:t>Ensuring</a:t>
            </a:r>
            <a:r>
              <a:rPr spc="-11" dirty="0"/>
              <a:t> </a:t>
            </a:r>
            <a:r>
              <a:rPr dirty="0"/>
              <a:t>quality</a:t>
            </a:r>
            <a:r>
              <a:rPr spc="-11" dirty="0"/>
              <a:t> </a:t>
            </a:r>
            <a:r>
              <a:rPr dirty="0"/>
              <a:t>at</a:t>
            </a:r>
            <a:r>
              <a:rPr spc="-11" dirty="0"/>
              <a:t> </a:t>
            </a:r>
            <a:r>
              <a:rPr dirty="0"/>
              <a:t>design</a:t>
            </a:r>
            <a:r>
              <a:rPr spc="-11" dirty="0"/>
              <a:t> stage</a:t>
            </a:r>
          </a:p>
        </p:txBody>
      </p:sp>
      <p:sp>
        <p:nvSpPr>
          <p:cNvPr id="3" name="object 3"/>
          <p:cNvSpPr txBox="1"/>
          <p:nvPr/>
        </p:nvSpPr>
        <p:spPr>
          <a:xfrm>
            <a:off x="1450595" y="2005713"/>
            <a:ext cx="6268720" cy="2538644"/>
          </a:xfrm>
          <a:prstGeom prst="rect">
            <a:avLst/>
          </a:prstGeom>
        </p:spPr>
        <p:txBody>
          <a:bodyPr vert="horz" wrap="square" lIns="0" tIns="12065" rIns="0" bIns="0" rtlCol="0">
            <a:spAutoFit/>
          </a:bodyPr>
          <a:lstStyle/>
          <a:p>
            <a:pPr marL="354956" indent="-342257">
              <a:spcBef>
                <a:spcPts val="95"/>
              </a:spcBef>
              <a:buChar char="•"/>
              <a:tabLst>
                <a:tab pos="354956" algn="l"/>
              </a:tabLst>
            </a:pPr>
            <a:r>
              <a:rPr sz="2800" dirty="0">
                <a:latin typeface="Arial"/>
                <a:cs typeface="Arial"/>
              </a:rPr>
              <a:t>Clear</a:t>
            </a:r>
            <a:r>
              <a:rPr sz="2800" spc="-71" dirty="0">
                <a:latin typeface="Arial"/>
                <a:cs typeface="Arial"/>
              </a:rPr>
              <a:t> </a:t>
            </a:r>
            <a:r>
              <a:rPr sz="2800" dirty="0">
                <a:latin typeface="Arial"/>
                <a:cs typeface="Arial"/>
              </a:rPr>
              <a:t>definition</a:t>
            </a:r>
            <a:r>
              <a:rPr sz="2800" spc="-80" dirty="0">
                <a:latin typeface="Arial"/>
                <a:cs typeface="Arial"/>
              </a:rPr>
              <a:t> </a:t>
            </a:r>
            <a:r>
              <a:rPr sz="2800" dirty="0">
                <a:latin typeface="Arial"/>
                <a:cs typeface="Arial"/>
              </a:rPr>
              <a:t>of</a:t>
            </a:r>
            <a:r>
              <a:rPr sz="2800" spc="-91" dirty="0">
                <a:latin typeface="Arial"/>
                <a:cs typeface="Arial"/>
              </a:rPr>
              <a:t> </a:t>
            </a:r>
            <a:r>
              <a:rPr sz="2800" dirty="0">
                <a:latin typeface="Arial"/>
                <a:cs typeface="Arial"/>
              </a:rPr>
              <a:t>outcome</a:t>
            </a:r>
            <a:r>
              <a:rPr sz="2800" spc="-31" dirty="0">
                <a:latin typeface="Arial"/>
                <a:cs typeface="Arial"/>
              </a:rPr>
              <a:t> </a:t>
            </a:r>
            <a:r>
              <a:rPr sz="2800" spc="-11" dirty="0">
                <a:latin typeface="Arial"/>
                <a:cs typeface="Arial"/>
              </a:rPr>
              <a:t>measures</a:t>
            </a:r>
            <a:endParaRPr sz="2800">
              <a:latin typeface="Arial"/>
              <a:cs typeface="Arial"/>
            </a:endParaRPr>
          </a:p>
          <a:p>
            <a:pPr>
              <a:spcBef>
                <a:spcPts val="45"/>
              </a:spcBef>
              <a:buFont typeface="Arial"/>
              <a:buChar char="•"/>
            </a:pPr>
            <a:endParaRPr sz="4051">
              <a:latin typeface="Arial"/>
              <a:cs typeface="Arial"/>
            </a:endParaRPr>
          </a:p>
          <a:p>
            <a:pPr marL="354956" indent="-342257">
              <a:buChar char="•"/>
              <a:tabLst>
                <a:tab pos="354956" algn="l"/>
              </a:tabLst>
            </a:pPr>
            <a:r>
              <a:rPr sz="2800" dirty="0">
                <a:latin typeface="Arial"/>
                <a:cs typeface="Arial"/>
              </a:rPr>
              <a:t>Validity</a:t>
            </a:r>
            <a:r>
              <a:rPr sz="2800" spc="-71" dirty="0">
                <a:latin typeface="Arial"/>
                <a:cs typeface="Arial"/>
              </a:rPr>
              <a:t> </a:t>
            </a:r>
            <a:r>
              <a:rPr sz="2800" dirty="0">
                <a:latin typeface="Arial"/>
                <a:cs typeface="Arial"/>
              </a:rPr>
              <a:t>of</a:t>
            </a:r>
            <a:r>
              <a:rPr sz="2800" spc="-75" dirty="0">
                <a:latin typeface="Arial"/>
                <a:cs typeface="Arial"/>
              </a:rPr>
              <a:t> </a:t>
            </a:r>
            <a:r>
              <a:rPr sz="2800" dirty="0">
                <a:latin typeface="Arial"/>
                <a:cs typeface="Arial"/>
              </a:rPr>
              <a:t>the</a:t>
            </a:r>
            <a:r>
              <a:rPr sz="2800" spc="-60" dirty="0">
                <a:latin typeface="Arial"/>
                <a:cs typeface="Arial"/>
              </a:rPr>
              <a:t> </a:t>
            </a:r>
            <a:r>
              <a:rPr sz="2800" dirty="0">
                <a:latin typeface="Arial"/>
                <a:cs typeface="Arial"/>
              </a:rPr>
              <a:t>outcome</a:t>
            </a:r>
            <a:r>
              <a:rPr sz="2800" spc="-71" dirty="0">
                <a:latin typeface="Arial"/>
                <a:cs typeface="Arial"/>
              </a:rPr>
              <a:t> </a:t>
            </a:r>
            <a:r>
              <a:rPr sz="2800" spc="-11" dirty="0">
                <a:latin typeface="Arial"/>
                <a:cs typeface="Arial"/>
              </a:rPr>
              <a:t>measures</a:t>
            </a:r>
            <a:endParaRPr sz="2800">
              <a:latin typeface="Arial"/>
              <a:cs typeface="Arial"/>
            </a:endParaRPr>
          </a:p>
          <a:p>
            <a:pPr marL="755632" lvl="1" indent="-285744">
              <a:spcBef>
                <a:spcPts val="675"/>
              </a:spcBef>
              <a:buChar char="–"/>
              <a:tabLst>
                <a:tab pos="755632" algn="l"/>
              </a:tabLst>
            </a:pPr>
            <a:r>
              <a:rPr sz="2800" spc="-11" dirty="0">
                <a:latin typeface="Arial"/>
                <a:cs typeface="Arial"/>
              </a:rPr>
              <a:t>Sensitivity</a:t>
            </a:r>
            <a:endParaRPr sz="2800">
              <a:latin typeface="Arial"/>
              <a:cs typeface="Arial"/>
            </a:endParaRPr>
          </a:p>
          <a:p>
            <a:pPr marL="755632" lvl="1" indent="-285744">
              <a:spcBef>
                <a:spcPts val="671"/>
              </a:spcBef>
              <a:buChar char="–"/>
              <a:tabLst>
                <a:tab pos="755632" algn="l"/>
              </a:tabLst>
            </a:pPr>
            <a:r>
              <a:rPr sz="2800" spc="-11" dirty="0">
                <a:latin typeface="Arial"/>
                <a:cs typeface="Arial"/>
              </a:rPr>
              <a:t>Specificity</a:t>
            </a:r>
            <a:endParaRPr sz="28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TotalTime>
  <Words>9641</Words>
  <Application>Microsoft Office PowerPoint</Application>
  <PresentationFormat>On-screen Show (4:3)</PresentationFormat>
  <Paragraphs>1845</Paragraphs>
  <Slides>197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197</vt:i4>
      </vt:variant>
    </vt:vector>
  </HeadingPairs>
  <TitlesOfParts>
    <vt:vector size="204" baseType="lpstr">
      <vt:lpstr>Arial</vt:lpstr>
      <vt:lpstr>Calibri</vt:lpstr>
      <vt:lpstr>Courier New</vt:lpstr>
      <vt:lpstr>Symbol</vt:lpstr>
      <vt:lpstr>Times New Roman</vt:lpstr>
      <vt:lpstr>Verdana</vt:lpstr>
      <vt:lpstr>Office Theme</vt:lpstr>
      <vt:lpstr>Clinical Trials</vt:lpstr>
      <vt:lpstr>Randomized Controlled Trials</vt:lpstr>
      <vt:lpstr>Definition of RCT</vt:lpstr>
      <vt:lpstr>History of RCTs</vt:lpstr>
      <vt:lpstr>Experiments before 1950</vt:lpstr>
      <vt:lpstr>Experiments after 1950</vt:lpstr>
      <vt:lpstr>Scientific principles of RCTs</vt:lpstr>
      <vt:lpstr>Justification for Randomized Controlled Trials</vt:lpstr>
      <vt:lpstr>Uncontrolled studies</vt:lpstr>
      <vt:lpstr>Historical controls</vt:lpstr>
      <vt:lpstr>Non randomized concurrent controls</vt:lpstr>
      <vt:lpstr>Ethical principles of RCTs</vt:lpstr>
      <vt:lpstr>Importance of RCTs</vt:lpstr>
      <vt:lpstr>Indications for RCTs</vt:lpstr>
      <vt:lpstr>Randomized controlled trial design</vt:lpstr>
      <vt:lpstr>Types of RCTs</vt:lpstr>
      <vt:lpstr>Efficacy</vt:lpstr>
      <vt:lpstr>The clinical/field trials pathway:</vt:lpstr>
      <vt:lpstr>Factorial Design</vt:lpstr>
      <vt:lpstr>PowerPoint Presentation</vt:lpstr>
      <vt:lpstr>Designing a randomized controlled trial</vt:lpstr>
      <vt:lpstr>Randomized controlled trial design</vt:lpstr>
      <vt:lpstr>Trial proposal/protocol</vt:lpstr>
      <vt:lpstr>Problem statement and Justification (Rationale)</vt:lpstr>
      <vt:lpstr>Criteria for Target Population</vt:lpstr>
      <vt:lpstr>Stating the Hypothesis</vt:lpstr>
      <vt:lpstr>Objectives</vt:lpstr>
      <vt:lpstr>Randomization</vt:lpstr>
      <vt:lpstr>Value of Randomization</vt:lpstr>
      <vt:lpstr>Randomization: minimizes confounding and selection bias</vt:lpstr>
      <vt:lpstr>Steps in implementation of randomization</vt:lpstr>
      <vt:lpstr>How to prepare a simple randomization scheme using random numbers tables</vt:lpstr>
      <vt:lpstr>SIMPLE RANDOMIZATION WORKSHEET</vt:lpstr>
      <vt:lpstr>BLOCK RANDOMIZATION (SIZE 4) WORKSHEET</vt:lpstr>
      <vt:lpstr>Allocation using larger block size</vt:lpstr>
      <vt:lpstr>Stratified randomization</vt:lpstr>
      <vt:lpstr>Allocation using stratified randomization</vt:lpstr>
      <vt:lpstr>Blinding</vt:lpstr>
      <vt:lpstr>What is Blinding?</vt:lpstr>
      <vt:lpstr>Why Blind?</vt:lpstr>
      <vt:lpstr>How to perfom blinding</vt:lpstr>
      <vt:lpstr>Is it really blinded?</vt:lpstr>
      <vt:lpstr>Why Not Blind?</vt:lpstr>
      <vt:lpstr>What if You “Can’t” Blind?</vt:lpstr>
      <vt:lpstr>Health Interventions</vt:lpstr>
      <vt:lpstr>Types of Health Interventions</vt:lpstr>
      <vt:lpstr>Choice of Intervention</vt:lpstr>
      <vt:lpstr>Choice of the Control Intervention</vt:lpstr>
      <vt:lpstr>Choice of Control</vt:lpstr>
      <vt:lpstr>Equivalence Trials</vt:lpstr>
      <vt:lpstr>Cointerventions</vt:lpstr>
      <vt:lpstr>Outcomes in Clinical Trials</vt:lpstr>
      <vt:lpstr>How to Proceed?</vt:lpstr>
      <vt:lpstr>Adverse Events and Side Effects</vt:lpstr>
      <vt:lpstr>Outcome measures</vt:lpstr>
      <vt:lpstr>Measurement of disease outcome</vt:lpstr>
      <vt:lpstr>Estimating Sample Size and Power</vt:lpstr>
      <vt:lpstr>Steps in estimating sample size for analytic studies</vt:lpstr>
      <vt:lpstr>Simple statistical tests</vt:lpstr>
      <vt:lpstr>Effect size</vt:lpstr>
      <vt:lpstr>Standardization</vt:lpstr>
      <vt:lpstr>Drop-outs</vt:lpstr>
      <vt:lpstr>Clustered samples</vt:lpstr>
      <vt:lpstr>Multivariate analysis</vt:lpstr>
      <vt:lpstr>Descriptive studies</vt:lpstr>
      <vt:lpstr>Steps in estimating sample size for a descriptive study</vt:lpstr>
      <vt:lpstr>Fixed sample size</vt:lpstr>
      <vt:lpstr>Strategies for minimizing sample size</vt:lpstr>
      <vt:lpstr>Role of chance: sampling error TRUTH</vt:lpstr>
      <vt:lpstr>Calculating trial size to achieve adequate power</vt:lpstr>
      <vt:lpstr>COMPARISON OF TWO PROPORTIONS</vt:lpstr>
      <vt:lpstr>Sample size for adequate power: Comparison of two proportions</vt:lpstr>
      <vt:lpstr>Not only the targeted protection, i.e. the relative difference between the incidence in the control and intervention group but also the absolute value of the incidence is important for the sample size requirement</vt:lpstr>
      <vt:lpstr>COMPARISON OF TWO RATES</vt:lpstr>
      <vt:lpstr>EXERCISE 1</vt:lpstr>
      <vt:lpstr>PowerPoint Presentation</vt:lpstr>
      <vt:lpstr>PowerPoint Presentation</vt:lpstr>
      <vt:lpstr>PowerPoint Presentation</vt:lpstr>
      <vt:lpstr>EXERCISE 2</vt:lpstr>
      <vt:lpstr>EXERCISE 2</vt:lpstr>
      <vt:lpstr>PowerPoint Presentation</vt:lpstr>
      <vt:lpstr>EXERCISE 3</vt:lpstr>
      <vt:lpstr> </vt:lpstr>
      <vt:lpstr>EXERCISE 4</vt:lpstr>
      <vt:lpstr>Study implementation</vt:lpstr>
      <vt:lpstr>RCTs on Zinc and Pneumonia in Nepal</vt:lpstr>
      <vt:lpstr>Community Acceptance</vt:lpstr>
      <vt:lpstr>Community Acceptance</vt:lpstr>
      <vt:lpstr>Staff recruitment</vt:lpstr>
      <vt:lpstr>Potential disruption to study</vt:lpstr>
      <vt:lpstr>Staff training</vt:lpstr>
      <vt:lpstr>Staff Training Sessions</vt:lpstr>
      <vt:lpstr>Questionnaire design</vt:lpstr>
      <vt:lpstr>Instructions and Coding: An Example</vt:lpstr>
      <vt:lpstr>Standardization</vt:lpstr>
      <vt:lpstr>PowerPoint Presentation</vt:lpstr>
      <vt:lpstr>PowerPoint Presentation</vt:lpstr>
      <vt:lpstr>Pretesting</vt:lpstr>
      <vt:lpstr>Ensuring quality at design stage</vt:lpstr>
      <vt:lpstr>Major problems in data collection and their effect on trial results</vt:lpstr>
      <vt:lpstr>Improving data quality</vt:lpstr>
      <vt:lpstr>Improving data quality – contd.</vt:lpstr>
      <vt:lpstr>For a good questionnaire ….</vt:lpstr>
      <vt:lpstr>Good questions are Relevant to obj…ect…ives. and outcomes</vt:lpstr>
      <vt:lpstr>Validity and reproducibility</vt:lpstr>
      <vt:lpstr>Good interviewers are …</vt:lpstr>
      <vt:lpstr>Quality control: focus on key data</vt:lpstr>
      <vt:lpstr>Quality monitoring</vt:lpstr>
      <vt:lpstr>Monitoring of forms</vt:lpstr>
      <vt:lpstr>Monitoring of procedures</vt:lpstr>
      <vt:lpstr>Monitoring of intervention/drug handling</vt:lpstr>
      <vt:lpstr>Role of audits in improving quality</vt:lpstr>
      <vt:lpstr>Data collection: experiences from previous studies in Nepal</vt:lpstr>
      <vt:lpstr>Field Organization</vt:lpstr>
      <vt:lpstr>Organization Structure of Field</vt:lpstr>
      <vt:lpstr>PowerPoint Presentation</vt:lpstr>
      <vt:lpstr>Katmandu</vt:lpstr>
      <vt:lpstr>Field site activities</vt:lpstr>
      <vt:lpstr>Data quality control</vt:lpstr>
      <vt:lpstr>Registers and Manuals</vt:lpstr>
      <vt:lpstr>PowerPoint Presentation</vt:lpstr>
      <vt:lpstr>PowerPoint Presentation</vt:lpstr>
      <vt:lpstr>Defining flow of information</vt:lpstr>
      <vt:lpstr>Data Entry</vt:lpstr>
      <vt:lpstr>Purposes of a good computer system</vt:lpstr>
      <vt:lpstr>Forms from the field/ study site</vt:lpstr>
      <vt:lpstr>Errors that can be detected</vt:lpstr>
      <vt:lpstr>Preparations prior to the design of a database</vt:lpstr>
      <vt:lpstr>Checking Range</vt:lpstr>
      <vt:lpstr>PowerPoint Presentation</vt:lpstr>
      <vt:lpstr>Data Entry Screen</vt:lpstr>
      <vt:lpstr>PowerPoint Presentation</vt:lpstr>
      <vt:lpstr>PowerPoint Presentation</vt:lpstr>
      <vt:lpstr>Examples of checks that a computer can do</vt:lpstr>
      <vt:lpstr>Software for data management</vt:lpstr>
      <vt:lpstr>Backup</vt:lpstr>
      <vt:lpstr>Remember!</vt:lpstr>
      <vt:lpstr>Cluster-randomized RCTs (=Community-randomized RCTs): Randomization of groups instead of individuals e.g. households, clinic practices, schools, communities</vt:lpstr>
      <vt:lpstr>Indications for Community Trials</vt:lpstr>
      <vt:lpstr>Methodological issues</vt:lpstr>
      <vt:lpstr>Number and size of communities</vt:lpstr>
      <vt:lpstr>Measurement of outcomes in community based intervention trials</vt:lpstr>
      <vt:lpstr>Developing behavioural change interventions</vt:lpstr>
      <vt:lpstr>Community randomization</vt:lpstr>
      <vt:lpstr>Community Randomization</vt:lpstr>
      <vt:lpstr>Pair-matched allocation of small number of communities</vt:lpstr>
      <vt:lpstr>Analysis of community-randomized intervention trials</vt:lpstr>
      <vt:lpstr>When observations are not independent</vt:lpstr>
      <vt:lpstr>Basic statistical rule for most common statistical tests</vt:lpstr>
      <vt:lpstr>How can two observations be interdependent?:</vt:lpstr>
      <vt:lpstr>How can we deal with clustering?</vt:lpstr>
      <vt:lpstr>How can we deal with clustering?:</vt:lpstr>
      <vt:lpstr>IF=1+(m-1) x ICC</vt:lpstr>
      <vt:lpstr>Examples of Published</vt:lpstr>
      <vt:lpstr>How do we adjust?:</vt:lpstr>
      <vt:lpstr>Exercise 1</vt:lpstr>
      <vt:lpstr>Exercise</vt:lpstr>
      <vt:lpstr>Possible methods for adjustments</vt:lpstr>
      <vt:lpstr>When should we deal with clustering</vt:lpstr>
      <vt:lpstr>Other situations when clustering occur</vt:lpstr>
      <vt:lpstr>Intracluster correlation for continous variables</vt:lpstr>
      <vt:lpstr>Intracluster correlation for rates and proportions</vt:lpstr>
      <vt:lpstr>Principles of analysis</vt:lpstr>
      <vt:lpstr>Preparing Data for Analysis</vt:lpstr>
      <vt:lpstr>Analysing a study</vt:lpstr>
      <vt:lpstr>Results in RCTs</vt:lpstr>
      <vt:lpstr>Assessed for eligibility (N1 =…)</vt:lpstr>
      <vt:lpstr>Trial profile</vt:lpstr>
      <vt:lpstr>Intention to treat: a strategy for design, conduct &amp; analysis</vt:lpstr>
      <vt:lpstr>Intention-to-treat analysis</vt:lpstr>
      <vt:lpstr>Summarization of numerical data</vt:lpstr>
      <vt:lpstr>Summarizing nominal data</vt:lpstr>
      <vt:lpstr>Association or Correlation</vt:lpstr>
      <vt:lpstr>Measures of morbidity (incidence or prevalence of illness) and mortality (incidence of death)</vt:lpstr>
      <vt:lpstr>Step-wise approach to establish association</vt:lpstr>
      <vt:lpstr>Association between two variables: NUMERICAL</vt:lpstr>
      <vt:lpstr>Relationship between two variables: NOMINAL</vt:lpstr>
      <vt:lpstr>Is there an association between the Intervention and Outcome?</vt:lpstr>
      <vt:lpstr>Is the association statistically significant?</vt:lpstr>
      <vt:lpstr>Is the association clinically important (=clinically “significant”)?</vt:lpstr>
      <vt:lpstr>Relative Risk Reduction (RRR) or Efficacy</vt:lpstr>
      <vt:lpstr>Absolute Risk Reduction (ARR)</vt:lpstr>
      <vt:lpstr>Number Needed to Treat (NNT)</vt:lpstr>
      <vt:lpstr>Efficacy of zinc given daily for 4 months for prevention of pneumonia</vt:lpstr>
      <vt:lpstr>Odds ratio compared to Relative risk</vt:lpstr>
      <vt:lpstr>Which measures of efficacy to report?</vt:lpstr>
      <vt:lpstr>Adjustment for confounding</vt:lpstr>
      <vt:lpstr>Effect modification</vt:lpstr>
      <vt:lpstr>Subgroup analysis</vt:lpstr>
      <vt:lpstr>Subgroup analysis</vt:lpstr>
      <vt:lpstr>Interpreting the results of a trial</vt:lpstr>
      <vt:lpstr>Internal validity</vt:lpstr>
      <vt:lpstr>Internal validity</vt:lpstr>
      <vt:lpstr>Generalizability = External validity</vt:lpstr>
      <vt:lpstr>Interpretation of “negative studies”</vt:lpstr>
      <vt:lpstr>Interpretation of 95% CI of relative risks when assessing whether one intervention is better or worse or similar to another intervention</vt:lpstr>
      <vt:lpstr>Consistency with other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CEB 7111 Clinical Trials</dc:title>
  <dc:creator>Charles Amnon S. Karamagi</dc:creator>
  <cp:lastModifiedBy>Dr.Bashir Ssuna</cp:lastModifiedBy>
  <cp:revision>3</cp:revision>
  <dcterms:created xsi:type="dcterms:W3CDTF">2024-10-06T04:19:58Z</dcterms:created>
  <dcterms:modified xsi:type="dcterms:W3CDTF">2026-03-27T20:43:41Z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2019-05-15T00:00:00Z</vt:filetime>
  </property>
  <property fmtid="{D5CDD505-2E9C-101B-9397-08002B2CF9AE}" pid="3" name="Creator">
    <vt:lpwstr>Microsoft® PowerPoint® for Office 365</vt:lpwstr>
  </property>
  <property fmtid="{D5CDD505-2E9C-101B-9397-08002B2CF9AE}" pid="4" name="LastSaved">
    <vt:filetime>2024-10-06T00:00:00Z</vt:filetime>
  </property>
  <property fmtid="{D5CDD505-2E9C-101B-9397-08002B2CF9AE}" pid="5" name="Producer">
    <vt:lpwstr>Microsoft® PowerPoint® for Office 365</vt:lpwstr>
  </property>
</Properties>
</file>