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57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E0D88-E7C5-4E3F-97F7-39493302C7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107503-4EB6-4099-964E-B972CD7264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5D0258-9938-45F6-8F4B-D374B51A6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A0395-912A-4075-A365-BB729A23679B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A3174C-3621-4FC0-902B-14E1E7798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D26886-88D3-48B2-82A0-D172D9F22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D8DB3-5BD3-4693-8DAB-7673B4B13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047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2B743-B9D3-45F4-A6E5-823E1A9F9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20F2E6-4142-4842-82C3-3D1826BDE1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11E278-FB4A-46AA-B0BA-EF5C82246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A0395-912A-4075-A365-BB729A23679B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E8200D-F823-40C0-A088-E623856FA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CEEDD-CD44-4564-9E31-0C8C3B31D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D8DB3-5BD3-4693-8DAB-7673B4B13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924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BDC581-67DC-4F4C-A06A-67B632B449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3EBDF1-CA02-4880-9FCD-D29A5BAAEA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E55A2-6993-465B-B258-92E06BBC0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A0395-912A-4075-A365-BB729A23679B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7F8240-B000-43ED-B459-868E33DBF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52108-343E-47F3-A613-F89050C92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D8DB3-5BD3-4693-8DAB-7673B4B13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685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F9162-D1E4-4AA5-98E5-6D123C7B8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EB7E1-0F07-462C-98C8-14B98530B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D6721-ACDD-4424-85F1-985172642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A0395-912A-4075-A365-BB729A23679B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44A62E-E3E7-40EB-AF61-91E1D0019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C86899-E76D-4DEA-97A3-B03A9CB8B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D8DB3-5BD3-4693-8DAB-7673B4B13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969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8D914-504A-4133-B482-788727326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05D39D-CAEA-4B03-BEAA-2165F6755D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F1BEF7-734D-40FC-995F-05AB0E180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A0395-912A-4075-A365-BB729A23679B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7F6B4D-42F6-4D4C-A9BB-F3A4BE3E8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5986E4-6B77-41B9-9CAC-5C5555DA5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D8DB3-5BD3-4693-8DAB-7673B4B13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9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F9C79-ADF1-4E73-B54A-0CD1B2E9B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4438CA-C652-4311-87A1-F925314E5F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E5767D-F846-4450-96EB-3FAE088E19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58F2BA-6E0E-48A4-995C-5E330F4BB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A0395-912A-4075-A365-BB729A23679B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F2AA30-293B-4A3D-8D2B-C1637D3DA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7F2B78-D821-417E-9DF3-8839790AE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D8DB3-5BD3-4693-8DAB-7673B4B13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59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00496-6B3B-49BF-9E0B-CB6E096A8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C8D9B5-490D-44D1-A6FA-FAFE971A7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00F6EE-6EFF-41EB-8399-CCDFC2B241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422139-0DBF-4E83-8EBF-F8EA6093C0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943CF-AD93-4E8D-ABDA-B7AA2B47D3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E3FABA-90CA-4D86-8801-10DD53F0F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A0395-912A-4075-A365-BB729A23679B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7BCF7F-BF60-4A30-9A48-1444E45AB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4F1245-8D4D-4A4E-BF99-D69CDEDE7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D8DB3-5BD3-4693-8DAB-7673B4B13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710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DFF33-1AC6-4047-A08A-ECD10D822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F5BF43-5EC9-46D1-9BD2-2054CCAFE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A0395-912A-4075-A365-BB729A23679B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45DC77-C6E3-46AD-8787-529F669E2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0C8307-F033-4823-B782-04750B0A0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D8DB3-5BD3-4693-8DAB-7673B4B13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645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171F6F-F983-41CC-98E3-DCAF2D42B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A0395-912A-4075-A365-BB729A23679B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4E28A3-00DB-4DE3-B6A5-2A1A6ECBB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0EA378-2EC0-41DF-8092-4968F44C3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D8DB3-5BD3-4693-8DAB-7673B4B13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020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26F03-BB69-466B-8CAF-2FD7D1264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65B32-88A9-4B61-9B81-0A3E6A5C6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1D1095-A4BE-42B2-B64B-288D96B88C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EA140F-2990-47B2-8529-BE63B1B4B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A0395-912A-4075-A365-BB729A23679B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0316BB-FDEE-4BD6-B371-9252A97B0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43C258-DDBA-4255-8F4F-DE1E48467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D8DB3-5BD3-4693-8DAB-7673B4B13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753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8268D-3B37-4BAA-A6DB-5781C637F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8F2490-0BE2-4B1C-ABF3-E13A208B2C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ED4A61-E23A-4DEC-814D-162C914C77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A24304-FE95-45F2-93AF-968AC1F6F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A0395-912A-4075-A365-BB729A23679B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AB5254-A44E-4363-8830-0DD1E863D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545062-09E7-4A8D-BA9F-1524A2636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D8DB3-5BD3-4693-8DAB-7673B4B13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977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1734FB-8669-492D-BFCE-5650CDAC9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E36EB6-C9FA-44A4-8A8F-57EC656FF9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2564BE-1A90-43F7-9DAF-FCFDACDA0A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AA0395-912A-4075-A365-BB729A23679B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B1FAC1-6A3B-49D5-BCD3-A7906194BC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7D157-7D54-478F-9A7F-1590DCE952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D8DB3-5BD3-4693-8DAB-7673B4B13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051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8DE5F-21DD-4377-80E0-495AE379AA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7516" y="182880"/>
            <a:ext cx="10578164" cy="3522845"/>
          </a:xfrm>
        </p:spPr>
        <p:txBody>
          <a:bodyPr>
            <a:normAutofit/>
          </a:bodyPr>
          <a:lstStyle/>
          <a:p>
            <a:r>
              <a:rPr lang="en-US" sz="6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Choosing a </a:t>
            </a:r>
            <a:r>
              <a:rPr lang="en-US" sz="66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correct</a:t>
            </a:r>
            <a:r>
              <a:rPr lang="en-US" sz="6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STATISTICAL test</a:t>
            </a:r>
            <a:br>
              <a:rPr lang="en-US" sz="6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en-US" sz="6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OR. Analysis Method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437995-06F1-417F-B846-0FFA447026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58172"/>
            <a:ext cx="9144000" cy="1655762"/>
          </a:xfrm>
        </p:spPr>
        <p:txBody>
          <a:bodyPr>
            <a:normAutofit/>
          </a:bodyPr>
          <a:lstStyle/>
          <a:p>
            <a:r>
              <a:rPr lang="en-US" sz="5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for your research question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D4AA938-8C2E-419B-B77D-4307E1E942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143" y="4522430"/>
            <a:ext cx="3589140" cy="2687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744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7945AE-E204-4E73-8714-ED5D236D13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011" y="279132"/>
            <a:ext cx="11165305" cy="64874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b="1" dirty="0"/>
              <a:t>Summary </a:t>
            </a:r>
          </a:p>
          <a:p>
            <a:pPr marL="514350" indent="-514350">
              <a:buAutoNum type="arabicPeriod"/>
            </a:pPr>
            <a:r>
              <a:rPr lang="en-US" sz="3200" dirty="0"/>
              <a:t>Univariate analysis (summarizing one variable)</a:t>
            </a:r>
          </a:p>
          <a:p>
            <a:pPr marL="514350" indent="-514350">
              <a:buAutoNum type="arabicPeriod"/>
            </a:pPr>
            <a:r>
              <a:rPr lang="en-US" sz="3200" dirty="0"/>
              <a:t>Bivariate analysis (Two variables)</a:t>
            </a:r>
          </a:p>
          <a:p>
            <a:pPr marL="514350" indent="-514350">
              <a:buAutoNum type="arabicPeriod"/>
            </a:pPr>
            <a:r>
              <a:rPr lang="en-US" sz="3200" dirty="0"/>
              <a:t>Multivariate analysis (More than 2 Variables)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Outcome and No. of independent variables (Type and Levels)&amp; Study design determine the analysis method or statistical test to be used. </a:t>
            </a:r>
          </a:p>
          <a:p>
            <a:pPr marL="571500" indent="-571500">
              <a:buAutoNum type="romanUcPeriod"/>
            </a:pPr>
            <a:r>
              <a:rPr lang="en-US" sz="3200" dirty="0"/>
              <a:t>Continuous outcome = Linear Regression</a:t>
            </a:r>
          </a:p>
          <a:p>
            <a:pPr marL="571500" indent="-571500">
              <a:buAutoNum type="romanUcPeriod"/>
            </a:pPr>
            <a:r>
              <a:rPr lang="en-US" sz="3200" dirty="0"/>
              <a:t>Binary outcome = Logistic regression </a:t>
            </a:r>
          </a:p>
          <a:p>
            <a:pPr marL="571500" indent="-571500">
              <a:buAutoNum type="romanUcPeriod"/>
            </a:pPr>
            <a:r>
              <a:rPr lang="en-US" sz="3200" dirty="0"/>
              <a:t>Count outcome = Poison /Negative binomial regression</a:t>
            </a:r>
          </a:p>
          <a:p>
            <a:pPr marL="571500" indent="-571500">
              <a:buAutoNum type="romanUcPeriod"/>
            </a:pPr>
            <a:r>
              <a:rPr lang="en-US" sz="3200" dirty="0"/>
              <a:t>Time to event = Survival (Cox regression analysis)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881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6F448-3470-41A7-8893-BF2B6F10E4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920" y="1168400"/>
            <a:ext cx="11633200" cy="5445760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sz="3600" b="1" dirty="0"/>
              <a:t>Univariate Analysis </a:t>
            </a:r>
          </a:p>
          <a:p>
            <a:pPr marL="0" indent="0">
              <a:buNone/>
            </a:pPr>
            <a:endParaRPr lang="en-US" dirty="0"/>
          </a:p>
          <a:p>
            <a:pPr algn="just"/>
            <a:r>
              <a:rPr lang="en-GB" b="1" i="0" dirty="0">
                <a:effectLst/>
                <a:latin typeface="pt sans" panose="020B0604020202020204" pitchFamily="34" charset="0"/>
              </a:rPr>
              <a:t>Univariate analysis</a:t>
            </a:r>
            <a:r>
              <a:rPr lang="en-GB" b="0" i="0" dirty="0">
                <a:effectLst/>
                <a:latin typeface="pt sans" panose="020B0604020202020204" pitchFamily="34" charset="0"/>
              </a:rPr>
              <a:t> is the simplest form of analysing data. “Uni” means “one”, so in other words your data has only one variable. </a:t>
            </a:r>
          </a:p>
          <a:p>
            <a:pPr marL="0" indent="0" algn="just">
              <a:buNone/>
            </a:pPr>
            <a:endParaRPr lang="en-GB" dirty="0">
              <a:latin typeface="pt sans" panose="020B0604020202020204" pitchFamily="34" charset="0"/>
            </a:endParaRPr>
          </a:p>
          <a:p>
            <a:pPr algn="just"/>
            <a:r>
              <a:rPr lang="en-GB" b="0" i="0" dirty="0">
                <a:effectLst/>
                <a:latin typeface="pt sans" panose="020B0604020202020204" pitchFamily="34" charset="0"/>
              </a:rPr>
              <a:t>It doesn’t deal with causes or relationships (unlike </a:t>
            </a:r>
            <a:r>
              <a:rPr lang="en-GB" b="0" i="0" u="none" strike="noStrike" dirty="0">
                <a:effectLst/>
                <a:latin typeface="pt sans" panose="020B0604020202020204" pitchFamily="34" charset="0"/>
              </a:rPr>
              <a:t>regression </a:t>
            </a:r>
            <a:r>
              <a:rPr lang="en-GB" b="0" i="0" dirty="0">
                <a:effectLst/>
                <a:latin typeface="pt sans" panose="020B0604020202020204" pitchFamily="34" charset="0"/>
              </a:rPr>
              <a:t>) and it’s major purpose is to describe; </a:t>
            </a:r>
          </a:p>
          <a:p>
            <a:pPr algn="just"/>
            <a:endParaRPr lang="en-GB" dirty="0">
              <a:latin typeface="pt sans" panose="020B0604020202020204" pitchFamily="34" charset="0"/>
            </a:endParaRPr>
          </a:p>
          <a:p>
            <a:pPr algn="just"/>
            <a:r>
              <a:rPr lang="en-GB" b="0" i="0" dirty="0">
                <a:effectLst/>
                <a:latin typeface="pt sans" panose="020B0604020202020204" pitchFamily="34" charset="0"/>
              </a:rPr>
              <a:t>It takes data, summarizes that data and finds patterns in the data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AC9A21D-9D97-4D9E-8DBE-3B4FC748FAA3}"/>
              </a:ext>
            </a:extLst>
          </p:cNvPr>
          <p:cNvSpPr/>
          <p:nvPr/>
        </p:nvSpPr>
        <p:spPr>
          <a:xfrm>
            <a:off x="375920" y="104354"/>
            <a:ext cx="51124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Levels of analysis</a:t>
            </a:r>
          </a:p>
        </p:txBody>
      </p:sp>
    </p:spTree>
    <p:extLst>
      <p:ext uri="{BB962C8B-B14F-4D97-AF65-F5344CB8AC3E}">
        <p14:creationId xmlns:p14="http://schemas.microsoft.com/office/powerpoint/2010/main" val="3828148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18654C-391F-4682-9363-035091584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399" y="274320"/>
            <a:ext cx="11682931" cy="649224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600" b="1" dirty="0"/>
              <a:t>Summarizing data in univariate analysis</a:t>
            </a:r>
          </a:p>
          <a:p>
            <a:pPr marL="857250" indent="-857250">
              <a:buAutoNum type="romanUcPeriod"/>
            </a:pPr>
            <a:r>
              <a:rPr lang="en-US" sz="3600" b="1" dirty="0">
                <a:solidFill>
                  <a:schemeClr val="accent1"/>
                </a:solidFill>
              </a:rPr>
              <a:t>Continuous or interval data (Numerical data) e.g. weight, height, age</a:t>
            </a:r>
          </a:p>
          <a:p>
            <a:pPr marL="742950" indent="-742950">
              <a:buAutoNum type="alphaLcParenR"/>
            </a:pPr>
            <a:r>
              <a:rPr lang="en-US" sz="3600" b="1" dirty="0">
                <a:solidFill>
                  <a:schemeClr val="accent2"/>
                </a:solidFill>
              </a:rPr>
              <a:t>By middle (center ) – Central tendency </a:t>
            </a:r>
          </a:p>
          <a:p>
            <a:pPr marL="0" indent="0">
              <a:buNone/>
            </a:pPr>
            <a:endParaRPr lang="en-US" sz="3600" dirty="0"/>
          </a:p>
          <a:p>
            <a:pPr>
              <a:buFontTx/>
              <a:buChar char="-"/>
            </a:pPr>
            <a:r>
              <a:rPr lang="en-US" sz="3600" dirty="0"/>
              <a:t>Mean (Add all numbers / Total number of observations)</a:t>
            </a:r>
          </a:p>
          <a:p>
            <a:pPr marL="0" indent="0">
              <a:buNone/>
            </a:pPr>
            <a:r>
              <a:rPr lang="en-US" sz="3600" dirty="0"/>
              <a:t>e.g. For numbers: 1, 2, 3, 4, 5, 5,6,5 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(1+2+3+4+5+5+6+5)/8 = 3.875</a:t>
            </a:r>
          </a:p>
          <a:p>
            <a:pPr marL="0" indent="0">
              <a:buNone/>
            </a:pPr>
            <a:endParaRPr lang="en-US" sz="3600" dirty="0"/>
          </a:p>
          <a:p>
            <a:pPr>
              <a:buFontTx/>
              <a:buChar char="-"/>
            </a:pPr>
            <a:r>
              <a:rPr lang="en-US" sz="3600" dirty="0"/>
              <a:t>Median = (1, 2, 3, 4,5,5,5,6) = (4+5)/2 = 4.5</a:t>
            </a:r>
          </a:p>
          <a:p>
            <a:pPr marL="0" indent="0">
              <a:buNone/>
            </a:pPr>
            <a:endParaRPr lang="en-US" sz="3600" dirty="0"/>
          </a:p>
          <a:p>
            <a:pPr>
              <a:buFontTx/>
              <a:buChar char="-"/>
            </a:pPr>
            <a:r>
              <a:rPr lang="en-US" sz="3600" dirty="0"/>
              <a:t> Mode (Number that is repeated most ) = 5</a:t>
            </a:r>
          </a:p>
        </p:txBody>
      </p:sp>
    </p:spTree>
    <p:extLst>
      <p:ext uri="{BB962C8B-B14F-4D97-AF65-F5344CB8AC3E}">
        <p14:creationId xmlns:p14="http://schemas.microsoft.com/office/powerpoint/2010/main" val="1766037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6D7EFF-30BE-4A2D-A36E-CDC138B95C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389" y="317634"/>
            <a:ext cx="10988041" cy="6458551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>
                <a:solidFill>
                  <a:schemeClr val="accent2"/>
                </a:solidFill>
              </a:rPr>
              <a:t>b) By Spread </a:t>
            </a:r>
          </a:p>
          <a:p>
            <a:pPr>
              <a:buFontTx/>
              <a:buChar char="-"/>
            </a:pPr>
            <a:r>
              <a:rPr lang="en-US" dirty="0"/>
              <a:t>Range (Difference between the largest and smallest value) </a:t>
            </a:r>
          </a:p>
          <a:p>
            <a:pPr marL="0" indent="0">
              <a:buNone/>
            </a:pPr>
            <a:r>
              <a:rPr lang="en-US" sz="2800" dirty="0"/>
              <a:t>e.</a:t>
            </a:r>
            <a:r>
              <a:rPr lang="en-US" dirty="0"/>
              <a:t>g. </a:t>
            </a:r>
            <a:r>
              <a:rPr lang="en-US" sz="2800" dirty="0"/>
              <a:t>For numbers: 1, 2, 3, 4, 5, 5,6,5: </a:t>
            </a:r>
          </a:p>
          <a:p>
            <a:pPr marL="0" indent="0">
              <a:buNone/>
            </a:pPr>
            <a:r>
              <a:rPr lang="en-US" dirty="0"/>
              <a:t>Range = 6-1 = 5</a:t>
            </a:r>
          </a:p>
          <a:p>
            <a:pPr marL="0" indent="0">
              <a:buNone/>
            </a:pPr>
            <a:endParaRPr lang="en-US" sz="1200" dirty="0"/>
          </a:p>
          <a:p>
            <a:pPr>
              <a:buFontTx/>
              <a:buChar char="-"/>
            </a:pPr>
            <a:r>
              <a:rPr lang="en-US" dirty="0"/>
              <a:t>Standard deviation (SD): Index of variability </a:t>
            </a:r>
          </a:p>
          <a:p>
            <a:pPr marL="0" indent="0">
              <a:buNone/>
            </a:pPr>
            <a:r>
              <a:rPr lang="en-US" sz="2800" dirty="0"/>
              <a:t>How the mean deviates for a normal distribution </a:t>
            </a:r>
          </a:p>
          <a:p>
            <a:pPr marL="0" indent="0">
              <a:buNone/>
            </a:pPr>
            <a:endParaRPr lang="en-US" sz="2800" dirty="0"/>
          </a:p>
          <a:p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B9C2A81-CA07-45EB-BC9C-4941082F4D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2586828"/>
              </p:ext>
            </p:extLst>
          </p:nvPr>
        </p:nvGraphicFramePr>
        <p:xfrm>
          <a:off x="674570" y="3664996"/>
          <a:ext cx="8127999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229207377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24447557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5930594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Observation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Deviation from the mean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Deviation squared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0969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1-3.5 = -2.5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6.25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8546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2-3.5 = -1.5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899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3-3.5 = -0.5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4277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4-3.5 = 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487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5-3.5 = 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7856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6-3.5 = 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6.25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7203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Mean = 3.5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Total = 17.5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6230603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4A1D021-D520-497B-862A-46190843DEC2}"/>
                  </a:ext>
                </a:extLst>
              </p:cNvPr>
              <p:cNvSpPr txBox="1"/>
              <p:nvPr/>
            </p:nvSpPr>
            <p:spPr>
              <a:xfrm>
                <a:off x="9172875" y="3724976"/>
                <a:ext cx="2752825" cy="28874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Variance = (Total squared deviations/Total observations)</a:t>
                </a:r>
              </a:p>
              <a:p>
                <a:r>
                  <a:rPr lang="en-US" dirty="0"/>
                  <a:t>= 17.5/6</a:t>
                </a:r>
              </a:p>
              <a:p>
                <a:r>
                  <a:rPr lang="en-US" dirty="0"/>
                  <a:t>=2.92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SD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𝑉𝑎𝑟𝑖𝑎𝑛𝑐𝑒</m:t>
                        </m:r>
                      </m:e>
                    </m:rad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= 1.71</a:t>
                </a: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4A1D021-D520-497B-862A-46190843DE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72875" y="3724976"/>
                <a:ext cx="2752825" cy="2887457"/>
              </a:xfrm>
              <a:prstGeom prst="rect">
                <a:avLst/>
              </a:prstGeom>
              <a:blipFill>
                <a:blip r:embed="rId2"/>
                <a:stretch>
                  <a:fillRect l="-1996" t="-1055" b="-23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>
            <a:extLst>
              <a:ext uri="{FF2B5EF4-FFF2-40B4-BE49-F238E27FC236}">
                <a16:creationId xmlns:a16="http://schemas.microsoft.com/office/drawing/2014/main" id="{737952C7-4027-4419-AF4C-5AFC65D4C0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1249" y="2446771"/>
            <a:ext cx="2100263" cy="1100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722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998A81D-9491-4E08-B129-F5B348092B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5545" y="229703"/>
            <a:ext cx="8970746" cy="6463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366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E96B00-9B54-466B-AB56-B4906129D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263" y="356135"/>
            <a:ext cx="10872537" cy="58208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II. Categorical variable</a:t>
            </a:r>
          </a:p>
          <a:p>
            <a:pPr marL="0" indent="0">
              <a:buNone/>
            </a:pPr>
            <a:r>
              <a:rPr lang="en-US" sz="3600" dirty="0"/>
              <a:t>e.g. Sex (M, F), Education levels (primary, sec, tertiary)</a:t>
            </a:r>
          </a:p>
          <a:p>
            <a:pPr marL="0" indent="0">
              <a:buNone/>
            </a:pPr>
            <a:endParaRPr lang="en-US" sz="3600" dirty="0"/>
          </a:p>
          <a:p>
            <a:pPr>
              <a:buFontTx/>
              <a:buChar char="-"/>
            </a:pPr>
            <a:r>
              <a:rPr lang="en-US" sz="3600" dirty="0"/>
              <a:t>Frequencies (Number) e.g. 10 boys and 15 girls</a:t>
            </a:r>
          </a:p>
          <a:p>
            <a:pPr marL="0" indent="0">
              <a:buNone/>
            </a:pPr>
            <a:endParaRPr lang="en-US" sz="3600" dirty="0"/>
          </a:p>
          <a:p>
            <a:pPr>
              <a:buFontTx/>
              <a:buChar char="-"/>
            </a:pPr>
            <a:r>
              <a:rPr lang="en-US" sz="3600" dirty="0"/>
              <a:t>Proportions (percentages) e.g. 30% boys and 70% girls</a:t>
            </a:r>
          </a:p>
        </p:txBody>
      </p:sp>
    </p:spTree>
    <p:extLst>
      <p:ext uri="{BB962C8B-B14F-4D97-AF65-F5344CB8AC3E}">
        <p14:creationId xmlns:p14="http://schemas.microsoft.com/office/powerpoint/2010/main" val="862981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BB60A-AF7D-4BF9-8352-AC8101BF2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887" y="231006"/>
            <a:ext cx="11251933" cy="6400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2. Bivariate Analysis</a:t>
            </a:r>
          </a:p>
          <a:p>
            <a:pPr marL="0" indent="0">
              <a:buNone/>
            </a:pPr>
            <a:r>
              <a:rPr lang="en-GB" sz="3600" i="0" dirty="0">
                <a:effectLst/>
              </a:rPr>
              <a:t>Bivariate analysis is the analysis of exactly two variables</a:t>
            </a:r>
            <a:r>
              <a:rPr lang="en-GB" sz="3600" i="0" dirty="0">
                <a:effectLst/>
                <a:latin typeface="inherit"/>
              </a:rPr>
              <a:t>.</a:t>
            </a:r>
          </a:p>
          <a:p>
            <a:r>
              <a:rPr lang="en-US" sz="3600" dirty="0"/>
              <a:t>One dependent variable (outcome) Vs One Independent variable </a:t>
            </a:r>
          </a:p>
          <a:p>
            <a:r>
              <a:rPr lang="en-US" sz="3600" dirty="0"/>
              <a:t>Or: One variable vs Another variable 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Cont</a:t>
            </a:r>
            <a:r>
              <a:rPr lang="en-US" dirty="0"/>
              <a:t> Vs </a:t>
            </a:r>
            <a:r>
              <a:rPr lang="en-US" dirty="0" err="1"/>
              <a:t>Cont</a:t>
            </a:r>
            <a:r>
              <a:rPr lang="en-US" dirty="0"/>
              <a:t> ,  </a:t>
            </a:r>
            <a:r>
              <a:rPr lang="en-US" dirty="0" err="1"/>
              <a:t>Cont</a:t>
            </a:r>
            <a:r>
              <a:rPr lang="en-US" dirty="0"/>
              <a:t> Vs Categorical, Categorical Vs Categorical</a:t>
            </a:r>
          </a:p>
          <a:p>
            <a:r>
              <a:rPr lang="en-US" sz="3600" dirty="0"/>
              <a:t>Can be an association e.g. Smoking Vs Lung cancer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4346B57-19EA-42F7-90EF-25D5095797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494909"/>
              </p:ext>
            </p:extLst>
          </p:nvPr>
        </p:nvGraphicFramePr>
        <p:xfrm>
          <a:off x="1040597" y="4668253"/>
          <a:ext cx="6082097" cy="151963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101265">
                  <a:extLst>
                    <a:ext uri="{9D8B030D-6E8A-4147-A177-3AD203B41FA5}">
                      <a16:colId xmlns:a16="http://schemas.microsoft.com/office/drawing/2014/main" val="3838625990"/>
                    </a:ext>
                  </a:extLst>
                </a:gridCol>
                <a:gridCol w="1469696">
                  <a:extLst>
                    <a:ext uri="{9D8B030D-6E8A-4147-A177-3AD203B41FA5}">
                      <a16:colId xmlns:a16="http://schemas.microsoft.com/office/drawing/2014/main" val="1161696427"/>
                    </a:ext>
                  </a:extLst>
                </a:gridCol>
                <a:gridCol w="1216636">
                  <a:extLst>
                    <a:ext uri="{9D8B030D-6E8A-4147-A177-3AD203B41FA5}">
                      <a16:colId xmlns:a16="http://schemas.microsoft.com/office/drawing/2014/main" val="2449760230"/>
                    </a:ext>
                  </a:extLst>
                </a:gridCol>
                <a:gridCol w="1294500">
                  <a:extLst>
                    <a:ext uri="{9D8B030D-6E8A-4147-A177-3AD203B41FA5}">
                      <a16:colId xmlns:a16="http://schemas.microsoft.com/office/drawing/2014/main" val="158579459"/>
                    </a:ext>
                  </a:extLst>
                </a:gridCol>
              </a:tblGrid>
              <a:tr h="379908"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accent4">
                              <a:lumMod val="75000"/>
                            </a:schemeClr>
                          </a:solidFill>
                        </a:ln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SMOKING STATUS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516528"/>
                  </a:ext>
                </a:extLst>
              </a:tr>
              <a:tr h="379908">
                <a:tc rowSpan="3">
                  <a:txBody>
                    <a:bodyPr/>
                    <a:lstStyle/>
                    <a:p>
                      <a:endParaRPr lang="en-US" b="1" dirty="0">
                        <a:ln>
                          <a:solidFill>
                            <a:schemeClr val="accent4">
                              <a:lumMod val="75000"/>
                            </a:schemeClr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US" b="1" dirty="0">
                          <a:ln>
                            <a:solidFill>
                              <a:schemeClr val="accent4">
                                <a:lumMod val="75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</a:rPr>
                        <a:t>CANCER STATUS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0636250"/>
                  </a:ext>
                </a:extLst>
              </a:tr>
              <a:tr h="379908">
                <a:tc vMerge="1"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accent4">
                              <a:lumMod val="75000"/>
                            </a:schemeClr>
                          </a:solidFill>
                        </a:ln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7247561"/>
                  </a:ext>
                </a:extLst>
              </a:tr>
              <a:tr h="379908">
                <a:tc vMerge="1"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accent4">
                              <a:lumMod val="75000"/>
                            </a:schemeClr>
                          </a:solidFill>
                        </a:ln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1512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5843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D8274-AF9D-48ED-AA65-079D679706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516" y="269507"/>
            <a:ext cx="10776284" cy="5907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3. Multivariate Analysis</a:t>
            </a:r>
          </a:p>
          <a:p>
            <a:r>
              <a:rPr lang="en-US" sz="3600" dirty="0"/>
              <a:t>An outcome versus Many factors (Usually we use statistical modeling like Regression analysis)</a:t>
            </a:r>
          </a:p>
          <a:p>
            <a:endParaRPr lang="en-US" sz="3600" dirty="0"/>
          </a:p>
          <a:p>
            <a:r>
              <a:rPr lang="en-US" sz="3600" dirty="0"/>
              <a:t>E.g.</a:t>
            </a:r>
          </a:p>
          <a:p>
            <a:endParaRPr lang="en-US" sz="3600" dirty="0"/>
          </a:p>
          <a:p>
            <a:pPr marL="0" indent="0">
              <a:buNone/>
            </a:pPr>
            <a:endParaRPr lang="en-US" sz="36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5485A6A-B10A-4213-8A63-C98056F709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7114794"/>
              </p:ext>
            </p:extLst>
          </p:nvPr>
        </p:nvGraphicFramePr>
        <p:xfrm>
          <a:off x="577516" y="3429000"/>
          <a:ext cx="10776285" cy="180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7365">
                  <a:extLst>
                    <a:ext uri="{9D8B030D-6E8A-4147-A177-3AD203B41FA5}">
                      <a16:colId xmlns:a16="http://schemas.microsoft.com/office/drawing/2014/main" val="3471565845"/>
                    </a:ext>
                  </a:extLst>
                </a:gridCol>
                <a:gridCol w="775814">
                  <a:extLst>
                    <a:ext uri="{9D8B030D-6E8A-4147-A177-3AD203B41FA5}">
                      <a16:colId xmlns:a16="http://schemas.microsoft.com/office/drawing/2014/main" val="2291342538"/>
                    </a:ext>
                  </a:extLst>
                </a:gridCol>
                <a:gridCol w="981777">
                  <a:extLst>
                    <a:ext uri="{9D8B030D-6E8A-4147-A177-3AD203B41FA5}">
                      <a16:colId xmlns:a16="http://schemas.microsoft.com/office/drawing/2014/main" val="1157352594"/>
                    </a:ext>
                  </a:extLst>
                </a:gridCol>
                <a:gridCol w="917252">
                  <a:extLst>
                    <a:ext uri="{9D8B030D-6E8A-4147-A177-3AD203B41FA5}">
                      <a16:colId xmlns:a16="http://schemas.microsoft.com/office/drawing/2014/main" val="2470486700"/>
                    </a:ext>
                  </a:extLst>
                </a:gridCol>
                <a:gridCol w="917252">
                  <a:extLst>
                    <a:ext uri="{9D8B030D-6E8A-4147-A177-3AD203B41FA5}">
                      <a16:colId xmlns:a16="http://schemas.microsoft.com/office/drawing/2014/main" val="2594686202"/>
                    </a:ext>
                  </a:extLst>
                </a:gridCol>
                <a:gridCol w="1197365">
                  <a:extLst>
                    <a:ext uri="{9D8B030D-6E8A-4147-A177-3AD203B41FA5}">
                      <a16:colId xmlns:a16="http://schemas.microsoft.com/office/drawing/2014/main" val="1659964745"/>
                    </a:ext>
                  </a:extLst>
                </a:gridCol>
                <a:gridCol w="1197365">
                  <a:extLst>
                    <a:ext uri="{9D8B030D-6E8A-4147-A177-3AD203B41FA5}">
                      <a16:colId xmlns:a16="http://schemas.microsoft.com/office/drawing/2014/main" val="1746157014"/>
                    </a:ext>
                  </a:extLst>
                </a:gridCol>
                <a:gridCol w="1197365">
                  <a:extLst>
                    <a:ext uri="{9D8B030D-6E8A-4147-A177-3AD203B41FA5}">
                      <a16:colId xmlns:a16="http://schemas.microsoft.com/office/drawing/2014/main" val="1283198971"/>
                    </a:ext>
                  </a:extLst>
                </a:gridCol>
                <a:gridCol w="1197365">
                  <a:extLst>
                    <a:ext uri="{9D8B030D-6E8A-4147-A177-3AD203B41FA5}">
                      <a16:colId xmlns:a16="http://schemas.microsoft.com/office/drawing/2014/main" val="3227776029"/>
                    </a:ext>
                  </a:extLst>
                </a:gridCol>
                <a:gridCol w="1197365">
                  <a:extLst>
                    <a:ext uri="{9D8B030D-6E8A-4147-A177-3AD203B41FA5}">
                      <a16:colId xmlns:a16="http://schemas.microsoft.com/office/drawing/2014/main" val="1853121380"/>
                    </a:ext>
                  </a:extLst>
                </a:gridCol>
              </a:tblGrid>
              <a:tr h="451920">
                <a:tc rowSpan="4"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CANCER STATUS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SMOKING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EDUCATION LEVEL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SEX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5974660"/>
                  </a:ext>
                </a:extLst>
              </a:tr>
              <a:tr h="45192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1-Pri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2-Sec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3-Tertiary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Female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6653781"/>
                  </a:ext>
                </a:extLst>
              </a:tr>
              <a:tr h="45192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YES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5034997"/>
                  </a:ext>
                </a:extLst>
              </a:tr>
              <a:tr h="45192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NO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0293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5272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1C62034-AFF7-4002-937F-8588B0C265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5520177"/>
              </p:ext>
            </p:extLst>
          </p:nvPr>
        </p:nvGraphicFramePr>
        <p:xfrm>
          <a:off x="76200" y="0"/>
          <a:ext cx="12039600" cy="8511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922233862"/>
                    </a:ext>
                  </a:extLst>
                </a:gridCol>
                <a:gridCol w="1790700">
                  <a:extLst>
                    <a:ext uri="{9D8B030D-6E8A-4147-A177-3AD203B41FA5}">
                      <a16:colId xmlns:a16="http://schemas.microsoft.com/office/drawing/2014/main" val="1269656410"/>
                    </a:ext>
                  </a:extLst>
                </a:gridCol>
                <a:gridCol w="1504950">
                  <a:extLst>
                    <a:ext uri="{9D8B030D-6E8A-4147-A177-3AD203B41FA5}">
                      <a16:colId xmlns:a16="http://schemas.microsoft.com/office/drawing/2014/main" val="661248214"/>
                    </a:ext>
                  </a:extLst>
                </a:gridCol>
                <a:gridCol w="1504950">
                  <a:extLst>
                    <a:ext uri="{9D8B030D-6E8A-4147-A177-3AD203B41FA5}">
                      <a16:colId xmlns:a16="http://schemas.microsoft.com/office/drawing/2014/main" val="3730156019"/>
                    </a:ext>
                  </a:extLst>
                </a:gridCol>
                <a:gridCol w="1504950">
                  <a:extLst>
                    <a:ext uri="{9D8B030D-6E8A-4147-A177-3AD203B41FA5}">
                      <a16:colId xmlns:a16="http://schemas.microsoft.com/office/drawing/2014/main" val="1410175674"/>
                    </a:ext>
                  </a:extLst>
                </a:gridCol>
                <a:gridCol w="1504950">
                  <a:extLst>
                    <a:ext uri="{9D8B030D-6E8A-4147-A177-3AD203B41FA5}">
                      <a16:colId xmlns:a16="http://schemas.microsoft.com/office/drawing/2014/main" val="3902411222"/>
                    </a:ext>
                  </a:extLst>
                </a:gridCol>
                <a:gridCol w="1504950">
                  <a:extLst>
                    <a:ext uri="{9D8B030D-6E8A-4147-A177-3AD203B41FA5}">
                      <a16:colId xmlns:a16="http://schemas.microsoft.com/office/drawing/2014/main" val="3722511436"/>
                    </a:ext>
                  </a:extLst>
                </a:gridCol>
                <a:gridCol w="1504950">
                  <a:extLst>
                    <a:ext uri="{9D8B030D-6E8A-4147-A177-3AD203B41FA5}">
                      <a16:colId xmlns:a16="http://schemas.microsoft.com/office/drawing/2014/main" val="1358457670"/>
                    </a:ext>
                  </a:extLst>
                </a:gridCol>
              </a:tblGrid>
              <a:tr h="339081">
                <a:tc rowSpan="2"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OUTCOME VARIABLE (DEPENDENT VARIABLE)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7634862"/>
                  </a:ext>
                </a:extLst>
              </a:tr>
              <a:tr h="701496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Binary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Categorical </a:t>
                      </a:r>
                    </a:p>
                    <a:p>
                      <a:r>
                        <a:rPr lang="en-US" b="1" dirty="0"/>
                        <a:t>(&gt; 2 categories)</a:t>
                      </a:r>
                    </a:p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Ordinal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Discrete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Non-</a:t>
                      </a:r>
                      <a:r>
                        <a:rPr lang="en-US" b="1" dirty="0" err="1"/>
                        <a:t>Nomonal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Nominal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9172248"/>
                  </a:ext>
                </a:extLst>
              </a:tr>
              <a:tr h="847703">
                <a:tc rowSpan="7"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INPUT VARIABLE</a:t>
                      </a:r>
                    </a:p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(INDEPENDENT VARIABLE)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Binary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Chi-square</a:t>
                      </a:r>
                    </a:p>
                    <a:p>
                      <a:r>
                        <a:rPr lang="en-US" dirty="0"/>
                        <a:t>Fisher’s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Chi-square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Chi-square</a:t>
                      </a:r>
                    </a:p>
                    <a:p>
                      <a:r>
                        <a:rPr lang="en-US" dirty="0"/>
                        <a:t>Mann Whitney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Mann Whitney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Mann Whitney</a:t>
                      </a:r>
                    </a:p>
                    <a:p>
                      <a:r>
                        <a:rPr lang="en-US" dirty="0"/>
                        <a:t>Log-rank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Student’s t test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1396165"/>
                  </a:ext>
                </a:extLst>
              </a:tr>
              <a:tr h="64755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Categorical </a:t>
                      </a:r>
                    </a:p>
                    <a:p>
                      <a:r>
                        <a:rPr lang="en-US" b="1" dirty="0"/>
                        <a:t>(&gt; 2 categories)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Chi-square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Chi-square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Kruskal -Wallis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Kruskal -Wallis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ANOVA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3154709"/>
                  </a:ext>
                </a:extLst>
              </a:tr>
              <a:tr h="110201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Ordinal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Chi-square</a:t>
                      </a:r>
                    </a:p>
                    <a:p>
                      <a:r>
                        <a:rPr lang="en-US" dirty="0"/>
                        <a:t>Mann Whitney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Spearman rank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Spearman rank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Spearman rank</a:t>
                      </a:r>
                    </a:p>
                    <a:p>
                      <a:r>
                        <a:rPr lang="en-US" dirty="0"/>
                        <a:t>Linear regression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134379"/>
                  </a:ext>
                </a:extLst>
              </a:tr>
              <a:tr h="110201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Discrete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Logistic regression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Spearman rank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Spearman rank</a:t>
                      </a:r>
                    </a:p>
                    <a:p>
                      <a:r>
                        <a:rPr lang="en-US" dirty="0"/>
                        <a:t>Linear regression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770528"/>
                  </a:ext>
                </a:extLst>
              </a:tr>
              <a:tr h="110201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Non-Nominal 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Logistic regression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Spearman rank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Spearman rank</a:t>
                      </a:r>
                    </a:p>
                    <a:p>
                      <a:r>
                        <a:rPr lang="en-US" dirty="0"/>
                        <a:t>Linear regression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745761"/>
                  </a:ext>
                </a:extLst>
              </a:tr>
              <a:tr h="118085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Nominal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Logistic regression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Linear regression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Pearson and Linear regression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5834041"/>
                  </a:ext>
                </a:extLst>
              </a:tr>
              <a:tr h="64755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4567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8477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616</Words>
  <Application>Microsoft Office PowerPoint</Application>
  <PresentationFormat>Widescreen</PresentationFormat>
  <Paragraphs>169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inherit</vt:lpstr>
      <vt:lpstr>pt sans</vt:lpstr>
      <vt:lpstr>Office Theme</vt:lpstr>
      <vt:lpstr>Choosing a correct STATISTICAL test OR. Analysis Method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Choosing a correct STATISTICAL test</dc:title>
  <dc:creator>Dr.Bashir Ssuna</dc:creator>
  <cp:lastModifiedBy>Dr.Bashir Ssuna</cp:lastModifiedBy>
  <cp:revision>2</cp:revision>
  <dcterms:created xsi:type="dcterms:W3CDTF">2021-11-26T20:02:49Z</dcterms:created>
  <dcterms:modified xsi:type="dcterms:W3CDTF">2021-11-26T22:00:13Z</dcterms:modified>
</cp:coreProperties>
</file>